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3.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5.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6.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7.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 id="2147484019" r:id="rId2"/>
    <p:sldMasterId id="2147484026" r:id="rId3"/>
    <p:sldMasterId id="2147484065" r:id="rId4"/>
    <p:sldMasterId id="2147484072" r:id="rId5"/>
    <p:sldMasterId id="2147484119" r:id="rId6"/>
    <p:sldMasterId id="2147484166" r:id="rId7"/>
    <p:sldMasterId id="2147484213" r:id="rId8"/>
  </p:sldMasterIdLst>
  <p:notesMasterIdLst>
    <p:notesMasterId r:id="rId87"/>
  </p:notesMasterIdLst>
  <p:handoutMasterIdLst>
    <p:handoutMasterId r:id="rId88"/>
  </p:handoutMasterIdLst>
  <p:sldIdLst>
    <p:sldId id="280" r:id="rId9"/>
    <p:sldId id="281" r:id="rId10"/>
    <p:sldId id="282" r:id="rId11"/>
    <p:sldId id="283" r:id="rId12"/>
    <p:sldId id="284" r:id="rId13"/>
    <p:sldId id="389" r:id="rId14"/>
    <p:sldId id="390" r:id="rId15"/>
    <p:sldId id="374" r:id="rId16"/>
    <p:sldId id="356" r:id="rId17"/>
    <p:sldId id="288" r:id="rId18"/>
    <p:sldId id="289" r:id="rId19"/>
    <p:sldId id="290" r:id="rId20"/>
    <p:sldId id="291" r:id="rId21"/>
    <p:sldId id="292" r:id="rId22"/>
    <p:sldId id="378" r:id="rId23"/>
    <p:sldId id="375" r:id="rId24"/>
    <p:sldId id="393" r:id="rId25"/>
    <p:sldId id="392" r:id="rId26"/>
    <p:sldId id="295" r:id="rId27"/>
    <p:sldId id="296" r:id="rId28"/>
    <p:sldId id="297" r:id="rId29"/>
    <p:sldId id="298" r:id="rId30"/>
    <p:sldId id="394" r:id="rId31"/>
    <p:sldId id="299" r:id="rId32"/>
    <p:sldId id="300" r:id="rId33"/>
    <p:sldId id="354" r:id="rId34"/>
    <p:sldId id="302" r:id="rId35"/>
    <p:sldId id="355" r:id="rId36"/>
    <p:sldId id="395" r:id="rId37"/>
    <p:sldId id="303" r:id="rId38"/>
    <p:sldId id="304" r:id="rId39"/>
    <p:sldId id="305" r:id="rId40"/>
    <p:sldId id="306" r:id="rId41"/>
    <p:sldId id="396" r:id="rId42"/>
    <p:sldId id="307" r:id="rId43"/>
    <p:sldId id="309" r:id="rId44"/>
    <p:sldId id="310" r:id="rId45"/>
    <p:sldId id="311" r:id="rId46"/>
    <p:sldId id="397" r:id="rId47"/>
    <p:sldId id="312" r:id="rId48"/>
    <p:sldId id="313" r:id="rId49"/>
    <p:sldId id="398" r:id="rId50"/>
    <p:sldId id="409" r:id="rId51"/>
    <p:sldId id="400" r:id="rId52"/>
    <p:sldId id="410" r:id="rId53"/>
    <p:sldId id="411" r:id="rId54"/>
    <p:sldId id="412" r:id="rId55"/>
    <p:sldId id="314" r:id="rId56"/>
    <p:sldId id="315" r:id="rId57"/>
    <p:sldId id="358" r:id="rId58"/>
    <p:sldId id="381" r:id="rId59"/>
    <p:sldId id="385" r:id="rId60"/>
    <p:sldId id="360" r:id="rId61"/>
    <p:sldId id="368" r:id="rId62"/>
    <p:sldId id="386" r:id="rId63"/>
    <p:sldId id="387" r:id="rId64"/>
    <p:sldId id="388" r:id="rId65"/>
    <p:sldId id="404" r:id="rId66"/>
    <p:sldId id="414" r:id="rId67"/>
    <p:sldId id="415" r:id="rId68"/>
    <p:sldId id="416" r:id="rId69"/>
    <p:sldId id="417" r:id="rId70"/>
    <p:sldId id="322" r:id="rId71"/>
    <p:sldId id="323" r:id="rId72"/>
    <p:sldId id="324" r:id="rId73"/>
    <p:sldId id="325" r:id="rId74"/>
    <p:sldId id="330" r:id="rId75"/>
    <p:sldId id="331" r:id="rId76"/>
    <p:sldId id="332" r:id="rId77"/>
    <p:sldId id="333" r:id="rId78"/>
    <p:sldId id="363" r:id="rId79"/>
    <p:sldId id="335" r:id="rId80"/>
    <p:sldId id="336" r:id="rId81"/>
    <p:sldId id="337" r:id="rId82"/>
    <p:sldId id="379" r:id="rId83"/>
    <p:sldId id="380" r:id="rId84"/>
    <p:sldId id="340" r:id="rId85"/>
    <p:sldId id="341" r:id="rId86"/>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 xmlns:p15="http://schemas.microsoft.com/office/powerpoint/2012/main">
        <p15:guide id="1" orient="horz" pos="1620">
          <p15:clr>
            <a:srgbClr val="A4A3A4"/>
          </p15:clr>
        </p15:guide>
        <p15:guide id="2" pos="33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ukas Brzak" initials="LB"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9FD9"/>
    <a:srgbClr val="E7E8EC"/>
    <a:srgbClr val="CCCDD7"/>
    <a:srgbClr val="4D4D4D"/>
    <a:srgbClr val="4D4D4C"/>
    <a:srgbClr val="004BAF"/>
    <a:srgbClr val="58585B"/>
    <a:srgbClr val="58595B"/>
    <a:srgbClr val="E8EBF1"/>
    <a:srgbClr val="AB08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885" autoAdjust="0"/>
    <p:restoredTop sz="87929" autoAdjust="0"/>
  </p:normalViewPr>
  <p:slideViewPr>
    <p:cSldViewPr snapToGrid="0">
      <p:cViewPr>
        <p:scale>
          <a:sx n="98" d="100"/>
          <a:sy n="98" d="100"/>
        </p:scale>
        <p:origin x="-1536" y="-246"/>
      </p:cViewPr>
      <p:guideLst>
        <p:guide orient="horz" pos="1620"/>
        <p:guide pos="336"/>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slide" Target="slides/slide76.xml"/><Relationship Id="rId89"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presProps" Target="pres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4" Type="http://schemas.openxmlformats.org/officeDocument/2006/relationships/slideMaster" Target="slideMasters/slideMaster4.xml"/><Relationship Id="rId9"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858E61C0-B6F7-4C9C-863F-D118B03799EB}" type="datetimeFigureOut">
              <a:rPr lang="en-US"/>
              <a:pPr>
                <a:defRPr/>
              </a:pPr>
              <a:t>9/18/2017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EFF3F7B5-9A0B-40F3-A257-932ED5C8BDE7}" type="slidenum">
              <a:rPr lang="en-US"/>
              <a:pPr>
                <a:defRPr/>
              </a:pPr>
              <a:t>‹#›</a:t>
            </a:fld>
            <a:endParaRPr lang="en-US"/>
          </a:p>
        </p:txBody>
      </p:sp>
    </p:spTree>
    <p:extLst>
      <p:ext uri="{BB962C8B-B14F-4D97-AF65-F5344CB8AC3E}">
        <p14:creationId xmlns:p14="http://schemas.microsoft.com/office/powerpoint/2010/main" val="25146352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DE6EE8EE-BAD1-491A-8874-8394E5CA366F}" type="datetimeFigureOut">
              <a:rPr lang="en-US"/>
              <a:pPr>
                <a:defRPr/>
              </a:pPr>
              <a:t>9/18/2017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3F6C1005-B323-4A04-B0D1-DB577C3C2ECA}" type="slidenum">
              <a:rPr lang="en-US"/>
              <a:pPr>
                <a:defRPr/>
              </a:pPr>
              <a:t>‹#›</a:t>
            </a:fld>
            <a:endParaRPr lang="en-US"/>
          </a:p>
        </p:txBody>
      </p:sp>
    </p:spTree>
    <p:extLst>
      <p:ext uri="{BB962C8B-B14F-4D97-AF65-F5344CB8AC3E}">
        <p14:creationId xmlns:p14="http://schemas.microsoft.com/office/powerpoint/2010/main" val="354889419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2</a:t>
            </a:fld>
            <a:endParaRPr lang="en-US"/>
          </a:p>
        </p:txBody>
      </p:sp>
    </p:spTree>
    <p:extLst>
      <p:ext uri="{BB962C8B-B14F-4D97-AF65-F5344CB8AC3E}">
        <p14:creationId xmlns:p14="http://schemas.microsoft.com/office/powerpoint/2010/main" val="3825729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17</a:t>
            </a:fld>
            <a:endParaRPr lang="en-US"/>
          </a:p>
        </p:txBody>
      </p:sp>
    </p:spTree>
    <p:extLst>
      <p:ext uri="{BB962C8B-B14F-4D97-AF65-F5344CB8AC3E}">
        <p14:creationId xmlns:p14="http://schemas.microsoft.com/office/powerpoint/2010/main" val="2387706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18</a:t>
            </a:fld>
            <a:endParaRPr lang="en-US"/>
          </a:p>
        </p:txBody>
      </p:sp>
    </p:spTree>
    <p:extLst>
      <p:ext uri="{BB962C8B-B14F-4D97-AF65-F5344CB8AC3E}">
        <p14:creationId xmlns:p14="http://schemas.microsoft.com/office/powerpoint/2010/main" val="2387706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is ok</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20</a:t>
            </a:fld>
            <a:endParaRPr lang="en-US"/>
          </a:p>
        </p:txBody>
      </p:sp>
    </p:spTree>
    <p:extLst>
      <p:ext uri="{BB962C8B-B14F-4D97-AF65-F5344CB8AC3E}">
        <p14:creationId xmlns:p14="http://schemas.microsoft.com/office/powerpoint/2010/main" val="1752506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21</a:t>
            </a:fld>
            <a:endParaRPr lang="en-US"/>
          </a:p>
        </p:txBody>
      </p:sp>
    </p:spTree>
    <p:extLst>
      <p:ext uri="{BB962C8B-B14F-4D97-AF65-F5344CB8AC3E}">
        <p14:creationId xmlns:p14="http://schemas.microsoft.com/office/powerpoint/2010/main" val="2098845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23</a:t>
            </a:fld>
            <a:endParaRPr lang="en-US"/>
          </a:p>
        </p:txBody>
      </p:sp>
    </p:spTree>
    <p:extLst>
      <p:ext uri="{BB962C8B-B14F-4D97-AF65-F5344CB8AC3E}">
        <p14:creationId xmlns:p14="http://schemas.microsoft.com/office/powerpoint/2010/main" val="2387706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25</a:t>
            </a:fld>
            <a:endParaRPr lang="en-US"/>
          </a:p>
        </p:txBody>
      </p:sp>
    </p:spTree>
    <p:extLst>
      <p:ext uri="{BB962C8B-B14F-4D97-AF65-F5344CB8AC3E}">
        <p14:creationId xmlns:p14="http://schemas.microsoft.com/office/powerpoint/2010/main" val="238288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26</a:t>
            </a:fld>
            <a:endParaRPr lang="en-US"/>
          </a:p>
        </p:txBody>
      </p:sp>
    </p:spTree>
    <p:extLst>
      <p:ext uri="{BB962C8B-B14F-4D97-AF65-F5344CB8AC3E}">
        <p14:creationId xmlns:p14="http://schemas.microsoft.com/office/powerpoint/2010/main" val="443731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28</a:t>
            </a:fld>
            <a:endParaRPr lang="en-US"/>
          </a:p>
        </p:txBody>
      </p:sp>
    </p:spTree>
    <p:extLst>
      <p:ext uri="{BB962C8B-B14F-4D97-AF65-F5344CB8AC3E}">
        <p14:creationId xmlns:p14="http://schemas.microsoft.com/office/powerpoint/2010/main" val="2387706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29</a:t>
            </a:fld>
            <a:endParaRPr lang="en-US"/>
          </a:p>
        </p:txBody>
      </p:sp>
    </p:spTree>
    <p:extLst>
      <p:ext uri="{BB962C8B-B14F-4D97-AF65-F5344CB8AC3E}">
        <p14:creationId xmlns:p14="http://schemas.microsoft.com/office/powerpoint/2010/main" val="2387706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31</a:t>
            </a:fld>
            <a:endParaRPr lang="en-US"/>
          </a:p>
        </p:txBody>
      </p:sp>
    </p:spTree>
    <p:extLst>
      <p:ext uri="{BB962C8B-B14F-4D97-AF65-F5344CB8AC3E}">
        <p14:creationId xmlns:p14="http://schemas.microsoft.com/office/powerpoint/2010/main" val="992123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3</a:t>
            </a:fld>
            <a:endParaRPr lang="en-US"/>
          </a:p>
        </p:txBody>
      </p:sp>
    </p:spTree>
    <p:extLst>
      <p:ext uri="{BB962C8B-B14F-4D97-AF65-F5344CB8AC3E}">
        <p14:creationId xmlns:p14="http://schemas.microsoft.com/office/powerpoint/2010/main" val="467279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32</a:t>
            </a:fld>
            <a:endParaRPr lang="en-US"/>
          </a:p>
        </p:txBody>
      </p:sp>
    </p:spTree>
    <p:extLst>
      <p:ext uri="{BB962C8B-B14F-4D97-AF65-F5344CB8AC3E}">
        <p14:creationId xmlns:p14="http://schemas.microsoft.com/office/powerpoint/2010/main" val="734976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34</a:t>
            </a:fld>
            <a:endParaRPr lang="en-US"/>
          </a:p>
        </p:txBody>
      </p:sp>
    </p:spTree>
    <p:extLst>
      <p:ext uri="{BB962C8B-B14F-4D97-AF65-F5344CB8AC3E}">
        <p14:creationId xmlns:p14="http://schemas.microsoft.com/office/powerpoint/2010/main" val="2387706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36</a:t>
            </a:fld>
            <a:endParaRPr lang="en-US"/>
          </a:p>
        </p:txBody>
      </p:sp>
    </p:spTree>
    <p:extLst>
      <p:ext uri="{BB962C8B-B14F-4D97-AF65-F5344CB8AC3E}">
        <p14:creationId xmlns:p14="http://schemas.microsoft.com/office/powerpoint/2010/main" val="252376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37</a:t>
            </a:fld>
            <a:endParaRPr lang="en-US"/>
          </a:p>
        </p:txBody>
      </p:sp>
    </p:spTree>
    <p:extLst>
      <p:ext uri="{BB962C8B-B14F-4D97-AF65-F5344CB8AC3E}">
        <p14:creationId xmlns:p14="http://schemas.microsoft.com/office/powerpoint/2010/main" val="12285952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39</a:t>
            </a:fld>
            <a:endParaRPr lang="en-US"/>
          </a:p>
        </p:txBody>
      </p:sp>
    </p:spTree>
    <p:extLst>
      <p:ext uri="{BB962C8B-B14F-4D97-AF65-F5344CB8AC3E}">
        <p14:creationId xmlns:p14="http://schemas.microsoft.com/office/powerpoint/2010/main" val="23877060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16667997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44</a:t>
            </a:fld>
            <a:endParaRPr lang="en-US"/>
          </a:p>
        </p:txBody>
      </p:sp>
    </p:spTree>
    <p:extLst>
      <p:ext uri="{BB962C8B-B14F-4D97-AF65-F5344CB8AC3E}">
        <p14:creationId xmlns:p14="http://schemas.microsoft.com/office/powerpoint/2010/main" val="13720953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0" fontAlgn="base" latinLnBrk="0" hangingPunct="0">
              <a:lnSpc>
                <a:spcPct val="100000"/>
              </a:lnSpc>
              <a:spcBef>
                <a:spcPct val="30000"/>
              </a:spcBef>
              <a:spcAft>
                <a:spcPct val="0"/>
              </a:spcAft>
              <a:buClrTx/>
              <a:buSzTx/>
              <a:buFontTx/>
              <a:buNone/>
              <a:tabLst/>
              <a:defRPr/>
            </a:pPr>
            <a:r>
              <a:rPr lang="en-US" sz="1050" dirty="0" smtClean="0"/>
              <a:t>Base:</a:t>
            </a:r>
            <a:r>
              <a:rPr lang="en-US" sz="1050" baseline="0" dirty="0" smtClean="0"/>
              <a:t> </a:t>
            </a:r>
            <a:r>
              <a:rPr lang="en-US" sz="1050" dirty="0" smtClean="0"/>
              <a:t>Drives longer term deals (build</a:t>
            </a:r>
            <a:r>
              <a:rPr lang="en-US" sz="1050" baseline="0" dirty="0" smtClean="0"/>
              <a:t> your bank)</a:t>
            </a:r>
            <a:endParaRPr lang="en-US" sz="1050" dirty="0" smtClean="0"/>
          </a:p>
          <a:p>
            <a:pPr marL="0" marR="0" lvl="1" indent="0" algn="l" defTabSz="457200" rtl="0" eaLnBrk="0" fontAlgn="base" latinLnBrk="0" hangingPunct="0">
              <a:lnSpc>
                <a:spcPct val="100000"/>
              </a:lnSpc>
              <a:spcBef>
                <a:spcPct val="30000"/>
              </a:spcBef>
              <a:spcAft>
                <a:spcPct val="0"/>
              </a:spcAft>
              <a:buClrTx/>
              <a:buSzTx/>
              <a:buFontTx/>
              <a:buNone/>
              <a:tabLst/>
              <a:defRPr/>
            </a:pPr>
            <a:r>
              <a:rPr lang="en-US" sz="1050" dirty="0" smtClean="0"/>
              <a:t>Land/Expand bonus: Addresses cash-flow dip and RR transition costs</a:t>
            </a:r>
          </a:p>
          <a:p>
            <a:pPr marL="0" marR="0" lvl="1" indent="0" algn="l" defTabSz="457200" rtl="0" eaLnBrk="0" fontAlgn="base" latinLnBrk="0" hangingPunct="0">
              <a:lnSpc>
                <a:spcPct val="100000"/>
              </a:lnSpc>
              <a:spcBef>
                <a:spcPct val="30000"/>
              </a:spcBef>
              <a:spcAft>
                <a:spcPct val="0"/>
              </a:spcAft>
              <a:buClrTx/>
              <a:buSzTx/>
              <a:buFontTx/>
              <a:buNone/>
              <a:tabLst/>
              <a:defRPr/>
            </a:pPr>
            <a:r>
              <a:rPr lang="en-US" sz="1050" dirty="0" smtClean="0"/>
              <a:t>Renewal bonus: Retention simplified </a:t>
            </a:r>
          </a:p>
          <a:p>
            <a:pPr marL="0" marR="0" lvl="1" indent="0" algn="l" defTabSz="457200" rtl="0" eaLnBrk="0" fontAlgn="base" latinLnBrk="0" hangingPunct="0">
              <a:lnSpc>
                <a:spcPct val="100000"/>
              </a:lnSpc>
              <a:spcBef>
                <a:spcPct val="30000"/>
              </a:spcBef>
              <a:spcAft>
                <a:spcPct val="0"/>
              </a:spcAft>
              <a:buClrTx/>
              <a:buSzTx/>
              <a:buFontTx/>
              <a:buNone/>
              <a:tabLst/>
              <a:defRPr/>
            </a:pPr>
            <a:r>
              <a:rPr lang="en-US" sz="1050" dirty="0" smtClean="0"/>
              <a:t>	Performance requirement: Drives renewals as practice, not ad-hoc</a:t>
            </a:r>
            <a:r>
              <a:rPr lang="en-US" sz="1050" baseline="0" dirty="0" smtClean="0"/>
              <a:t> + </a:t>
            </a:r>
            <a:r>
              <a:rPr lang="en-US" sz="1050" dirty="0" smtClean="0"/>
              <a:t>Allows upsell/land to make for the loss</a:t>
            </a:r>
          </a:p>
          <a:p>
            <a:pPr marL="0" marR="0" lvl="1" indent="0" algn="l" defTabSz="457200" rtl="0" eaLnBrk="0" fontAlgn="base" latinLnBrk="0" hangingPunct="0">
              <a:lnSpc>
                <a:spcPct val="100000"/>
              </a:lnSpc>
              <a:spcBef>
                <a:spcPct val="30000"/>
              </a:spcBef>
              <a:spcAft>
                <a:spcPct val="0"/>
              </a:spcAft>
              <a:buClrTx/>
              <a:buSzTx/>
              <a:buFontTx/>
              <a:buNone/>
              <a:tabLst/>
              <a:defRPr/>
            </a:pPr>
            <a:r>
              <a:rPr lang="en-US" sz="1050" dirty="0" smtClean="0"/>
              <a:t> </a:t>
            </a:r>
          </a:p>
          <a:p>
            <a:pPr marL="0" marR="0" lvl="1" indent="0" algn="l" defTabSz="457200" rtl="0" eaLnBrk="0" fontAlgn="base" latinLnBrk="0" hangingPunct="0">
              <a:lnSpc>
                <a:spcPct val="100000"/>
              </a:lnSpc>
              <a:spcBef>
                <a:spcPct val="30000"/>
              </a:spcBef>
              <a:spcAft>
                <a:spcPct val="0"/>
              </a:spcAft>
              <a:buClrTx/>
              <a:buSzTx/>
              <a:buFontTx/>
              <a:buNone/>
              <a:tabLst/>
              <a:defRPr/>
            </a:pPr>
            <a:endParaRPr lang="en-US" sz="1050" dirty="0" smtClean="0"/>
          </a:p>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solidFill>
                  <a:prstClr val="black"/>
                </a:solidFill>
              </a:rPr>
              <a:pPr>
                <a:defRPr/>
              </a:pPr>
              <a:t>45</a:t>
            </a:fld>
            <a:endParaRPr lang="en-US">
              <a:solidFill>
                <a:prstClr val="black"/>
              </a:solidFill>
            </a:endParaRPr>
          </a:p>
        </p:txBody>
      </p:sp>
    </p:spTree>
    <p:extLst>
      <p:ext uri="{BB962C8B-B14F-4D97-AF65-F5344CB8AC3E}">
        <p14:creationId xmlns:p14="http://schemas.microsoft.com/office/powerpoint/2010/main" val="7345616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46</a:t>
            </a:fld>
            <a:endParaRPr lang="en-US"/>
          </a:p>
        </p:txBody>
      </p:sp>
    </p:spTree>
    <p:extLst>
      <p:ext uri="{BB962C8B-B14F-4D97-AF65-F5344CB8AC3E}">
        <p14:creationId xmlns:p14="http://schemas.microsoft.com/office/powerpoint/2010/main" val="23877060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solidFill>
                  <a:prstClr val="black"/>
                </a:solidFill>
              </a:rPr>
              <a:pPr>
                <a:defRPr/>
              </a:pPr>
              <a:t>47</a:t>
            </a:fld>
            <a:endParaRPr lang="en-US">
              <a:solidFill>
                <a:prstClr val="black"/>
              </a:solidFill>
            </a:endParaRPr>
          </a:p>
        </p:txBody>
      </p:sp>
    </p:spTree>
    <p:extLst>
      <p:ext uri="{BB962C8B-B14F-4D97-AF65-F5344CB8AC3E}">
        <p14:creationId xmlns:p14="http://schemas.microsoft.com/office/powerpoint/2010/main" val="1708210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7</a:t>
            </a:fld>
            <a:endParaRPr lang="en-US"/>
          </a:p>
        </p:txBody>
      </p:sp>
    </p:spTree>
    <p:extLst>
      <p:ext uri="{BB962C8B-B14F-4D97-AF65-F5344CB8AC3E}">
        <p14:creationId xmlns:p14="http://schemas.microsoft.com/office/powerpoint/2010/main" val="9970978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48</a:t>
            </a:fld>
            <a:endParaRPr lang="en-US"/>
          </a:p>
        </p:txBody>
      </p:sp>
    </p:spTree>
    <p:extLst>
      <p:ext uri="{BB962C8B-B14F-4D97-AF65-F5344CB8AC3E}">
        <p14:creationId xmlns:p14="http://schemas.microsoft.com/office/powerpoint/2010/main" val="2051751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49</a:t>
            </a:fld>
            <a:endParaRPr lang="en-US"/>
          </a:p>
        </p:txBody>
      </p:sp>
    </p:spTree>
    <p:extLst>
      <p:ext uri="{BB962C8B-B14F-4D97-AF65-F5344CB8AC3E}">
        <p14:creationId xmlns:p14="http://schemas.microsoft.com/office/powerpoint/2010/main" val="16667997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a:t>
            </a:r>
            <a:r>
              <a:rPr lang="en-US" baseline="0" dirty="0"/>
              <a:t> LC </a:t>
            </a:r>
            <a:r>
              <a:rPr lang="en-US" baseline="0" dirty="0" err="1"/>
              <a:t>mgmt</a:t>
            </a:r>
            <a:r>
              <a:rPr lang="en-US" baseline="0" dirty="0"/>
              <a:t> – step 2 LC advisor role </a:t>
            </a:r>
          </a:p>
          <a:p>
            <a:r>
              <a:rPr lang="en-US" baseline="0" dirty="0"/>
              <a:t>Lifecycle management – global track, global program</a:t>
            </a:r>
          </a:p>
          <a:p>
            <a:r>
              <a:rPr lang="en-US" baseline="0" dirty="0"/>
              <a:t>LC Advisor – by Region </a:t>
            </a:r>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50</a:t>
            </a:fld>
            <a:endParaRPr lang="en-US"/>
          </a:p>
        </p:txBody>
      </p:sp>
    </p:spTree>
    <p:extLst>
      <p:ext uri="{BB962C8B-B14F-4D97-AF65-F5344CB8AC3E}">
        <p14:creationId xmlns:p14="http://schemas.microsoft.com/office/powerpoint/2010/main" val="13720953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0" fontAlgn="base" latinLnBrk="0" hangingPunct="0">
              <a:lnSpc>
                <a:spcPct val="100000"/>
              </a:lnSpc>
              <a:spcBef>
                <a:spcPct val="30000"/>
              </a:spcBef>
              <a:spcAft>
                <a:spcPct val="0"/>
              </a:spcAft>
              <a:buClrTx/>
              <a:buSzTx/>
              <a:buFontTx/>
              <a:buNone/>
              <a:tabLst/>
              <a:defRPr/>
            </a:pPr>
            <a:r>
              <a:rPr lang="en-US" sz="1050" dirty="0" smtClean="0"/>
              <a:t>Base:</a:t>
            </a:r>
            <a:r>
              <a:rPr lang="en-US" sz="1050" baseline="0" dirty="0" smtClean="0"/>
              <a:t> </a:t>
            </a:r>
            <a:r>
              <a:rPr lang="en-US" sz="1050" dirty="0" smtClean="0"/>
              <a:t>Drives longer term deals (build</a:t>
            </a:r>
            <a:r>
              <a:rPr lang="en-US" sz="1050" baseline="0" dirty="0" smtClean="0"/>
              <a:t> your bank)</a:t>
            </a:r>
            <a:endParaRPr lang="en-US" sz="1050" dirty="0" smtClean="0"/>
          </a:p>
          <a:p>
            <a:pPr marL="0" marR="0" lvl="1" indent="0" algn="l" defTabSz="457200" rtl="0" eaLnBrk="0" fontAlgn="base" latinLnBrk="0" hangingPunct="0">
              <a:lnSpc>
                <a:spcPct val="100000"/>
              </a:lnSpc>
              <a:spcBef>
                <a:spcPct val="30000"/>
              </a:spcBef>
              <a:spcAft>
                <a:spcPct val="0"/>
              </a:spcAft>
              <a:buClrTx/>
              <a:buSzTx/>
              <a:buFontTx/>
              <a:buNone/>
              <a:tabLst/>
              <a:defRPr/>
            </a:pPr>
            <a:r>
              <a:rPr lang="en-US" sz="1050" dirty="0" smtClean="0"/>
              <a:t>Land/Expand bonus: Addresses cash-flow dip and RR transition costs</a:t>
            </a:r>
          </a:p>
          <a:p>
            <a:pPr marL="0" marR="0" lvl="1" indent="0" algn="l" defTabSz="457200" rtl="0" eaLnBrk="0" fontAlgn="base" latinLnBrk="0" hangingPunct="0">
              <a:lnSpc>
                <a:spcPct val="100000"/>
              </a:lnSpc>
              <a:spcBef>
                <a:spcPct val="30000"/>
              </a:spcBef>
              <a:spcAft>
                <a:spcPct val="0"/>
              </a:spcAft>
              <a:buClrTx/>
              <a:buSzTx/>
              <a:buFontTx/>
              <a:buNone/>
              <a:tabLst/>
              <a:defRPr/>
            </a:pPr>
            <a:r>
              <a:rPr lang="en-US" sz="1050" dirty="0" smtClean="0"/>
              <a:t>Renewal bonus: Retention simplified </a:t>
            </a:r>
          </a:p>
          <a:p>
            <a:pPr marL="0" marR="0" lvl="1" indent="0" algn="l" defTabSz="457200" rtl="0" eaLnBrk="0" fontAlgn="base" latinLnBrk="0" hangingPunct="0">
              <a:lnSpc>
                <a:spcPct val="100000"/>
              </a:lnSpc>
              <a:spcBef>
                <a:spcPct val="30000"/>
              </a:spcBef>
              <a:spcAft>
                <a:spcPct val="0"/>
              </a:spcAft>
              <a:buClrTx/>
              <a:buSzTx/>
              <a:buFontTx/>
              <a:buNone/>
              <a:tabLst/>
              <a:defRPr/>
            </a:pPr>
            <a:r>
              <a:rPr lang="en-US" sz="1050" dirty="0" smtClean="0"/>
              <a:t>	Performance requirement: Drives renewals as practice, not ad-hoc</a:t>
            </a:r>
            <a:r>
              <a:rPr lang="en-US" sz="1050" baseline="0" dirty="0" smtClean="0"/>
              <a:t> + </a:t>
            </a:r>
            <a:r>
              <a:rPr lang="en-US" sz="1050" dirty="0" smtClean="0"/>
              <a:t>Allows upsell/land to make for the loss</a:t>
            </a:r>
          </a:p>
          <a:p>
            <a:pPr marL="0" marR="0" lvl="1" indent="0" algn="l" defTabSz="457200" rtl="0" eaLnBrk="0" fontAlgn="base" latinLnBrk="0" hangingPunct="0">
              <a:lnSpc>
                <a:spcPct val="100000"/>
              </a:lnSpc>
              <a:spcBef>
                <a:spcPct val="30000"/>
              </a:spcBef>
              <a:spcAft>
                <a:spcPct val="0"/>
              </a:spcAft>
              <a:buClrTx/>
              <a:buSzTx/>
              <a:buFontTx/>
              <a:buNone/>
              <a:tabLst/>
              <a:defRPr/>
            </a:pPr>
            <a:r>
              <a:rPr lang="en-US" sz="1050" dirty="0" smtClean="0"/>
              <a:t> </a:t>
            </a:r>
          </a:p>
          <a:p>
            <a:pPr marL="0" marR="0" lvl="1" indent="0" algn="l" defTabSz="457200" rtl="0" eaLnBrk="0" fontAlgn="base" latinLnBrk="0" hangingPunct="0">
              <a:lnSpc>
                <a:spcPct val="100000"/>
              </a:lnSpc>
              <a:spcBef>
                <a:spcPct val="30000"/>
              </a:spcBef>
              <a:spcAft>
                <a:spcPct val="0"/>
              </a:spcAft>
              <a:buClrTx/>
              <a:buSzTx/>
              <a:buFontTx/>
              <a:buNone/>
              <a:tabLst/>
              <a:defRPr/>
            </a:pPr>
            <a:endParaRPr lang="en-US" sz="1050" dirty="0" smtClean="0"/>
          </a:p>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51</a:t>
            </a:fld>
            <a:endParaRPr lang="en-US"/>
          </a:p>
        </p:txBody>
      </p:sp>
    </p:spTree>
    <p:extLst>
      <p:ext uri="{BB962C8B-B14F-4D97-AF65-F5344CB8AC3E}">
        <p14:creationId xmlns:p14="http://schemas.microsoft.com/office/powerpoint/2010/main" val="7345616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Sub</a:t>
            </a:r>
            <a:r>
              <a:rPr lang="en-US" baseline="0" dirty="0" smtClean="0"/>
              <a:t> 4: Originally 90k subscription for 12 </a:t>
            </a:r>
            <a:r>
              <a:rPr lang="en-US" baseline="0" dirty="0" err="1" smtClean="0"/>
              <a:t>mths</a:t>
            </a:r>
            <a:r>
              <a:rPr lang="en-US" baseline="0" dirty="0" smtClean="0"/>
              <a:t> (7.5k MRR), expanded by 21k TCV during M6 (incremental TCV during remaining 6 </a:t>
            </a:r>
            <a:r>
              <a:rPr lang="en-US" baseline="0" dirty="0" err="1" smtClean="0"/>
              <a:t>mths</a:t>
            </a:r>
            <a:r>
              <a:rPr lang="en-US" baseline="0" dirty="0" smtClean="0"/>
              <a:t> of the term, MRR increased by 3.5k) to 111k</a:t>
            </a:r>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52</a:t>
            </a:fld>
            <a:endParaRPr lang="en-US"/>
          </a:p>
        </p:txBody>
      </p:sp>
    </p:spTree>
    <p:extLst>
      <p:ext uri="{BB962C8B-B14F-4D97-AF65-F5344CB8AC3E}">
        <p14:creationId xmlns:p14="http://schemas.microsoft.com/office/powerpoint/2010/main" val="17082104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53</a:t>
            </a:fld>
            <a:endParaRPr lang="en-US"/>
          </a:p>
        </p:txBody>
      </p:sp>
    </p:spTree>
    <p:extLst>
      <p:ext uri="{BB962C8B-B14F-4D97-AF65-F5344CB8AC3E}">
        <p14:creationId xmlns:p14="http://schemas.microsoft.com/office/powerpoint/2010/main" val="10191024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54</a:t>
            </a:fld>
            <a:endParaRPr lang="en-US"/>
          </a:p>
        </p:txBody>
      </p:sp>
    </p:spTree>
    <p:extLst>
      <p:ext uri="{BB962C8B-B14F-4D97-AF65-F5344CB8AC3E}">
        <p14:creationId xmlns:p14="http://schemas.microsoft.com/office/powerpoint/2010/main" val="16667997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55</a:t>
            </a:fld>
            <a:endParaRPr lang="en-US"/>
          </a:p>
        </p:txBody>
      </p:sp>
    </p:spTree>
    <p:extLst>
      <p:ext uri="{BB962C8B-B14F-4D97-AF65-F5344CB8AC3E}">
        <p14:creationId xmlns:p14="http://schemas.microsoft.com/office/powerpoint/2010/main" val="13720953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0" fontAlgn="base" latinLnBrk="0" hangingPunct="0">
              <a:lnSpc>
                <a:spcPct val="100000"/>
              </a:lnSpc>
              <a:spcBef>
                <a:spcPct val="30000"/>
              </a:spcBef>
              <a:spcAft>
                <a:spcPct val="0"/>
              </a:spcAft>
              <a:buClrTx/>
              <a:buSzTx/>
              <a:buFontTx/>
              <a:buNone/>
              <a:tabLst/>
              <a:defRPr/>
            </a:pPr>
            <a:r>
              <a:rPr lang="en-US" sz="1050" dirty="0" smtClean="0"/>
              <a:t>Base:</a:t>
            </a:r>
            <a:r>
              <a:rPr lang="en-US" sz="1050" baseline="0" dirty="0" smtClean="0"/>
              <a:t> </a:t>
            </a:r>
            <a:r>
              <a:rPr lang="en-US" sz="1050" dirty="0" smtClean="0"/>
              <a:t>Drives longer term deals (build</a:t>
            </a:r>
            <a:r>
              <a:rPr lang="en-US" sz="1050" baseline="0" dirty="0" smtClean="0"/>
              <a:t> your bank)</a:t>
            </a:r>
            <a:endParaRPr lang="en-US" sz="1050" dirty="0" smtClean="0"/>
          </a:p>
          <a:p>
            <a:pPr marL="0" marR="0" lvl="1" indent="0" algn="l" defTabSz="457200" rtl="0" eaLnBrk="0" fontAlgn="base" latinLnBrk="0" hangingPunct="0">
              <a:lnSpc>
                <a:spcPct val="100000"/>
              </a:lnSpc>
              <a:spcBef>
                <a:spcPct val="30000"/>
              </a:spcBef>
              <a:spcAft>
                <a:spcPct val="0"/>
              </a:spcAft>
              <a:buClrTx/>
              <a:buSzTx/>
              <a:buFontTx/>
              <a:buNone/>
              <a:tabLst/>
              <a:defRPr/>
            </a:pPr>
            <a:r>
              <a:rPr lang="en-US" sz="1050" dirty="0" smtClean="0"/>
              <a:t>Land/Expand bonus: Addresses cash-flow dip and RR transition costs</a:t>
            </a:r>
          </a:p>
          <a:p>
            <a:pPr marL="0" marR="0" lvl="1" indent="0" algn="l" defTabSz="457200" rtl="0" eaLnBrk="0" fontAlgn="base" latinLnBrk="0" hangingPunct="0">
              <a:lnSpc>
                <a:spcPct val="100000"/>
              </a:lnSpc>
              <a:spcBef>
                <a:spcPct val="30000"/>
              </a:spcBef>
              <a:spcAft>
                <a:spcPct val="0"/>
              </a:spcAft>
              <a:buClrTx/>
              <a:buSzTx/>
              <a:buFontTx/>
              <a:buNone/>
              <a:tabLst/>
              <a:defRPr/>
            </a:pPr>
            <a:r>
              <a:rPr lang="en-US" sz="1050" dirty="0" smtClean="0"/>
              <a:t>Renewal bonus: Retention simplified </a:t>
            </a:r>
          </a:p>
          <a:p>
            <a:pPr marL="0" marR="0" lvl="1" indent="0" algn="l" defTabSz="457200" rtl="0" eaLnBrk="0" fontAlgn="base" latinLnBrk="0" hangingPunct="0">
              <a:lnSpc>
                <a:spcPct val="100000"/>
              </a:lnSpc>
              <a:spcBef>
                <a:spcPct val="30000"/>
              </a:spcBef>
              <a:spcAft>
                <a:spcPct val="0"/>
              </a:spcAft>
              <a:buClrTx/>
              <a:buSzTx/>
              <a:buFontTx/>
              <a:buNone/>
              <a:tabLst/>
              <a:defRPr/>
            </a:pPr>
            <a:r>
              <a:rPr lang="en-US" sz="1050" dirty="0" smtClean="0"/>
              <a:t>	Performance requirement: Drives renewals as practice, not ad-hoc</a:t>
            </a:r>
            <a:r>
              <a:rPr lang="en-US" sz="1050" baseline="0" dirty="0" smtClean="0"/>
              <a:t> + </a:t>
            </a:r>
            <a:r>
              <a:rPr lang="en-US" sz="1050" dirty="0" smtClean="0"/>
              <a:t>Allows upsell/land to make for the loss</a:t>
            </a:r>
          </a:p>
          <a:p>
            <a:pPr marL="0" marR="0" lvl="1" indent="0" algn="l" defTabSz="457200" rtl="0" eaLnBrk="0" fontAlgn="base" latinLnBrk="0" hangingPunct="0">
              <a:lnSpc>
                <a:spcPct val="100000"/>
              </a:lnSpc>
              <a:spcBef>
                <a:spcPct val="30000"/>
              </a:spcBef>
              <a:spcAft>
                <a:spcPct val="0"/>
              </a:spcAft>
              <a:buClrTx/>
              <a:buSzTx/>
              <a:buFontTx/>
              <a:buNone/>
              <a:tabLst/>
              <a:defRPr/>
            </a:pPr>
            <a:r>
              <a:rPr lang="en-US" sz="1050" dirty="0" smtClean="0"/>
              <a:t> </a:t>
            </a:r>
          </a:p>
          <a:p>
            <a:pPr marL="0" marR="0" lvl="1" indent="0" algn="l" defTabSz="457200" rtl="0" eaLnBrk="0" fontAlgn="base" latinLnBrk="0" hangingPunct="0">
              <a:lnSpc>
                <a:spcPct val="100000"/>
              </a:lnSpc>
              <a:spcBef>
                <a:spcPct val="30000"/>
              </a:spcBef>
              <a:spcAft>
                <a:spcPct val="0"/>
              </a:spcAft>
              <a:buClrTx/>
              <a:buSzTx/>
              <a:buFontTx/>
              <a:buNone/>
              <a:tabLst/>
              <a:defRPr/>
            </a:pPr>
            <a:endParaRPr lang="en-US" sz="1050" dirty="0" smtClean="0"/>
          </a:p>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56</a:t>
            </a:fld>
            <a:endParaRPr lang="en-US"/>
          </a:p>
        </p:txBody>
      </p:sp>
    </p:spTree>
    <p:extLst>
      <p:ext uri="{BB962C8B-B14F-4D97-AF65-F5344CB8AC3E}">
        <p14:creationId xmlns:p14="http://schemas.microsoft.com/office/powerpoint/2010/main" val="7345616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Sub</a:t>
            </a:r>
            <a:r>
              <a:rPr lang="en-US" baseline="0" dirty="0" smtClean="0"/>
              <a:t> 4: Originally 90k subscription for 12 </a:t>
            </a:r>
            <a:r>
              <a:rPr lang="en-US" baseline="0" dirty="0" err="1" smtClean="0"/>
              <a:t>mths</a:t>
            </a:r>
            <a:r>
              <a:rPr lang="en-US" baseline="0" dirty="0" smtClean="0"/>
              <a:t> (7.5k MRR), expanded by 21k TCV during M6 (incremental TCV/ACV during remaining 6 </a:t>
            </a:r>
            <a:r>
              <a:rPr lang="en-US" baseline="0" dirty="0" err="1" smtClean="0"/>
              <a:t>mths</a:t>
            </a:r>
            <a:r>
              <a:rPr lang="en-US" baseline="0" dirty="0" smtClean="0"/>
              <a:t> of the term, MRR increased by 3.5k) to 111k</a:t>
            </a:r>
          </a:p>
          <a:p>
            <a:r>
              <a:rPr lang="en-US" baseline="0" dirty="0" smtClean="0"/>
              <a:t>- If renewed for 13 </a:t>
            </a:r>
            <a:r>
              <a:rPr lang="en-US" baseline="0" dirty="0" err="1" smtClean="0"/>
              <a:t>mths</a:t>
            </a:r>
            <a:r>
              <a:rPr lang="en-US" baseline="0" dirty="0" smtClean="0"/>
              <a:t>, ACV would be the value of 12 </a:t>
            </a:r>
            <a:r>
              <a:rPr lang="en-US" baseline="0" dirty="0" err="1" smtClean="0"/>
              <a:t>mths</a:t>
            </a:r>
            <a:endParaRPr lang="en-US" dirty="0" smtClean="0"/>
          </a:p>
          <a:p>
            <a:r>
              <a:rPr lang="en-US" dirty="0" smtClean="0"/>
              <a:t>Sub 5: 120 TVC for 1 </a:t>
            </a:r>
            <a:r>
              <a:rPr lang="en-US" dirty="0" err="1" smtClean="0"/>
              <a:t>yr</a:t>
            </a:r>
            <a:r>
              <a:rPr lang="en-US" baseline="0" dirty="0" smtClean="0"/>
              <a:t> = 10k MRR and 120 ACV</a:t>
            </a:r>
            <a:endParaRPr lang="en-US" dirty="0" smtClean="0"/>
          </a:p>
          <a:p>
            <a:r>
              <a:rPr lang="en-US" dirty="0" smtClean="0"/>
              <a:t>Sub 6: 360k TCV for 2</a:t>
            </a:r>
            <a:r>
              <a:rPr lang="en-US" baseline="0" dirty="0" smtClean="0"/>
              <a:t> </a:t>
            </a:r>
            <a:r>
              <a:rPr lang="en-US" baseline="0" dirty="0" err="1" smtClean="0"/>
              <a:t>yrs</a:t>
            </a:r>
            <a:r>
              <a:rPr lang="en-US" baseline="0" dirty="0" smtClean="0"/>
              <a:t> = 15k MRR and 180k ACV</a:t>
            </a:r>
            <a:endParaRPr lang="en-US" dirty="0" smtClean="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57</a:t>
            </a:fld>
            <a:endParaRPr lang="en-US"/>
          </a:p>
        </p:txBody>
      </p:sp>
    </p:spTree>
    <p:extLst>
      <p:ext uri="{BB962C8B-B14F-4D97-AF65-F5344CB8AC3E}">
        <p14:creationId xmlns:p14="http://schemas.microsoft.com/office/powerpoint/2010/main" val="1708210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8</a:t>
            </a:fld>
            <a:endParaRPr lang="en-US"/>
          </a:p>
        </p:txBody>
      </p:sp>
    </p:spTree>
    <p:extLst>
      <p:ext uri="{BB962C8B-B14F-4D97-AF65-F5344CB8AC3E}">
        <p14:creationId xmlns:p14="http://schemas.microsoft.com/office/powerpoint/2010/main" val="9970978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b="1" baseline="0" dirty="0"/>
          </a:p>
        </p:txBody>
      </p:sp>
      <p:sp>
        <p:nvSpPr>
          <p:cNvPr id="4" name="Slide Number Placeholder 3"/>
          <p:cNvSpPr>
            <a:spLocks noGrp="1"/>
          </p:cNvSpPr>
          <p:nvPr>
            <p:ph type="sldNum" sz="quarter" idx="10"/>
          </p:nvPr>
        </p:nvSpPr>
        <p:spPr/>
        <p:txBody>
          <a:bodyPr/>
          <a:lstStyle/>
          <a:p>
            <a:fld id="{7B2FCB79-2C0C-F84D-A224-30C295992FCE}"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13297114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59</a:t>
            </a:fld>
            <a:endParaRPr lang="en-US">
              <a:solidFill>
                <a:prstClr val="black"/>
              </a:solidFill>
            </a:endParaRPr>
          </a:p>
        </p:txBody>
      </p:sp>
    </p:spTree>
    <p:extLst>
      <p:ext uri="{BB962C8B-B14F-4D97-AF65-F5344CB8AC3E}">
        <p14:creationId xmlns:p14="http://schemas.microsoft.com/office/powerpoint/2010/main" val="16667997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60</a:t>
            </a:fld>
            <a:endParaRPr lang="en-US">
              <a:solidFill>
                <a:prstClr val="black"/>
              </a:solidFill>
            </a:endParaRPr>
          </a:p>
        </p:txBody>
      </p:sp>
    </p:spTree>
    <p:extLst>
      <p:ext uri="{BB962C8B-B14F-4D97-AF65-F5344CB8AC3E}">
        <p14:creationId xmlns:p14="http://schemas.microsoft.com/office/powerpoint/2010/main" val="13720953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0" fontAlgn="base" latinLnBrk="0" hangingPunct="0">
              <a:lnSpc>
                <a:spcPct val="100000"/>
              </a:lnSpc>
              <a:spcBef>
                <a:spcPct val="30000"/>
              </a:spcBef>
              <a:spcAft>
                <a:spcPct val="0"/>
              </a:spcAft>
              <a:buClrTx/>
              <a:buSzTx/>
              <a:buFontTx/>
              <a:buNone/>
              <a:tabLst/>
              <a:defRPr/>
            </a:pPr>
            <a:r>
              <a:rPr lang="en-US" sz="1050" dirty="0" smtClean="0"/>
              <a:t>Base:</a:t>
            </a:r>
            <a:r>
              <a:rPr lang="en-US" sz="1050" baseline="0" dirty="0" smtClean="0"/>
              <a:t> </a:t>
            </a:r>
            <a:r>
              <a:rPr lang="en-US" sz="1050" dirty="0" smtClean="0"/>
              <a:t>Drives longer term deals (build</a:t>
            </a:r>
            <a:r>
              <a:rPr lang="en-US" sz="1050" baseline="0" dirty="0" smtClean="0"/>
              <a:t> your bank)</a:t>
            </a:r>
            <a:endParaRPr lang="en-US" sz="1050" dirty="0" smtClean="0"/>
          </a:p>
          <a:p>
            <a:pPr marL="0" marR="0" lvl="1" indent="0" algn="l" defTabSz="457200" rtl="0" eaLnBrk="0" fontAlgn="base" latinLnBrk="0" hangingPunct="0">
              <a:lnSpc>
                <a:spcPct val="100000"/>
              </a:lnSpc>
              <a:spcBef>
                <a:spcPct val="30000"/>
              </a:spcBef>
              <a:spcAft>
                <a:spcPct val="0"/>
              </a:spcAft>
              <a:buClrTx/>
              <a:buSzTx/>
              <a:buFontTx/>
              <a:buNone/>
              <a:tabLst/>
              <a:defRPr/>
            </a:pPr>
            <a:r>
              <a:rPr lang="en-US" sz="1050" dirty="0" smtClean="0"/>
              <a:t>Land/Expand bonus: Addresses cash-flow dip and RR transition costs</a:t>
            </a:r>
          </a:p>
          <a:p>
            <a:pPr marL="0" marR="0" lvl="1" indent="0" algn="l" defTabSz="457200" rtl="0" eaLnBrk="0" fontAlgn="base" latinLnBrk="0" hangingPunct="0">
              <a:lnSpc>
                <a:spcPct val="100000"/>
              </a:lnSpc>
              <a:spcBef>
                <a:spcPct val="30000"/>
              </a:spcBef>
              <a:spcAft>
                <a:spcPct val="0"/>
              </a:spcAft>
              <a:buClrTx/>
              <a:buSzTx/>
              <a:buFontTx/>
              <a:buNone/>
              <a:tabLst/>
              <a:defRPr/>
            </a:pPr>
            <a:r>
              <a:rPr lang="en-US" sz="1050" dirty="0" smtClean="0"/>
              <a:t>Renewal bonus: Retention simplified </a:t>
            </a:r>
          </a:p>
          <a:p>
            <a:pPr marL="0" marR="0" lvl="1" indent="0" algn="l" defTabSz="457200" rtl="0" eaLnBrk="0" fontAlgn="base" latinLnBrk="0" hangingPunct="0">
              <a:lnSpc>
                <a:spcPct val="100000"/>
              </a:lnSpc>
              <a:spcBef>
                <a:spcPct val="30000"/>
              </a:spcBef>
              <a:spcAft>
                <a:spcPct val="0"/>
              </a:spcAft>
              <a:buClrTx/>
              <a:buSzTx/>
              <a:buFontTx/>
              <a:buNone/>
              <a:tabLst/>
              <a:defRPr/>
            </a:pPr>
            <a:r>
              <a:rPr lang="en-US" sz="1050" dirty="0" smtClean="0"/>
              <a:t>	Performance requirement: Drives renewals as practice, not ad-hoc</a:t>
            </a:r>
            <a:r>
              <a:rPr lang="en-US" sz="1050" baseline="0" dirty="0" smtClean="0"/>
              <a:t> + </a:t>
            </a:r>
            <a:r>
              <a:rPr lang="en-US" sz="1050" dirty="0" smtClean="0"/>
              <a:t>Allows upsell/land to make for the loss</a:t>
            </a:r>
          </a:p>
          <a:p>
            <a:pPr marL="0" marR="0" lvl="1" indent="0" algn="l" defTabSz="457200" rtl="0" eaLnBrk="0" fontAlgn="base" latinLnBrk="0" hangingPunct="0">
              <a:lnSpc>
                <a:spcPct val="100000"/>
              </a:lnSpc>
              <a:spcBef>
                <a:spcPct val="30000"/>
              </a:spcBef>
              <a:spcAft>
                <a:spcPct val="0"/>
              </a:spcAft>
              <a:buClrTx/>
              <a:buSzTx/>
              <a:buFontTx/>
              <a:buNone/>
              <a:tabLst/>
              <a:defRPr/>
            </a:pPr>
            <a:r>
              <a:rPr lang="en-US" sz="1050" dirty="0" smtClean="0"/>
              <a:t> </a:t>
            </a:r>
          </a:p>
          <a:p>
            <a:pPr marL="0" marR="0" lvl="1" indent="0" algn="l" defTabSz="457200" rtl="0" eaLnBrk="0" fontAlgn="base" latinLnBrk="0" hangingPunct="0">
              <a:lnSpc>
                <a:spcPct val="100000"/>
              </a:lnSpc>
              <a:spcBef>
                <a:spcPct val="30000"/>
              </a:spcBef>
              <a:spcAft>
                <a:spcPct val="0"/>
              </a:spcAft>
              <a:buClrTx/>
              <a:buSzTx/>
              <a:buFontTx/>
              <a:buNone/>
              <a:tabLst/>
              <a:defRPr/>
            </a:pPr>
            <a:endParaRPr lang="en-US" sz="1050" dirty="0" smtClean="0"/>
          </a:p>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solidFill>
                  <a:prstClr val="black"/>
                </a:solidFill>
              </a:rPr>
              <a:pPr>
                <a:defRPr/>
              </a:pPr>
              <a:t>61</a:t>
            </a:fld>
            <a:endParaRPr lang="en-US">
              <a:solidFill>
                <a:prstClr val="black"/>
              </a:solidFill>
            </a:endParaRPr>
          </a:p>
        </p:txBody>
      </p:sp>
    </p:spTree>
    <p:extLst>
      <p:ext uri="{BB962C8B-B14F-4D97-AF65-F5344CB8AC3E}">
        <p14:creationId xmlns:p14="http://schemas.microsoft.com/office/powerpoint/2010/main" val="7345616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solidFill>
                  <a:prstClr val="black"/>
                </a:solidFill>
              </a:rPr>
              <a:pPr>
                <a:defRPr/>
              </a:pPr>
              <a:t>62</a:t>
            </a:fld>
            <a:endParaRPr lang="en-US">
              <a:solidFill>
                <a:prstClr val="black"/>
              </a:solidFill>
            </a:endParaRPr>
          </a:p>
        </p:txBody>
      </p:sp>
    </p:spTree>
    <p:extLst>
      <p:ext uri="{BB962C8B-B14F-4D97-AF65-F5344CB8AC3E}">
        <p14:creationId xmlns:p14="http://schemas.microsoft.com/office/powerpoint/2010/main" val="17082104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63</a:t>
            </a:fld>
            <a:endParaRPr lang="en-US"/>
          </a:p>
        </p:txBody>
      </p:sp>
    </p:spTree>
    <p:extLst>
      <p:ext uri="{BB962C8B-B14F-4D97-AF65-F5344CB8AC3E}">
        <p14:creationId xmlns:p14="http://schemas.microsoft.com/office/powerpoint/2010/main" val="6845277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64</a:t>
            </a:fld>
            <a:endParaRPr lang="en-US"/>
          </a:p>
        </p:txBody>
      </p:sp>
    </p:spTree>
    <p:extLst>
      <p:ext uri="{BB962C8B-B14F-4D97-AF65-F5344CB8AC3E}">
        <p14:creationId xmlns:p14="http://schemas.microsoft.com/office/powerpoint/2010/main" val="14139038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67</a:t>
            </a:fld>
            <a:endParaRPr lang="en-US"/>
          </a:p>
        </p:txBody>
      </p:sp>
    </p:spTree>
    <p:extLst>
      <p:ext uri="{BB962C8B-B14F-4D97-AF65-F5344CB8AC3E}">
        <p14:creationId xmlns:p14="http://schemas.microsoft.com/office/powerpoint/2010/main" val="18470964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latin typeface="Arial"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68</a:t>
            </a:fld>
            <a:endParaRPr lang="en-US"/>
          </a:p>
        </p:txBody>
      </p:sp>
    </p:spTree>
    <p:extLst>
      <p:ext uri="{BB962C8B-B14F-4D97-AF65-F5344CB8AC3E}">
        <p14:creationId xmlns:p14="http://schemas.microsoft.com/office/powerpoint/2010/main" val="31794132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71</a:t>
            </a:fld>
            <a:endParaRPr lang="en-US"/>
          </a:p>
        </p:txBody>
      </p:sp>
    </p:spTree>
    <p:extLst>
      <p:ext uri="{BB962C8B-B14F-4D97-AF65-F5344CB8AC3E}">
        <p14:creationId xmlns:p14="http://schemas.microsoft.com/office/powerpoint/2010/main" val="3018440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10</a:t>
            </a:fld>
            <a:endParaRPr lang="en-US"/>
          </a:p>
        </p:txBody>
      </p:sp>
    </p:spTree>
    <p:extLst>
      <p:ext uri="{BB962C8B-B14F-4D97-AF65-F5344CB8AC3E}">
        <p14:creationId xmlns:p14="http://schemas.microsoft.com/office/powerpoint/2010/main" val="28880047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74</a:t>
            </a:fld>
            <a:endParaRPr lang="en-US"/>
          </a:p>
        </p:txBody>
      </p:sp>
    </p:spTree>
    <p:extLst>
      <p:ext uri="{BB962C8B-B14F-4D97-AF65-F5344CB8AC3E}">
        <p14:creationId xmlns:p14="http://schemas.microsoft.com/office/powerpoint/2010/main" val="18470964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latin typeface="Arial"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77</a:t>
            </a:fld>
            <a:endParaRPr lang="en-US"/>
          </a:p>
        </p:txBody>
      </p:sp>
    </p:spTree>
    <p:extLst>
      <p:ext uri="{BB962C8B-B14F-4D97-AF65-F5344CB8AC3E}">
        <p14:creationId xmlns:p14="http://schemas.microsoft.com/office/powerpoint/2010/main" val="287675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13</a:t>
            </a:fld>
            <a:endParaRPr lang="en-US"/>
          </a:p>
        </p:txBody>
      </p:sp>
    </p:spTree>
    <p:extLst>
      <p:ext uri="{BB962C8B-B14F-4D97-AF65-F5344CB8AC3E}">
        <p14:creationId xmlns:p14="http://schemas.microsoft.com/office/powerpoint/2010/main" val="4126295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14</a:t>
            </a:fld>
            <a:endParaRPr lang="en-US"/>
          </a:p>
        </p:txBody>
      </p:sp>
    </p:spTree>
    <p:extLst>
      <p:ext uri="{BB962C8B-B14F-4D97-AF65-F5344CB8AC3E}">
        <p14:creationId xmlns:p14="http://schemas.microsoft.com/office/powerpoint/2010/main" val="590029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15</a:t>
            </a:fld>
            <a:endParaRPr lang="en-US"/>
          </a:p>
        </p:txBody>
      </p:sp>
    </p:spTree>
    <p:extLst>
      <p:ext uri="{BB962C8B-B14F-4D97-AF65-F5344CB8AC3E}">
        <p14:creationId xmlns:p14="http://schemas.microsoft.com/office/powerpoint/2010/main" val="4044678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16</a:t>
            </a:fld>
            <a:endParaRPr lang="en-US"/>
          </a:p>
        </p:txBody>
      </p:sp>
    </p:spTree>
    <p:extLst>
      <p:ext uri="{BB962C8B-B14F-4D97-AF65-F5344CB8AC3E}">
        <p14:creationId xmlns:p14="http://schemas.microsoft.com/office/powerpoint/2010/main" val="23877060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9.emf"/><Relationship Id="rId4" Type="http://schemas.openxmlformats.org/officeDocument/2006/relationships/oleObject" Target="../embeddings/oleObject2.bin"/></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xml"/><Relationship Id="rId1" Type="http://schemas.openxmlformats.org/officeDocument/2006/relationships/vmlDrawing" Target="../drawings/vmlDrawing4.vml"/><Relationship Id="rId5" Type="http://schemas.openxmlformats.org/officeDocument/2006/relationships/image" Target="../media/image9.emf"/><Relationship Id="rId4" Type="http://schemas.openxmlformats.org/officeDocument/2006/relationships/oleObject" Target="../embeddings/oleObject4.bin"/></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gradFill>
          <a:gsLst>
            <a:gs pos="0">
              <a:srgbClr val="049FD9"/>
            </a:gs>
            <a:gs pos="100000">
              <a:srgbClr val="004BAF"/>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086725553"/>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a:t>Click to edit Master text styles</a:t>
            </a:r>
          </a:p>
        </p:txBody>
      </p:sp>
    </p:spTree>
    <p:extLst>
      <p:ext uri="{BB962C8B-B14F-4D97-AF65-F5344CB8AC3E}">
        <p14:creationId xmlns:p14="http://schemas.microsoft.com/office/powerpoint/2010/main" val="2353562287"/>
      </p:ext>
    </p:extLst>
  </p:cSld>
  <p:clrMapOvr>
    <a:masterClrMapping/>
  </p:clrMapOvr>
  <p:transition spd="med">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5_Segue">
    <p:bg>
      <p:bgPr>
        <a:solidFill>
          <a:srgbClr val="39393B"/>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a:t>Section Title Goes Here</a:t>
            </a:r>
            <a:endParaRPr lang="en-US" dirty="0"/>
          </a:p>
        </p:txBody>
      </p:sp>
      <p:sp>
        <p:nvSpPr>
          <p:cNvPr id="7"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60000"/>
                  </a:srgbClr>
                </a:solidFill>
                <a:latin typeface="Arial"/>
                <a:cs typeface="CiscoSans Thin"/>
              </a:rPr>
              <a:pPr algn="r" defTabSz="610744" fontAlgn="auto">
                <a:spcBef>
                  <a:spcPts val="0"/>
                </a:spcBef>
                <a:spcAft>
                  <a:spcPts val="0"/>
                </a:spcAft>
                <a:defRPr/>
              </a:pPr>
              <a:t>‹#›</a:t>
            </a:fld>
            <a:endParaRPr lang="en-US" sz="600" dirty="0">
              <a:solidFill>
                <a:srgbClr val="FFFFFF">
                  <a:alpha val="60000"/>
                </a:srgbClr>
              </a:solidFill>
              <a:latin typeface="Arial"/>
              <a:cs typeface="CiscoSans Thin"/>
            </a:endParaRPr>
          </a:p>
        </p:txBody>
      </p:sp>
      <p:sp>
        <p:nvSpPr>
          <p:cNvPr id="8"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cs typeface="CiscoSans Thin"/>
              </a:rPr>
              <a:t>© 2016  Cisco and/or its affiliates. All rights reserved.   Cisco Confidential</a:t>
            </a:r>
          </a:p>
        </p:txBody>
      </p:sp>
      <p:pic>
        <p:nvPicPr>
          <p:cNvPr id="9" name="Picture 2"/>
          <p:cNvPicPr>
            <a:picLocks noChangeAspect="1" noChangeArrowheads="1"/>
          </p:cNvPicPr>
          <p:nvPr/>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0256914"/>
      </p:ext>
    </p:extLst>
  </p:cSld>
  <p:clrMapOvr>
    <a:masterClrMapping/>
  </p:clrMapOvr>
  <p:transition spd="slow">
    <p:wip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7"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665708540"/>
      </p:ext>
    </p:extLst>
  </p:cSld>
  <p:clrMapOvr>
    <a:masterClrMapping/>
  </p:clrMapOvr>
  <p:transition spd="slow">
    <p:wip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70535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333886858"/>
      </p:ext>
    </p:extLst>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801274445"/>
      </p:ext>
    </p:extLst>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a:t>Click to edit Master text styles</a:t>
            </a:r>
          </a:p>
        </p:txBody>
      </p:sp>
    </p:spTree>
    <p:extLst>
      <p:ext uri="{BB962C8B-B14F-4D97-AF65-F5344CB8AC3E}">
        <p14:creationId xmlns:p14="http://schemas.microsoft.com/office/powerpoint/2010/main" val="3944930000"/>
      </p:ext>
    </p:extLst>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a:t>Click to edit Master text styles</a:t>
            </a:r>
          </a:p>
        </p:txBody>
      </p:sp>
    </p:spTree>
    <p:extLst>
      <p:ext uri="{BB962C8B-B14F-4D97-AF65-F5344CB8AC3E}">
        <p14:creationId xmlns:p14="http://schemas.microsoft.com/office/powerpoint/2010/main" val="2772003052"/>
      </p:ext>
    </p:extLst>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796919740"/>
      </p:ext>
    </p:extLst>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baseline="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250797347"/>
      </p:ext>
    </p:extLst>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650"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chemeClr val="tx2"/>
                </a:solidFill>
                <a:latin typeface="+mj-lt"/>
                <a:ea typeface="+mj-ea"/>
                <a:cs typeface="CiscoSans Thin"/>
              </a:defRPr>
            </a:lvl1pPr>
          </a:lstStyle>
          <a:p>
            <a:r>
              <a:rPr lang="en-US"/>
              <a:t>Click to edit Master title style</a:t>
            </a:r>
            <a:endParaRPr lang="en-US" dirty="0"/>
          </a:p>
        </p:txBody>
      </p:sp>
      <p:sp>
        <p:nvSpPr>
          <p:cNvPr id="16" name="Text Placeholder 15"/>
          <p:cNvSpPr>
            <a:spLocks noGrp="1"/>
          </p:cNvSpPr>
          <p:nvPr>
            <p:ph type="body" sz="quarter" idx="13"/>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chemeClr val="tx2"/>
                </a:solidFill>
                <a:latin typeface="+mj-lt"/>
                <a:ea typeface="+mj-ea"/>
                <a:cs typeface="CiscoSans Thin"/>
              </a:defRPr>
            </a:lvl1pPr>
          </a:lstStyle>
          <a:p>
            <a:pPr lvl="0"/>
            <a:r>
              <a:rPr lang="en-US"/>
              <a:t>Click to edit Master text styles</a:t>
            </a:r>
          </a:p>
        </p:txBody>
      </p:sp>
      <p:sp>
        <p:nvSpPr>
          <p:cNvPr id="8" name="Text Placeholder 3"/>
          <p:cNvSpPr>
            <a:spLocks noGrp="1"/>
          </p:cNvSpPr>
          <p:nvPr>
            <p:ph type="body" sz="quarter" idx="10"/>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p:cNvSpPr>
            <a:spLocks noGrp="1"/>
          </p:cNvSpPr>
          <p:nvPr>
            <p:ph type="body" sz="quarter" idx="14"/>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1296731"/>
      </p:ext>
    </p:extLst>
  </p:cSld>
  <p:clrMapOvr>
    <a:masterClrMapping/>
  </p:clrMapOvr>
  <p:transition spd="med">
    <p:fade/>
  </p:transition>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174363969"/>
      </p:ext>
    </p:extLst>
  </p:cSld>
  <p:clrMapOvr>
    <a:masterClrMapping/>
  </p:clrMapOvr>
  <p:transition spd="med">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0" name="Text Placeholder 17"/>
          <p:cNvSpPr>
            <a:spLocks noGrp="1"/>
          </p:cNvSpPr>
          <p:nvPr>
            <p:ph type="body" sz="quarter" idx="22"/>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4" name="Text Placeholder 17"/>
          <p:cNvSpPr>
            <a:spLocks noGrp="1"/>
          </p:cNvSpPr>
          <p:nvPr>
            <p:ph type="body" sz="quarter" idx="24"/>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3" name="Text Placeholder 3"/>
          <p:cNvSpPr>
            <a:spLocks noGrp="1"/>
          </p:cNvSpPr>
          <p:nvPr>
            <p:ph type="body" sz="quarter" idx="1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6"/>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3"/>
          <p:cNvSpPr>
            <a:spLocks noGrp="1"/>
          </p:cNvSpPr>
          <p:nvPr>
            <p:ph type="body" sz="quarter" idx="27"/>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1220477"/>
      </p:ext>
    </p:extLst>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5"/>
            <a:ext cx="3713163" cy="3101975"/>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solidFill>
                <a:srgbClr val="515150"/>
              </a:solidFill>
            </a:endParaRPr>
          </a:p>
        </p:txBody>
      </p:sp>
      <p:sp>
        <p:nvSpPr>
          <p:cNvPr id="12" name="Text Placeholder 11"/>
          <p:cNvSpPr>
            <a:spLocks noGrp="1"/>
          </p:cNvSpPr>
          <p:nvPr>
            <p:ph type="body" sz="quarter" idx="1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US"/>
              <a:t>Click to edit Master text styles</a:t>
            </a:r>
          </a:p>
        </p:txBody>
      </p:sp>
      <p:sp>
        <p:nvSpPr>
          <p:cNvPr id="19" name="Text Placeholder 18"/>
          <p:cNvSpPr>
            <a:spLocks noGrp="1"/>
          </p:cNvSpPr>
          <p:nvPr>
            <p:ph type="body" sz="quarter" idx="14"/>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US"/>
              <a:t>Click to edit Master text styles</a:t>
            </a:r>
          </a:p>
        </p:txBody>
      </p:sp>
      <p:sp>
        <p:nvSpPr>
          <p:cNvPr id="9"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870799818"/>
      </p:ext>
    </p:extLst>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269274954"/>
      </p:ext>
    </p:extLst>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600" b="0" i="1"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012010328"/>
      </p:ext>
    </p:extLst>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00" y="609600"/>
            <a:ext cx="0" cy="3984625"/>
          </a:xfrm>
          <a:prstGeom prst="line">
            <a:avLst/>
          </a:prstGeom>
          <a:ln w="38100" cap="flat" cmpd="sng">
            <a:solidFill>
              <a:srgbClr val="004BAF"/>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463763" y="1439060"/>
            <a:ext cx="3820348" cy="2265389"/>
          </a:xfrm>
        </p:spPr>
        <p:txBody>
          <a:bodyPr lIns="61715" tIns="34288" rIns="61715" bIns="34288" rtlCol="0">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chemeClr val="accent1"/>
                </a:solidFill>
                <a:latin typeface="+mj-lt"/>
                <a:ea typeface="+mj-ea"/>
                <a:cs typeface="+mj-cs"/>
              </a:defRPr>
            </a:lvl1pPr>
          </a:lstStyle>
          <a:p>
            <a:r>
              <a:rPr lang="en-US"/>
              <a:t>Click to edit Master title style</a:t>
            </a:r>
            <a:endParaRPr lang="en-US" dirty="0"/>
          </a:p>
        </p:txBody>
      </p:sp>
      <p:sp>
        <p:nvSpPr>
          <p:cNvPr id="9" name="Text Placeholder 3"/>
          <p:cNvSpPr>
            <a:spLocks noGrp="1"/>
          </p:cNvSpPr>
          <p:nvPr>
            <p:ph type="body" sz="quarter" idx="1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2"/>
                </a:solidFill>
                <a:latin typeface="+mn-lt"/>
              </a:defRPr>
            </a:lvl1pPr>
            <a:lvl2pPr>
              <a:defRPr sz="1500"/>
            </a:lvl2pPr>
            <a:lvl3pPr>
              <a:defRPr sz="1500"/>
            </a:lvl3pPr>
            <a:lvl4pPr>
              <a:defRPr sz="1500"/>
            </a:lvl4pPr>
            <a:lvl5pPr>
              <a:defRPr sz="1500"/>
            </a:lvl5pPr>
          </a:lstStyle>
          <a:p>
            <a:pPr lvl="0"/>
            <a:r>
              <a:rPr lang="en-US"/>
              <a:t>Click to edit Master text styles</a:t>
            </a:r>
          </a:p>
        </p:txBody>
      </p:sp>
    </p:spTree>
    <p:extLst>
      <p:ext uri="{BB962C8B-B14F-4D97-AF65-F5344CB8AC3E}">
        <p14:creationId xmlns:p14="http://schemas.microsoft.com/office/powerpoint/2010/main" val="1494907089"/>
      </p:ext>
    </p:extLst>
  </p:cSld>
  <p:clrMapOvr>
    <a:masterClrMapping/>
  </p:clrMapOvr>
  <p:transition spd="slow">
    <p:wip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2"/>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300262670"/>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2"/>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100396880"/>
      </p:ext>
    </p:extLst>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2"/>
                </a:solidFill>
                <a:latin typeface="+mn-lt"/>
                <a:cs typeface="CiscoSans ExtraLight"/>
              </a:defRPr>
            </a:lvl1pPr>
          </a:lstStyle>
          <a:p>
            <a:pPr lvl="0"/>
            <a:r>
              <a:rPr lang="en-US" noProof="0"/>
              <a:t>Click icon to add chart</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401703057"/>
      </p:ext>
    </p:extLst>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2"/>
                </a:solidFill>
                <a:latin typeface="+mn-lt"/>
                <a:cs typeface="CiscoSans ExtraLight"/>
              </a:defRPr>
            </a:lvl1pPr>
          </a:lstStyle>
          <a:p>
            <a:pPr lvl="0"/>
            <a:r>
              <a:rPr lang="en-US" noProof="0"/>
              <a:t>Click icon to add picture</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761536589"/>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9" name="Oval 8"/>
          <p:cNvSpPr/>
          <p:nvPr/>
        </p:nvSpPr>
        <p:spPr>
          <a:xfrm>
            <a:off x="6084888" y="1622425"/>
            <a:ext cx="2319337" cy="231775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cs typeface="Arial"/>
            </a:endParaRPr>
          </a:p>
        </p:txBody>
      </p:sp>
      <p:sp>
        <p:nvSpPr>
          <p:cNvPr id="10" name="Oval 9"/>
          <p:cNvSpPr/>
          <p:nvPr/>
        </p:nvSpPr>
        <p:spPr>
          <a:xfrm>
            <a:off x="3422650" y="1622425"/>
            <a:ext cx="2319338" cy="231775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cs typeface="Arial"/>
            </a:endParaRPr>
          </a:p>
        </p:txBody>
      </p:sp>
      <p:sp>
        <p:nvSpPr>
          <p:cNvPr id="11" name="Oval 10"/>
          <p:cNvSpPr/>
          <p:nvPr/>
        </p:nvSpPr>
        <p:spPr>
          <a:xfrm>
            <a:off x="763588" y="1622425"/>
            <a:ext cx="2319337" cy="2317750"/>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cs typeface="Arial"/>
            </a:endParaRPr>
          </a:p>
        </p:txBody>
      </p:sp>
      <p:sp>
        <p:nvSpPr>
          <p:cNvPr id="2" name="Title 1"/>
          <p:cNvSpPr>
            <a:spLocks noGrp="1"/>
          </p:cNvSpPr>
          <p:nvPr>
            <p:ph type="title"/>
          </p:nvPr>
        </p:nvSpPr>
        <p:spPr/>
        <p:txBody>
          <a:bodyPr/>
          <a:lstStyle/>
          <a:p>
            <a:r>
              <a:rPr lang="en-US"/>
              <a:t>Click to edit Master title style</a:t>
            </a:r>
          </a:p>
        </p:txBody>
      </p:sp>
      <p:sp>
        <p:nvSpPr>
          <p:cNvPr id="17" name="Text Placeholder 17"/>
          <p:cNvSpPr>
            <a:spLocks noGrp="1"/>
          </p:cNvSpPr>
          <p:nvPr>
            <p:ph type="body" sz="quarter" idx="1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8" name="Text Placeholder 17"/>
          <p:cNvSpPr>
            <a:spLocks noGrp="1"/>
          </p:cNvSpPr>
          <p:nvPr>
            <p:ph type="body" sz="quarter" idx="12"/>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13"/>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4" name="Picture Placeholder 5"/>
          <p:cNvSpPr>
            <a:spLocks noGrp="1"/>
          </p:cNvSpPr>
          <p:nvPr>
            <p:ph type="pic" sz="quarter" idx="14"/>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pPr lvl="0"/>
            <a:r>
              <a:rPr lang="en-US" noProof="0"/>
              <a:t>Click icon to add picture</a:t>
            </a:r>
            <a:endParaRPr lang="en-US" noProof="0" dirty="0"/>
          </a:p>
        </p:txBody>
      </p:sp>
      <p:sp>
        <p:nvSpPr>
          <p:cNvPr id="16" name="Picture Placeholder 5"/>
          <p:cNvSpPr>
            <a:spLocks noGrp="1"/>
          </p:cNvSpPr>
          <p:nvPr>
            <p:ph type="pic" sz="quarter" idx="15"/>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pPr lvl="0"/>
            <a:r>
              <a:rPr lang="en-US" noProof="0"/>
              <a:t>Click icon to add picture</a:t>
            </a:r>
            <a:endParaRPr lang="en-US" noProof="0" dirty="0"/>
          </a:p>
        </p:txBody>
      </p:sp>
      <p:sp>
        <p:nvSpPr>
          <p:cNvPr id="21" name="Picture Placeholder 5"/>
          <p:cNvSpPr>
            <a:spLocks noGrp="1"/>
          </p:cNvSpPr>
          <p:nvPr>
            <p:ph type="pic" sz="quarter" idx="16"/>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3857602468"/>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baseline="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22688920"/>
      </p:ext>
    </p:extLst>
  </p:cSld>
  <p:clrMapOvr>
    <a:masterClrMapping/>
  </p:clrMapOvr>
  <p:transition spd="med">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12" name="Oval 5"/>
          <p:cNvSpPr>
            <a:spLocks noChangeArrowheads="1"/>
          </p:cNvSpPr>
          <p:nvPr/>
        </p:nvSpPr>
        <p:spPr bwMode="auto">
          <a:xfrm>
            <a:off x="774700" y="1622425"/>
            <a:ext cx="2306638"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13" name="Oval 7"/>
          <p:cNvSpPr>
            <a:spLocks noChangeArrowheads="1"/>
          </p:cNvSpPr>
          <p:nvPr/>
        </p:nvSpPr>
        <p:spPr bwMode="auto">
          <a:xfrm>
            <a:off x="3422650" y="1622425"/>
            <a:ext cx="2306638"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14" name="Oval 8"/>
          <p:cNvSpPr>
            <a:spLocks noChangeArrowheads="1"/>
          </p:cNvSpPr>
          <p:nvPr/>
        </p:nvSpPr>
        <p:spPr bwMode="auto">
          <a:xfrm>
            <a:off x="6088063" y="1622425"/>
            <a:ext cx="2305050"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t>Click to edit Master title style</a:t>
            </a:r>
            <a:endParaRPr lang="en-GB" dirty="0"/>
          </a:p>
        </p:txBody>
      </p:sp>
      <p:sp>
        <p:nvSpPr>
          <p:cNvPr id="35" name="Picture Placeholder 25"/>
          <p:cNvSpPr>
            <a:spLocks noGrp="1"/>
          </p:cNvSpPr>
          <p:nvPr>
            <p:ph type="pic" sz="quarter" idx="10"/>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a:t>Click icon to add picture</a:t>
            </a:r>
            <a:endParaRPr lang="en-US" noProof="0" dirty="0"/>
          </a:p>
        </p:txBody>
      </p:sp>
      <p:sp>
        <p:nvSpPr>
          <p:cNvPr id="37" name="Picture Placeholder 25"/>
          <p:cNvSpPr>
            <a:spLocks noGrp="1"/>
          </p:cNvSpPr>
          <p:nvPr>
            <p:ph type="pic" sz="quarter" idx="1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a:t>Click icon to add picture</a:t>
            </a:r>
            <a:endParaRPr lang="en-US" noProof="0" dirty="0"/>
          </a:p>
        </p:txBody>
      </p:sp>
      <p:sp>
        <p:nvSpPr>
          <p:cNvPr id="39" name="Picture Placeholder 25"/>
          <p:cNvSpPr>
            <a:spLocks noGrp="1"/>
          </p:cNvSpPr>
          <p:nvPr>
            <p:ph type="pic" sz="quarter" idx="12"/>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a:t>Click icon to add picture</a:t>
            </a:r>
            <a:endParaRPr lang="en-US" noProof="0" dirty="0"/>
          </a:p>
        </p:txBody>
      </p:sp>
      <p:sp>
        <p:nvSpPr>
          <p:cNvPr id="9" name="Text Placeholder 17"/>
          <p:cNvSpPr>
            <a:spLocks noGrp="1"/>
          </p:cNvSpPr>
          <p:nvPr>
            <p:ph type="body" sz="quarter" idx="13"/>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0" name="Text Placeholder 17"/>
          <p:cNvSpPr>
            <a:spLocks noGrp="1"/>
          </p:cNvSpPr>
          <p:nvPr>
            <p:ph type="body" sz="quarter" idx="14"/>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1" name="Text Placeholder 17"/>
          <p:cNvSpPr>
            <a:spLocks noGrp="1"/>
          </p:cNvSpPr>
          <p:nvPr>
            <p:ph type="body" sz="quarter" idx="15"/>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Tree>
    <p:extLst>
      <p:ext uri="{BB962C8B-B14F-4D97-AF65-F5344CB8AC3E}">
        <p14:creationId xmlns:p14="http://schemas.microsoft.com/office/powerpoint/2010/main" val="1508903034"/>
      </p:ext>
    </p:extLst>
  </p:cSld>
  <p:clrMapOvr>
    <a:masterClrMapping/>
  </p:clrMapOvr>
  <p:transition spd="slow">
    <p:wip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1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12" name="Oval 11"/>
          <p:cNvSpPr/>
          <p:nvPr/>
        </p:nvSpPr>
        <p:spPr>
          <a:xfrm>
            <a:off x="575610" y="2552550"/>
            <a:ext cx="698624" cy="698624"/>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15" name="Oval 14"/>
          <p:cNvSpPr/>
          <p:nvPr/>
        </p:nvSpPr>
        <p:spPr>
          <a:xfrm>
            <a:off x="575610" y="1426607"/>
            <a:ext cx="698624" cy="698624"/>
          </a:xfrm>
          <a:prstGeom prst="ellipse">
            <a:avLst/>
          </a:prstGeom>
          <a:no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049FD9"/>
              </a:solidFill>
              <a:cs typeface="Arial"/>
            </a:endParaRPr>
          </a:p>
        </p:txBody>
      </p:sp>
      <p:sp>
        <p:nvSpPr>
          <p:cNvPr id="22" name="Oval 21"/>
          <p:cNvSpPr/>
          <p:nvPr/>
        </p:nvSpPr>
        <p:spPr>
          <a:xfrm>
            <a:off x="575610" y="3653093"/>
            <a:ext cx="698624" cy="698624"/>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425201"/>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13" name="Text Placeholder 17"/>
          <p:cNvSpPr>
            <a:spLocks noGrp="1"/>
          </p:cNvSpPr>
          <p:nvPr>
            <p:ph type="body" sz="quarter" idx="17" hasCustomPrompt="1"/>
          </p:nvPr>
        </p:nvSpPr>
        <p:spPr>
          <a:xfrm>
            <a:off x="575610" y="2541687"/>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14" name="Text Placeholder 17"/>
          <p:cNvSpPr>
            <a:spLocks noGrp="1"/>
          </p:cNvSpPr>
          <p:nvPr>
            <p:ph type="body" sz="quarter" idx="18" hasCustomPrompt="1"/>
          </p:nvPr>
        </p:nvSpPr>
        <p:spPr>
          <a:xfrm>
            <a:off x="575611" y="3658336"/>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Tree>
    <p:extLst>
      <p:ext uri="{BB962C8B-B14F-4D97-AF65-F5344CB8AC3E}">
        <p14:creationId xmlns:p14="http://schemas.microsoft.com/office/powerpoint/2010/main" val="1920566229"/>
      </p:ext>
    </p:extLst>
  </p:cSld>
  <p:clrMapOvr>
    <a:masterClrMapping/>
  </p:clrMapOvr>
  <p:transition spd="slow">
    <p:wip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2" name="Oval 11"/>
          <p:cNvSpPr/>
          <p:nvPr/>
        </p:nvSpPr>
        <p:spPr>
          <a:xfrm>
            <a:off x="575610" y="2552550"/>
            <a:ext cx="698624" cy="698624"/>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FFFFFF"/>
              </a:solidFill>
              <a:cs typeface="Arial"/>
            </a:endParaRPr>
          </a:p>
        </p:txBody>
      </p:sp>
      <p:sp>
        <p:nvSpPr>
          <p:cNvPr id="15" name="Oval 14"/>
          <p:cNvSpPr/>
          <p:nvPr/>
        </p:nvSpPr>
        <p:spPr>
          <a:xfrm>
            <a:off x="575610" y="1426607"/>
            <a:ext cx="698624" cy="698624"/>
          </a:xfrm>
          <a:prstGeom prst="ellipse">
            <a:avLst/>
          </a:prstGeom>
          <a:solidFill>
            <a:schemeClr val="bg2"/>
          </a:solid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FFFFFF"/>
              </a:solidFill>
              <a:cs typeface="Arial"/>
            </a:endParaRPr>
          </a:p>
        </p:txBody>
      </p:sp>
      <p:sp>
        <p:nvSpPr>
          <p:cNvPr id="22" name="Oval 21"/>
          <p:cNvSpPr/>
          <p:nvPr/>
        </p:nvSpPr>
        <p:spPr>
          <a:xfrm>
            <a:off x="575610" y="3653093"/>
            <a:ext cx="698624" cy="698624"/>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val="3438791892"/>
      </p:ext>
    </p:extLst>
  </p:cSld>
  <p:clrMapOvr>
    <a:masterClrMapping/>
  </p:clrMapOvr>
  <p:transition spd="slow">
    <p:wip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3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12" name="Oval 11"/>
          <p:cNvSpPr/>
          <p:nvPr/>
        </p:nvSpPr>
        <p:spPr>
          <a:xfrm>
            <a:off x="575611" y="197931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239ACC"/>
              </a:solidFill>
              <a:cs typeface="Arial"/>
            </a:endParaRPr>
          </a:p>
        </p:txBody>
      </p:sp>
      <p:sp>
        <p:nvSpPr>
          <p:cNvPr id="15" name="Oval 14"/>
          <p:cNvSpPr/>
          <p:nvPr/>
        </p:nvSpPr>
        <p:spPr>
          <a:xfrm>
            <a:off x="575610" y="132892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239ACC"/>
              </a:solidFill>
              <a:cs typeface="Arial"/>
            </a:endParaRPr>
          </a:p>
        </p:txBody>
      </p:sp>
      <p:sp>
        <p:nvSpPr>
          <p:cNvPr id="22" name="Oval 21"/>
          <p:cNvSpPr/>
          <p:nvPr/>
        </p:nvSpPr>
        <p:spPr>
          <a:xfrm>
            <a:off x="575611" y="262744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239ACC"/>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239ACC"/>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239ACC"/>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112948608"/>
      </p:ext>
    </p:extLst>
  </p:cSld>
  <p:clrMapOvr>
    <a:masterClrMapping/>
  </p:clrMapOvr>
  <p:transition spd="slow">
    <p:wip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2" name="Oval 11"/>
          <p:cNvSpPr/>
          <p:nvPr/>
        </p:nvSpPr>
        <p:spPr>
          <a:xfrm>
            <a:off x="575611" y="1979318"/>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239ACC"/>
              </a:solidFill>
              <a:cs typeface="Arial"/>
            </a:endParaRPr>
          </a:p>
        </p:txBody>
      </p:sp>
      <p:sp>
        <p:nvSpPr>
          <p:cNvPr id="15" name="Oval 14"/>
          <p:cNvSpPr/>
          <p:nvPr/>
        </p:nvSpPr>
        <p:spPr>
          <a:xfrm>
            <a:off x="575610" y="132892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239ACC"/>
              </a:solidFill>
              <a:cs typeface="Arial"/>
            </a:endParaRPr>
          </a:p>
        </p:txBody>
      </p:sp>
      <p:sp>
        <p:nvSpPr>
          <p:cNvPr id="22" name="Oval 21"/>
          <p:cNvSpPr/>
          <p:nvPr/>
        </p:nvSpPr>
        <p:spPr>
          <a:xfrm>
            <a:off x="575611" y="262744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239ACC"/>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239ACC"/>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239ACC"/>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2009238854"/>
      </p:ext>
    </p:extLst>
  </p:cSld>
  <p:clrMapOvr>
    <a:masterClrMapping/>
  </p:clrMapOvr>
  <p:transition spd="slow">
    <p:wip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7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2" name="Oval 11"/>
          <p:cNvSpPr/>
          <p:nvPr/>
        </p:nvSpPr>
        <p:spPr>
          <a:xfrm>
            <a:off x="575611" y="197931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15" name="Oval 14"/>
          <p:cNvSpPr/>
          <p:nvPr/>
        </p:nvSpPr>
        <p:spPr>
          <a:xfrm>
            <a:off x="575610" y="132892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22" name="Oval 21"/>
          <p:cNvSpPr/>
          <p:nvPr/>
        </p:nvSpPr>
        <p:spPr>
          <a:xfrm>
            <a:off x="575611" y="262744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24"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14"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18"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20" name="Oval 19"/>
          <p:cNvSpPr/>
          <p:nvPr/>
        </p:nvSpPr>
        <p:spPr>
          <a:xfrm>
            <a:off x="4414576" y="1983084"/>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21" name="Oval 20"/>
          <p:cNvSpPr/>
          <p:nvPr/>
        </p:nvSpPr>
        <p:spPr>
          <a:xfrm>
            <a:off x="4414575" y="1332693"/>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23" name="Oval 22"/>
          <p:cNvSpPr/>
          <p:nvPr/>
        </p:nvSpPr>
        <p:spPr>
          <a:xfrm>
            <a:off x="4414576" y="2631212"/>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3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3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3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36" name="Oval 35"/>
          <p:cNvSpPr/>
          <p:nvPr/>
        </p:nvSpPr>
        <p:spPr>
          <a:xfrm>
            <a:off x="4414577" y="327834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3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39" name="Oval 38"/>
          <p:cNvSpPr/>
          <p:nvPr/>
        </p:nvSpPr>
        <p:spPr>
          <a:xfrm>
            <a:off x="4414578" y="3925482"/>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4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3044921389"/>
      </p:ext>
    </p:extLst>
  </p:cSld>
  <p:clrMapOvr>
    <a:masterClrMapping/>
  </p:clrMapOvr>
  <p:transition spd="slow">
    <p:wip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2" name="Oval 41"/>
          <p:cNvSpPr/>
          <p:nvPr/>
        </p:nvSpPr>
        <p:spPr>
          <a:xfrm>
            <a:off x="575611" y="1979318"/>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43" name="Oval 42"/>
          <p:cNvSpPr/>
          <p:nvPr/>
        </p:nvSpPr>
        <p:spPr>
          <a:xfrm>
            <a:off x="575610" y="1328927"/>
            <a:ext cx="464815" cy="464815"/>
          </a:xfrm>
          <a:prstGeom prst="ellipse">
            <a:avLst/>
          </a:prstGeom>
          <a:solidFill>
            <a:schemeClr val="bg2"/>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FFFFFF"/>
              </a:solidFill>
              <a:cs typeface="Arial"/>
            </a:endParaRPr>
          </a:p>
        </p:txBody>
      </p:sp>
      <p:sp>
        <p:nvSpPr>
          <p:cNvPr id="44" name="Oval 43"/>
          <p:cNvSpPr/>
          <p:nvPr/>
        </p:nvSpPr>
        <p:spPr>
          <a:xfrm>
            <a:off x="575611" y="262744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p:nvSpPr>
        <p:spPr>
          <a:xfrm>
            <a:off x="575612" y="3274581"/>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p:nvSpPr>
        <p:spPr>
          <a:xfrm>
            <a:off x="575613" y="392171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p:nvSpPr>
        <p:spPr>
          <a:xfrm>
            <a:off x="4414576" y="1983084"/>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58" name="Oval 57"/>
          <p:cNvSpPr/>
          <p:nvPr/>
        </p:nvSpPr>
        <p:spPr>
          <a:xfrm>
            <a:off x="4414575" y="1332693"/>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59" name="Oval 58"/>
          <p:cNvSpPr/>
          <p:nvPr/>
        </p:nvSpPr>
        <p:spPr>
          <a:xfrm>
            <a:off x="4414576" y="2631212"/>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p:nvSpPr>
        <p:spPr>
          <a:xfrm>
            <a:off x="4414577" y="327834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p:nvSpPr>
        <p:spPr>
          <a:xfrm>
            <a:off x="4414578" y="3925482"/>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2761176177"/>
      </p:ext>
    </p:extLst>
  </p:cSld>
  <p:clrMapOvr>
    <a:masterClrMapping/>
  </p:clrMapOvr>
  <p:transition spd="slow">
    <p:wip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noProof="0"/>
              <a:t>Click icon to add picture</a:t>
            </a:r>
            <a:endParaRPr lang="en-US" noProof="0" dirty="0"/>
          </a:p>
        </p:txBody>
      </p:sp>
      <p:sp>
        <p:nvSpPr>
          <p:cNvPr id="6" name="Text Placeholder 2"/>
          <p:cNvSpPr>
            <a:spLocks noGrp="1"/>
          </p:cNvSpPr>
          <p:nvPr>
            <p:ph type="body" sz="quarter" idx="11"/>
          </p:nvPr>
        </p:nvSpPr>
        <p:spPr bwMode="auto">
          <a:xfrm>
            <a:off x="500063" y="3476647"/>
            <a:ext cx="8139112" cy="520655"/>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solidFill>
                  <a:srgbClr val="58585B"/>
                </a:solidFill>
              </a:defRPr>
            </a:lvl1pPr>
          </a:lstStyle>
          <a:p>
            <a:pPr lvl="0"/>
            <a:r>
              <a:rPr lang="en-US"/>
              <a:t>Click to edit Master text styles</a:t>
            </a:r>
          </a:p>
        </p:txBody>
      </p:sp>
    </p:spTree>
    <p:extLst>
      <p:ext uri="{BB962C8B-B14F-4D97-AF65-F5344CB8AC3E}">
        <p14:creationId xmlns:p14="http://schemas.microsoft.com/office/powerpoint/2010/main" val="4156348578"/>
      </p:ext>
    </p:extLst>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noProof="0"/>
              <a:t>Click icon to add picture</a:t>
            </a:r>
            <a:endParaRPr lang="en-US" noProof="0" dirty="0"/>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rgbClr val="58585B"/>
                </a:solidFill>
              </a:defRPr>
            </a:lvl1pPr>
          </a:lstStyle>
          <a:p>
            <a:pPr lvl="0"/>
            <a:r>
              <a:rPr lang="en-US"/>
              <a:t>Click to edit Master text styles</a:t>
            </a:r>
          </a:p>
        </p:txBody>
      </p:sp>
    </p:spTree>
    <p:extLst>
      <p:ext uri="{BB962C8B-B14F-4D97-AF65-F5344CB8AC3E}">
        <p14:creationId xmlns:p14="http://schemas.microsoft.com/office/powerpoint/2010/main" val="92473197"/>
      </p:ext>
    </p:extLst>
  </p:cSld>
  <p:clrMapOvr>
    <a:masterClrMapping/>
  </p:clrMapOvr>
  <p:transition spd="med">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4042070680"/>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650"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chemeClr val="tx2"/>
                </a:solidFill>
                <a:latin typeface="+mj-lt"/>
                <a:ea typeface="+mj-ea"/>
                <a:cs typeface="CiscoSans Thin"/>
              </a:defRPr>
            </a:lvl1pPr>
          </a:lstStyle>
          <a:p>
            <a:r>
              <a:rPr lang="en-US"/>
              <a:t>Click to edit Master title style</a:t>
            </a:r>
            <a:endParaRPr lang="en-US" dirty="0"/>
          </a:p>
        </p:txBody>
      </p:sp>
      <p:sp>
        <p:nvSpPr>
          <p:cNvPr id="16" name="Text Placeholder 15"/>
          <p:cNvSpPr>
            <a:spLocks noGrp="1"/>
          </p:cNvSpPr>
          <p:nvPr>
            <p:ph type="body" sz="quarter" idx="13"/>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chemeClr val="tx2"/>
                </a:solidFill>
                <a:latin typeface="+mj-lt"/>
                <a:ea typeface="+mj-ea"/>
                <a:cs typeface="CiscoSans Thin"/>
              </a:defRPr>
            </a:lvl1pPr>
          </a:lstStyle>
          <a:p>
            <a:pPr lvl="0"/>
            <a:r>
              <a:rPr lang="en-US"/>
              <a:t>Click to edit Master text styles</a:t>
            </a:r>
          </a:p>
        </p:txBody>
      </p:sp>
      <p:sp>
        <p:nvSpPr>
          <p:cNvPr id="8" name="Text Placeholder 3"/>
          <p:cNvSpPr>
            <a:spLocks noGrp="1"/>
          </p:cNvSpPr>
          <p:nvPr>
            <p:ph type="body" sz="quarter" idx="10"/>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p:cNvSpPr>
            <a:spLocks noGrp="1"/>
          </p:cNvSpPr>
          <p:nvPr>
            <p:ph type="body" sz="quarter" idx="14"/>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7099347"/>
      </p:ext>
    </p:extLst>
  </p:cSld>
  <p:clrMapOvr>
    <a:masterClrMapping/>
  </p:clrMapOvr>
  <p:transition spd="med">
    <p:fade/>
  </p:transition>
  <p:hf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20_Full bleed photo">
    <p:spTree>
      <p:nvGrpSpPr>
        <p:cNvPr id="1" name=""/>
        <p:cNvGrpSpPr/>
        <p:nvPr/>
      </p:nvGrpSpPr>
      <p:grpSpPr>
        <a:xfrm>
          <a:off x="0" y="0"/>
          <a:ext cx="0" cy="0"/>
          <a:chOff x="0" y="0"/>
          <a:chExt cx="0" cy="0"/>
        </a:xfrm>
      </p:grpSpPr>
      <p:pic>
        <p:nvPicPr>
          <p:cNvPr id="3" name="Picture Placeholder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71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E6ADCC75-5E05-4D7E-970D-6B4505B4F777}" type="slidenum">
              <a:rPr lang="en-US" sz="600">
                <a:solidFill>
                  <a:srgbClr val="FFFFFF">
                    <a:alpha val="60000"/>
                  </a:srgbClr>
                </a:solidFill>
                <a:latin typeface="Arial"/>
                <a:cs typeface="CiscoSans Thin"/>
              </a:rPr>
              <a:pPr algn="r" defTabSz="610744" fontAlgn="auto">
                <a:spcBef>
                  <a:spcPts val="0"/>
                </a:spcBef>
                <a:spcAft>
                  <a:spcPts val="0"/>
                </a:spcAft>
                <a:defRPr/>
              </a:pPr>
              <a:t>‹#›</a:t>
            </a:fld>
            <a:endParaRPr lang="en-US" sz="600" dirty="0">
              <a:solidFill>
                <a:srgbClr val="FFFFFF">
                  <a:alpha val="60000"/>
                </a:srgbClr>
              </a:solidFill>
              <a:latin typeface="Arial"/>
              <a:cs typeface="CiscoSans Thin"/>
            </a:endParaRPr>
          </a:p>
        </p:txBody>
      </p:sp>
      <p:sp>
        <p:nvSpPr>
          <p:cNvPr id="6"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cs typeface="CiscoSans Thin"/>
              </a:rPr>
              <a:t>© 2016  Cisco and/or its affiliates. All rights reserved.   Cisco Confidential</a:t>
            </a:r>
          </a:p>
        </p:txBody>
      </p:sp>
      <p:sp>
        <p:nvSpPr>
          <p:cNvPr id="14" name="Text Placeholder 2"/>
          <p:cNvSpPr>
            <a:spLocks noGrp="1"/>
          </p:cNvSpPr>
          <p:nvPr>
            <p:ph type="body" sz="quarter" idx="12"/>
          </p:nvPr>
        </p:nvSpPr>
        <p:spPr bwMode="auto">
          <a:xfrm>
            <a:off x="500063" y="3466598"/>
            <a:ext cx="8139112" cy="521510"/>
          </a:xfrm>
          <a:prstGeom prst="rect">
            <a:avLst/>
          </a:prstGeom>
          <a:solidFill>
            <a:schemeClr val="bg1">
              <a:alpha val="70000"/>
            </a:schemeClr>
          </a:solidFill>
          <a:extLst/>
        </p:spPr>
        <p:txBody>
          <a:bodyPr wrap="square" lIns="108000" tIns="0" rIns="91440" bIns="45720" numCol="1" anchor="b" anchorCtr="0" compatLnSpc="1">
            <a:prstTxWarp prst="textNoShape">
              <a:avLst/>
            </a:prstTxWarp>
            <a:spAutoFit/>
          </a:bodyPr>
          <a:lstStyle>
            <a:lvl1pPr marL="172800" indent="-180000">
              <a:lnSpc>
                <a:spcPts val="3680"/>
              </a:lnSpc>
              <a:spcBef>
                <a:spcPts val="0"/>
              </a:spcBef>
              <a:buNone/>
              <a:defRPr sz="3200" i="1">
                <a:solidFill>
                  <a:srgbClr val="58585B"/>
                </a:solidFill>
              </a:defRPr>
            </a:lvl1pPr>
          </a:lstStyle>
          <a:p>
            <a:pPr lvl="0"/>
            <a:r>
              <a:rPr lang="en-US"/>
              <a:t>Click to edit Master text styles</a:t>
            </a:r>
          </a:p>
        </p:txBody>
      </p:sp>
      <p:pic>
        <p:nvPicPr>
          <p:cNvPr id="11" name="Picture 2"/>
          <p:cNvPicPr>
            <a:picLocks noChangeAspect="1" noChangeArrowheads="1"/>
          </p:cNvPicPr>
          <p:nvPr/>
        </p:nvPicPr>
        <p:blipFill>
          <a:blip r:embed="rId3">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889117"/>
      </p:ext>
    </p:extLst>
  </p:cSld>
  <p:clrMapOvr>
    <a:masterClrMapping/>
  </p:clrMapOvr>
  <p:transitio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solidFill>
                  <a:schemeClr val="tx2"/>
                </a:solidFill>
                <a:latin typeface="+mn-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3501079121"/>
      </p:ext>
    </p:extLst>
  </p:cSld>
  <p:clrMapOvr>
    <a:masterClrMapping/>
  </p:clrMapOvr>
  <p:transitio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a:t>Click icon to add picture</a:t>
            </a:r>
            <a:endParaRPr lang="en-US" noProof="0" dirty="0"/>
          </a:p>
        </p:txBody>
      </p:sp>
      <p:sp>
        <p:nvSpPr>
          <p:cNvPr id="11" name="Title 10"/>
          <p:cNvSpPr>
            <a:spLocks noGrp="1"/>
          </p:cNvSpPr>
          <p:nvPr>
            <p:ph type="title"/>
          </p:nvPr>
        </p:nvSpPr>
        <p:spPr>
          <a:xfrm>
            <a:off x="2065871" y="3655079"/>
            <a:ext cx="5074070" cy="628650"/>
          </a:xfrm>
        </p:spPr>
        <p:txBody>
          <a:bodyPr/>
          <a:lstStyle>
            <a:lvl1pPr>
              <a:defRPr sz="2000">
                <a:solidFill>
                  <a:srgbClr val="58585B"/>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403151285"/>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275"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a:t>Click icon to add picture</a:t>
            </a:r>
            <a:endParaRPr lang="en-US" noProof="0" dirty="0"/>
          </a:p>
        </p:txBody>
      </p:sp>
      <p:sp>
        <p:nvSpPr>
          <p:cNvPr id="9" name="Title 8"/>
          <p:cNvSpPr>
            <a:spLocks noGrp="1"/>
          </p:cNvSpPr>
          <p:nvPr>
            <p:ph type="title"/>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58585B"/>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427476457"/>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100"/>
            <a:ext cx="3630612" cy="38703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a:t>Click icon to add picture</a:t>
            </a:r>
            <a:endParaRPr lang="en-US" noProof="0" dirty="0"/>
          </a:p>
        </p:txBody>
      </p:sp>
      <p:sp>
        <p:nvSpPr>
          <p:cNvPr id="9" name="Title 8"/>
          <p:cNvSpPr>
            <a:spLocks noGrp="1"/>
          </p:cNvSpPr>
          <p:nvPr>
            <p:ph type="title"/>
          </p:nvPr>
        </p:nvSpPr>
        <p:spPr>
          <a:xfrm>
            <a:off x="437669" y="546734"/>
            <a:ext cx="4349918" cy="813985"/>
          </a:xfrm>
        </p:spPr>
        <p:txBody>
          <a:bodyPr wrap="none" anchor="t">
            <a:noAutofit/>
          </a:bodyPr>
          <a:lstStyle>
            <a:lvl1pPr>
              <a:lnSpc>
                <a:spcPct val="90000"/>
              </a:lnSpc>
              <a:defRPr sz="2500">
                <a:solidFill>
                  <a:srgbClr val="58585B"/>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586666771"/>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2790729913"/>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375067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a:t>Click icon to add media</a:t>
            </a:r>
            <a:endParaRPr lang="en-US" noProof="0" dirty="0"/>
          </a:p>
        </p:txBody>
      </p:sp>
    </p:spTree>
    <p:extLst>
      <p:ext uri="{BB962C8B-B14F-4D97-AF65-F5344CB8AC3E}">
        <p14:creationId xmlns:p14="http://schemas.microsoft.com/office/powerpoint/2010/main" val="325203057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a:t>Click icon to add media</a:t>
            </a:r>
            <a:endParaRPr lang="en-US" noProof="0" dirty="0"/>
          </a:p>
        </p:txBody>
      </p:sp>
    </p:spTree>
    <p:extLst>
      <p:ext uri="{BB962C8B-B14F-4D97-AF65-F5344CB8AC3E}">
        <p14:creationId xmlns:p14="http://schemas.microsoft.com/office/powerpoint/2010/main" val="221882667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p:cSld name="Closing Slide">
    <p:bg>
      <p:bgPr>
        <a:gradFill rotWithShape="1">
          <a:gsLst>
            <a:gs pos="0">
              <a:srgbClr val="049FD9"/>
            </a:gs>
            <a:gs pos="100000">
              <a:srgbClr val="004BAF"/>
            </a:gs>
          </a:gsLst>
          <a:lin ang="5400000"/>
        </a:gra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6638" y="1646238"/>
            <a:ext cx="19907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9407049"/>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0" name="Text Placeholder 17"/>
          <p:cNvSpPr>
            <a:spLocks noGrp="1"/>
          </p:cNvSpPr>
          <p:nvPr>
            <p:ph type="body" sz="quarter" idx="22"/>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4" name="Text Placeholder 17"/>
          <p:cNvSpPr>
            <a:spLocks noGrp="1"/>
          </p:cNvSpPr>
          <p:nvPr>
            <p:ph type="body" sz="quarter" idx="24"/>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3" name="Text Placeholder 3"/>
          <p:cNvSpPr>
            <a:spLocks noGrp="1"/>
          </p:cNvSpPr>
          <p:nvPr>
            <p:ph type="body" sz="quarter" idx="1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6"/>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3"/>
          <p:cNvSpPr>
            <a:spLocks noGrp="1"/>
          </p:cNvSpPr>
          <p:nvPr>
            <p:ph type="body" sz="quarter" idx="27"/>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2496644"/>
      </p:ext>
    </p:extLst>
  </p:cSld>
  <p:clrMapOvr>
    <a:masterClrMapping/>
  </p:clrMapOvr>
  <p:transition spd="med">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cSld name="4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144"/>
            <a:ext cx="9235438" cy="5212079"/>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a:t>Presentation Title Goes Here</a:t>
            </a:r>
            <a:endParaRPr lang="en-US" dirty="0"/>
          </a:p>
        </p:txBody>
      </p:sp>
    </p:spTree>
    <p:extLst>
      <p:ext uri="{BB962C8B-B14F-4D97-AF65-F5344CB8AC3E}">
        <p14:creationId xmlns:p14="http://schemas.microsoft.com/office/powerpoint/2010/main" val="4014769918"/>
      </p:ext>
    </p:extLst>
  </p:cSld>
  <p:clrMapOvr>
    <a:masterClrMapping/>
  </p:clrMapOvr>
  <p:transition spd="slow">
    <p:wip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cSld name="Agenda">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a:solidFill>
                  <a:schemeClr val="bg1"/>
                </a:solidFill>
              </a:defRPr>
            </a:lvl1pPr>
          </a:lstStyle>
          <a:p>
            <a:pPr lvl="0"/>
            <a:r>
              <a:rPr lang="en-US" dirty="0"/>
              <a:t>Click to edit Master title style</a:t>
            </a:r>
            <a:endParaRPr lang="en-GB" dirty="0"/>
          </a:p>
        </p:txBody>
      </p:sp>
      <p:sp>
        <p:nvSpPr>
          <p:cNvPr id="8" name="Text Placeholder 3"/>
          <p:cNvSpPr>
            <a:spLocks noGrp="1"/>
          </p:cNvSpPr>
          <p:nvPr>
            <p:ph type="body" sz="quarter" idx="10" hasCustomPrompt="1"/>
          </p:nvPr>
        </p:nvSpPr>
        <p:spPr>
          <a:xfrm>
            <a:off x="437766" y="1225868"/>
            <a:ext cx="5513454" cy="3083094"/>
          </a:xfrm>
          <a:prstGeom prst="rect">
            <a:avLst/>
          </a:prstGeom>
        </p:spPr>
        <p:txBody>
          <a:bodyPr lIns="91420" tIns="45710" rIns="91420" bIns="45710">
            <a:noAutofit/>
          </a:bodyPr>
          <a:lstStyle>
            <a:lvl1pPr marL="228555" indent="-171415">
              <a:lnSpc>
                <a:spcPct val="95000"/>
              </a:lnSpc>
              <a:spcBef>
                <a:spcPts val="30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300"/>
              </a:spcBef>
              <a:buClr>
                <a:schemeClr val="tx1"/>
              </a:buClr>
              <a:buSzPct val="80000"/>
              <a:buFont typeface="Arial"/>
              <a:buChar char="•"/>
              <a:defRPr sz="1800" b="0" i="0">
                <a:solidFill>
                  <a:schemeClr val="tx1"/>
                </a:solidFill>
                <a:latin typeface="+mn-lt"/>
                <a:cs typeface="CiscoSans ExtraLight"/>
              </a:defRPr>
            </a:lvl2pPr>
            <a:lvl3pPr marL="628520" indent="-171415">
              <a:spcBef>
                <a:spcPts val="300"/>
              </a:spcBef>
              <a:buClr>
                <a:schemeClr val="tx1"/>
              </a:buClr>
              <a:buSzPct val="80000"/>
              <a:buFont typeface="Arial"/>
              <a:buChar char="•"/>
              <a:defRPr sz="1600" b="0" i="0">
                <a:solidFill>
                  <a:schemeClr val="tx1"/>
                </a:solidFill>
                <a:latin typeface="+mn-lt"/>
                <a:cs typeface="CiscoSans ExtraLight"/>
              </a:defRPr>
            </a:lvl3pPr>
            <a:lvl4pPr marL="799934" indent="-171415">
              <a:spcBef>
                <a:spcPts val="300"/>
              </a:spcBef>
              <a:buClr>
                <a:schemeClr val="tx1"/>
              </a:buClr>
              <a:buSzPct val="80000"/>
              <a:buFont typeface="Arial"/>
              <a:buChar char="•"/>
              <a:defRPr sz="1400" b="0" i="0">
                <a:solidFill>
                  <a:schemeClr val="tx1"/>
                </a:solidFill>
                <a:latin typeface="+mn-lt"/>
                <a:cs typeface="CiscoSans ExtraLight"/>
              </a:defRPr>
            </a:lvl4pPr>
            <a:lvl5pPr marL="971347" indent="-171415">
              <a:spcBef>
                <a:spcPts val="300"/>
              </a:spcBef>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60000"/>
                  </a:srgbClr>
                </a:solidFill>
                <a:latin typeface="Arial"/>
                <a:cs typeface="CiscoSans Thin"/>
              </a:rPr>
              <a:pPr algn="r" defTabSz="610744" fontAlgn="auto">
                <a:spcBef>
                  <a:spcPts val="0"/>
                </a:spcBef>
                <a:spcAft>
                  <a:spcPts val="0"/>
                </a:spcAft>
                <a:defRPr/>
              </a:pPr>
              <a:t>‹#›</a:t>
            </a:fld>
            <a:endParaRPr lang="en-US" sz="600" dirty="0">
              <a:solidFill>
                <a:srgbClr val="FFFFFF">
                  <a:alpha val="60000"/>
                </a:srgbClr>
              </a:solidFill>
              <a:latin typeface="Arial"/>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cs typeface="CiscoSans Thin"/>
              </a:rPr>
              <a:t>© 2017 Cisco and/or its affiliates. All rights reserved. Cisco Confidential</a:t>
            </a:r>
          </a:p>
        </p:txBody>
      </p:sp>
      <p:pic>
        <p:nvPicPr>
          <p:cNvPr id="14" name="Picture 2" descr="C:\Users\spius\Pictures\cisco logo blue gradient.png"/>
          <p:cNvPicPr>
            <a:picLocks noChangeAspect="1" noChangeArrowheads="1"/>
          </p:cNvPicPr>
          <p:nvPr/>
        </p:nvPicPr>
        <p:blipFill>
          <a:blip r:embed="rId3" cstate="print">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764129"/>
      </p:ext>
    </p:extLst>
  </p:cSld>
  <p:clrMapOvr>
    <a:masterClrMapping/>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cSld name="1_Full Bleed Photo With Text">
    <p:spTree>
      <p:nvGrpSpPr>
        <p:cNvPr id="1" name=""/>
        <p:cNvGrpSpPr/>
        <p:nvPr/>
      </p:nvGrpSpPr>
      <p:grpSpPr>
        <a:xfrm>
          <a:off x="0" y="0"/>
          <a:ext cx="0" cy="0"/>
          <a:chOff x="0" y="0"/>
          <a:chExt cx="0" cy="0"/>
        </a:xfrm>
      </p:grpSpPr>
      <p:sp>
        <p:nvSpPr>
          <p:cNvPr id="7"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60000"/>
                  </a:srgbClr>
                </a:solidFill>
                <a:latin typeface="Arial"/>
                <a:cs typeface="CiscoSans Thin"/>
              </a:rPr>
              <a:pPr algn="r" defTabSz="610744" fontAlgn="auto">
                <a:spcBef>
                  <a:spcPts val="0"/>
                </a:spcBef>
                <a:spcAft>
                  <a:spcPts val="0"/>
                </a:spcAft>
                <a:defRPr/>
              </a:pPr>
              <a:t>‹#›</a:t>
            </a:fld>
            <a:endParaRPr lang="en-US" sz="600" dirty="0">
              <a:solidFill>
                <a:srgbClr val="FFFFFF">
                  <a:alpha val="60000"/>
                </a:srgbClr>
              </a:solidFill>
              <a:latin typeface="Arial"/>
              <a:cs typeface="CiscoSans Thin"/>
            </a:endParaRPr>
          </a:p>
        </p:txBody>
      </p:sp>
      <p:sp>
        <p:nvSpPr>
          <p:cNvPr id="8"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cs typeface="CiscoSans Thin"/>
              </a:rPr>
              <a:t>© 2016 Cisco and/or its affiliates. All rights reserved. Cisco Confidential</a:t>
            </a:r>
          </a:p>
        </p:txBody>
      </p:sp>
      <p:pic>
        <p:nvPicPr>
          <p:cNvPr id="9" name="Picture 2" descr="C:\Users\spius\Pictures\cisco logo blue gradient.png"/>
          <p:cNvPicPr>
            <a:picLocks noChangeAspect="1" noChangeArrowheads="1"/>
          </p:cNvPicPr>
          <p:nvPr/>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2"/>
          <p:cNvSpPr>
            <a:spLocks noGrp="1"/>
          </p:cNvSpPr>
          <p:nvPr>
            <p:ph type="body" sz="quarter" idx="11" hasCustomPrompt="1"/>
          </p:nvPr>
        </p:nvSpPr>
        <p:spPr bwMode="auto">
          <a:xfrm>
            <a:off x="500063" y="3291982"/>
            <a:ext cx="8139112" cy="889987"/>
          </a:xfrm>
          <a:prstGeom prst="rect">
            <a:avLst/>
          </a:prstGeom>
          <a:solidFill>
            <a:srgbClr val="FFFFFF">
              <a:alpha val="74902"/>
            </a:srgbClr>
          </a:solidFill>
          <a:extLst/>
        </p:spPr>
        <p:txBody>
          <a:bodyPr wrap="square" lIns="108000" tIns="182880" rIns="91440" bIns="22860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a:t>Text Goes Here</a:t>
            </a:r>
          </a:p>
        </p:txBody>
      </p:sp>
    </p:spTree>
    <p:extLst>
      <p:ext uri="{BB962C8B-B14F-4D97-AF65-F5344CB8AC3E}">
        <p14:creationId xmlns:p14="http://schemas.microsoft.com/office/powerpoint/2010/main" val="2602280427"/>
      </p:ext>
    </p:extLst>
  </p:cSld>
  <p:clrMapOvr>
    <a:masterClrMapping/>
  </p:clrMapOvr>
  <p:transition spd="slow">
    <p:wip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gradFill>
          <a:gsLst>
            <a:gs pos="0">
              <a:srgbClr val="049FD9"/>
            </a:gs>
            <a:gs pos="100000">
              <a:srgbClr val="004BAF"/>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202840258"/>
      </p:ext>
    </p:extLst>
  </p:cSld>
  <p:clrMapOvr>
    <a:masterClrMapping/>
  </p:clrMapOvr>
  <p:transition spd="slow">
    <p:wip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tx1"/>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US"/>
              <a:t>Click to edit Master subtitle style</a:t>
            </a:r>
            <a:endParaRPr lang="en-US" dirty="0"/>
          </a:p>
        </p:txBody>
      </p:sp>
      <p:sp>
        <p:nvSpPr>
          <p:cNvPr id="2" name="Title 1"/>
          <p:cNvSpPr>
            <a:spLocks noGrp="1"/>
          </p:cNvSpPr>
          <p:nvPr>
            <p:ph type="ctrTitle"/>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chemeClr val="accent1"/>
                </a:solidFill>
                <a:latin typeface="+mj-lt"/>
                <a:ea typeface="+mj-ea"/>
                <a:cs typeface="+mj-cs"/>
              </a:defRPr>
            </a:lvl1pPr>
          </a:lstStyle>
          <a:p>
            <a:r>
              <a:rPr lang="en-US"/>
              <a:t>Click to edit Master title style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tx1"/>
                </a:solidFill>
                <a:latin typeface="+mj-l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38549551"/>
      </p:ext>
    </p:extLst>
  </p:cSld>
  <p:clrMapOvr>
    <a:masterClrMapping/>
  </p:clrMapOvr>
  <p:transition spd="slow">
    <p:wip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p:cSld name="3_Segue">
    <p:bg>
      <p:bgPr>
        <a:gradFill rotWithShape="0">
          <a:gsLst>
            <a:gs pos="0">
              <a:srgbClr val="049FD9"/>
            </a:gs>
            <a:gs pos="100000">
              <a:srgbClr val="004BAF"/>
            </a:gs>
          </a:gsLst>
          <a:lin ang="5400000"/>
        </a:gradFill>
        <a:effectLst/>
      </p:bgPr>
    </p:bg>
    <p:spTree>
      <p:nvGrpSpPr>
        <p:cNvPr id="1" name=""/>
        <p:cNvGrpSpPr/>
        <p:nvPr/>
      </p:nvGrpSpPr>
      <p:grpSpPr>
        <a:xfrm>
          <a:off x="0" y="0"/>
          <a:ext cx="0" cy="0"/>
          <a:chOff x="0" y="0"/>
          <a:chExt cx="0" cy="0"/>
        </a:xfrm>
      </p:grpSpPr>
      <p:sp>
        <p:nvSpPr>
          <p:cNvPr id="3"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rgbClr val="FFFFFF">
                    <a:alpha val="60000"/>
                  </a:srgbClr>
                </a:solidFill>
                <a:latin typeface="Arial"/>
                <a:cs typeface="CiscoSans Thin"/>
              </a:rPr>
              <a:pPr algn="r" defTabSz="610744" fontAlgn="auto">
                <a:spcBef>
                  <a:spcPts val="0"/>
                </a:spcBef>
                <a:spcAft>
                  <a:spcPts val="0"/>
                </a:spcAft>
                <a:defRPr/>
              </a:pPr>
              <a:t>‹#›</a:t>
            </a:fld>
            <a:endParaRPr lang="en-US" sz="600" dirty="0">
              <a:solidFill>
                <a:srgbClr val="FFFFFF">
                  <a:alpha val="60000"/>
                </a:srgbClr>
              </a:solidFill>
              <a:latin typeface="Arial"/>
              <a:cs typeface="CiscoSans Thin"/>
            </a:endParaRPr>
          </a:p>
        </p:txBody>
      </p:sp>
      <p:sp>
        <p:nvSpPr>
          <p:cNvPr id="4"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cs typeface="CiscoSans Thin"/>
              </a:rPr>
              <a:t>© 2017  Cisco and/or its affiliates. All rights reserved.   Cisco Confidential</a:t>
            </a:r>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US"/>
              <a:t>Click to edit Master title style</a:t>
            </a:r>
            <a:endParaRPr lang="en-US" dirty="0"/>
          </a:p>
        </p:txBody>
      </p:sp>
      <p:pic>
        <p:nvPicPr>
          <p:cNvPr id="10" name="Picture 2"/>
          <p:cNvPicPr>
            <a:picLocks noChangeAspect="1" noChangeArrowheads="1"/>
          </p:cNvPicPr>
          <p:nvPr/>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6327125"/>
      </p:ext>
    </p:extLst>
  </p:cSld>
  <p:clrMapOvr>
    <a:masterClrMapping/>
  </p:clrMapOvr>
  <p:transition spd="slow">
    <p:wip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p:cSld name="5_Segue">
    <p:bg>
      <p:bgPr>
        <a:solidFill>
          <a:srgbClr val="39393B"/>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a:t>Section Title Goes Here</a:t>
            </a:r>
            <a:endParaRPr lang="en-US" dirty="0"/>
          </a:p>
        </p:txBody>
      </p:sp>
      <p:sp>
        <p:nvSpPr>
          <p:cNvPr id="7"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60000"/>
                  </a:srgbClr>
                </a:solidFill>
                <a:latin typeface="Arial"/>
                <a:cs typeface="CiscoSans Thin"/>
              </a:rPr>
              <a:pPr algn="r" defTabSz="610744" fontAlgn="auto">
                <a:spcBef>
                  <a:spcPts val="0"/>
                </a:spcBef>
                <a:spcAft>
                  <a:spcPts val="0"/>
                </a:spcAft>
                <a:defRPr/>
              </a:pPr>
              <a:t>‹#›</a:t>
            </a:fld>
            <a:endParaRPr lang="en-US" sz="600" dirty="0">
              <a:solidFill>
                <a:srgbClr val="FFFFFF">
                  <a:alpha val="60000"/>
                </a:srgbClr>
              </a:solidFill>
              <a:latin typeface="Arial"/>
              <a:cs typeface="CiscoSans Thin"/>
            </a:endParaRPr>
          </a:p>
        </p:txBody>
      </p:sp>
      <p:sp>
        <p:nvSpPr>
          <p:cNvPr id="8"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cs typeface="CiscoSans Thin"/>
              </a:rPr>
              <a:t>© 2016  Cisco and/or its affiliates. All rights reserved.   Cisco Confidential</a:t>
            </a:r>
          </a:p>
        </p:txBody>
      </p:sp>
      <p:pic>
        <p:nvPicPr>
          <p:cNvPr id="9" name="Picture 2"/>
          <p:cNvPicPr>
            <a:picLocks noChangeAspect="1" noChangeArrowheads="1"/>
          </p:cNvPicPr>
          <p:nvPr/>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8235621"/>
      </p:ext>
    </p:extLst>
  </p:cSld>
  <p:clrMapOvr>
    <a:masterClrMapping/>
  </p:clrMapOvr>
  <p:transition spd="slow">
    <p:wip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7"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40042962"/>
      </p:ext>
    </p:extLst>
  </p:cSld>
  <p:clrMapOvr>
    <a:masterClrMapping/>
  </p:clrMapOvr>
  <p:transition spd="slow">
    <p:wip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927238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117787558"/>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5"/>
            <a:ext cx="3713163" cy="3101975"/>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solidFill>
                <a:schemeClr val="tx2"/>
              </a:solidFill>
              <a:latin typeface="+mj-lt"/>
            </a:endParaRPr>
          </a:p>
        </p:txBody>
      </p:sp>
      <p:sp>
        <p:nvSpPr>
          <p:cNvPr id="12" name="Text Placeholder 11"/>
          <p:cNvSpPr>
            <a:spLocks noGrp="1"/>
          </p:cNvSpPr>
          <p:nvPr>
            <p:ph type="body" sz="quarter" idx="1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US"/>
              <a:t>Click to edit Master text styles</a:t>
            </a:r>
          </a:p>
        </p:txBody>
      </p:sp>
      <p:sp>
        <p:nvSpPr>
          <p:cNvPr id="19" name="Text Placeholder 18"/>
          <p:cNvSpPr>
            <a:spLocks noGrp="1"/>
          </p:cNvSpPr>
          <p:nvPr>
            <p:ph type="body" sz="quarter" idx="14"/>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US"/>
              <a:t>Click to edit Master text styles</a:t>
            </a:r>
          </a:p>
        </p:txBody>
      </p:sp>
      <p:sp>
        <p:nvSpPr>
          <p:cNvPr id="9"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517861442"/>
      </p:ext>
    </p:extLst>
  </p:cSld>
  <p:clrMapOvr>
    <a:masterClrMapping/>
  </p:clrMapOvr>
  <p:transition spd="med">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769597682"/>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a:t>Click to edit Master text styles</a:t>
            </a:r>
          </a:p>
        </p:txBody>
      </p:sp>
    </p:spTree>
    <p:extLst>
      <p:ext uri="{BB962C8B-B14F-4D97-AF65-F5344CB8AC3E}">
        <p14:creationId xmlns:p14="http://schemas.microsoft.com/office/powerpoint/2010/main" val="2482080908"/>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a:t>Click to edit Master text styles</a:t>
            </a:r>
          </a:p>
        </p:txBody>
      </p:sp>
    </p:spTree>
    <p:extLst>
      <p:ext uri="{BB962C8B-B14F-4D97-AF65-F5344CB8AC3E}">
        <p14:creationId xmlns:p14="http://schemas.microsoft.com/office/powerpoint/2010/main" val="2329610528"/>
      </p:ext>
    </p:extLst>
  </p:cSld>
  <p:clrMapOvr>
    <a:masterClrMapping/>
  </p:clrMapOvr>
  <p:transitio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713072144"/>
      </p:ext>
    </p:extLst>
  </p:cSld>
  <p:clrMapOvr>
    <a:masterClrMapping/>
  </p:clrMapOvr>
  <p:transitio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baseline="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162130397"/>
      </p:ext>
    </p:extLst>
  </p:cSld>
  <p:clrMapOvr>
    <a:masterClrMapping/>
  </p:clrMapOvr>
  <p:transition spd="med">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650"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chemeClr val="tx2"/>
                </a:solidFill>
                <a:latin typeface="+mj-lt"/>
                <a:ea typeface="+mj-ea"/>
                <a:cs typeface="CiscoSans Thin"/>
              </a:defRPr>
            </a:lvl1pPr>
          </a:lstStyle>
          <a:p>
            <a:r>
              <a:rPr lang="en-US"/>
              <a:t>Click to edit Master title style</a:t>
            </a:r>
            <a:endParaRPr lang="en-US" dirty="0"/>
          </a:p>
        </p:txBody>
      </p:sp>
      <p:sp>
        <p:nvSpPr>
          <p:cNvPr id="16" name="Text Placeholder 15"/>
          <p:cNvSpPr>
            <a:spLocks noGrp="1"/>
          </p:cNvSpPr>
          <p:nvPr>
            <p:ph type="body" sz="quarter" idx="13"/>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chemeClr val="tx2"/>
                </a:solidFill>
                <a:latin typeface="+mj-lt"/>
                <a:ea typeface="+mj-ea"/>
                <a:cs typeface="CiscoSans Thin"/>
              </a:defRPr>
            </a:lvl1pPr>
          </a:lstStyle>
          <a:p>
            <a:pPr lvl="0"/>
            <a:r>
              <a:rPr lang="en-US"/>
              <a:t>Click to edit Master text styles</a:t>
            </a:r>
          </a:p>
        </p:txBody>
      </p:sp>
      <p:sp>
        <p:nvSpPr>
          <p:cNvPr id="8" name="Text Placeholder 3"/>
          <p:cNvSpPr>
            <a:spLocks noGrp="1"/>
          </p:cNvSpPr>
          <p:nvPr>
            <p:ph type="body" sz="quarter" idx="10"/>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p:cNvSpPr>
            <a:spLocks noGrp="1"/>
          </p:cNvSpPr>
          <p:nvPr>
            <p:ph type="body" sz="quarter" idx="14"/>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8261578"/>
      </p:ext>
    </p:extLst>
  </p:cSld>
  <p:clrMapOvr>
    <a:masterClrMapping/>
  </p:clrMapOvr>
  <p:transition spd="med">
    <p:fade/>
  </p:transition>
  <p:hf hdr="0" ftr="0" dt="0"/>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0" name="Text Placeholder 17"/>
          <p:cNvSpPr>
            <a:spLocks noGrp="1"/>
          </p:cNvSpPr>
          <p:nvPr>
            <p:ph type="body" sz="quarter" idx="22"/>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4" name="Text Placeholder 17"/>
          <p:cNvSpPr>
            <a:spLocks noGrp="1"/>
          </p:cNvSpPr>
          <p:nvPr>
            <p:ph type="body" sz="quarter" idx="24"/>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3" name="Text Placeholder 3"/>
          <p:cNvSpPr>
            <a:spLocks noGrp="1"/>
          </p:cNvSpPr>
          <p:nvPr>
            <p:ph type="body" sz="quarter" idx="1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6"/>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3"/>
          <p:cNvSpPr>
            <a:spLocks noGrp="1"/>
          </p:cNvSpPr>
          <p:nvPr>
            <p:ph type="body" sz="quarter" idx="27"/>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63956277"/>
      </p:ext>
    </p:extLst>
  </p:cSld>
  <p:clrMapOvr>
    <a:masterClrMapping/>
  </p:clrMapOvr>
  <p:transition spd="med">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5"/>
            <a:ext cx="3713163" cy="3101975"/>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solidFill>
                <a:srgbClr val="515150"/>
              </a:solidFill>
            </a:endParaRPr>
          </a:p>
        </p:txBody>
      </p:sp>
      <p:sp>
        <p:nvSpPr>
          <p:cNvPr id="12" name="Text Placeholder 11"/>
          <p:cNvSpPr>
            <a:spLocks noGrp="1"/>
          </p:cNvSpPr>
          <p:nvPr>
            <p:ph type="body" sz="quarter" idx="1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US"/>
              <a:t>Click to edit Master text styles</a:t>
            </a:r>
          </a:p>
        </p:txBody>
      </p:sp>
      <p:sp>
        <p:nvSpPr>
          <p:cNvPr id="19" name="Text Placeholder 18"/>
          <p:cNvSpPr>
            <a:spLocks noGrp="1"/>
          </p:cNvSpPr>
          <p:nvPr>
            <p:ph type="body" sz="quarter" idx="14"/>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US"/>
              <a:t>Click to edit Master text styles</a:t>
            </a:r>
          </a:p>
        </p:txBody>
      </p:sp>
      <p:sp>
        <p:nvSpPr>
          <p:cNvPr id="9"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691398078"/>
      </p:ext>
    </p:extLst>
  </p:cSld>
  <p:clrMapOvr>
    <a:masterClrMapping/>
  </p:clrMapOvr>
  <p:transition spd="med">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487158854"/>
      </p:ext>
    </p:extLst>
  </p:cSld>
  <p:clrMapOvr>
    <a:masterClrMapping/>
  </p:clrMapOvr>
  <p:transition spd="med">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600" b="0" i="1"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688807066"/>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4268556344"/>
      </p:ext>
    </p:extLst>
  </p:cSld>
  <p:clrMapOvr>
    <a:masterClrMapping/>
  </p:clrMapOvr>
  <p:transition spd="med">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00" y="609600"/>
            <a:ext cx="0" cy="3984625"/>
          </a:xfrm>
          <a:prstGeom prst="line">
            <a:avLst/>
          </a:prstGeom>
          <a:ln w="38100" cap="flat" cmpd="sng">
            <a:solidFill>
              <a:srgbClr val="004BAF"/>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463763" y="1439060"/>
            <a:ext cx="3820348" cy="2265389"/>
          </a:xfrm>
        </p:spPr>
        <p:txBody>
          <a:bodyPr lIns="61715" tIns="34288" rIns="61715" bIns="34288" rtlCol="0">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chemeClr val="accent1"/>
                </a:solidFill>
                <a:latin typeface="+mj-lt"/>
                <a:ea typeface="+mj-ea"/>
                <a:cs typeface="+mj-cs"/>
              </a:defRPr>
            </a:lvl1pPr>
          </a:lstStyle>
          <a:p>
            <a:r>
              <a:rPr lang="en-US"/>
              <a:t>Click to edit Master title style</a:t>
            </a:r>
            <a:endParaRPr lang="en-US" dirty="0"/>
          </a:p>
        </p:txBody>
      </p:sp>
      <p:sp>
        <p:nvSpPr>
          <p:cNvPr id="9" name="Text Placeholder 3"/>
          <p:cNvSpPr>
            <a:spLocks noGrp="1"/>
          </p:cNvSpPr>
          <p:nvPr>
            <p:ph type="body" sz="quarter" idx="1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2"/>
                </a:solidFill>
                <a:latin typeface="+mn-lt"/>
              </a:defRPr>
            </a:lvl1pPr>
            <a:lvl2pPr>
              <a:defRPr sz="1500"/>
            </a:lvl2pPr>
            <a:lvl3pPr>
              <a:defRPr sz="1500"/>
            </a:lvl3pPr>
            <a:lvl4pPr>
              <a:defRPr sz="1500"/>
            </a:lvl4pPr>
            <a:lvl5pPr>
              <a:defRPr sz="1500"/>
            </a:lvl5pPr>
          </a:lstStyle>
          <a:p>
            <a:pPr lvl="0"/>
            <a:r>
              <a:rPr lang="en-US"/>
              <a:t>Click to edit Master text styles</a:t>
            </a:r>
          </a:p>
        </p:txBody>
      </p:sp>
    </p:spTree>
    <p:extLst>
      <p:ext uri="{BB962C8B-B14F-4D97-AF65-F5344CB8AC3E}">
        <p14:creationId xmlns:p14="http://schemas.microsoft.com/office/powerpoint/2010/main" val="1045271515"/>
      </p:ext>
    </p:extLst>
  </p:cSld>
  <p:clrMapOvr>
    <a:masterClrMapping/>
  </p:clrMapOvr>
  <p:transition spd="slow">
    <p:wip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2"/>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580712035"/>
      </p:ext>
    </p:extLst>
  </p:cSld>
  <p:clrMapOvr>
    <a:masterClrMapping/>
  </p:clrMapOvr>
  <p:transition spd="med">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2"/>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052090849"/>
      </p:ext>
    </p:extLst>
  </p:cSld>
  <p:clrMapOvr>
    <a:masterClrMapping/>
  </p:clrMapOvr>
  <p:transition spd="med">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2"/>
                </a:solidFill>
                <a:latin typeface="+mn-lt"/>
                <a:cs typeface="CiscoSans ExtraLight"/>
              </a:defRPr>
            </a:lvl1pPr>
          </a:lstStyle>
          <a:p>
            <a:pPr lvl="0"/>
            <a:r>
              <a:rPr lang="en-US" noProof="0"/>
              <a:t>Click icon to add chart</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874234468"/>
      </p:ext>
    </p:extLst>
  </p:cSld>
  <p:clrMapOvr>
    <a:masterClrMapping/>
  </p:clrMapOvr>
  <p:transition spd="med">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2"/>
                </a:solidFill>
                <a:latin typeface="+mn-lt"/>
                <a:cs typeface="CiscoSans ExtraLight"/>
              </a:defRPr>
            </a:lvl1pPr>
          </a:lstStyle>
          <a:p>
            <a:pPr lvl="0"/>
            <a:r>
              <a:rPr lang="en-US" noProof="0"/>
              <a:t>Click icon to add picture</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838157169"/>
      </p:ext>
    </p:extLst>
  </p:cSld>
  <p:clrMapOvr>
    <a:masterClrMapping/>
  </p:clrMapOvr>
  <p:transition spd="med">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9" name="Oval 8"/>
          <p:cNvSpPr/>
          <p:nvPr/>
        </p:nvSpPr>
        <p:spPr>
          <a:xfrm>
            <a:off x="6084888" y="1622425"/>
            <a:ext cx="2319337" cy="231775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cs typeface="Arial"/>
            </a:endParaRPr>
          </a:p>
        </p:txBody>
      </p:sp>
      <p:sp>
        <p:nvSpPr>
          <p:cNvPr id="10" name="Oval 9"/>
          <p:cNvSpPr/>
          <p:nvPr/>
        </p:nvSpPr>
        <p:spPr>
          <a:xfrm>
            <a:off x="3422650" y="1622425"/>
            <a:ext cx="2319338" cy="231775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cs typeface="Arial"/>
            </a:endParaRPr>
          </a:p>
        </p:txBody>
      </p:sp>
      <p:sp>
        <p:nvSpPr>
          <p:cNvPr id="11" name="Oval 10"/>
          <p:cNvSpPr/>
          <p:nvPr/>
        </p:nvSpPr>
        <p:spPr>
          <a:xfrm>
            <a:off x="763588" y="1622425"/>
            <a:ext cx="2319337" cy="2317750"/>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cs typeface="Arial"/>
            </a:endParaRPr>
          </a:p>
        </p:txBody>
      </p:sp>
      <p:sp>
        <p:nvSpPr>
          <p:cNvPr id="2" name="Title 1"/>
          <p:cNvSpPr>
            <a:spLocks noGrp="1"/>
          </p:cNvSpPr>
          <p:nvPr>
            <p:ph type="title"/>
          </p:nvPr>
        </p:nvSpPr>
        <p:spPr/>
        <p:txBody>
          <a:bodyPr/>
          <a:lstStyle/>
          <a:p>
            <a:r>
              <a:rPr lang="en-US"/>
              <a:t>Click to edit Master title style</a:t>
            </a:r>
          </a:p>
        </p:txBody>
      </p:sp>
      <p:sp>
        <p:nvSpPr>
          <p:cNvPr id="17" name="Text Placeholder 17"/>
          <p:cNvSpPr>
            <a:spLocks noGrp="1"/>
          </p:cNvSpPr>
          <p:nvPr>
            <p:ph type="body" sz="quarter" idx="1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8" name="Text Placeholder 17"/>
          <p:cNvSpPr>
            <a:spLocks noGrp="1"/>
          </p:cNvSpPr>
          <p:nvPr>
            <p:ph type="body" sz="quarter" idx="12"/>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13"/>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4" name="Picture Placeholder 5"/>
          <p:cNvSpPr>
            <a:spLocks noGrp="1"/>
          </p:cNvSpPr>
          <p:nvPr>
            <p:ph type="pic" sz="quarter" idx="14"/>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pPr lvl="0"/>
            <a:r>
              <a:rPr lang="en-US" noProof="0"/>
              <a:t>Click icon to add picture</a:t>
            </a:r>
            <a:endParaRPr lang="en-US" noProof="0" dirty="0"/>
          </a:p>
        </p:txBody>
      </p:sp>
      <p:sp>
        <p:nvSpPr>
          <p:cNvPr id="16" name="Picture Placeholder 5"/>
          <p:cNvSpPr>
            <a:spLocks noGrp="1"/>
          </p:cNvSpPr>
          <p:nvPr>
            <p:ph type="pic" sz="quarter" idx="15"/>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pPr lvl="0"/>
            <a:r>
              <a:rPr lang="en-US" noProof="0"/>
              <a:t>Click icon to add picture</a:t>
            </a:r>
            <a:endParaRPr lang="en-US" noProof="0" dirty="0"/>
          </a:p>
        </p:txBody>
      </p:sp>
      <p:sp>
        <p:nvSpPr>
          <p:cNvPr id="21" name="Picture Placeholder 5"/>
          <p:cNvSpPr>
            <a:spLocks noGrp="1"/>
          </p:cNvSpPr>
          <p:nvPr>
            <p:ph type="pic" sz="quarter" idx="16"/>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235685072"/>
      </p:ext>
    </p:extLst>
  </p:cSld>
  <p:clrMapOvr>
    <a:masterClrMapping/>
  </p:clrMapOvr>
  <p:transition spd="slow">
    <p:wip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12" name="Oval 5"/>
          <p:cNvSpPr>
            <a:spLocks noChangeArrowheads="1"/>
          </p:cNvSpPr>
          <p:nvPr/>
        </p:nvSpPr>
        <p:spPr bwMode="auto">
          <a:xfrm>
            <a:off x="774700" y="1622425"/>
            <a:ext cx="2306638"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13" name="Oval 7"/>
          <p:cNvSpPr>
            <a:spLocks noChangeArrowheads="1"/>
          </p:cNvSpPr>
          <p:nvPr/>
        </p:nvSpPr>
        <p:spPr bwMode="auto">
          <a:xfrm>
            <a:off x="3422650" y="1622425"/>
            <a:ext cx="2306638"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14" name="Oval 8"/>
          <p:cNvSpPr>
            <a:spLocks noChangeArrowheads="1"/>
          </p:cNvSpPr>
          <p:nvPr/>
        </p:nvSpPr>
        <p:spPr bwMode="auto">
          <a:xfrm>
            <a:off x="6088063" y="1622425"/>
            <a:ext cx="2305050"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t>Click to edit Master title style</a:t>
            </a:r>
            <a:endParaRPr lang="en-GB" dirty="0"/>
          </a:p>
        </p:txBody>
      </p:sp>
      <p:sp>
        <p:nvSpPr>
          <p:cNvPr id="35" name="Picture Placeholder 25"/>
          <p:cNvSpPr>
            <a:spLocks noGrp="1"/>
          </p:cNvSpPr>
          <p:nvPr>
            <p:ph type="pic" sz="quarter" idx="10"/>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a:t>Click icon to add picture</a:t>
            </a:r>
            <a:endParaRPr lang="en-US" noProof="0" dirty="0"/>
          </a:p>
        </p:txBody>
      </p:sp>
      <p:sp>
        <p:nvSpPr>
          <p:cNvPr id="37" name="Picture Placeholder 25"/>
          <p:cNvSpPr>
            <a:spLocks noGrp="1"/>
          </p:cNvSpPr>
          <p:nvPr>
            <p:ph type="pic" sz="quarter" idx="1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a:t>Click icon to add picture</a:t>
            </a:r>
            <a:endParaRPr lang="en-US" noProof="0" dirty="0"/>
          </a:p>
        </p:txBody>
      </p:sp>
      <p:sp>
        <p:nvSpPr>
          <p:cNvPr id="39" name="Picture Placeholder 25"/>
          <p:cNvSpPr>
            <a:spLocks noGrp="1"/>
          </p:cNvSpPr>
          <p:nvPr>
            <p:ph type="pic" sz="quarter" idx="12"/>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a:t>Click icon to add picture</a:t>
            </a:r>
            <a:endParaRPr lang="en-US" noProof="0" dirty="0"/>
          </a:p>
        </p:txBody>
      </p:sp>
      <p:sp>
        <p:nvSpPr>
          <p:cNvPr id="9" name="Text Placeholder 17"/>
          <p:cNvSpPr>
            <a:spLocks noGrp="1"/>
          </p:cNvSpPr>
          <p:nvPr>
            <p:ph type="body" sz="quarter" idx="13"/>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0" name="Text Placeholder 17"/>
          <p:cNvSpPr>
            <a:spLocks noGrp="1"/>
          </p:cNvSpPr>
          <p:nvPr>
            <p:ph type="body" sz="quarter" idx="14"/>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1" name="Text Placeholder 17"/>
          <p:cNvSpPr>
            <a:spLocks noGrp="1"/>
          </p:cNvSpPr>
          <p:nvPr>
            <p:ph type="body" sz="quarter" idx="15"/>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Tree>
    <p:extLst>
      <p:ext uri="{BB962C8B-B14F-4D97-AF65-F5344CB8AC3E}">
        <p14:creationId xmlns:p14="http://schemas.microsoft.com/office/powerpoint/2010/main" val="2492742579"/>
      </p:ext>
    </p:extLst>
  </p:cSld>
  <p:clrMapOvr>
    <a:masterClrMapping/>
  </p:clrMapOvr>
  <p:transition spd="slow">
    <p:wip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1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12" name="Oval 11"/>
          <p:cNvSpPr/>
          <p:nvPr/>
        </p:nvSpPr>
        <p:spPr>
          <a:xfrm>
            <a:off x="575610" y="2552550"/>
            <a:ext cx="698624" cy="698624"/>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15" name="Oval 14"/>
          <p:cNvSpPr/>
          <p:nvPr/>
        </p:nvSpPr>
        <p:spPr>
          <a:xfrm>
            <a:off x="575610" y="1426607"/>
            <a:ext cx="698624" cy="698624"/>
          </a:xfrm>
          <a:prstGeom prst="ellipse">
            <a:avLst/>
          </a:prstGeom>
          <a:no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049FD9"/>
              </a:solidFill>
              <a:cs typeface="Arial"/>
            </a:endParaRPr>
          </a:p>
        </p:txBody>
      </p:sp>
      <p:sp>
        <p:nvSpPr>
          <p:cNvPr id="22" name="Oval 21"/>
          <p:cNvSpPr/>
          <p:nvPr/>
        </p:nvSpPr>
        <p:spPr>
          <a:xfrm>
            <a:off x="575610" y="3653093"/>
            <a:ext cx="698624" cy="698624"/>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425201"/>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13" name="Text Placeholder 17"/>
          <p:cNvSpPr>
            <a:spLocks noGrp="1"/>
          </p:cNvSpPr>
          <p:nvPr>
            <p:ph type="body" sz="quarter" idx="17" hasCustomPrompt="1"/>
          </p:nvPr>
        </p:nvSpPr>
        <p:spPr>
          <a:xfrm>
            <a:off x="575610" y="2541687"/>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14" name="Text Placeholder 17"/>
          <p:cNvSpPr>
            <a:spLocks noGrp="1"/>
          </p:cNvSpPr>
          <p:nvPr>
            <p:ph type="body" sz="quarter" idx="18" hasCustomPrompt="1"/>
          </p:nvPr>
        </p:nvSpPr>
        <p:spPr>
          <a:xfrm>
            <a:off x="575611" y="3658336"/>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Tree>
    <p:extLst>
      <p:ext uri="{BB962C8B-B14F-4D97-AF65-F5344CB8AC3E}">
        <p14:creationId xmlns:p14="http://schemas.microsoft.com/office/powerpoint/2010/main" val="3418364085"/>
      </p:ext>
    </p:extLst>
  </p:cSld>
  <p:clrMapOvr>
    <a:masterClrMapping/>
  </p:clrMapOvr>
  <p:transition spd="slow">
    <p:wip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2" name="Oval 11"/>
          <p:cNvSpPr/>
          <p:nvPr/>
        </p:nvSpPr>
        <p:spPr>
          <a:xfrm>
            <a:off x="575610" y="2552550"/>
            <a:ext cx="698624" cy="698624"/>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FFFFFF"/>
              </a:solidFill>
              <a:cs typeface="Arial"/>
            </a:endParaRPr>
          </a:p>
        </p:txBody>
      </p:sp>
      <p:sp>
        <p:nvSpPr>
          <p:cNvPr id="15" name="Oval 14"/>
          <p:cNvSpPr/>
          <p:nvPr/>
        </p:nvSpPr>
        <p:spPr>
          <a:xfrm>
            <a:off x="575610" y="1426607"/>
            <a:ext cx="698624" cy="698624"/>
          </a:xfrm>
          <a:prstGeom prst="ellipse">
            <a:avLst/>
          </a:prstGeom>
          <a:solidFill>
            <a:schemeClr val="bg2"/>
          </a:solid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FFFFFF"/>
              </a:solidFill>
              <a:cs typeface="Arial"/>
            </a:endParaRPr>
          </a:p>
        </p:txBody>
      </p:sp>
      <p:sp>
        <p:nvSpPr>
          <p:cNvPr id="22" name="Oval 21"/>
          <p:cNvSpPr/>
          <p:nvPr/>
        </p:nvSpPr>
        <p:spPr>
          <a:xfrm>
            <a:off x="575610" y="3653093"/>
            <a:ext cx="698624" cy="698624"/>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val="687001001"/>
      </p:ext>
    </p:extLst>
  </p:cSld>
  <p:clrMapOvr>
    <a:masterClrMapping/>
  </p:clrMapOvr>
  <p:transition spd="slow">
    <p:wip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3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12" name="Oval 11"/>
          <p:cNvSpPr/>
          <p:nvPr/>
        </p:nvSpPr>
        <p:spPr>
          <a:xfrm>
            <a:off x="575611" y="197931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239ACC"/>
              </a:solidFill>
              <a:cs typeface="Arial"/>
            </a:endParaRPr>
          </a:p>
        </p:txBody>
      </p:sp>
      <p:sp>
        <p:nvSpPr>
          <p:cNvPr id="15" name="Oval 14"/>
          <p:cNvSpPr/>
          <p:nvPr/>
        </p:nvSpPr>
        <p:spPr>
          <a:xfrm>
            <a:off x="575610" y="132892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239ACC"/>
              </a:solidFill>
              <a:cs typeface="Arial"/>
            </a:endParaRPr>
          </a:p>
        </p:txBody>
      </p:sp>
      <p:sp>
        <p:nvSpPr>
          <p:cNvPr id="22" name="Oval 21"/>
          <p:cNvSpPr/>
          <p:nvPr/>
        </p:nvSpPr>
        <p:spPr>
          <a:xfrm>
            <a:off x="575611" y="262744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239ACC"/>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239ACC"/>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239ACC"/>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1539681238"/>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600" b="0" i="1"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097924722"/>
      </p:ext>
    </p:extLst>
  </p:cSld>
  <p:clrMapOvr>
    <a:masterClrMapping/>
  </p:clrMapOvr>
  <p:transition spd="med">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2" name="Oval 11"/>
          <p:cNvSpPr/>
          <p:nvPr/>
        </p:nvSpPr>
        <p:spPr>
          <a:xfrm>
            <a:off x="575611" y="1979318"/>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239ACC"/>
              </a:solidFill>
              <a:cs typeface="Arial"/>
            </a:endParaRPr>
          </a:p>
        </p:txBody>
      </p:sp>
      <p:sp>
        <p:nvSpPr>
          <p:cNvPr id="15" name="Oval 14"/>
          <p:cNvSpPr/>
          <p:nvPr/>
        </p:nvSpPr>
        <p:spPr>
          <a:xfrm>
            <a:off x="575610" y="132892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239ACC"/>
              </a:solidFill>
              <a:cs typeface="Arial"/>
            </a:endParaRPr>
          </a:p>
        </p:txBody>
      </p:sp>
      <p:sp>
        <p:nvSpPr>
          <p:cNvPr id="22" name="Oval 21"/>
          <p:cNvSpPr/>
          <p:nvPr/>
        </p:nvSpPr>
        <p:spPr>
          <a:xfrm>
            <a:off x="575611" y="262744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239ACC"/>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239ACC"/>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239ACC"/>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3926575343"/>
      </p:ext>
    </p:extLst>
  </p:cSld>
  <p:clrMapOvr>
    <a:masterClrMapping/>
  </p:clrMapOvr>
  <p:transition spd="slow">
    <p:wip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7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2" name="Oval 11"/>
          <p:cNvSpPr/>
          <p:nvPr/>
        </p:nvSpPr>
        <p:spPr>
          <a:xfrm>
            <a:off x="575611" y="197931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15" name="Oval 14"/>
          <p:cNvSpPr/>
          <p:nvPr/>
        </p:nvSpPr>
        <p:spPr>
          <a:xfrm>
            <a:off x="575610" y="132892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22" name="Oval 21"/>
          <p:cNvSpPr/>
          <p:nvPr/>
        </p:nvSpPr>
        <p:spPr>
          <a:xfrm>
            <a:off x="575611" y="262744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24"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14"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18"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20" name="Oval 19"/>
          <p:cNvSpPr/>
          <p:nvPr/>
        </p:nvSpPr>
        <p:spPr>
          <a:xfrm>
            <a:off x="4414576" y="1983084"/>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21" name="Oval 20"/>
          <p:cNvSpPr/>
          <p:nvPr/>
        </p:nvSpPr>
        <p:spPr>
          <a:xfrm>
            <a:off x="4414575" y="1332693"/>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23" name="Oval 22"/>
          <p:cNvSpPr/>
          <p:nvPr/>
        </p:nvSpPr>
        <p:spPr>
          <a:xfrm>
            <a:off x="4414576" y="2631212"/>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3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3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3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36" name="Oval 35"/>
          <p:cNvSpPr/>
          <p:nvPr/>
        </p:nvSpPr>
        <p:spPr>
          <a:xfrm>
            <a:off x="4414577" y="327834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3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39" name="Oval 38"/>
          <p:cNvSpPr/>
          <p:nvPr/>
        </p:nvSpPr>
        <p:spPr>
          <a:xfrm>
            <a:off x="4414578" y="3925482"/>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4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2602187787"/>
      </p:ext>
    </p:extLst>
  </p:cSld>
  <p:clrMapOvr>
    <a:masterClrMapping/>
  </p:clrMapOvr>
  <p:transition spd="slow">
    <p:wip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2" name="Oval 41"/>
          <p:cNvSpPr/>
          <p:nvPr/>
        </p:nvSpPr>
        <p:spPr>
          <a:xfrm>
            <a:off x="575611" y="1979318"/>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43" name="Oval 42"/>
          <p:cNvSpPr/>
          <p:nvPr/>
        </p:nvSpPr>
        <p:spPr>
          <a:xfrm>
            <a:off x="575610" y="1328927"/>
            <a:ext cx="464815" cy="464815"/>
          </a:xfrm>
          <a:prstGeom prst="ellipse">
            <a:avLst/>
          </a:prstGeom>
          <a:solidFill>
            <a:schemeClr val="bg2"/>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FFFFFF"/>
              </a:solidFill>
              <a:cs typeface="Arial"/>
            </a:endParaRPr>
          </a:p>
        </p:txBody>
      </p:sp>
      <p:sp>
        <p:nvSpPr>
          <p:cNvPr id="44" name="Oval 43"/>
          <p:cNvSpPr/>
          <p:nvPr/>
        </p:nvSpPr>
        <p:spPr>
          <a:xfrm>
            <a:off x="575611" y="262744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p:nvSpPr>
        <p:spPr>
          <a:xfrm>
            <a:off x="575612" y="3274581"/>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p:nvSpPr>
        <p:spPr>
          <a:xfrm>
            <a:off x="575613" y="392171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p:nvSpPr>
        <p:spPr>
          <a:xfrm>
            <a:off x="4414576" y="1983084"/>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58" name="Oval 57"/>
          <p:cNvSpPr/>
          <p:nvPr/>
        </p:nvSpPr>
        <p:spPr>
          <a:xfrm>
            <a:off x="4414575" y="1332693"/>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59" name="Oval 58"/>
          <p:cNvSpPr/>
          <p:nvPr/>
        </p:nvSpPr>
        <p:spPr>
          <a:xfrm>
            <a:off x="4414576" y="2631212"/>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p:nvSpPr>
        <p:spPr>
          <a:xfrm>
            <a:off x="4414577" y="327834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p:nvSpPr>
        <p:spPr>
          <a:xfrm>
            <a:off x="4414578" y="3925482"/>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3344052004"/>
      </p:ext>
    </p:extLst>
  </p:cSld>
  <p:clrMapOvr>
    <a:masterClrMapping/>
  </p:clrMapOvr>
  <p:transition spd="slow">
    <p:wip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noProof="0"/>
              <a:t>Click icon to add picture</a:t>
            </a:r>
            <a:endParaRPr lang="en-US" noProof="0" dirty="0"/>
          </a:p>
        </p:txBody>
      </p:sp>
      <p:sp>
        <p:nvSpPr>
          <p:cNvPr id="6" name="Text Placeholder 2"/>
          <p:cNvSpPr>
            <a:spLocks noGrp="1"/>
          </p:cNvSpPr>
          <p:nvPr>
            <p:ph type="body" sz="quarter" idx="11"/>
          </p:nvPr>
        </p:nvSpPr>
        <p:spPr bwMode="auto">
          <a:xfrm>
            <a:off x="500063" y="3476647"/>
            <a:ext cx="8139112" cy="520655"/>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solidFill>
                  <a:srgbClr val="58585B"/>
                </a:solidFill>
              </a:defRPr>
            </a:lvl1pPr>
          </a:lstStyle>
          <a:p>
            <a:pPr lvl="0"/>
            <a:r>
              <a:rPr lang="en-US"/>
              <a:t>Click to edit Master text styles</a:t>
            </a:r>
          </a:p>
        </p:txBody>
      </p:sp>
    </p:spTree>
    <p:extLst>
      <p:ext uri="{BB962C8B-B14F-4D97-AF65-F5344CB8AC3E}">
        <p14:creationId xmlns:p14="http://schemas.microsoft.com/office/powerpoint/2010/main" val="3009703711"/>
      </p:ext>
    </p:extLst>
  </p:cSld>
  <p:clrMapOvr>
    <a:masterClrMapping/>
  </p:clrMapOvr>
  <p:transition spd="med">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noProof="0"/>
              <a:t>Click icon to add picture</a:t>
            </a:r>
            <a:endParaRPr lang="en-US" noProof="0" dirty="0"/>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rgbClr val="58585B"/>
                </a:solidFill>
              </a:defRPr>
            </a:lvl1pPr>
          </a:lstStyle>
          <a:p>
            <a:pPr lvl="0"/>
            <a:r>
              <a:rPr lang="en-US"/>
              <a:t>Click to edit Master text styles</a:t>
            </a:r>
          </a:p>
        </p:txBody>
      </p:sp>
    </p:spTree>
    <p:extLst>
      <p:ext uri="{BB962C8B-B14F-4D97-AF65-F5344CB8AC3E}">
        <p14:creationId xmlns:p14="http://schemas.microsoft.com/office/powerpoint/2010/main" val="2179904056"/>
      </p:ext>
    </p:extLst>
  </p:cSld>
  <p:clrMapOvr>
    <a:masterClrMapping/>
  </p:clrMapOvr>
  <p:transition spd="med">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024040482"/>
      </p:ext>
    </p:extLst>
  </p:cSld>
  <p:clrMapOvr>
    <a:masterClrMapping/>
  </p:clrMapOvr>
  <p:transition spd="med">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p:cSld name="20_Full bleed photo">
    <p:spTree>
      <p:nvGrpSpPr>
        <p:cNvPr id="1" name=""/>
        <p:cNvGrpSpPr/>
        <p:nvPr/>
      </p:nvGrpSpPr>
      <p:grpSpPr>
        <a:xfrm>
          <a:off x="0" y="0"/>
          <a:ext cx="0" cy="0"/>
          <a:chOff x="0" y="0"/>
          <a:chExt cx="0" cy="0"/>
        </a:xfrm>
      </p:grpSpPr>
      <p:pic>
        <p:nvPicPr>
          <p:cNvPr id="3" name="Picture Placeholder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71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E6ADCC75-5E05-4D7E-970D-6B4505B4F777}" type="slidenum">
              <a:rPr lang="en-US" sz="600">
                <a:solidFill>
                  <a:srgbClr val="FFFFFF">
                    <a:alpha val="60000"/>
                  </a:srgbClr>
                </a:solidFill>
                <a:latin typeface="Arial"/>
                <a:cs typeface="CiscoSans Thin"/>
              </a:rPr>
              <a:pPr algn="r" defTabSz="610744" fontAlgn="auto">
                <a:spcBef>
                  <a:spcPts val="0"/>
                </a:spcBef>
                <a:spcAft>
                  <a:spcPts val="0"/>
                </a:spcAft>
                <a:defRPr/>
              </a:pPr>
              <a:t>‹#›</a:t>
            </a:fld>
            <a:endParaRPr lang="en-US" sz="600" dirty="0">
              <a:solidFill>
                <a:srgbClr val="FFFFFF">
                  <a:alpha val="60000"/>
                </a:srgbClr>
              </a:solidFill>
              <a:latin typeface="Arial"/>
              <a:cs typeface="CiscoSans Thin"/>
            </a:endParaRPr>
          </a:p>
        </p:txBody>
      </p:sp>
      <p:sp>
        <p:nvSpPr>
          <p:cNvPr id="6"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cs typeface="CiscoSans Thin"/>
              </a:rPr>
              <a:t>© 2016  Cisco and/or its affiliates. All rights reserved.   Cisco Confidential</a:t>
            </a:r>
          </a:p>
        </p:txBody>
      </p:sp>
      <p:sp>
        <p:nvSpPr>
          <p:cNvPr id="14" name="Text Placeholder 2"/>
          <p:cNvSpPr>
            <a:spLocks noGrp="1"/>
          </p:cNvSpPr>
          <p:nvPr>
            <p:ph type="body" sz="quarter" idx="12"/>
          </p:nvPr>
        </p:nvSpPr>
        <p:spPr bwMode="auto">
          <a:xfrm>
            <a:off x="500063" y="3466598"/>
            <a:ext cx="8139112" cy="521510"/>
          </a:xfrm>
          <a:prstGeom prst="rect">
            <a:avLst/>
          </a:prstGeom>
          <a:solidFill>
            <a:schemeClr val="bg1">
              <a:alpha val="70000"/>
            </a:schemeClr>
          </a:solidFill>
          <a:extLst/>
        </p:spPr>
        <p:txBody>
          <a:bodyPr wrap="square" lIns="108000" tIns="0" rIns="91440" bIns="45720" numCol="1" anchor="b" anchorCtr="0" compatLnSpc="1">
            <a:prstTxWarp prst="textNoShape">
              <a:avLst/>
            </a:prstTxWarp>
            <a:spAutoFit/>
          </a:bodyPr>
          <a:lstStyle>
            <a:lvl1pPr marL="172800" indent="-180000">
              <a:lnSpc>
                <a:spcPts val="3680"/>
              </a:lnSpc>
              <a:spcBef>
                <a:spcPts val="0"/>
              </a:spcBef>
              <a:buNone/>
              <a:defRPr sz="3200" i="1">
                <a:solidFill>
                  <a:srgbClr val="58585B"/>
                </a:solidFill>
              </a:defRPr>
            </a:lvl1pPr>
          </a:lstStyle>
          <a:p>
            <a:pPr lvl="0"/>
            <a:r>
              <a:rPr lang="en-US"/>
              <a:t>Click to edit Master text styles</a:t>
            </a:r>
          </a:p>
        </p:txBody>
      </p:sp>
      <p:pic>
        <p:nvPicPr>
          <p:cNvPr id="11" name="Picture 2"/>
          <p:cNvPicPr>
            <a:picLocks noChangeAspect="1" noChangeArrowheads="1"/>
          </p:cNvPicPr>
          <p:nvPr/>
        </p:nvPicPr>
        <p:blipFill>
          <a:blip r:embed="rId3">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538982"/>
      </p:ext>
    </p:extLst>
  </p:cSld>
  <p:clrMapOvr>
    <a:masterClrMapping/>
  </p:clrMapOvr>
  <p:transition spd="med">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solidFill>
                  <a:schemeClr val="tx2"/>
                </a:solidFill>
                <a:latin typeface="+mn-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244057808"/>
      </p:ext>
    </p:extLst>
  </p:cSld>
  <p:clrMapOvr>
    <a:masterClrMapping/>
  </p:clrMapOvr>
  <p:transition spd="med">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a:t>Click icon to add picture</a:t>
            </a:r>
            <a:endParaRPr lang="en-US" noProof="0" dirty="0"/>
          </a:p>
        </p:txBody>
      </p:sp>
      <p:sp>
        <p:nvSpPr>
          <p:cNvPr id="11" name="Title 10"/>
          <p:cNvSpPr>
            <a:spLocks noGrp="1"/>
          </p:cNvSpPr>
          <p:nvPr>
            <p:ph type="title"/>
          </p:nvPr>
        </p:nvSpPr>
        <p:spPr>
          <a:xfrm>
            <a:off x="2065871" y="3655079"/>
            <a:ext cx="5074070" cy="628650"/>
          </a:xfrm>
        </p:spPr>
        <p:txBody>
          <a:bodyPr/>
          <a:lstStyle>
            <a:lvl1pPr>
              <a:defRPr sz="2000">
                <a:solidFill>
                  <a:srgbClr val="58585B"/>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4009868415"/>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275"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a:t>Click icon to add picture</a:t>
            </a:r>
            <a:endParaRPr lang="en-US" noProof="0" dirty="0"/>
          </a:p>
        </p:txBody>
      </p:sp>
      <p:sp>
        <p:nvSpPr>
          <p:cNvPr id="9" name="Title 8"/>
          <p:cNvSpPr>
            <a:spLocks noGrp="1"/>
          </p:cNvSpPr>
          <p:nvPr>
            <p:ph type="title"/>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58585B"/>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960637312"/>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00" y="609600"/>
            <a:ext cx="0" cy="3984625"/>
          </a:xfrm>
          <a:prstGeom prst="line">
            <a:avLst/>
          </a:prstGeom>
          <a:ln w="38100" cap="flat" cmpd="sng">
            <a:solidFill>
              <a:srgbClr val="004BAF"/>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463763" y="1439060"/>
            <a:ext cx="3820348" cy="2265389"/>
          </a:xfrm>
        </p:spPr>
        <p:txBody>
          <a:bodyPr lIns="61715" tIns="34288" rIns="61715" bIns="34288" rtlCol="0">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chemeClr val="accent1"/>
                </a:solidFill>
                <a:latin typeface="+mj-lt"/>
                <a:ea typeface="+mj-ea"/>
                <a:cs typeface="+mj-cs"/>
              </a:defRPr>
            </a:lvl1pPr>
          </a:lstStyle>
          <a:p>
            <a:r>
              <a:rPr lang="en-US"/>
              <a:t>Click to edit Master title style</a:t>
            </a:r>
            <a:endParaRPr lang="en-US" dirty="0"/>
          </a:p>
        </p:txBody>
      </p:sp>
      <p:sp>
        <p:nvSpPr>
          <p:cNvPr id="9" name="Text Placeholder 3"/>
          <p:cNvSpPr>
            <a:spLocks noGrp="1"/>
          </p:cNvSpPr>
          <p:nvPr>
            <p:ph type="body" sz="quarter" idx="1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2"/>
                </a:solidFill>
                <a:latin typeface="+mn-lt"/>
              </a:defRPr>
            </a:lvl1pPr>
            <a:lvl2pPr>
              <a:defRPr sz="1500"/>
            </a:lvl2pPr>
            <a:lvl3pPr>
              <a:defRPr sz="1500"/>
            </a:lvl3pPr>
            <a:lvl4pPr>
              <a:defRPr sz="1500"/>
            </a:lvl4pPr>
            <a:lvl5pPr>
              <a:defRPr sz="1500"/>
            </a:lvl5pPr>
          </a:lstStyle>
          <a:p>
            <a:pPr lvl="0"/>
            <a:r>
              <a:rPr lang="en-US"/>
              <a:t>Click to edit Master text styles</a:t>
            </a:r>
          </a:p>
        </p:txBody>
      </p:sp>
    </p:spTree>
    <p:extLst>
      <p:ext uri="{BB962C8B-B14F-4D97-AF65-F5344CB8AC3E}">
        <p14:creationId xmlns:p14="http://schemas.microsoft.com/office/powerpoint/2010/main" val="4222874758"/>
      </p:ext>
    </p:extLst>
  </p:cSld>
  <p:clrMapOvr>
    <a:masterClrMapping/>
  </p:clrMapOvr>
  <p:transition spd="slow">
    <p:wip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100"/>
            <a:ext cx="3630612" cy="38703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a:t>Click icon to add picture</a:t>
            </a:r>
            <a:endParaRPr lang="en-US" noProof="0" dirty="0"/>
          </a:p>
        </p:txBody>
      </p:sp>
      <p:sp>
        <p:nvSpPr>
          <p:cNvPr id="9" name="Title 8"/>
          <p:cNvSpPr>
            <a:spLocks noGrp="1"/>
          </p:cNvSpPr>
          <p:nvPr>
            <p:ph type="title"/>
          </p:nvPr>
        </p:nvSpPr>
        <p:spPr>
          <a:xfrm>
            <a:off x="437669" y="546734"/>
            <a:ext cx="4349918" cy="813985"/>
          </a:xfrm>
        </p:spPr>
        <p:txBody>
          <a:bodyPr wrap="none" anchor="t">
            <a:noAutofit/>
          </a:bodyPr>
          <a:lstStyle>
            <a:lvl1pPr>
              <a:lnSpc>
                <a:spcPct val="90000"/>
              </a:lnSpc>
              <a:defRPr sz="2500">
                <a:solidFill>
                  <a:srgbClr val="58585B"/>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806880861"/>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72986296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54915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a:t>Click icon to add media</a:t>
            </a:r>
            <a:endParaRPr lang="en-US" noProof="0" dirty="0"/>
          </a:p>
        </p:txBody>
      </p:sp>
    </p:spTree>
    <p:extLst>
      <p:ext uri="{BB962C8B-B14F-4D97-AF65-F5344CB8AC3E}">
        <p14:creationId xmlns:p14="http://schemas.microsoft.com/office/powerpoint/2010/main" val="2481137028"/>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a:t>Click icon to add media</a:t>
            </a:r>
            <a:endParaRPr lang="en-US" noProof="0" dirty="0"/>
          </a:p>
        </p:txBody>
      </p:sp>
    </p:spTree>
    <p:extLst>
      <p:ext uri="{BB962C8B-B14F-4D97-AF65-F5344CB8AC3E}">
        <p14:creationId xmlns:p14="http://schemas.microsoft.com/office/powerpoint/2010/main" val="368824824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p:cSld name="Closing Slide">
    <p:bg>
      <p:bgPr>
        <a:gradFill rotWithShape="1">
          <a:gsLst>
            <a:gs pos="0">
              <a:srgbClr val="049FD9"/>
            </a:gs>
            <a:gs pos="100000">
              <a:srgbClr val="004BAF"/>
            </a:gs>
          </a:gsLst>
          <a:lin ang="5400000"/>
        </a:gra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6638" y="1646238"/>
            <a:ext cx="19907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3164441"/>
      </p:ext>
    </p:extLst>
  </p:cSld>
  <p:clrMapOvr>
    <a:masterClrMapping/>
  </p:clrMapOvr>
  <p:transition spd="slow">
    <p:wip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cSld name="4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144"/>
            <a:ext cx="9235438" cy="5212079"/>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a:t>Presentation Title Goes Here</a:t>
            </a:r>
            <a:endParaRPr lang="en-US" dirty="0"/>
          </a:p>
        </p:txBody>
      </p:sp>
    </p:spTree>
    <p:extLst>
      <p:ext uri="{BB962C8B-B14F-4D97-AF65-F5344CB8AC3E}">
        <p14:creationId xmlns:p14="http://schemas.microsoft.com/office/powerpoint/2010/main" val="2305725076"/>
      </p:ext>
    </p:extLst>
  </p:cSld>
  <p:clrMapOvr>
    <a:masterClrMapping/>
  </p:clrMapOvr>
  <p:transition spd="slow">
    <p:wip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cSld name="Agenda">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a:solidFill>
                  <a:schemeClr val="bg1"/>
                </a:solidFill>
              </a:defRPr>
            </a:lvl1pPr>
          </a:lstStyle>
          <a:p>
            <a:pPr lvl="0"/>
            <a:r>
              <a:rPr lang="en-US" dirty="0"/>
              <a:t>Click to edit Master title style</a:t>
            </a:r>
            <a:endParaRPr lang="en-GB" dirty="0"/>
          </a:p>
        </p:txBody>
      </p:sp>
      <p:sp>
        <p:nvSpPr>
          <p:cNvPr id="8" name="Text Placeholder 3"/>
          <p:cNvSpPr>
            <a:spLocks noGrp="1"/>
          </p:cNvSpPr>
          <p:nvPr>
            <p:ph type="body" sz="quarter" idx="10" hasCustomPrompt="1"/>
          </p:nvPr>
        </p:nvSpPr>
        <p:spPr>
          <a:xfrm>
            <a:off x="437766" y="1225868"/>
            <a:ext cx="5513454" cy="3083094"/>
          </a:xfrm>
          <a:prstGeom prst="rect">
            <a:avLst/>
          </a:prstGeom>
        </p:spPr>
        <p:txBody>
          <a:bodyPr lIns="91420" tIns="45710" rIns="91420" bIns="45710">
            <a:noAutofit/>
          </a:bodyPr>
          <a:lstStyle>
            <a:lvl1pPr marL="228555" indent="-171415">
              <a:lnSpc>
                <a:spcPct val="95000"/>
              </a:lnSpc>
              <a:spcBef>
                <a:spcPts val="30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300"/>
              </a:spcBef>
              <a:buClr>
                <a:schemeClr val="tx1"/>
              </a:buClr>
              <a:buSzPct val="80000"/>
              <a:buFont typeface="Arial"/>
              <a:buChar char="•"/>
              <a:defRPr sz="1800" b="0" i="0">
                <a:solidFill>
                  <a:schemeClr val="tx1"/>
                </a:solidFill>
                <a:latin typeface="+mn-lt"/>
                <a:cs typeface="CiscoSans ExtraLight"/>
              </a:defRPr>
            </a:lvl2pPr>
            <a:lvl3pPr marL="628520" indent="-171415">
              <a:spcBef>
                <a:spcPts val="300"/>
              </a:spcBef>
              <a:buClr>
                <a:schemeClr val="tx1"/>
              </a:buClr>
              <a:buSzPct val="80000"/>
              <a:buFont typeface="Arial"/>
              <a:buChar char="•"/>
              <a:defRPr sz="1600" b="0" i="0">
                <a:solidFill>
                  <a:schemeClr val="tx1"/>
                </a:solidFill>
                <a:latin typeface="+mn-lt"/>
                <a:cs typeface="CiscoSans ExtraLight"/>
              </a:defRPr>
            </a:lvl3pPr>
            <a:lvl4pPr marL="799934" indent="-171415">
              <a:spcBef>
                <a:spcPts val="300"/>
              </a:spcBef>
              <a:buClr>
                <a:schemeClr val="tx1"/>
              </a:buClr>
              <a:buSzPct val="80000"/>
              <a:buFont typeface="Arial"/>
              <a:buChar char="•"/>
              <a:defRPr sz="1400" b="0" i="0">
                <a:solidFill>
                  <a:schemeClr val="tx1"/>
                </a:solidFill>
                <a:latin typeface="+mn-lt"/>
                <a:cs typeface="CiscoSans ExtraLight"/>
              </a:defRPr>
            </a:lvl4pPr>
            <a:lvl5pPr marL="971347" indent="-171415">
              <a:spcBef>
                <a:spcPts val="300"/>
              </a:spcBef>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60000"/>
                  </a:srgbClr>
                </a:solidFill>
                <a:latin typeface="Arial"/>
                <a:cs typeface="CiscoSans Thin"/>
              </a:rPr>
              <a:pPr algn="r" defTabSz="610744" fontAlgn="auto">
                <a:spcBef>
                  <a:spcPts val="0"/>
                </a:spcBef>
                <a:spcAft>
                  <a:spcPts val="0"/>
                </a:spcAft>
                <a:defRPr/>
              </a:pPr>
              <a:t>‹#›</a:t>
            </a:fld>
            <a:endParaRPr lang="en-US" sz="600" dirty="0">
              <a:solidFill>
                <a:srgbClr val="FFFFFF">
                  <a:alpha val="60000"/>
                </a:srgbClr>
              </a:solidFill>
              <a:latin typeface="Arial"/>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cs typeface="CiscoSans Thin"/>
              </a:rPr>
              <a:t>© 2017 Cisco and/or its affiliates. All rights reserved. Cisco Confidential</a:t>
            </a:r>
          </a:p>
        </p:txBody>
      </p:sp>
      <p:pic>
        <p:nvPicPr>
          <p:cNvPr id="14" name="Picture 2" descr="C:\Users\spius\Pictures\cisco logo blue gradient.png"/>
          <p:cNvPicPr>
            <a:picLocks noChangeAspect="1" noChangeArrowheads="1"/>
          </p:cNvPicPr>
          <p:nvPr/>
        </p:nvPicPr>
        <p:blipFill>
          <a:blip r:embed="rId3" cstate="print">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154748"/>
      </p:ext>
    </p:extLst>
  </p:cSld>
  <p:clrMapOvr>
    <a:masterClrMapping/>
  </p:clrMapOvr>
  <p:transition spd="med">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cSld name="1_Full Bleed Photo With Text">
    <p:spTree>
      <p:nvGrpSpPr>
        <p:cNvPr id="1" name=""/>
        <p:cNvGrpSpPr/>
        <p:nvPr/>
      </p:nvGrpSpPr>
      <p:grpSpPr>
        <a:xfrm>
          <a:off x="0" y="0"/>
          <a:ext cx="0" cy="0"/>
          <a:chOff x="0" y="0"/>
          <a:chExt cx="0" cy="0"/>
        </a:xfrm>
      </p:grpSpPr>
      <p:sp>
        <p:nvSpPr>
          <p:cNvPr id="7"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60000"/>
                  </a:srgbClr>
                </a:solidFill>
                <a:latin typeface="Arial"/>
                <a:cs typeface="CiscoSans Thin"/>
              </a:rPr>
              <a:pPr algn="r" defTabSz="610744" fontAlgn="auto">
                <a:spcBef>
                  <a:spcPts val="0"/>
                </a:spcBef>
                <a:spcAft>
                  <a:spcPts val="0"/>
                </a:spcAft>
                <a:defRPr/>
              </a:pPr>
              <a:t>‹#›</a:t>
            </a:fld>
            <a:endParaRPr lang="en-US" sz="600" dirty="0">
              <a:solidFill>
                <a:srgbClr val="FFFFFF">
                  <a:alpha val="60000"/>
                </a:srgbClr>
              </a:solidFill>
              <a:latin typeface="Arial"/>
              <a:cs typeface="CiscoSans Thin"/>
            </a:endParaRPr>
          </a:p>
        </p:txBody>
      </p:sp>
      <p:sp>
        <p:nvSpPr>
          <p:cNvPr id="8"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cs typeface="CiscoSans Thin"/>
              </a:rPr>
              <a:t>© 2016 Cisco and/or its affiliates. All rights reserved. Cisco Confidential</a:t>
            </a:r>
          </a:p>
        </p:txBody>
      </p:sp>
      <p:pic>
        <p:nvPicPr>
          <p:cNvPr id="9" name="Picture 2" descr="C:\Users\spius\Pictures\cisco logo blue gradient.png"/>
          <p:cNvPicPr>
            <a:picLocks noChangeAspect="1" noChangeArrowheads="1"/>
          </p:cNvPicPr>
          <p:nvPr/>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2"/>
          <p:cNvSpPr>
            <a:spLocks noGrp="1"/>
          </p:cNvSpPr>
          <p:nvPr>
            <p:ph type="body" sz="quarter" idx="11" hasCustomPrompt="1"/>
          </p:nvPr>
        </p:nvSpPr>
        <p:spPr bwMode="auto">
          <a:xfrm>
            <a:off x="500063" y="3291982"/>
            <a:ext cx="8139112" cy="889987"/>
          </a:xfrm>
          <a:prstGeom prst="rect">
            <a:avLst/>
          </a:prstGeom>
          <a:solidFill>
            <a:srgbClr val="FFFFFF">
              <a:alpha val="74902"/>
            </a:srgbClr>
          </a:solidFill>
          <a:extLst/>
        </p:spPr>
        <p:txBody>
          <a:bodyPr wrap="square" lIns="108000" tIns="182880" rIns="91440" bIns="22860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a:t>Text Goes Here</a:t>
            </a:r>
          </a:p>
        </p:txBody>
      </p:sp>
    </p:spTree>
    <p:extLst>
      <p:ext uri="{BB962C8B-B14F-4D97-AF65-F5344CB8AC3E}">
        <p14:creationId xmlns:p14="http://schemas.microsoft.com/office/powerpoint/2010/main" val="334193503"/>
      </p:ext>
    </p:extLst>
  </p:cSld>
  <p:clrMapOvr>
    <a:masterClrMapping/>
  </p:clrMapOvr>
  <p:transition spd="slow">
    <p:wip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gradFill>
          <a:gsLst>
            <a:gs pos="0">
              <a:srgbClr val="049FD9"/>
            </a:gs>
            <a:gs pos="100000">
              <a:srgbClr val="004BAF"/>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2537808510"/>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2"/>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5907496"/>
      </p:ext>
    </p:extLst>
  </p:cSld>
  <p:clrMapOvr>
    <a:masterClrMapping/>
  </p:clrMapOvr>
  <p:transition spd="med">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tx1"/>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US"/>
              <a:t>Click to edit Master subtitle style</a:t>
            </a:r>
            <a:endParaRPr lang="en-US" dirty="0"/>
          </a:p>
        </p:txBody>
      </p:sp>
      <p:sp>
        <p:nvSpPr>
          <p:cNvPr id="2" name="Title 1"/>
          <p:cNvSpPr>
            <a:spLocks noGrp="1"/>
          </p:cNvSpPr>
          <p:nvPr>
            <p:ph type="ctrTitle"/>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chemeClr val="accent1"/>
                </a:solidFill>
                <a:latin typeface="+mj-lt"/>
                <a:ea typeface="+mj-ea"/>
                <a:cs typeface="+mj-cs"/>
              </a:defRPr>
            </a:lvl1pPr>
          </a:lstStyle>
          <a:p>
            <a:r>
              <a:rPr lang="en-US"/>
              <a:t>Click to edit Master title style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tx1"/>
                </a:solidFill>
                <a:latin typeface="+mj-l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626368546"/>
      </p:ext>
    </p:extLst>
  </p:cSld>
  <p:clrMapOvr>
    <a:masterClrMapping/>
  </p:clrMapOvr>
  <p:transition spd="slow">
    <p:wip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p:cSld name="3_Segue">
    <p:bg>
      <p:bgPr>
        <a:gradFill rotWithShape="0">
          <a:gsLst>
            <a:gs pos="0">
              <a:srgbClr val="049FD9"/>
            </a:gs>
            <a:gs pos="100000">
              <a:srgbClr val="004BAF"/>
            </a:gs>
          </a:gsLst>
          <a:lin ang="5400000"/>
        </a:gradFill>
        <a:effectLst/>
      </p:bgPr>
    </p:bg>
    <p:spTree>
      <p:nvGrpSpPr>
        <p:cNvPr id="1" name=""/>
        <p:cNvGrpSpPr/>
        <p:nvPr/>
      </p:nvGrpSpPr>
      <p:grpSpPr>
        <a:xfrm>
          <a:off x="0" y="0"/>
          <a:ext cx="0" cy="0"/>
          <a:chOff x="0" y="0"/>
          <a:chExt cx="0" cy="0"/>
        </a:xfrm>
      </p:grpSpPr>
      <p:sp>
        <p:nvSpPr>
          <p:cNvPr id="3"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rgbClr val="FFFFFF">
                    <a:alpha val="60000"/>
                  </a:srgbClr>
                </a:solidFill>
                <a:latin typeface="Arial"/>
                <a:cs typeface="CiscoSans Thin"/>
              </a:rPr>
              <a:pPr algn="r" defTabSz="610744" fontAlgn="auto">
                <a:spcBef>
                  <a:spcPts val="0"/>
                </a:spcBef>
                <a:spcAft>
                  <a:spcPts val="0"/>
                </a:spcAft>
                <a:defRPr/>
              </a:pPr>
              <a:t>‹#›</a:t>
            </a:fld>
            <a:endParaRPr lang="en-US" sz="600" dirty="0">
              <a:solidFill>
                <a:srgbClr val="FFFFFF">
                  <a:alpha val="60000"/>
                </a:srgbClr>
              </a:solidFill>
              <a:latin typeface="Arial"/>
              <a:cs typeface="CiscoSans Thin"/>
            </a:endParaRPr>
          </a:p>
        </p:txBody>
      </p:sp>
      <p:sp>
        <p:nvSpPr>
          <p:cNvPr id="4"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cs typeface="CiscoSans Thin"/>
              </a:rPr>
              <a:t>© 2017  Cisco and/or its affiliates. All rights reserved.   Cisco Confidential</a:t>
            </a:r>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US"/>
              <a:t>Click to edit Master title style</a:t>
            </a:r>
            <a:endParaRPr lang="en-US" dirty="0"/>
          </a:p>
        </p:txBody>
      </p:sp>
      <p:pic>
        <p:nvPicPr>
          <p:cNvPr id="10" name="Picture 2"/>
          <p:cNvPicPr>
            <a:picLocks noChangeAspect="1" noChangeArrowheads="1"/>
          </p:cNvPicPr>
          <p:nvPr/>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9245628"/>
      </p:ext>
    </p:extLst>
  </p:cSld>
  <p:clrMapOvr>
    <a:masterClrMapping/>
  </p:clrMapOvr>
  <p:transition spd="slow">
    <p:wip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p:cSld name="5_Segue">
    <p:bg>
      <p:bgPr>
        <a:solidFill>
          <a:srgbClr val="39393B"/>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a:t>Section Title Goes Here</a:t>
            </a:r>
            <a:endParaRPr lang="en-US" dirty="0"/>
          </a:p>
        </p:txBody>
      </p:sp>
      <p:sp>
        <p:nvSpPr>
          <p:cNvPr id="7"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60000"/>
                  </a:srgbClr>
                </a:solidFill>
                <a:latin typeface="Arial"/>
                <a:cs typeface="CiscoSans Thin"/>
              </a:rPr>
              <a:pPr algn="r" defTabSz="610744" fontAlgn="auto">
                <a:spcBef>
                  <a:spcPts val="0"/>
                </a:spcBef>
                <a:spcAft>
                  <a:spcPts val="0"/>
                </a:spcAft>
                <a:defRPr/>
              </a:pPr>
              <a:t>‹#›</a:t>
            </a:fld>
            <a:endParaRPr lang="en-US" sz="600" dirty="0">
              <a:solidFill>
                <a:srgbClr val="FFFFFF">
                  <a:alpha val="60000"/>
                </a:srgbClr>
              </a:solidFill>
              <a:latin typeface="Arial"/>
              <a:cs typeface="CiscoSans Thin"/>
            </a:endParaRPr>
          </a:p>
        </p:txBody>
      </p:sp>
      <p:sp>
        <p:nvSpPr>
          <p:cNvPr id="8"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cs typeface="CiscoSans Thin"/>
              </a:rPr>
              <a:t>© 2016  Cisco and/or its affiliates. All rights reserved.   Cisco Confidential</a:t>
            </a:r>
          </a:p>
        </p:txBody>
      </p:sp>
      <p:pic>
        <p:nvPicPr>
          <p:cNvPr id="9" name="Picture 2"/>
          <p:cNvPicPr>
            <a:picLocks noChangeAspect="1" noChangeArrowheads="1"/>
          </p:cNvPicPr>
          <p:nvPr/>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2985865"/>
      </p:ext>
    </p:extLst>
  </p:cSld>
  <p:clrMapOvr>
    <a:masterClrMapping/>
  </p:clrMapOvr>
  <p:transition spd="slow">
    <p:wip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7"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533952475"/>
      </p:ext>
    </p:extLst>
  </p:cSld>
  <p:clrMapOvr>
    <a:masterClrMapping/>
  </p:clrMapOvr>
  <p:transition spd="slow">
    <p:wip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52164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689755393"/>
      </p:ext>
    </p:extLst>
  </p:cSld>
  <p:clrMapOvr>
    <a:masterClrMapping/>
  </p:clrMapOvr>
  <p:transition spd="med">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888317768"/>
      </p:ext>
    </p:extLst>
  </p:cSld>
  <p:clrMapOvr>
    <a:masterClrMapping/>
  </p:clrMapOvr>
  <p:transition spd="med">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a:t>Click to edit Master text styles</a:t>
            </a:r>
          </a:p>
        </p:txBody>
      </p:sp>
    </p:spTree>
    <p:extLst>
      <p:ext uri="{BB962C8B-B14F-4D97-AF65-F5344CB8AC3E}">
        <p14:creationId xmlns:p14="http://schemas.microsoft.com/office/powerpoint/2010/main" val="1896982212"/>
      </p:ext>
    </p:extLst>
  </p:cSld>
  <p:clrMapOvr>
    <a:masterClrMapping/>
  </p:clrMapOvr>
  <p:transition spd="med">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a:t>Click to edit Master text styles</a:t>
            </a:r>
          </a:p>
        </p:txBody>
      </p:sp>
    </p:spTree>
    <p:extLst>
      <p:ext uri="{BB962C8B-B14F-4D97-AF65-F5344CB8AC3E}">
        <p14:creationId xmlns:p14="http://schemas.microsoft.com/office/powerpoint/2010/main" val="1622803365"/>
      </p:ext>
    </p:extLst>
  </p:cSld>
  <p:clrMapOvr>
    <a:masterClrMapping/>
  </p:clrMapOvr>
  <p:transition spd="med">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99225448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tx1"/>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US"/>
              <a:t>Click to edit Master subtitle style</a:t>
            </a:r>
            <a:endParaRPr lang="en-US" dirty="0"/>
          </a:p>
        </p:txBody>
      </p:sp>
      <p:sp>
        <p:nvSpPr>
          <p:cNvPr id="2" name="Title 1"/>
          <p:cNvSpPr>
            <a:spLocks noGrp="1"/>
          </p:cNvSpPr>
          <p:nvPr>
            <p:ph type="ctrTitle"/>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chemeClr val="accent1"/>
                </a:solidFill>
                <a:latin typeface="+mj-lt"/>
                <a:ea typeface="+mj-ea"/>
                <a:cs typeface="+mj-cs"/>
              </a:defRPr>
            </a:lvl1pPr>
          </a:lstStyle>
          <a:p>
            <a:r>
              <a:rPr lang="en-US"/>
              <a:t>Click to edit Master title style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tx1"/>
                </a:solidFill>
                <a:latin typeface="+mj-l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3304342014"/>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2"/>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080140014"/>
      </p:ext>
    </p:extLst>
  </p:cSld>
  <p:clrMapOvr>
    <a:masterClrMapping/>
  </p:clrMapOvr>
  <p:transition spd="med">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baseline="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569949353"/>
      </p:ext>
    </p:extLst>
  </p:cSld>
  <p:clrMapOvr>
    <a:masterClrMapping/>
  </p:clrMapOvr>
  <p:transition spd="med">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650"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chemeClr val="tx2"/>
                </a:solidFill>
                <a:latin typeface="+mj-lt"/>
                <a:ea typeface="+mj-ea"/>
                <a:cs typeface="CiscoSans Thin"/>
              </a:defRPr>
            </a:lvl1pPr>
          </a:lstStyle>
          <a:p>
            <a:r>
              <a:rPr lang="en-US"/>
              <a:t>Click to edit Master title style</a:t>
            </a:r>
            <a:endParaRPr lang="en-US" dirty="0"/>
          </a:p>
        </p:txBody>
      </p:sp>
      <p:sp>
        <p:nvSpPr>
          <p:cNvPr id="16" name="Text Placeholder 15"/>
          <p:cNvSpPr>
            <a:spLocks noGrp="1"/>
          </p:cNvSpPr>
          <p:nvPr>
            <p:ph type="body" sz="quarter" idx="13"/>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chemeClr val="tx2"/>
                </a:solidFill>
                <a:latin typeface="+mj-lt"/>
                <a:ea typeface="+mj-ea"/>
                <a:cs typeface="CiscoSans Thin"/>
              </a:defRPr>
            </a:lvl1pPr>
          </a:lstStyle>
          <a:p>
            <a:pPr lvl="0"/>
            <a:r>
              <a:rPr lang="en-US"/>
              <a:t>Click to edit Master text styles</a:t>
            </a:r>
          </a:p>
        </p:txBody>
      </p:sp>
      <p:sp>
        <p:nvSpPr>
          <p:cNvPr id="8" name="Text Placeholder 3"/>
          <p:cNvSpPr>
            <a:spLocks noGrp="1"/>
          </p:cNvSpPr>
          <p:nvPr>
            <p:ph type="body" sz="quarter" idx="10"/>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p:cNvSpPr>
            <a:spLocks noGrp="1"/>
          </p:cNvSpPr>
          <p:nvPr>
            <p:ph type="body" sz="quarter" idx="14"/>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0962576"/>
      </p:ext>
    </p:extLst>
  </p:cSld>
  <p:clrMapOvr>
    <a:masterClrMapping/>
  </p:clrMapOvr>
  <p:transition spd="med">
    <p:fade/>
  </p:transition>
  <p:hf hdr="0" ftr="0" dt="0"/>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0" name="Text Placeholder 17"/>
          <p:cNvSpPr>
            <a:spLocks noGrp="1"/>
          </p:cNvSpPr>
          <p:nvPr>
            <p:ph type="body" sz="quarter" idx="22"/>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4" name="Text Placeholder 17"/>
          <p:cNvSpPr>
            <a:spLocks noGrp="1"/>
          </p:cNvSpPr>
          <p:nvPr>
            <p:ph type="body" sz="quarter" idx="24"/>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3" name="Text Placeholder 3"/>
          <p:cNvSpPr>
            <a:spLocks noGrp="1"/>
          </p:cNvSpPr>
          <p:nvPr>
            <p:ph type="body" sz="quarter" idx="1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6"/>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3"/>
          <p:cNvSpPr>
            <a:spLocks noGrp="1"/>
          </p:cNvSpPr>
          <p:nvPr>
            <p:ph type="body" sz="quarter" idx="27"/>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2924362"/>
      </p:ext>
    </p:extLst>
  </p:cSld>
  <p:clrMapOvr>
    <a:masterClrMapping/>
  </p:clrMapOvr>
  <p:transition spd="med">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5"/>
            <a:ext cx="3713163" cy="3101975"/>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solidFill>
                <a:srgbClr val="515150"/>
              </a:solidFill>
            </a:endParaRPr>
          </a:p>
        </p:txBody>
      </p:sp>
      <p:sp>
        <p:nvSpPr>
          <p:cNvPr id="12" name="Text Placeholder 11"/>
          <p:cNvSpPr>
            <a:spLocks noGrp="1"/>
          </p:cNvSpPr>
          <p:nvPr>
            <p:ph type="body" sz="quarter" idx="1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US"/>
              <a:t>Click to edit Master text styles</a:t>
            </a:r>
          </a:p>
        </p:txBody>
      </p:sp>
      <p:sp>
        <p:nvSpPr>
          <p:cNvPr id="19" name="Text Placeholder 18"/>
          <p:cNvSpPr>
            <a:spLocks noGrp="1"/>
          </p:cNvSpPr>
          <p:nvPr>
            <p:ph type="body" sz="quarter" idx="14"/>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US"/>
              <a:t>Click to edit Master text styles</a:t>
            </a:r>
          </a:p>
        </p:txBody>
      </p:sp>
      <p:sp>
        <p:nvSpPr>
          <p:cNvPr id="9"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37614470"/>
      </p:ext>
    </p:extLst>
  </p:cSld>
  <p:clrMapOvr>
    <a:masterClrMapping/>
  </p:clrMapOvr>
  <p:transition spd="med">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865166167"/>
      </p:ext>
    </p:extLst>
  </p:cSld>
  <p:clrMapOvr>
    <a:masterClrMapping/>
  </p:clrMapOvr>
  <p:transition spd="med">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600" b="0" i="1"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389693281"/>
      </p:ext>
    </p:extLst>
  </p:cSld>
  <p:clrMapOvr>
    <a:masterClrMapping/>
  </p:clrMapOvr>
  <p:transition spd="med">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00" y="609600"/>
            <a:ext cx="0" cy="3984625"/>
          </a:xfrm>
          <a:prstGeom prst="line">
            <a:avLst/>
          </a:prstGeom>
          <a:ln w="38100" cap="flat" cmpd="sng">
            <a:solidFill>
              <a:srgbClr val="004BAF"/>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463763" y="1439060"/>
            <a:ext cx="3820348" cy="2265389"/>
          </a:xfrm>
        </p:spPr>
        <p:txBody>
          <a:bodyPr lIns="61715" tIns="34288" rIns="61715" bIns="34288" rtlCol="0">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chemeClr val="accent1"/>
                </a:solidFill>
                <a:latin typeface="+mj-lt"/>
                <a:ea typeface="+mj-ea"/>
                <a:cs typeface="+mj-cs"/>
              </a:defRPr>
            </a:lvl1pPr>
          </a:lstStyle>
          <a:p>
            <a:r>
              <a:rPr lang="en-US"/>
              <a:t>Click to edit Master title style</a:t>
            </a:r>
            <a:endParaRPr lang="en-US" dirty="0"/>
          </a:p>
        </p:txBody>
      </p:sp>
      <p:sp>
        <p:nvSpPr>
          <p:cNvPr id="9" name="Text Placeholder 3"/>
          <p:cNvSpPr>
            <a:spLocks noGrp="1"/>
          </p:cNvSpPr>
          <p:nvPr>
            <p:ph type="body" sz="quarter" idx="1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2"/>
                </a:solidFill>
                <a:latin typeface="+mn-lt"/>
              </a:defRPr>
            </a:lvl1pPr>
            <a:lvl2pPr>
              <a:defRPr sz="1500"/>
            </a:lvl2pPr>
            <a:lvl3pPr>
              <a:defRPr sz="1500"/>
            </a:lvl3pPr>
            <a:lvl4pPr>
              <a:defRPr sz="1500"/>
            </a:lvl4pPr>
            <a:lvl5pPr>
              <a:defRPr sz="1500"/>
            </a:lvl5pPr>
          </a:lstStyle>
          <a:p>
            <a:pPr lvl="0"/>
            <a:r>
              <a:rPr lang="en-US"/>
              <a:t>Click to edit Master text styles</a:t>
            </a:r>
          </a:p>
        </p:txBody>
      </p:sp>
    </p:spTree>
    <p:extLst>
      <p:ext uri="{BB962C8B-B14F-4D97-AF65-F5344CB8AC3E}">
        <p14:creationId xmlns:p14="http://schemas.microsoft.com/office/powerpoint/2010/main" val="2003640741"/>
      </p:ext>
    </p:extLst>
  </p:cSld>
  <p:clrMapOvr>
    <a:masterClrMapping/>
  </p:clrMapOvr>
  <p:transition spd="slow">
    <p:wip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2"/>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199138048"/>
      </p:ext>
    </p:extLst>
  </p:cSld>
  <p:clrMapOvr>
    <a:masterClrMapping/>
  </p:clrMapOvr>
  <p:transition spd="med">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2"/>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044496630"/>
      </p:ext>
    </p:extLst>
  </p:cSld>
  <p:clrMapOvr>
    <a:masterClrMapping/>
  </p:clrMapOvr>
  <p:transition spd="med">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2"/>
                </a:solidFill>
                <a:latin typeface="+mn-lt"/>
                <a:cs typeface="CiscoSans ExtraLight"/>
              </a:defRPr>
            </a:lvl1pPr>
          </a:lstStyle>
          <a:p>
            <a:pPr lvl="0"/>
            <a:r>
              <a:rPr lang="en-US" noProof="0"/>
              <a:t>Click icon to add chart</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979300856"/>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2"/>
                </a:solidFill>
                <a:latin typeface="+mn-lt"/>
                <a:cs typeface="CiscoSans ExtraLight"/>
              </a:defRPr>
            </a:lvl1pPr>
          </a:lstStyle>
          <a:p>
            <a:pPr lvl="0"/>
            <a:r>
              <a:rPr lang="en-US" noProof="0"/>
              <a:t>Click icon to add chart</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673356765"/>
      </p:ext>
    </p:extLst>
  </p:cSld>
  <p:clrMapOvr>
    <a:masterClrMapping/>
  </p:clrMapOvr>
  <p:transition spd="med">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2"/>
                </a:solidFill>
                <a:latin typeface="+mn-lt"/>
                <a:cs typeface="CiscoSans ExtraLight"/>
              </a:defRPr>
            </a:lvl1pPr>
          </a:lstStyle>
          <a:p>
            <a:pPr lvl="0"/>
            <a:r>
              <a:rPr lang="en-US" noProof="0"/>
              <a:t>Click icon to add picture</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939227188"/>
      </p:ext>
    </p:extLst>
  </p:cSld>
  <p:clrMapOvr>
    <a:masterClrMapping/>
  </p:clrMapOvr>
  <p:transition spd="med">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9" name="Oval 8"/>
          <p:cNvSpPr/>
          <p:nvPr/>
        </p:nvSpPr>
        <p:spPr>
          <a:xfrm>
            <a:off x="6084888" y="1622425"/>
            <a:ext cx="2319337" cy="231775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cs typeface="Arial"/>
            </a:endParaRPr>
          </a:p>
        </p:txBody>
      </p:sp>
      <p:sp>
        <p:nvSpPr>
          <p:cNvPr id="10" name="Oval 9"/>
          <p:cNvSpPr/>
          <p:nvPr/>
        </p:nvSpPr>
        <p:spPr>
          <a:xfrm>
            <a:off x="3422650" y="1622425"/>
            <a:ext cx="2319338" cy="231775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cs typeface="Arial"/>
            </a:endParaRPr>
          </a:p>
        </p:txBody>
      </p:sp>
      <p:sp>
        <p:nvSpPr>
          <p:cNvPr id="11" name="Oval 10"/>
          <p:cNvSpPr/>
          <p:nvPr/>
        </p:nvSpPr>
        <p:spPr>
          <a:xfrm>
            <a:off x="763588" y="1622425"/>
            <a:ext cx="2319337" cy="2317750"/>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cs typeface="Arial"/>
            </a:endParaRPr>
          </a:p>
        </p:txBody>
      </p:sp>
      <p:sp>
        <p:nvSpPr>
          <p:cNvPr id="2" name="Title 1"/>
          <p:cNvSpPr>
            <a:spLocks noGrp="1"/>
          </p:cNvSpPr>
          <p:nvPr>
            <p:ph type="title"/>
          </p:nvPr>
        </p:nvSpPr>
        <p:spPr/>
        <p:txBody>
          <a:bodyPr/>
          <a:lstStyle/>
          <a:p>
            <a:r>
              <a:rPr lang="en-US"/>
              <a:t>Click to edit Master title style</a:t>
            </a:r>
          </a:p>
        </p:txBody>
      </p:sp>
      <p:sp>
        <p:nvSpPr>
          <p:cNvPr id="17" name="Text Placeholder 17"/>
          <p:cNvSpPr>
            <a:spLocks noGrp="1"/>
          </p:cNvSpPr>
          <p:nvPr>
            <p:ph type="body" sz="quarter" idx="1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8" name="Text Placeholder 17"/>
          <p:cNvSpPr>
            <a:spLocks noGrp="1"/>
          </p:cNvSpPr>
          <p:nvPr>
            <p:ph type="body" sz="quarter" idx="12"/>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13"/>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4" name="Picture Placeholder 5"/>
          <p:cNvSpPr>
            <a:spLocks noGrp="1"/>
          </p:cNvSpPr>
          <p:nvPr>
            <p:ph type="pic" sz="quarter" idx="14"/>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pPr lvl="0"/>
            <a:r>
              <a:rPr lang="en-US" noProof="0"/>
              <a:t>Click icon to add picture</a:t>
            </a:r>
            <a:endParaRPr lang="en-US" noProof="0" dirty="0"/>
          </a:p>
        </p:txBody>
      </p:sp>
      <p:sp>
        <p:nvSpPr>
          <p:cNvPr id="16" name="Picture Placeholder 5"/>
          <p:cNvSpPr>
            <a:spLocks noGrp="1"/>
          </p:cNvSpPr>
          <p:nvPr>
            <p:ph type="pic" sz="quarter" idx="15"/>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pPr lvl="0"/>
            <a:r>
              <a:rPr lang="en-US" noProof="0"/>
              <a:t>Click icon to add picture</a:t>
            </a:r>
            <a:endParaRPr lang="en-US" noProof="0" dirty="0"/>
          </a:p>
        </p:txBody>
      </p:sp>
      <p:sp>
        <p:nvSpPr>
          <p:cNvPr id="21" name="Picture Placeholder 5"/>
          <p:cNvSpPr>
            <a:spLocks noGrp="1"/>
          </p:cNvSpPr>
          <p:nvPr>
            <p:ph type="pic" sz="quarter" idx="16"/>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2247259656"/>
      </p:ext>
    </p:extLst>
  </p:cSld>
  <p:clrMapOvr>
    <a:masterClrMapping/>
  </p:clrMapOvr>
  <p:transition spd="slow">
    <p:wip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12" name="Oval 5"/>
          <p:cNvSpPr>
            <a:spLocks noChangeArrowheads="1"/>
          </p:cNvSpPr>
          <p:nvPr/>
        </p:nvSpPr>
        <p:spPr bwMode="auto">
          <a:xfrm>
            <a:off x="774700" y="1622425"/>
            <a:ext cx="2306638"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13" name="Oval 7"/>
          <p:cNvSpPr>
            <a:spLocks noChangeArrowheads="1"/>
          </p:cNvSpPr>
          <p:nvPr/>
        </p:nvSpPr>
        <p:spPr bwMode="auto">
          <a:xfrm>
            <a:off x="3422650" y="1622425"/>
            <a:ext cx="2306638"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14" name="Oval 8"/>
          <p:cNvSpPr>
            <a:spLocks noChangeArrowheads="1"/>
          </p:cNvSpPr>
          <p:nvPr/>
        </p:nvSpPr>
        <p:spPr bwMode="auto">
          <a:xfrm>
            <a:off x="6088063" y="1622425"/>
            <a:ext cx="2305050"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t>Click to edit Master title style</a:t>
            </a:r>
            <a:endParaRPr lang="en-GB" dirty="0"/>
          </a:p>
        </p:txBody>
      </p:sp>
      <p:sp>
        <p:nvSpPr>
          <p:cNvPr id="35" name="Picture Placeholder 25"/>
          <p:cNvSpPr>
            <a:spLocks noGrp="1"/>
          </p:cNvSpPr>
          <p:nvPr>
            <p:ph type="pic" sz="quarter" idx="10"/>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a:t>Click icon to add picture</a:t>
            </a:r>
            <a:endParaRPr lang="en-US" noProof="0" dirty="0"/>
          </a:p>
        </p:txBody>
      </p:sp>
      <p:sp>
        <p:nvSpPr>
          <p:cNvPr id="37" name="Picture Placeholder 25"/>
          <p:cNvSpPr>
            <a:spLocks noGrp="1"/>
          </p:cNvSpPr>
          <p:nvPr>
            <p:ph type="pic" sz="quarter" idx="1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a:t>Click icon to add picture</a:t>
            </a:r>
            <a:endParaRPr lang="en-US" noProof="0" dirty="0"/>
          </a:p>
        </p:txBody>
      </p:sp>
      <p:sp>
        <p:nvSpPr>
          <p:cNvPr id="39" name="Picture Placeholder 25"/>
          <p:cNvSpPr>
            <a:spLocks noGrp="1"/>
          </p:cNvSpPr>
          <p:nvPr>
            <p:ph type="pic" sz="quarter" idx="12"/>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a:t>Click icon to add picture</a:t>
            </a:r>
            <a:endParaRPr lang="en-US" noProof="0" dirty="0"/>
          </a:p>
        </p:txBody>
      </p:sp>
      <p:sp>
        <p:nvSpPr>
          <p:cNvPr id="9" name="Text Placeholder 17"/>
          <p:cNvSpPr>
            <a:spLocks noGrp="1"/>
          </p:cNvSpPr>
          <p:nvPr>
            <p:ph type="body" sz="quarter" idx="13"/>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0" name="Text Placeholder 17"/>
          <p:cNvSpPr>
            <a:spLocks noGrp="1"/>
          </p:cNvSpPr>
          <p:nvPr>
            <p:ph type="body" sz="quarter" idx="14"/>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1" name="Text Placeholder 17"/>
          <p:cNvSpPr>
            <a:spLocks noGrp="1"/>
          </p:cNvSpPr>
          <p:nvPr>
            <p:ph type="body" sz="quarter" idx="15"/>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Tree>
    <p:extLst>
      <p:ext uri="{BB962C8B-B14F-4D97-AF65-F5344CB8AC3E}">
        <p14:creationId xmlns:p14="http://schemas.microsoft.com/office/powerpoint/2010/main" val="348268010"/>
      </p:ext>
    </p:extLst>
  </p:cSld>
  <p:clrMapOvr>
    <a:masterClrMapping/>
  </p:clrMapOvr>
  <p:transition spd="slow">
    <p:wip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1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12" name="Oval 11"/>
          <p:cNvSpPr/>
          <p:nvPr/>
        </p:nvSpPr>
        <p:spPr>
          <a:xfrm>
            <a:off x="575610" y="2552550"/>
            <a:ext cx="698624" cy="698624"/>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15" name="Oval 14"/>
          <p:cNvSpPr/>
          <p:nvPr/>
        </p:nvSpPr>
        <p:spPr>
          <a:xfrm>
            <a:off x="575610" y="1426607"/>
            <a:ext cx="698624" cy="698624"/>
          </a:xfrm>
          <a:prstGeom prst="ellipse">
            <a:avLst/>
          </a:prstGeom>
          <a:no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049FD9"/>
              </a:solidFill>
              <a:cs typeface="Arial"/>
            </a:endParaRPr>
          </a:p>
        </p:txBody>
      </p:sp>
      <p:sp>
        <p:nvSpPr>
          <p:cNvPr id="22" name="Oval 21"/>
          <p:cNvSpPr/>
          <p:nvPr/>
        </p:nvSpPr>
        <p:spPr>
          <a:xfrm>
            <a:off x="575610" y="3653093"/>
            <a:ext cx="698624" cy="698624"/>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425201"/>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13" name="Text Placeholder 17"/>
          <p:cNvSpPr>
            <a:spLocks noGrp="1"/>
          </p:cNvSpPr>
          <p:nvPr>
            <p:ph type="body" sz="quarter" idx="17" hasCustomPrompt="1"/>
          </p:nvPr>
        </p:nvSpPr>
        <p:spPr>
          <a:xfrm>
            <a:off x="575610" y="2541687"/>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14" name="Text Placeholder 17"/>
          <p:cNvSpPr>
            <a:spLocks noGrp="1"/>
          </p:cNvSpPr>
          <p:nvPr>
            <p:ph type="body" sz="quarter" idx="18" hasCustomPrompt="1"/>
          </p:nvPr>
        </p:nvSpPr>
        <p:spPr>
          <a:xfrm>
            <a:off x="575611" y="3658336"/>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Tree>
    <p:extLst>
      <p:ext uri="{BB962C8B-B14F-4D97-AF65-F5344CB8AC3E}">
        <p14:creationId xmlns:p14="http://schemas.microsoft.com/office/powerpoint/2010/main" val="1765876713"/>
      </p:ext>
    </p:extLst>
  </p:cSld>
  <p:clrMapOvr>
    <a:masterClrMapping/>
  </p:clrMapOvr>
  <p:transition spd="slow">
    <p:wip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2" name="Oval 11"/>
          <p:cNvSpPr/>
          <p:nvPr/>
        </p:nvSpPr>
        <p:spPr>
          <a:xfrm>
            <a:off x="575610" y="2552550"/>
            <a:ext cx="698624" cy="698624"/>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FFFFFF"/>
              </a:solidFill>
              <a:cs typeface="Arial"/>
            </a:endParaRPr>
          </a:p>
        </p:txBody>
      </p:sp>
      <p:sp>
        <p:nvSpPr>
          <p:cNvPr id="15" name="Oval 14"/>
          <p:cNvSpPr/>
          <p:nvPr/>
        </p:nvSpPr>
        <p:spPr>
          <a:xfrm>
            <a:off x="575610" y="1426607"/>
            <a:ext cx="698624" cy="698624"/>
          </a:xfrm>
          <a:prstGeom prst="ellipse">
            <a:avLst/>
          </a:prstGeom>
          <a:solidFill>
            <a:schemeClr val="bg2"/>
          </a:solid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FFFFFF"/>
              </a:solidFill>
              <a:cs typeface="Arial"/>
            </a:endParaRPr>
          </a:p>
        </p:txBody>
      </p:sp>
      <p:sp>
        <p:nvSpPr>
          <p:cNvPr id="22" name="Oval 21"/>
          <p:cNvSpPr/>
          <p:nvPr/>
        </p:nvSpPr>
        <p:spPr>
          <a:xfrm>
            <a:off x="575610" y="3653093"/>
            <a:ext cx="698624" cy="698624"/>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val="594616235"/>
      </p:ext>
    </p:extLst>
  </p:cSld>
  <p:clrMapOvr>
    <a:masterClrMapping/>
  </p:clrMapOvr>
  <p:transition spd="slow">
    <p:wip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3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12" name="Oval 11"/>
          <p:cNvSpPr/>
          <p:nvPr/>
        </p:nvSpPr>
        <p:spPr>
          <a:xfrm>
            <a:off x="575611" y="197931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239ACC"/>
              </a:solidFill>
              <a:cs typeface="Arial"/>
            </a:endParaRPr>
          </a:p>
        </p:txBody>
      </p:sp>
      <p:sp>
        <p:nvSpPr>
          <p:cNvPr id="15" name="Oval 14"/>
          <p:cNvSpPr/>
          <p:nvPr/>
        </p:nvSpPr>
        <p:spPr>
          <a:xfrm>
            <a:off x="575610" y="132892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239ACC"/>
              </a:solidFill>
              <a:cs typeface="Arial"/>
            </a:endParaRPr>
          </a:p>
        </p:txBody>
      </p:sp>
      <p:sp>
        <p:nvSpPr>
          <p:cNvPr id="22" name="Oval 21"/>
          <p:cNvSpPr/>
          <p:nvPr/>
        </p:nvSpPr>
        <p:spPr>
          <a:xfrm>
            <a:off x="575611" y="262744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239ACC"/>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239ACC"/>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239ACC"/>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1050039565"/>
      </p:ext>
    </p:extLst>
  </p:cSld>
  <p:clrMapOvr>
    <a:masterClrMapping/>
  </p:clrMapOvr>
  <p:transition spd="slow">
    <p:wip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2" name="Oval 11"/>
          <p:cNvSpPr/>
          <p:nvPr/>
        </p:nvSpPr>
        <p:spPr>
          <a:xfrm>
            <a:off x="575611" y="1979318"/>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239ACC"/>
              </a:solidFill>
              <a:cs typeface="Arial"/>
            </a:endParaRPr>
          </a:p>
        </p:txBody>
      </p:sp>
      <p:sp>
        <p:nvSpPr>
          <p:cNvPr id="15" name="Oval 14"/>
          <p:cNvSpPr/>
          <p:nvPr/>
        </p:nvSpPr>
        <p:spPr>
          <a:xfrm>
            <a:off x="575610" y="132892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239ACC"/>
              </a:solidFill>
              <a:cs typeface="Arial"/>
            </a:endParaRPr>
          </a:p>
        </p:txBody>
      </p:sp>
      <p:sp>
        <p:nvSpPr>
          <p:cNvPr id="22" name="Oval 21"/>
          <p:cNvSpPr/>
          <p:nvPr/>
        </p:nvSpPr>
        <p:spPr>
          <a:xfrm>
            <a:off x="575611" y="262744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239ACC"/>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239ACC"/>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239ACC"/>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623725832"/>
      </p:ext>
    </p:extLst>
  </p:cSld>
  <p:clrMapOvr>
    <a:masterClrMapping/>
  </p:clrMapOvr>
  <p:transition spd="slow">
    <p:wip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7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2" name="Oval 11"/>
          <p:cNvSpPr/>
          <p:nvPr/>
        </p:nvSpPr>
        <p:spPr>
          <a:xfrm>
            <a:off x="575611" y="197931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15" name="Oval 14"/>
          <p:cNvSpPr/>
          <p:nvPr/>
        </p:nvSpPr>
        <p:spPr>
          <a:xfrm>
            <a:off x="575610" y="132892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22" name="Oval 21"/>
          <p:cNvSpPr/>
          <p:nvPr/>
        </p:nvSpPr>
        <p:spPr>
          <a:xfrm>
            <a:off x="575611" y="262744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24"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14"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18"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20" name="Oval 19"/>
          <p:cNvSpPr/>
          <p:nvPr/>
        </p:nvSpPr>
        <p:spPr>
          <a:xfrm>
            <a:off x="4414576" y="1983084"/>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21" name="Oval 20"/>
          <p:cNvSpPr/>
          <p:nvPr/>
        </p:nvSpPr>
        <p:spPr>
          <a:xfrm>
            <a:off x="4414575" y="1332693"/>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23" name="Oval 22"/>
          <p:cNvSpPr/>
          <p:nvPr/>
        </p:nvSpPr>
        <p:spPr>
          <a:xfrm>
            <a:off x="4414576" y="2631212"/>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3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3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3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36" name="Oval 35"/>
          <p:cNvSpPr/>
          <p:nvPr/>
        </p:nvSpPr>
        <p:spPr>
          <a:xfrm>
            <a:off x="4414577" y="327834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3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39" name="Oval 38"/>
          <p:cNvSpPr/>
          <p:nvPr/>
        </p:nvSpPr>
        <p:spPr>
          <a:xfrm>
            <a:off x="4414578" y="3925482"/>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4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1294834308"/>
      </p:ext>
    </p:extLst>
  </p:cSld>
  <p:clrMapOvr>
    <a:masterClrMapping/>
  </p:clrMapOvr>
  <p:transition spd="slow">
    <p:wip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2" name="Oval 41"/>
          <p:cNvSpPr/>
          <p:nvPr/>
        </p:nvSpPr>
        <p:spPr>
          <a:xfrm>
            <a:off x="575611" y="1979318"/>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43" name="Oval 42"/>
          <p:cNvSpPr/>
          <p:nvPr/>
        </p:nvSpPr>
        <p:spPr>
          <a:xfrm>
            <a:off x="575610" y="1328927"/>
            <a:ext cx="464815" cy="464815"/>
          </a:xfrm>
          <a:prstGeom prst="ellipse">
            <a:avLst/>
          </a:prstGeom>
          <a:solidFill>
            <a:schemeClr val="bg2"/>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FFFFFF"/>
              </a:solidFill>
              <a:cs typeface="Arial"/>
            </a:endParaRPr>
          </a:p>
        </p:txBody>
      </p:sp>
      <p:sp>
        <p:nvSpPr>
          <p:cNvPr id="44" name="Oval 43"/>
          <p:cNvSpPr/>
          <p:nvPr/>
        </p:nvSpPr>
        <p:spPr>
          <a:xfrm>
            <a:off x="575611" y="262744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p:nvSpPr>
        <p:spPr>
          <a:xfrm>
            <a:off x="575612" y="3274581"/>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p:nvSpPr>
        <p:spPr>
          <a:xfrm>
            <a:off x="575613" y="392171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p:nvSpPr>
        <p:spPr>
          <a:xfrm>
            <a:off x="4414576" y="1983084"/>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58" name="Oval 57"/>
          <p:cNvSpPr/>
          <p:nvPr/>
        </p:nvSpPr>
        <p:spPr>
          <a:xfrm>
            <a:off x="4414575" y="1332693"/>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59" name="Oval 58"/>
          <p:cNvSpPr/>
          <p:nvPr/>
        </p:nvSpPr>
        <p:spPr>
          <a:xfrm>
            <a:off x="4414576" y="2631212"/>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p:nvSpPr>
        <p:spPr>
          <a:xfrm>
            <a:off x="4414577" y="327834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p:nvSpPr>
        <p:spPr>
          <a:xfrm>
            <a:off x="4414578" y="3925482"/>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1921064405"/>
      </p:ext>
    </p:extLst>
  </p:cSld>
  <p:clrMapOvr>
    <a:masterClrMapping/>
  </p:clrMapOvr>
  <p:transition spd="slow">
    <p:wip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noProof="0"/>
              <a:t>Click icon to add picture</a:t>
            </a:r>
            <a:endParaRPr lang="en-US" noProof="0" dirty="0"/>
          </a:p>
        </p:txBody>
      </p:sp>
      <p:sp>
        <p:nvSpPr>
          <p:cNvPr id="6" name="Text Placeholder 2"/>
          <p:cNvSpPr>
            <a:spLocks noGrp="1"/>
          </p:cNvSpPr>
          <p:nvPr>
            <p:ph type="body" sz="quarter" idx="11"/>
          </p:nvPr>
        </p:nvSpPr>
        <p:spPr bwMode="auto">
          <a:xfrm>
            <a:off x="500063" y="3476647"/>
            <a:ext cx="8139112" cy="520655"/>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solidFill>
                  <a:srgbClr val="58585B"/>
                </a:solidFill>
              </a:defRPr>
            </a:lvl1pPr>
          </a:lstStyle>
          <a:p>
            <a:pPr lvl="0"/>
            <a:r>
              <a:rPr lang="en-US"/>
              <a:t>Click to edit Master text styles</a:t>
            </a:r>
          </a:p>
        </p:txBody>
      </p:sp>
    </p:spTree>
    <p:extLst>
      <p:ext uri="{BB962C8B-B14F-4D97-AF65-F5344CB8AC3E}">
        <p14:creationId xmlns:p14="http://schemas.microsoft.com/office/powerpoint/2010/main" val="1291516667"/>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2"/>
                </a:solidFill>
                <a:latin typeface="+mn-lt"/>
                <a:cs typeface="CiscoSans ExtraLight"/>
              </a:defRPr>
            </a:lvl1pPr>
          </a:lstStyle>
          <a:p>
            <a:pPr lvl="0"/>
            <a:r>
              <a:rPr lang="en-US" noProof="0"/>
              <a:t>Click icon to add picture</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614232947"/>
      </p:ext>
    </p:extLst>
  </p:cSld>
  <p:clrMapOvr>
    <a:masterClrMapping/>
  </p:clrMapOvr>
  <p:transition spd="med">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noProof="0"/>
              <a:t>Click icon to add picture</a:t>
            </a:r>
            <a:endParaRPr lang="en-US" noProof="0" dirty="0"/>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rgbClr val="58585B"/>
                </a:solidFill>
              </a:defRPr>
            </a:lvl1pPr>
          </a:lstStyle>
          <a:p>
            <a:pPr lvl="0"/>
            <a:r>
              <a:rPr lang="en-US"/>
              <a:t>Click to edit Master text styles</a:t>
            </a:r>
          </a:p>
        </p:txBody>
      </p:sp>
    </p:spTree>
    <p:extLst>
      <p:ext uri="{BB962C8B-B14F-4D97-AF65-F5344CB8AC3E}">
        <p14:creationId xmlns:p14="http://schemas.microsoft.com/office/powerpoint/2010/main" val="1689138948"/>
      </p:ext>
    </p:extLst>
  </p:cSld>
  <p:clrMapOvr>
    <a:masterClrMapping/>
  </p:clrMapOvr>
  <p:transition spd="med">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701725122"/>
      </p:ext>
    </p:extLst>
  </p:cSld>
  <p:clrMapOvr>
    <a:masterClrMapping/>
  </p:clrMapOvr>
  <p:transition spd="med">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p:cSld name="20_Full bleed photo">
    <p:spTree>
      <p:nvGrpSpPr>
        <p:cNvPr id="1" name=""/>
        <p:cNvGrpSpPr/>
        <p:nvPr/>
      </p:nvGrpSpPr>
      <p:grpSpPr>
        <a:xfrm>
          <a:off x="0" y="0"/>
          <a:ext cx="0" cy="0"/>
          <a:chOff x="0" y="0"/>
          <a:chExt cx="0" cy="0"/>
        </a:xfrm>
      </p:grpSpPr>
      <p:pic>
        <p:nvPicPr>
          <p:cNvPr id="3" name="Picture Placeholder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71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E6ADCC75-5E05-4D7E-970D-6B4505B4F777}" type="slidenum">
              <a:rPr lang="en-US" sz="600">
                <a:solidFill>
                  <a:srgbClr val="FFFFFF">
                    <a:alpha val="60000"/>
                  </a:srgbClr>
                </a:solidFill>
                <a:latin typeface="Arial"/>
                <a:cs typeface="CiscoSans Thin"/>
              </a:rPr>
              <a:pPr algn="r" defTabSz="610744" fontAlgn="auto">
                <a:spcBef>
                  <a:spcPts val="0"/>
                </a:spcBef>
                <a:spcAft>
                  <a:spcPts val="0"/>
                </a:spcAft>
                <a:defRPr/>
              </a:pPr>
              <a:t>‹#›</a:t>
            </a:fld>
            <a:endParaRPr lang="en-US" sz="600" dirty="0">
              <a:solidFill>
                <a:srgbClr val="FFFFFF">
                  <a:alpha val="60000"/>
                </a:srgbClr>
              </a:solidFill>
              <a:latin typeface="Arial"/>
              <a:cs typeface="CiscoSans Thin"/>
            </a:endParaRPr>
          </a:p>
        </p:txBody>
      </p:sp>
      <p:sp>
        <p:nvSpPr>
          <p:cNvPr id="6"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cs typeface="CiscoSans Thin"/>
              </a:rPr>
              <a:t>© 2016  Cisco and/or its affiliates. All rights reserved.   Cisco Confidential</a:t>
            </a:r>
          </a:p>
        </p:txBody>
      </p:sp>
      <p:sp>
        <p:nvSpPr>
          <p:cNvPr id="14" name="Text Placeholder 2"/>
          <p:cNvSpPr>
            <a:spLocks noGrp="1"/>
          </p:cNvSpPr>
          <p:nvPr>
            <p:ph type="body" sz="quarter" idx="12"/>
          </p:nvPr>
        </p:nvSpPr>
        <p:spPr bwMode="auto">
          <a:xfrm>
            <a:off x="500063" y="3466598"/>
            <a:ext cx="8139112" cy="521510"/>
          </a:xfrm>
          <a:prstGeom prst="rect">
            <a:avLst/>
          </a:prstGeom>
          <a:solidFill>
            <a:schemeClr val="bg1">
              <a:alpha val="70000"/>
            </a:schemeClr>
          </a:solidFill>
          <a:extLst/>
        </p:spPr>
        <p:txBody>
          <a:bodyPr wrap="square" lIns="108000" tIns="0" rIns="91440" bIns="45720" numCol="1" anchor="b" anchorCtr="0" compatLnSpc="1">
            <a:prstTxWarp prst="textNoShape">
              <a:avLst/>
            </a:prstTxWarp>
            <a:spAutoFit/>
          </a:bodyPr>
          <a:lstStyle>
            <a:lvl1pPr marL="172800" indent="-180000">
              <a:lnSpc>
                <a:spcPts val="3680"/>
              </a:lnSpc>
              <a:spcBef>
                <a:spcPts val="0"/>
              </a:spcBef>
              <a:buNone/>
              <a:defRPr sz="3200" i="1">
                <a:solidFill>
                  <a:srgbClr val="58585B"/>
                </a:solidFill>
              </a:defRPr>
            </a:lvl1pPr>
          </a:lstStyle>
          <a:p>
            <a:pPr lvl="0"/>
            <a:r>
              <a:rPr lang="en-US"/>
              <a:t>Click to edit Master text styles</a:t>
            </a:r>
          </a:p>
        </p:txBody>
      </p:sp>
      <p:pic>
        <p:nvPicPr>
          <p:cNvPr id="11" name="Picture 2"/>
          <p:cNvPicPr>
            <a:picLocks noChangeAspect="1" noChangeArrowheads="1"/>
          </p:cNvPicPr>
          <p:nvPr/>
        </p:nvPicPr>
        <p:blipFill>
          <a:blip r:embed="rId3">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282715"/>
      </p:ext>
    </p:extLst>
  </p:cSld>
  <p:clrMapOvr>
    <a:masterClrMapping/>
  </p:clrMapOvr>
  <p:transition spd="med">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solidFill>
                  <a:schemeClr val="tx2"/>
                </a:solidFill>
                <a:latin typeface="+mn-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2227620583"/>
      </p:ext>
    </p:extLst>
  </p:cSld>
  <p:clrMapOvr>
    <a:masterClrMapping/>
  </p:clrMapOvr>
  <p:transition spd="med">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a:t>Click icon to add picture</a:t>
            </a:r>
            <a:endParaRPr lang="en-US" noProof="0" dirty="0"/>
          </a:p>
        </p:txBody>
      </p:sp>
      <p:sp>
        <p:nvSpPr>
          <p:cNvPr id="11" name="Title 10"/>
          <p:cNvSpPr>
            <a:spLocks noGrp="1"/>
          </p:cNvSpPr>
          <p:nvPr>
            <p:ph type="title"/>
          </p:nvPr>
        </p:nvSpPr>
        <p:spPr>
          <a:xfrm>
            <a:off x="2065871" y="3655079"/>
            <a:ext cx="5074070" cy="628650"/>
          </a:xfrm>
        </p:spPr>
        <p:txBody>
          <a:bodyPr/>
          <a:lstStyle>
            <a:lvl1pPr>
              <a:defRPr sz="2000">
                <a:solidFill>
                  <a:srgbClr val="58585B"/>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0363524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275"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a:t>Click icon to add picture</a:t>
            </a:r>
            <a:endParaRPr lang="en-US" noProof="0" dirty="0"/>
          </a:p>
        </p:txBody>
      </p:sp>
      <p:sp>
        <p:nvSpPr>
          <p:cNvPr id="9" name="Title 8"/>
          <p:cNvSpPr>
            <a:spLocks noGrp="1"/>
          </p:cNvSpPr>
          <p:nvPr>
            <p:ph type="title"/>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58585B"/>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646347741"/>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100"/>
            <a:ext cx="3630612" cy="38703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a:t>Click icon to add picture</a:t>
            </a:r>
            <a:endParaRPr lang="en-US" noProof="0" dirty="0"/>
          </a:p>
        </p:txBody>
      </p:sp>
      <p:sp>
        <p:nvSpPr>
          <p:cNvPr id="9" name="Title 8"/>
          <p:cNvSpPr>
            <a:spLocks noGrp="1"/>
          </p:cNvSpPr>
          <p:nvPr>
            <p:ph type="title"/>
          </p:nvPr>
        </p:nvSpPr>
        <p:spPr>
          <a:xfrm>
            <a:off x="437669" y="546734"/>
            <a:ext cx="4349918" cy="813985"/>
          </a:xfrm>
        </p:spPr>
        <p:txBody>
          <a:bodyPr wrap="none" anchor="t">
            <a:noAutofit/>
          </a:bodyPr>
          <a:lstStyle>
            <a:lvl1pPr>
              <a:lnSpc>
                <a:spcPct val="90000"/>
              </a:lnSpc>
              <a:defRPr sz="2500">
                <a:solidFill>
                  <a:srgbClr val="58585B"/>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57878915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3443628800"/>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190794"/>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a:t>Click icon to add media</a:t>
            </a:r>
            <a:endParaRPr lang="en-US" noProof="0" dirty="0"/>
          </a:p>
        </p:txBody>
      </p:sp>
    </p:spTree>
    <p:extLst>
      <p:ext uri="{BB962C8B-B14F-4D97-AF65-F5344CB8AC3E}">
        <p14:creationId xmlns:p14="http://schemas.microsoft.com/office/powerpoint/2010/main" val="3832358375"/>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9" name="Oval 8"/>
          <p:cNvSpPr/>
          <p:nvPr/>
        </p:nvSpPr>
        <p:spPr>
          <a:xfrm>
            <a:off x="6084888" y="1622425"/>
            <a:ext cx="2319337" cy="231775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cs typeface="Arial"/>
            </a:endParaRPr>
          </a:p>
        </p:txBody>
      </p:sp>
      <p:sp>
        <p:nvSpPr>
          <p:cNvPr id="10" name="Oval 9"/>
          <p:cNvSpPr/>
          <p:nvPr/>
        </p:nvSpPr>
        <p:spPr>
          <a:xfrm>
            <a:off x="3422650" y="1622425"/>
            <a:ext cx="2319338" cy="231775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cs typeface="Arial"/>
            </a:endParaRPr>
          </a:p>
        </p:txBody>
      </p:sp>
      <p:sp>
        <p:nvSpPr>
          <p:cNvPr id="11" name="Oval 10"/>
          <p:cNvSpPr/>
          <p:nvPr/>
        </p:nvSpPr>
        <p:spPr>
          <a:xfrm>
            <a:off x="763588" y="1622425"/>
            <a:ext cx="2319337" cy="2317750"/>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cs typeface="Arial"/>
            </a:endParaRPr>
          </a:p>
        </p:txBody>
      </p:sp>
      <p:sp>
        <p:nvSpPr>
          <p:cNvPr id="2" name="Title 1"/>
          <p:cNvSpPr>
            <a:spLocks noGrp="1"/>
          </p:cNvSpPr>
          <p:nvPr>
            <p:ph type="title"/>
          </p:nvPr>
        </p:nvSpPr>
        <p:spPr/>
        <p:txBody>
          <a:bodyPr/>
          <a:lstStyle/>
          <a:p>
            <a:r>
              <a:rPr lang="en-US"/>
              <a:t>Click to edit Master title style</a:t>
            </a:r>
          </a:p>
        </p:txBody>
      </p:sp>
      <p:sp>
        <p:nvSpPr>
          <p:cNvPr id="17" name="Text Placeholder 17"/>
          <p:cNvSpPr>
            <a:spLocks noGrp="1"/>
          </p:cNvSpPr>
          <p:nvPr>
            <p:ph type="body" sz="quarter" idx="1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8" name="Text Placeholder 17"/>
          <p:cNvSpPr>
            <a:spLocks noGrp="1"/>
          </p:cNvSpPr>
          <p:nvPr>
            <p:ph type="body" sz="quarter" idx="12"/>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13"/>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4" name="Picture Placeholder 5"/>
          <p:cNvSpPr>
            <a:spLocks noGrp="1"/>
          </p:cNvSpPr>
          <p:nvPr>
            <p:ph type="pic" sz="quarter" idx="14"/>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pPr lvl="0"/>
            <a:r>
              <a:rPr lang="en-US" noProof="0"/>
              <a:t>Click icon to add picture</a:t>
            </a:r>
            <a:endParaRPr lang="en-US" noProof="0" dirty="0"/>
          </a:p>
        </p:txBody>
      </p:sp>
      <p:sp>
        <p:nvSpPr>
          <p:cNvPr id="16" name="Picture Placeholder 5"/>
          <p:cNvSpPr>
            <a:spLocks noGrp="1"/>
          </p:cNvSpPr>
          <p:nvPr>
            <p:ph type="pic" sz="quarter" idx="15"/>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pPr lvl="0"/>
            <a:r>
              <a:rPr lang="en-US" noProof="0"/>
              <a:t>Click icon to add picture</a:t>
            </a:r>
            <a:endParaRPr lang="en-US" noProof="0" dirty="0"/>
          </a:p>
        </p:txBody>
      </p:sp>
      <p:sp>
        <p:nvSpPr>
          <p:cNvPr id="21" name="Picture Placeholder 5"/>
          <p:cNvSpPr>
            <a:spLocks noGrp="1"/>
          </p:cNvSpPr>
          <p:nvPr>
            <p:ph type="pic" sz="quarter" idx="16"/>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2687555798"/>
      </p:ext>
    </p:extLst>
  </p:cSld>
  <p:clrMapOvr>
    <a:masterClrMapping/>
  </p:clrMapOvr>
  <p:transition spd="slow">
    <p:wip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a:t>Click icon to add media</a:t>
            </a:r>
            <a:endParaRPr lang="en-US" noProof="0" dirty="0"/>
          </a:p>
        </p:txBody>
      </p:sp>
    </p:spTree>
    <p:extLst>
      <p:ext uri="{BB962C8B-B14F-4D97-AF65-F5344CB8AC3E}">
        <p14:creationId xmlns:p14="http://schemas.microsoft.com/office/powerpoint/2010/main" val="242141943"/>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p:cSld name="Closing Slide">
    <p:bg>
      <p:bgPr>
        <a:gradFill rotWithShape="1">
          <a:gsLst>
            <a:gs pos="0">
              <a:srgbClr val="049FD9"/>
            </a:gs>
            <a:gs pos="100000">
              <a:srgbClr val="004BAF"/>
            </a:gs>
          </a:gsLst>
          <a:lin ang="5400000"/>
        </a:gra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6638" y="1646238"/>
            <a:ext cx="19907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4146184"/>
      </p:ext>
    </p:extLst>
  </p:cSld>
  <p:clrMapOvr>
    <a:masterClrMapping/>
  </p:clrMapOvr>
  <p:transition spd="slow">
    <p:wip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cSld name="4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144"/>
            <a:ext cx="9235438" cy="5212079"/>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a:t>Presentation Title Goes Here</a:t>
            </a:r>
            <a:endParaRPr lang="en-US" dirty="0"/>
          </a:p>
        </p:txBody>
      </p:sp>
    </p:spTree>
    <p:extLst>
      <p:ext uri="{BB962C8B-B14F-4D97-AF65-F5344CB8AC3E}">
        <p14:creationId xmlns:p14="http://schemas.microsoft.com/office/powerpoint/2010/main" val="3446441173"/>
      </p:ext>
    </p:extLst>
  </p:cSld>
  <p:clrMapOvr>
    <a:masterClrMapping/>
  </p:clrMapOvr>
  <p:transition spd="slow">
    <p:wip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cSld name="Agenda">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a:solidFill>
                  <a:schemeClr val="bg1"/>
                </a:solidFill>
              </a:defRPr>
            </a:lvl1pPr>
          </a:lstStyle>
          <a:p>
            <a:pPr lvl="0"/>
            <a:r>
              <a:rPr lang="en-US" dirty="0"/>
              <a:t>Click to edit Master title style</a:t>
            </a:r>
            <a:endParaRPr lang="en-GB" dirty="0"/>
          </a:p>
        </p:txBody>
      </p:sp>
      <p:sp>
        <p:nvSpPr>
          <p:cNvPr id="8" name="Text Placeholder 3"/>
          <p:cNvSpPr>
            <a:spLocks noGrp="1"/>
          </p:cNvSpPr>
          <p:nvPr>
            <p:ph type="body" sz="quarter" idx="10" hasCustomPrompt="1"/>
          </p:nvPr>
        </p:nvSpPr>
        <p:spPr>
          <a:xfrm>
            <a:off x="437766" y="1225868"/>
            <a:ext cx="5513454" cy="3083094"/>
          </a:xfrm>
          <a:prstGeom prst="rect">
            <a:avLst/>
          </a:prstGeom>
        </p:spPr>
        <p:txBody>
          <a:bodyPr lIns="91420" tIns="45710" rIns="91420" bIns="45710">
            <a:noAutofit/>
          </a:bodyPr>
          <a:lstStyle>
            <a:lvl1pPr marL="228555" indent="-171415">
              <a:lnSpc>
                <a:spcPct val="95000"/>
              </a:lnSpc>
              <a:spcBef>
                <a:spcPts val="30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300"/>
              </a:spcBef>
              <a:buClr>
                <a:schemeClr val="tx1"/>
              </a:buClr>
              <a:buSzPct val="80000"/>
              <a:buFont typeface="Arial"/>
              <a:buChar char="•"/>
              <a:defRPr sz="1800" b="0" i="0">
                <a:solidFill>
                  <a:schemeClr val="tx1"/>
                </a:solidFill>
                <a:latin typeface="+mn-lt"/>
                <a:cs typeface="CiscoSans ExtraLight"/>
              </a:defRPr>
            </a:lvl2pPr>
            <a:lvl3pPr marL="628520" indent="-171415">
              <a:spcBef>
                <a:spcPts val="300"/>
              </a:spcBef>
              <a:buClr>
                <a:schemeClr val="tx1"/>
              </a:buClr>
              <a:buSzPct val="80000"/>
              <a:buFont typeface="Arial"/>
              <a:buChar char="•"/>
              <a:defRPr sz="1600" b="0" i="0">
                <a:solidFill>
                  <a:schemeClr val="tx1"/>
                </a:solidFill>
                <a:latin typeface="+mn-lt"/>
                <a:cs typeface="CiscoSans ExtraLight"/>
              </a:defRPr>
            </a:lvl3pPr>
            <a:lvl4pPr marL="799934" indent="-171415">
              <a:spcBef>
                <a:spcPts val="300"/>
              </a:spcBef>
              <a:buClr>
                <a:schemeClr val="tx1"/>
              </a:buClr>
              <a:buSzPct val="80000"/>
              <a:buFont typeface="Arial"/>
              <a:buChar char="•"/>
              <a:defRPr sz="1400" b="0" i="0">
                <a:solidFill>
                  <a:schemeClr val="tx1"/>
                </a:solidFill>
                <a:latin typeface="+mn-lt"/>
                <a:cs typeface="CiscoSans ExtraLight"/>
              </a:defRPr>
            </a:lvl4pPr>
            <a:lvl5pPr marL="971347" indent="-171415">
              <a:spcBef>
                <a:spcPts val="300"/>
              </a:spcBef>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60000"/>
                  </a:srgbClr>
                </a:solidFill>
                <a:latin typeface="Arial"/>
                <a:cs typeface="CiscoSans Thin"/>
              </a:rPr>
              <a:pPr algn="r" defTabSz="610744" fontAlgn="auto">
                <a:spcBef>
                  <a:spcPts val="0"/>
                </a:spcBef>
                <a:spcAft>
                  <a:spcPts val="0"/>
                </a:spcAft>
                <a:defRPr/>
              </a:pPr>
              <a:t>‹#›</a:t>
            </a:fld>
            <a:endParaRPr lang="en-US" sz="600" dirty="0">
              <a:solidFill>
                <a:srgbClr val="FFFFFF">
                  <a:alpha val="60000"/>
                </a:srgbClr>
              </a:solidFill>
              <a:latin typeface="Arial"/>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cs typeface="CiscoSans Thin"/>
              </a:rPr>
              <a:t>© 2017 Cisco and/or its affiliates. All rights reserved. Cisco Confidential</a:t>
            </a:r>
          </a:p>
        </p:txBody>
      </p:sp>
      <p:pic>
        <p:nvPicPr>
          <p:cNvPr id="14" name="Picture 2" descr="C:\Users\spius\Pictures\cisco logo blue gradient.png"/>
          <p:cNvPicPr>
            <a:picLocks noChangeAspect="1" noChangeArrowheads="1"/>
          </p:cNvPicPr>
          <p:nvPr/>
        </p:nvPicPr>
        <p:blipFill>
          <a:blip r:embed="rId3" cstate="print">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945891"/>
      </p:ext>
    </p:extLst>
  </p:cSld>
  <p:clrMapOvr>
    <a:masterClrMapping/>
  </p:clrMapOvr>
  <p:transition spd="med">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cSld name="1_Full Bleed Photo With Text">
    <p:spTree>
      <p:nvGrpSpPr>
        <p:cNvPr id="1" name=""/>
        <p:cNvGrpSpPr/>
        <p:nvPr/>
      </p:nvGrpSpPr>
      <p:grpSpPr>
        <a:xfrm>
          <a:off x="0" y="0"/>
          <a:ext cx="0" cy="0"/>
          <a:chOff x="0" y="0"/>
          <a:chExt cx="0" cy="0"/>
        </a:xfrm>
      </p:grpSpPr>
      <p:sp>
        <p:nvSpPr>
          <p:cNvPr id="7"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60000"/>
                  </a:srgbClr>
                </a:solidFill>
                <a:latin typeface="Arial"/>
                <a:cs typeface="CiscoSans Thin"/>
              </a:rPr>
              <a:pPr algn="r" defTabSz="610744" fontAlgn="auto">
                <a:spcBef>
                  <a:spcPts val="0"/>
                </a:spcBef>
                <a:spcAft>
                  <a:spcPts val="0"/>
                </a:spcAft>
                <a:defRPr/>
              </a:pPr>
              <a:t>‹#›</a:t>
            </a:fld>
            <a:endParaRPr lang="en-US" sz="600" dirty="0">
              <a:solidFill>
                <a:srgbClr val="FFFFFF">
                  <a:alpha val="60000"/>
                </a:srgbClr>
              </a:solidFill>
              <a:latin typeface="Arial"/>
              <a:cs typeface="CiscoSans Thin"/>
            </a:endParaRPr>
          </a:p>
        </p:txBody>
      </p:sp>
      <p:sp>
        <p:nvSpPr>
          <p:cNvPr id="8"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cs typeface="CiscoSans Thin"/>
              </a:rPr>
              <a:t>© 2016 Cisco and/or its affiliates. All rights reserved. Cisco Confidential</a:t>
            </a:r>
          </a:p>
        </p:txBody>
      </p:sp>
      <p:pic>
        <p:nvPicPr>
          <p:cNvPr id="9" name="Picture 2" descr="C:\Users\spius\Pictures\cisco logo blue gradient.png"/>
          <p:cNvPicPr>
            <a:picLocks noChangeAspect="1" noChangeArrowheads="1"/>
          </p:cNvPicPr>
          <p:nvPr/>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2"/>
          <p:cNvSpPr>
            <a:spLocks noGrp="1"/>
          </p:cNvSpPr>
          <p:nvPr>
            <p:ph type="body" sz="quarter" idx="11" hasCustomPrompt="1"/>
          </p:nvPr>
        </p:nvSpPr>
        <p:spPr bwMode="auto">
          <a:xfrm>
            <a:off x="500063" y="3291982"/>
            <a:ext cx="8139112" cy="889987"/>
          </a:xfrm>
          <a:prstGeom prst="rect">
            <a:avLst/>
          </a:prstGeom>
          <a:solidFill>
            <a:srgbClr val="FFFFFF">
              <a:alpha val="74902"/>
            </a:srgbClr>
          </a:solidFill>
          <a:extLst/>
        </p:spPr>
        <p:txBody>
          <a:bodyPr wrap="square" lIns="108000" tIns="182880" rIns="91440" bIns="22860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a:t>Text Goes Here</a:t>
            </a:r>
          </a:p>
        </p:txBody>
      </p:sp>
    </p:spTree>
    <p:extLst>
      <p:ext uri="{BB962C8B-B14F-4D97-AF65-F5344CB8AC3E}">
        <p14:creationId xmlns:p14="http://schemas.microsoft.com/office/powerpoint/2010/main" val="1414396125"/>
      </p:ext>
    </p:extLst>
  </p:cSld>
  <p:clrMapOvr>
    <a:masterClrMapping/>
  </p:clrMapOvr>
  <p:transition spd="slow">
    <p:wip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gradFill>
          <a:gsLst>
            <a:gs pos="0">
              <a:srgbClr val="049FD9"/>
            </a:gs>
            <a:gs pos="100000">
              <a:srgbClr val="004BAF"/>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592157741"/>
      </p:ext>
    </p:extLst>
  </p:cSld>
  <p:clrMapOvr>
    <a:masterClrMapping/>
  </p:clrMapOvr>
  <p:transition spd="slow">
    <p:wip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tx1"/>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US"/>
              <a:t>Click to edit Master subtitle style</a:t>
            </a:r>
            <a:endParaRPr lang="en-US" dirty="0"/>
          </a:p>
        </p:txBody>
      </p:sp>
      <p:sp>
        <p:nvSpPr>
          <p:cNvPr id="2" name="Title 1"/>
          <p:cNvSpPr>
            <a:spLocks noGrp="1"/>
          </p:cNvSpPr>
          <p:nvPr>
            <p:ph type="ctrTitle"/>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chemeClr val="accent1"/>
                </a:solidFill>
                <a:latin typeface="+mj-lt"/>
                <a:ea typeface="+mj-ea"/>
                <a:cs typeface="+mj-cs"/>
              </a:defRPr>
            </a:lvl1pPr>
          </a:lstStyle>
          <a:p>
            <a:r>
              <a:rPr lang="en-US"/>
              <a:t>Click to edit Master title style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tx1"/>
                </a:solidFill>
                <a:latin typeface="+mj-l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191652970"/>
      </p:ext>
    </p:extLst>
  </p:cSld>
  <p:clrMapOvr>
    <a:masterClrMapping/>
  </p:clrMapOvr>
  <p:transition spd="slow">
    <p:wip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p:cSld name="3_Segue">
    <p:bg>
      <p:bgPr>
        <a:gradFill rotWithShape="0">
          <a:gsLst>
            <a:gs pos="0">
              <a:srgbClr val="049FD9"/>
            </a:gs>
            <a:gs pos="100000">
              <a:srgbClr val="004BAF"/>
            </a:gs>
          </a:gsLst>
          <a:lin ang="5400000"/>
        </a:gradFill>
        <a:effectLst/>
      </p:bgPr>
    </p:bg>
    <p:spTree>
      <p:nvGrpSpPr>
        <p:cNvPr id="1" name=""/>
        <p:cNvGrpSpPr/>
        <p:nvPr/>
      </p:nvGrpSpPr>
      <p:grpSpPr>
        <a:xfrm>
          <a:off x="0" y="0"/>
          <a:ext cx="0" cy="0"/>
          <a:chOff x="0" y="0"/>
          <a:chExt cx="0" cy="0"/>
        </a:xfrm>
      </p:grpSpPr>
      <p:sp>
        <p:nvSpPr>
          <p:cNvPr id="3"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rgbClr val="FFFFFF">
                    <a:alpha val="60000"/>
                  </a:srgbClr>
                </a:solidFill>
                <a:latin typeface="Arial"/>
                <a:cs typeface="CiscoSans Thin"/>
              </a:rPr>
              <a:pPr algn="r" defTabSz="610744" fontAlgn="auto">
                <a:spcBef>
                  <a:spcPts val="0"/>
                </a:spcBef>
                <a:spcAft>
                  <a:spcPts val="0"/>
                </a:spcAft>
                <a:defRPr/>
              </a:pPr>
              <a:t>‹#›</a:t>
            </a:fld>
            <a:endParaRPr lang="en-US" sz="600" dirty="0">
              <a:solidFill>
                <a:srgbClr val="FFFFFF">
                  <a:alpha val="60000"/>
                </a:srgbClr>
              </a:solidFill>
              <a:latin typeface="Arial"/>
              <a:cs typeface="CiscoSans Thin"/>
            </a:endParaRPr>
          </a:p>
        </p:txBody>
      </p:sp>
      <p:sp>
        <p:nvSpPr>
          <p:cNvPr id="4"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cs typeface="CiscoSans Thin"/>
              </a:rPr>
              <a:t>© 2017  Cisco and/or its affiliates. All rights reserved.   Cisco Confidential</a:t>
            </a:r>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US"/>
              <a:t>Click to edit Master title style</a:t>
            </a:r>
            <a:endParaRPr lang="en-US" dirty="0"/>
          </a:p>
        </p:txBody>
      </p:sp>
      <p:pic>
        <p:nvPicPr>
          <p:cNvPr id="10" name="Picture 2"/>
          <p:cNvPicPr>
            <a:picLocks noChangeAspect="1" noChangeArrowheads="1"/>
          </p:cNvPicPr>
          <p:nvPr/>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1867828"/>
      </p:ext>
    </p:extLst>
  </p:cSld>
  <p:clrMapOvr>
    <a:masterClrMapping/>
  </p:clrMapOvr>
  <p:transition spd="slow">
    <p:wip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p:cSld name="5_Segue">
    <p:bg>
      <p:bgPr>
        <a:solidFill>
          <a:srgbClr val="39393B"/>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a:t>Section Title Goes Here</a:t>
            </a:r>
            <a:endParaRPr lang="en-US" dirty="0"/>
          </a:p>
        </p:txBody>
      </p:sp>
      <p:sp>
        <p:nvSpPr>
          <p:cNvPr id="7"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60000"/>
                  </a:srgbClr>
                </a:solidFill>
                <a:latin typeface="Arial"/>
                <a:cs typeface="CiscoSans Thin"/>
              </a:rPr>
              <a:pPr algn="r" defTabSz="610744" fontAlgn="auto">
                <a:spcBef>
                  <a:spcPts val="0"/>
                </a:spcBef>
                <a:spcAft>
                  <a:spcPts val="0"/>
                </a:spcAft>
                <a:defRPr/>
              </a:pPr>
              <a:t>‹#›</a:t>
            </a:fld>
            <a:endParaRPr lang="en-US" sz="600" dirty="0">
              <a:solidFill>
                <a:srgbClr val="FFFFFF">
                  <a:alpha val="60000"/>
                </a:srgbClr>
              </a:solidFill>
              <a:latin typeface="Arial"/>
              <a:cs typeface="CiscoSans Thin"/>
            </a:endParaRPr>
          </a:p>
        </p:txBody>
      </p:sp>
      <p:sp>
        <p:nvSpPr>
          <p:cNvPr id="8"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cs typeface="CiscoSans Thin"/>
              </a:rPr>
              <a:t>© 2016  Cisco and/or its affiliates. All rights reserved.   Cisco Confidential</a:t>
            </a:r>
          </a:p>
        </p:txBody>
      </p:sp>
      <p:pic>
        <p:nvPicPr>
          <p:cNvPr id="9" name="Picture 2"/>
          <p:cNvPicPr>
            <a:picLocks noChangeAspect="1" noChangeArrowheads="1"/>
          </p:cNvPicPr>
          <p:nvPr/>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5560962"/>
      </p:ext>
    </p:extLst>
  </p:cSld>
  <p:clrMapOvr>
    <a:masterClrMapping/>
  </p:clrMapOvr>
  <p:transition spd="slow">
    <p:wip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7"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2650487183"/>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12" name="Oval 5"/>
          <p:cNvSpPr>
            <a:spLocks noChangeArrowheads="1"/>
          </p:cNvSpPr>
          <p:nvPr/>
        </p:nvSpPr>
        <p:spPr bwMode="auto">
          <a:xfrm>
            <a:off x="774700" y="1622425"/>
            <a:ext cx="2306638"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13" name="Oval 7"/>
          <p:cNvSpPr>
            <a:spLocks noChangeArrowheads="1"/>
          </p:cNvSpPr>
          <p:nvPr/>
        </p:nvSpPr>
        <p:spPr bwMode="auto">
          <a:xfrm>
            <a:off x="3422650" y="1622425"/>
            <a:ext cx="2306638"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14" name="Oval 8"/>
          <p:cNvSpPr>
            <a:spLocks noChangeArrowheads="1"/>
          </p:cNvSpPr>
          <p:nvPr/>
        </p:nvSpPr>
        <p:spPr bwMode="auto">
          <a:xfrm>
            <a:off x="6088063" y="1622425"/>
            <a:ext cx="2305050"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t>Click to edit Master title style</a:t>
            </a:r>
            <a:endParaRPr lang="en-GB" dirty="0"/>
          </a:p>
        </p:txBody>
      </p:sp>
      <p:sp>
        <p:nvSpPr>
          <p:cNvPr id="35" name="Picture Placeholder 25"/>
          <p:cNvSpPr>
            <a:spLocks noGrp="1"/>
          </p:cNvSpPr>
          <p:nvPr>
            <p:ph type="pic" sz="quarter" idx="10"/>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a:t>Click icon to add picture</a:t>
            </a:r>
            <a:endParaRPr lang="en-US" noProof="0" dirty="0"/>
          </a:p>
        </p:txBody>
      </p:sp>
      <p:sp>
        <p:nvSpPr>
          <p:cNvPr id="37" name="Picture Placeholder 25"/>
          <p:cNvSpPr>
            <a:spLocks noGrp="1"/>
          </p:cNvSpPr>
          <p:nvPr>
            <p:ph type="pic" sz="quarter" idx="1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a:t>Click icon to add picture</a:t>
            </a:r>
            <a:endParaRPr lang="en-US" noProof="0" dirty="0"/>
          </a:p>
        </p:txBody>
      </p:sp>
      <p:sp>
        <p:nvSpPr>
          <p:cNvPr id="39" name="Picture Placeholder 25"/>
          <p:cNvSpPr>
            <a:spLocks noGrp="1"/>
          </p:cNvSpPr>
          <p:nvPr>
            <p:ph type="pic" sz="quarter" idx="12"/>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a:t>Click icon to add picture</a:t>
            </a:r>
            <a:endParaRPr lang="en-US" noProof="0" dirty="0"/>
          </a:p>
        </p:txBody>
      </p:sp>
      <p:sp>
        <p:nvSpPr>
          <p:cNvPr id="9" name="Text Placeholder 17"/>
          <p:cNvSpPr>
            <a:spLocks noGrp="1"/>
          </p:cNvSpPr>
          <p:nvPr>
            <p:ph type="body" sz="quarter" idx="13"/>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0" name="Text Placeholder 17"/>
          <p:cNvSpPr>
            <a:spLocks noGrp="1"/>
          </p:cNvSpPr>
          <p:nvPr>
            <p:ph type="body" sz="quarter" idx="14"/>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1" name="Text Placeholder 17"/>
          <p:cNvSpPr>
            <a:spLocks noGrp="1"/>
          </p:cNvSpPr>
          <p:nvPr>
            <p:ph type="body" sz="quarter" idx="15"/>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Tree>
    <p:extLst>
      <p:ext uri="{BB962C8B-B14F-4D97-AF65-F5344CB8AC3E}">
        <p14:creationId xmlns:p14="http://schemas.microsoft.com/office/powerpoint/2010/main" val="1875136810"/>
      </p:ext>
    </p:extLst>
  </p:cSld>
  <p:clrMapOvr>
    <a:masterClrMapping/>
  </p:clrMapOvr>
  <p:transition spd="slow">
    <p:wip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13785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901485292"/>
      </p:ext>
    </p:extLst>
  </p:cSld>
  <p:clrMapOvr>
    <a:masterClrMapping/>
  </p:clrMapOvr>
  <p:transition spd="med">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363682757"/>
      </p:ext>
    </p:extLst>
  </p:cSld>
  <p:clrMapOvr>
    <a:masterClrMapping/>
  </p:clrMapOvr>
  <p:transition spd="med">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a:t>Click to edit Master text styles</a:t>
            </a:r>
          </a:p>
        </p:txBody>
      </p:sp>
    </p:spTree>
    <p:extLst>
      <p:ext uri="{BB962C8B-B14F-4D97-AF65-F5344CB8AC3E}">
        <p14:creationId xmlns:p14="http://schemas.microsoft.com/office/powerpoint/2010/main" val="3815618478"/>
      </p:ext>
    </p:extLst>
  </p:cSld>
  <p:clrMapOvr>
    <a:masterClrMapping/>
  </p:clrMapOvr>
  <p:transition spd="med">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a:t>Click to edit Master text styles</a:t>
            </a:r>
          </a:p>
        </p:txBody>
      </p:sp>
    </p:spTree>
    <p:extLst>
      <p:ext uri="{BB962C8B-B14F-4D97-AF65-F5344CB8AC3E}">
        <p14:creationId xmlns:p14="http://schemas.microsoft.com/office/powerpoint/2010/main" val="3534060203"/>
      </p:ext>
    </p:extLst>
  </p:cSld>
  <p:clrMapOvr>
    <a:masterClrMapping/>
  </p:clrMapOvr>
  <p:transition spd="med">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137012042"/>
      </p:ext>
    </p:extLst>
  </p:cSld>
  <p:clrMapOvr>
    <a:masterClrMapping/>
  </p:clrMapOvr>
  <p:transition spd="med">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baseline="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520496112"/>
      </p:ext>
    </p:extLst>
  </p:cSld>
  <p:clrMapOvr>
    <a:masterClrMapping/>
  </p:clrMapOvr>
  <p:transition spd="med">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650"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chemeClr val="tx2"/>
                </a:solidFill>
                <a:latin typeface="+mj-lt"/>
                <a:ea typeface="+mj-ea"/>
                <a:cs typeface="CiscoSans Thin"/>
              </a:defRPr>
            </a:lvl1pPr>
          </a:lstStyle>
          <a:p>
            <a:r>
              <a:rPr lang="en-US"/>
              <a:t>Click to edit Master title style</a:t>
            </a:r>
            <a:endParaRPr lang="en-US" dirty="0"/>
          </a:p>
        </p:txBody>
      </p:sp>
      <p:sp>
        <p:nvSpPr>
          <p:cNvPr id="16" name="Text Placeholder 15"/>
          <p:cNvSpPr>
            <a:spLocks noGrp="1"/>
          </p:cNvSpPr>
          <p:nvPr>
            <p:ph type="body" sz="quarter" idx="13"/>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chemeClr val="tx2"/>
                </a:solidFill>
                <a:latin typeface="+mj-lt"/>
                <a:ea typeface="+mj-ea"/>
                <a:cs typeface="CiscoSans Thin"/>
              </a:defRPr>
            </a:lvl1pPr>
          </a:lstStyle>
          <a:p>
            <a:pPr lvl="0"/>
            <a:r>
              <a:rPr lang="en-US"/>
              <a:t>Click to edit Master text styles</a:t>
            </a:r>
          </a:p>
        </p:txBody>
      </p:sp>
      <p:sp>
        <p:nvSpPr>
          <p:cNvPr id="8" name="Text Placeholder 3"/>
          <p:cNvSpPr>
            <a:spLocks noGrp="1"/>
          </p:cNvSpPr>
          <p:nvPr>
            <p:ph type="body" sz="quarter" idx="10"/>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p:cNvSpPr>
            <a:spLocks noGrp="1"/>
          </p:cNvSpPr>
          <p:nvPr>
            <p:ph type="body" sz="quarter" idx="14"/>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7037252"/>
      </p:ext>
    </p:extLst>
  </p:cSld>
  <p:clrMapOvr>
    <a:masterClrMapping/>
  </p:clrMapOvr>
  <p:transition spd="med">
    <p:fade/>
  </p:transition>
  <p:hf hdr="0" ftr="0" dt="0"/>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0" name="Text Placeholder 17"/>
          <p:cNvSpPr>
            <a:spLocks noGrp="1"/>
          </p:cNvSpPr>
          <p:nvPr>
            <p:ph type="body" sz="quarter" idx="22"/>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4" name="Text Placeholder 17"/>
          <p:cNvSpPr>
            <a:spLocks noGrp="1"/>
          </p:cNvSpPr>
          <p:nvPr>
            <p:ph type="body" sz="quarter" idx="24"/>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3" name="Text Placeholder 3"/>
          <p:cNvSpPr>
            <a:spLocks noGrp="1"/>
          </p:cNvSpPr>
          <p:nvPr>
            <p:ph type="body" sz="quarter" idx="1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6"/>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3"/>
          <p:cNvSpPr>
            <a:spLocks noGrp="1"/>
          </p:cNvSpPr>
          <p:nvPr>
            <p:ph type="body" sz="quarter" idx="27"/>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2883234"/>
      </p:ext>
    </p:extLst>
  </p:cSld>
  <p:clrMapOvr>
    <a:masterClrMapping/>
  </p:clrMapOvr>
  <p:transition spd="med">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5"/>
            <a:ext cx="3713163" cy="3101975"/>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solidFill>
                <a:srgbClr val="515150"/>
              </a:solidFill>
            </a:endParaRPr>
          </a:p>
        </p:txBody>
      </p:sp>
      <p:sp>
        <p:nvSpPr>
          <p:cNvPr id="12" name="Text Placeholder 11"/>
          <p:cNvSpPr>
            <a:spLocks noGrp="1"/>
          </p:cNvSpPr>
          <p:nvPr>
            <p:ph type="body" sz="quarter" idx="1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US"/>
              <a:t>Click to edit Master text styles</a:t>
            </a:r>
          </a:p>
        </p:txBody>
      </p:sp>
      <p:sp>
        <p:nvSpPr>
          <p:cNvPr id="19" name="Text Placeholder 18"/>
          <p:cNvSpPr>
            <a:spLocks noGrp="1"/>
          </p:cNvSpPr>
          <p:nvPr>
            <p:ph type="body" sz="quarter" idx="14"/>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US"/>
              <a:t>Click to edit Master text styles</a:t>
            </a:r>
          </a:p>
        </p:txBody>
      </p:sp>
      <p:sp>
        <p:nvSpPr>
          <p:cNvPr id="9"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978011472"/>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12" name="Oval 11"/>
          <p:cNvSpPr/>
          <p:nvPr/>
        </p:nvSpPr>
        <p:spPr>
          <a:xfrm>
            <a:off x="575610" y="2552550"/>
            <a:ext cx="698624" cy="698624"/>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15" name="Oval 14"/>
          <p:cNvSpPr/>
          <p:nvPr/>
        </p:nvSpPr>
        <p:spPr>
          <a:xfrm>
            <a:off x="575610" y="1426607"/>
            <a:ext cx="698624" cy="698624"/>
          </a:xfrm>
          <a:prstGeom prst="ellipse">
            <a:avLst/>
          </a:prstGeom>
          <a:no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rgbClr val="049FD9"/>
              </a:solidFill>
              <a:cs typeface="Arial"/>
            </a:endParaRPr>
          </a:p>
        </p:txBody>
      </p:sp>
      <p:sp>
        <p:nvSpPr>
          <p:cNvPr id="22" name="Oval 21"/>
          <p:cNvSpPr/>
          <p:nvPr/>
        </p:nvSpPr>
        <p:spPr>
          <a:xfrm>
            <a:off x="575610" y="3653093"/>
            <a:ext cx="698624" cy="698624"/>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425201"/>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13" name="Text Placeholder 17"/>
          <p:cNvSpPr>
            <a:spLocks noGrp="1"/>
          </p:cNvSpPr>
          <p:nvPr>
            <p:ph type="body" sz="quarter" idx="17" hasCustomPrompt="1"/>
          </p:nvPr>
        </p:nvSpPr>
        <p:spPr>
          <a:xfrm>
            <a:off x="575610" y="2541687"/>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14" name="Text Placeholder 17"/>
          <p:cNvSpPr>
            <a:spLocks noGrp="1"/>
          </p:cNvSpPr>
          <p:nvPr>
            <p:ph type="body" sz="quarter" idx="18" hasCustomPrompt="1"/>
          </p:nvPr>
        </p:nvSpPr>
        <p:spPr>
          <a:xfrm>
            <a:off x="575611" y="3658336"/>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Tree>
    <p:extLst>
      <p:ext uri="{BB962C8B-B14F-4D97-AF65-F5344CB8AC3E}">
        <p14:creationId xmlns:p14="http://schemas.microsoft.com/office/powerpoint/2010/main" val="312698047"/>
      </p:ext>
    </p:extLst>
  </p:cSld>
  <p:clrMapOvr>
    <a:masterClrMapping/>
  </p:clrMapOvr>
  <p:transition spd="slow">
    <p:wip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293792502"/>
      </p:ext>
    </p:extLst>
  </p:cSld>
  <p:clrMapOvr>
    <a:masterClrMapping/>
  </p:clrMapOvr>
  <p:transition spd="med">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600" b="0" i="1"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4245466830"/>
      </p:ext>
    </p:extLst>
  </p:cSld>
  <p:clrMapOvr>
    <a:masterClrMapping/>
  </p:clrMapOvr>
  <p:transition spd="med">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00" y="609600"/>
            <a:ext cx="0" cy="3984625"/>
          </a:xfrm>
          <a:prstGeom prst="line">
            <a:avLst/>
          </a:prstGeom>
          <a:ln w="38100" cap="flat" cmpd="sng">
            <a:solidFill>
              <a:srgbClr val="004BAF"/>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463763" y="1439060"/>
            <a:ext cx="3820348" cy="2265389"/>
          </a:xfrm>
        </p:spPr>
        <p:txBody>
          <a:bodyPr lIns="61715" tIns="34288" rIns="61715" bIns="34288" rtlCol="0">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chemeClr val="accent1"/>
                </a:solidFill>
                <a:latin typeface="+mj-lt"/>
                <a:ea typeface="+mj-ea"/>
                <a:cs typeface="+mj-cs"/>
              </a:defRPr>
            </a:lvl1pPr>
          </a:lstStyle>
          <a:p>
            <a:r>
              <a:rPr lang="en-US"/>
              <a:t>Click to edit Master title style</a:t>
            </a:r>
            <a:endParaRPr lang="en-US" dirty="0"/>
          </a:p>
        </p:txBody>
      </p:sp>
      <p:sp>
        <p:nvSpPr>
          <p:cNvPr id="9" name="Text Placeholder 3"/>
          <p:cNvSpPr>
            <a:spLocks noGrp="1"/>
          </p:cNvSpPr>
          <p:nvPr>
            <p:ph type="body" sz="quarter" idx="1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2"/>
                </a:solidFill>
                <a:latin typeface="+mn-lt"/>
              </a:defRPr>
            </a:lvl1pPr>
            <a:lvl2pPr>
              <a:defRPr sz="1500"/>
            </a:lvl2pPr>
            <a:lvl3pPr>
              <a:defRPr sz="1500"/>
            </a:lvl3pPr>
            <a:lvl4pPr>
              <a:defRPr sz="1500"/>
            </a:lvl4pPr>
            <a:lvl5pPr>
              <a:defRPr sz="1500"/>
            </a:lvl5pPr>
          </a:lstStyle>
          <a:p>
            <a:pPr lvl="0"/>
            <a:r>
              <a:rPr lang="en-US"/>
              <a:t>Click to edit Master text styles</a:t>
            </a:r>
          </a:p>
        </p:txBody>
      </p:sp>
    </p:spTree>
    <p:extLst>
      <p:ext uri="{BB962C8B-B14F-4D97-AF65-F5344CB8AC3E}">
        <p14:creationId xmlns:p14="http://schemas.microsoft.com/office/powerpoint/2010/main" val="992137420"/>
      </p:ext>
    </p:extLst>
  </p:cSld>
  <p:clrMapOvr>
    <a:masterClrMapping/>
  </p:clrMapOvr>
  <p:transition spd="slow">
    <p:wip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2"/>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854525502"/>
      </p:ext>
    </p:extLst>
  </p:cSld>
  <p:clrMapOvr>
    <a:masterClrMapping/>
  </p:clrMapOvr>
  <p:transition spd="med">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2"/>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4272020937"/>
      </p:ext>
    </p:extLst>
  </p:cSld>
  <p:clrMapOvr>
    <a:masterClrMapping/>
  </p:clrMapOvr>
  <p:transition spd="med">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2"/>
                </a:solidFill>
                <a:latin typeface="+mn-lt"/>
                <a:cs typeface="CiscoSans ExtraLight"/>
              </a:defRPr>
            </a:lvl1pPr>
          </a:lstStyle>
          <a:p>
            <a:pPr lvl="0"/>
            <a:r>
              <a:rPr lang="en-US" noProof="0"/>
              <a:t>Click icon to add chart</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4007438417"/>
      </p:ext>
    </p:extLst>
  </p:cSld>
  <p:clrMapOvr>
    <a:masterClrMapping/>
  </p:clrMapOvr>
  <p:transition spd="med">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2"/>
                </a:solidFill>
                <a:latin typeface="+mn-lt"/>
                <a:cs typeface="CiscoSans ExtraLight"/>
              </a:defRPr>
            </a:lvl1pPr>
          </a:lstStyle>
          <a:p>
            <a:pPr lvl="0"/>
            <a:r>
              <a:rPr lang="en-US" noProof="0"/>
              <a:t>Click icon to add picture</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703338365"/>
      </p:ext>
    </p:extLst>
  </p:cSld>
  <p:clrMapOvr>
    <a:masterClrMapping/>
  </p:clrMapOvr>
  <p:transition spd="med">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9" name="Oval 8"/>
          <p:cNvSpPr/>
          <p:nvPr/>
        </p:nvSpPr>
        <p:spPr>
          <a:xfrm>
            <a:off x="6084888" y="1622425"/>
            <a:ext cx="2319337" cy="231775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cs typeface="Arial"/>
            </a:endParaRPr>
          </a:p>
        </p:txBody>
      </p:sp>
      <p:sp>
        <p:nvSpPr>
          <p:cNvPr id="10" name="Oval 9"/>
          <p:cNvSpPr/>
          <p:nvPr/>
        </p:nvSpPr>
        <p:spPr>
          <a:xfrm>
            <a:off x="3422650" y="1622425"/>
            <a:ext cx="2319338" cy="231775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cs typeface="Arial"/>
            </a:endParaRPr>
          </a:p>
        </p:txBody>
      </p:sp>
      <p:sp>
        <p:nvSpPr>
          <p:cNvPr id="11" name="Oval 10"/>
          <p:cNvSpPr/>
          <p:nvPr/>
        </p:nvSpPr>
        <p:spPr>
          <a:xfrm>
            <a:off x="763588" y="1622425"/>
            <a:ext cx="2319337" cy="2317750"/>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cs typeface="Arial"/>
            </a:endParaRPr>
          </a:p>
        </p:txBody>
      </p:sp>
      <p:sp>
        <p:nvSpPr>
          <p:cNvPr id="2" name="Title 1"/>
          <p:cNvSpPr>
            <a:spLocks noGrp="1"/>
          </p:cNvSpPr>
          <p:nvPr>
            <p:ph type="title"/>
          </p:nvPr>
        </p:nvSpPr>
        <p:spPr/>
        <p:txBody>
          <a:bodyPr/>
          <a:lstStyle/>
          <a:p>
            <a:r>
              <a:rPr lang="en-US"/>
              <a:t>Click to edit Master title style</a:t>
            </a:r>
          </a:p>
        </p:txBody>
      </p:sp>
      <p:sp>
        <p:nvSpPr>
          <p:cNvPr id="17" name="Text Placeholder 17"/>
          <p:cNvSpPr>
            <a:spLocks noGrp="1"/>
          </p:cNvSpPr>
          <p:nvPr>
            <p:ph type="body" sz="quarter" idx="1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8" name="Text Placeholder 17"/>
          <p:cNvSpPr>
            <a:spLocks noGrp="1"/>
          </p:cNvSpPr>
          <p:nvPr>
            <p:ph type="body" sz="quarter" idx="12"/>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13"/>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4" name="Picture Placeholder 5"/>
          <p:cNvSpPr>
            <a:spLocks noGrp="1"/>
          </p:cNvSpPr>
          <p:nvPr>
            <p:ph type="pic" sz="quarter" idx="14"/>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pPr lvl="0"/>
            <a:r>
              <a:rPr lang="en-US" noProof="0"/>
              <a:t>Click icon to add picture</a:t>
            </a:r>
            <a:endParaRPr lang="en-US" noProof="0" dirty="0"/>
          </a:p>
        </p:txBody>
      </p:sp>
      <p:sp>
        <p:nvSpPr>
          <p:cNvPr id="16" name="Picture Placeholder 5"/>
          <p:cNvSpPr>
            <a:spLocks noGrp="1"/>
          </p:cNvSpPr>
          <p:nvPr>
            <p:ph type="pic" sz="quarter" idx="15"/>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pPr lvl="0"/>
            <a:r>
              <a:rPr lang="en-US" noProof="0"/>
              <a:t>Click icon to add picture</a:t>
            </a:r>
            <a:endParaRPr lang="en-US" noProof="0" dirty="0"/>
          </a:p>
        </p:txBody>
      </p:sp>
      <p:sp>
        <p:nvSpPr>
          <p:cNvPr id="21" name="Picture Placeholder 5"/>
          <p:cNvSpPr>
            <a:spLocks noGrp="1"/>
          </p:cNvSpPr>
          <p:nvPr>
            <p:ph type="pic" sz="quarter" idx="16"/>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48641560"/>
      </p:ext>
    </p:extLst>
  </p:cSld>
  <p:clrMapOvr>
    <a:masterClrMapping/>
  </p:clrMapOvr>
  <p:transition spd="slow">
    <p:wip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12" name="Oval 5"/>
          <p:cNvSpPr>
            <a:spLocks noChangeArrowheads="1"/>
          </p:cNvSpPr>
          <p:nvPr/>
        </p:nvSpPr>
        <p:spPr bwMode="auto">
          <a:xfrm>
            <a:off x="774700" y="1622425"/>
            <a:ext cx="2306638"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13" name="Oval 7"/>
          <p:cNvSpPr>
            <a:spLocks noChangeArrowheads="1"/>
          </p:cNvSpPr>
          <p:nvPr/>
        </p:nvSpPr>
        <p:spPr bwMode="auto">
          <a:xfrm>
            <a:off x="3422650" y="1622425"/>
            <a:ext cx="2306638"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14" name="Oval 8"/>
          <p:cNvSpPr>
            <a:spLocks noChangeArrowheads="1"/>
          </p:cNvSpPr>
          <p:nvPr/>
        </p:nvSpPr>
        <p:spPr bwMode="auto">
          <a:xfrm>
            <a:off x="6088063" y="1622425"/>
            <a:ext cx="2305050"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t>Click to edit Master title style</a:t>
            </a:r>
            <a:endParaRPr lang="en-GB" dirty="0"/>
          </a:p>
        </p:txBody>
      </p:sp>
      <p:sp>
        <p:nvSpPr>
          <p:cNvPr id="35" name="Picture Placeholder 25"/>
          <p:cNvSpPr>
            <a:spLocks noGrp="1"/>
          </p:cNvSpPr>
          <p:nvPr>
            <p:ph type="pic" sz="quarter" idx="10"/>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a:t>Click icon to add picture</a:t>
            </a:r>
            <a:endParaRPr lang="en-US" noProof="0" dirty="0"/>
          </a:p>
        </p:txBody>
      </p:sp>
      <p:sp>
        <p:nvSpPr>
          <p:cNvPr id="37" name="Picture Placeholder 25"/>
          <p:cNvSpPr>
            <a:spLocks noGrp="1"/>
          </p:cNvSpPr>
          <p:nvPr>
            <p:ph type="pic" sz="quarter" idx="1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a:t>Click icon to add picture</a:t>
            </a:r>
            <a:endParaRPr lang="en-US" noProof="0" dirty="0"/>
          </a:p>
        </p:txBody>
      </p:sp>
      <p:sp>
        <p:nvSpPr>
          <p:cNvPr id="39" name="Picture Placeholder 25"/>
          <p:cNvSpPr>
            <a:spLocks noGrp="1"/>
          </p:cNvSpPr>
          <p:nvPr>
            <p:ph type="pic" sz="quarter" idx="12"/>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a:t>Click icon to add picture</a:t>
            </a:r>
            <a:endParaRPr lang="en-US" noProof="0" dirty="0"/>
          </a:p>
        </p:txBody>
      </p:sp>
      <p:sp>
        <p:nvSpPr>
          <p:cNvPr id="9" name="Text Placeholder 17"/>
          <p:cNvSpPr>
            <a:spLocks noGrp="1"/>
          </p:cNvSpPr>
          <p:nvPr>
            <p:ph type="body" sz="quarter" idx="13"/>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0" name="Text Placeholder 17"/>
          <p:cNvSpPr>
            <a:spLocks noGrp="1"/>
          </p:cNvSpPr>
          <p:nvPr>
            <p:ph type="body" sz="quarter" idx="14"/>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1" name="Text Placeholder 17"/>
          <p:cNvSpPr>
            <a:spLocks noGrp="1"/>
          </p:cNvSpPr>
          <p:nvPr>
            <p:ph type="body" sz="quarter" idx="15"/>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Tree>
    <p:extLst>
      <p:ext uri="{BB962C8B-B14F-4D97-AF65-F5344CB8AC3E}">
        <p14:creationId xmlns:p14="http://schemas.microsoft.com/office/powerpoint/2010/main" val="620823824"/>
      </p:ext>
    </p:extLst>
  </p:cSld>
  <p:clrMapOvr>
    <a:masterClrMapping/>
  </p:clrMapOvr>
  <p:transition spd="slow">
    <p:wip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1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12" name="Oval 11"/>
          <p:cNvSpPr/>
          <p:nvPr/>
        </p:nvSpPr>
        <p:spPr>
          <a:xfrm>
            <a:off x="575610" y="2552550"/>
            <a:ext cx="698624" cy="698624"/>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15" name="Oval 14"/>
          <p:cNvSpPr/>
          <p:nvPr/>
        </p:nvSpPr>
        <p:spPr>
          <a:xfrm>
            <a:off x="575610" y="1426607"/>
            <a:ext cx="698624" cy="698624"/>
          </a:xfrm>
          <a:prstGeom prst="ellipse">
            <a:avLst/>
          </a:prstGeom>
          <a:no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049FD9"/>
              </a:solidFill>
              <a:cs typeface="Arial"/>
            </a:endParaRPr>
          </a:p>
        </p:txBody>
      </p:sp>
      <p:sp>
        <p:nvSpPr>
          <p:cNvPr id="22" name="Oval 21"/>
          <p:cNvSpPr/>
          <p:nvPr/>
        </p:nvSpPr>
        <p:spPr>
          <a:xfrm>
            <a:off x="575610" y="3653093"/>
            <a:ext cx="698624" cy="698624"/>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425201"/>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13" name="Text Placeholder 17"/>
          <p:cNvSpPr>
            <a:spLocks noGrp="1"/>
          </p:cNvSpPr>
          <p:nvPr>
            <p:ph type="body" sz="quarter" idx="17" hasCustomPrompt="1"/>
          </p:nvPr>
        </p:nvSpPr>
        <p:spPr>
          <a:xfrm>
            <a:off x="575610" y="2541687"/>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14" name="Text Placeholder 17"/>
          <p:cNvSpPr>
            <a:spLocks noGrp="1"/>
          </p:cNvSpPr>
          <p:nvPr>
            <p:ph type="body" sz="quarter" idx="18" hasCustomPrompt="1"/>
          </p:nvPr>
        </p:nvSpPr>
        <p:spPr>
          <a:xfrm>
            <a:off x="575611" y="3658336"/>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Tree>
    <p:extLst>
      <p:ext uri="{BB962C8B-B14F-4D97-AF65-F5344CB8AC3E}">
        <p14:creationId xmlns:p14="http://schemas.microsoft.com/office/powerpoint/2010/main" val="2237409650"/>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2" name="Oval 11"/>
          <p:cNvSpPr/>
          <p:nvPr/>
        </p:nvSpPr>
        <p:spPr>
          <a:xfrm>
            <a:off x="575610" y="2552550"/>
            <a:ext cx="698624" cy="698624"/>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FFFFFF"/>
              </a:solidFill>
              <a:cs typeface="Arial"/>
            </a:endParaRPr>
          </a:p>
        </p:txBody>
      </p:sp>
      <p:sp>
        <p:nvSpPr>
          <p:cNvPr id="15" name="Oval 14"/>
          <p:cNvSpPr/>
          <p:nvPr/>
        </p:nvSpPr>
        <p:spPr>
          <a:xfrm>
            <a:off x="575610" y="1426607"/>
            <a:ext cx="698624" cy="698624"/>
          </a:xfrm>
          <a:prstGeom prst="ellipse">
            <a:avLst/>
          </a:prstGeom>
          <a:solidFill>
            <a:schemeClr val="bg2"/>
          </a:solid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1"/>
              </a:solidFill>
              <a:cs typeface="Arial"/>
            </a:endParaRPr>
          </a:p>
        </p:txBody>
      </p:sp>
      <p:sp>
        <p:nvSpPr>
          <p:cNvPr id="22" name="Oval 21"/>
          <p:cNvSpPr/>
          <p:nvPr/>
        </p:nvSpPr>
        <p:spPr>
          <a:xfrm>
            <a:off x="575610" y="3653093"/>
            <a:ext cx="698624" cy="698624"/>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val="3053872667"/>
      </p:ext>
    </p:extLst>
  </p:cSld>
  <p:clrMapOvr>
    <a:masterClrMapping/>
  </p:clrMapOvr>
  <p:transition spd="slow">
    <p:wip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2" name="Oval 11"/>
          <p:cNvSpPr/>
          <p:nvPr/>
        </p:nvSpPr>
        <p:spPr>
          <a:xfrm>
            <a:off x="575610" y="2552550"/>
            <a:ext cx="698624" cy="698624"/>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FFFFFF"/>
              </a:solidFill>
              <a:cs typeface="Arial"/>
            </a:endParaRPr>
          </a:p>
        </p:txBody>
      </p:sp>
      <p:sp>
        <p:nvSpPr>
          <p:cNvPr id="15" name="Oval 14"/>
          <p:cNvSpPr/>
          <p:nvPr/>
        </p:nvSpPr>
        <p:spPr>
          <a:xfrm>
            <a:off x="575610" y="1426607"/>
            <a:ext cx="698624" cy="698624"/>
          </a:xfrm>
          <a:prstGeom prst="ellipse">
            <a:avLst/>
          </a:prstGeom>
          <a:solidFill>
            <a:schemeClr val="bg2"/>
          </a:solid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FFFFFF"/>
              </a:solidFill>
              <a:cs typeface="Arial"/>
            </a:endParaRPr>
          </a:p>
        </p:txBody>
      </p:sp>
      <p:sp>
        <p:nvSpPr>
          <p:cNvPr id="22" name="Oval 21"/>
          <p:cNvSpPr/>
          <p:nvPr/>
        </p:nvSpPr>
        <p:spPr>
          <a:xfrm>
            <a:off x="575610" y="3653093"/>
            <a:ext cx="698624" cy="698624"/>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val="3106046710"/>
      </p:ext>
    </p:extLst>
  </p:cSld>
  <p:clrMapOvr>
    <a:masterClrMapping/>
  </p:clrMapOvr>
  <p:transition spd="slow">
    <p:wip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3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12" name="Oval 11"/>
          <p:cNvSpPr/>
          <p:nvPr/>
        </p:nvSpPr>
        <p:spPr>
          <a:xfrm>
            <a:off x="575611" y="197931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239ACC"/>
              </a:solidFill>
              <a:cs typeface="Arial"/>
            </a:endParaRPr>
          </a:p>
        </p:txBody>
      </p:sp>
      <p:sp>
        <p:nvSpPr>
          <p:cNvPr id="15" name="Oval 14"/>
          <p:cNvSpPr/>
          <p:nvPr/>
        </p:nvSpPr>
        <p:spPr>
          <a:xfrm>
            <a:off x="575610" y="132892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239ACC"/>
              </a:solidFill>
              <a:cs typeface="Arial"/>
            </a:endParaRPr>
          </a:p>
        </p:txBody>
      </p:sp>
      <p:sp>
        <p:nvSpPr>
          <p:cNvPr id="22" name="Oval 21"/>
          <p:cNvSpPr/>
          <p:nvPr/>
        </p:nvSpPr>
        <p:spPr>
          <a:xfrm>
            <a:off x="575611" y="262744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239ACC"/>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239ACC"/>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239ACC"/>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1477386964"/>
      </p:ext>
    </p:extLst>
  </p:cSld>
  <p:clrMapOvr>
    <a:masterClrMapping/>
  </p:clrMapOvr>
  <p:transition spd="slow">
    <p:wip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2" name="Oval 11"/>
          <p:cNvSpPr/>
          <p:nvPr/>
        </p:nvSpPr>
        <p:spPr>
          <a:xfrm>
            <a:off x="575611" y="1979318"/>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239ACC"/>
              </a:solidFill>
              <a:cs typeface="Arial"/>
            </a:endParaRPr>
          </a:p>
        </p:txBody>
      </p:sp>
      <p:sp>
        <p:nvSpPr>
          <p:cNvPr id="15" name="Oval 14"/>
          <p:cNvSpPr/>
          <p:nvPr/>
        </p:nvSpPr>
        <p:spPr>
          <a:xfrm>
            <a:off x="575610" y="132892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239ACC"/>
              </a:solidFill>
              <a:cs typeface="Arial"/>
            </a:endParaRPr>
          </a:p>
        </p:txBody>
      </p:sp>
      <p:sp>
        <p:nvSpPr>
          <p:cNvPr id="22" name="Oval 21"/>
          <p:cNvSpPr/>
          <p:nvPr/>
        </p:nvSpPr>
        <p:spPr>
          <a:xfrm>
            <a:off x="575611" y="262744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239ACC"/>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239ACC"/>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239ACC"/>
                </a:solidFill>
              </a:ln>
              <a:solidFill>
                <a:srgbClr val="239ACC"/>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3825175550"/>
      </p:ext>
    </p:extLst>
  </p:cSld>
  <p:clrMapOvr>
    <a:masterClrMapping/>
  </p:clrMapOvr>
  <p:transition spd="slow">
    <p:wip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7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2" name="Oval 11"/>
          <p:cNvSpPr/>
          <p:nvPr/>
        </p:nvSpPr>
        <p:spPr>
          <a:xfrm>
            <a:off x="575611" y="197931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15" name="Oval 14"/>
          <p:cNvSpPr/>
          <p:nvPr/>
        </p:nvSpPr>
        <p:spPr>
          <a:xfrm>
            <a:off x="575610" y="132892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22" name="Oval 21"/>
          <p:cNvSpPr/>
          <p:nvPr/>
        </p:nvSpPr>
        <p:spPr>
          <a:xfrm>
            <a:off x="575611" y="262744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24"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14"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18"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20" name="Oval 19"/>
          <p:cNvSpPr/>
          <p:nvPr/>
        </p:nvSpPr>
        <p:spPr>
          <a:xfrm>
            <a:off x="4414576" y="1983084"/>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21" name="Oval 20"/>
          <p:cNvSpPr/>
          <p:nvPr/>
        </p:nvSpPr>
        <p:spPr>
          <a:xfrm>
            <a:off x="4414575" y="1332693"/>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23" name="Oval 22"/>
          <p:cNvSpPr/>
          <p:nvPr/>
        </p:nvSpPr>
        <p:spPr>
          <a:xfrm>
            <a:off x="4414576" y="2631212"/>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3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3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3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36" name="Oval 35"/>
          <p:cNvSpPr/>
          <p:nvPr/>
        </p:nvSpPr>
        <p:spPr>
          <a:xfrm>
            <a:off x="4414577" y="327834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3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39" name="Oval 38"/>
          <p:cNvSpPr/>
          <p:nvPr/>
        </p:nvSpPr>
        <p:spPr>
          <a:xfrm>
            <a:off x="4414578" y="3925482"/>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4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2786893606"/>
      </p:ext>
    </p:extLst>
  </p:cSld>
  <p:clrMapOvr>
    <a:masterClrMapping/>
  </p:clrMapOvr>
  <p:transition spd="slow">
    <p:wip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2" name="Oval 41"/>
          <p:cNvSpPr/>
          <p:nvPr/>
        </p:nvSpPr>
        <p:spPr>
          <a:xfrm>
            <a:off x="575611" y="1979318"/>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43" name="Oval 42"/>
          <p:cNvSpPr/>
          <p:nvPr/>
        </p:nvSpPr>
        <p:spPr>
          <a:xfrm>
            <a:off x="575610" y="1328927"/>
            <a:ext cx="464815" cy="464815"/>
          </a:xfrm>
          <a:prstGeom prst="ellipse">
            <a:avLst/>
          </a:prstGeom>
          <a:solidFill>
            <a:schemeClr val="bg2"/>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FFFFFF"/>
              </a:solidFill>
              <a:cs typeface="Arial"/>
            </a:endParaRPr>
          </a:p>
        </p:txBody>
      </p:sp>
      <p:sp>
        <p:nvSpPr>
          <p:cNvPr id="44" name="Oval 43"/>
          <p:cNvSpPr/>
          <p:nvPr/>
        </p:nvSpPr>
        <p:spPr>
          <a:xfrm>
            <a:off x="575611" y="262744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p:nvSpPr>
        <p:spPr>
          <a:xfrm>
            <a:off x="575612" y="3274581"/>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p:nvSpPr>
        <p:spPr>
          <a:xfrm>
            <a:off x="575613" y="392171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p:nvSpPr>
        <p:spPr>
          <a:xfrm>
            <a:off x="4414576" y="1983084"/>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58" name="Oval 57"/>
          <p:cNvSpPr/>
          <p:nvPr/>
        </p:nvSpPr>
        <p:spPr>
          <a:xfrm>
            <a:off x="4414575" y="1332693"/>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59" name="Oval 58"/>
          <p:cNvSpPr/>
          <p:nvPr/>
        </p:nvSpPr>
        <p:spPr>
          <a:xfrm>
            <a:off x="4414576" y="2631212"/>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p:nvSpPr>
        <p:spPr>
          <a:xfrm>
            <a:off x="4414577" y="327834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p:nvSpPr>
        <p:spPr>
          <a:xfrm>
            <a:off x="4414578" y="3925482"/>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239ACC"/>
                </a:solidFill>
              </a:ln>
              <a:solidFill>
                <a:srgbClr val="239ACC"/>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2961897904"/>
      </p:ext>
    </p:extLst>
  </p:cSld>
  <p:clrMapOvr>
    <a:masterClrMapping/>
  </p:clrMapOvr>
  <p:transition spd="slow">
    <p:wip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noProof="0"/>
              <a:t>Click icon to add picture</a:t>
            </a:r>
            <a:endParaRPr lang="en-US" noProof="0" dirty="0"/>
          </a:p>
        </p:txBody>
      </p:sp>
      <p:sp>
        <p:nvSpPr>
          <p:cNvPr id="6" name="Text Placeholder 2"/>
          <p:cNvSpPr>
            <a:spLocks noGrp="1"/>
          </p:cNvSpPr>
          <p:nvPr>
            <p:ph type="body" sz="quarter" idx="11"/>
          </p:nvPr>
        </p:nvSpPr>
        <p:spPr bwMode="auto">
          <a:xfrm>
            <a:off x="500063" y="3476647"/>
            <a:ext cx="8139112" cy="520655"/>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solidFill>
                  <a:srgbClr val="58585B"/>
                </a:solidFill>
              </a:defRPr>
            </a:lvl1pPr>
          </a:lstStyle>
          <a:p>
            <a:pPr lvl="0"/>
            <a:r>
              <a:rPr lang="en-US"/>
              <a:t>Click to edit Master text styles</a:t>
            </a:r>
          </a:p>
        </p:txBody>
      </p:sp>
    </p:spTree>
    <p:extLst>
      <p:ext uri="{BB962C8B-B14F-4D97-AF65-F5344CB8AC3E}">
        <p14:creationId xmlns:p14="http://schemas.microsoft.com/office/powerpoint/2010/main" val="4283124299"/>
      </p:ext>
    </p:extLst>
  </p:cSld>
  <p:clrMapOvr>
    <a:masterClrMapping/>
  </p:clrMapOvr>
  <p:transition spd="med">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noProof="0"/>
              <a:t>Click icon to add picture</a:t>
            </a:r>
            <a:endParaRPr lang="en-US" noProof="0" dirty="0"/>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rgbClr val="58585B"/>
                </a:solidFill>
              </a:defRPr>
            </a:lvl1pPr>
          </a:lstStyle>
          <a:p>
            <a:pPr lvl="0"/>
            <a:r>
              <a:rPr lang="en-US"/>
              <a:t>Click to edit Master text styles</a:t>
            </a:r>
          </a:p>
        </p:txBody>
      </p:sp>
    </p:spTree>
    <p:extLst>
      <p:ext uri="{BB962C8B-B14F-4D97-AF65-F5344CB8AC3E}">
        <p14:creationId xmlns:p14="http://schemas.microsoft.com/office/powerpoint/2010/main" val="2313615723"/>
      </p:ext>
    </p:extLst>
  </p:cSld>
  <p:clrMapOvr>
    <a:masterClrMapping/>
  </p:clrMapOvr>
  <p:transition spd="med">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4163502263"/>
      </p:ext>
    </p:extLst>
  </p:cSld>
  <p:clrMapOvr>
    <a:masterClrMapping/>
  </p:clrMapOvr>
  <p:transition spd="med">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p:cSld name="20_Full bleed photo">
    <p:spTree>
      <p:nvGrpSpPr>
        <p:cNvPr id="1" name=""/>
        <p:cNvGrpSpPr/>
        <p:nvPr/>
      </p:nvGrpSpPr>
      <p:grpSpPr>
        <a:xfrm>
          <a:off x="0" y="0"/>
          <a:ext cx="0" cy="0"/>
          <a:chOff x="0" y="0"/>
          <a:chExt cx="0" cy="0"/>
        </a:xfrm>
      </p:grpSpPr>
      <p:pic>
        <p:nvPicPr>
          <p:cNvPr id="3" name="Picture Placeholder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71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E6ADCC75-5E05-4D7E-970D-6B4505B4F777}" type="slidenum">
              <a:rPr lang="en-US" sz="600">
                <a:solidFill>
                  <a:srgbClr val="FFFFFF">
                    <a:alpha val="60000"/>
                  </a:srgbClr>
                </a:solidFill>
                <a:latin typeface="Arial"/>
                <a:cs typeface="CiscoSans Thin"/>
              </a:rPr>
              <a:pPr algn="r" defTabSz="610744" fontAlgn="auto">
                <a:spcBef>
                  <a:spcPts val="0"/>
                </a:spcBef>
                <a:spcAft>
                  <a:spcPts val="0"/>
                </a:spcAft>
                <a:defRPr/>
              </a:pPr>
              <a:t>‹#›</a:t>
            </a:fld>
            <a:endParaRPr lang="en-US" sz="600" dirty="0">
              <a:solidFill>
                <a:srgbClr val="FFFFFF">
                  <a:alpha val="60000"/>
                </a:srgbClr>
              </a:solidFill>
              <a:latin typeface="Arial"/>
              <a:cs typeface="CiscoSans Thin"/>
            </a:endParaRPr>
          </a:p>
        </p:txBody>
      </p:sp>
      <p:sp>
        <p:nvSpPr>
          <p:cNvPr id="6"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cs typeface="CiscoSans Thin"/>
              </a:rPr>
              <a:t>© 2016  Cisco and/or its affiliates. All rights reserved.   Cisco Confidential</a:t>
            </a:r>
          </a:p>
        </p:txBody>
      </p:sp>
      <p:sp>
        <p:nvSpPr>
          <p:cNvPr id="14" name="Text Placeholder 2"/>
          <p:cNvSpPr>
            <a:spLocks noGrp="1"/>
          </p:cNvSpPr>
          <p:nvPr>
            <p:ph type="body" sz="quarter" idx="12"/>
          </p:nvPr>
        </p:nvSpPr>
        <p:spPr bwMode="auto">
          <a:xfrm>
            <a:off x="500063" y="3466598"/>
            <a:ext cx="8139112" cy="521510"/>
          </a:xfrm>
          <a:prstGeom prst="rect">
            <a:avLst/>
          </a:prstGeom>
          <a:solidFill>
            <a:schemeClr val="bg1">
              <a:alpha val="70000"/>
            </a:schemeClr>
          </a:solidFill>
          <a:extLst/>
        </p:spPr>
        <p:txBody>
          <a:bodyPr wrap="square" lIns="108000" tIns="0" rIns="91440" bIns="45720" numCol="1" anchor="b" anchorCtr="0" compatLnSpc="1">
            <a:prstTxWarp prst="textNoShape">
              <a:avLst/>
            </a:prstTxWarp>
            <a:spAutoFit/>
          </a:bodyPr>
          <a:lstStyle>
            <a:lvl1pPr marL="172800" indent="-180000">
              <a:lnSpc>
                <a:spcPts val="3680"/>
              </a:lnSpc>
              <a:spcBef>
                <a:spcPts val="0"/>
              </a:spcBef>
              <a:buNone/>
              <a:defRPr sz="3200" i="1">
                <a:solidFill>
                  <a:srgbClr val="58585B"/>
                </a:solidFill>
              </a:defRPr>
            </a:lvl1pPr>
          </a:lstStyle>
          <a:p>
            <a:pPr lvl="0"/>
            <a:r>
              <a:rPr lang="en-US"/>
              <a:t>Click to edit Master text styles</a:t>
            </a:r>
          </a:p>
        </p:txBody>
      </p:sp>
      <p:pic>
        <p:nvPicPr>
          <p:cNvPr id="11" name="Picture 2"/>
          <p:cNvPicPr>
            <a:picLocks noChangeAspect="1" noChangeArrowheads="1"/>
          </p:cNvPicPr>
          <p:nvPr/>
        </p:nvPicPr>
        <p:blipFill>
          <a:blip r:embed="rId3">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1752462"/>
      </p:ext>
    </p:extLst>
  </p:cSld>
  <p:clrMapOvr>
    <a:masterClrMapping/>
  </p:clrMapOvr>
  <p:transition spd="med">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solidFill>
                  <a:schemeClr val="tx2"/>
                </a:solidFill>
                <a:latin typeface="+mn-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3630331935"/>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12" name="Oval 11"/>
          <p:cNvSpPr/>
          <p:nvPr/>
        </p:nvSpPr>
        <p:spPr>
          <a:xfrm>
            <a:off x="575611" y="197931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2"/>
              </a:solidFill>
              <a:cs typeface="Arial"/>
            </a:endParaRPr>
          </a:p>
        </p:txBody>
      </p:sp>
      <p:sp>
        <p:nvSpPr>
          <p:cNvPr id="15" name="Oval 14"/>
          <p:cNvSpPr/>
          <p:nvPr/>
        </p:nvSpPr>
        <p:spPr>
          <a:xfrm>
            <a:off x="575610" y="132892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2"/>
              </a:solidFill>
              <a:cs typeface="Arial"/>
            </a:endParaRPr>
          </a:p>
        </p:txBody>
      </p:sp>
      <p:sp>
        <p:nvSpPr>
          <p:cNvPr id="22" name="Oval 21"/>
          <p:cNvSpPr/>
          <p:nvPr/>
        </p:nvSpPr>
        <p:spPr>
          <a:xfrm>
            <a:off x="575611" y="262744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1073813029"/>
      </p:ext>
    </p:extLst>
  </p:cSld>
  <p:clrMapOvr>
    <a:masterClrMapping/>
  </p:clrMapOvr>
  <p:transition spd="slow">
    <p:wip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a:t>Click icon to add picture</a:t>
            </a:r>
            <a:endParaRPr lang="en-US" noProof="0" dirty="0"/>
          </a:p>
        </p:txBody>
      </p:sp>
      <p:sp>
        <p:nvSpPr>
          <p:cNvPr id="11" name="Title 10"/>
          <p:cNvSpPr>
            <a:spLocks noGrp="1"/>
          </p:cNvSpPr>
          <p:nvPr>
            <p:ph type="title"/>
          </p:nvPr>
        </p:nvSpPr>
        <p:spPr>
          <a:xfrm>
            <a:off x="2065871" y="3655079"/>
            <a:ext cx="5074070" cy="628650"/>
          </a:xfrm>
        </p:spPr>
        <p:txBody>
          <a:bodyPr/>
          <a:lstStyle>
            <a:lvl1pPr>
              <a:defRPr sz="2000">
                <a:solidFill>
                  <a:srgbClr val="58585B"/>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4044619315"/>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275"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a:t>Click icon to add picture</a:t>
            </a:r>
            <a:endParaRPr lang="en-US" noProof="0" dirty="0"/>
          </a:p>
        </p:txBody>
      </p:sp>
      <p:sp>
        <p:nvSpPr>
          <p:cNvPr id="9" name="Title 8"/>
          <p:cNvSpPr>
            <a:spLocks noGrp="1"/>
          </p:cNvSpPr>
          <p:nvPr>
            <p:ph type="title"/>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58585B"/>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4018147712"/>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100"/>
            <a:ext cx="3630612" cy="38703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a:t>Click icon to add picture</a:t>
            </a:r>
            <a:endParaRPr lang="en-US" noProof="0" dirty="0"/>
          </a:p>
        </p:txBody>
      </p:sp>
      <p:sp>
        <p:nvSpPr>
          <p:cNvPr id="9" name="Title 8"/>
          <p:cNvSpPr>
            <a:spLocks noGrp="1"/>
          </p:cNvSpPr>
          <p:nvPr>
            <p:ph type="title"/>
          </p:nvPr>
        </p:nvSpPr>
        <p:spPr>
          <a:xfrm>
            <a:off x="437669" y="546734"/>
            <a:ext cx="4349918" cy="813985"/>
          </a:xfrm>
        </p:spPr>
        <p:txBody>
          <a:bodyPr wrap="none" anchor="t">
            <a:noAutofit/>
          </a:bodyPr>
          <a:lstStyle>
            <a:lvl1pPr>
              <a:lnSpc>
                <a:spcPct val="90000"/>
              </a:lnSpc>
              <a:defRPr sz="2500">
                <a:solidFill>
                  <a:srgbClr val="58585B"/>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596873489"/>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621256390"/>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491628"/>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a:t>Click icon to add media</a:t>
            </a:r>
            <a:endParaRPr lang="en-US" noProof="0" dirty="0"/>
          </a:p>
        </p:txBody>
      </p:sp>
    </p:spTree>
    <p:extLst>
      <p:ext uri="{BB962C8B-B14F-4D97-AF65-F5344CB8AC3E}">
        <p14:creationId xmlns:p14="http://schemas.microsoft.com/office/powerpoint/2010/main" val="2346621560"/>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a:t>Click icon to add media</a:t>
            </a:r>
            <a:endParaRPr lang="en-US" noProof="0" dirty="0"/>
          </a:p>
        </p:txBody>
      </p:sp>
    </p:spTree>
    <p:extLst>
      <p:ext uri="{BB962C8B-B14F-4D97-AF65-F5344CB8AC3E}">
        <p14:creationId xmlns:p14="http://schemas.microsoft.com/office/powerpoint/2010/main" val="2796695651"/>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p:cSld name="Closing Slide">
    <p:bg>
      <p:bgPr>
        <a:gradFill rotWithShape="1">
          <a:gsLst>
            <a:gs pos="0">
              <a:srgbClr val="049FD9"/>
            </a:gs>
            <a:gs pos="100000">
              <a:srgbClr val="004BAF"/>
            </a:gs>
          </a:gsLst>
          <a:lin ang="5400000"/>
        </a:gra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6638" y="1646238"/>
            <a:ext cx="19907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2255400"/>
      </p:ext>
    </p:extLst>
  </p:cSld>
  <p:clrMapOvr>
    <a:masterClrMapping/>
  </p:clrMapOvr>
  <p:transition spd="slow">
    <p:wip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cSld name="4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144"/>
            <a:ext cx="9235438" cy="5212079"/>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a:t>Presentation Title Goes Here</a:t>
            </a:r>
            <a:endParaRPr lang="en-US" dirty="0"/>
          </a:p>
        </p:txBody>
      </p:sp>
    </p:spTree>
    <p:extLst>
      <p:ext uri="{BB962C8B-B14F-4D97-AF65-F5344CB8AC3E}">
        <p14:creationId xmlns:p14="http://schemas.microsoft.com/office/powerpoint/2010/main" val="686576025"/>
      </p:ext>
    </p:extLst>
  </p:cSld>
  <p:clrMapOvr>
    <a:masterClrMapping/>
  </p:clrMapOvr>
  <p:transition spd="slow">
    <p:wip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p:cSld name="Agenda">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a:solidFill>
                  <a:schemeClr val="bg1"/>
                </a:solidFill>
              </a:defRPr>
            </a:lvl1pPr>
          </a:lstStyle>
          <a:p>
            <a:pPr lvl="0"/>
            <a:r>
              <a:rPr lang="en-US" dirty="0"/>
              <a:t>Click to edit Master title style</a:t>
            </a:r>
            <a:endParaRPr lang="en-GB" dirty="0"/>
          </a:p>
        </p:txBody>
      </p:sp>
      <p:sp>
        <p:nvSpPr>
          <p:cNvPr id="8" name="Text Placeholder 3"/>
          <p:cNvSpPr>
            <a:spLocks noGrp="1"/>
          </p:cNvSpPr>
          <p:nvPr>
            <p:ph type="body" sz="quarter" idx="10" hasCustomPrompt="1"/>
          </p:nvPr>
        </p:nvSpPr>
        <p:spPr>
          <a:xfrm>
            <a:off x="437766" y="1225868"/>
            <a:ext cx="5513454" cy="3083094"/>
          </a:xfrm>
          <a:prstGeom prst="rect">
            <a:avLst/>
          </a:prstGeom>
        </p:spPr>
        <p:txBody>
          <a:bodyPr lIns="91420" tIns="45710" rIns="91420" bIns="45710">
            <a:noAutofit/>
          </a:bodyPr>
          <a:lstStyle>
            <a:lvl1pPr marL="228555" indent="-171415">
              <a:lnSpc>
                <a:spcPct val="95000"/>
              </a:lnSpc>
              <a:spcBef>
                <a:spcPts val="30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300"/>
              </a:spcBef>
              <a:buClr>
                <a:schemeClr val="tx1"/>
              </a:buClr>
              <a:buSzPct val="80000"/>
              <a:buFont typeface="Arial"/>
              <a:buChar char="•"/>
              <a:defRPr sz="1800" b="0" i="0">
                <a:solidFill>
                  <a:schemeClr val="tx1"/>
                </a:solidFill>
                <a:latin typeface="+mn-lt"/>
                <a:cs typeface="CiscoSans ExtraLight"/>
              </a:defRPr>
            </a:lvl2pPr>
            <a:lvl3pPr marL="628520" indent="-171415">
              <a:spcBef>
                <a:spcPts val="300"/>
              </a:spcBef>
              <a:buClr>
                <a:schemeClr val="tx1"/>
              </a:buClr>
              <a:buSzPct val="80000"/>
              <a:buFont typeface="Arial"/>
              <a:buChar char="•"/>
              <a:defRPr sz="1600" b="0" i="0">
                <a:solidFill>
                  <a:schemeClr val="tx1"/>
                </a:solidFill>
                <a:latin typeface="+mn-lt"/>
                <a:cs typeface="CiscoSans ExtraLight"/>
              </a:defRPr>
            </a:lvl3pPr>
            <a:lvl4pPr marL="799934" indent="-171415">
              <a:spcBef>
                <a:spcPts val="300"/>
              </a:spcBef>
              <a:buClr>
                <a:schemeClr val="tx1"/>
              </a:buClr>
              <a:buSzPct val="80000"/>
              <a:buFont typeface="Arial"/>
              <a:buChar char="•"/>
              <a:defRPr sz="1400" b="0" i="0">
                <a:solidFill>
                  <a:schemeClr val="tx1"/>
                </a:solidFill>
                <a:latin typeface="+mn-lt"/>
                <a:cs typeface="CiscoSans ExtraLight"/>
              </a:defRPr>
            </a:lvl4pPr>
            <a:lvl5pPr marL="971347" indent="-171415">
              <a:spcBef>
                <a:spcPts val="300"/>
              </a:spcBef>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60000"/>
                  </a:srgbClr>
                </a:solidFill>
                <a:latin typeface="Arial"/>
                <a:cs typeface="CiscoSans Thin"/>
              </a:rPr>
              <a:pPr algn="r" defTabSz="610744" fontAlgn="auto">
                <a:spcBef>
                  <a:spcPts val="0"/>
                </a:spcBef>
                <a:spcAft>
                  <a:spcPts val="0"/>
                </a:spcAft>
                <a:defRPr/>
              </a:pPr>
              <a:t>‹#›</a:t>
            </a:fld>
            <a:endParaRPr lang="en-US" sz="600" dirty="0">
              <a:solidFill>
                <a:srgbClr val="FFFFFF">
                  <a:alpha val="60000"/>
                </a:srgbClr>
              </a:solidFill>
              <a:latin typeface="Arial"/>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cs typeface="CiscoSans Thin"/>
              </a:rPr>
              <a:t>© 2017 Cisco and/or its affiliates. All rights reserved. Cisco Confidential</a:t>
            </a:r>
          </a:p>
        </p:txBody>
      </p:sp>
      <p:pic>
        <p:nvPicPr>
          <p:cNvPr id="14" name="Picture 2" descr="C:\Users\spius\Pictures\cisco logo blue gradient.png"/>
          <p:cNvPicPr>
            <a:picLocks noChangeAspect="1" noChangeArrowheads="1"/>
          </p:cNvPicPr>
          <p:nvPr/>
        </p:nvPicPr>
        <p:blipFill>
          <a:blip r:embed="rId3" cstate="print">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673997"/>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2" name="Oval 11"/>
          <p:cNvSpPr/>
          <p:nvPr/>
        </p:nvSpPr>
        <p:spPr>
          <a:xfrm>
            <a:off x="575611" y="1979318"/>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2"/>
              </a:solidFill>
              <a:cs typeface="Arial"/>
            </a:endParaRPr>
          </a:p>
        </p:txBody>
      </p:sp>
      <p:sp>
        <p:nvSpPr>
          <p:cNvPr id="15" name="Oval 14"/>
          <p:cNvSpPr/>
          <p:nvPr/>
        </p:nvSpPr>
        <p:spPr>
          <a:xfrm>
            <a:off x="575610" y="132892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2"/>
              </a:solidFill>
              <a:cs typeface="Arial"/>
            </a:endParaRPr>
          </a:p>
        </p:txBody>
      </p:sp>
      <p:sp>
        <p:nvSpPr>
          <p:cNvPr id="22" name="Oval 21"/>
          <p:cNvSpPr/>
          <p:nvPr/>
        </p:nvSpPr>
        <p:spPr>
          <a:xfrm>
            <a:off x="575611" y="262744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2962125011"/>
      </p:ext>
    </p:extLst>
  </p:cSld>
  <p:clrMapOvr>
    <a:masterClrMapping/>
  </p:clrMapOvr>
  <p:transition spd="slow">
    <p:wip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cSld name="1_Full Bleed Photo With Text">
    <p:spTree>
      <p:nvGrpSpPr>
        <p:cNvPr id="1" name=""/>
        <p:cNvGrpSpPr/>
        <p:nvPr/>
      </p:nvGrpSpPr>
      <p:grpSpPr>
        <a:xfrm>
          <a:off x="0" y="0"/>
          <a:ext cx="0" cy="0"/>
          <a:chOff x="0" y="0"/>
          <a:chExt cx="0" cy="0"/>
        </a:xfrm>
      </p:grpSpPr>
      <p:sp>
        <p:nvSpPr>
          <p:cNvPr id="7"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60000"/>
                  </a:srgbClr>
                </a:solidFill>
                <a:latin typeface="Arial"/>
                <a:cs typeface="CiscoSans Thin"/>
              </a:rPr>
              <a:pPr algn="r" defTabSz="610744" fontAlgn="auto">
                <a:spcBef>
                  <a:spcPts val="0"/>
                </a:spcBef>
                <a:spcAft>
                  <a:spcPts val="0"/>
                </a:spcAft>
                <a:defRPr/>
              </a:pPr>
              <a:t>‹#›</a:t>
            </a:fld>
            <a:endParaRPr lang="en-US" sz="600" dirty="0">
              <a:solidFill>
                <a:srgbClr val="FFFFFF">
                  <a:alpha val="60000"/>
                </a:srgbClr>
              </a:solidFill>
              <a:latin typeface="Arial"/>
              <a:cs typeface="CiscoSans Thin"/>
            </a:endParaRPr>
          </a:p>
        </p:txBody>
      </p:sp>
      <p:sp>
        <p:nvSpPr>
          <p:cNvPr id="8"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cs typeface="CiscoSans Thin"/>
              </a:rPr>
              <a:t>© 2016 Cisco and/or its affiliates. All rights reserved. Cisco Confidential</a:t>
            </a:r>
          </a:p>
        </p:txBody>
      </p:sp>
      <p:pic>
        <p:nvPicPr>
          <p:cNvPr id="9" name="Picture 2" descr="C:\Users\spius\Pictures\cisco logo blue gradient.png"/>
          <p:cNvPicPr>
            <a:picLocks noChangeAspect="1" noChangeArrowheads="1"/>
          </p:cNvPicPr>
          <p:nvPr/>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2"/>
          <p:cNvSpPr>
            <a:spLocks noGrp="1"/>
          </p:cNvSpPr>
          <p:nvPr>
            <p:ph type="body" sz="quarter" idx="11" hasCustomPrompt="1"/>
          </p:nvPr>
        </p:nvSpPr>
        <p:spPr bwMode="auto">
          <a:xfrm>
            <a:off x="500063" y="3291982"/>
            <a:ext cx="8139112" cy="889987"/>
          </a:xfrm>
          <a:prstGeom prst="rect">
            <a:avLst/>
          </a:prstGeom>
          <a:solidFill>
            <a:srgbClr val="FFFFFF">
              <a:alpha val="74902"/>
            </a:srgbClr>
          </a:solidFill>
          <a:extLst/>
        </p:spPr>
        <p:txBody>
          <a:bodyPr wrap="square" lIns="108000" tIns="182880" rIns="91440" bIns="22860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a:t>Text Goes Here</a:t>
            </a:r>
          </a:p>
        </p:txBody>
      </p:sp>
    </p:spTree>
    <p:extLst>
      <p:ext uri="{BB962C8B-B14F-4D97-AF65-F5344CB8AC3E}">
        <p14:creationId xmlns:p14="http://schemas.microsoft.com/office/powerpoint/2010/main" val="206642987"/>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7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2" name="Oval 11"/>
          <p:cNvSpPr/>
          <p:nvPr/>
        </p:nvSpPr>
        <p:spPr>
          <a:xfrm>
            <a:off x="575611" y="197931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15" name="Oval 14"/>
          <p:cNvSpPr/>
          <p:nvPr/>
        </p:nvSpPr>
        <p:spPr>
          <a:xfrm>
            <a:off x="575610" y="132892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22" name="Oval 21"/>
          <p:cNvSpPr/>
          <p:nvPr/>
        </p:nvSpPr>
        <p:spPr>
          <a:xfrm>
            <a:off x="575611" y="262744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20" name="Oval 19"/>
          <p:cNvSpPr/>
          <p:nvPr/>
        </p:nvSpPr>
        <p:spPr>
          <a:xfrm>
            <a:off x="4414576" y="1983084"/>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21" name="Oval 20"/>
          <p:cNvSpPr/>
          <p:nvPr/>
        </p:nvSpPr>
        <p:spPr>
          <a:xfrm>
            <a:off x="4414575" y="1332693"/>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23" name="Oval 22"/>
          <p:cNvSpPr/>
          <p:nvPr/>
        </p:nvSpPr>
        <p:spPr>
          <a:xfrm>
            <a:off x="4414576" y="2631212"/>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3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3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3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36" name="Oval 35"/>
          <p:cNvSpPr/>
          <p:nvPr/>
        </p:nvSpPr>
        <p:spPr>
          <a:xfrm>
            <a:off x="4414577" y="327834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3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39" name="Oval 38"/>
          <p:cNvSpPr/>
          <p:nvPr/>
        </p:nvSpPr>
        <p:spPr>
          <a:xfrm>
            <a:off x="4414578" y="3925482"/>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4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256389754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3_Segue">
    <p:bg>
      <p:bgPr>
        <a:gradFill rotWithShape="0">
          <a:gsLst>
            <a:gs pos="0">
              <a:srgbClr val="049FD9"/>
            </a:gs>
            <a:gs pos="100000">
              <a:srgbClr val="004BAF"/>
            </a:gs>
          </a:gsLst>
          <a:lin ang="5400000"/>
        </a:gradFill>
        <a:effectLst/>
      </p:bgPr>
    </p:bg>
    <p:spTree>
      <p:nvGrpSpPr>
        <p:cNvPr id="1" name=""/>
        <p:cNvGrpSpPr/>
        <p:nvPr/>
      </p:nvGrpSpPr>
      <p:grpSpPr>
        <a:xfrm>
          <a:off x="0" y="0"/>
          <a:ext cx="0" cy="0"/>
          <a:chOff x="0" y="0"/>
          <a:chExt cx="0" cy="0"/>
        </a:xfrm>
      </p:grpSpPr>
      <p:sp>
        <p:nvSpPr>
          <p:cNvPr id="3"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4"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2017</a:t>
            </a:r>
            <a:r>
              <a:rPr lang="en-US" sz="600" baseline="0" dirty="0">
                <a:solidFill>
                  <a:schemeClr val="bg1">
                    <a:alpha val="60000"/>
                  </a:schemeClr>
                </a:solidFill>
                <a:latin typeface="+mn-lt"/>
                <a:ea typeface="+mn-ea"/>
                <a:cs typeface="CiscoSans Thin"/>
              </a:rPr>
              <a:t> </a:t>
            </a:r>
            <a:r>
              <a:rPr lang="en-US" sz="600" dirty="0">
                <a:solidFill>
                  <a:schemeClr val="bg1">
                    <a:alpha val="60000"/>
                  </a:schemeClr>
                </a:solidFill>
                <a:latin typeface="+mn-lt"/>
                <a:ea typeface="+mn-ea"/>
                <a:cs typeface="CiscoSans Thin"/>
              </a:rPr>
              <a:t> Cisco and/or its affiliates. All rights reserved.   Cisco Confidential</a:t>
            </a:r>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US"/>
              <a:t>Click to edit Master title style</a:t>
            </a:r>
            <a:endParaRPr lang="en-US" dirty="0"/>
          </a:p>
        </p:txBody>
      </p:sp>
      <p:pic>
        <p:nvPicPr>
          <p:cNvPr id="10" name="Picture 2"/>
          <p:cNvPicPr>
            <a:picLocks noChangeAspect="1" noChangeArrowheads="1"/>
          </p:cNvPicPr>
          <p:nvPr/>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0854121"/>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2" name="Oval 41"/>
          <p:cNvSpPr/>
          <p:nvPr/>
        </p:nvSpPr>
        <p:spPr>
          <a:xfrm>
            <a:off x="575611" y="1979318"/>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43" name="Oval 42"/>
          <p:cNvSpPr/>
          <p:nvPr/>
        </p:nvSpPr>
        <p:spPr>
          <a:xfrm>
            <a:off x="575610" y="1328927"/>
            <a:ext cx="464815" cy="464815"/>
          </a:xfrm>
          <a:prstGeom prst="ellipse">
            <a:avLst/>
          </a:prstGeom>
          <a:solidFill>
            <a:schemeClr val="bg2"/>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rgbClr val="FFFFFF"/>
              </a:solidFill>
              <a:cs typeface="Arial"/>
            </a:endParaRPr>
          </a:p>
        </p:txBody>
      </p:sp>
      <p:sp>
        <p:nvSpPr>
          <p:cNvPr id="44" name="Oval 43"/>
          <p:cNvSpPr/>
          <p:nvPr/>
        </p:nvSpPr>
        <p:spPr>
          <a:xfrm>
            <a:off x="575611" y="262744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p:nvSpPr>
        <p:spPr>
          <a:xfrm>
            <a:off x="575612" y="3274581"/>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p:nvSpPr>
        <p:spPr>
          <a:xfrm>
            <a:off x="575613" y="392171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p:nvSpPr>
        <p:spPr>
          <a:xfrm>
            <a:off x="4414576" y="1983084"/>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58" name="Oval 57"/>
          <p:cNvSpPr/>
          <p:nvPr/>
        </p:nvSpPr>
        <p:spPr>
          <a:xfrm>
            <a:off x="4414575" y="1332693"/>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59" name="Oval 58"/>
          <p:cNvSpPr/>
          <p:nvPr/>
        </p:nvSpPr>
        <p:spPr>
          <a:xfrm>
            <a:off x="4414576" y="2631212"/>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p:nvSpPr>
        <p:spPr>
          <a:xfrm>
            <a:off x="4414577" y="327834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p:nvSpPr>
        <p:spPr>
          <a:xfrm>
            <a:off x="4414578" y="3925482"/>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3643099958"/>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noProof="0"/>
              <a:t>Click icon to add picture</a:t>
            </a:r>
            <a:endParaRPr lang="en-US" noProof="0" dirty="0"/>
          </a:p>
        </p:txBody>
      </p:sp>
      <p:sp>
        <p:nvSpPr>
          <p:cNvPr id="6" name="Text Placeholder 2"/>
          <p:cNvSpPr>
            <a:spLocks noGrp="1"/>
          </p:cNvSpPr>
          <p:nvPr>
            <p:ph type="body" sz="quarter" idx="11"/>
          </p:nvPr>
        </p:nvSpPr>
        <p:spPr bwMode="auto">
          <a:xfrm>
            <a:off x="500063" y="3476647"/>
            <a:ext cx="8139112" cy="520655"/>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solidFill>
                  <a:srgbClr val="58585B"/>
                </a:solidFill>
              </a:defRPr>
            </a:lvl1pPr>
          </a:lstStyle>
          <a:p>
            <a:pPr lvl="0"/>
            <a:r>
              <a:rPr lang="en-US"/>
              <a:t>Click to edit Master text styles</a:t>
            </a:r>
          </a:p>
        </p:txBody>
      </p:sp>
    </p:spTree>
    <p:extLst>
      <p:ext uri="{BB962C8B-B14F-4D97-AF65-F5344CB8AC3E}">
        <p14:creationId xmlns:p14="http://schemas.microsoft.com/office/powerpoint/2010/main" val="2216821945"/>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noProof="0"/>
              <a:t>Click icon to add picture</a:t>
            </a:r>
            <a:endParaRPr lang="en-US" noProof="0" dirty="0"/>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rgbClr val="58585B"/>
                </a:solidFill>
              </a:defRPr>
            </a:lvl1pPr>
          </a:lstStyle>
          <a:p>
            <a:pPr lvl="0"/>
            <a:r>
              <a:rPr lang="en-US"/>
              <a:t>Click to edit Master text styles</a:t>
            </a:r>
          </a:p>
        </p:txBody>
      </p:sp>
    </p:spTree>
    <p:extLst>
      <p:ext uri="{BB962C8B-B14F-4D97-AF65-F5344CB8AC3E}">
        <p14:creationId xmlns:p14="http://schemas.microsoft.com/office/powerpoint/2010/main" val="2157376809"/>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774762840"/>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20_Full bleed photo">
    <p:spTree>
      <p:nvGrpSpPr>
        <p:cNvPr id="1" name=""/>
        <p:cNvGrpSpPr/>
        <p:nvPr/>
      </p:nvGrpSpPr>
      <p:grpSpPr>
        <a:xfrm>
          <a:off x="0" y="0"/>
          <a:ext cx="0" cy="0"/>
          <a:chOff x="0" y="0"/>
          <a:chExt cx="0" cy="0"/>
        </a:xfrm>
      </p:grpSpPr>
      <p:pic>
        <p:nvPicPr>
          <p:cNvPr id="3" name="Picture Placeholder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71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E6ADCC75-5E05-4D7E-970D-6B4505B4F777}" type="slidenum">
              <a:rPr lang="en-US" sz="600">
                <a:solidFill>
                  <a:srgbClr val="FFFFFF">
                    <a:alpha val="60000"/>
                  </a:srgbClr>
                </a:solidFill>
                <a:latin typeface="+mn-lt"/>
                <a:ea typeface="+mn-ea"/>
                <a:cs typeface="CiscoSans Thin"/>
              </a:rPr>
              <a:pPr algn="r" defTabSz="610744" fontAlgn="auto">
                <a:spcBef>
                  <a:spcPts val="0"/>
                </a:spcBef>
                <a:spcAft>
                  <a:spcPts val="0"/>
                </a:spcAft>
                <a:defRPr/>
              </a:pPr>
              <a:t>‹#›</a:t>
            </a:fld>
            <a:endParaRPr lang="en-US" sz="600" dirty="0">
              <a:solidFill>
                <a:srgbClr val="FFFFFF">
                  <a:alpha val="60000"/>
                </a:srgbClr>
              </a:solidFill>
              <a:latin typeface="+mn-lt"/>
              <a:ea typeface="+mn-ea"/>
              <a:cs typeface="CiscoSans Thin"/>
            </a:endParaRPr>
          </a:p>
        </p:txBody>
      </p:sp>
      <p:sp>
        <p:nvSpPr>
          <p:cNvPr id="6"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mn-lt"/>
                <a:ea typeface="+mn-ea"/>
                <a:cs typeface="CiscoSans Thin"/>
              </a:rPr>
              <a:t>© 2016  Cisco and/or its affiliates. All rights reserved.   Cisco Confidential</a:t>
            </a:r>
          </a:p>
        </p:txBody>
      </p:sp>
      <p:sp>
        <p:nvSpPr>
          <p:cNvPr id="14" name="Text Placeholder 2"/>
          <p:cNvSpPr>
            <a:spLocks noGrp="1"/>
          </p:cNvSpPr>
          <p:nvPr>
            <p:ph type="body" sz="quarter" idx="12"/>
          </p:nvPr>
        </p:nvSpPr>
        <p:spPr bwMode="auto">
          <a:xfrm>
            <a:off x="500063" y="3466598"/>
            <a:ext cx="8139112" cy="521510"/>
          </a:xfrm>
          <a:prstGeom prst="rect">
            <a:avLst/>
          </a:prstGeom>
          <a:solidFill>
            <a:schemeClr val="bg1">
              <a:alpha val="70000"/>
            </a:schemeClr>
          </a:solidFill>
          <a:extLst/>
        </p:spPr>
        <p:txBody>
          <a:bodyPr wrap="square" lIns="108000" tIns="0" rIns="91440" bIns="45720" numCol="1" anchor="b" anchorCtr="0" compatLnSpc="1">
            <a:prstTxWarp prst="textNoShape">
              <a:avLst/>
            </a:prstTxWarp>
            <a:spAutoFit/>
          </a:bodyPr>
          <a:lstStyle>
            <a:lvl1pPr marL="172800" indent="-180000">
              <a:lnSpc>
                <a:spcPts val="3680"/>
              </a:lnSpc>
              <a:spcBef>
                <a:spcPts val="0"/>
              </a:spcBef>
              <a:buNone/>
              <a:defRPr sz="3200" i="1">
                <a:solidFill>
                  <a:srgbClr val="58585B"/>
                </a:solidFill>
              </a:defRPr>
            </a:lvl1pPr>
          </a:lstStyle>
          <a:p>
            <a:pPr lvl="0"/>
            <a:r>
              <a:rPr lang="en-US"/>
              <a:t>Click to edit Master text styles</a:t>
            </a:r>
          </a:p>
        </p:txBody>
      </p:sp>
      <p:pic>
        <p:nvPicPr>
          <p:cNvPr id="11" name="Picture 2"/>
          <p:cNvPicPr>
            <a:picLocks noChangeAspect="1" noChangeArrowheads="1"/>
          </p:cNvPicPr>
          <p:nvPr/>
        </p:nvPicPr>
        <p:blipFill>
          <a:blip r:embed="rId3">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859389"/>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solidFill>
                  <a:schemeClr val="tx2"/>
                </a:solidFill>
                <a:latin typeface="+mn-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2264037977"/>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a:t>Click icon to add picture</a:t>
            </a:r>
            <a:endParaRPr lang="en-US" noProof="0" dirty="0"/>
          </a:p>
        </p:txBody>
      </p:sp>
      <p:sp>
        <p:nvSpPr>
          <p:cNvPr id="11" name="Title 10"/>
          <p:cNvSpPr>
            <a:spLocks noGrp="1"/>
          </p:cNvSpPr>
          <p:nvPr>
            <p:ph type="title"/>
          </p:nvPr>
        </p:nvSpPr>
        <p:spPr>
          <a:xfrm>
            <a:off x="2065871" y="3655079"/>
            <a:ext cx="5074070" cy="628650"/>
          </a:xfrm>
        </p:spPr>
        <p:txBody>
          <a:bodyPr/>
          <a:lstStyle>
            <a:lvl1pPr>
              <a:defRPr sz="2000">
                <a:solidFill>
                  <a:srgbClr val="58585B"/>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292153334"/>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275"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a:t>Click icon to add picture</a:t>
            </a:r>
            <a:endParaRPr lang="en-US" noProof="0" dirty="0"/>
          </a:p>
        </p:txBody>
      </p:sp>
      <p:sp>
        <p:nvSpPr>
          <p:cNvPr id="9" name="Title 8"/>
          <p:cNvSpPr>
            <a:spLocks noGrp="1"/>
          </p:cNvSpPr>
          <p:nvPr>
            <p:ph type="title"/>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58585B"/>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129976002"/>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100"/>
            <a:ext cx="3630612" cy="38703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a:t>Click icon to add picture</a:t>
            </a:r>
            <a:endParaRPr lang="en-US" noProof="0" dirty="0"/>
          </a:p>
        </p:txBody>
      </p:sp>
      <p:sp>
        <p:nvSpPr>
          <p:cNvPr id="9" name="Title 8"/>
          <p:cNvSpPr>
            <a:spLocks noGrp="1"/>
          </p:cNvSpPr>
          <p:nvPr>
            <p:ph type="title"/>
          </p:nvPr>
        </p:nvSpPr>
        <p:spPr>
          <a:xfrm>
            <a:off x="437669" y="546734"/>
            <a:ext cx="4349918" cy="813985"/>
          </a:xfrm>
        </p:spPr>
        <p:txBody>
          <a:bodyPr wrap="none" anchor="t">
            <a:noAutofit/>
          </a:bodyPr>
          <a:lstStyle>
            <a:lvl1pPr>
              <a:lnSpc>
                <a:spcPct val="90000"/>
              </a:lnSpc>
              <a:defRPr sz="2500">
                <a:solidFill>
                  <a:srgbClr val="58585B"/>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19370547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564960541"/>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5_Segue">
    <p:bg>
      <p:bgPr>
        <a:solidFill>
          <a:srgbClr val="39393B"/>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a:t>Section Title Goes Here</a:t>
            </a:r>
            <a:endParaRPr lang="en-US" dirty="0"/>
          </a:p>
        </p:txBody>
      </p:sp>
      <p:sp>
        <p:nvSpPr>
          <p:cNvPr id="7"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8"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2016  Cisco and/or its affiliates. All rights reserved.   Cisco Confidential</a:t>
            </a:r>
          </a:p>
        </p:txBody>
      </p:sp>
      <p:pic>
        <p:nvPicPr>
          <p:cNvPr id="9" name="Picture 2"/>
          <p:cNvPicPr>
            <a:picLocks noChangeAspect="1" noChangeArrowheads="1"/>
          </p:cNvPicPr>
          <p:nvPr/>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2084599"/>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a:t>Click icon to add media</a:t>
            </a:r>
            <a:endParaRPr lang="en-US" noProof="0" dirty="0"/>
          </a:p>
        </p:txBody>
      </p:sp>
    </p:spTree>
    <p:extLst>
      <p:ext uri="{BB962C8B-B14F-4D97-AF65-F5344CB8AC3E}">
        <p14:creationId xmlns:p14="http://schemas.microsoft.com/office/powerpoint/2010/main" val="156379273"/>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a:t>Click icon to add media</a:t>
            </a:r>
            <a:endParaRPr lang="en-US" noProof="0" dirty="0"/>
          </a:p>
        </p:txBody>
      </p:sp>
    </p:spTree>
    <p:extLst>
      <p:ext uri="{BB962C8B-B14F-4D97-AF65-F5344CB8AC3E}">
        <p14:creationId xmlns:p14="http://schemas.microsoft.com/office/powerpoint/2010/main" val="3325547931"/>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Closing Slide">
    <p:bg>
      <p:bgPr>
        <a:gradFill rotWithShape="1">
          <a:gsLst>
            <a:gs pos="0">
              <a:srgbClr val="049FD9"/>
            </a:gs>
            <a:gs pos="100000">
              <a:srgbClr val="004BAF"/>
            </a:gs>
          </a:gsLst>
          <a:lin ang="5400000"/>
        </a:gra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6638" y="1646238"/>
            <a:ext cx="19907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974899"/>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cSld name="4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144"/>
            <a:ext cx="9235438" cy="5212079"/>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a:t>Presentation Title Goes Here</a:t>
            </a:r>
            <a:endParaRPr lang="en-US" dirty="0"/>
          </a:p>
        </p:txBody>
      </p:sp>
    </p:spTree>
    <p:extLst>
      <p:ext uri="{BB962C8B-B14F-4D97-AF65-F5344CB8AC3E}">
        <p14:creationId xmlns:p14="http://schemas.microsoft.com/office/powerpoint/2010/main" val="3795021683"/>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Agenda">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a:solidFill>
                  <a:schemeClr val="bg1"/>
                </a:solidFill>
              </a:defRPr>
            </a:lvl1pPr>
          </a:lstStyle>
          <a:p>
            <a:pPr lvl="0"/>
            <a:r>
              <a:rPr lang="en-US" dirty="0"/>
              <a:t>Click to edit Master title style</a:t>
            </a:r>
            <a:endParaRPr lang="en-GB" dirty="0"/>
          </a:p>
        </p:txBody>
      </p:sp>
      <p:sp>
        <p:nvSpPr>
          <p:cNvPr id="8" name="Text Placeholder 3"/>
          <p:cNvSpPr>
            <a:spLocks noGrp="1"/>
          </p:cNvSpPr>
          <p:nvPr>
            <p:ph type="body" sz="quarter" idx="10" hasCustomPrompt="1"/>
          </p:nvPr>
        </p:nvSpPr>
        <p:spPr>
          <a:xfrm>
            <a:off x="437766" y="1225868"/>
            <a:ext cx="5513454" cy="3083094"/>
          </a:xfrm>
          <a:prstGeom prst="rect">
            <a:avLst/>
          </a:prstGeom>
        </p:spPr>
        <p:txBody>
          <a:bodyPr lIns="91420" tIns="45710" rIns="91420" bIns="45710">
            <a:noAutofit/>
          </a:bodyPr>
          <a:lstStyle>
            <a:lvl1pPr marL="228555" indent="-171415">
              <a:lnSpc>
                <a:spcPct val="95000"/>
              </a:lnSpc>
              <a:spcBef>
                <a:spcPts val="30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300"/>
              </a:spcBef>
              <a:buClr>
                <a:schemeClr val="tx1"/>
              </a:buClr>
              <a:buSzPct val="80000"/>
              <a:buFont typeface="Arial"/>
              <a:buChar char="•"/>
              <a:defRPr sz="1800" b="0" i="0">
                <a:solidFill>
                  <a:schemeClr val="tx1"/>
                </a:solidFill>
                <a:latin typeface="+mn-lt"/>
                <a:cs typeface="CiscoSans ExtraLight"/>
              </a:defRPr>
            </a:lvl2pPr>
            <a:lvl3pPr marL="628520" indent="-171415">
              <a:spcBef>
                <a:spcPts val="300"/>
              </a:spcBef>
              <a:buClr>
                <a:schemeClr val="tx1"/>
              </a:buClr>
              <a:buSzPct val="80000"/>
              <a:buFont typeface="Arial"/>
              <a:buChar char="•"/>
              <a:defRPr sz="1600" b="0" i="0">
                <a:solidFill>
                  <a:schemeClr val="tx1"/>
                </a:solidFill>
                <a:latin typeface="+mn-lt"/>
                <a:cs typeface="CiscoSans ExtraLight"/>
              </a:defRPr>
            </a:lvl3pPr>
            <a:lvl4pPr marL="799934" indent="-171415">
              <a:spcBef>
                <a:spcPts val="300"/>
              </a:spcBef>
              <a:buClr>
                <a:schemeClr val="tx1"/>
              </a:buClr>
              <a:buSzPct val="80000"/>
              <a:buFont typeface="Arial"/>
              <a:buChar char="•"/>
              <a:defRPr sz="1400" b="0" i="0">
                <a:solidFill>
                  <a:schemeClr val="tx1"/>
                </a:solidFill>
                <a:latin typeface="+mn-lt"/>
                <a:cs typeface="CiscoSans ExtraLight"/>
              </a:defRPr>
            </a:lvl4pPr>
            <a:lvl5pPr marL="971347" indent="-171415">
              <a:spcBef>
                <a:spcPts val="300"/>
              </a:spcBef>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2017 Cisco and/or its affiliates. All rights reserved. Cisco Confidential</a:t>
            </a:r>
          </a:p>
        </p:txBody>
      </p:sp>
      <p:pic>
        <p:nvPicPr>
          <p:cNvPr id="14" name="Picture 2" descr="C:\Users\spius\Pictures\cisco logo blue gradient.png"/>
          <p:cNvPicPr>
            <a:picLocks noChangeAspect="1" noChangeArrowheads="1"/>
          </p:cNvPicPr>
          <p:nvPr/>
        </p:nvPicPr>
        <p:blipFill>
          <a:blip r:embed="rId3" cstate="print">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71857"/>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cSld name="1_Full Bleed Photo With Text">
    <p:spTree>
      <p:nvGrpSpPr>
        <p:cNvPr id="1" name=""/>
        <p:cNvGrpSpPr/>
        <p:nvPr/>
      </p:nvGrpSpPr>
      <p:grpSpPr>
        <a:xfrm>
          <a:off x="0" y="0"/>
          <a:ext cx="0" cy="0"/>
          <a:chOff x="0" y="0"/>
          <a:chExt cx="0" cy="0"/>
        </a:xfrm>
      </p:grpSpPr>
      <p:sp>
        <p:nvSpPr>
          <p:cNvPr id="7"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8"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2016 Cisco and/or its affiliates. All rights reserved. Cisco Confidential</a:t>
            </a:r>
          </a:p>
        </p:txBody>
      </p:sp>
      <p:pic>
        <p:nvPicPr>
          <p:cNvPr id="9" name="Picture 2" descr="C:\Users\spius\Pictures\cisco logo blue gradient.png"/>
          <p:cNvPicPr>
            <a:picLocks noChangeAspect="1" noChangeArrowheads="1"/>
          </p:cNvPicPr>
          <p:nvPr/>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2"/>
          <p:cNvSpPr>
            <a:spLocks noGrp="1"/>
          </p:cNvSpPr>
          <p:nvPr>
            <p:ph type="body" sz="quarter" idx="11" hasCustomPrompt="1"/>
          </p:nvPr>
        </p:nvSpPr>
        <p:spPr bwMode="auto">
          <a:xfrm>
            <a:off x="500063" y="3291982"/>
            <a:ext cx="8139112" cy="889987"/>
          </a:xfrm>
          <a:prstGeom prst="rect">
            <a:avLst/>
          </a:prstGeom>
          <a:solidFill>
            <a:srgbClr val="FFFFFF">
              <a:alpha val="74902"/>
            </a:srgbClr>
          </a:solidFill>
          <a:extLst/>
        </p:spPr>
        <p:txBody>
          <a:bodyPr wrap="square" lIns="108000" tIns="182880" rIns="91440" bIns="22860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a:t>Text Goes Here</a:t>
            </a:r>
          </a:p>
        </p:txBody>
      </p:sp>
    </p:spTree>
    <p:extLst>
      <p:ext uri="{BB962C8B-B14F-4D97-AF65-F5344CB8AC3E}">
        <p14:creationId xmlns:p14="http://schemas.microsoft.com/office/powerpoint/2010/main" val="1207736331"/>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5073"/>
              </a:solidFill>
              <a:ea typeface="ＭＳ Ｐゴシック" charset="0"/>
            </a:endParaRPr>
          </a:p>
        </p:txBody>
      </p:sp>
    </p:spTree>
    <p:extLst>
      <p:ext uri="{BB962C8B-B14F-4D97-AF65-F5344CB8AC3E}">
        <p14:creationId xmlns:p14="http://schemas.microsoft.com/office/powerpoint/2010/main" val="3357111241"/>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02220363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172488632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7"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778357957"/>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4266" name="think-cell Slide" r:id="rId4" imgW="476" imgH="357" progId="TCLayout.ActiveDocument.1">
                  <p:embed/>
                </p:oleObj>
              </mc:Choice>
              <mc:Fallback>
                <p:oleObj name="think-cell Slide" r:id="rId4" imgW="476" imgH="357"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1572854568"/>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072454"/>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5073"/>
              </a:solidFill>
              <a:ea typeface="ＭＳ Ｐゴシック" charset="0"/>
            </a:endParaRPr>
          </a:p>
        </p:txBody>
      </p:sp>
    </p:spTree>
    <p:extLst>
      <p:ext uri="{BB962C8B-B14F-4D97-AF65-F5344CB8AC3E}">
        <p14:creationId xmlns:p14="http://schemas.microsoft.com/office/powerpoint/2010/main" val="1547799433"/>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p:nvPicPr>
        <p:blipFill>
          <a:blip r:embed="rId2">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9" y="3793218"/>
            <a:ext cx="8296421" cy="288131"/>
          </a:xfrm>
          <a:prstGeom prst="rect">
            <a:avLst/>
          </a:prstGeom>
        </p:spPr>
        <p:txBody>
          <a:bodyPr lIns="91346" tIns="45673" rIns="91346" bIns="45673" anchor="b" anchorCtr="0">
            <a:noAutofit/>
          </a:bodyPr>
          <a:lstStyle>
            <a:lvl1pPr marL="0" indent="0" algn="l">
              <a:buNone/>
              <a:defRPr sz="1400" b="0" i="0">
                <a:solidFill>
                  <a:srgbClr val="FFFFFE"/>
                </a:solidFill>
                <a:latin typeface="+mn-lt"/>
                <a:cs typeface="CiscoSans"/>
              </a:defRPr>
            </a:lvl1pPr>
            <a:lvl2pPr marL="342577" indent="0" algn="ctr">
              <a:buNone/>
              <a:defRPr>
                <a:solidFill>
                  <a:schemeClr val="tx1">
                    <a:tint val="75000"/>
                  </a:schemeClr>
                </a:solidFill>
              </a:defRPr>
            </a:lvl2pPr>
            <a:lvl3pPr marL="685184" indent="0" algn="ctr">
              <a:buNone/>
              <a:defRPr>
                <a:solidFill>
                  <a:schemeClr val="tx1">
                    <a:tint val="75000"/>
                  </a:schemeClr>
                </a:solidFill>
              </a:defRPr>
            </a:lvl3pPr>
            <a:lvl4pPr marL="1027771" indent="0" algn="ctr">
              <a:buNone/>
              <a:defRPr>
                <a:solidFill>
                  <a:schemeClr val="tx1">
                    <a:tint val="75000"/>
                  </a:schemeClr>
                </a:solidFill>
              </a:defRPr>
            </a:lvl4pPr>
            <a:lvl5pPr marL="1370370" indent="0" algn="ctr">
              <a:buNone/>
              <a:defRPr>
                <a:solidFill>
                  <a:schemeClr val="tx1">
                    <a:tint val="75000"/>
                  </a:schemeClr>
                </a:solidFill>
              </a:defRPr>
            </a:lvl5pPr>
            <a:lvl6pPr marL="1712949" indent="0" algn="ctr">
              <a:buNone/>
              <a:defRPr>
                <a:solidFill>
                  <a:schemeClr val="tx1">
                    <a:tint val="75000"/>
                  </a:schemeClr>
                </a:solidFill>
              </a:defRPr>
            </a:lvl6pPr>
            <a:lvl7pPr marL="2055549" indent="0" algn="ctr">
              <a:buNone/>
              <a:defRPr>
                <a:solidFill>
                  <a:schemeClr val="tx1">
                    <a:tint val="75000"/>
                  </a:schemeClr>
                </a:solidFill>
              </a:defRPr>
            </a:lvl7pPr>
            <a:lvl8pPr marL="2398140" indent="0" algn="ctr">
              <a:buNone/>
              <a:defRPr>
                <a:solidFill>
                  <a:schemeClr val="tx1">
                    <a:tint val="75000"/>
                  </a:schemeClr>
                </a:solidFill>
              </a:defRPr>
            </a:lvl8pPr>
            <a:lvl9pPr marL="2740736"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9" y="4033215"/>
            <a:ext cx="8296421" cy="288131"/>
          </a:xfrm>
          <a:prstGeom prst="rect">
            <a:avLst/>
          </a:prstGeom>
        </p:spPr>
        <p:txBody>
          <a:bodyPr lIns="91346" tIns="45673" rIns="91346" bIns="45673"/>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9" y="4273212"/>
            <a:ext cx="8296421" cy="288131"/>
          </a:xfrm>
          <a:prstGeom prst="rect">
            <a:avLst/>
          </a:prstGeom>
        </p:spPr>
        <p:txBody>
          <a:bodyPr lIns="91346" tIns="45673" rIns="91346" bIns="45673"/>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5" y="3211463"/>
            <a:ext cx="8302625" cy="299001"/>
          </a:xfrm>
          <a:prstGeom prst="rect">
            <a:avLst/>
          </a:prstGeom>
        </p:spPr>
        <p:txBody>
          <a:bodyPr lIns="91346" tIns="45673" rIns="91346" bIns="45673"/>
          <a:lstStyle>
            <a:lvl1pPr marL="0" indent="0">
              <a:buFont typeface="Arial" panose="020B0604020202020204" pitchFamily="34" charset="0"/>
              <a:buNone/>
              <a:defRPr sz="2200" baseline="0">
                <a:solidFill>
                  <a:srgbClr val="FFFFFE"/>
                </a:solidFill>
                <a:latin typeface="+mj-lt"/>
              </a:defRPr>
            </a:lvl1pPr>
            <a:lvl2pPr marL="304553" indent="0">
              <a:buNone/>
              <a:defRPr/>
            </a:lvl2pPr>
            <a:lvl3pPr marL="427064" indent="0">
              <a:buNone/>
              <a:defRPr/>
            </a:lvl3pPr>
            <a:lvl4pPr marL="516298" indent="0">
              <a:buNone/>
              <a:defRPr/>
            </a:lvl4pPr>
            <a:lvl5pPr marL="60075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7"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3536792490"/>
      </p:ext>
    </p:extLst>
  </p:cSld>
  <p:clrMapOvr>
    <a:masterClrMapping/>
  </p:clrMapOvr>
  <p:transition spd="slow">
    <p:wip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19" tIns="34261" rIns="68519" bIns="34261" anchor="ctr"/>
          <a:lstStyle/>
          <a:p>
            <a:pPr defTabSz="456843"/>
            <a:endParaRPr lang="en-US">
              <a:solidFill>
                <a:srgbClr val="676767"/>
              </a:solidFill>
              <a:ea typeface="ＭＳ Ｐゴシック" charset="0"/>
            </a:endParaRPr>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19" tIns="34261" rIns="68519" bIns="34261" anchor="ctr"/>
          <a:lstStyle/>
          <a:p>
            <a:pPr defTabSz="456843"/>
            <a:endParaRPr lang="en-US">
              <a:solidFill>
                <a:srgbClr val="676767"/>
              </a:solidFill>
              <a:ea typeface="ＭＳ Ｐゴシック" charset="0"/>
            </a:endParaRPr>
          </a:p>
        </p:txBody>
      </p:sp>
      <p:sp>
        <p:nvSpPr>
          <p:cNvPr id="3" name="Subtitle 2"/>
          <p:cNvSpPr>
            <a:spLocks noGrp="1"/>
          </p:cNvSpPr>
          <p:nvPr>
            <p:ph type="subTitle" idx="1" hasCustomPrompt="1"/>
          </p:nvPr>
        </p:nvSpPr>
        <p:spPr>
          <a:xfrm>
            <a:off x="499935" y="3209570"/>
            <a:ext cx="4684867" cy="288131"/>
          </a:xfrm>
          <a:prstGeom prst="rect">
            <a:avLst/>
          </a:prstGeom>
        </p:spPr>
        <p:txBody>
          <a:bodyPr vert="horz" lIns="68519" tIns="34261" rIns="68519" bIns="34261" rtlCol="0">
            <a:noAutofit/>
          </a:bodyPr>
          <a:lstStyle>
            <a:lvl1pPr marL="0" indent="0" algn="l" defTabSz="685213"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592" indent="0" algn="ctr">
              <a:buNone/>
              <a:defRPr>
                <a:solidFill>
                  <a:schemeClr val="tx1">
                    <a:tint val="75000"/>
                  </a:schemeClr>
                </a:solidFill>
              </a:defRPr>
            </a:lvl2pPr>
            <a:lvl3pPr marL="685213" indent="0" algn="ctr">
              <a:buNone/>
              <a:defRPr>
                <a:solidFill>
                  <a:schemeClr val="tx1">
                    <a:tint val="75000"/>
                  </a:schemeClr>
                </a:solidFill>
              </a:defRPr>
            </a:lvl3pPr>
            <a:lvl4pPr marL="1027815" indent="0" algn="ctr">
              <a:buNone/>
              <a:defRPr>
                <a:solidFill>
                  <a:schemeClr val="tx1">
                    <a:tint val="75000"/>
                  </a:schemeClr>
                </a:solidFill>
              </a:defRPr>
            </a:lvl4pPr>
            <a:lvl5pPr marL="1370427" indent="0" algn="ctr">
              <a:buNone/>
              <a:defRPr>
                <a:solidFill>
                  <a:schemeClr val="tx1">
                    <a:tint val="75000"/>
                  </a:schemeClr>
                </a:solidFill>
              </a:defRPr>
            </a:lvl5pPr>
            <a:lvl6pPr marL="1713018" indent="0" algn="ctr">
              <a:buNone/>
              <a:defRPr>
                <a:solidFill>
                  <a:schemeClr val="tx1">
                    <a:tint val="75000"/>
                  </a:schemeClr>
                </a:solidFill>
              </a:defRPr>
            </a:lvl6pPr>
            <a:lvl7pPr marL="2055636" indent="0" algn="ctr">
              <a:buNone/>
              <a:defRPr>
                <a:solidFill>
                  <a:schemeClr val="tx1">
                    <a:tint val="75000"/>
                  </a:schemeClr>
                </a:solidFill>
              </a:defRPr>
            </a:lvl7pPr>
            <a:lvl8pPr marL="2398240" indent="0" algn="ctr">
              <a:buNone/>
              <a:defRPr>
                <a:solidFill>
                  <a:schemeClr val="tx1">
                    <a:tint val="75000"/>
                  </a:schemeClr>
                </a:solidFill>
              </a:defRPr>
            </a:lvl8pPr>
            <a:lvl9pPr marL="2740853"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45" y="2462028"/>
            <a:ext cx="4712557" cy="766763"/>
          </a:xfrm>
        </p:spPr>
        <p:txBody>
          <a:bodyPr lIns="61660" tIns="34261" rIns="61660" bIns="34261" rtlCol="0" anchor="b">
            <a:noAutofit/>
          </a:bodyPr>
          <a:lstStyle>
            <a:lvl1pPr marL="0" indent="0" algn="l" defTabSz="685213"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98" y="1438276"/>
            <a:ext cx="2676525" cy="2166938"/>
          </a:xfrm>
          <a:prstGeom prst="rect">
            <a:avLst/>
          </a:prstGeom>
        </p:spPr>
        <p:txBody>
          <a:bodyPr lIns="91346" tIns="45673" rIns="91346" bIns="45673" anchor="ctr" anchorCtr="1"/>
          <a:lstStyle>
            <a:lvl1pPr marL="0" indent="0" algn="ctr">
              <a:buNone/>
              <a:defRPr>
                <a:solidFill>
                  <a:schemeClr val="accent3"/>
                </a:solidFill>
                <a:latin typeface="+mj-l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2711288279"/>
      </p:ext>
    </p:extLst>
  </p:cSld>
  <p:clrMapOvr>
    <a:masterClrMapping/>
  </p:clrMapOvr>
  <p:transition spd="slow">
    <p:wip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708" y="4742907"/>
            <a:ext cx="218414" cy="154518"/>
          </a:xfrm>
          <a:prstGeom prst="rect">
            <a:avLst/>
          </a:prstGeom>
          <a:noFill/>
          <a:ln w="9525" algn="ctr">
            <a:noFill/>
            <a:miter lim="800000"/>
            <a:headEnd/>
            <a:tailEnd/>
          </a:ln>
          <a:effectLst/>
        </p:spPr>
        <p:txBody>
          <a:bodyPr wrap="none" lIns="61531" tIns="30765" rIns="61531" bIns="30765" anchor="b">
            <a:spAutoFit/>
          </a:bodyPr>
          <a:lstStyle/>
          <a:p>
            <a:pPr algn="r" defTabSz="610266" fontAlgn="auto">
              <a:spcBef>
                <a:spcPts val="0"/>
              </a:spcBef>
              <a:spcAft>
                <a:spcPts val="0"/>
              </a:spcAft>
              <a:defRPr/>
            </a:pPr>
            <a:fld id="{4ABDCABE-3F10-B64C-92F1-862014417034}" type="slidenum">
              <a:rPr lang="en-US" sz="600">
                <a:solidFill>
                  <a:srgbClr val="FFFFFF">
                    <a:alpha val="60000"/>
                  </a:srgbClr>
                </a:solidFill>
                <a:latin typeface="Arial"/>
                <a:ea typeface="ＭＳ Ｐゴシック" charset="0"/>
                <a:cs typeface="CiscoSans Thin"/>
              </a:rPr>
              <a:pPr algn="r" defTabSz="610266" fontAlgn="auto">
                <a:spcBef>
                  <a:spcPts val="0"/>
                </a:spcBef>
                <a:spcAft>
                  <a:spcPts val="0"/>
                </a:spcAft>
                <a:defRPr/>
              </a:pPr>
              <a:t>‹#›</a:t>
            </a:fld>
            <a:endParaRPr lang="en-US" sz="600" dirty="0">
              <a:solidFill>
                <a:srgbClr val="FFFFFF">
                  <a:alpha val="60000"/>
                </a:srgbClr>
              </a:solidFill>
              <a:latin typeface="Arial"/>
              <a:ea typeface="ＭＳ Ｐゴシック" charset="0"/>
              <a:cs typeface="CiscoSans Thin"/>
            </a:endParaRPr>
          </a:p>
        </p:txBody>
      </p:sp>
      <p:sp>
        <p:nvSpPr>
          <p:cNvPr id="8" name="Rectangle 4"/>
          <p:cNvSpPr>
            <a:spLocks noChangeArrowheads="1"/>
          </p:cNvSpPr>
          <p:nvPr userDrawn="1"/>
        </p:nvSpPr>
        <p:spPr bwMode="ltGray">
          <a:xfrm>
            <a:off x="5867509" y="4741653"/>
            <a:ext cx="2658018" cy="154518"/>
          </a:xfrm>
          <a:prstGeom prst="rect">
            <a:avLst/>
          </a:prstGeom>
          <a:noFill/>
          <a:ln w="9525">
            <a:noFill/>
            <a:miter lim="800000"/>
            <a:headEnd/>
            <a:tailEnd/>
          </a:ln>
          <a:effectLst/>
        </p:spPr>
        <p:txBody>
          <a:bodyPr lIns="61531" tIns="30765" rIns="61531" bIns="30765" anchor="b">
            <a:spAutoFit/>
          </a:bodyPr>
          <a:lstStyle/>
          <a:p>
            <a:pPr defTabSz="610266" fontAlgn="auto">
              <a:spcBef>
                <a:spcPts val="0"/>
              </a:spcBef>
              <a:spcAft>
                <a:spcPts val="0"/>
              </a:spcAft>
              <a:defRPr/>
            </a:pPr>
            <a:r>
              <a:rPr lang="en-US" sz="600" dirty="0">
                <a:solidFill>
                  <a:srgbClr val="FFFFFF">
                    <a:alpha val="60000"/>
                  </a:srgbClr>
                </a:solidFill>
                <a:latin typeface="Arial"/>
                <a:ea typeface="ＭＳ Ｐゴシック" charset="0"/>
                <a:cs typeface="CiscoSans Thin"/>
              </a:rPr>
              <a:t>© 2014  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474179"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841306"/>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16" tIns="34261" rIns="68516" bIns="34261" anchor="ctr"/>
          <a:lstStyle/>
          <a:p>
            <a:pPr defTabSz="456843"/>
            <a:endParaRPr lang="en-US">
              <a:solidFill>
                <a:srgbClr val="676767"/>
              </a:solidFill>
              <a:ea typeface="ＭＳ Ｐゴシック" charset="0"/>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16" tIns="34261" rIns="68516" bIns="34261" anchor="ctr"/>
          <a:lstStyle/>
          <a:p>
            <a:pPr defTabSz="456843"/>
            <a:endParaRPr lang="en-US">
              <a:solidFill>
                <a:srgbClr val="676767"/>
              </a:solidFill>
              <a:ea typeface="ＭＳ Ｐゴシック" charset="0"/>
            </a:endParaRPr>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3357044672"/>
      </p:ext>
    </p:extLst>
  </p:cSld>
  <p:clrMapOvr>
    <a:masterClrMapping/>
  </p:clrMapOvr>
  <p:transition spd="med">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79" y="1347790"/>
            <a:ext cx="8280057" cy="3073946"/>
          </a:xfrm>
          <a:prstGeom prst="rect">
            <a:avLst/>
          </a:prstGeom>
        </p:spPr>
        <p:txBody>
          <a:bodyPr lIns="91346" tIns="45673" rIns="91346" bIns="45673">
            <a:noAutofit/>
          </a:bodyPr>
          <a:lstStyle>
            <a:lvl1pPr marL="285465" marR="0" indent="-285465" algn="ctr" defTabSz="456747"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31"/>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50" tIns="45675" rIns="91350" bIns="45675"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527626385"/>
      </p:ext>
    </p:extLst>
  </p:cSld>
  <p:clrMapOvr>
    <a:masterClrMapping/>
  </p:clrMapOvr>
  <p:transition spd="med">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346" tIns="45673" rIns="91346" bIns="45673">
            <a:noAutofit/>
          </a:bodyPr>
          <a:lstStyle>
            <a:lvl1pPr marL="280703" indent="-223621">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500" indent="-215684">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6976" indent="-171284">
              <a:buClr>
                <a:schemeClr val="tx1"/>
              </a:buClr>
              <a:buSzPct val="80000"/>
              <a:buFont typeface="Arial"/>
              <a:buChar char="•"/>
              <a:defRPr sz="1600" b="0" i="0">
                <a:solidFill>
                  <a:srgbClr val="676767"/>
                </a:solidFill>
                <a:latin typeface="+mn-lt"/>
                <a:cs typeface="CiscoSans ExtraLight"/>
              </a:defRPr>
            </a:lvl3pPr>
            <a:lvl4pPr marL="910321" indent="-171284">
              <a:buClr>
                <a:schemeClr val="tx1"/>
              </a:buClr>
              <a:buSzPct val="80000"/>
              <a:buFont typeface="Arial"/>
              <a:buChar char="•"/>
              <a:defRPr sz="1400" b="0" i="0">
                <a:solidFill>
                  <a:srgbClr val="676767"/>
                </a:solidFill>
                <a:latin typeface="+mn-lt"/>
                <a:cs typeface="CiscoSans ExtraLight"/>
              </a:defRPr>
            </a:lvl4pPr>
            <a:lvl5pPr marL="1081604" indent="-168109">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31"/>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50" tIns="45675" rIns="91350" bIns="45675"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065335239"/>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346" tIns="45673" rIns="91346" bIns="45673">
            <a:noAutofit/>
          </a:bodyPr>
          <a:lstStyle>
            <a:lvl1pPr marL="57083"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1815"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5690" indent="0">
              <a:buClr>
                <a:schemeClr val="tx1"/>
              </a:buClr>
              <a:buSzPct val="80000"/>
              <a:buFont typeface="Arial"/>
              <a:buNone/>
              <a:defRPr sz="1600" b="0" i="0">
                <a:solidFill>
                  <a:srgbClr val="676767"/>
                </a:solidFill>
                <a:latin typeface="+mn-lt"/>
                <a:cs typeface="CiscoSans ExtraLight"/>
              </a:defRPr>
            </a:lvl3pPr>
            <a:lvl4pPr marL="739041" indent="0">
              <a:buClr>
                <a:schemeClr val="tx1"/>
              </a:buClr>
              <a:buSzPct val="80000"/>
              <a:buFont typeface="Arial"/>
              <a:buNone/>
              <a:defRPr sz="1400" b="0" i="0">
                <a:solidFill>
                  <a:srgbClr val="676767"/>
                </a:solidFill>
                <a:latin typeface="+mn-lt"/>
                <a:cs typeface="CiscoSans ExtraLight"/>
              </a:defRPr>
            </a:lvl4pPr>
            <a:lvl5pPr marL="913496"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31"/>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50" tIns="45675" rIns="91350" bIns="45675"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197948166"/>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3" y="895601"/>
            <a:ext cx="8398739" cy="3168210"/>
          </a:xfrm>
          <a:prstGeom prst="rect">
            <a:avLst/>
          </a:prstGeom>
        </p:spPr>
        <p:txBody>
          <a:bodyPr lIns="91346" tIns="45673" rIns="91346" bIns="45673">
            <a:noAutofit/>
          </a:bodyPr>
          <a:lstStyle>
            <a:lvl1pPr marL="57083"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1815"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5690" indent="0">
              <a:buClr>
                <a:schemeClr val="tx1"/>
              </a:buClr>
              <a:buSzPct val="80000"/>
              <a:buFont typeface="Arial"/>
              <a:buNone/>
              <a:defRPr sz="1600" b="0" i="0">
                <a:solidFill>
                  <a:srgbClr val="676767"/>
                </a:solidFill>
                <a:latin typeface="+mn-lt"/>
                <a:cs typeface="CiscoSans ExtraLight"/>
              </a:defRPr>
            </a:lvl3pPr>
            <a:lvl4pPr marL="739041" indent="0">
              <a:buClr>
                <a:schemeClr val="tx1"/>
              </a:buClr>
              <a:buSzPct val="80000"/>
              <a:buFont typeface="Arial"/>
              <a:buNone/>
              <a:defRPr sz="1400" b="0" i="0">
                <a:solidFill>
                  <a:srgbClr val="676767"/>
                </a:solidFill>
                <a:latin typeface="+mn-lt"/>
                <a:cs typeface="CiscoSans ExtraLight"/>
              </a:defRPr>
            </a:lvl4pPr>
            <a:lvl5pPr marL="913496"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382971949"/>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346" tIns="45673" rIns="91346" bIns="45673">
            <a:noAutofit/>
          </a:bodyPr>
          <a:lstStyle>
            <a:lvl1pPr marL="212232" indent="-392094">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500" indent="-215684">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6976" indent="-171284">
              <a:buClr>
                <a:schemeClr val="tx1"/>
              </a:buClr>
              <a:buSzPct val="80000"/>
              <a:buFont typeface="Arial"/>
              <a:buChar char="•"/>
              <a:defRPr sz="1600" b="0" i="0">
                <a:solidFill>
                  <a:srgbClr val="676767"/>
                </a:solidFill>
                <a:latin typeface="+mn-lt"/>
                <a:cs typeface="CiscoSans ExtraLight"/>
              </a:defRPr>
            </a:lvl3pPr>
            <a:lvl4pPr marL="910321" indent="-171284">
              <a:buClr>
                <a:schemeClr val="tx1"/>
              </a:buClr>
              <a:buSzPct val="80000"/>
              <a:buFont typeface="Arial"/>
              <a:buChar char="•"/>
              <a:defRPr sz="1400" b="0" i="0">
                <a:solidFill>
                  <a:srgbClr val="676767"/>
                </a:solidFill>
                <a:latin typeface="+mn-lt"/>
                <a:cs typeface="CiscoSans ExtraLight"/>
              </a:defRPr>
            </a:lvl4pPr>
            <a:lvl5pPr marL="1081604" indent="-168109">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2003435056"/>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5" y="1347788"/>
            <a:ext cx="8277344" cy="3168210"/>
          </a:xfrm>
          <a:prstGeom prst="rect">
            <a:avLst/>
          </a:prstGeom>
        </p:spPr>
        <p:txBody>
          <a:bodyPr lIns="91346" tIns="45673" rIns="91346" bIns="45673">
            <a:noAutofit/>
          </a:bodyPr>
          <a:lstStyle>
            <a:lvl1pPr marL="280703" indent="-223621">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500" indent="-215684">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6976" indent="-171284">
              <a:buClr>
                <a:schemeClr val="tx1"/>
              </a:buClr>
              <a:buSzPct val="80000"/>
              <a:buFont typeface="Arial"/>
              <a:buChar char="•"/>
              <a:defRPr sz="1600" b="0" i="0">
                <a:solidFill>
                  <a:srgbClr val="676767"/>
                </a:solidFill>
                <a:latin typeface="+mn-lt"/>
                <a:cs typeface="CiscoSans ExtraLight"/>
              </a:defRPr>
            </a:lvl3pPr>
            <a:lvl4pPr marL="910321" indent="-171284">
              <a:buClr>
                <a:schemeClr val="tx1"/>
              </a:buClr>
              <a:buSzPct val="80000"/>
              <a:buFont typeface="Arial"/>
              <a:buChar char="•"/>
              <a:defRPr sz="1400" b="0" i="0">
                <a:solidFill>
                  <a:srgbClr val="676767"/>
                </a:solidFill>
                <a:latin typeface="+mn-lt"/>
                <a:cs typeface="CiscoSans ExtraLight"/>
              </a:defRPr>
            </a:lvl4pPr>
            <a:lvl5pPr marL="1081604" indent="-168109">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31"/>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50" tIns="45675" rIns="91350" bIns="45675"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158635646"/>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86" y="1347788"/>
            <a:ext cx="3901123" cy="3083094"/>
          </a:xfrm>
          <a:prstGeom prst="rect">
            <a:avLst/>
          </a:prstGeom>
        </p:spPr>
        <p:txBody>
          <a:bodyPr lIns="91346" tIns="45673" rIns="91346" bIns="45673">
            <a:noAutofit/>
          </a:bodyPr>
          <a:lstStyle>
            <a:lvl1pPr marL="228384" indent="-171284">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6747" indent="-215684">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029" indent="-171284">
              <a:buClr>
                <a:schemeClr val="tx1"/>
              </a:buClr>
              <a:buSzPct val="80000"/>
              <a:buFont typeface="Arial"/>
              <a:buChar char="•"/>
              <a:defRPr sz="1600" b="0" i="0">
                <a:solidFill>
                  <a:schemeClr val="tx1"/>
                </a:solidFill>
                <a:latin typeface="+mn-lt"/>
                <a:cs typeface="CiscoSans ExtraLight"/>
              </a:defRPr>
            </a:lvl3pPr>
            <a:lvl4pPr marL="799313" indent="-171284">
              <a:buClr>
                <a:schemeClr val="tx1"/>
              </a:buClr>
              <a:buSzPct val="80000"/>
              <a:buFont typeface="Arial"/>
              <a:buChar char="•"/>
              <a:defRPr sz="1400" b="0" i="0">
                <a:solidFill>
                  <a:schemeClr val="tx1"/>
                </a:solidFill>
                <a:latin typeface="+mn-lt"/>
                <a:cs typeface="CiscoSans ExtraLight"/>
              </a:defRPr>
            </a:lvl4pPr>
            <a:lvl5pPr marL="970587" indent="-171284">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8" y="1347788"/>
            <a:ext cx="4218460" cy="3083094"/>
          </a:xfrm>
          <a:prstGeom prst="rect">
            <a:avLst/>
          </a:prstGeom>
        </p:spPr>
        <p:txBody>
          <a:bodyPr lIns="91346" tIns="45673" rIns="91346" bIns="45673">
            <a:noAutofit/>
          </a:bodyPr>
          <a:lstStyle>
            <a:lvl1pPr marL="228384" indent="-171284">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6747" indent="-215684">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029" indent="-171284">
              <a:buClr>
                <a:schemeClr val="tx1"/>
              </a:buClr>
              <a:buSzPct val="80000"/>
              <a:buFont typeface="Arial"/>
              <a:buChar char="•"/>
              <a:defRPr sz="1600" b="0" i="0">
                <a:solidFill>
                  <a:schemeClr val="tx1"/>
                </a:solidFill>
                <a:latin typeface="+mn-lt"/>
                <a:cs typeface="CiscoSans ExtraLight"/>
              </a:defRPr>
            </a:lvl3pPr>
            <a:lvl4pPr marL="799313" indent="-171284">
              <a:buClr>
                <a:schemeClr val="tx1"/>
              </a:buClr>
              <a:buSzPct val="80000"/>
              <a:buFont typeface="Arial"/>
              <a:buChar char="•"/>
              <a:defRPr sz="1400" b="0" i="0">
                <a:solidFill>
                  <a:schemeClr val="tx1"/>
                </a:solidFill>
                <a:latin typeface="+mn-lt"/>
                <a:cs typeface="CiscoSans ExtraLight"/>
              </a:defRPr>
            </a:lvl4pPr>
            <a:lvl5pPr marL="970587" indent="-171284">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31"/>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50" tIns="45675" rIns="91350" bIns="45675"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284986464"/>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8"/>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31" y="302522"/>
            <a:ext cx="3715995" cy="826447"/>
          </a:xfrm>
          <a:prstGeom prst="rect">
            <a:avLst/>
          </a:prstGeom>
        </p:spPr>
        <p:txBody>
          <a:bodyPr lIns="61657" tIns="34261" rIns="61657" bIns="34261" rtlCol="0">
            <a:noAutofit/>
          </a:bodyPr>
          <a:lstStyle>
            <a:lvl1pPr algn="l" defTabSz="685184"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6" y="302506"/>
            <a:ext cx="3715995" cy="826446"/>
          </a:xfrm>
          <a:prstGeom prst="rect">
            <a:avLst/>
          </a:prstGeom>
        </p:spPr>
        <p:txBody>
          <a:bodyPr lIns="91346" tIns="45673" rIns="91346" bIns="45673" anchor="ctr" anchorCtr="0">
            <a:noAutofit/>
          </a:bodyPr>
          <a:lstStyle>
            <a:lvl1pPr marL="0" marR="0" indent="0" algn="l" defTabSz="685184"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31" y="1347788"/>
            <a:ext cx="3715995" cy="3083094"/>
          </a:xfrm>
          <a:prstGeom prst="rect">
            <a:avLst/>
          </a:prstGeom>
        </p:spPr>
        <p:txBody>
          <a:bodyPr lIns="91346" tIns="45673" rIns="91346" bIns="45673">
            <a:noAutofit/>
          </a:bodyPr>
          <a:lstStyle>
            <a:lvl1pPr marL="228384" indent="-171284">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6747" indent="-215684">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029" indent="-171284">
              <a:buClr>
                <a:schemeClr val="tx1"/>
              </a:buClr>
              <a:buSzPct val="80000"/>
              <a:buFont typeface="Arial"/>
              <a:buChar char="•"/>
              <a:defRPr sz="1600" b="0" i="0">
                <a:solidFill>
                  <a:schemeClr val="tx1"/>
                </a:solidFill>
                <a:latin typeface="+mn-lt"/>
                <a:cs typeface="CiscoSans ExtraLight"/>
              </a:defRPr>
            </a:lvl3pPr>
            <a:lvl4pPr marL="799313" indent="-171284">
              <a:buClr>
                <a:schemeClr val="tx1"/>
              </a:buClr>
              <a:buSzPct val="80000"/>
              <a:buFont typeface="Arial"/>
              <a:buChar char="•"/>
              <a:defRPr sz="1400" b="0" i="0">
                <a:solidFill>
                  <a:schemeClr val="tx1"/>
                </a:solidFill>
                <a:latin typeface="+mn-lt"/>
                <a:cs typeface="CiscoSans ExtraLight"/>
              </a:defRPr>
            </a:lvl4pPr>
            <a:lvl5pPr marL="970587" indent="-171284">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6" y="1347788"/>
            <a:ext cx="3715995" cy="3083094"/>
          </a:xfrm>
          <a:prstGeom prst="rect">
            <a:avLst/>
          </a:prstGeom>
        </p:spPr>
        <p:txBody>
          <a:bodyPr lIns="91346" tIns="45673" rIns="91346" bIns="45673">
            <a:noAutofit/>
          </a:bodyPr>
          <a:lstStyle>
            <a:lvl1pPr marL="228384" indent="-171284">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6747" indent="-215684">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029" indent="-171284">
              <a:buClr>
                <a:schemeClr val="tx1"/>
              </a:buClr>
              <a:buSzPct val="80000"/>
              <a:buFont typeface="Arial"/>
              <a:buChar char="•"/>
              <a:defRPr sz="1600" b="0" i="0">
                <a:solidFill>
                  <a:schemeClr val="tx1"/>
                </a:solidFill>
                <a:latin typeface="+mn-lt"/>
                <a:cs typeface="CiscoSans ExtraLight"/>
              </a:defRPr>
            </a:lvl3pPr>
            <a:lvl4pPr marL="799313" indent="-171284">
              <a:buClr>
                <a:schemeClr val="tx1"/>
              </a:buClr>
              <a:buSzPct val="80000"/>
              <a:buFont typeface="Arial"/>
              <a:buChar char="•"/>
              <a:defRPr sz="1400" b="0" i="0">
                <a:solidFill>
                  <a:schemeClr val="tx1"/>
                </a:solidFill>
                <a:latin typeface="+mn-lt"/>
                <a:cs typeface="CiscoSans ExtraLight"/>
              </a:defRPr>
            </a:lvl4pPr>
            <a:lvl5pPr marL="970587" indent="-171284">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343496999"/>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8"/>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8"/>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7" y="228338"/>
            <a:ext cx="2337109" cy="770461"/>
          </a:xfrm>
          <a:prstGeom prst="rect">
            <a:avLst/>
          </a:prstGeom>
        </p:spPr>
        <p:txBody>
          <a:bodyPr lIns="91346" tIns="45673" rIns="91346" bIns="45673" anchor="b" anchorCtr="0">
            <a:noAutofit/>
          </a:bodyPr>
          <a:lstStyle>
            <a:lvl1pPr marL="0" marR="0" indent="0" algn="l" defTabSz="685184"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31" y="227852"/>
            <a:ext cx="2337109" cy="770461"/>
          </a:xfrm>
          <a:prstGeom prst="rect">
            <a:avLst/>
          </a:prstGeom>
        </p:spPr>
        <p:txBody>
          <a:bodyPr lIns="91346" tIns="45673" rIns="91346" bIns="45673" anchor="b" anchorCtr="0">
            <a:noAutofit/>
          </a:bodyPr>
          <a:lstStyle>
            <a:lvl1pPr marL="0" marR="0" indent="0" algn="l" defTabSz="685184"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6" y="220498"/>
            <a:ext cx="2337109" cy="770461"/>
          </a:xfrm>
          <a:prstGeom prst="rect">
            <a:avLst/>
          </a:prstGeom>
        </p:spPr>
        <p:txBody>
          <a:bodyPr lIns="91346" tIns="45673" rIns="91346" bIns="45673" anchor="b" anchorCtr="0">
            <a:noAutofit/>
          </a:bodyPr>
          <a:lstStyle>
            <a:lvl1pPr marL="0" marR="0" indent="0" algn="l" defTabSz="685184"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5" y="1201094"/>
            <a:ext cx="2337110" cy="3314904"/>
          </a:xfrm>
          <a:prstGeom prst="rect">
            <a:avLst/>
          </a:prstGeom>
        </p:spPr>
        <p:txBody>
          <a:bodyPr lIns="91346" tIns="45673" rIns="91346" bIns="45673">
            <a:noAutofit/>
          </a:bodyPr>
          <a:lstStyle>
            <a:lvl1pPr marL="233145" indent="-171284">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573" indent="-171284">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32" y="1200321"/>
            <a:ext cx="2337110" cy="3314904"/>
          </a:xfrm>
          <a:prstGeom prst="rect">
            <a:avLst/>
          </a:prstGeom>
        </p:spPr>
        <p:txBody>
          <a:bodyPr lIns="91346" tIns="45673" rIns="91346" bIns="45673">
            <a:noAutofit/>
          </a:bodyPr>
          <a:lstStyle>
            <a:lvl1pPr marL="233145" indent="-171284">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573" indent="-171284">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4" y="1200321"/>
            <a:ext cx="2337110" cy="3314904"/>
          </a:xfrm>
          <a:prstGeom prst="rect">
            <a:avLst/>
          </a:prstGeom>
        </p:spPr>
        <p:txBody>
          <a:bodyPr lIns="91346" tIns="45673" rIns="91346" bIns="45673">
            <a:noAutofit/>
          </a:bodyPr>
          <a:lstStyle>
            <a:lvl1pPr marL="233145" indent="-171284">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573" indent="-171284">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1774895407"/>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93"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46" tIns="45673" rIns="91346" bIns="45673" anchor="ctr"/>
          <a:lstStyle/>
          <a:p>
            <a:pPr algn="ctr" defTabSz="456843" fontAlgn="auto">
              <a:spcBef>
                <a:spcPts val="0"/>
              </a:spcBef>
              <a:spcAft>
                <a:spcPts val="0"/>
              </a:spcAft>
              <a:defRPr/>
            </a:pPr>
            <a:endParaRPr lang="en-US">
              <a:solidFill>
                <a:srgbClr val="FFFFFF"/>
              </a:solidFill>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346" tIns="45673" rIns="91346" bIns="45673">
            <a:noAutofit/>
          </a:bodyPr>
          <a:lstStyle>
            <a:lvl1pPr marL="85661" indent="-85661" algn="l" defTabSz="685184"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661" indent="-85661" algn="l" defTabSz="685184" rtl="0" eaLnBrk="1" latinLnBrk="0" hangingPunct="1">
              <a:defRPr lang="en-US" sz="1500" kern="1200" dirty="0" smtClean="0">
                <a:solidFill>
                  <a:schemeClr val="accent2"/>
                </a:solidFill>
                <a:latin typeface="Ciscolight" pitchFamily="2" charset="0"/>
                <a:ea typeface="+mn-ea"/>
                <a:cs typeface="+mn-cs"/>
              </a:defRPr>
            </a:lvl2pPr>
            <a:lvl3pPr marL="85661" indent="-85661" algn="l" defTabSz="685184" rtl="0" eaLnBrk="1" latinLnBrk="0" hangingPunct="1">
              <a:defRPr lang="en-US" sz="1500" kern="1200" dirty="0" smtClean="0">
                <a:solidFill>
                  <a:schemeClr val="accent2"/>
                </a:solidFill>
                <a:latin typeface="Ciscolight" pitchFamily="2" charset="0"/>
                <a:ea typeface="+mn-ea"/>
                <a:cs typeface="+mn-cs"/>
              </a:defRPr>
            </a:lvl3pPr>
            <a:lvl4pPr marL="85661" indent="-85661" algn="l" defTabSz="685184" rtl="0" eaLnBrk="1" latinLnBrk="0" hangingPunct="1">
              <a:defRPr lang="en-US" sz="1500" kern="1200" dirty="0" smtClean="0">
                <a:solidFill>
                  <a:schemeClr val="accent2"/>
                </a:solidFill>
                <a:latin typeface="Ciscolight" pitchFamily="2" charset="0"/>
                <a:ea typeface="+mn-ea"/>
                <a:cs typeface="+mn-cs"/>
              </a:defRPr>
            </a:lvl4pPr>
            <a:lvl5pPr marL="85661" indent="-85661" algn="l" defTabSz="685184"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9" y="3552444"/>
            <a:ext cx="3506245" cy="253746"/>
          </a:xfrm>
          <a:prstGeom prst="rect">
            <a:avLst/>
          </a:prstGeom>
        </p:spPr>
        <p:txBody>
          <a:bodyPr lIns="91346" tIns="45673" rIns="91346" bIns="45673">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86" y="1347788"/>
            <a:ext cx="3901123" cy="3083094"/>
          </a:xfrm>
          <a:prstGeom prst="rect">
            <a:avLst/>
          </a:prstGeom>
        </p:spPr>
        <p:txBody>
          <a:bodyPr lIns="91346" tIns="45673" rIns="91346" bIns="45673">
            <a:noAutofit/>
          </a:bodyPr>
          <a:lstStyle>
            <a:lvl1pPr marL="228384" indent="-171284">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6747" indent="-215684">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029" indent="-171284">
              <a:buClr>
                <a:schemeClr val="tx1"/>
              </a:buClr>
              <a:buSzPct val="80000"/>
              <a:buFont typeface="Arial"/>
              <a:buChar char="•"/>
              <a:defRPr sz="1600" b="0" i="0">
                <a:solidFill>
                  <a:schemeClr val="tx1"/>
                </a:solidFill>
                <a:latin typeface="+mn-lt"/>
                <a:cs typeface="CiscoSans ExtraLight"/>
              </a:defRPr>
            </a:lvl3pPr>
            <a:lvl4pPr marL="799313" indent="-171284">
              <a:buClr>
                <a:schemeClr val="tx1"/>
              </a:buClr>
              <a:buSzPct val="80000"/>
              <a:buFont typeface="Arial"/>
              <a:buChar char="•"/>
              <a:defRPr sz="1400" b="0" i="0">
                <a:solidFill>
                  <a:schemeClr val="tx1"/>
                </a:solidFill>
                <a:latin typeface="+mn-lt"/>
                <a:cs typeface="CiscoSans ExtraLight"/>
              </a:defRPr>
            </a:lvl4pPr>
            <a:lvl5pPr marL="970587" indent="-171284">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31"/>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50" tIns="45675" rIns="91350" bIns="45675"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735391132"/>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31"/>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50" tIns="45675" rIns="91350" bIns="45675"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421665543"/>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346" tIns="45673" rIns="91346" bIns="45673" anchor="b" anchorCtr="0">
            <a:noAutofit/>
          </a:bodyPr>
          <a:lstStyle>
            <a:lvl1pPr marL="0" indent="0" algn="l" defTabSz="60310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6"/>
            <a:ext cx="7972248" cy="2278837"/>
          </a:xfrm>
          <a:prstGeom prst="rect">
            <a:avLst/>
          </a:prstGeom>
        </p:spPr>
        <p:txBody>
          <a:bodyPr anchor="ctr">
            <a:noAutofit/>
          </a:bodyPr>
          <a:lstStyle>
            <a:lvl1pPr marL="183456" indent="-399657"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2394826649"/>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8"/>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4" y="1439073"/>
            <a:ext cx="3820348" cy="2265389"/>
          </a:xfrm>
        </p:spPr>
        <p:txBody>
          <a:bodyPr lIns="61660" tIns="34261" rIns="61660" bIns="34261" rtlCol="0" anchor="ctr">
            <a:noAutofit/>
          </a:bodyPr>
          <a:lstStyle>
            <a:lvl1pPr marL="0" indent="0" algn="l" defTabSz="685213"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1" y="654518"/>
            <a:ext cx="3865880" cy="3840480"/>
          </a:xfrm>
          <a:prstGeom prst="rect">
            <a:avLst/>
          </a:prstGeom>
        </p:spPr>
        <p:txBody>
          <a:bodyPr lIns="91346" tIns="45673" rIns="91346" bIns="45673"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358168668"/>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4245675471"/>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90"/>
            <a:ext cx="8345488" cy="2658728"/>
          </a:xfrm>
          <a:prstGeom prst="rect">
            <a:avLst/>
          </a:prstGeom>
        </p:spPr>
        <p:txBody>
          <a:bodyPr lIns="91346" tIns="45673" rIns="91346" bIns="45673">
            <a:noAutofit/>
          </a:bodyPr>
          <a:lstStyle>
            <a:lvl1pPr marL="0" indent="0" algn="ctr">
              <a:buNone/>
              <a:defRPr sz="2000" baseline="0">
                <a:solidFill>
                  <a:schemeClr val="tx1"/>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hasCustomPrompt="1"/>
          </p:nvPr>
        </p:nvSpPr>
        <p:spPr>
          <a:xfrm>
            <a:off x="437769" y="4148240"/>
            <a:ext cx="7180312" cy="326233"/>
          </a:xfrm>
          <a:prstGeom prst="rect">
            <a:avLst/>
          </a:prstGeom>
        </p:spPr>
        <p:txBody>
          <a:bodyPr wrap="square" lIns="91346" tIns="45673" rIns="91346" bIns="45673" anchor="b" anchorCtr="0">
            <a:noAutofit/>
          </a:bodyPr>
          <a:lstStyle>
            <a:lvl1pPr algn="l" defTabSz="60310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31"/>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50" tIns="45675" rIns="91350" bIns="45675"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277912961"/>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6"/>
            <a:ext cx="8345488" cy="2660650"/>
          </a:xfrm>
          <a:prstGeom prst="rect">
            <a:avLst/>
          </a:prstGeom>
        </p:spPr>
        <p:txBody>
          <a:bodyPr vert="horz" lIns="91346" tIns="45673" rIns="91346" bIns="45673">
            <a:noAutofit/>
          </a:bodyPr>
          <a:lstStyle>
            <a:lvl1pPr marL="0" indent="0" algn="ctr">
              <a:buNone/>
              <a:defRPr sz="2000" b="0" i="0">
                <a:solidFill>
                  <a:schemeClr val="tx1"/>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hasCustomPrompt="1"/>
          </p:nvPr>
        </p:nvSpPr>
        <p:spPr>
          <a:xfrm>
            <a:off x="437769" y="4148240"/>
            <a:ext cx="7180312" cy="326233"/>
          </a:xfrm>
          <a:prstGeom prst="rect">
            <a:avLst/>
          </a:prstGeom>
        </p:spPr>
        <p:txBody>
          <a:bodyPr wrap="square" lIns="91346" tIns="45673" rIns="91346" bIns="45673" anchor="b" anchorCtr="0">
            <a:noAutofit/>
          </a:bodyPr>
          <a:lstStyle>
            <a:lvl1pPr algn="l" defTabSz="60310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31"/>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50" tIns="45675" rIns="91350" bIns="45675"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040874607"/>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85" y="1349456"/>
            <a:ext cx="4007001" cy="3040773"/>
          </a:xfrm>
          <a:prstGeom prst="rect">
            <a:avLst/>
          </a:prstGeom>
        </p:spPr>
        <p:txBody>
          <a:bodyPr lIns="91346" tIns="45673" rIns="91346" bIns="45673"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94"/>
            <a:ext cx="4073346" cy="3039397"/>
          </a:xfrm>
          <a:prstGeom prst="rect">
            <a:avLst/>
          </a:prstGeom>
        </p:spPr>
        <p:txBody>
          <a:bodyPr vert="horz" lIns="91346" tIns="45673" rIns="91346" bIns="45673">
            <a:noAutofit/>
          </a:bodyPr>
          <a:lstStyle>
            <a:lvl1pPr marL="0" indent="0" algn="ctr">
              <a:buNone/>
              <a:defRPr sz="2000">
                <a:solidFill>
                  <a:schemeClr val="tx1"/>
                </a:solidFill>
                <a:latin typeface="+mn-lt"/>
                <a:cs typeface="CiscoSans ExtraLight"/>
              </a:defRPr>
            </a:lvl1pPr>
          </a:lstStyle>
          <a:p>
            <a:pPr lvl="0"/>
            <a:r>
              <a:rPr lang="en-US" noProof="0" smtClean="0"/>
              <a:t>Click icon to add chart</a:t>
            </a:r>
            <a:endParaRPr lang="en-US" noProof="0" dirty="0"/>
          </a:p>
        </p:txBody>
      </p:sp>
      <p:sp>
        <p:nvSpPr>
          <p:cNvPr id="5" name="Title Placeholder 5"/>
          <p:cNvSpPr>
            <a:spLocks noGrp="1"/>
          </p:cNvSpPr>
          <p:nvPr>
            <p:ph type="title"/>
          </p:nvPr>
        </p:nvSpPr>
        <p:spPr bwMode="auto">
          <a:xfrm>
            <a:off x="437766" y="341331"/>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50" tIns="45675" rIns="91350" bIns="45675"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537914723"/>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8" y="1349354"/>
            <a:ext cx="4003995" cy="3040875"/>
          </a:xfrm>
          <a:prstGeom prst="rect">
            <a:avLst/>
          </a:prstGeom>
        </p:spPr>
        <p:txBody>
          <a:bodyPr lIns="91346" tIns="45673" rIns="91346" bIns="45673"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346" tIns="45673" rIns="91346" bIns="45673">
            <a:noAutofit/>
          </a:bodyPr>
          <a:lstStyle>
            <a:lvl1pPr marL="0" indent="0" algn="ctr">
              <a:buNone/>
              <a:defRPr sz="2000" b="0" i="0">
                <a:solidFill>
                  <a:schemeClr val="tx1"/>
                </a:solidFill>
                <a:latin typeface="+mn-lt"/>
                <a:cs typeface="CiscoSans ExtraLight"/>
              </a:defRPr>
            </a:lvl1pPr>
          </a:lstStyle>
          <a:p>
            <a:pPr lvl="0"/>
            <a:r>
              <a:rPr lang="en-US" noProof="0" smtClean="0"/>
              <a:t>Drag picture to placeholder or click icon to add</a:t>
            </a:r>
            <a:endParaRPr lang="en-US" noProof="0" dirty="0"/>
          </a:p>
        </p:txBody>
      </p:sp>
      <p:sp>
        <p:nvSpPr>
          <p:cNvPr id="5" name="Title Placeholder 5"/>
          <p:cNvSpPr>
            <a:spLocks noGrp="1"/>
          </p:cNvSpPr>
          <p:nvPr>
            <p:ph type="title"/>
          </p:nvPr>
        </p:nvSpPr>
        <p:spPr bwMode="auto">
          <a:xfrm>
            <a:off x="437766" y="341331"/>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50" tIns="45675" rIns="91350" bIns="45675"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29239885"/>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userDrawn="1"/>
        </p:nvSpPr>
        <p:spPr>
          <a:xfrm>
            <a:off x="6085117"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66" tIns="45683" rIns="91366" bIns="45683" rtlCol="0" anchor="ctr"/>
          <a:lstStyle/>
          <a:p>
            <a:pPr algn="ctr" defTabSz="456843"/>
            <a:endParaRPr lang="en-US" dirty="0" smtClean="0">
              <a:solidFill>
                <a:srgbClr val="FFFFFF"/>
              </a:solidFill>
              <a:cs typeface="Arial"/>
            </a:endParaRPr>
          </a:p>
        </p:txBody>
      </p:sp>
      <p:sp>
        <p:nvSpPr>
          <p:cNvPr id="4" name="Oval 3"/>
          <p:cNvSpPr/>
          <p:nvPr userDrawn="1"/>
        </p:nvSpPr>
        <p:spPr>
          <a:xfrm>
            <a:off x="3423232"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66" tIns="45683" rIns="91366" bIns="45683" rtlCol="0" anchor="ctr"/>
          <a:lstStyle/>
          <a:p>
            <a:pPr algn="ctr" defTabSz="456843"/>
            <a:endParaRPr lang="en-US" dirty="0" smtClean="0">
              <a:solidFill>
                <a:srgbClr val="FFFFFF"/>
              </a:solidFill>
              <a:cs typeface="Arial"/>
            </a:endParaRPr>
          </a:p>
        </p:txBody>
      </p:sp>
      <p:sp>
        <p:nvSpPr>
          <p:cNvPr id="7" name="Oval 6"/>
          <p:cNvSpPr/>
          <p:nvPr userDrawn="1"/>
        </p:nvSpPr>
        <p:spPr>
          <a:xfrm>
            <a:off x="764272"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66" tIns="45683" rIns="91366" bIns="45683" rtlCol="0" anchor="ctr"/>
          <a:lstStyle/>
          <a:p>
            <a:pPr algn="ctr" defTabSz="456843"/>
            <a:endParaRPr lang="en-US" dirty="0" smtClean="0">
              <a:solidFill>
                <a:srgbClr val="FFFFFF"/>
              </a:solidFill>
              <a:cs typeface="Arial"/>
            </a:endParaRPr>
          </a:p>
        </p:txBody>
      </p:sp>
      <p:sp>
        <p:nvSpPr>
          <p:cNvPr id="17" name="Text Placeholder 17"/>
          <p:cNvSpPr>
            <a:spLocks noGrp="1"/>
          </p:cNvSpPr>
          <p:nvPr>
            <p:ph type="body" sz="quarter" idx="11" hasCustomPrompt="1"/>
          </p:nvPr>
        </p:nvSpPr>
        <p:spPr>
          <a:xfrm>
            <a:off x="777486" y="2800162"/>
            <a:ext cx="2292136" cy="603661"/>
          </a:xfrm>
          <a:prstGeom prst="rect">
            <a:avLst/>
          </a:prstGeom>
        </p:spPr>
        <p:txBody>
          <a:bodyPr lIns="91346" tIns="45673" rIns="91346" bIns="45673"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6" y="2798215"/>
            <a:ext cx="2292136" cy="603661"/>
          </a:xfrm>
          <a:prstGeom prst="rect">
            <a:avLst/>
          </a:prstGeom>
        </p:spPr>
        <p:txBody>
          <a:bodyPr lIns="91346" tIns="45673" rIns="91346" bIns="45673"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2" y="2798215"/>
            <a:ext cx="2292136" cy="603661"/>
          </a:xfrm>
          <a:prstGeom prst="rect">
            <a:avLst/>
          </a:prstGeom>
        </p:spPr>
        <p:txBody>
          <a:bodyPr lIns="91346" tIns="45673" rIns="91346" bIns="45673"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lIns="91366" tIns="45683" rIns="91366" bIns="45683"/>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lIns="91366" tIns="45683" rIns="91366" bIns="45683"/>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lIns="91366" tIns="45683" rIns="91366" bIns="45683"/>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652433108"/>
      </p:ext>
    </p:extLst>
  </p:cSld>
  <p:clrMapOvr>
    <a:masterClrMapping/>
  </p:clrMapOvr>
  <p:transition spd="slow">
    <p:wip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41" y="1622395"/>
            <a:ext cx="2306251" cy="2305968"/>
          </a:xfrm>
          <a:prstGeom prst="ellipse">
            <a:avLst/>
          </a:prstGeom>
          <a:solidFill>
            <a:sysClr val="windowText" lastClr="000000">
              <a:alpha val="30000"/>
            </a:sysClr>
          </a:solidFill>
          <a:ln w="25400" cap="flat" cmpd="sng" algn="ctr">
            <a:noFill/>
            <a:prstDash val="solid"/>
          </a:ln>
          <a:effectLst/>
        </p:spPr>
        <p:txBody>
          <a:bodyPr lIns="68522" tIns="34264" rIns="68522" bIns="34264" anchor="ctr"/>
          <a:lstStyle/>
          <a:p>
            <a:pPr algn="ctr" defTabSz="913687" fontAlgn="auto">
              <a:spcBef>
                <a:spcPts val="0"/>
              </a:spcBef>
              <a:spcAft>
                <a:spcPts val="0"/>
              </a:spcAft>
              <a:defRPr/>
            </a:pPr>
            <a:endParaRPr lang="en-US" kern="0">
              <a:solidFill>
                <a:prstClr val="white"/>
              </a:solidFill>
              <a:latin typeface="Arial"/>
              <a:ea typeface="ＭＳ Ｐゴシック" charset="0"/>
            </a:endParaRPr>
          </a:p>
        </p:txBody>
      </p:sp>
      <p:sp>
        <p:nvSpPr>
          <p:cNvPr id="44" name="Oval 43"/>
          <p:cNvSpPr/>
          <p:nvPr userDrawn="1"/>
        </p:nvSpPr>
        <p:spPr>
          <a:xfrm>
            <a:off x="3422862" y="1622395"/>
            <a:ext cx="2306251" cy="2305968"/>
          </a:xfrm>
          <a:prstGeom prst="ellipse">
            <a:avLst/>
          </a:prstGeom>
          <a:solidFill>
            <a:sysClr val="windowText" lastClr="000000">
              <a:alpha val="30000"/>
            </a:sysClr>
          </a:solidFill>
          <a:ln w="25400" cap="flat" cmpd="sng" algn="ctr">
            <a:noFill/>
            <a:prstDash val="solid"/>
          </a:ln>
          <a:effectLst/>
        </p:spPr>
        <p:txBody>
          <a:bodyPr lIns="68522" tIns="34264" rIns="68522" bIns="34264" anchor="ctr"/>
          <a:lstStyle/>
          <a:p>
            <a:pPr algn="ctr" defTabSz="913687" fontAlgn="auto">
              <a:spcBef>
                <a:spcPts val="0"/>
              </a:spcBef>
              <a:spcAft>
                <a:spcPts val="0"/>
              </a:spcAft>
              <a:defRPr/>
            </a:pPr>
            <a:endParaRPr lang="en-US" kern="0">
              <a:solidFill>
                <a:prstClr val="white"/>
              </a:solidFill>
              <a:latin typeface="Arial"/>
              <a:ea typeface="ＭＳ Ｐゴシック" charset="0"/>
            </a:endParaRPr>
          </a:p>
        </p:txBody>
      </p:sp>
      <p:sp>
        <p:nvSpPr>
          <p:cNvPr id="45" name="Oval 44"/>
          <p:cNvSpPr/>
          <p:nvPr userDrawn="1"/>
        </p:nvSpPr>
        <p:spPr>
          <a:xfrm>
            <a:off x="6087379" y="1622395"/>
            <a:ext cx="2306251" cy="2305968"/>
          </a:xfrm>
          <a:prstGeom prst="ellipse">
            <a:avLst/>
          </a:prstGeom>
          <a:solidFill>
            <a:sysClr val="windowText" lastClr="000000">
              <a:alpha val="30000"/>
            </a:sysClr>
          </a:solidFill>
          <a:ln w="25400" cap="flat" cmpd="sng" algn="ctr">
            <a:noFill/>
            <a:prstDash val="solid"/>
          </a:ln>
          <a:effectLst/>
        </p:spPr>
        <p:txBody>
          <a:bodyPr lIns="68522" tIns="34264" rIns="68522" bIns="34264" anchor="ctr"/>
          <a:lstStyle/>
          <a:p>
            <a:pPr algn="ctr" defTabSz="913687" fontAlgn="auto">
              <a:spcBef>
                <a:spcPts val="0"/>
              </a:spcBef>
              <a:spcAft>
                <a:spcPts val="0"/>
              </a:spcAft>
              <a:defRPr/>
            </a:pPr>
            <a:endParaRPr lang="en-US" kern="0">
              <a:solidFill>
                <a:prstClr val="white"/>
              </a:solidFill>
              <a:latin typeface="Arial"/>
              <a:ea typeface="ＭＳ Ｐゴシック" charset="0"/>
            </a:endParaRPr>
          </a:p>
        </p:txBody>
      </p:sp>
      <p:sp>
        <p:nvSpPr>
          <p:cNvPr id="3" name="Title Placeholder 5"/>
          <p:cNvSpPr>
            <a:spLocks noGrp="1"/>
          </p:cNvSpPr>
          <p:nvPr>
            <p:ph type="title"/>
          </p:nvPr>
        </p:nvSpPr>
        <p:spPr bwMode="auto">
          <a:xfrm>
            <a:off x="437766" y="341331"/>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50" tIns="45675" rIns="91350" bIns="45675"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6" y="1622395"/>
            <a:ext cx="2305968" cy="2305968"/>
          </a:xfrm>
          <a:prstGeom prst="ellipse">
            <a:avLst/>
          </a:prstGeom>
          <a:solidFill>
            <a:schemeClr val="bg1">
              <a:alpha val="30000"/>
            </a:schemeClr>
          </a:solidFill>
          <a:ln>
            <a:noFill/>
          </a:ln>
          <a:effectLst/>
        </p:spPr>
        <p:txBody>
          <a:bodyPr lIns="91350" tIns="45675" rIns="91350" bIns="45675"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350" tIns="45675" rIns="91350" bIns="45675"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350" tIns="45675" rIns="91350" bIns="45675"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9" y="3873158"/>
            <a:ext cx="2292136" cy="603661"/>
          </a:xfrm>
          <a:prstGeom prst="rect">
            <a:avLst/>
          </a:prstGeom>
        </p:spPr>
        <p:txBody>
          <a:bodyPr lIns="91346" tIns="45673" rIns="91346" bIns="45673"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211"/>
            <a:ext cx="2292136" cy="603661"/>
          </a:xfrm>
          <a:prstGeom prst="rect">
            <a:avLst/>
          </a:prstGeom>
        </p:spPr>
        <p:txBody>
          <a:bodyPr lIns="91346" tIns="45673" rIns="91346" bIns="45673"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8" y="3871211"/>
            <a:ext cx="2292136" cy="603661"/>
          </a:xfrm>
          <a:prstGeom prst="rect">
            <a:avLst/>
          </a:prstGeom>
        </p:spPr>
        <p:txBody>
          <a:bodyPr lIns="91346" tIns="45673" rIns="91346" bIns="45673"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1954151587"/>
      </p:ext>
    </p:extLst>
  </p:cSld>
  <p:clrMapOvr>
    <a:masterClrMapping/>
  </p:clrMapOvr>
  <p:transition spd="slow">
    <p:wip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32" y="462917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346" tIns="45673" rIns="91346" bIns="45673"/>
          <a:lstStyle>
            <a:lvl1pPr marL="0" indent="0" algn="ctr">
              <a:buNone/>
              <a:defRPr sz="2200" baseline="0">
                <a:latin typeface="+mn-lt"/>
                <a:cs typeface="CiscoSans ExtraLight"/>
              </a:defRPr>
            </a:lvl1pPr>
          </a:lstStyle>
          <a:p>
            <a:pPr lvl="0"/>
            <a:r>
              <a:rPr lang="en-US" noProof="0" smtClean="0"/>
              <a:t>Drag picture to placeholder or click icon to add</a:t>
            </a:r>
            <a:endParaRPr lang="en-US" noProof="0" dirty="0"/>
          </a:p>
        </p:txBody>
      </p:sp>
      <p:sp>
        <p:nvSpPr>
          <p:cNvPr id="6" name="Text Placeholder 2"/>
          <p:cNvSpPr>
            <a:spLocks noGrp="1"/>
          </p:cNvSpPr>
          <p:nvPr>
            <p:ph type="body" sz="quarter" idx="11" hasCustomPrompt="1"/>
          </p:nvPr>
        </p:nvSpPr>
        <p:spPr bwMode="auto">
          <a:xfrm>
            <a:off x="500064" y="3478273"/>
            <a:ext cx="8139112" cy="517441"/>
          </a:xfrm>
          <a:prstGeom prst="rect">
            <a:avLst/>
          </a:prstGeom>
          <a:solidFill>
            <a:schemeClr val="bg1">
              <a:alpha val="70000"/>
            </a:schemeClr>
          </a:solidFill>
          <a:extLst/>
        </p:spPr>
        <p:txBody>
          <a:bodyPr wrap="square" lIns="107915" tIns="0" rIns="91366" bIns="45683" numCol="1" anchor="ctr" anchorCtr="0" compatLnSpc="1">
            <a:prstTxWarp prst="textNoShape">
              <a:avLst/>
            </a:prstTxWarp>
            <a:spAutoFit/>
          </a:bodyPr>
          <a:lstStyle>
            <a:lvl1pPr marL="172669"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886171982"/>
      </p:ext>
    </p:extLst>
  </p:cSld>
  <p:clrMapOvr>
    <a:masterClrMapping/>
  </p:clrMapOvr>
  <p:transition spd="slow">
    <p:wip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5" y="301050"/>
            <a:ext cx="8563172" cy="2542175"/>
          </a:xfrm>
          <a:prstGeom prst="rect">
            <a:avLst/>
          </a:prstGeom>
        </p:spPr>
        <p:txBody>
          <a:bodyPr vert="horz" lIns="91346" tIns="45673" rIns="91346" bIns="45673"/>
          <a:lstStyle>
            <a:lvl1pPr marL="0" indent="0" algn="ctr">
              <a:buNone/>
              <a:defRPr sz="2200" baseline="0">
                <a:solidFill>
                  <a:srgbClr val="676767"/>
                </a:solidFill>
                <a:latin typeface="+mn-lt"/>
                <a:cs typeface="CiscoSans ExtraLight"/>
              </a:defRPr>
            </a:lvl1pPr>
          </a:lstStyle>
          <a:p>
            <a:pPr lvl="0"/>
            <a:r>
              <a:rPr lang="en-US" noProof="0" smtClean="0"/>
              <a:t>Drag picture to placeholder or click icon to add</a:t>
            </a:r>
            <a:endParaRPr lang="en-US" noProof="0" dirty="0"/>
          </a:p>
        </p:txBody>
      </p:sp>
      <p:sp>
        <p:nvSpPr>
          <p:cNvPr id="4" name="Text Placeholder 3"/>
          <p:cNvSpPr>
            <a:spLocks noGrp="1"/>
          </p:cNvSpPr>
          <p:nvPr>
            <p:ph type="body" sz="quarter" idx="11" hasCustomPrompt="1"/>
          </p:nvPr>
        </p:nvSpPr>
        <p:spPr>
          <a:xfrm>
            <a:off x="448786" y="3054538"/>
            <a:ext cx="8364236" cy="564257"/>
          </a:xfrm>
          <a:prstGeom prst="rect">
            <a:avLst/>
          </a:prstGeom>
        </p:spPr>
        <p:txBody>
          <a:bodyPr vert="horz" wrap="square" lIns="91366" tIns="45683" rIns="91366" bIns="45683">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3378763070"/>
      </p:ext>
    </p:extLst>
  </p:cSld>
  <p:clrMapOvr>
    <a:masterClrMapping/>
  </p:clrMapOvr>
  <p:transition spd="slow">
    <p:wip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32" y="462917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346" tIns="45673" rIns="91346" bIns="45673"/>
          <a:lstStyle>
            <a:lvl1pPr marL="0" indent="0" algn="ctr">
              <a:buNone/>
              <a:defRPr sz="2200" baseline="0">
                <a:latin typeface="+mn-lt"/>
                <a:cs typeface="CiscoSans ExtraLigh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1334378700"/>
      </p:ext>
    </p:extLst>
  </p:cSld>
  <p:clrMapOvr>
    <a:masterClrMapping/>
  </p:clrMapOvr>
  <p:transition spd="slow">
    <p:wip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3"/>
            <a:ext cx="8480388" cy="4266646"/>
          </a:xfrm>
          <a:prstGeom prst="rect">
            <a:avLst/>
          </a:prstGeom>
        </p:spPr>
        <p:txBody>
          <a:bodyPr vert="horz" lIns="91350" tIns="45675" rIns="91350" bIns="45675"/>
          <a:lstStyle>
            <a:lvl1pPr marL="0" indent="0" algn="ctr">
              <a:buNone/>
              <a:defRPr sz="1500" baseline="0">
                <a:latin typeface="+mn-lt"/>
                <a:cs typeface="CiscoSans ExtraLigh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940283175"/>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528969905"/>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2" y="596901"/>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22" tIns="34264" rIns="68522" bIns="34264" anchor="ctr"/>
          <a:lstStyle/>
          <a:p>
            <a:pPr algn="ctr" defTabSz="456843" fontAlgn="auto">
              <a:spcBef>
                <a:spcPts val="0"/>
              </a:spcBef>
              <a:spcAft>
                <a:spcPts val="0"/>
              </a:spcAft>
              <a:defRPr/>
            </a:pPr>
            <a:endParaRPr lang="en-US">
              <a:solidFill>
                <a:srgbClr val="FFFFFF"/>
              </a:solidFill>
            </a:endParaRPr>
          </a:p>
        </p:txBody>
      </p:sp>
      <p:sp>
        <p:nvSpPr>
          <p:cNvPr id="5" name="Rectangle 4"/>
          <p:cNvSpPr/>
          <p:nvPr/>
        </p:nvSpPr>
        <p:spPr>
          <a:xfrm>
            <a:off x="1892301" y="3595689"/>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22" tIns="34264" rIns="68522" bIns="34264" anchor="ctr"/>
          <a:lstStyle/>
          <a:p>
            <a:pPr algn="ctr" defTabSz="456843" fontAlgn="auto">
              <a:spcBef>
                <a:spcPts val="0"/>
              </a:spcBef>
              <a:spcAft>
                <a:spcPts val="0"/>
              </a:spcAft>
              <a:defRPr/>
            </a:pPr>
            <a:endParaRPr lang="en-US">
              <a:solidFill>
                <a:srgbClr val="FFFFFF"/>
              </a:solidFill>
            </a:endParaRPr>
          </a:p>
        </p:txBody>
      </p:sp>
      <p:sp>
        <p:nvSpPr>
          <p:cNvPr id="26" name="Picture Placeholder 25"/>
          <p:cNvSpPr>
            <a:spLocks noGrp="1"/>
          </p:cNvSpPr>
          <p:nvPr>
            <p:ph type="pic" sz="quarter" idx="10"/>
          </p:nvPr>
        </p:nvSpPr>
        <p:spPr>
          <a:xfrm>
            <a:off x="1900240" y="596646"/>
            <a:ext cx="5329238" cy="3003804"/>
          </a:xfrm>
          <a:prstGeom prst="rect">
            <a:avLst/>
          </a:prstGeom>
          <a:solidFill>
            <a:schemeClr val="bg1">
              <a:alpha val="30000"/>
            </a:schemeClr>
          </a:solidFill>
          <a:ln>
            <a:solidFill>
              <a:srgbClr val="676767"/>
            </a:solidFill>
          </a:ln>
          <a:effectLst/>
        </p:spPr>
        <p:txBody>
          <a:bodyPr lIns="91350" tIns="45675" rIns="91350" bIns="45675" anchor="ctr" anchorCtr="0"/>
          <a:lstStyle>
            <a:lvl1pPr algn="ctr">
              <a:buFontTx/>
              <a:buNone/>
              <a:defRPr>
                <a:solidFill>
                  <a:schemeClr val="tx1"/>
                </a:solidFill>
                <a:latin typeface="+mj-lt"/>
              </a:defRPr>
            </a:lvl1pPr>
          </a:lstStyle>
          <a:p>
            <a:pPr lvl="0"/>
            <a:r>
              <a:rPr lang="en-US" noProof="0" smtClean="0"/>
              <a:t>Drag picture to placeholder or click icon to add</a:t>
            </a:r>
            <a:endParaRPr lang="en-US" noProof="0" dirty="0"/>
          </a:p>
        </p:txBody>
      </p:sp>
      <p:sp>
        <p:nvSpPr>
          <p:cNvPr id="11" name="Title 10"/>
          <p:cNvSpPr>
            <a:spLocks noGrp="1"/>
          </p:cNvSpPr>
          <p:nvPr>
            <p:ph type="title" hasCustomPrompt="1"/>
          </p:nvPr>
        </p:nvSpPr>
        <p:spPr>
          <a:xfrm>
            <a:off x="2065873"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226142208"/>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3" y="233376"/>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22" tIns="34264" rIns="68522" bIns="34264" anchor="ctr"/>
          <a:lstStyle/>
          <a:p>
            <a:pPr algn="ctr" defTabSz="456843" fontAlgn="auto">
              <a:spcBef>
                <a:spcPts val="0"/>
              </a:spcBef>
              <a:spcAft>
                <a:spcPts val="0"/>
              </a:spcAft>
              <a:defRPr/>
            </a:pPr>
            <a:endParaRPr lang="en-US">
              <a:solidFill>
                <a:srgbClr val="FFFFFF"/>
              </a:solidFill>
            </a:endParaRPr>
          </a:p>
        </p:txBody>
      </p:sp>
      <p:sp>
        <p:nvSpPr>
          <p:cNvPr id="26" name="Picture Placeholder 25"/>
          <p:cNvSpPr>
            <a:spLocks noGrp="1"/>
          </p:cNvSpPr>
          <p:nvPr>
            <p:ph type="pic" sz="quarter" idx="10"/>
          </p:nvPr>
        </p:nvSpPr>
        <p:spPr>
          <a:xfrm>
            <a:off x="549992" y="233172"/>
            <a:ext cx="3273552" cy="1844802"/>
          </a:xfrm>
          <a:prstGeom prst="rect">
            <a:avLst/>
          </a:prstGeom>
          <a:solidFill>
            <a:schemeClr val="bg1">
              <a:alpha val="30000"/>
            </a:schemeClr>
          </a:solidFill>
          <a:ln>
            <a:solidFill>
              <a:srgbClr val="676767"/>
            </a:solidFill>
          </a:ln>
          <a:effectLst/>
        </p:spPr>
        <p:txBody>
          <a:bodyPr vert="horz" lIns="68522" tIns="34264" rIns="68522" bIns="34264" rtlCol="0" anchor="ctr" anchorCtr="0">
            <a:normAutofit/>
          </a:bodyPr>
          <a:lstStyle>
            <a:lvl1pPr marL="0" indent="0" algn="ctr" defTabSz="685241"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smtClean="0"/>
              <a:t>Drag picture to placeholder or click icon to add</a:t>
            </a:r>
            <a:endParaRPr lang="en-US" noProof="0" dirty="0"/>
          </a:p>
        </p:txBody>
      </p:sp>
      <p:sp>
        <p:nvSpPr>
          <p:cNvPr id="9" name="Title 8"/>
          <p:cNvSpPr>
            <a:spLocks noGrp="1"/>
          </p:cNvSpPr>
          <p:nvPr>
            <p:ph type="title" hasCustomPrompt="1"/>
          </p:nvPr>
        </p:nvSpPr>
        <p:spPr>
          <a:xfrm>
            <a:off x="430955" y="2480713"/>
            <a:ext cx="6729865" cy="1614419"/>
          </a:xfrm>
        </p:spPr>
        <p:txBody>
          <a:bodyPr>
            <a:noAutofit/>
          </a:bodyPr>
          <a:lstStyle>
            <a:lvl1pPr marL="0" marR="0" indent="0" algn="l" defTabSz="685241"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3559266985"/>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9"/>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22" tIns="34264" rIns="68522" bIns="34264" anchor="ctr"/>
          <a:lstStyle/>
          <a:p>
            <a:pPr algn="ctr" defTabSz="456843" fontAlgn="auto">
              <a:spcBef>
                <a:spcPts val="0"/>
              </a:spcBef>
              <a:spcAft>
                <a:spcPts val="0"/>
              </a:spcAft>
              <a:defRPr/>
            </a:pPr>
            <a:endParaRPr lang="en-US">
              <a:solidFill>
                <a:srgbClr val="FFFFFF"/>
              </a:solidFill>
            </a:endParaRPr>
          </a:p>
        </p:txBody>
      </p:sp>
      <p:sp>
        <p:nvSpPr>
          <p:cNvPr id="26" name="Picture Placeholder 25"/>
          <p:cNvSpPr>
            <a:spLocks noGrp="1"/>
          </p:cNvSpPr>
          <p:nvPr>
            <p:ph type="pic" sz="quarter" idx="10"/>
          </p:nvPr>
        </p:nvSpPr>
        <p:spPr>
          <a:xfrm>
            <a:off x="4992624" y="546735"/>
            <a:ext cx="3630168" cy="3869818"/>
          </a:xfrm>
          <a:prstGeom prst="rect">
            <a:avLst/>
          </a:prstGeom>
          <a:solidFill>
            <a:schemeClr val="bg1">
              <a:alpha val="30000"/>
            </a:schemeClr>
          </a:solidFill>
          <a:ln>
            <a:solidFill>
              <a:srgbClr val="2968AF"/>
            </a:solidFill>
          </a:ln>
          <a:effectLst/>
        </p:spPr>
        <p:txBody>
          <a:bodyPr lIns="91350" tIns="45675" rIns="91350" bIns="45675" anchor="ctr" anchorCtr="0"/>
          <a:lstStyle>
            <a:lvl1pPr algn="ctr">
              <a:buFontTx/>
              <a:buNone/>
              <a:defRPr>
                <a:solidFill>
                  <a:schemeClr val="tx1"/>
                </a:solidFill>
                <a:latin typeface="+mj-lt"/>
              </a:defRPr>
            </a:lvl1pPr>
          </a:lstStyle>
          <a:p>
            <a:pPr lvl="0"/>
            <a:r>
              <a:rPr lang="en-US" noProof="0" smtClean="0"/>
              <a:t>Drag picture to placeholder or click icon to add</a:t>
            </a:r>
            <a:endParaRPr lang="en-US" noProof="0" dirty="0"/>
          </a:p>
        </p:txBody>
      </p:sp>
      <p:sp>
        <p:nvSpPr>
          <p:cNvPr id="9" name="Title 8"/>
          <p:cNvSpPr>
            <a:spLocks noGrp="1"/>
          </p:cNvSpPr>
          <p:nvPr>
            <p:ph type="title" hasCustomPrompt="1"/>
          </p:nvPr>
        </p:nvSpPr>
        <p:spPr>
          <a:xfrm>
            <a:off x="437670" y="546745"/>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1637875902"/>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78"/>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19" tIns="34261" rIns="68519" bIns="34261" anchor="ctr"/>
          <a:lstStyle/>
          <a:p>
            <a:pPr algn="ctr" defTabSz="456843" fontAlgn="auto">
              <a:spcBef>
                <a:spcPts val="0"/>
              </a:spcBef>
              <a:spcAft>
                <a:spcPts val="0"/>
              </a:spcAft>
              <a:defRPr/>
            </a:pPr>
            <a:endParaRPr lang="en-US">
              <a:solidFill>
                <a:srgbClr val="FFFFFF"/>
              </a:solidFill>
              <a:latin typeface="CiscoSans"/>
              <a:cs typeface="CiscoSans"/>
            </a:endParaRPr>
          </a:p>
        </p:txBody>
      </p:sp>
      <p:sp>
        <p:nvSpPr>
          <p:cNvPr id="10" name="Rectangle 9"/>
          <p:cNvSpPr/>
          <p:nvPr/>
        </p:nvSpPr>
        <p:spPr>
          <a:xfrm>
            <a:off x="334963" y="233378"/>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19" tIns="34261" rIns="68519" bIns="34261" anchor="ctr"/>
          <a:lstStyle/>
          <a:p>
            <a:pPr algn="ctr" defTabSz="456843" fontAlgn="auto">
              <a:spcBef>
                <a:spcPts val="0"/>
              </a:spcBef>
              <a:spcAft>
                <a:spcPts val="0"/>
              </a:spcAft>
              <a:defRPr/>
            </a:pPr>
            <a:endParaRPr lang="en-US">
              <a:solidFill>
                <a:srgbClr val="FFFFFF"/>
              </a:solidFill>
              <a:latin typeface="CiscoSans"/>
              <a:cs typeface="CiscoSans"/>
            </a:endParaRPr>
          </a:p>
        </p:txBody>
      </p:sp>
      <p:sp>
        <p:nvSpPr>
          <p:cNvPr id="11" name="Rectangle 10"/>
          <p:cNvSpPr/>
          <p:nvPr/>
        </p:nvSpPr>
        <p:spPr>
          <a:xfrm>
            <a:off x="6980240"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19" tIns="34261" rIns="68519" bIns="34261" anchor="ctr"/>
          <a:lstStyle/>
          <a:p>
            <a:pPr algn="ctr" defTabSz="456843" fontAlgn="auto">
              <a:spcBef>
                <a:spcPts val="0"/>
              </a:spcBef>
              <a:spcAft>
                <a:spcPts val="0"/>
              </a:spcAft>
              <a:defRPr/>
            </a:pPr>
            <a:endParaRPr lang="en-US">
              <a:solidFill>
                <a:srgbClr val="FFFFFF"/>
              </a:solidFill>
              <a:latin typeface="CiscoSans"/>
              <a:cs typeface="CiscoSans"/>
            </a:endParaRPr>
          </a:p>
        </p:txBody>
      </p:sp>
      <p:sp>
        <p:nvSpPr>
          <p:cNvPr id="12" name="Rectangle 11"/>
          <p:cNvSpPr/>
          <p:nvPr/>
        </p:nvSpPr>
        <p:spPr>
          <a:xfrm>
            <a:off x="334983" y="227173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19" tIns="34261" rIns="68519" bIns="34261" anchor="ctr"/>
          <a:lstStyle/>
          <a:p>
            <a:pPr algn="ctr" defTabSz="456843" fontAlgn="auto">
              <a:spcBef>
                <a:spcPts val="0"/>
              </a:spcBef>
              <a:spcAft>
                <a:spcPts val="0"/>
              </a:spcAft>
              <a:defRPr/>
            </a:pPr>
            <a:endParaRPr lang="en-US">
              <a:solidFill>
                <a:srgbClr val="FFFFFF"/>
              </a:solidFill>
              <a:latin typeface="CiscoSans"/>
              <a:cs typeface="CiscoSans"/>
            </a:endParaRPr>
          </a:p>
        </p:txBody>
      </p:sp>
      <p:sp>
        <p:nvSpPr>
          <p:cNvPr id="13" name="Rectangle 12"/>
          <p:cNvSpPr/>
          <p:nvPr/>
        </p:nvSpPr>
        <p:spPr>
          <a:xfrm>
            <a:off x="2911477" y="227173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19" tIns="34261" rIns="68519" bIns="34261" anchor="ctr"/>
          <a:lstStyle/>
          <a:p>
            <a:pPr algn="ctr" defTabSz="456843" fontAlgn="auto">
              <a:spcBef>
                <a:spcPts val="0"/>
              </a:spcBef>
              <a:spcAft>
                <a:spcPts val="0"/>
              </a:spcAft>
              <a:defRPr/>
            </a:pPr>
            <a:endParaRPr lang="en-US">
              <a:solidFill>
                <a:srgbClr val="FFFFFF"/>
              </a:solidFill>
              <a:latin typeface="CiscoSans"/>
              <a:cs typeface="CiscoSans"/>
            </a:endParaRPr>
          </a:p>
        </p:txBody>
      </p:sp>
      <p:sp>
        <p:nvSpPr>
          <p:cNvPr id="14" name="Rectangle 13"/>
          <p:cNvSpPr/>
          <p:nvPr/>
        </p:nvSpPr>
        <p:spPr>
          <a:xfrm>
            <a:off x="6980240"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19" tIns="34261" rIns="68519" bIns="34261" anchor="ctr"/>
          <a:lstStyle/>
          <a:p>
            <a:pPr algn="ctr" defTabSz="456843" fontAlgn="auto">
              <a:spcBef>
                <a:spcPts val="0"/>
              </a:spcBef>
              <a:spcAft>
                <a:spcPts val="0"/>
              </a:spcAft>
              <a:defRPr/>
            </a:pPr>
            <a:endParaRPr lang="en-US">
              <a:solidFill>
                <a:srgbClr val="FFFFFF"/>
              </a:solidFill>
              <a:latin typeface="CiscoSans"/>
              <a:cs typeface="CiscoSans"/>
            </a:endParaRPr>
          </a:p>
        </p:txBody>
      </p:sp>
      <p:sp>
        <p:nvSpPr>
          <p:cNvPr id="15" name="Rectangle 14"/>
          <p:cNvSpPr/>
          <p:nvPr/>
        </p:nvSpPr>
        <p:spPr>
          <a:xfrm>
            <a:off x="6980240"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19" tIns="34261" rIns="68519" bIns="34261" anchor="ctr"/>
          <a:lstStyle/>
          <a:p>
            <a:pPr algn="ctr" defTabSz="456843" fontAlgn="auto">
              <a:spcBef>
                <a:spcPts val="0"/>
              </a:spcBef>
              <a:spcAft>
                <a:spcPts val="0"/>
              </a:spcAft>
              <a:defRPr/>
            </a:pPr>
            <a:endParaRPr lang="en-US">
              <a:solidFill>
                <a:srgbClr val="FFFFFF"/>
              </a:solidFill>
              <a:latin typeface="CiscoSans"/>
              <a:cs typeface="CiscoSans"/>
            </a:endParaRPr>
          </a:p>
        </p:txBody>
      </p:sp>
      <p:sp>
        <p:nvSpPr>
          <p:cNvPr id="49" name="Picture Placeholder 25"/>
          <p:cNvSpPr>
            <a:spLocks noGrp="1"/>
          </p:cNvSpPr>
          <p:nvPr>
            <p:ph type="pic" sz="quarter" idx="11"/>
          </p:nvPr>
        </p:nvSpPr>
        <p:spPr>
          <a:xfrm>
            <a:off x="3669013" y="233363"/>
            <a:ext cx="3267861" cy="1995489"/>
          </a:xfrm>
          <a:prstGeom prst="rect">
            <a:avLst/>
          </a:prstGeom>
          <a:solidFill>
            <a:schemeClr val="bg1">
              <a:alpha val="30000"/>
            </a:schemeClr>
          </a:solidFill>
          <a:ln>
            <a:solidFill>
              <a:schemeClr val="bg2"/>
            </a:solidFill>
          </a:ln>
          <a:effectLst/>
        </p:spPr>
        <p:txBody>
          <a:bodyPr vert="horz" lIns="68519" tIns="34261" rIns="68519" bIns="34261" rtlCol="0" anchor="ctr" anchorCtr="0">
            <a:normAutofit/>
          </a:bodyPr>
          <a:lstStyle>
            <a:lvl1pPr marL="0" indent="0" algn="ctr" defTabSz="685213"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26" name="Picture Placeholder 25"/>
          <p:cNvSpPr>
            <a:spLocks noGrp="1"/>
          </p:cNvSpPr>
          <p:nvPr>
            <p:ph type="pic" sz="quarter" idx="10"/>
          </p:nvPr>
        </p:nvSpPr>
        <p:spPr>
          <a:xfrm>
            <a:off x="320845" y="233363"/>
            <a:ext cx="3302001" cy="1995489"/>
          </a:xfrm>
          <a:prstGeom prst="rect">
            <a:avLst/>
          </a:prstGeom>
          <a:solidFill>
            <a:schemeClr val="bg1">
              <a:alpha val="30000"/>
            </a:schemeClr>
          </a:solidFill>
          <a:ln>
            <a:solidFill>
              <a:schemeClr val="bg2"/>
            </a:solidFill>
          </a:ln>
          <a:effectLst/>
        </p:spPr>
        <p:txBody>
          <a:bodyPr vert="horz" lIns="68519" tIns="34261" rIns="68519" bIns="34261" rtlCol="0" anchor="ctr" anchorCtr="0">
            <a:normAutofit/>
          </a:bodyPr>
          <a:lstStyle>
            <a:lvl1pPr marL="0" indent="0" algn="ctr" defTabSz="685213"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19" tIns="34261" rIns="68519" bIns="34261" rtlCol="0" anchor="ctr" anchorCtr="0">
            <a:normAutofit/>
          </a:bodyPr>
          <a:lstStyle>
            <a:lvl1pPr marL="0" indent="0" algn="ctr" defTabSz="685213"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3" name="Picture Placeholder 25"/>
          <p:cNvSpPr>
            <a:spLocks noGrp="1"/>
          </p:cNvSpPr>
          <p:nvPr>
            <p:ph type="pic" sz="quarter" idx="13"/>
          </p:nvPr>
        </p:nvSpPr>
        <p:spPr>
          <a:xfrm>
            <a:off x="320824" y="2271738"/>
            <a:ext cx="2537420" cy="2594201"/>
          </a:xfrm>
          <a:prstGeom prst="rect">
            <a:avLst/>
          </a:prstGeom>
          <a:solidFill>
            <a:schemeClr val="bg1">
              <a:alpha val="30000"/>
            </a:schemeClr>
          </a:solidFill>
          <a:ln>
            <a:solidFill>
              <a:schemeClr val="bg2"/>
            </a:solidFill>
          </a:ln>
          <a:effectLst/>
        </p:spPr>
        <p:txBody>
          <a:bodyPr vert="horz" lIns="68519" tIns="34261" rIns="68519" bIns="34261" rtlCol="0" anchor="ctr" anchorCtr="0">
            <a:normAutofit/>
          </a:bodyPr>
          <a:lstStyle>
            <a:lvl1pPr marL="0" indent="0" algn="ctr" defTabSz="685213"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5" name="Picture Placeholder 25"/>
          <p:cNvSpPr>
            <a:spLocks noGrp="1"/>
          </p:cNvSpPr>
          <p:nvPr>
            <p:ph type="pic" sz="quarter" idx="14"/>
          </p:nvPr>
        </p:nvSpPr>
        <p:spPr>
          <a:xfrm>
            <a:off x="2908336" y="2271738"/>
            <a:ext cx="4028516" cy="2594201"/>
          </a:xfrm>
          <a:prstGeom prst="rect">
            <a:avLst/>
          </a:prstGeom>
          <a:solidFill>
            <a:schemeClr val="bg1">
              <a:alpha val="30000"/>
            </a:schemeClr>
          </a:solidFill>
          <a:ln>
            <a:solidFill>
              <a:schemeClr val="bg2"/>
            </a:solidFill>
          </a:ln>
          <a:effectLst/>
        </p:spPr>
        <p:txBody>
          <a:bodyPr vert="horz" lIns="68519" tIns="34261" rIns="68519" bIns="34261" rtlCol="0" anchor="ctr" anchorCtr="0">
            <a:normAutofit/>
          </a:bodyPr>
          <a:lstStyle>
            <a:lvl1pPr marL="0" indent="0" algn="ctr" defTabSz="685213"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19" tIns="34261" rIns="68519" bIns="34261" rtlCol="0" anchor="ctr" anchorCtr="0">
            <a:normAutofit/>
          </a:bodyPr>
          <a:lstStyle>
            <a:lvl1pPr marL="0" indent="0" algn="ctr" defTabSz="685213"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19" tIns="34261" rIns="68519" bIns="34261" rtlCol="0" anchor="ctr" anchorCtr="0">
            <a:normAutofit/>
          </a:bodyPr>
          <a:lstStyle>
            <a:lvl1pPr marL="0" indent="0" algn="ctr" defTabSz="685213"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1220641844"/>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266667"/>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43"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19" tIns="34261" rIns="68519" bIns="34261" rtlCol="0" anchor="ctr">
            <a:normAutofit/>
          </a:bodyPr>
          <a:lstStyle>
            <a:lvl1pPr marL="0" indent="0" algn="ctr" defTabSz="685213"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1197658079"/>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19" tIns="34261" rIns="68519" bIns="34261" rtlCol="0" anchor="ctr">
            <a:normAutofit/>
          </a:bodyPr>
          <a:lstStyle>
            <a:lvl1pPr marL="0" indent="0" algn="ctr" defTabSz="685213"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2925398718"/>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108" y="1643063"/>
            <a:ext cx="87598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5076331"/>
      </p:ext>
    </p:extLst>
  </p:cSld>
  <p:clrMapOvr>
    <a:masterClrMapping/>
  </p:clrMapOvr>
  <p:transition spd="slow">
    <p:wip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McK 2. Slide Title"/>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677478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9701" y="1004812"/>
            <a:ext cx="8580924" cy="3724274"/>
          </a:xfrm>
          <a:prstGeom prst="rect">
            <a:avLst/>
          </a:prstGeom>
        </p:spPr>
        <p:txBody>
          <a:bodyPr lIns="68555" tIns="34279" rIns="68555" bIns="3427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lIns="68555" tIns="34279" rIns="68555" bIns="34279"/>
          <a:lstStyle/>
          <a:p>
            <a:pPr defTabSz="456843"/>
            <a:fld id="{7225F39B-1A81-4DF2-A46F-1C89E5CE1FD8}" type="datetimeFigureOut">
              <a:rPr lang="en-US" smtClean="0">
                <a:solidFill>
                  <a:srgbClr val="676767"/>
                </a:solidFill>
                <a:ea typeface="ＭＳ Ｐゴシック" charset="0"/>
              </a:rPr>
              <a:pPr defTabSz="456843"/>
              <a:t>9/18/2017</a:t>
            </a:fld>
            <a:endParaRPr lang="en-US" dirty="0">
              <a:solidFill>
                <a:srgbClr val="676767"/>
              </a:solidFill>
              <a:ea typeface="ＭＳ Ｐゴシック" charset="0"/>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68555" tIns="34279" rIns="68555" bIns="34279"/>
          <a:lstStyle/>
          <a:p>
            <a:pPr defTabSz="456843"/>
            <a:endParaRPr lang="en-US" dirty="0">
              <a:solidFill>
                <a:srgbClr val="676767"/>
              </a:solidFill>
              <a:ea typeface="ＭＳ Ｐゴシック" charset="0"/>
            </a:endParaRPr>
          </a:p>
        </p:txBody>
      </p:sp>
      <p:sp>
        <p:nvSpPr>
          <p:cNvPr id="6" name="Slide Number Placeholder 5"/>
          <p:cNvSpPr>
            <a:spLocks noGrp="1"/>
          </p:cNvSpPr>
          <p:nvPr>
            <p:ph type="sldNum" sz="quarter" idx="12"/>
          </p:nvPr>
        </p:nvSpPr>
        <p:spPr>
          <a:xfrm>
            <a:off x="6553201" y="4767264"/>
            <a:ext cx="2133600" cy="273844"/>
          </a:xfrm>
          <a:prstGeom prst="rect">
            <a:avLst/>
          </a:prstGeom>
        </p:spPr>
        <p:txBody>
          <a:bodyPr lIns="68555" tIns="34279" rIns="68555" bIns="34279"/>
          <a:lstStyle/>
          <a:p>
            <a:pPr defTabSz="456843"/>
            <a:fld id="{196CC05E-C741-4607-8EC1-F37D1083C62F}" type="slidenum">
              <a:rPr lang="en-US" smtClean="0">
                <a:solidFill>
                  <a:srgbClr val="676767"/>
                </a:solidFill>
                <a:ea typeface="ＭＳ Ｐゴシック" charset="0"/>
              </a:rPr>
              <a:pPr defTabSz="456843"/>
              <a:t>‹#›</a:t>
            </a:fld>
            <a:endParaRPr lang="en-US" dirty="0">
              <a:solidFill>
                <a:srgbClr val="676767"/>
              </a:solidFill>
              <a:ea typeface="ＭＳ Ｐゴシック" charset="0"/>
            </a:endParaRPr>
          </a:p>
        </p:txBody>
      </p:sp>
    </p:spTree>
    <p:extLst>
      <p:ext uri="{BB962C8B-B14F-4D97-AF65-F5344CB8AC3E}">
        <p14:creationId xmlns:p14="http://schemas.microsoft.com/office/powerpoint/2010/main" val="3531234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a:t>Click to edit Master text styles</a:t>
            </a:r>
          </a:p>
        </p:txBody>
      </p:sp>
    </p:spTree>
    <p:extLst>
      <p:ext uri="{BB962C8B-B14F-4D97-AF65-F5344CB8AC3E}">
        <p14:creationId xmlns:p14="http://schemas.microsoft.com/office/powerpoint/2010/main" val="2280407899"/>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Content Slide With Title">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19"/>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0" tIns="45700" rIns="91400" bIns="45700" numCol="1" anchor="ctr" anchorCtr="0" compatLnSpc="1">
            <a:prstTxWarp prst="textNoShape">
              <a:avLst/>
            </a:prstTxWarp>
          </a:bodyPr>
          <a:lstStyle/>
          <a:p>
            <a:pPr lvl="0"/>
            <a:r>
              <a:rPr lang="en-US" smtClean="0"/>
              <a:t>Click to edit Master title style</a:t>
            </a:r>
            <a:endParaRPr lang="en-GB" dirty="0"/>
          </a:p>
        </p:txBody>
      </p:sp>
      <p:sp>
        <p:nvSpPr>
          <p:cNvPr id="5" name="Text Placeholder 3"/>
          <p:cNvSpPr>
            <a:spLocks noGrp="1"/>
          </p:cNvSpPr>
          <p:nvPr>
            <p:ph type="body" sz="quarter" idx="10" hasCustomPrompt="1"/>
          </p:nvPr>
        </p:nvSpPr>
        <p:spPr>
          <a:xfrm>
            <a:off x="462302" y="1347788"/>
            <a:ext cx="8277344" cy="3168210"/>
          </a:xfrm>
          <a:prstGeom prst="rect">
            <a:avLst/>
          </a:prstGeom>
        </p:spPr>
        <p:txBody>
          <a:bodyPr lIns="91396" tIns="45698" rIns="91396" bIns="45698">
            <a:noAutofit/>
          </a:bodyPr>
          <a:lstStyle>
            <a:lvl1pPr marL="280856" indent="-223738">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769" indent="-215801">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372" indent="-171373">
              <a:buClr>
                <a:schemeClr val="tx1"/>
              </a:buClr>
              <a:buSzPct val="80000"/>
              <a:buFont typeface="Arial"/>
              <a:buChar char="•"/>
              <a:defRPr sz="1600" b="0" i="0">
                <a:solidFill>
                  <a:srgbClr val="676767"/>
                </a:solidFill>
                <a:latin typeface="+mn-lt"/>
                <a:cs typeface="CiscoSans ExtraLight"/>
              </a:defRPr>
            </a:lvl3pPr>
            <a:lvl4pPr marL="910807" indent="-171373">
              <a:buClr>
                <a:schemeClr val="tx1"/>
              </a:buClr>
              <a:buSzPct val="80000"/>
              <a:buFont typeface="Arial"/>
              <a:buChar char="•"/>
              <a:defRPr sz="1400" b="0" i="0">
                <a:solidFill>
                  <a:srgbClr val="676767"/>
                </a:solidFill>
                <a:latin typeface="+mn-lt"/>
                <a:cs typeface="CiscoSans ExtraLight"/>
              </a:defRPr>
            </a:lvl4pPr>
            <a:lvl5pPr marL="1082180" indent="-168198">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525564324"/>
      </p:ext>
    </p:extLst>
  </p:cSld>
  <p:clrMapOvr>
    <a:masterClrMapping/>
  </p:clrMapOvr>
  <p:transition spd="med">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5073"/>
              </a:solidFill>
              <a:ea typeface="ＭＳ Ｐゴシック" charset="0"/>
            </a:endParaRPr>
          </a:p>
        </p:txBody>
      </p:sp>
    </p:spTree>
    <p:extLst>
      <p:ext uri="{BB962C8B-B14F-4D97-AF65-F5344CB8AC3E}">
        <p14:creationId xmlns:p14="http://schemas.microsoft.com/office/powerpoint/2010/main" val="735929011"/>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2961058877"/>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586845890"/>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6311" name="think-cell Slide" r:id="rId4" imgW="476" imgH="357" progId="TCLayout.ActiveDocument.1">
                  <p:embed/>
                </p:oleObj>
              </mc:Choice>
              <mc:Fallback>
                <p:oleObj name="think-cell Slide" r:id="rId4" imgW="476" imgH="357"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1491244922"/>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2298423"/>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5073"/>
              </a:solidFill>
              <a:ea typeface="ＭＳ Ｐゴシック" charset="0"/>
            </a:endParaRPr>
          </a:p>
        </p:txBody>
      </p:sp>
    </p:spTree>
    <p:extLst>
      <p:ext uri="{BB962C8B-B14F-4D97-AF65-F5344CB8AC3E}">
        <p14:creationId xmlns:p14="http://schemas.microsoft.com/office/powerpoint/2010/main" val="1621654502"/>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gradFill>
          <a:gsLst>
            <a:gs pos="0">
              <a:srgbClr val="049FD9"/>
            </a:gs>
            <a:gs pos="100000">
              <a:srgbClr val="004BAF"/>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225151654"/>
      </p:ext>
    </p:extLst>
  </p:cSld>
  <p:clrMapOvr>
    <a:masterClrMapping/>
  </p:clrMapOvr>
  <p:transition spd="slow">
    <p:wip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tx1"/>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US"/>
              <a:t>Click to edit Master subtitle style</a:t>
            </a:r>
            <a:endParaRPr lang="en-US" dirty="0"/>
          </a:p>
        </p:txBody>
      </p:sp>
      <p:sp>
        <p:nvSpPr>
          <p:cNvPr id="2" name="Title 1"/>
          <p:cNvSpPr>
            <a:spLocks noGrp="1"/>
          </p:cNvSpPr>
          <p:nvPr>
            <p:ph type="ctrTitle"/>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chemeClr val="accent1"/>
                </a:solidFill>
                <a:latin typeface="+mj-lt"/>
                <a:ea typeface="+mj-ea"/>
                <a:cs typeface="+mj-cs"/>
              </a:defRPr>
            </a:lvl1pPr>
          </a:lstStyle>
          <a:p>
            <a:r>
              <a:rPr lang="en-US"/>
              <a:t>Click to edit Master title style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tx1"/>
                </a:solidFill>
                <a:latin typeface="+mj-l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2269119203"/>
      </p:ext>
    </p:extLst>
  </p:cSld>
  <p:clrMapOvr>
    <a:masterClrMapping/>
  </p:clrMapOvr>
  <p:transition spd="slow">
    <p:wip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3_Segue">
    <p:bg>
      <p:bgPr>
        <a:gradFill rotWithShape="0">
          <a:gsLst>
            <a:gs pos="0">
              <a:srgbClr val="049FD9"/>
            </a:gs>
            <a:gs pos="100000">
              <a:srgbClr val="004BAF"/>
            </a:gs>
          </a:gsLst>
          <a:lin ang="5400000"/>
        </a:gradFill>
        <a:effectLst/>
      </p:bgPr>
    </p:bg>
    <p:spTree>
      <p:nvGrpSpPr>
        <p:cNvPr id="1" name=""/>
        <p:cNvGrpSpPr/>
        <p:nvPr/>
      </p:nvGrpSpPr>
      <p:grpSpPr>
        <a:xfrm>
          <a:off x="0" y="0"/>
          <a:ext cx="0" cy="0"/>
          <a:chOff x="0" y="0"/>
          <a:chExt cx="0" cy="0"/>
        </a:xfrm>
      </p:grpSpPr>
      <p:sp>
        <p:nvSpPr>
          <p:cNvPr id="3"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rgbClr val="FFFFFF">
                    <a:alpha val="60000"/>
                  </a:srgbClr>
                </a:solidFill>
                <a:latin typeface="Arial"/>
                <a:cs typeface="CiscoSans Thin"/>
              </a:rPr>
              <a:pPr algn="r" defTabSz="610744" fontAlgn="auto">
                <a:spcBef>
                  <a:spcPts val="0"/>
                </a:spcBef>
                <a:spcAft>
                  <a:spcPts val="0"/>
                </a:spcAft>
                <a:defRPr/>
              </a:pPr>
              <a:t>‹#›</a:t>
            </a:fld>
            <a:endParaRPr lang="en-US" sz="600" dirty="0">
              <a:solidFill>
                <a:srgbClr val="FFFFFF">
                  <a:alpha val="60000"/>
                </a:srgbClr>
              </a:solidFill>
              <a:latin typeface="Arial"/>
              <a:cs typeface="CiscoSans Thin"/>
            </a:endParaRPr>
          </a:p>
        </p:txBody>
      </p:sp>
      <p:sp>
        <p:nvSpPr>
          <p:cNvPr id="4"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cs typeface="CiscoSans Thin"/>
              </a:rPr>
              <a:t>© 2017  Cisco and/or its affiliates. All rights reserved.   Cisco Confidential</a:t>
            </a:r>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US"/>
              <a:t>Click to edit Master title style</a:t>
            </a:r>
            <a:endParaRPr lang="en-US" dirty="0"/>
          </a:p>
        </p:txBody>
      </p:sp>
      <p:pic>
        <p:nvPicPr>
          <p:cNvPr id="10" name="Picture 2"/>
          <p:cNvPicPr>
            <a:picLocks noChangeAspect="1" noChangeArrowheads="1"/>
          </p:cNvPicPr>
          <p:nvPr/>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1828867"/>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vmlDrawing" Target="../drawings/vmlDrawing1.vml"/><Relationship Id="rId3" Type="http://schemas.openxmlformats.org/officeDocument/2006/relationships/slideLayout" Target="../slideLayouts/slideLayout49.xml"/><Relationship Id="rId7" Type="http://schemas.openxmlformats.org/officeDocument/2006/relationships/theme" Target="../theme/theme2.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image" Target="../media/image9.emf"/><Relationship Id="rId5" Type="http://schemas.openxmlformats.org/officeDocument/2006/relationships/slideLayout" Target="../slideLayouts/slideLayout51.xml"/><Relationship Id="rId10" Type="http://schemas.openxmlformats.org/officeDocument/2006/relationships/oleObject" Target="../embeddings/oleObject1.bin"/><Relationship Id="rId4" Type="http://schemas.openxmlformats.org/officeDocument/2006/relationships/slideLayout" Target="../slideLayouts/slideLayout50.xml"/><Relationship Id="rId9" Type="http://schemas.openxmlformats.org/officeDocument/2006/relationships/tags" Target="../tags/tag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9" Type="http://schemas.openxmlformats.org/officeDocument/2006/relationships/theme" Target="../theme/theme3.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34" Type="http://schemas.openxmlformats.org/officeDocument/2006/relationships/slideLayout" Target="../slideLayouts/slideLayout86.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38" Type="http://schemas.openxmlformats.org/officeDocument/2006/relationships/slideLayout" Target="../slideLayouts/slideLayout90.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slideLayout" Target="../slideLayouts/slideLayout81.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37" Type="http://schemas.openxmlformats.org/officeDocument/2006/relationships/slideLayout" Target="../slideLayouts/slideLayout89.xml"/><Relationship Id="rId40" Type="http://schemas.openxmlformats.org/officeDocument/2006/relationships/image" Target="../media/image8.png"/><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slideLayout" Target="../slideLayouts/slideLayout88.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slideLayout" Target="../slideLayouts/slideLayout87.xml"/></Relationships>
</file>

<file path=ppt/slideMasters/_rels/slideMaster4.xml.rels><?xml version="1.0" encoding="UTF-8" standalone="yes"?>
<Relationships xmlns="http://schemas.openxmlformats.org/package/2006/relationships"><Relationship Id="rId8" Type="http://schemas.openxmlformats.org/officeDocument/2006/relationships/vmlDrawing" Target="../drawings/vmlDrawing3.vml"/><Relationship Id="rId3" Type="http://schemas.openxmlformats.org/officeDocument/2006/relationships/slideLayout" Target="../slideLayouts/slideLayout93.xml"/><Relationship Id="rId7" Type="http://schemas.openxmlformats.org/officeDocument/2006/relationships/theme" Target="../theme/theme4.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image" Target="../media/image9.emf"/><Relationship Id="rId5" Type="http://schemas.openxmlformats.org/officeDocument/2006/relationships/slideLayout" Target="../slideLayouts/slideLayout95.xml"/><Relationship Id="rId10" Type="http://schemas.openxmlformats.org/officeDocument/2006/relationships/oleObject" Target="../embeddings/oleObject3.bin"/><Relationship Id="rId4" Type="http://schemas.openxmlformats.org/officeDocument/2006/relationships/slideLayout" Target="../slideLayouts/slideLayout94.xml"/><Relationship Id="rId9" Type="http://schemas.openxmlformats.org/officeDocument/2006/relationships/tags" Target="../tags/tag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slideLayout" Target="../slideLayouts/slideLayout122.xml"/><Relationship Id="rId39" Type="http://schemas.openxmlformats.org/officeDocument/2006/relationships/slideLayout" Target="../slideLayouts/slideLayout135.xml"/><Relationship Id="rId3" Type="http://schemas.openxmlformats.org/officeDocument/2006/relationships/slideLayout" Target="../slideLayouts/slideLayout99.xml"/><Relationship Id="rId21" Type="http://schemas.openxmlformats.org/officeDocument/2006/relationships/slideLayout" Target="../slideLayouts/slideLayout117.xml"/><Relationship Id="rId34" Type="http://schemas.openxmlformats.org/officeDocument/2006/relationships/slideLayout" Target="../slideLayouts/slideLayout130.xml"/><Relationship Id="rId42" Type="http://schemas.openxmlformats.org/officeDocument/2006/relationships/slideLayout" Target="../slideLayouts/slideLayout138.xml"/><Relationship Id="rId47" Type="http://schemas.openxmlformats.org/officeDocument/2006/relationships/theme" Target="../theme/theme5.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slideLayout" Target="../slideLayouts/slideLayout121.xml"/><Relationship Id="rId33" Type="http://schemas.openxmlformats.org/officeDocument/2006/relationships/slideLayout" Target="../slideLayouts/slideLayout129.xml"/><Relationship Id="rId38" Type="http://schemas.openxmlformats.org/officeDocument/2006/relationships/slideLayout" Target="../slideLayouts/slideLayout134.xml"/><Relationship Id="rId46" Type="http://schemas.openxmlformats.org/officeDocument/2006/relationships/slideLayout" Target="../slideLayouts/slideLayout142.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29" Type="http://schemas.openxmlformats.org/officeDocument/2006/relationships/slideLayout" Target="../slideLayouts/slideLayout125.xml"/><Relationship Id="rId41" Type="http://schemas.openxmlformats.org/officeDocument/2006/relationships/slideLayout" Target="../slideLayouts/slideLayout137.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32" Type="http://schemas.openxmlformats.org/officeDocument/2006/relationships/slideLayout" Target="../slideLayouts/slideLayout128.xml"/><Relationship Id="rId37" Type="http://schemas.openxmlformats.org/officeDocument/2006/relationships/slideLayout" Target="../slideLayouts/slideLayout133.xml"/><Relationship Id="rId40" Type="http://schemas.openxmlformats.org/officeDocument/2006/relationships/slideLayout" Target="../slideLayouts/slideLayout136.xml"/><Relationship Id="rId45" Type="http://schemas.openxmlformats.org/officeDocument/2006/relationships/slideLayout" Target="../slideLayouts/slideLayout141.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28" Type="http://schemas.openxmlformats.org/officeDocument/2006/relationships/slideLayout" Target="../slideLayouts/slideLayout124.xml"/><Relationship Id="rId36" Type="http://schemas.openxmlformats.org/officeDocument/2006/relationships/slideLayout" Target="../slideLayouts/slideLayout132.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31" Type="http://schemas.openxmlformats.org/officeDocument/2006/relationships/slideLayout" Target="../slideLayouts/slideLayout127.xml"/><Relationship Id="rId44" Type="http://schemas.openxmlformats.org/officeDocument/2006/relationships/slideLayout" Target="../slideLayouts/slideLayout140.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 Id="rId27" Type="http://schemas.openxmlformats.org/officeDocument/2006/relationships/slideLayout" Target="../slideLayouts/slideLayout123.xml"/><Relationship Id="rId30" Type="http://schemas.openxmlformats.org/officeDocument/2006/relationships/slideLayout" Target="../slideLayouts/slideLayout126.xml"/><Relationship Id="rId35" Type="http://schemas.openxmlformats.org/officeDocument/2006/relationships/slideLayout" Target="../slideLayouts/slideLayout131.xml"/><Relationship Id="rId43" Type="http://schemas.openxmlformats.org/officeDocument/2006/relationships/slideLayout" Target="../slideLayouts/slideLayout139.xml"/><Relationship Id="rId48"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26" Type="http://schemas.openxmlformats.org/officeDocument/2006/relationships/slideLayout" Target="../slideLayouts/slideLayout168.xml"/><Relationship Id="rId39" Type="http://schemas.openxmlformats.org/officeDocument/2006/relationships/slideLayout" Target="../slideLayouts/slideLayout181.xml"/><Relationship Id="rId3" Type="http://schemas.openxmlformats.org/officeDocument/2006/relationships/slideLayout" Target="../slideLayouts/slideLayout145.xml"/><Relationship Id="rId21" Type="http://schemas.openxmlformats.org/officeDocument/2006/relationships/slideLayout" Target="../slideLayouts/slideLayout163.xml"/><Relationship Id="rId34" Type="http://schemas.openxmlformats.org/officeDocument/2006/relationships/slideLayout" Target="../slideLayouts/slideLayout176.xml"/><Relationship Id="rId42" Type="http://schemas.openxmlformats.org/officeDocument/2006/relationships/slideLayout" Target="../slideLayouts/slideLayout184.xml"/><Relationship Id="rId47" Type="http://schemas.openxmlformats.org/officeDocument/2006/relationships/theme" Target="../theme/theme6.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5" Type="http://schemas.openxmlformats.org/officeDocument/2006/relationships/slideLayout" Target="../slideLayouts/slideLayout167.xml"/><Relationship Id="rId33" Type="http://schemas.openxmlformats.org/officeDocument/2006/relationships/slideLayout" Target="../slideLayouts/slideLayout175.xml"/><Relationship Id="rId38" Type="http://schemas.openxmlformats.org/officeDocument/2006/relationships/slideLayout" Target="../slideLayouts/slideLayout180.xml"/><Relationship Id="rId46" Type="http://schemas.openxmlformats.org/officeDocument/2006/relationships/slideLayout" Target="../slideLayouts/slideLayout188.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0" Type="http://schemas.openxmlformats.org/officeDocument/2006/relationships/slideLayout" Target="../slideLayouts/slideLayout162.xml"/><Relationship Id="rId29" Type="http://schemas.openxmlformats.org/officeDocument/2006/relationships/slideLayout" Target="../slideLayouts/slideLayout171.xml"/><Relationship Id="rId41" Type="http://schemas.openxmlformats.org/officeDocument/2006/relationships/slideLayout" Target="../slideLayouts/slideLayout183.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24" Type="http://schemas.openxmlformats.org/officeDocument/2006/relationships/slideLayout" Target="../slideLayouts/slideLayout166.xml"/><Relationship Id="rId32" Type="http://schemas.openxmlformats.org/officeDocument/2006/relationships/slideLayout" Target="../slideLayouts/slideLayout174.xml"/><Relationship Id="rId37" Type="http://schemas.openxmlformats.org/officeDocument/2006/relationships/slideLayout" Target="../slideLayouts/slideLayout179.xml"/><Relationship Id="rId40" Type="http://schemas.openxmlformats.org/officeDocument/2006/relationships/slideLayout" Target="../slideLayouts/slideLayout182.xml"/><Relationship Id="rId45" Type="http://schemas.openxmlformats.org/officeDocument/2006/relationships/slideLayout" Target="../slideLayouts/slideLayout187.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23" Type="http://schemas.openxmlformats.org/officeDocument/2006/relationships/slideLayout" Target="../slideLayouts/slideLayout165.xml"/><Relationship Id="rId28" Type="http://schemas.openxmlformats.org/officeDocument/2006/relationships/slideLayout" Target="../slideLayouts/slideLayout170.xml"/><Relationship Id="rId36" Type="http://schemas.openxmlformats.org/officeDocument/2006/relationships/slideLayout" Target="../slideLayouts/slideLayout178.xml"/><Relationship Id="rId10" Type="http://schemas.openxmlformats.org/officeDocument/2006/relationships/slideLayout" Target="../slideLayouts/slideLayout152.xml"/><Relationship Id="rId19" Type="http://schemas.openxmlformats.org/officeDocument/2006/relationships/slideLayout" Target="../slideLayouts/slideLayout161.xml"/><Relationship Id="rId31" Type="http://schemas.openxmlformats.org/officeDocument/2006/relationships/slideLayout" Target="../slideLayouts/slideLayout173.xml"/><Relationship Id="rId44" Type="http://schemas.openxmlformats.org/officeDocument/2006/relationships/slideLayout" Target="../slideLayouts/slideLayout186.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 Id="rId22" Type="http://schemas.openxmlformats.org/officeDocument/2006/relationships/slideLayout" Target="../slideLayouts/slideLayout164.xml"/><Relationship Id="rId27" Type="http://schemas.openxmlformats.org/officeDocument/2006/relationships/slideLayout" Target="../slideLayouts/slideLayout169.xml"/><Relationship Id="rId30" Type="http://schemas.openxmlformats.org/officeDocument/2006/relationships/slideLayout" Target="../slideLayouts/slideLayout172.xml"/><Relationship Id="rId35" Type="http://schemas.openxmlformats.org/officeDocument/2006/relationships/slideLayout" Target="../slideLayouts/slideLayout177.xml"/><Relationship Id="rId43" Type="http://schemas.openxmlformats.org/officeDocument/2006/relationships/slideLayout" Target="../slideLayouts/slideLayout185.xml"/><Relationship Id="rId48"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18" Type="http://schemas.openxmlformats.org/officeDocument/2006/relationships/slideLayout" Target="../slideLayouts/slideLayout206.xml"/><Relationship Id="rId26" Type="http://schemas.openxmlformats.org/officeDocument/2006/relationships/slideLayout" Target="../slideLayouts/slideLayout214.xml"/><Relationship Id="rId39" Type="http://schemas.openxmlformats.org/officeDocument/2006/relationships/slideLayout" Target="../slideLayouts/slideLayout227.xml"/><Relationship Id="rId3" Type="http://schemas.openxmlformats.org/officeDocument/2006/relationships/slideLayout" Target="../slideLayouts/slideLayout191.xml"/><Relationship Id="rId21" Type="http://schemas.openxmlformats.org/officeDocument/2006/relationships/slideLayout" Target="../slideLayouts/slideLayout209.xml"/><Relationship Id="rId34" Type="http://schemas.openxmlformats.org/officeDocument/2006/relationships/slideLayout" Target="../slideLayouts/slideLayout222.xml"/><Relationship Id="rId42" Type="http://schemas.openxmlformats.org/officeDocument/2006/relationships/slideLayout" Target="../slideLayouts/slideLayout230.xml"/><Relationship Id="rId47" Type="http://schemas.openxmlformats.org/officeDocument/2006/relationships/theme" Target="../theme/theme7.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17" Type="http://schemas.openxmlformats.org/officeDocument/2006/relationships/slideLayout" Target="../slideLayouts/slideLayout205.xml"/><Relationship Id="rId25" Type="http://schemas.openxmlformats.org/officeDocument/2006/relationships/slideLayout" Target="../slideLayouts/slideLayout213.xml"/><Relationship Id="rId33" Type="http://schemas.openxmlformats.org/officeDocument/2006/relationships/slideLayout" Target="../slideLayouts/slideLayout221.xml"/><Relationship Id="rId38" Type="http://schemas.openxmlformats.org/officeDocument/2006/relationships/slideLayout" Target="../slideLayouts/slideLayout226.xml"/><Relationship Id="rId46" Type="http://schemas.openxmlformats.org/officeDocument/2006/relationships/slideLayout" Target="../slideLayouts/slideLayout234.xml"/><Relationship Id="rId2" Type="http://schemas.openxmlformats.org/officeDocument/2006/relationships/slideLayout" Target="../slideLayouts/slideLayout190.xml"/><Relationship Id="rId16" Type="http://schemas.openxmlformats.org/officeDocument/2006/relationships/slideLayout" Target="../slideLayouts/slideLayout204.xml"/><Relationship Id="rId20" Type="http://schemas.openxmlformats.org/officeDocument/2006/relationships/slideLayout" Target="../slideLayouts/slideLayout208.xml"/><Relationship Id="rId29" Type="http://schemas.openxmlformats.org/officeDocument/2006/relationships/slideLayout" Target="../slideLayouts/slideLayout217.xml"/><Relationship Id="rId41" Type="http://schemas.openxmlformats.org/officeDocument/2006/relationships/slideLayout" Target="../slideLayouts/slideLayout229.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24" Type="http://schemas.openxmlformats.org/officeDocument/2006/relationships/slideLayout" Target="../slideLayouts/slideLayout212.xml"/><Relationship Id="rId32" Type="http://schemas.openxmlformats.org/officeDocument/2006/relationships/slideLayout" Target="../slideLayouts/slideLayout220.xml"/><Relationship Id="rId37" Type="http://schemas.openxmlformats.org/officeDocument/2006/relationships/slideLayout" Target="../slideLayouts/slideLayout225.xml"/><Relationship Id="rId40" Type="http://schemas.openxmlformats.org/officeDocument/2006/relationships/slideLayout" Target="../slideLayouts/slideLayout228.xml"/><Relationship Id="rId45" Type="http://schemas.openxmlformats.org/officeDocument/2006/relationships/slideLayout" Target="../slideLayouts/slideLayout233.xml"/><Relationship Id="rId5" Type="http://schemas.openxmlformats.org/officeDocument/2006/relationships/slideLayout" Target="../slideLayouts/slideLayout193.xml"/><Relationship Id="rId15" Type="http://schemas.openxmlformats.org/officeDocument/2006/relationships/slideLayout" Target="../slideLayouts/slideLayout203.xml"/><Relationship Id="rId23" Type="http://schemas.openxmlformats.org/officeDocument/2006/relationships/slideLayout" Target="../slideLayouts/slideLayout211.xml"/><Relationship Id="rId28" Type="http://schemas.openxmlformats.org/officeDocument/2006/relationships/slideLayout" Target="../slideLayouts/slideLayout216.xml"/><Relationship Id="rId36" Type="http://schemas.openxmlformats.org/officeDocument/2006/relationships/slideLayout" Target="../slideLayouts/slideLayout224.xml"/><Relationship Id="rId10" Type="http://schemas.openxmlformats.org/officeDocument/2006/relationships/slideLayout" Target="../slideLayouts/slideLayout198.xml"/><Relationship Id="rId19" Type="http://schemas.openxmlformats.org/officeDocument/2006/relationships/slideLayout" Target="../slideLayouts/slideLayout207.xml"/><Relationship Id="rId31" Type="http://schemas.openxmlformats.org/officeDocument/2006/relationships/slideLayout" Target="../slideLayouts/slideLayout219.xml"/><Relationship Id="rId44" Type="http://schemas.openxmlformats.org/officeDocument/2006/relationships/slideLayout" Target="../slideLayouts/slideLayout232.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slideLayout" Target="../slideLayouts/slideLayout202.xml"/><Relationship Id="rId22" Type="http://schemas.openxmlformats.org/officeDocument/2006/relationships/slideLayout" Target="../slideLayouts/slideLayout210.xml"/><Relationship Id="rId27" Type="http://schemas.openxmlformats.org/officeDocument/2006/relationships/slideLayout" Target="../slideLayouts/slideLayout215.xml"/><Relationship Id="rId30" Type="http://schemas.openxmlformats.org/officeDocument/2006/relationships/slideLayout" Target="../slideLayouts/slideLayout218.xml"/><Relationship Id="rId35" Type="http://schemas.openxmlformats.org/officeDocument/2006/relationships/slideLayout" Target="../slideLayouts/slideLayout223.xml"/><Relationship Id="rId43" Type="http://schemas.openxmlformats.org/officeDocument/2006/relationships/slideLayout" Target="../slideLayouts/slideLayout231.xml"/><Relationship Id="rId48"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slideLayout" Target="../slideLayouts/slideLayout247.xml"/><Relationship Id="rId18" Type="http://schemas.openxmlformats.org/officeDocument/2006/relationships/slideLayout" Target="../slideLayouts/slideLayout252.xml"/><Relationship Id="rId26" Type="http://schemas.openxmlformats.org/officeDocument/2006/relationships/slideLayout" Target="../slideLayouts/slideLayout260.xml"/><Relationship Id="rId39" Type="http://schemas.openxmlformats.org/officeDocument/2006/relationships/slideLayout" Target="../slideLayouts/slideLayout273.xml"/><Relationship Id="rId3" Type="http://schemas.openxmlformats.org/officeDocument/2006/relationships/slideLayout" Target="../slideLayouts/slideLayout237.xml"/><Relationship Id="rId21" Type="http://schemas.openxmlformats.org/officeDocument/2006/relationships/slideLayout" Target="../slideLayouts/slideLayout255.xml"/><Relationship Id="rId34" Type="http://schemas.openxmlformats.org/officeDocument/2006/relationships/slideLayout" Target="../slideLayouts/slideLayout268.xml"/><Relationship Id="rId42" Type="http://schemas.openxmlformats.org/officeDocument/2006/relationships/slideLayout" Target="../slideLayouts/slideLayout276.xml"/><Relationship Id="rId47" Type="http://schemas.openxmlformats.org/officeDocument/2006/relationships/theme" Target="../theme/theme8.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17" Type="http://schemas.openxmlformats.org/officeDocument/2006/relationships/slideLayout" Target="../slideLayouts/slideLayout251.xml"/><Relationship Id="rId25" Type="http://schemas.openxmlformats.org/officeDocument/2006/relationships/slideLayout" Target="../slideLayouts/slideLayout259.xml"/><Relationship Id="rId33" Type="http://schemas.openxmlformats.org/officeDocument/2006/relationships/slideLayout" Target="../slideLayouts/slideLayout267.xml"/><Relationship Id="rId38" Type="http://schemas.openxmlformats.org/officeDocument/2006/relationships/slideLayout" Target="../slideLayouts/slideLayout272.xml"/><Relationship Id="rId46" Type="http://schemas.openxmlformats.org/officeDocument/2006/relationships/slideLayout" Target="../slideLayouts/slideLayout280.xml"/><Relationship Id="rId2" Type="http://schemas.openxmlformats.org/officeDocument/2006/relationships/slideLayout" Target="../slideLayouts/slideLayout236.xml"/><Relationship Id="rId16" Type="http://schemas.openxmlformats.org/officeDocument/2006/relationships/slideLayout" Target="../slideLayouts/slideLayout250.xml"/><Relationship Id="rId20" Type="http://schemas.openxmlformats.org/officeDocument/2006/relationships/slideLayout" Target="../slideLayouts/slideLayout254.xml"/><Relationship Id="rId29" Type="http://schemas.openxmlformats.org/officeDocument/2006/relationships/slideLayout" Target="../slideLayouts/slideLayout263.xml"/><Relationship Id="rId41" Type="http://schemas.openxmlformats.org/officeDocument/2006/relationships/slideLayout" Target="../slideLayouts/slideLayout275.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24" Type="http://schemas.openxmlformats.org/officeDocument/2006/relationships/slideLayout" Target="../slideLayouts/slideLayout258.xml"/><Relationship Id="rId32" Type="http://schemas.openxmlformats.org/officeDocument/2006/relationships/slideLayout" Target="../slideLayouts/slideLayout266.xml"/><Relationship Id="rId37" Type="http://schemas.openxmlformats.org/officeDocument/2006/relationships/slideLayout" Target="../slideLayouts/slideLayout271.xml"/><Relationship Id="rId40" Type="http://schemas.openxmlformats.org/officeDocument/2006/relationships/slideLayout" Target="../slideLayouts/slideLayout274.xml"/><Relationship Id="rId45" Type="http://schemas.openxmlformats.org/officeDocument/2006/relationships/slideLayout" Target="../slideLayouts/slideLayout279.xml"/><Relationship Id="rId5" Type="http://schemas.openxmlformats.org/officeDocument/2006/relationships/slideLayout" Target="../slideLayouts/slideLayout239.xml"/><Relationship Id="rId15" Type="http://schemas.openxmlformats.org/officeDocument/2006/relationships/slideLayout" Target="../slideLayouts/slideLayout249.xml"/><Relationship Id="rId23" Type="http://schemas.openxmlformats.org/officeDocument/2006/relationships/slideLayout" Target="../slideLayouts/slideLayout257.xml"/><Relationship Id="rId28" Type="http://schemas.openxmlformats.org/officeDocument/2006/relationships/slideLayout" Target="../slideLayouts/slideLayout262.xml"/><Relationship Id="rId36" Type="http://schemas.openxmlformats.org/officeDocument/2006/relationships/slideLayout" Target="../slideLayouts/slideLayout270.xml"/><Relationship Id="rId10" Type="http://schemas.openxmlformats.org/officeDocument/2006/relationships/slideLayout" Target="../slideLayouts/slideLayout244.xml"/><Relationship Id="rId19" Type="http://schemas.openxmlformats.org/officeDocument/2006/relationships/slideLayout" Target="../slideLayouts/slideLayout253.xml"/><Relationship Id="rId31" Type="http://schemas.openxmlformats.org/officeDocument/2006/relationships/slideLayout" Target="../slideLayouts/slideLayout265.xml"/><Relationship Id="rId44" Type="http://schemas.openxmlformats.org/officeDocument/2006/relationships/slideLayout" Target="../slideLayouts/slideLayout278.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slideLayout" Target="../slideLayouts/slideLayout248.xml"/><Relationship Id="rId22" Type="http://schemas.openxmlformats.org/officeDocument/2006/relationships/slideLayout" Target="../slideLayouts/slideLayout256.xml"/><Relationship Id="rId27" Type="http://schemas.openxmlformats.org/officeDocument/2006/relationships/slideLayout" Target="../slideLayouts/slideLayout261.xml"/><Relationship Id="rId30" Type="http://schemas.openxmlformats.org/officeDocument/2006/relationships/slideLayout" Target="../slideLayouts/slideLayout264.xml"/><Relationship Id="rId35" Type="http://schemas.openxmlformats.org/officeDocument/2006/relationships/slideLayout" Target="../slideLayouts/slideLayout269.xml"/><Relationship Id="rId43" Type="http://schemas.openxmlformats.org/officeDocument/2006/relationships/slideLayout" Target="../slideLayouts/slideLayout277.xml"/><Relationship Id="rId48"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2017  Cisco and/or its affiliates. All rights reserved.   Cisco Confidential</a:t>
            </a:r>
          </a:p>
        </p:txBody>
      </p:sp>
      <p:pic>
        <p:nvPicPr>
          <p:cNvPr id="1029" name="Picture 2"/>
          <p:cNvPicPr>
            <a:picLocks noChangeAspect="1" noChangeArrowheads="1"/>
          </p:cNvPicPr>
          <p:nvPr/>
        </p:nvPicPr>
        <p:blipFill>
          <a:blip r:embed="rId48">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2" r:id="rId1"/>
    <p:sldLayoutId id="2147483964" r:id="rId2"/>
    <p:sldLayoutId id="2147483965" r:id="rId3"/>
    <p:sldLayoutId id="2147484012"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7" r:id="rId16"/>
    <p:sldLayoutId id="2147483978" r:id="rId17"/>
    <p:sldLayoutId id="2147483979" r:id="rId18"/>
    <p:sldLayoutId id="2147483980" r:id="rId19"/>
    <p:sldLayoutId id="2147483981" r:id="rId20"/>
    <p:sldLayoutId id="2147483982" r:id="rId21"/>
    <p:sldLayoutId id="2147483983" r:id="rId22"/>
    <p:sldLayoutId id="2147483984" r:id="rId23"/>
    <p:sldLayoutId id="2147483985" r:id="rId24"/>
    <p:sldLayoutId id="2147484006" r:id="rId25"/>
    <p:sldLayoutId id="2147484007" r:id="rId26"/>
    <p:sldLayoutId id="2147484008" r:id="rId27"/>
    <p:sldLayoutId id="2147484010" r:id="rId28"/>
    <p:sldLayoutId id="2147484009" r:id="rId29"/>
    <p:sldLayoutId id="2147484011" r:id="rId30"/>
    <p:sldLayoutId id="2147483986" r:id="rId31"/>
    <p:sldLayoutId id="2147483987" r:id="rId32"/>
    <p:sldLayoutId id="2147483989" r:id="rId33"/>
    <p:sldLayoutId id="2147484014" r:id="rId34"/>
    <p:sldLayoutId id="2147483990" r:id="rId35"/>
    <p:sldLayoutId id="2147483991" r:id="rId36"/>
    <p:sldLayoutId id="2147483992" r:id="rId37"/>
    <p:sldLayoutId id="2147483993" r:id="rId38"/>
    <p:sldLayoutId id="2147483994" r:id="rId39"/>
    <p:sldLayoutId id="2147483995" r:id="rId40"/>
    <p:sldLayoutId id="2147483996" r:id="rId41"/>
    <p:sldLayoutId id="2147483997" r:id="rId42"/>
    <p:sldLayoutId id="2147483998" r:id="rId43"/>
    <p:sldLayoutId id="2147484015" r:id="rId44"/>
    <p:sldLayoutId id="2147484016" r:id="rId45"/>
    <p:sldLayoutId id="2147484018" r:id="rId46"/>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9"/>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3242" name="think-cell Slide" r:id="rId10" imgW="476" imgH="357" progId="TCLayout.ActiveDocument.1">
                  <p:embed/>
                </p:oleObj>
              </mc:Choice>
              <mc:Fallback>
                <p:oleObj name="think-cell Slide" r:id="rId10" imgW="476" imgH="357" progId="TCLayout.ActiveDocument.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FFFFFF">
                    <a:lumMod val="65000"/>
                  </a:srgbClr>
                </a:solidFill>
                <a:latin typeface="CiscoSansTT ExtraLight"/>
                <a:ea typeface="ＭＳ Ｐゴシック" charset="0"/>
                <a:cs typeface="CiscoSans Thin"/>
              </a:rPr>
              <a:t>© 2017  Cisco and/or its affiliates. All rights reserved.   </a:t>
            </a:r>
            <a:r>
              <a:rPr lang="en-US" sz="600" spc="20" dirty="0" smtClean="0">
                <a:solidFill>
                  <a:srgbClr val="FFFFFF">
                    <a:lumMod val="65000"/>
                  </a:srgbClr>
                </a:solidFill>
                <a:latin typeface="CiscoSansTT ExtraLight"/>
                <a:ea typeface="ＭＳ Ｐゴシック" charset="0"/>
                <a:cs typeface="CiscoSans Thin"/>
              </a:rPr>
              <a:t>Cisco Partner Confidential</a:t>
            </a:r>
            <a:endParaRPr lang="en-US" sz="600" spc="20" dirty="0">
              <a:solidFill>
                <a:srgbClr val="FFFFFF">
                  <a:lumMod val="65000"/>
                </a:srgbClr>
              </a:solidFill>
              <a:latin typeface="CiscoSansTT ExtraLight"/>
              <a:ea typeface="ＭＳ Ｐゴシック" charset="0"/>
              <a:cs typeface="CiscoSans Thin"/>
            </a:endParaRPr>
          </a:p>
        </p:txBody>
      </p:sp>
    </p:spTree>
    <p:extLst>
      <p:ext uri="{BB962C8B-B14F-4D97-AF65-F5344CB8AC3E}">
        <p14:creationId xmlns:p14="http://schemas.microsoft.com/office/powerpoint/2010/main" val="1468885389"/>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Lst>
  <p:txStyles>
    <p:title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892" userDrawn="1">
          <p15:clr>
            <a:srgbClr val="F26B43"/>
          </p15:clr>
        </p15:guide>
        <p15:guide id="2" pos="336" userDrawn="1">
          <p15:clr>
            <a:srgbClr val="F26B43"/>
          </p15:clr>
        </p15:guide>
        <p15:guide id="3" pos="5448" userDrawn="1">
          <p15:clr>
            <a:srgbClr val="F26B43"/>
          </p15:clr>
        </p15:guide>
        <p15:guide id="4" orient="horz" pos="757" userDrawn="1">
          <p15:clr>
            <a:srgbClr val="F26B43"/>
          </p15:clr>
        </p15:guide>
        <p15:guide id="5" orient="horz" pos="335" userDrawn="1">
          <p15:clr>
            <a:srgbClr val="F26B43"/>
          </p15:clr>
        </p15:guide>
        <p15:guide id="6" pos="2876" userDrawn="1">
          <p15:clr>
            <a:srgbClr val="F26B43"/>
          </p15:clr>
        </p15:guide>
        <p15:guide id="7" orient="horz" pos="104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31"/>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50" tIns="45675" rIns="91350" bIns="45675"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708" y="4742907"/>
            <a:ext cx="218414" cy="154518"/>
          </a:xfrm>
          <a:prstGeom prst="rect">
            <a:avLst/>
          </a:prstGeom>
          <a:noFill/>
          <a:ln w="9525" algn="ctr">
            <a:noFill/>
            <a:miter lim="800000"/>
            <a:headEnd/>
            <a:tailEnd/>
          </a:ln>
          <a:effectLst/>
        </p:spPr>
        <p:txBody>
          <a:bodyPr wrap="none" lIns="61531" tIns="30765" rIns="61531" bIns="30765" anchor="b">
            <a:spAutoFit/>
          </a:bodyPr>
          <a:lstStyle/>
          <a:p>
            <a:pPr algn="r" defTabSz="610266" fontAlgn="auto">
              <a:spcBef>
                <a:spcPts val="0"/>
              </a:spcBef>
              <a:spcAft>
                <a:spcPts val="0"/>
              </a:spcAft>
              <a:defRPr/>
            </a:pPr>
            <a:fld id="{4ABDCABE-3F10-B64C-92F1-862014417034}" type="slidenum">
              <a:rPr lang="en-US" sz="600">
                <a:solidFill>
                  <a:srgbClr val="000000">
                    <a:alpha val="25000"/>
                  </a:srgbClr>
                </a:solidFill>
                <a:latin typeface="Arial"/>
                <a:ea typeface="ＭＳ Ｐゴシック" charset="0"/>
                <a:cs typeface="CiscoSans Thin"/>
              </a:rPr>
              <a:pPr algn="r" defTabSz="610266" fontAlgn="auto">
                <a:spcBef>
                  <a:spcPts val="0"/>
                </a:spcBef>
                <a:spcAft>
                  <a:spcPts val="0"/>
                </a:spcAft>
                <a:defRPr/>
              </a:pPr>
              <a:t>‹#›</a:t>
            </a:fld>
            <a:endParaRPr lang="en-US" sz="600" dirty="0">
              <a:solidFill>
                <a:srgbClr val="000000">
                  <a:alpha val="25000"/>
                </a:srgbClr>
              </a:solidFill>
              <a:latin typeface="Arial"/>
              <a:ea typeface="ＭＳ Ｐゴシック" charset="0"/>
              <a:cs typeface="CiscoSans Thin"/>
            </a:endParaRPr>
          </a:p>
        </p:txBody>
      </p:sp>
      <p:sp>
        <p:nvSpPr>
          <p:cNvPr id="13" name="Rectangle 4"/>
          <p:cNvSpPr>
            <a:spLocks noChangeArrowheads="1"/>
          </p:cNvSpPr>
          <p:nvPr/>
        </p:nvSpPr>
        <p:spPr bwMode="ltGray">
          <a:xfrm>
            <a:off x="5217477" y="4741653"/>
            <a:ext cx="3308067" cy="154518"/>
          </a:xfrm>
          <a:prstGeom prst="rect">
            <a:avLst/>
          </a:prstGeom>
          <a:noFill/>
          <a:ln w="9525">
            <a:noFill/>
            <a:miter lim="800000"/>
            <a:headEnd/>
            <a:tailEnd/>
          </a:ln>
          <a:effectLst/>
        </p:spPr>
        <p:txBody>
          <a:bodyPr wrap="square" lIns="61531" tIns="30765" rIns="61531" bIns="30765" anchor="b">
            <a:spAutoFit/>
          </a:bodyPr>
          <a:lstStyle/>
          <a:p>
            <a:pPr defTabSz="610266" fontAlgn="auto">
              <a:spcBef>
                <a:spcPts val="0"/>
              </a:spcBef>
              <a:spcAft>
                <a:spcPts val="0"/>
              </a:spcAft>
              <a:defRPr/>
            </a:pPr>
            <a:r>
              <a:rPr lang="en-US" sz="600" dirty="0">
                <a:solidFill>
                  <a:srgbClr val="000000">
                    <a:alpha val="25000"/>
                  </a:srgbClr>
                </a:solidFill>
                <a:latin typeface="Arial"/>
                <a:ea typeface="ＭＳ Ｐゴシック" charset="0"/>
                <a:cs typeface="CiscoSans Thin"/>
              </a:rPr>
              <a:t>© </a:t>
            </a:r>
            <a:r>
              <a:rPr lang="en-US" sz="600" dirty="0" smtClean="0">
                <a:solidFill>
                  <a:srgbClr val="000000">
                    <a:alpha val="25000"/>
                  </a:srgbClr>
                </a:solidFill>
                <a:latin typeface="Arial"/>
                <a:ea typeface="ＭＳ Ｐゴシック" charset="0"/>
                <a:cs typeface="CiscoSans Thin"/>
              </a:rPr>
              <a:t>2015 Cisco </a:t>
            </a:r>
            <a:r>
              <a:rPr lang="en-US" sz="600" dirty="0">
                <a:solidFill>
                  <a:srgbClr val="000000">
                    <a:alpha val="25000"/>
                  </a:srgbClr>
                </a:solidFill>
                <a:latin typeface="Arial"/>
                <a:ea typeface="ＭＳ Ｐゴシック" charset="0"/>
                <a:cs typeface="CiscoSans Thin"/>
              </a:rPr>
              <a:t>and/or its affiliates. All rights reserved. </a:t>
            </a:r>
            <a:r>
              <a:rPr lang="en-US" sz="600" dirty="0" smtClean="0">
                <a:solidFill>
                  <a:srgbClr val="000000">
                    <a:alpha val="25000"/>
                  </a:srgbClr>
                </a:solidFill>
                <a:latin typeface="Arial"/>
                <a:ea typeface="ＭＳ Ｐゴシック" charset="0"/>
                <a:cs typeface="CiscoSans Thin"/>
              </a:rPr>
              <a:t>Cisco Confidential</a:t>
            </a:r>
            <a:endParaRPr lang="en-US" sz="600" dirty="0">
              <a:solidFill>
                <a:srgbClr val="000000">
                  <a:alpha val="25000"/>
                </a:srgbClr>
              </a:solidFill>
              <a:latin typeface="Arial"/>
              <a:ea typeface="ＭＳ Ｐゴシック" charset="0"/>
              <a:cs typeface="CiscoSans Thin"/>
            </a:endParaRPr>
          </a:p>
        </p:txBody>
      </p:sp>
      <p:pic>
        <p:nvPicPr>
          <p:cNvPr id="7" name="Picture 2" descr="C:\Users\spius\Pictures\cisco logo blue gradient.png"/>
          <p:cNvPicPr>
            <a:picLocks noChangeAspect="1" noChangeArrowheads="1"/>
          </p:cNvPicPr>
          <p:nvPr/>
        </p:nvPicPr>
        <p:blipFill>
          <a:blip r:embed="rId40" cstate="print">
            <a:extLst>
              <a:ext uri="{28A0092B-C50C-407E-A947-70E740481C1C}">
                <a14:useLocalDpi xmlns:a14="http://schemas.microsoft.com/office/drawing/2010/main"/>
              </a:ext>
            </a:extLst>
          </a:blip>
          <a:srcRect/>
          <a:stretch>
            <a:fillRect/>
          </a:stretch>
        </p:blipFill>
        <p:spPr bwMode="auto">
          <a:xfrm>
            <a:off x="474179"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932989"/>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 id="2147484038" r:id="rId12"/>
    <p:sldLayoutId id="2147484039" r:id="rId13"/>
    <p:sldLayoutId id="2147484040" r:id="rId14"/>
    <p:sldLayoutId id="2147484041" r:id="rId15"/>
    <p:sldLayoutId id="2147484042" r:id="rId16"/>
    <p:sldLayoutId id="2147484043" r:id="rId17"/>
    <p:sldLayoutId id="2147484044" r:id="rId18"/>
    <p:sldLayoutId id="2147484045" r:id="rId19"/>
    <p:sldLayoutId id="2147484046" r:id="rId20"/>
    <p:sldLayoutId id="2147484047" r:id="rId21"/>
    <p:sldLayoutId id="2147484048" r:id="rId22"/>
    <p:sldLayoutId id="2147484049" r:id="rId23"/>
    <p:sldLayoutId id="2147484050" r:id="rId24"/>
    <p:sldLayoutId id="2147484051" r:id="rId25"/>
    <p:sldLayoutId id="2147484052" r:id="rId26"/>
    <p:sldLayoutId id="2147484053" r:id="rId27"/>
    <p:sldLayoutId id="2147484054" r:id="rId28"/>
    <p:sldLayoutId id="2147484055" r:id="rId29"/>
    <p:sldLayoutId id="2147484056" r:id="rId30"/>
    <p:sldLayoutId id="2147484057" r:id="rId31"/>
    <p:sldLayoutId id="2147484058" r:id="rId32"/>
    <p:sldLayoutId id="2147484059" r:id="rId33"/>
    <p:sldLayoutId id="2147484060" r:id="rId34"/>
    <p:sldLayoutId id="2147484061" r:id="rId35"/>
    <p:sldLayoutId id="2147484062" r:id="rId36"/>
    <p:sldLayoutId id="2147484063" r:id="rId37"/>
    <p:sldLayoutId id="2147484064" r:id="rId38"/>
  </p:sldLayoutIdLst>
  <p:transition spd="slow">
    <p:wipe/>
  </p:transition>
  <p:timing>
    <p:tnLst>
      <p:par>
        <p:cTn id="1" dur="indefinite" restart="never" nodeType="tmRoot"/>
      </p:par>
    </p:tnLst>
  </p:timing>
  <p:hf sldNum="0" hdr="0" dt="0"/>
  <p:txStyles>
    <p:titleStyle>
      <a:lvl1pPr algn="l" defTabSz="683677"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3677"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3677"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3677"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3677"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6843" algn="l" defTabSz="683677"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3687" algn="l" defTabSz="683677"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0529" algn="l" defTabSz="683677"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7369" algn="l" defTabSz="683677"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732" indent="-169732" algn="l" defTabSz="683677"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493" indent="-215729" algn="l" defTabSz="683677"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462" indent="-169732" algn="l" defTabSz="683677"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2844" indent="-169732" algn="l" defTabSz="683677"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225" indent="-169732" algn="l" defTabSz="683677"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180" indent="-171314" algn="l" defTabSz="68524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111" indent="-171291" algn="l" defTabSz="68524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8340" indent="0" algn="l" defTabSz="685241" rtl="0" eaLnBrk="1" latinLnBrk="0" hangingPunct="1">
        <a:spcBef>
          <a:spcPct val="20000"/>
        </a:spcBef>
        <a:buFont typeface="Arial" pitchFamily="34" charset="0"/>
        <a:buNone/>
        <a:defRPr sz="1500" kern="1200">
          <a:solidFill>
            <a:schemeClr val="tx1"/>
          </a:solidFill>
          <a:latin typeface="+mn-lt"/>
          <a:ea typeface="+mn-ea"/>
          <a:cs typeface="+mn-cs"/>
        </a:defRPr>
      </a:lvl8pPr>
      <a:lvl9pPr marL="2912272" indent="-171314" algn="l" defTabSz="685241"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241" rtl="0" eaLnBrk="1" latinLnBrk="0" hangingPunct="1">
        <a:defRPr sz="1400" kern="1200">
          <a:solidFill>
            <a:schemeClr val="tx1"/>
          </a:solidFill>
          <a:latin typeface="+mn-lt"/>
          <a:ea typeface="+mn-ea"/>
          <a:cs typeface="+mn-cs"/>
        </a:defRPr>
      </a:lvl1pPr>
      <a:lvl2pPr marL="342607" algn="l" defTabSz="685241" rtl="0" eaLnBrk="1" latinLnBrk="0" hangingPunct="1">
        <a:defRPr sz="1400" kern="1200">
          <a:solidFill>
            <a:schemeClr val="tx1"/>
          </a:solidFill>
          <a:latin typeface="+mn-lt"/>
          <a:ea typeface="+mn-ea"/>
          <a:cs typeface="+mn-cs"/>
        </a:defRPr>
      </a:lvl2pPr>
      <a:lvl3pPr marL="685241" algn="l" defTabSz="685241" rtl="0" eaLnBrk="1" latinLnBrk="0" hangingPunct="1">
        <a:defRPr sz="1400" kern="1200">
          <a:solidFill>
            <a:schemeClr val="tx1"/>
          </a:solidFill>
          <a:latin typeface="+mn-lt"/>
          <a:ea typeface="+mn-ea"/>
          <a:cs typeface="+mn-cs"/>
        </a:defRPr>
      </a:lvl3pPr>
      <a:lvl4pPr marL="1027857" algn="l" defTabSz="685241" rtl="0" eaLnBrk="1" latinLnBrk="0" hangingPunct="1">
        <a:defRPr sz="1400" kern="1200">
          <a:solidFill>
            <a:schemeClr val="tx1"/>
          </a:solidFill>
          <a:latin typeface="+mn-lt"/>
          <a:ea typeface="+mn-ea"/>
          <a:cs typeface="+mn-cs"/>
        </a:defRPr>
      </a:lvl4pPr>
      <a:lvl5pPr marL="1370484" algn="l" defTabSz="685241" rtl="0" eaLnBrk="1" latinLnBrk="0" hangingPunct="1">
        <a:defRPr sz="1400" kern="1200">
          <a:solidFill>
            <a:schemeClr val="tx1"/>
          </a:solidFill>
          <a:latin typeface="+mn-lt"/>
          <a:ea typeface="+mn-ea"/>
          <a:cs typeface="+mn-cs"/>
        </a:defRPr>
      </a:lvl5pPr>
      <a:lvl6pPr marL="1713090" algn="l" defTabSz="685241" rtl="0" eaLnBrk="1" latinLnBrk="0" hangingPunct="1">
        <a:defRPr sz="1400" kern="1200">
          <a:solidFill>
            <a:schemeClr val="tx1"/>
          </a:solidFill>
          <a:latin typeface="+mn-lt"/>
          <a:ea typeface="+mn-ea"/>
          <a:cs typeface="+mn-cs"/>
        </a:defRPr>
      </a:lvl6pPr>
      <a:lvl7pPr marL="2055720" algn="l" defTabSz="685241" rtl="0" eaLnBrk="1" latinLnBrk="0" hangingPunct="1">
        <a:defRPr sz="1400" kern="1200">
          <a:solidFill>
            <a:schemeClr val="tx1"/>
          </a:solidFill>
          <a:latin typeface="+mn-lt"/>
          <a:ea typeface="+mn-ea"/>
          <a:cs typeface="+mn-cs"/>
        </a:defRPr>
      </a:lvl7pPr>
      <a:lvl8pPr marL="2398340" algn="l" defTabSz="685241" rtl="0" eaLnBrk="1" latinLnBrk="0" hangingPunct="1">
        <a:defRPr sz="1400" kern="1200">
          <a:solidFill>
            <a:schemeClr val="tx1"/>
          </a:solidFill>
          <a:latin typeface="+mn-lt"/>
          <a:ea typeface="+mn-ea"/>
          <a:cs typeface="+mn-cs"/>
        </a:defRPr>
      </a:lvl8pPr>
      <a:lvl9pPr marL="2740967" algn="l" defTabSz="685241"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9"/>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5287" name="think-cell Slide" r:id="rId10" imgW="476" imgH="357" progId="TCLayout.ActiveDocument.1">
                  <p:embed/>
                </p:oleObj>
              </mc:Choice>
              <mc:Fallback>
                <p:oleObj name="think-cell Slide" r:id="rId10" imgW="476" imgH="357" progId="TCLayout.ActiveDocument.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FFFFFF">
                    <a:lumMod val="65000"/>
                  </a:srgbClr>
                </a:solidFill>
                <a:latin typeface="CiscoSansTT ExtraLight"/>
                <a:ea typeface="ＭＳ Ｐゴシック" charset="0"/>
                <a:cs typeface="CiscoSans Thin"/>
              </a:rPr>
              <a:t>© 2017  Cisco and/or its affiliates. All rights reserved.   </a:t>
            </a:r>
            <a:r>
              <a:rPr lang="en-US" sz="600" spc="20" dirty="0" smtClean="0">
                <a:solidFill>
                  <a:srgbClr val="FFFFFF">
                    <a:lumMod val="65000"/>
                  </a:srgbClr>
                </a:solidFill>
                <a:latin typeface="CiscoSansTT ExtraLight"/>
                <a:ea typeface="ＭＳ Ｐゴシック" charset="0"/>
                <a:cs typeface="CiscoSans Thin"/>
              </a:rPr>
              <a:t>Cisco Partner Confidential</a:t>
            </a:r>
            <a:endParaRPr lang="en-US" sz="600" spc="20" dirty="0">
              <a:solidFill>
                <a:srgbClr val="FFFFFF">
                  <a:lumMod val="65000"/>
                </a:srgbClr>
              </a:solidFill>
              <a:latin typeface="CiscoSansTT ExtraLight"/>
              <a:ea typeface="ＭＳ Ｐゴシック" charset="0"/>
              <a:cs typeface="CiscoSans Thin"/>
            </a:endParaRPr>
          </a:p>
        </p:txBody>
      </p:sp>
    </p:spTree>
    <p:extLst>
      <p:ext uri="{BB962C8B-B14F-4D97-AF65-F5344CB8AC3E}">
        <p14:creationId xmlns:p14="http://schemas.microsoft.com/office/powerpoint/2010/main" val="2984036716"/>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Lst>
  <p:txStyles>
    <p:title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892" userDrawn="1">
          <p15:clr>
            <a:srgbClr val="F26B43"/>
          </p15:clr>
        </p15:guide>
        <p15:guide id="2" pos="336" userDrawn="1">
          <p15:clr>
            <a:srgbClr val="F26B43"/>
          </p15:clr>
        </p15:guide>
        <p15:guide id="3" pos="5448" userDrawn="1">
          <p15:clr>
            <a:srgbClr val="F26B43"/>
          </p15:clr>
        </p15:guide>
        <p15:guide id="4" orient="horz" pos="757" userDrawn="1">
          <p15:clr>
            <a:srgbClr val="F26B43"/>
          </p15:clr>
        </p15:guide>
        <p15:guide id="5" orient="horz" pos="335" userDrawn="1">
          <p15:clr>
            <a:srgbClr val="F26B43"/>
          </p15:clr>
        </p15:guide>
        <p15:guide id="6" pos="2876" userDrawn="1">
          <p15:clr>
            <a:srgbClr val="F26B43"/>
          </p15:clr>
        </p15:guide>
        <p15:guide id="7" orient="horz" pos="1043"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Arial"/>
                <a:cs typeface="CiscoSans Thin"/>
              </a:rPr>
              <a:pPr algn="r" defTabSz="610744" fontAlgn="auto">
                <a:spcBef>
                  <a:spcPts val="0"/>
                </a:spcBef>
                <a:spcAft>
                  <a:spcPts val="0"/>
                </a:spcAft>
                <a:defRPr/>
              </a:pPr>
              <a:t>‹#›</a:t>
            </a:fld>
            <a:endParaRPr lang="en-US" sz="600" dirty="0">
              <a:solidFill>
                <a:srgbClr val="000000">
                  <a:alpha val="25000"/>
                </a:srgbClr>
              </a:solidFill>
              <a:latin typeface="Arial"/>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Arial"/>
                <a:cs typeface="CiscoSans Thin"/>
              </a:rPr>
              <a:t>© 2017  Cisco and/or its affiliates. All rights reserved.   Cisco Confidential</a:t>
            </a:r>
          </a:p>
        </p:txBody>
      </p:sp>
      <p:pic>
        <p:nvPicPr>
          <p:cNvPr id="1029" name="Picture 2"/>
          <p:cNvPicPr>
            <a:picLocks noChangeAspect="1" noChangeArrowheads="1"/>
          </p:cNvPicPr>
          <p:nvPr/>
        </p:nvPicPr>
        <p:blipFill>
          <a:blip r:embed="rId48">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9331515"/>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 id="2147484085" r:id="rId13"/>
    <p:sldLayoutId id="2147484086" r:id="rId14"/>
    <p:sldLayoutId id="2147484087" r:id="rId15"/>
    <p:sldLayoutId id="2147484088" r:id="rId16"/>
    <p:sldLayoutId id="2147484089" r:id="rId17"/>
    <p:sldLayoutId id="2147484090" r:id="rId18"/>
    <p:sldLayoutId id="2147484091" r:id="rId19"/>
    <p:sldLayoutId id="2147484092" r:id="rId20"/>
    <p:sldLayoutId id="2147484093" r:id="rId21"/>
    <p:sldLayoutId id="2147484094" r:id="rId22"/>
    <p:sldLayoutId id="2147484095" r:id="rId23"/>
    <p:sldLayoutId id="2147484096" r:id="rId24"/>
    <p:sldLayoutId id="2147484097" r:id="rId25"/>
    <p:sldLayoutId id="2147484098" r:id="rId26"/>
    <p:sldLayoutId id="2147484099" r:id="rId27"/>
    <p:sldLayoutId id="2147484100" r:id="rId28"/>
    <p:sldLayoutId id="2147484101" r:id="rId29"/>
    <p:sldLayoutId id="2147484102" r:id="rId30"/>
    <p:sldLayoutId id="2147484103" r:id="rId31"/>
    <p:sldLayoutId id="2147484104" r:id="rId32"/>
    <p:sldLayoutId id="2147484105" r:id="rId33"/>
    <p:sldLayoutId id="2147484106" r:id="rId34"/>
    <p:sldLayoutId id="2147484107" r:id="rId35"/>
    <p:sldLayoutId id="2147484108" r:id="rId36"/>
    <p:sldLayoutId id="2147484109" r:id="rId37"/>
    <p:sldLayoutId id="2147484110" r:id="rId38"/>
    <p:sldLayoutId id="2147484111" r:id="rId39"/>
    <p:sldLayoutId id="2147484112" r:id="rId40"/>
    <p:sldLayoutId id="2147484113" r:id="rId41"/>
    <p:sldLayoutId id="2147484114" r:id="rId42"/>
    <p:sldLayoutId id="2147484115" r:id="rId43"/>
    <p:sldLayoutId id="2147484116" r:id="rId44"/>
    <p:sldLayoutId id="2147484117" r:id="rId45"/>
    <p:sldLayoutId id="2147484118" r:id="rId46"/>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Arial"/>
                <a:cs typeface="CiscoSans Thin"/>
              </a:rPr>
              <a:pPr algn="r" defTabSz="610744" fontAlgn="auto">
                <a:spcBef>
                  <a:spcPts val="0"/>
                </a:spcBef>
                <a:spcAft>
                  <a:spcPts val="0"/>
                </a:spcAft>
                <a:defRPr/>
              </a:pPr>
              <a:t>‹#›</a:t>
            </a:fld>
            <a:endParaRPr lang="en-US" sz="600" dirty="0">
              <a:solidFill>
                <a:srgbClr val="000000">
                  <a:alpha val="25000"/>
                </a:srgbClr>
              </a:solidFill>
              <a:latin typeface="Arial"/>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Arial"/>
                <a:cs typeface="CiscoSans Thin"/>
              </a:rPr>
              <a:t>© 2017  Cisco and/or its affiliates. All rights reserved.   Cisco Confidential</a:t>
            </a:r>
          </a:p>
        </p:txBody>
      </p:sp>
      <p:pic>
        <p:nvPicPr>
          <p:cNvPr id="1029" name="Picture 2"/>
          <p:cNvPicPr>
            <a:picLocks noChangeAspect="1" noChangeArrowheads="1"/>
          </p:cNvPicPr>
          <p:nvPr/>
        </p:nvPicPr>
        <p:blipFill>
          <a:blip r:embed="rId48">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8265766"/>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 id="2147484131" r:id="rId12"/>
    <p:sldLayoutId id="2147484132" r:id="rId13"/>
    <p:sldLayoutId id="2147484133" r:id="rId14"/>
    <p:sldLayoutId id="2147484134" r:id="rId15"/>
    <p:sldLayoutId id="2147484135" r:id="rId16"/>
    <p:sldLayoutId id="2147484136" r:id="rId17"/>
    <p:sldLayoutId id="2147484137" r:id="rId18"/>
    <p:sldLayoutId id="2147484138" r:id="rId19"/>
    <p:sldLayoutId id="2147484139" r:id="rId20"/>
    <p:sldLayoutId id="2147484140" r:id="rId21"/>
    <p:sldLayoutId id="2147484141" r:id="rId22"/>
    <p:sldLayoutId id="2147484142" r:id="rId23"/>
    <p:sldLayoutId id="2147484143" r:id="rId24"/>
    <p:sldLayoutId id="2147484144" r:id="rId25"/>
    <p:sldLayoutId id="2147484145" r:id="rId26"/>
    <p:sldLayoutId id="2147484146" r:id="rId27"/>
    <p:sldLayoutId id="2147484147" r:id="rId28"/>
    <p:sldLayoutId id="2147484148" r:id="rId29"/>
    <p:sldLayoutId id="2147484149" r:id="rId30"/>
    <p:sldLayoutId id="2147484150" r:id="rId31"/>
    <p:sldLayoutId id="2147484151" r:id="rId32"/>
    <p:sldLayoutId id="2147484152" r:id="rId33"/>
    <p:sldLayoutId id="2147484153" r:id="rId34"/>
    <p:sldLayoutId id="2147484154" r:id="rId35"/>
    <p:sldLayoutId id="2147484155" r:id="rId36"/>
    <p:sldLayoutId id="2147484156" r:id="rId37"/>
    <p:sldLayoutId id="2147484157" r:id="rId38"/>
    <p:sldLayoutId id="2147484158" r:id="rId39"/>
    <p:sldLayoutId id="2147484159" r:id="rId40"/>
    <p:sldLayoutId id="2147484160" r:id="rId41"/>
    <p:sldLayoutId id="2147484161" r:id="rId42"/>
    <p:sldLayoutId id="2147484162" r:id="rId43"/>
    <p:sldLayoutId id="2147484163" r:id="rId44"/>
    <p:sldLayoutId id="2147484164" r:id="rId45"/>
    <p:sldLayoutId id="2147484165" r:id="rId46"/>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Arial"/>
                <a:cs typeface="CiscoSans Thin"/>
              </a:rPr>
              <a:pPr algn="r" defTabSz="610744" fontAlgn="auto">
                <a:spcBef>
                  <a:spcPts val="0"/>
                </a:spcBef>
                <a:spcAft>
                  <a:spcPts val="0"/>
                </a:spcAft>
                <a:defRPr/>
              </a:pPr>
              <a:t>‹#›</a:t>
            </a:fld>
            <a:endParaRPr lang="en-US" sz="600" dirty="0">
              <a:solidFill>
                <a:srgbClr val="000000">
                  <a:alpha val="25000"/>
                </a:srgbClr>
              </a:solidFill>
              <a:latin typeface="Arial"/>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Arial"/>
                <a:cs typeface="CiscoSans Thin"/>
              </a:rPr>
              <a:t>© 2017  Cisco and/or its affiliates. All rights reserved.   Cisco Confidential</a:t>
            </a:r>
          </a:p>
        </p:txBody>
      </p:sp>
      <p:pic>
        <p:nvPicPr>
          <p:cNvPr id="1029" name="Picture 2"/>
          <p:cNvPicPr>
            <a:picLocks noChangeAspect="1" noChangeArrowheads="1"/>
          </p:cNvPicPr>
          <p:nvPr/>
        </p:nvPicPr>
        <p:blipFill>
          <a:blip r:embed="rId48">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0698811"/>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 id="2147484178" r:id="rId12"/>
    <p:sldLayoutId id="2147484179" r:id="rId13"/>
    <p:sldLayoutId id="2147484180" r:id="rId14"/>
    <p:sldLayoutId id="2147484181" r:id="rId15"/>
    <p:sldLayoutId id="2147484182" r:id="rId16"/>
    <p:sldLayoutId id="2147484183" r:id="rId17"/>
    <p:sldLayoutId id="2147484184" r:id="rId18"/>
    <p:sldLayoutId id="2147484185" r:id="rId19"/>
    <p:sldLayoutId id="2147484186" r:id="rId20"/>
    <p:sldLayoutId id="2147484187" r:id="rId21"/>
    <p:sldLayoutId id="2147484188" r:id="rId22"/>
    <p:sldLayoutId id="2147484189" r:id="rId23"/>
    <p:sldLayoutId id="2147484190" r:id="rId24"/>
    <p:sldLayoutId id="2147484191" r:id="rId25"/>
    <p:sldLayoutId id="2147484192" r:id="rId26"/>
    <p:sldLayoutId id="2147484193" r:id="rId27"/>
    <p:sldLayoutId id="2147484194" r:id="rId28"/>
    <p:sldLayoutId id="2147484195" r:id="rId29"/>
    <p:sldLayoutId id="2147484196" r:id="rId30"/>
    <p:sldLayoutId id="2147484197" r:id="rId31"/>
    <p:sldLayoutId id="2147484198" r:id="rId32"/>
    <p:sldLayoutId id="2147484199" r:id="rId33"/>
    <p:sldLayoutId id="2147484200" r:id="rId34"/>
    <p:sldLayoutId id="2147484201" r:id="rId35"/>
    <p:sldLayoutId id="2147484202" r:id="rId36"/>
    <p:sldLayoutId id="2147484203" r:id="rId37"/>
    <p:sldLayoutId id="2147484204" r:id="rId38"/>
    <p:sldLayoutId id="2147484205" r:id="rId39"/>
    <p:sldLayoutId id="2147484206" r:id="rId40"/>
    <p:sldLayoutId id="2147484207" r:id="rId41"/>
    <p:sldLayoutId id="2147484208" r:id="rId42"/>
    <p:sldLayoutId id="2147484209" r:id="rId43"/>
    <p:sldLayoutId id="2147484210" r:id="rId44"/>
    <p:sldLayoutId id="2147484211" r:id="rId45"/>
    <p:sldLayoutId id="2147484212" r:id="rId46"/>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Arial"/>
                <a:cs typeface="CiscoSans Thin"/>
              </a:rPr>
              <a:pPr algn="r" defTabSz="610744" fontAlgn="auto">
                <a:spcBef>
                  <a:spcPts val="0"/>
                </a:spcBef>
                <a:spcAft>
                  <a:spcPts val="0"/>
                </a:spcAft>
                <a:defRPr/>
              </a:pPr>
              <a:t>‹#›</a:t>
            </a:fld>
            <a:endParaRPr lang="en-US" sz="600" dirty="0">
              <a:solidFill>
                <a:srgbClr val="000000">
                  <a:alpha val="25000"/>
                </a:srgbClr>
              </a:solidFill>
              <a:latin typeface="Arial"/>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Arial"/>
                <a:cs typeface="CiscoSans Thin"/>
              </a:rPr>
              <a:t>© 2017  Cisco and/or its affiliates. All rights reserved.   Cisco Confidential</a:t>
            </a:r>
          </a:p>
        </p:txBody>
      </p:sp>
      <p:pic>
        <p:nvPicPr>
          <p:cNvPr id="1029" name="Picture 2"/>
          <p:cNvPicPr>
            <a:picLocks noChangeAspect="1" noChangeArrowheads="1"/>
          </p:cNvPicPr>
          <p:nvPr/>
        </p:nvPicPr>
        <p:blipFill>
          <a:blip r:embed="rId48">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8718258"/>
      </p:ext>
    </p:extLst>
  </p:cSld>
  <p:clrMap bg1="lt1" tx1="dk1" bg2="lt2" tx2="dk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 id="2147484225" r:id="rId12"/>
    <p:sldLayoutId id="2147484226" r:id="rId13"/>
    <p:sldLayoutId id="2147484227" r:id="rId14"/>
    <p:sldLayoutId id="2147484228" r:id="rId15"/>
    <p:sldLayoutId id="2147484229" r:id="rId16"/>
    <p:sldLayoutId id="2147484230" r:id="rId17"/>
    <p:sldLayoutId id="2147484231" r:id="rId18"/>
    <p:sldLayoutId id="2147484232" r:id="rId19"/>
    <p:sldLayoutId id="2147484233" r:id="rId20"/>
    <p:sldLayoutId id="2147484234" r:id="rId21"/>
    <p:sldLayoutId id="2147484235" r:id="rId22"/>
    <p:sldLayoutId id="2147484236" r:id="rId23"/>
    <p:sldLayoutId id="2147484237" r:id="rId24"/>
    <p:sldLayoutId id="2147484238" r:id="rId25"/>
    <p:sldLayoutId id="2147484239" r:id="rId26"/>
    <p:sldLayoutId id="2147484240" r:id="rId27"/>
    <p:sldLayoutId id="2147484241" r:id="rId28"/>
    <p:sldLayoutId id="2147484242" r:id="rId29"/>
    <p:sldLayoutId id="2147484243" r:id="rId30"/>
    <p:sldLayoutId id="2147484244" r:id="rId31"/>
    <p:sldLayoutId id="2147484245" r:id="rId32"/>
    <p:sldLayoutId id="2147484246" r:id="rId33"/>
    <p:sldLayoutId id="2147484247" r:id="rId34"/>
    <p:sldLayoutId id="2147484248" r:id="rId35"/>
    <p:sldLayoutId id="2147484249" r:id="rId36"/>
    <p:sldLayoutId id="2147484250" r:id="rId37"/>
    <p:sldLayoutId id="2147484251" r:id="rId38"/>
    <p:sldLayoutId id="2147484252" r:id="rId39"/>
    <p:sldLayoutId id="2147484253" r:id="rId40"/>
    <p:sldLayoutId id="2147484254" r:id="rId41"/>
    <p:sldLayoutId id="2147484255" r:id="rId42"/>
    <p:sldLayoutId id="2147484256" r:id="rId43"/>
    <p:sldLayoutId id="2147484257" r:id="rId44"/>
    <p:sldLayoutId id="2147484258" r:id="rId45"/>
    <p:sldLayoutId id="2147484259" r:id="rId46"/>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hyperlink" Target="http://www.cisco.com/go/vip"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hyperlink" Target="http://www.cisco.com/go/ab"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hyperlink" Target="http://www.cisco.com/go/mip"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cisco.com/go/ppe"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hyperlink" Target="http://www.cisco.com/go/vipskus" TargetMode="External"/><Relationship Id="rId4" Type="http://schemas.openxmlformats.org/officeDocument/2006/relationships/hyperlink" Target="http://www.cisco.com/go/vip"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cisco.com/go/mip"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hyperlink" Target="http://www.cisco.com/go/vipskus" TargetMode="External"/><Relationship Id="rId4" Type="http://schemas.openxmlformats.org/officeDocument/2006/relationships/hyperlink" Target="http://www.cisco.com/go/ab" TargetMode="External"/></Relationships>
</file>

<file path=ppt/slides/_rels/slide19.xml.rels><?xml version="1.0" encoding="UTF-8" standalone="yes"?>
<Relationships xmlns="http://schemas.openxmlformats.org/package/2006/relationships"><Relationship Id="rId2" Type="http://schemas.openxmlformats.org/officeDocument/2006/relationships/hyperlink" Target="file:///C:\Users\camhoffm\AppData\Local\Microsoft\Windows\Temporary%20Internet%20Files\Content.Outlook\73LWXH5I\www.cisco.com\go\vipskus" TargetMode="Externa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hyperlink" Target="http://www.cisco.com/go/vip"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hyperlink" Target="http://www.cisco.com/go/ab"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hyperlink" Target="http://www.cisco.com/go/mip" TargetMode="External"/></Relationships>
</file>

<file path=ppt/slides/_rels/slide24.xml.rels><?xml version="1.0" encoding="UTF-8" standalone="yes"?>
<Relationships xmlns="http://schemas.openxmlformats.org/package/2006/relationships"><Relationship Id="rId2" Type="http://schemas.openxmlformats.org/officeDocument/2006/relationships/hyperlink" Target="file:///C:\Users\camhoffm\AppData\Local\Microsoft\Windows\Temporary%20Internet%20Files\Content.Outlook\73LWXH5I\www.cisco.com\go\vipskus" TargetMode="Externa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hyperlink" Target="http://www.cisco.com/go/vip"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hyperlink" Target="http://www.cisco.com/go/ab" TargetMode="External"/><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hyperlink" Target="http://www.cisco.com/go/mip"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2" Type="http://schemas.openxmlformats.org/officeDocument/2006/relationships/hyperlink" Target="file:///C:\Users\camhoffm\AppData\Local\Microsoft\Windows\Temporary%20Internet%20Files\Content.Outlook\73LWXH5I\www.cisco.com\go\vipskus" TargetMode="Externa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hyperlink" Target="http://www.cisco.com/go/vip" TargetMode="External"/><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hyperlink" Target="http://www.cisco.com/go/mip"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hyperlink" Target="file:///C:\Users\camhoffm\AppData\Local\Microsoft\Windows\Temporary%20Internet%20Files\Content.Outlook\73LWXH5I\www.cisco.com\go\vipskus" TargetMode="Externa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hyperlink" Target="http://www.cisco.com/go/vip" TargetMode="External"/><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hyperlink" Target="http://www.cisco.com/go/mip"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file:///C:\Users\camhoffm\AppData\Local\Microsoft\Windows\Temporary%20Internet%20Files\Content.Outlook\73LWXH5I\www.cisco.com\go\vipskus" TargetMode="External"/><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3" Type="http://schemas.openxmlformats.org/officeDocument/2006/relationships/hyperlink" Target="http://www.cisco.com/go/vip" TargetMode="External"/><Relationship Id="rId2" Type="http://schemas.openxmlformats.org/officeDocument/2006/relationships/notesSlide" Target="../notesSlides/notesSlide25.xml"/><Relationship Id="rId1" Type="http://schemas.openxmlformats.org/officeDocument/2006/relationships/slideLayout" Target="../slideLayouts/slideLayout107.xml"/></Relationships>
</file>

<file path=ppt/slides/_rels/slide44.xml.rels><?xml version="1.0" encoding="UTF-8" standalone="yes"?>
<Relationships xmlns="http://schemas.openxmlformats.org/package/2006/relationships"><Relationship Id="rId3" Type="http://schemas.openxmlformats.org/officeDocument/2006/relationships/hyperlink" Target="http://www.cisco.com/go/ppe" TargetMode="External"/><Relationship Id="rId2" Type="http://schemas.openxmlformats.org/officeDocument/2006/relationships/notesSlide" Target="../notesSlides/notesSlide26.xml"/><Relationship Id="rId1" Type="http://schemas.openxmlformats.org/officeDocument/2006/relationships/slideLayout" Target="../slideLayouts/slideLayout6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3.xml"/></Relationships>
</file>

<file path=ppt/slides/_rels/slide46.xml.rels><?xml version="1.0" encoding="UTF-8" standalone="yes"?>
<Relationships xmlns="http://schemas.openxmlformats.org/package/2006/relationships"><Relationship Id="rId3" Type="http://schemas.openxmlformats.org/officeDocument/2006/relationships/hyperlink" Target="http://www.cisco.com/go/ppe" TargetMode="External"/><Relationship Id="rId2" Type="http://schemas.openxmlformats.org/officeDocument/2006/relationships/notesSlide" Target="../notesSlides/notesSlide28.xml"/><Relationship Id="rId1" Type="http://schemas.openxmlformats.org/officeDocument/2006/relationships/slideLayout" Target="../slideLayouts/slideLayout154.xml"/><Relationship Id="rId5" Type="http://schemas.openxmlformats.org/officeDocument/2006/relationships/hyperlink" Target="http://www.cisco.com/go/vipskus" TargetMode="External"/><Relationship Id="rId4" Type="http://schemas.openxmlformats.org/officeDocument/2006/relationships/hyperlink" Target="http://www.cisco.com/go/vip"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4.xml"/></Relationships>
</file>

<file path=ppt/slides/_rels/slide4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3" Type="http://schemas.openxmlformats.org/officeDocument/2006/relationships/hyperlink" Target="http://www.cisco.com/go/vip" TargetMode="External"/><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5.xml"/><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3" Type="http://schemas.openxmlformats.org/officeDocument/2006/relationships/hyperlink" Target="http://www.cisco.com/go/vip" TargetMode="External"/><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0.xml"/><Relationship Id="rId1" Type="http://schemas.openxmlformats.org/officeDocument/2006/relationships/slideLayout" Target="../slideLayouts/slideLayout95.xml"/></Relationships>
</file>

<file path=ppt/slides/_rels/slide59.xml.rels><?xml version="1.0" encoding="UTF-8" standalone="yes"?>
<Relationships xmlns="http://schemas.openxmlformats.org/package/2006/relationships"><Relationship Id="rId3" Type="http://schemas.openxmlformats.org/officeDocument/2006/relationships/hyperlink" Target="http://www.cisco.com/go/vip" TargetMode="External"/><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5.xml"/><Relationship Id="rId1" Type="http://schemas.openxmlformats.org/officeDocument/2006/relationships/slideLayout" Target="../slideLayouts/slideLayout46.xml"/></Relationships>
</file>

<file path=ppt/slides/_rels/slide64.xml.rels><?xml version="1.0" encoding="UTF-8" standalone="yes"?>
<Relationships xmlns="http://schemas.openxmlformats.org/package/2006/relationships"><Relationship Id="rId3" Type="http://schemas.openxmlformats.org/officeDocument/2006/relationships/hyperlink" Target="http://www.cisco.com/go/vip" TargetMode="External"/><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hyperlink" Target="file:///C:\Users\camhoffm\AppData\Local\Microsoft\Windows\Temporary%20Internet%20Files\Content.Outlook\73LWXH5I\www.cisco.com\go\vipskus" TargetMode="Externa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hyperlink" Target="http://www.cisco.com/go/mip" TargetMode="External"/><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3" Type="http://schemas.openxmlformats.org/officeDocument/2006/relationships/hyperlink" Target="http://www.cisco.com/go/pal" TargetMode="External"/><Relationship Id="rId2" Type="http://schemas.openxmlformats.org/officeDocument/2006/relationships/hyperlink" Target="http://www.cisco.com/go/ppe" TargetMode="External"/><Relationship Id="rId1" Type="http://schemas.openxmlformats.org/officeDocument/2006/relationships/slideLayout" Target="../slideLayouts/slideLayout16.xml"/><Relationship Id="rId4" Type="http://schemas.openxmlformats.org/officeDocument/2006/relationships/hyperlink" Target="http://www.cisco.com/go/pss"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cebi.cisco.com/cpctbi/analytics/" TargetMode="External"/><Relationship Id="rId2" Type="http://schemas.openxmlformats.org/officeDocument/2006/relationships/notesSlide" Target="../notesSlides/notesSlide49.xml"/><Relationship Id="rId1" Type="http://schemas.openxmlformats.org/officeDocument/2006/relationships/slideLayout" Target="../slideLayouts/slideLayout16.xml"/><Relationship Id="rId5" Type="http://schemas.openxmlformats.org/officeDocument/2006/relationships/hyperlink" Target="http://www.cisco.com/go/csat" TargetMode="External"/><Relationship Id="rId4" Type="http://schemas.openxmlformats.org/officeDocument/2006/relationships/hyperlink" Target="http://www.cisco.com/go/pal"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3" Type="http://schemas.openxmlformats.org/officeDocument/2006/relationships/hyperlink" Target="http://www.cisco.com/go/vip" TargetMode="External"/><Relationship Id="rId2" Type="http://schemas.openxmlformats.org/officeDocument/2006/relationships/image" Target="../media/image35.jpeg"/><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hyperlink" Target="http://www.cisco.com/go/pal" TargetMode="External"/><Relationship Id="rId2" Type="http://schemas.openxmlformats.org/officeDocument/2006/relationships/hyperlink" Target="http://www.cisco.com/go/ppe" TargetMode="External"/><Relationship Id="rId1" Type="http://schemas.openxmlformats.org/officeDocument/2006/relationships/slideLayout" Target="../slideLayouts/slideLayout16.xml"/><Relationship Id="rId4" Type="http://schemas.openxmlformats.org/officeDocument/2006/relationships/hyperlink" Target="http://www.cisco.com/go/pss"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3" Type="http://schemas.openxmlformats.org/officeDocument/2006/relationships/hyperlink" Target="http://www.cisco.com/go/pss" TargetMode="External"/><Relationship Id="rId2" Type="http://schemas.openxmlformats.org/officeDocument/2006/relationships/notesSlide" Target="../notesSlides/notesSlide51.xml"/><Relationship Id="rId1" Type="http://schemas.openxmlformats.org/officeDocument/2006/relationships/slideLayout" Target="../slideLayouts/slideLayout16.xml"/><Relationship Id="rId5" Type="http://schemas.openxmlformats.org/officeDocument/2006/relationships/hyperlink" Target="http://www.cisco.com/go/gep" TargetMode="External"/><Relationship Id="rId4" Type="http://schemas.openxmlformats.org/officeDocument/2006/relationships/image" Target="../media/image3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hyperlink" Target="http://www.cisco.com/go/ab" TargetMode="External"/><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hyperlink" Target="http://www.cisco.com/c/dam/en_us/partners/downloads/partner/WWChannels/vip/vip-express-eol.pdf"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3"/>
          </p:nvPr>
        </p:nvSpPr>
        <p:spPr/>
        <p:txBody>
          <a:bodyPr/>
          <a:lstStyle/>
          <a:p>
            <a:r>
              <a:rPr lang="en-US" sz="1400" dirty="0"/>
              <a:t>Do you have problems joining the teleconference?</a:t>
            </a:r>
            <a:br>
              <a:rPr lang="en-US" sz="1400" dirty="0"/>
            </a:br>
            <a:r>
              <a:rPr lang="en-US" sz="1400" dirty="0"/>
              <a:t>1. Click on COMMUNICATE</a:t>
            </a:r>
            <a:br>
              <a:rPr lang="en-US" sz="1400" dirty="0"/>
            </a:br>
            <a:r>
              <a:rPr lang="en-US" sz="1400" dirty="0"/>
              <a:t>2. Click on TELECONFERENCE</a:t>
            </a:r>
            <a:br>
              <a:rPr lang="en-US" sz="1400" dirty="0"/>
            </a:br>
            <a:r>
              <a:rPr lang="en-US" sz="1400" dirty="0"/>
              <a:t>3. Click on JOIN TELECONFERENCE</a:t>
            </a:r>
            <a:br>
              <a:rPr lang="en-US" sz="1400" dirty="0"/>
            </a:br>
            <a:r>
              <a:rPr lang="en-US" sz="1400" dirty="0"/>
              <a:t>4. Fill in your telephone number (make sure you fill in “Country/Region” only to the required box) </a:t>
            </a:r>
            <a:br>
              <a:rPr lang="en-US" sz="1400" dirty="0"/>
            </a:br>
            <a:r>
              <a:rPr lang="en-US" sz="1400" dirty="0"/>
              <a:t>5. Click on OK</a:t>
            </a:r>
            <a:br>
              <a:rPr lang="en-US" sz="1400" dirty="0"/>
            </a:br>
            <a:r>
              <a:rPr lang="en-US" sz="1400" dirty="0"/>
              <a:t>6. The system will call you back on your phone </a:t>
            </a:r>
          </a:p>
        </p:txBody>
      </p:sp>
      <p:sp>
        <p:nvSpPr>
          <p:cNvPr id="8" name="Title 7"/>
          <p:cNvSpPr>
            <a:spLocks noGrp="1"/>
          </p:cNvSpPr>
          <p:nvPr>
            <p:ph type="ctrTitle"/>
          </p:nvPr>
        </p:nvSpPr>
        <p:spPr/>
        <p:txBody>
          <a:bodyPr/>
          <a:lstStyle/>
          <a:p>
            <a:pPr>
              <a:spcAft>
                <a:spcPts val="600"/>
              </a:spcAft>
            </a:pPr>
            <a:r>
              <a:rPr lang="en-US" sz="3200" dirty="0"/>
              <a:t>Welcome to this session and </a:t>
            </a:r>
            <a:br>
              <a:rPr lang="en-US" sz="3200" dirty="0"/>
            </a:br>
            <a:r>
              <a:rPr lang="en-US" sz="3200" dirty="0"/>
              <a:t>thank you for your attendance.</a:t>
            </a:r>
            <a:br>
              <a:rPr lang="en-US" sz="3200" dirty="0"/>
            </a:br>
            <a:r>
              <a:rPr lang="en-US" sz="900" dirty="0"/>
              <a:t/>
            </a:r>
            <a:br>
              <a:rPr lang="en-US" sz="900" dirty="0"/>
            </a:br>
            <a:r>
              <a:rPr lang="en-US" sz="3200" dirty="0"/>
              <a:t>To allow everyone to dial in, we will start </a:t>
            </a:r>
            <a:br>
              <a:rPr lang="en-US" sz="3200" dirty="0"/>
            </a:br>
            <a:r>
              <a:rPr lang="en-US" sz="3200" dirty="0"/>
              <a:t>the presentation at 5 minutes past </a:t>
            </a:r>
            <a:r>
              <a:rPr lang="en-US" sz="3200"/>
              <a:t>the hour.</a:t>
            </a:r>
            <a:r>
              <a:rPr lang="en-US" sz="3200" dirty="0"/>
              <a:t/>
            </a:r>
            <a:br>
              <a:rPr lang="en-US" sz="3200" dirty="0"/>
            </a:br>
            <a:endParaRPr lang="en-US" sz="1600" dirty="0"/>
          </a:p>
        </p:txBody>
      </p:sp>
    </p:spTree>
    <p:extLst>
      <p:ext uri="{BB962C8B-B14F-4D97-AF65-F5344CB8AC3E}">
        <p14:creationId xmlns:p14="http://schemas.microsoft.com/office/powerpoint/2010/main" val="304472533"/>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9" name="Rectangle 1028"/>
          <p:cNvSpPr/>
          <p:nvPr/>
        </p:nvSpPr>
        <p:spPr>
          <a:xfrm>
            <a:off x="7171077" y="2180561"/>
            <a:ext cx="1906731" cy="2876352"/>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129" name="Straight Connector 128"/>
          <p:cNvCxnSpPr/>
          <p:nvPr/>
        </p:nvCxnSpPr>
        <p:spPr>
          <a:xfrm>
            <a:off x="349942" y="3366202"/>
            <a:ext cx="6263812" cy="0"/>
          </a:xfrm>
          <a:prstGeom prst="line">
            <a:avLst/>
          </a:prstGeom>
          <a:noFill/>
          <a:ln w="9525">
            <a:gradFill flip="none" rotWithShape="1">
              <a:gsLst>
                <a:gs pos="80000">
                  <a:schemeClr val="bg2"/>
                </a:gs>
                <a:gs pos="20000">
                  <a:schemeClr val="bg2"/>
                </a:gs>
                <a:gs pos="0">
                  <a:schemeClr val="accent2">
                    <a:alpha val="0"/>
                  </a:schemeClr>
                </a:gs>
                <a:gs pos="50000">
                  <a:schemeClr val="bg2"/>
                </a:gs>
                <a:gs pos="100000">
                  <a:schemeClr val="accent2">
                    <a:alpha val="0"/>
                  </a:schemeClr>
                </a:gs>
              </a:gsLst>
              <a:lin ang="0" scaled="1"/>
              <a:tileRect/>
            </a:gradFill>
            <a:round/>
            <a:headEnd/>
            <a:tailEnd/>
          </a:ln>
          <a:effectLst>
            <a:outerShdw blurRad="63500" algn="ctr" rotWithShape="0">
              <a:srgbClr val="000000">
                <a:alpha val="40000"/>
              </a:srgbClr>
            </a:outerShdw>
          </a:effectLst>
          <a:extLst>
            <a:ext uri="{909E8E84-426E-40DD-AFC4-6F175D3DCCD1}">
              <a14:hiddenFill xmlns:a14="http://schemas.microsoft.com/office/drawing/2010/main">
                <a:noFill/>
              </a14:hiddenFill>
            </a:ext>
          </a:extLst>
        </p:spPr>
      </p:cxnSp>
      <p:cxnSp>
        <p:nvCxnSpPr>
          <p:cNvPr id="141" name="Straight Connector 140"/>
          <p:cNvCxnSpPr/>
          <p:nvPr/>
        </p:nvCxnSpPr>
        <p:spPr>
          <a:xfrm>
            <a:off x="148536" y="4462647"/>
            <a:ext cx="5212865" cy="0"/>
          </a:xfrm>
          <a:prstGeom prst="line">
            <a:avLst/>
          </a:prstGeom>
          <a:noFill/>
          <a:ln w="9525">
            <a:gradFill flip="none" rotWithShape="1">
              <a:gsLst>
                <a:gs pos="80000">
                  <a:schemeClr val="bg2"/>
                </a:gs>
                <a:gs pos="20000">
                  <a:schemeClr val="bg2"/>
                </a:gs>
                <a:gs pos="0">
                  <a:schemeClr val="accent2">
                    <a:alpha val="0"/>
                  </a:schemeClr>
                </a:gs>
                <a:gs pos="50000">
                  <a:schemeClr val="bg2"/>
                </a:gs>
                <a:gs pos="100000">
                  <a:schemeClr val="accent2">
                    <a:alpha val="0"/>
                  </a:schemeClr>
                </a:gs>
              </a:gsLst>
              <a:lin ang="0" scaled="1"/>
              <a:tileRect/>
            </a:gradFill>
            <a:round/>
            <a:headEnd/>
            <a:tailEnd/>
          </a:ln>
          <a:effectLst>
            <a:outerShdw blurRad="63500" algn="ctr" rotWithShape="0">
              <a:srgbClr val="000000">
                <a:alpha val="40000"/>
              </a:srgbClr>
            </a:outerShdw>
          </a:effectLst>
          <a:extLst>
            <a:ext uri="{909E8E84-426E-40DD-AFC4-6F175D3DCCD1}">
              <a14:hiddenFill xmlns:a14="http://schemas.microsoft.com/office/drawing/2010/main">
                <a:noFill/>
              </a14:hiddenFill>
            </a:ext>
          </a:extLst>
        </p:spPr>
      </p:cxnSp>
      <p:cxnSp>
        <p:nvCxnSpPr>
          <p:cNvPr id="77" name="Straight Connector 76"/>
          <p:cNvCxnSpPr/>
          <p:nvPr/>
        </p:nvCxnSpPr>
        <p:spPr>
          <a:xfrm>
            <a:off x="643913" y="1164824"/>
            <a:ext cx="7265725" cy="0"/>
          </a:xfrm>
          <a:prstGeom prst="line">
            <a:avLst/>
          </a:prstGeom>
          <a:noFill/>
          <a:ln w="9525">
            <a:gradFill flip="none" rotWithShape="1">
              <a:gsLst>
                <a:gs pos="80000">
                  <a:schemeClr val="bg2"/>
                </a:gs>
                <a:gs pos="20000">
                  <a:schemeClr val="bg2"/>
                </a:gs>
                <a:gs pos="0">
                  <a:schemeClr val="accent2">
                    <a:alpha val="0"/>
                  </a:schemeClr>
                </a:gs>
                <a:gs pos="50000">
                  <a:schemeClr val="bg2"/>
                </a:gs>
                <a:gs pos="100000">
                  <a:schemeClr val="accent2">
                    <a:alpha val="0"/>
                  </a:schemeClr>
                </a:gs>
              </a:gsLst>
              <a:lin ang="0" scaled="1"/>
              <a:tileRect/>
            </a:gradFill>
            <a:round/>
            <a:headEnd/>
            <a:tailEnd/>
          </a:ln>
          <a:effectLst>
            <a:outerShdw blurRad="63500" algn="ctr" rotWithShape="0">
              <a:srgbClr val="000000">
                <a:alpha val="40000"/>
              </a:srgbClr>
            </a:outerShdw>
          </a:effectLst>
          <a:extLst>
            <a:ext uri="{909E8E84-426E-40DD-AFC4-6F175D3DCCD1}">
              <a14:hiddenFill xmlns:a14="http://schemas.microsoft.com/office/drawing/2010/main">
                <a:noFill/>
              </a14:hiddenFill>
            </a:ext>
          </a:extLst>
        </p:spPr>
      </p:cxnSp>
      <p:cxnSp>
        <p:nvCxnSpPr>
          <p:cNvPr id="59" name="Straight Connector 58"/>
          <p:cNvCxnSpPr/>
          <p:nvPr/>
        </p:nvCxnSpPr>
        <p:spPr>
          <a:xfrm flipV="1">
            <a:off x="491513" y="1713551"/>
            <a:ext cx="6762321" cy="2204"/>
          </a:xfrm>
          <a:prstGeom prst="line">
            <a:avLst/>
          </a:prstGeom>
          <a:noFill/>
          <a:ln w="9525">
            <a:gradFill flip="none" rotWithShape="1">
              <a:gsLst>
                <a:gs pos="80000">
                  <a:schemeClr val="bg2"/>
                </a:gs>
                <a:gs pos="20000">
                  <a:schemeClr val="bg2"/>
                </a:gs>
                <a:gs pos="0">
                  <a:schemeClr val="accent2">
                    <a:alpha val="0"/>
                  </a:schemeClr>
                </a:gs>
                <a:gs pos="50000">
                  <a:schemeClr val="bg2"/>
                </a:gs>
                <a:gs pos="100000">
                  <a:schemeClr val="accent2">
                    <a:alpha val="0"/>
                  </a:schemeClr>
                </a:gs>
              </a:gsLst>
              <a:lin ang="0" scaled="1"/>
              <a:tileRect/>
            </a:gradFill>
            <a:round/>
            <a:headEnd/>
            <a:tailEnd/>
          </a:ln>
          <a:effectLst>
            <a:outerShdw blurRad="63500" algn="ctr" rotWithShape="0">
              <a:srgbClr val="000000">
                <a:alpha val="40000"/>
              </a:srgbClr>
            </a:outerShdw>
          </a:effectLst>
          <a:extLst>
            <a:ext uri="{909E8E84-426E-40DD-AFC4-6F175D3DCCD1}">
              <a14:hiddenFill xmlns:a14="http://schemas.microsoft.com/office/drawing/2010/main">
                <a:noFill/>
              </a14:hiddenFill>
            </a:ext>
          </a:extLst>
        </p:spPr>
      </p:cxnSp>
      <p:sp>
        <p:nvSpPr>
          <p:cNvPr id="3" name="Title 2"/>
          <p:cNvSpPr>
            <a:spLocks noGrp="1"/>
          </p:cNvSpPr>
          <p:nvPr>
            <p:ph type="title"/>
          </p:nvPr>
        </p:nvSpPr>
        <p:spPr>
          <a:xfrm>
            <a:off x="342516" y="47542"/>
            <a:ext cx="8345488" cy="731837"/>
          </a:xfrm>
        </p:spPr>
        <p:txBody>
          <a:bodyPr/>
          <a:lstStyle/>
          <a:p>
            <a:r>
              <a:rPr lang="en-US" dirty="0"/>
              <a:t>VIP </a:t>
            </a:r>
            <a:r>
              <a:rPr lang="en-US" dirty="0" smtClean="0"/>
              <a:t>30 SKU </a:t>
            </a:r>
            <a:r>
              <a:rPr lang="en-US" dirty="0"/>
              <a:t>Structure</a:t>
            </a:r>
          </a:p>
        </p:txBody>
      </p:sp>
      <p:cxnSp>
        <p:nvCxnSpPr>
          <p:cNvPr id="5" name="Straight Connector 4"/>
          <p:cNvCxnSpPr/>
          <p:nvPr/>
        </p:nvCxnSpPr>
        <p:spPr>
          <a:xfrm>
            <a:off x="272470" y="2256528"/>
            <a:ext cx="4207244" cy="0"/>
          </a:xfrm>
          <a:prstGeom prst="line">
            <a:avLst/>
          </a:prstGeom>
          <a:noFill/>
          <a:ln w="9525">
            <a:gradFill flip="none" rotWithShape="1">
              <a:gsLst>
                <a:gs pos="80000">
                  <a:schemeClr val="bg2"/>
                </a:gs>
                <a:gs pos="20000">
                  <a:schemeClr val="bg2"/>
                </a:gs>
                <a:gs pos="0">
                  <a:schemeClr val="accent2">
                    <a:alpha val="0"/>
                  </a:schemeClr>
                </a:gs>
                <a:gs pos="50000">
                  <a:schemeClr val="bg2"/>
                </a:gs>
                <a:gs pos="100000">
                  <a:schemeClr val="accent2">
                    <a:alpha val="0"/>
                  </a:schemeClr>
                </a:gs>
              </a:gsLst>
              <a:lin ang="0" scaled="1"/>
              <a:tileRect/>
            </a:gradFill>
            <a:round/>
            <a:headEnd/>
            <a:tailEnd/>
          </a:ln>
          <a:effectLst>
            <a:outerShdw blurRad="63500" algn="ctr" rotWithShape="0">
              <a:srgbClr val="000000">
                <a:alpha val="40000"/>
              </a:srgbClr>
            </a:outerShdw>
          </a:effectLst>
          <a:extLst>
            <a:ext uri="{909E8E84-426E-40DD-AFC4-6F175D3DCCD1}">
              <a14:hiddenFill xmlns:a14="http://schemas.microsoft.com/office/drawing/2010/main">
                <a:noFill/>
              </a14:hiddenFill>
            </a:ext>
          </a:extLst>
        </p:spPr>
      </p:cxnSp>
      <p:cxnSp>
        <p:nvCxnSpPr>
          <p:cNvPr id="10" name="Straight Connector 9"/>
          <p:cNvCxnSpPr/>
          <p:nvPr/>
        </p:nvCxnSpPr>
        <p:spPr>
          <a:xfrm flipV="1">
            <a:off x="384291" y="2803766"/>
            <a:ext cx="6317379" cy="8376"/>
          </a:xfrm>
          <a:prstGeom prst="line">
            <a:avLst/>
          </a:prstGeom>
          <a:noFill/>
          <a:ln w="9525">
            <a:gradFill flip="none" rotWithShape="1">
              <a:gsLst>
                <a:gs pos="80000">
                  <a:schemeClr val="bg2"/>
                </a:gs>
                <a:gs pos="20000">
                  <a:schemeClr val="bg2"/>
                </a:gs>
                <a:gs pos="0">
                  <a:schemeClr val="accent2">
                    <a:alpha val="0"/>
                  </a:schemeClr>
                </a:gs>
                <a:gs pos="50000">
                  <a:schemeClr val="bg2"/>
                </a:gs>
                <a:gs pos="100000">
                  <a:schemeClr val="accent2">
                    <a:alpha val="0"/>
                  </a:schemeClr>
                </a:gs>
              </a:gsLst>
              <a:lin ang="0" scaled="1"/>
              <a:tileRect/>
            </a:gradFill>
            <a:round/>
            <a:headEnd/>
            <a:tailEnd/>
          </a:ln>
          <a:effectLst>
            <a:outerShdw blurRad="63500" algn="ctr" rotWithShape="0">
              <a:srgbClr val="000000">
                <a:alpha val="40000"/>
              </a:srgbClr>
            </a:outerShdw>
          </a:effectLst>
          <a:extLst>
            <a:ext uri="{909E8E84-426E-40DD-AFC4-6F175D3DCCD1}">
              <a14:hiddenFill xmlns:a14="http://schemas.microsoft.com/office/drawing/2010/main">
                <a:noFill/>
              </a14:hiddenFill>
            </a:ext>
          </a:extLst>
        </p:spPr>
      </p:cxnSp>
      <p:sp>
        <p:nvSpPr>
          <p:cNvPr id="16" name="Rectangle 106"/>
          <p:cNvSpPr>
            <a:spLocks noChangeArrowheads="1"/>
          </p:cNvSpPr>
          <p:nvPr/>
        </p:nvSpPr>
        <p:spPr bwMode="auto">
          <a:xfrm>
            <a:off x="209431" y="1211741"/>
            <a:ext cx="1605722" cy="457200"/>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2700000" scaled="1"/>
            <a:tileRect/>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r>
              <a:rPr lang="en-US" sz="800" b="1" dirty="0">
                <a:solidFill>
                  <a:srgbClr val="FFFFFF"/>
                </a:solidFill>
              </a:rPr>
              <a:t>Architecture t</a:t>
            </a:r>
            <a:r>
              <a:rPr lang="en-US" sz="800" b="1" dirty="0" smtClean="0">
                <a:solidFill>
                  <a:srgbClr val="FFFFFF"/>
                </a:solidFill>
              </a:rPr>
              <a:t>rack </a:t>
            </a:r>
            <a:r>
              <a:rPr lang="en-US" sz="800" b="1" dirty="0">
                <a:solidFill>
                  <a:srgbClr val="FFFFFF"/>
                </a:solidFill>
              </a:rPr>
              <a:t/>
            </a:r>
            <a:br>
              <a:rPr lang="en-US" sz="800" b="1" dirty="0">
                <a:solidFill>
                  <a:srgbClr val="FFFFFF"/>
                </a:solidFill>
              </a:rPr>
            </a:br>
            <a:r>
              <a:rPr lang="en-US" sz="800" dirty="0" smtClean="0">
                <a:solidFill>
                  <a:srgbClr val="FFFFFF"/>
                </a:solidFill>
              </a:rPr>
              <a:t>Security</a:t>
            </a:r>
            <a:r>
              <a:rPr lang="en-US" sz="800" spc="-20" dirty="0">
                <a:solidFill>
                  <a:srgbClr val="FFFFFF"/>
                </a:solidFill>
              </a:rPr>
              <a:t>, </a:t>
            </a:r>
            <a:r>
              <a:rPr lang="en-US" sz="800" dirty="0" smtClean="0">
                <a:solidFill>
                  <a:srgbClr val="FFFFFF"/>
                </a:solidFill>
              </a:rPr>
              <a:t>Data </a:t>
            </a:r>
            <a:r>
              <a:rPr lang="en-US" sz="800" dirty="0">
                <a:solidFill>
                  <a:srgbClr val="FFFFFF"/>
                </a:solidFill>
              </a:rPr>
              <a:t>Center</a:t>
            </a:r>
            <a:r>
              <a:rPr lang="en-US" sz="800" spc="-20" dirty="0">
                <a:solidFill>
                  <a:srgbClr val="FFFFFF"/>
                </a:solidFill>
              </a:rPr>
              <a:t>, </a:t>
            </a:r>
            <a:r>
              <a:rPr lang="en-US" sz="800" spc="-20" dirty="0" smtClean="0">
                <a:solidFill>
                  <a:srgbClr val="FFFFFF"/>
                </a:solidFill>
              </a:rPr>
              <a:t>C</a:t>
            </a:r>
            <a:r>
              <a:rPr lang="en-US" sz="800" dirty="0" smtClean="0">
                <a:solidFill>
                  <a:srgbClr val="FFFFFF"/>
                </a:solidFill>
              </a:rPr>
              <a:t>ollaboration</a:t>
            </a:r>
            <a:endParaRPr lang="en-US" sz="800" spc="-20" dirty="0">
              <a:solidFill>
                <a:srgbClr val="FFFFFF"/>
              </a:solidFill>
            </a:endParaRPr>
          </a:p>
        </p:txBody>
      </p:sp>
      <p:sp>
        <p:nvSpPr>
          <p:cNvPr id="28" name="Rectangle 106"/>
          <p:cNvSpPr>
            <a:spLocks noChangeArrowheads="1"/>
          </p:cNvSpPr>
          <p:nvPr/>
        </p:nvSpPr>
        <p:spPr bwMode="auto">
          <a:xfrm>
            <a:off x="209432" y="2307321"/>
            <a:ext cx="1605722" cy="4572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r>
              <a:rPr lang="en-US" sz="800" b="1" dirty="0">
                <a:solidFill>
                  <a:srgbClr val="FFFFFF"/>
                </a:solidFill>
              </a:rPr>
              <a:t>New Business </a:t>
            </a:r>
            <a:r>
              <a:rPr lang="en-US" sz="800" b="1" dirty="0" smtClean="0">
                <a:solidFill>
                  <a:srgbClr val="FFFFFF"/>
                </a:solidFill>
              </a:rPr>
              <a:t>track</a:t>
            </a:r>
            <a:endParaRPr lang="en-US" sz="800" b="1" dirty="0">
              <a:solidFill>
                <a:srgbClr val="FFFFFF"/>
              </a:solidFill>
            </a:endParaRPr>
          </a:p>
          <a:p>
            <a:pPr algn="ctr"/>
            <a:r>
              <a:rPr lang="en-US" sz="800" dirty="0">
                <a:solidFill>
                  <a:srgbClr val="FFFFFF"/>
                </a:solidFill>
              </a:rPr>
              <a:t>Meraki Cloud Networking </a:t>
            </a:r>
            <a:endParaRPr lang="en-US" sz="800" spc="-20" dirty="0">
              <a:solidFill>
                <a:srgbClr val="FFFFFF"/>
              </a:solidFill>
            </a:endParaRPr>
          </a:p>
        </p:txBody>
      </p:sp>
      <p:sp>
        <p:nvSpPr>
          <p:cNvPr id="30" name="TextBox 29"/>
          <p:cNvSpPr txBox="1"/>
          <p:nvPr/>
        </p:nvSpPr>
        <p:spPr>
          <a:xfrm>
            <a:off x="7171077" y="2204850"/>
            <a:ext cx="1906731" cy="2852063"/>
          </a:xfrm>
          <a:prstGeom prst="rect">
            <a:avLst/>
          </a:prstGeom>
          <a:solidFill>
            <a:schemeClr val="bg1">
              <a:lumMod val="95000"/>
            </a:schemeClr>
          </a:solidFill>
        </p:spPr>
        <p:txBody>
          <a:bodyPr wrap="square" rtlCol="0">
            <a:spAutoFit/>
          </a:bodyPr>
          <a:lstStyle/>
          <a:p>
            <a:pPr defTabSz="603575" fontAlgn="t">
              <a:spcBef>
                <a:spcPts val="0"/>
              </a:spcBef>
              <a:spcAft>
                <a:spcPts val="200"/>
              </a:spcAft>
              <a:buClr>
                <a:schemeClr val="tx2"/>
              </a:buClr>
              <a:buSzPct val="90000"/>
              <a:defRPr/>
            </a:pPr>
            <a:r>
              <a:rPr lang="en-US" sz="500" dirty="0" smtClean="0">
                <a:solidFill>
                  <a:srgbClr val="4D4D4D"/>
                </a:solidFill>
                <a:latin typeface="+mj-lt"/>
                <a:cs typeface="CiscoSans ExtraLight"/>
              </a:rPr>
              <a:t>1</a:t>
            </a:r>
            <a:r>
              <a:rPr lang="en-US" sz="600" dirty="0" smtClean="0">
                <a:solidFill>
                  <a:srgbClr val="4D4D4D"/>
                </a:solidFill>
                <a:latin typeface="+mj-lt"/>
                <a:cs typeface="CiscoSans ExtraLight"/>
              </a:rPr>
              <a:t> </a:t>
            </a:r>
            <a:r>
              <a:rPr lang="en-US" sz="500" dirty="0" smtClean="0">
                <a:solidFill>
                  <a:srgbClr val="4D4D4D"/>
                </a:solidFill>
                <a:latin typeface="+mj-lt"/>
                <a:cs typeface="CiscoSans ExtraLight"/>
              </a:rPr>
              <a:t>- Gold/CMSP </a:t>
            </a:r>
            <a:r>
              <a:rPr lang="en-US" sz="500" dirty="0">
                <a:solidFill>
                  <a:srgbClr val="4D4D4D"/>
                </a:solidFill>
                <a:latin typeface="+mj-lt"/>
                <a:cs typeface="CiscoSans ExtraLight"/>
              </a:rPr>
              <a:t>Master bonus: including Global Gold, paid on </a:t>
            </a:r>
            <a:r>
              <a:rPr lang="en-US" sz="500" dirty="0">
                <a:solidFill>
                  <a:srgbClr val="4D4D4D"/>
                </a:solidFill>
                <a:cs typeface="CiscoSans ExtraLight"/>
              </a:rPr>
              <a:t>6% and 8% rebate category products only in Enterprise Networks and Meraki Cloud Networking </a:t>
            </a:r>
            <a:r>
              <a:rPr lang="en-US" sz="500" dirty="0" err="1" smtClean="0">
                <a:solidFill>
                  <a:srgbClr val="4D4D4D"/>
                </a:solidFill>
                <a:cs typeface="CiscoSans ExtraLight"/>
              </a:rPr>
              <a:t>subtracks</a:t>
            </a:r>
            <a:endParaRPr lang="en-US" sz="500" dirty="0">
              <a:solidFill>
                <a:srgbClr val="4D4D4D"/>
              </a:solidFill>
              <a:cs typeface="CiscoSans ExtraLight"/>
            </a:endParaRPr>
          </a:p>
          <a:p>
            <a:pPr defTabSz="603575" fontAlgn="t">
              <a:spcBef>
                <a:spcPts val="0"/>
              </a:spcBef>
              <a:spcAft>
                <a:spcPts val="200"/>
              </a:spcAft>
              <a:buClr>
                <a:schemeClr val="tx2"/>
              </a:buClr>
              <a:buSzPct val="90000"/>
              <a:defRPr/>
            </a:pPr>
            <a:r>
              <a:rPr lang="en-US" sz="500" dirty="0" smtClean="0">
                <a:solidFill>
                  <a:srgbClr val="4D4D4D"/>
                </a:solidFill>
                <a:latin typeface="+mj-lt"/>
                <a:cs typeface="CiscoSans ExtraLight"/>
              </a:rPr>
              <a:t>2 - Master </a:t>
            </a:r>
            <a:r>
              <a:rPr lang="en-US" sz="500" dirty="0">
                <a:solidFill>
                  <a:srgbClr val="4D4D4D"/>
                </a:solidFill>
                <a:latin typeface="+mj-lt"/>
                <a:cs typeface="CiscoSans ExtraLight"/>
              </a:rPr>
              <a:t>Specialization/Cisco Powered </a:t>
            </a:r>
            <a:r>
              <a:rPr lang="en-US" sz="500" dirty="0" smtClean="0">
                <a:solidFill>
                  <a:srgbClr val="4D4D4D"/>
                </a:solidFill>
                <a:latin typeface="+mj-lt"/>
                <a:cs typeface="CiscoSans ExtraLight"/>
              </a:rPr>
              <a:t>bonus</a:t>
            </a:r>
            <a:r>
              <a:rPr lang="en-US" sz="500" dirty="0">
                <a:solidFill>
                  <a:srgbClr val="4D4D4D"/>
                </a:solidFill>
                <a:latin typeface="+mj-lt"/>
                <a:cs typeface="CiscoSans ExtraLight"/>
              </a:rPr>
              <a:t>: 1% in Data Center, 2% in Security and 3% in Collaboration </a:t>
            </a:r>
            <a:r>
              <a:rPr lang="en-US" sz="500" dirty="0" err="1">
                <a:solidFill>
                  <a:srgbClr val="4D4D4D"/>
                </a:solidFill>
                <a:latin typeface="+mj-lt"/>
                <a:cs typeface="CiscoSans ExtraLight"/>
              </a:rPr>
              <a:t>subtracks</a:t>
            </a:r>
            <a:r>
              <a:rPr lang="en-US" sz="500" dirty="0">
                <a:solidFill>
                  <a:srgbClr val="4D4D4D"/>
                </a:solidFill>
                <a:latin typeface="+mj-lt"/>
                <a:cs typeface="CiscoSans ExtraLight"/>
              </a:rPr>
              <a:t> (p</a:t>
            </a:r>
            <a:r>
              <a:rPr lang="en-US" sz="500" dirty="0">
                <a:solidFill>
                  <a:srgbClr val="4D4D4D"/>
                </a:solidFill>
                <a:cs typeface="CiscoSans ExtraLight"/>
              </a:rPr>
              <a:t>aid only on TP SKUs for TP ATP Master)</a:t>
            </a:r>
            <a:r>
              <a:rPr lang="en-US" sz="500" dirty="0">
                <a:solidFill>
                  <a:srgbClr val="4D4D4D"/>
                </a:solidFill>
                <a:latin typeface="+mj-lt"/>
                <a:cs typeface="CiscoSans ExtraLight"/>
              </a:rPr>
              <a:t>, no </a:t>
            </a:r>
            <a:r>
              <a:rPr lang="en-US" sz="500" dirty="0" smtClean="0">
                <a:solidFill>
                  <a:srgbClr val="4D4D4D"/>
                </a:solidFill>
                <a:latin typeface="+mj-lt"/>
                <a:cs typeface="CiscoSans ExtraLight"/>
              </a:rPr>
              <a:t>bonus </a:t>
            </a:r>
            <a:r>
              <a:rPr lang="en-US" sz="500" dirty="0">
                <a:solidFill>
                  <a:srgbClr val="4D4D4D"/>
                </a:solidFill>
                <a:latin typeface="+mj-lt"/>
                <a:cs typeface="CiscoSans ExtraLight"/>
              </a:rPr>
              <a:t>available in Enterprise Networks </a:t>
            </a:r>
            <a:r>
              <a:rPr lang="en-US" sz="500" dirty="0" err="1" smtClean="0">
                <a:solidFill>
                  <a:srgbClr val="4D4D4D"/>
                </a:solidFill>
                <a:latin typeface="+mj-lt"/>
                <a:cs typeface="CiscoSans ExtraLight"/>
              </a:rPr>
              <a:t>subtrack</a:t>
            </a:r>
            <a:endParaRPr lang="en-US" sz="500" dirty="0">
              <a:solidFill>
                <a:srgbClr val="4D4D4D"/>
              </a:solidFill>
              <a:latin typeface="+mj-lt"/>
              <a:cs typeface="CiscoSans ExtraLight"/>
            </a:endParaRPr>
          </a:p>
          <a:p>
            <a:pPr defTabSz="603575" fontAlgn="t">
              <a:spcBef>
                <a:spcPts val="0"/>
              </a:spcBef>
              <a:spcAft>
                <a:spcPts val="200"/>
              </a:spcAft>
              <a:buClr>
                <a:schemeClr val="tx2"/>
              </a:buClr>
              <a:buSzPct val="90000"/>
              <a:defRPr/>
            </a:pPr>
            <a:r>
              <a:rPr lang="en-US" sz="500" dirty="0" smtClean="0">
                <a:solidFill>
                  <a:srgbClr val="4D4D4D"/>
                </a:solidFill>
                <a:cs typeface="CiscoSans ExtraLight"/>
              </a:rPr>
              <a:t>3 - Account Breakaway </a:t>
            </a:r>
            <a:r>
              <a:rPr lang="en-US" sz="500" dirty="0">
                <a:solidFill>
                  <a:srgbClr val="4D4D4D"/>
                </a:solidFill>
                <a:cs typeface="CiscoSans ExtraLight"/>
              </a:rPr>
              <a:t>b</a:t>
            </a:r>
            <a:r>
              <a:rPr lang="en-US" sz="500" dirty="0" smtClean="0">
                <a:solidFill>
                  <a:srgbClr val="4D4D4D"/>
                </a:solidFill>
                <a:cs typeface="CiscoSans ExtraLight"/>
              </a:rPr>
              <a:t>onus: UCS/HX Account Breakaway bonus and Nexus Account Breakaway bonus in Data Center, FTD Account Breakaway bonus in Security, EN Account Breakaway bonus in EN</a:t>
            </a:r>
          </a:p>
          <a:p>
            <a:pPr defTabSz="603575" fontAlgn="t">
              <a:spcBef>
                <a:spcPts val="0"/>
              </a:spcBef>
              <a:spcAft>
                <a:spcPts val="200"/>
              </a:spcAft>
              <a:buClr>
                <a:schemeClr val="tx2"/>
              </a:buClr>
              <a:buSzPct val="90000"/>
              <a:defRPr/>
            </a:pPr>
            <a:r>
              <a:rPr lang="en-US" sz="500" dirty="0" smtClean="0">
                <a:solidFill>
                  <a:srgbClr val="4D4D4D"/>
                </a:solidFill>
                <a:cs typeface="CiscoSans ExtraLight"/>
              </a:rPr>
              <a:t>4 - Cumulative </a:t>
            </a:r>
            <a:r>
              <a:rPr lang="en-US" sz="500" dirty="0">
                <a:solidFill>
                  <a:srgbClr val="4D4D4D"/>
                </a:solidFill>
                <a:cs typeface="CiscoSans ExtraLight"/>
              </a:rPr>
              <a:t>Monthly Recurring Revenue (MRR) to Cisco within VIP Program Period on Cisco’s Annuity platform in </a:t>
            </a:r>
            <a:r>
              <a:rPr lang="en-US" sz="500" dirty="0" smtClean="0">
                <a:solidFill>
                  <a:srgbClr val="4D4D4D"/>
                </a:solidFill>
                <a:cs typeface="CiscoSans ExtraLight"/>
              </a:rPr>
              <a:t>CCW</a:t>
            </a:r>
          </a:p>
          <a:p>
            <a:pPr defTabSz="603575" fontAlgn="t">
              <a:spcBef>
                <a:spcPts val="0"/>
              </a:spcBef>
              <a:spcAft>
                <a:spcPts val="200"/>
              </a:spcAft>
              <a:buClr>
                <a:schemeClr val="tx2"/>
              </a:buClr>
              <a:buSzPct val="90000"/>
              <a:defRPr/>
            </a:pPr>
            <a:r>
              <a:rPr lang="en-US" sz="500" dirty="0" smtClean="0">
                <a:solidFill>
                  <a:srgbClr val="4D4D4D"/>
                </a:solidFill>
                <a:cs typeface="CiscoSans ExtraLight"/>
              </a:rPr>
              <a:t>5 </a:t>
            </a:r>
            <a:r>
              <a:rPr lang="en-US" sz="500" dirty="0">
                <a:solidFill>
                  <a:srgbClr val="4D4D4D"/>
                </a:solidFill>
                <a:cs typeface="CiscoSans ExtraLight"/>
              </a:rPr>
              <a:t>- Total Contract Value (TCV) to Cisco within VIP Program Period placed on Cisco’s Annuity platform in </a:t>
            </a:r>
            <a:r>
              <a:rPr lang="en-US" sz="500" dirty="0" smtClean="0">
                <a:solidFill>
                  <a:srgbClr val="4D4D4D"/>
                </a:solidFill>
                <a:cs typeface="CiscoSans ExtraLight"/>
              </a:rPr>
              <a:t>CCW</a:t>
            </a:r>
          </a:p>
          <a:p>
            <a:pPr defTabSz="603575" fontAlgn="t">
              <a:spcBef>
                <a:spcPts val="0"/>
              </a:spcBef>
              <a:spcAft>
                <a:spcPts val="200"/>
              </a:spcAft>
              <a:buClr>
                <a:schemeClr val="tx2"/>
              </a:buClr>
              <a:buSzPct val="90000"/>
              <a:defRPr/>
            </a:pPr>
            <a:r>
              <a:rPr lang="en-US" sz="500" dirty="0">
                <a:solidFill>
                  <a:srgbClr val="4D4D4D"/>
                </a:solidFill>
                <a:cs typeface="CiscoSans ExtraLight"/>
              </a:rPr>
              <a:t>6 - Total Contract Value (TCV) of renewed subscriptions to Cisco within VIP Program Period placed on Cisco’s Annuity platform in CCW (Advanced Enterprise Networks Architecture Specialized and/or Global Gold Certified Partner: 1%; Valid Lifecycle Advisor for Enterprise Agreements: 2</a:t>
            </a:r>
            <a:r>
              <a:rPr lang="en-US" sz="500" dirty="0" smtClean="0">
                <a:solidFill>
                  <a:srgbClr val="4D4D4D"/>
                </a:solidFill>
                <a:cs typeface="CiscoSans ExtraLight"/>
              </a:rPr>
              <a:t>%)</a:t>
            </a:r>
          </a:p>
          <a:p>
            <a:pPr defTabSz="603575" fontAlgn="t">
              <a:spcBef>
                <a:spcPts val="0"/>
              </a:spcBef>
              <a:spcAft>
                <a:spcPts val="200"/>
              </a:spcAft>
              <a:buClr>
                <a:schemeClr val="tx2"/>
              </a:buClr>
              <a:buSzPct val="90000"/>
              <a:defRPr/>
            </a:pPr>
            <a:r>
              <a:rPr lang="en-US" sz="500" dirty="0" smtClean="0">
                <a:solidFill>
                  <a:srgbClr val="4D4D4D"/>
                </a:solidFill>
                <a:cs typeface="CiscoSans ExtraLight"/>
              </a:rPr>
              <a:t>7 </a:t>
            </a:r>
            <a:r>
              <a:rPr lang="en-US" sz="500" dirty="0">
                <a:solidFill>
                  <a:srgbClr val="4D4D4D"/>
                </a:solidFill>
                <a:cs typeface="CiscoSans ExtraLight"/>
              </a:rPr>
              <a:t>- Total Contract Value (TCV) of renewed subscriptions to Cisco within VIP Program Period placed on Cisco’s Annuity platform in CCW (Approved SaaS Subscription Resale Program - Simple Resale Partner: 1%; Valid Lifecycle Advisor for WebEx and Spark: 2%; Approved SaaS Subscription Resale Program - Resale with Lifecycle management Partner: 3%)</a:t>
            </a:r>
          </a:p>
          <a:p>
            <a:pPr defTabSz="603575" fontAlgn="t">
              <a:spcBef>
                <a:spcPts val="0"/>
              </a:spcBef>
              <a:spcAft>
                <a:spcPts val="200"/>
              </a:spcAft>
              <a:buClr>
                <a:schemeClr val="tx2"/>
              </a:buClr>
              <a:buSzPct val="90000"/>
              <a:defRPr/>
            </a:pPr>
            <a:r>
              <a:rPr lang="en-US" sz="500" dirty="0">
                <a:solidFill>
                  <a:srgbClr val="4D4D4D"/>
                </a:solidFill>
                <a:cs typeface="CiscoSans ExtraLight"/>
              </a:rPr>
              <a:t>8</a:t>
            </a:r>
            <a:r>
              <a:rPr lang="en-US" sz="500" dirty="0" smtClean="0">
                <a:solidFill>
                  <a:srgbClr val="4D4D4D"/>
                </a:solidFill>
                <a:cs typeface="CiscoSans ExtraLight"/>
              </a:rPr>
              <a:t> </a:t>
            </a:r>
            <a:r>
              <a:rPr lang="en-US" sz="500" dirty="0">
                <a:solidFill>
                  <a:srgbClr val="4D4D4D"/>
                </a:solidFill>
                <a:cs typeface="CiscoSans ExtraLight"/>
              </a:rPr>
              <a:t>- Annual Contract Value (ACV) to Cisco within VIP Program Period placed on Cisco’s Annuity platform in </a:t>
            </a:r>
            <a:r>
              <a:rPr lang="en-US" sz="500" dirty="0" smtClean="0">
                <a:solidFill>
                  <a:srgbClr val="4D4D4D"/>
                </a:solidFill>
                <a:cs typeface="CiscoSans ExtraLight"/>
              </a:rPr>
              <a:t>CCW</a:t>
            </a:r>
          </a:p>
          <a:p>
            <a:pPr defTabSz="603575" fontAlgn="t">
              <a:spcBef>
                <a:spcPts val="0"/>
              </a:spcBef>
              <a:spcAft>
                <a:spcPts val="200"/>
              </a:spcAft>
              <a:buClr>
                <a:schemeClr val="tx2"/>
              </a:buClr>
              <a:buSzPct val="90000"/>
              <a:defRPr/>
            </a:pPr>
            <a:r>
              <a:rPr lang="en-US" sz="500" dirty="0">
                <a:solidFill>
                  <a:srgbClr val="4D4D4D"/>
                </a:solidFill>
                <a:cs typeface="CiscoSans ExtraLight"/>
              </a:rPr>
              <a:t>9</a:t>
            </a:r>
            <a:r>
              <a:rPr lang="en-US" sz="500" dirty="0" smtClean="0">
                <a:solidFill>
                  <a:srgbClr val="4D4D4D"/>
                </a:solidFill>
                <a:cs typeface="CiscoSans ExtraLight"/>
              </a:rPr>
              <a:t> </a:t>
            </a:r>
            <a:r>
              <a:rPr lang="en-US" sz="500" dirty="0">
                <a:solidFill>
                  <a:srgbClr val="4D4D4D"/>
                </a:solidFill>
                <a:cs typeface="CiscoSans ExtraLight"/>
              </a:rPr>
              <a:t>- Annual Contract Value (ACV) of renewed subscriptions to Cisco within VIP Program Period placed on Cisco’s Annuity platform in CCW </a:t>
            </a:r>
            <a:endParaRPr lang="en-US" sz="700" dirty="0">
              <a:solidFill>
                <a:srgbClr val="4D4D4D"/>
              </a:solidFill>
              <a:latin typeface="+mj-lt"/>
              <a:cs typeface="CiscoSans ExtraLight"/>
            </a:endParaRPr>
          </a:p>
        </p:txBody>
      </p:sp>
      <p:sp>
        <p:nvSpPr>
          <p:cNvPr id="58" name="Rectangle 106"/>
          <p:cNvSpPr>
            <a:spLocks noChangeArrowheads="1"/>
          </p:cNvSpPr>
          <p:nvPr/>
        </p:nvSpPr>
        <p:spPr bwMode="auto">
          <a:xfrm>
            <a:off x="209431" y="1761841"/>
            <a:ext cx="1605722" cy="457200"/>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2700000" scaled="1"/>
            <a:tileRect/>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r>
              <a:rPr lang="en-US" sz="800" b="1" dirty="0">
                <a:solidFill>
                  <a:srgbClr val="FFFFFF"/>
                </a:solidFill>
              </a:rPr>
              <a:t>Architecture </a:t>
            </a:r>
            <a:r>
              <a:rPr lang="en-US" sz="800" b="1" dirty="0" smtClean="0">
                <a:solidFill>
                  <a:srgbClr val="FFFFFF"/>
                </a:solidFill>
              </a:rPr>
              <a:t>track </a:t>
            </a:r>
            <a:endParaRPr lang="en-US" sz="800" b="1" dirty="0">
              <a:solidFill>
                <a:srgbClr val="FFFFFF"/>
              </a:solidFill>
            </a:endParaRPr>
          </a:p>
          <a:p>
            <a:pPr algn="ctr"/>
            <a:r>
              <a:rPr lang="en-US" sz="800" dirty="0">
                <a:solidFill>
                  <a:srgbClr val="FFFFFF"/>
                </a:solidFill>
              </a:rPr>
              <a:t>Service Provider </a:t>
            </a:r>
            <a:r>
              <a:rPr lang="en-US" sz="800" dirty="0" smtClean="0">
                <a:solidFill>
                  <a:srgbClr val="FFFFFF"/>
                </a:solidFill>
              </a:rPr>
              <a:t>Technology</a:t>
            </a:r>
            <a:endParaRPr lang="en-US" sz="800" spc="-20" dirty="0">
              <a:solidFill>
                <a:srgbClr val="FFFFFF"/>
              </a:solidFill>
            </a:endParaRPr>
          </a:p>
        </p:txBody>
      </p:sp>
      <p:sp>
        <p:nvSpPr>
          <p:cNvPr id="61" name="Rectangle 106"/>
          <p:cNvSpPr>
            <a:spLocks noChangeArrowheads="1"/>
          </p:cNvSpPr>
          <p:nvPr/>
        </p:nvSpPr>
        <p:spPr bwMode="auto">
          <a:xfrm>
            <a:off x="209433" y="3413712"/>
            <a:ext cx="1605722" cy="4572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r>
              <a:rPr lang="en-US" sz="800" b="1" dirty="0">
                <a:solidFill>
                  <a:srgbClr val="FFFFFF"/>
                </a:solidFill>
              </a:rPr>
              <a:t>New Business </a:t>
            </a:r>
            <a:r>
              <a:rPr lang="en-US" sz="800" b="1" dirty="0" smtClean="0">
                <a:solidFill>
                  <a:srgbClr val="FFFFFF"/>
                </a:solidFill>
              </a:rPr>
              <a:t>track</a:t>
            </a:r>
            <a:endParaRPr lang="en-US" sz="800" b="1" dirty="0">
              <a:solidFill>
                <a:srgbClr val="FFFFFF"/>
              </a:solidFill>
            </a:endParaRPr>
          </a:p>
          <a:p>
            <a:pPr algn="ctr"/>
            <a:r>
              <a:rPr lang="en-US" sz="800" dirty="0">
                <a:solidFill>
                  <a:srgbClr val="FFFFFF"/>
                </a:solidFill>
              </a:rPr>
              <a:t>Collaboration </a:t>
            </a:r>
            <a:r>
              <a:rPr lang="en-US" sz="800" dirty="0" smtClean="0">
                <a:solidFill>
                  <a:srgbClr val="FFFFFF"/>
                </a:solidFill>
              </a:rPr>
              <a:t>Annuity</a:t>
            </a:r>
            <a:endParaRPr lang="en-US" sz="800" dirty="0">
              <a:solidFill>
                <a:srgbClr val="FFFFFF"/>
              </a:solidFill>
            </a:endParaRPr>
          </a:p>
        </p:txBody>
      </p:sp>
      <p:sp>
        <p:nvSpPr>
          <p:cNvPr id="34" name="Rectangle 106"/>
          <p:cNvSpPr>
            <a:spLocks noChangeArrowheads="1"/>
          </p:cNvSpPr>
          <p:nvPr/>
        </p:nvSpPr>
        <p:spPr bwMode="auto">
          <a:xfrm>
            <a:off x="3182177" y="3413712"/>
            <a:ext cx="1005840" cy="457200"/>
          </a:xfrm>
          <a:prstGeom prst="rect">
            <a:avLst/>
          </a:prstGeom>
          <a:solidFill>
            <a:schemeClr val="accent2">
              <a:lumMod val="40000"/>
              <a:lumOff val="60000"/>
            </a:schemeClr>
          </a:soli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r>
              <a:rPr lang="en-US" sz="700" b="1" dirty="0">
                <a:solidFill>
                  <a:srgbClr val="FFFFFF"/>
                </a:solidFill>
              </a:rPr>
              <a:t>Land </a:t>
            </a:r>
            <a:r>
              <a:rPr lang="en-US" sz="700" b="1" dirty="0" smtClean="0">
                <a:solidFill>
                  <a:srgbClr val="FFFFFF"/>
                </a:solidFill>
              </a:rPr>
              <a:t>and </a:t>
            </a:r>
            <a:r>
              <a:rPr lang="en-US" sz="700" b="1" dirty="0">
                <a:solidFill>
                  <a:srgbClr val="FFFFFF"/>
                </a:solidFill>
              </a:rPr>
              <a:t>Expand </a:t>
            </a:r>
            <a:r>
              <a:rPr lang="en-US" sz="700" b="1" dirty="0" smtClean="0">
                <a:solidFill>
                  <a:srgbClr val="FFFFFF"/>
                </a:solidFill>
              </a:rPr>
              <a:t>bonus</a:t>
            </a:r>
            <a:endParaRPr lang="en-US" sz="700" b="1" dirty="0">
              <a:solidFill>
                <a:srgbClr val="FFFFFF"/>
              </a:solidFill>
            </a:endParaRPr>
          </a:p>
          <a:p>
            <a:pPr algn="ctr"/>
            <a:r>
              <a:rPr lang="en-US" sz="700" b="1" dirty="0">
                <a:solidFill>
                  <a:srgbClr val="FFFFFF"/>
                </a:solidFill>
              </a:rPr>
              <a:t>5% </a:t>
            </a:r>
            <a:r>
              <a:rPr lang="en-US" sz="700" b="1" dirty="0" smtClean="0">
                <a:solidFill>
                  <a:srgbClr val="FFFFFF"/>
                </a:solidFill>
              </a:rPr>
              <a:t>on </a:t>
            </a:r>
            <a:r>
              <a:rPr lang="en-US" sz="700" b="1" dirty="0">
                <a:solidFill>
                  <a:srgbClr val="FFFFFF"/>
                </a:solidFill>
              </a:rPr>
              <a:t>Net Growth in TCV </a:t>
            </a:r>
            <a:r>
              <a:rPr lang="en-US" sz="700" b="1" baseline="30000" dirty="0" smtClean="0">
                <a:solidFill>
                  <a:srgbClr val="FFFFFF"/>
                </a:solidFill>
              </a:rPr>
              <a:t>5</a:t>
            </a:r>
            <a:endParaRPr lang="en-US" sz="700" b="1" baseline="30000" dirty="0">
              <a:solidFill>
                <a:srgbClr val="FFFFFF"/>
              </a:solidFill>
            </a:endParaRPr>
          </a:p>
        </p:txBody>
      </p:sp>
      <p:grpSp>
        <p:nvGrpSpPr>
          <p:cNvPr id="4" name="Group 3"/>
          <p:cNvGrpSpPr/>
          <p:nvPr/>
        </p:nvGrpSpPr>
        <p:grpSpPr>
          <a:xfrm>
            <a:off x="1859332" y="721439"/>
            <a:ext cx="274320" cy="2011680"/>
            <a:chOff x="3351651" y="1110448"/>
            <a:chExt cx="307777" cy="2194560"/>
          </a:xfrm>
        </p:grpSpPr>
        <p:sp>
          <p:nvSpPr>
            <p:cNvPr id="45" name="Rectangle 44"/>
            <p:cNvSpPr>
              <a:spLocks noChangeArrowheads="1"/>
            </p:cNvSpPr>
            <p:nvPr/>
          </p:nvSpPr>
          <p:spPr bwMode="auto">
            <a:xfrm rot="16200000">
              <a:off x="2423572" y="2128625"/>
              <a:ext cx="2194560" cy="158205"/>
            </a:xfrm>
            <a:prstGeom prst="leftRightArrow">
              <a:avLst>
                <a:gd name="adj1" fmla="val 100000"/>
                <a:gd name="adj2" fmla="val 50000"/>
              </a:avLst>
            </a:prstGeom>
            <a:solidFill>
              <a:schemeClr val="bg1">
                <a:lumMod val="65000"/>
              </a:schemeClr>
            </a:solidFill>
            <a:ln w="12700">
              <a:solidFill>
                <a:schemeClr val="bg1"/>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800" b="1" dirty="0">
                <a:solidFill>
                  <a:srgbClr val="FFFFFF"/>
                </a:solidFill>
                <a:sym typeface="Arial" pitchFamily="-105" charset="0"/>
              </a:endParaRPr>
            </a:p>
          </p:txBody>
        </p:sp>
        <p:sp>
          <p:nvSpPr>
            <p:cNvPr id="2" name="Rectangle 1"/>
            <p:cNvSpPr/>
            <p:nvPr/>
          </p:nvSpPr>
          <p:spPr>
            <a:xfrm>
              <a:off x="3351651" y="1987107"/>
              <a:ext cx="307777" cy="489878"/>
            </a:xfrm>
            <a:prstGeom prst="rect">
              <a:avLst/>
            </a:prstGeom>
          </p:spPr>
          <p:txBody>
            <a:bodyPr vert="vert270" wrap="none">
              <a:spAutoFit/>
            </a:bodyPr>
            <a:lstStyle/>
            <a:p>
              <a:r>
                <a:rPr lang="en-US" sz="800" b="1" dirty="0">
                  <a:solidFill>
                    <a:srgbClr val="FFFFFF"/>
                  </a:solidFill>
                  <a:sym typeface="Arial" pitchFamily="-105" charset="0"/>
                </a:rPr>
                <a:t>B = 15%</a:t>
              </a:r>
            </a:p>
          </p:txBody>
        </p:sp>
      </p:grpSp>
      <p:grpSp>
        <p:nvGrpSpPr>
          <p:cNvPr id="6" name="Group 5"/>
          <p:cNvGrpSpPr/>
          <p:nvPr/>
        </p:nvGrpSpPr>
        <p:grpSpPr>
          <a:xfrm>
            <a:off x="2031373" y="721439"/>
            <a:ext cx="274320" cy="2011680"/>
            <a:chOff x="3512707" y="1110448"/>
            <a:chExt cx="307777" cy="2194560"/>
          </a:xfrm>
        </p:grpSpPr>
        <p:sp>
          <p:nvSpPr>
            <p:cNvPr id="46" name="Rectangle 44"/>
            <p:cNvSpPr>
              <a:spLocks noChangeArrowheads="1"/>
            </p:cNvSpPr>
            <p:nvPr/>
          </p:nvSpPr>
          <p:spPr bwMode="auto">
            <a:xfrm rot="16200000">
              <a:off x="2584628" y="2128625"/>
              <a:ext cx="2194560" cy="158205"/>
            </a:xfrm>
            <a:prstGeom prst="leftRightArrow">
              <a:avLst>
                <a:gd name="adj1" fmla="val 100000"/>
                <a:gd name="adj2" fmla="val 50000"/>
              </a:avLst>
            </a:prstGeom>
            <a:solidFill>
              <a:schemeClr val="bg1">
                <a:lumMod val="65000"/>
              </a:schemeClr>
            </a:solidFill>
            <a:ln w="12700">
              <a:solidFill>
                <a:schemeClr val="bg1"/>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800" b="1" dirty="0">
                <a:solidFill>
                  <a:srgbClr val="FFFFFF"/>
                </a:solidFill>
                <a:sym typeface="Arial" pitchFamily="-105" charset="0"/>
              </a:endParaRPr>
            </a:p>
          </p:txBody>
        </p:sp>
        <p:sp>
          <p:nvSpPr>
            <p:cNvPr id="37" name="Rectangle 36"/>
            <p:cNvSpPr/>
            <p:nvPr/>
          </p:nvSpPr>
          <p:spPr>
            <a:xfrm>
              <a:off x="3512707" y="1987086"/>
              <a:ext cx="307777" cy="489878"/>
            </a:xfrm>
            <a:prstGeom prst="rect">
              <a:avLst/>
            </a:prstGeom>
          </p:spPr>
          <p:txBody>
            <a:bodyPr vert="vert270" wrap="none">
              <a:spAutoFit/>
            </a:bodyPr>
            <a:lstStyle/>
            <a:p>
              <a:r>
                <a:rPr lang="en-US" sz="800" b="1" dirty="0">
                  <a:solidFill>
                    <a:srgbClr val="FFFFFF"/>
                  </a:solidFill>
                  <a:sym typeface="Arial" pitchFamily="-105" charset="0"/>
                </a:rPr>
                <a:t>C = 10%</a:t>
              </a:r>
            </a:p>
          </p:txBody>
        </p:sp>
      </p:grpSp>
      <p:grpSp>
        <p:nvGrpSpPr>
          <p:cNvPr id="7" name="Group 6"/>
          <p:cNvGrpSpPr/>
          <p:nvPr/>
        </p:nvGrpSpPr>
        <p:grpSpPr>
          <a:xfrm>
            <a:off x="2202785" y="730017"/>
            <a:ext cx="274320" cy="2011680"/>
            <a:chOff x="3757351" y="1119026"/>
            <a:chExt cx="307777" cy="2194560"/>
          </a:xfrm>
        </p:grpSpPr>
        <p:sp>
          <p:nvSpPr>
            <p:cNvPr id="54" name="Rectangle 44"/>
            <p:cNvSpPr>
              <a:spLocks noChangeArrowheads="1"/>
            </p:cNvSpPr>
            <p:nvPr/>
          </p:nvSpPr>
          <p:spPr bwMode="auto">
            <a:xfrm rot="16200000">
              <a:off x="2821616" y="2137203"/>
              <a:ext cx="2194560" cy="158205"/>
            </a:xfrm>
            <a:prstGeom prst="leftRightArrow">
              <a:avLst>
                <a:gd name="adj1" fmla="val 100000"/>
                <a:gd name="adj2" fmla="val 50000"/>
              </a:avLst>
            </a:prstGeom>
            <a:solidFill>
              <a:schemeClr val="bg1">
                <a:lumMod val="65000"/>
              </a:schemeClr>
            </a:solidFill>
            <a:ln w="12700">
              <a:solidFill>
                <a:schemeClr val="bg1"/>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800" b="1" dirty="0">
                <a:solidFill>
                  <a:srgbClr val="FFFFFF"/>
                </a:solidFill>
                <a:sym typeface="Arial" pitchFamily="-105" charset="0"/>
              </a:endParaRPr>
            </a:p>
          </p:txBody>
        </p:sp>
        <p:sp>
          <p:nvSpPr>
            <p:cNvPr id="39" name="Rectangle 38"/>
            <p:cNvSpPr/>
            <p:nvPr/>
          </p:nvSpPr>
          <p:spPr>
            <a:xfrm>
              <a:off x="3757351" y="2007985"/>
              <a:ext cx="307777" cy="461024"/>
            </a:xfrm>
            <a:prstGeom prst="rect">
              <a:avLst/>
            </a:prstGeom>
          </p:spPr>
          <p:txBody>
            <a:bodyPr vert="vert270" wrap="none">
              <a:spAutoFit/>
            </a:bodyPr>
            <a:lstStyle/>
            <a:p>
              <a:r>
                <a:rPr lang="en-US" sz="800" b="1" dirty="0">
                  <a:solidFill>
                    <a:srgbClr val="FFFFFF"/>
                  </a:solidFill>
                  <a:sym typeface="Arial" pitchFamily="-105" charset="0"/>
                </a:rPr>
                <a:t>D = 8% </a:t>
              </a:r>
            </a:p>
          </p:txBody>
        </p:sp>
      </p:grpSp>
      <p:grpSp>
        <p:nvGrpSpPr>
          <p:cNvPr id="8" name="Group 7"/>
          <p:cNvGrpSpPr/>
          <p:nvPr/>
        </p:nvGrpSpPr>
        <p:grpSpPr>
          <a:xfrm>
            <a:off x="2361616" y="728263"/>
            <a:ext cx="274320" cy="2011680"/>
            <a:chOff x="3949470" y="1110448"/>
            <a:chExt cx="307777" cy="2194560"/>
          </a:xfrm>
        </p:grpSpPr>
        <p:sp>
          <p:nvSpPr>
            <p:cNvPr id="47" name="Rectangle 44"/>
            <p:cNvSpPr>
              <a:spLocks noChangeArrowheads="1"/>
            </p:cNvSpPr>
            <p:nvPr/>
          </p:nvSpPr>
          <p:spPr bwMode="auto">
            <a:xfrm rot="16200000">
              <a:off x="3021391" y="2128625"/>
              <a:ext cx="2194560" cy="158205"/>
            </a:xfrm>
            <a:prstGeom prst="leftRightArrow">
              <a:avLst>
                <a:gd name="adj1" fmla="val 100000"/>
                <a:gd name="adj2" fmla="val 50000"/>
              </a:avLst>
            </a:prstGeom>
            <a:solidFill>
              <a:schemeClr val="bg1">
                <a:lumMod val="65000"/>
              </a:schemeClr>
            </a:solidFill>
            <a:ln w="12700">
              <a:solidFill>
                <a:schemeClr val="bg1"/>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800" b="1" dirty="0">
                <a:solidFill>
                  <a:srgbClr val="FFFFFF"/>
                </a:solidFill>
                <a:sym typeface="Arial" pitchFamily="-105" charset="0"/>
              </a:endParaRPr>
            </a:p>
          </p:txBody>
        </p:sp>
        <p:sp>
          <p:nvSpPr>
            <p:cNvPr id="40" name="Rectangle 39"/>
            <p:cNvSpPr/>
            <p:nvPr/>
          </p:nvSpPr>
          <p:spPr>
            <a:xfrm>
              <a:off x="3949470" y="2020770"/>
              <a:ext cx="307777" cy="456215"/>
            </a:xfrm>
            <a:prstGeom prst="rect">
              <a:avLst/>
            </a:prstGeom>
          </p:spPr>
          <p:txBody>
            <a:bodyPr vert="vert270" wrap="none">
              <a:spAutoFit/>
            </a:bodyPr>
            <a:lstStyle/>
            <a:p>
              <a:r>
                <a:rPr lang="en-US" sz="800" b="1" dirty="0">
                  <a:solidFill>
                    <a:srgbClr val="FFFFFF"/>
                  </a:solidFill>
                  <a:sym typeface="Arial" pitchFamily="-105" charset="0"/>
                </a:rPr>
                <a:t>E = 6% </a:t>
              </a:r>
            </a:p>
          </p:txBody>
        </p:sp>
      </p:grpSp>
      <p:grpSp>
        <p:nvGrpSpPr>
          <p:cNvPr id="9" name="Group 8"/>
          <p:cNvGrpSpPr/>
          <p:nvPr/>
        </p:nvGrpSpPr>
        <p:grpSpPr>
          <a:xfrm>
            <a:off x="2540481" y="721439"/>
            <a:ext cx="274320" cy="2011680"/>
            <a:chOff x="4156463" y="1110448"/>
            <a:chExt cx="307777" cy="2194560"/>
          </a:xfrm>
        </p:grpSpPr>
        <p:sp>
          <p:nvSpPr>
            <p:cNvPr id="48" name="Rectangle 44"/>
            <p:cNvSpPr>
              <a:spLocks noChangeArrowheads="1"/>
            </p:cNvSpPr>
            <p:nvPr/>
          </p:nvSpPr>
          <p:spPr bwMode="auto">
            <a:xfrm rot="16200000">
              <a:off x="3220728" y="2128625"/>
              <a:ext cx="2194560" cy="158205"/>
            </a:xfrm>
            <a:prstGeom prst="leftRightArrow">
              <a:avLst>
                <a:gd name="adj1" fmla="val 100000"/>
                <a:gd name="adj2" fmla="val 50000"/>
              </a:avLst>
            </a:prstGeom>
            <a:solidFill>
              <a:schemeClr val="bg1">
                <a:lumMod val="65000"/>
              </a:schemeClr>
            </a:solidFill>
            <a:ln w="12700">
              <a:solidFill>
                <a:schemeClr val="bg1"/>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800" b="1" dirty="0">
                <a:solidFill>
                  <a:srgbClr val="FFFFFF"/>
                </a:solidFill>
                <a:sym typeface="Arial" pitchFamily="-105" charset="0"/>
              </a:endParaRPr>
            </a:p>
          </p:txBody>
        </p:sp>
        <p:sp>
          <p:nvSpPr>
            <p:cNvPr id="41" name="Rectangle 40"/>
            <p:cNvSpPr/>
            <p:nvPr/>
          </p:nvSpPr>
          <p:spPr>
            <a:xfrm>
              <a:off x="4156463" y="2027014"/>
              <a:ext cx="307777" cy="449802"/>
            </a:xfrm>
            <a:prstGeom prst="rect">
              <a:avLst/>
            </a:prstGeom>
          </p:spPr>
          <p:txBody>
            <a:bodyPr vert="vert270" wrap="none">
              <a:spAutoFit/>
            </a:bodyPr>
            <a:lstStyle/>
            <a:p>
              <a:r>
                <a:rPr lang="en-US" sz="800" b="1" dirty="0">
                  <a:solidFill>
                    <a:srgbClr val="FFFFFF"/>
                  </a:solidFill>
                  <a:sym typeface="Arial" pitchFamily="-105" charset="0"/>
                </a:rPr>
                <a:t>F = 5% </a:t>
              </a:r>
            </a:p>
          </p:txBody>
        </p:sp>
      </p:grpSp>
      <p:grpSp>
        <p:nvGrpSpPr>
          <p:cNvPr id="11" name="Group 10"/>
          <p:cNvGrpSpPr/>
          <p:nvPr/>
        </p:nvGrpSpPr>
        <p:grpSpPr>
          <a:xfrm>
            <a:off x="2705697" y="721439"/>
            <a:ext cx="274320" cy="2011680"/>
            <a:chOff x="4348143" y="1110448"/>
            <a:chExt cx="307777" cy="2194560"/>
          </a:xfrm>
        </p:grpSpPr>
        <p:sp>
          <p:nvSpPr>
            <p:cNvPr id="49" name="Rectangle 44"/>
            <p:cNvSpPr>
              <a:spLocks noChangeArrowheads="1"/>
            </p:cNvSpPr>
            <p:nvPr/>
          </p:nvSpPr>
          <p:spPr bwMode="auto">
            <a:xfrm rot="16200000">
              <a:off x="3420064" y="2128625"/>
              <a:ext cx="2194560" cy="158205"/>
            </a:xfrm>
            <a:prstGeom prst="leftRightArrow">
              <a:avLst>
                <a:gd name="adj1" fmla="val 100000"/>
                <a:gd name="adj2" fmla="val 50000"/>
              </a:avLst>
            </a:prstGeom>
            <a:solidFill>
              <a:schemeClr val="bg1">
                <a:lumMod val="65000"/>
              </a:schemeClr>
            </a:solidFill>
            <a:ln w="12700">
              <a:solidFill>
                <a:schemeClr val="bg1"/>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800" b="1" dirty="0">
                <a:solidFill>
                  <a:srgbClr val="FFFFFF"/>
                </a:solidFill>
                <a:sym typeface="Arial" pitchFamily="-105" charset="0"/>
              </a:endParaRPr>
            </a:p>
          </p:txBody>
        </p:sp>
        <p:sp>
          <p:nvSpPr>
            <p:cNvPr id="42" name="Rectangle 41"/>
            <p:cNvSpPr/>
            <p:nvPr/>
          </p:nvSpPr>
          <p:spPr>
            <a:xfrm>
              <a:off x="4348143" y="2016650"/>
              <a:ext cx="307777" cy="467436"/>
            </a:xfrm>
            <a:prstGeom prst="rect">
              <a:avLst/>
            </a:prstGeom>
          </p:spPr>
          <p:txBody>
            <a:bodyPr vert="vert270" wrap="none">
              <a:spAutoFit/>
            </a:bodyPr>
            <a:lstStyle/>
            <a:p>
              <a:r>
                <a:rPr lang="en-US" sz="800" b="1" dirty="0">
                  <a:solidFill>
                    <a:srgbClr val="FFFFFF"/>
                  </a:solidFill>
                  <a:sym typeface="Arial" pitchFamily="-105" charset="0"/>
                </a:rPr>
                <a:t>G = 4% </a:t>
              </a:r>
            </a:p>
          </p:txBody>
        </p:sp>
      </p:grpSp>
      <p:grpSp>
        <p:nvGrpSpPr>
          <p:cNvPr id="12" name="Group 11"/>
          <p:cNvGrpSpPr/>
          <p:nvPr/>
        </p:nvGrpSpPr>
        <p:grpSpPr>
          <a:xfrm>
            <a:off x="2877738" y="721439"/>
            <a:ext cx="274320" cy="2011680"/>
            <a:chOff x="4547480" y="1110448"/>
            <a:chExt cx="307777" cy="2194560"/>
          </a:xfrm>
        </p:grpSpPr>
        <p:sp>
          <p:nvSpPr>
            <p:cNvPr id="50" name="Rectangle 44"/>
            <p:cNvSpPr>
              <a:spLocks noChangeArrowheads="1"/>
            </p:cNvSpPr>
            <p:nvPr/>
          </p:nvSpPr>
          <p:spPr bwMode="auto">
            <a:xfrm rot="16200000">
              <a:off x="3619401" y="2128625"/>
              <a:ext cx="2194560" cy="158205"/>
            </a:xfrm>
            <a:prstGeom prst="leftRightArrow">
              <a:avLst>
                <a:gd name="adj1" fmla="val 100000"/>
                <a:gd name="adj2" fmla="val 50000"/>
              </a:avLst>
            </a:prstGeom>
            <a:solidFill>
              <a:schemeClr val="bg1">
                <a:lumMod val="65000"/>
              </a:schemeClr>
            </a:solidFill>
            <a:ln w="12700">
              <a:solidFill>
                <a:schemeClr val="bg1"/>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800" b="1" dirty="0">
                <a:solidFill>
                  <a:srgbClr val="FFFFFF"/>
                </a:solidFill>
                <a:sym typeface="Arial" pitchFamily="-105" charset="0"/>
              </a:endParaRPr>
            </a:p>
          </p:txBody>
        </p:sp>
        <p:sp>
          <p:nvSpPr>
            <p:cNvPr id="43" name="Rectangle 42"/>
            <p:cNvSpPr/>
            <p:nvPr/>
          </p:nvSpPr>
          <p:spPr>
            <a:xfrm>
              <a:off x="4547480" y="2019855"/>
              <a:ext cx="307777" cy="461024"/>
            </a:xfrm>
            <a:prstGeom prst="rect">
              <a:avLst/>
            </a:prstGeom>
          </p:spPr>
          <p:txBody>
            <a:bodyPr vert="vert270" wrap="none">
              <a:spAutoFit/>
            </a:bodyPr>
            <a:lstStyle/>
            <a:p>
              <a:r>
                <a:rPr lang="en-US" sz="800" b="1" dirty="0">
                  <a:solidFill>
                    <a:srgbClr val="FFFFFF"/>
                  </a:solidFill>
                  <a:sym typeface="Arial" pitchFamily="-105" charset="0"/>
                </a:rPr>
                <a:t>H = 3% </a:t>
              </a:r>
            </a:p>
          </p:txBody>
        </p:sp>
      </p:grpSp>
      <p:grpSp>
        <p:nvGrpSpPr>
          <p:cNvPr id="13" name="Group 12"/>
          <p:cNvGrpSpPr/>
          <p:nvPr/>
        </p:nvGrpSpPr>
        <p:grpSpPr>
          <a:xfrm>
            <a:off x="3049779" y="721439"/>
            <a:ext cx="274320" cy="2011680"/>
            <a:chOff x="4754473" y="1110448"/>
            <a:chExt cx="307777" cy="2194560"/>
          </a:xfrm>
        </p:grpSpPr>
        <p:sp>
          <p:nvSpPr>
            <p:cNvPr id="51" name="Rectangle 44"/>
            <p:cNvSpPr>
              <a:spLocks noChangeArrowheads="1"/>
            </p:cNvSpPr>
            <p:nvPr/>
          </p:nvSpPr>
          <p:spPr bwMode="auto">
            <a:xfrm rot="16200000">
              <a:off x="3818738" y="2128625"/>
              <a:ext cx="2194560" cy="158205"/>
            </a:xfrm>
            <a:prstGeom prst="leftRightArrow">
              <a:avLst>
                <a:gd name="adj1" fmla="val 100000"/>
                <a:gd name="adj2" fmla="val 50000"/>
              </a:avLst>
            </a:prstGeom>
            <a:solidFill>
              <a:schemeClr val="bg1">
                <a:lumMod val="65000"/>
              </a:schemeClr>
            </a:solidFill>
            <a:ln w="12700">
              <a:solidFill>
                <a:schemeClr val="bg1"/>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800" b="1" dirty="0">
                <a:solidFill>
                  <a:srgbClr val="FFFFFF"/>
                </a:solidFill>
                <a:sym typeface="Arial" pitchFamily="-105" charset="0"/>
              </a:endParaRPr>
            </a:p>
          </p:txBody>
        </p:sp>
        <p:sp>
          <p:nvSpPr>
            <p:cNvPr id="44" name="Rectangle 43"/>
            <p:cNvSpPr/>
            <p:nvPr/>
          </p:nvSpPr>
          <p:spPr>
            <a:xfrm>
              <a:off x="4754473" y="2058155"/>
              <a:ext cx="307777" cy="416140"/>
            </a:xfrm>
            <a:prstGeom prst="rect">
              <a:avLst/>
            </a:prstGeom>
          </p:spPr>
          <p:txBody>
            <a:bodyPr vert="vert270" wrap="none">
              <a:spAutoFit/>
            </a:bodyPr>
            <a:lstStyle/>
            <a:p>
              <a:r>
                <a:rPr lang="en-US" sz="800" b="1" dirty="0">
                  <a:solidFill>
                    <a:srgbClr val="FFFFFF"/>
                  </a:solidFill>
                  <a:sym typeface="Arial" pitchFamily="-105" charset="0"/>
                </a:rPr>
                <a:t>I = 2% </a:t>
              </a:r>
            </a:p>
          </p:txBody>
        </p:sp>
      </p:grpSp>
      <p:grpSp>
        <p:nvGrpSpPr>
          <p:cNvPr id="14" name="Group 13"/>
          <p:cNvGrpSpPr/>
          <p:nvPr/>
        </p:nvGrpSpPr>
        <p:grpSpPr>
          <a:xfrm>
            <a:off x="3208170" y="721439"/>
            <a:ext cx="274320" cy="2011680"/>
            <a:chOff x="4946152" y="1110448"/>
            <a:chExt cx="307777" cy="2194560"/>
          </a:xfrm>
        </p:grpSpPr>
        <p:sp>
          <p:nvSpPr>
            <p:cNvPr id="52" name="Rectangle 44"/>
            <p:cNvSpPr>
              <a:spLocks noChangeArrowheads="1"/>
            </p:cNvSpPr>
            <p:nvPr/>
          </p:nvSpPr>
          <p:spPr bwMode="auto">
            <a:xfrm rot="16200000">
              <a:off x="4018073" y="2128625"/>
              <a:ext cx="2194560" cy="158205"/>
            </a:xfrm>
            <a:prstGeom prst="leftRightArrow">
              <a:avLst>
                <a:gd name="adj1" fmla="val 100000"/>
                <a:gd name="adj2" fmla="val 50000"/>
              </a:avLst>
            </a:prstGeom>
            <a:solidFill>
              <a:schemeClr val="bg1">
                <a:lumMod val="65000"/>
              </a:schemeClr>
            </a:solidFill>
            <a:ln w="12700">
              <a:solidFill>
                <a:schemeClr val="bg1"/>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005840" rIns="0" rtlCol="0" anchor="ctr"/>
            <a:lstStyle/>
            <a:p>
              <a:endParaRPr lang="en-US" sz="800" b="1" dirty="0">
                <a:solidFill>
                  <a:srgbClr val="FFFFFF"/>
                </a:solidFill>
                <a:sym typeface="Arial" pitchFamily="-105" charset="0"/>
              </a:endParaRPr>
            </a:p>
          </p:txBody>
        </p:sp>
        <p:sp>
          <p:nvSpPr>
            <p:cNvPr id="55" name="Rectangle 54"/>
            <p:cNvSpPr/>
            <p:nvPr/>
          </p:nvSpPr>
          <p:spPr>
            <a:xfrm>
              <a:off x="4946152" y="2067451"/>
              <a:ext cx="307777" cy="416140"/>
            </a:xfrm>
            <a:prstGeom prst="rect">
              <a:avLst/>
            </a:prstGeom>
          </p:spPr>
          <p:txBody>
            <a:bodyPr vert="vert270" wrap="none">
              <a:spAutoFit/>
            </a:bodyPr>
            <a:lstStyle/>
            <a:p>
              <a:r>
                <a:rPr lang="en-US" sz="800" b="1" dirty="0">
                  <a:solidFill>
                    <a:srgbClr val="FFFFFF"/>
                  </a:solidFill>
                  <a:sym typeface="Arial" pitchFamily="-105" charset="0"/>
                </a:rPr>
                <a:t>J = 1%</a:t>
              </a:r>
            </a:p>
          </p:txBody>
        </p:sp>
      </p:grpSp>
      <p:cxnSp>
        <p:nvCxnSpPr>
          <p:cNvPr id="64" name="Straight Connector 63"/>
          <p:cNvCxnSpPr/>
          <p:nvPr/>
        </p:nvCxnSpPr>
        <p:spPr>
          <a:xfrm>
            <a:off x="209433" y="3916547"/>
            <a:ext cx="5212865" cy="0"/>
          </a:xfrm>
          <a:prstGeom prst="line">
            <a:avLst/>
          </a:prstGeom>
          <a:noFill/>
          <a:ln w="9525">
            <a:gradFill flip="none" rotWithShape="1">
              <a:gsLst>
                <a:gs pos="80000">
                  <a:schemeClr val="bg2"/>
                </a:gs>
                <a:gs pos="20000">
                  <a:schemeClr val="bg2"/>
                </a:gs>
                <a:gs pos="0">
                  <a:schemeClr val="accent2">
                    <a:alpha val="0"/>
                  </a:schemeClr>
                </a:gs>
                <a:gs pos="50000">
                  <a:schemeClr val="bg2"/>
                </a:gs>
                <a:gs pos="100000">
                  <a:schemeClr val="accent2">
                    <a:alpha val="0"/>
                  </a:schemeClr>
                </a:gs>
              </a:gsLst>
              <a:lin ang="0" scaled="1"/>
              <a:tileRect/>
            </a:gradFill>
            <a:round/>
            <a:headEnd/>
            <a:tailEnd/>
          </a:ln>
          <a:effectLst>
            <a:outerShdw blurRad="63500" algn="ctr" rotWithShape="0">
              <a:srgbClr val="000000">
                <a:alpha val="40000"/>
              </a:srgbClr>
            </a:outerShdw>
          </a:effectLst>
          <a:extLst>
            <a:ext uri="{909E8E84-426E-40DD-AFC4-6F175D3DCCD1}">
              <a14:hiddenFill xmlns:a14="http://schemas.microsoft.com/office/drawing/2010/main">
                <a:noFill/>
              </a14:hiddenFill>
            </a:ext>
          </a:extLst>
        </p:spPr>
      </p:cxnSp>
      <p:sp>
        <p:nvSpPr>
          <p:cNvPr id="65" name="Rectangle 106"/>
          <p:cNvSpPr>
            <a:spLocks noChangeArrowheads="1"/>
          </p:cNvSpPr>
          <p:nvPr/>
        </p:nvSpPr>
        <p:spPr bwMode="auto">
          <a:xfrm>
            <a:off x="210489" y="3965300"/>
            <a:ext cx="1605722" cy="4572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r>
              <a:rPr lang="en-US" sz="800" b="1" dirty="0">
                <a:solidFill>
                  <a:srgbClr val="FFFFFF"/>
                </a:solidFill>
              </a:rPr>
              <a:t>New Business </a:t>
            </a:r>
            <a:r>
              <a:rPr lang="en-US" sz="800" b="1" dirty="0" smtClean="0">
                <a:solidFill>
                  <a:srgbClr val="FFFFFF"/>
                </a:solidFill>
              </a:rPr>
              <a:t>track</a:t>
            </a:r>
            <a:endParaRPr lang="en-US" sz="800" b="1" dirty="0">
              <a:solidFill>
                <a:srgbClr val="FFFFFF"/>
              </a:solidFill>
            </a:endParaRPr>
          </a:p>
          <a:p>
            <a:pPr algn="ctr"/>
            <a:r>
              <a:rPr lang="en-US" sz="800" dirty="0">
                <a:solidFill>
                  <a:srgbClr val="FFFFFF"/>
                </a:solidFill>
              </a:rPr>
              <a:t>Security </a:t>
            </a:r>
            <a:r>
              <a:rPr lang="en-US" sz="800" dirty="0" smtClean="0">
                <a:solidFill>
                  <a:srgbClr val="FFFFFF"/>
                </a:solidFill>
              </a:rPr>
              <a:t>Annuity</a:t>
            </a:r>
            <a:endParaRPr lang="en-US" sz="800" dirty="0">
              <a:solidFill>
                <a:srgbClr val="FFFFFF"/>
              </a:solidFill>
            </a:endParaRPr>
          </a:p>
        </p:txBody>
      </p:sp>
      <p:sp>
        <p:nvSpPr>
          <p:cNvPr id="67" name="Rectangle 106"/>
          <p:cNvSpPr>
            <a:spLocks noChangeArrowheads="1"/>
          </p:cNvSpPr>
          <p:nvPr/>
        </p:nvSpPr>
        <p:spPr bwMode="auto">
          <a:xfrm>
            <a:off x="4416458" y="3413712"/>
            <a:ext cx="1005840" cy="457200"/>
          </a:xfrm>
          <a:prstGeom prst="rect">
            <a:avLst/>
          </a:prstGeom>
          <a:solidFill>
            <a:schemeClr val="accent4">
              <a:lumMod val="60000"/>
              <a:lumOff val="40000"/>
            </a:schemeClr>
          </a:soli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r>
              <a:rPr lang="en-US" sz="700" b="1" dirty="0">
                <a:solidFill>
                  <a:srgbClr val="FFFFFF"/>
                </a:solidFill>
              </a:rPr>
              <a:t>Renewal </a:t>
            </a:r>
            <a:r>
              <a:rPr lang="en-US" sz="700" b="1" dirty="0" smtClean="0">
                <a:solidFill>
                  <a:srgbClr val="FFFFFF"/>
                </a:solidFill>
              </a:rPr>
              <a:t>bonus </a:t>
            </a:r>
            <a:br>
              <a:rPr lang="en-US" sz="700" b="1" dirty="0" smtClean="0">
                <a:solidFill>
                  <a:srgbClr val="FFFFFF"/>
                </a:solidFill>
              </a:rPr>
            </a:br>
            <a:r>
              <a:rPr lang="en-US" sz="700" b="1" dirty="0" smtClean="0">
                <a:solidFill>
                  <a:srgbClr val="FFFFFF"/>
                </a:solidFill>
              </a:rPr>
              <a:t>1%-3% on </a:t>
            </a:r>
            <a:endParaRPr lang="en-US" sz="700" b="1" dirty="0">
              <a:solidFill>
                <a:srgbClr val="FFFFFF"/>
              </a:solidFill>
            </a:endParaRPr>
          </a:p>
          <a:p>
            <a:pPr algn="ctr"/>
            <a:r>
              <a:rPr lang="en-US" sz="700" b="1" dirty="0" smtClean="0">
                <a:solidFill>
                  <a:srgbClr val="FFFFFF"/>
                </a:solidFill>
              </a:rPr>
              <a:t>TCV </a:t>
            </a:r>
            <a:r>
              <a:rPr lang="en-US" sz="700" b="1" baseline="30000" dirty="0" smtClean="0">
                <a:solidFill>
                  <a:srgbClr val="FFFFFF"/>
                </a:solidFill>
              </a:rPr>
              <a:t>7  </a:t>
            </a:r>
            <a:r>
              <a:rPr lang="en-US" sz="700" b="1" dirty="0" smtClean="0">
                <a:solidFill>
                  <a:srgbClr val="FFFFFF"/>
                </a:solidFill>
              </a:rPr>
              <a:t>of </a:t>
            </a:r>
            <a:r>
              <a:rPr lang="en-US" sz="700" b="1" dirty="0">
                <a:solidFill>
                  <a:srgbClr val="FFFFFF"/>
                </a:solidFill>
              </a:rPr>
              <a:t>renewed subscriptions </a:t>
            </a:r>
          </a:p>
        </p:txBody>
      </p:sp>
      <p:sp>
        <p:nvSpPr>
          <p:cNvPr id="68" name="Rectangle 106"/>
          <p:cNvSpPr>
            <a:spLocks noChangeArrowheads="1"/>
          </p:cNvSpPr>
          <p:nvPr/>
        </p:nvSpPr>
        <p:spPr bwMode="auto">
          <a:xfrm>
            <a:off x="3182177" y="3965300"/>
            <a:ext cx="1005840" cy="457200"/>
          </a:xfrm>
          <a:prstGeom prst="rect">
            <a:avLst/>
          </a:prstGeom>
          <a:solidFill>
            <a:schemeClr val="accent2">
              <a:lumMod val="40000"/>
              <a:lumOff val="60000"/>
            </a:schemeClr>
          </a:soli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r>
              <a:rPr lang="en-US" sz="700" b="1" dirty="0">
                <a:solidFill>
                  <a:srgbClr val="FFFFFF"/>
                </a:solidFill>
              </a:rPr>
              <a:t>Land </a:t>
            </a:r>
            <a:r>
              <a:rPr lang="en-US" sz="700" b="1" dirty="0" smtClean="0">
                <a:solidFill>
                  <a:srgbClr val="FFFFFF"/>
                </a:solidFill>
              </a:rPr>
              <a:t>and </a:t>
            </a:r>
            <a:r>
              <a:rPr lang="en-US" sz="700" b="1" dirty="0">
                <a:solidFill>
                  <a:srgbClr val="FFFFFF"/>
                </a:solidFill>
              </a:rPr>
              <a:t>Expand </a:t>
            </a:r>
            <a:r>
              <a:rPr lang="en-US" sz="700" b="1" dirty="0" smtClean="0">
                <a:solidFill>
                  <a:srgbClr val="FFFFFF"/>
                </a:solidFill>
              </a:rPr>
              <a:t>bonus</a:t>
            </a:r>
            <a:endParaRPr lang="en-US" sz="700" b="1" dirty="0">
              <a:solidFill>
                <a:srgbClr val="FFFFFF"/>
              </a:solidFill>
            </a:endParaRPr>
          </a:p>
          <a:p>
            <a:pPr algn="ctr"/>
            <a:r>
              <a:rPr lang="en-US" sz="700" b="1" dirty="0">
                <a:solidFill>
                  <a:srgbClr val="FFFFFF"/>
                </a:solidFill>
              </a:rPr>
              <a:t>2</a:t>
            </a:r>
            <a:r>
              <a:rPr lang="en-US" sz="700" b="1" dirty="0" smtClean="0">
                <a:solidFill>
                  <a:srgbClr val="FFFFFF"/>
                </a:solidFill>
              </a:rPr>
              <a:t>% on </a:t>
            </a:r>
            <a:r>
              <a:rPr lang="en-US" sz="700" b="1" dirty="0">
                <a:solidFill>
                  <a:srgbClr val="FFFFFF"/>
                </a:solidFill>
              </a:rPr>
              <a:t>Net Growth in </a:t>
            </a:r>
            <a:r>
              <a:rPr lang="en-US" sz="700" b="1" dirty="0" smtClean="0">
                <a:solidFill>
                  <a:srgbClr val="FFFFFF"/>
                </a:solidFill>
              </a:rPr>
              <a:t>ACV </a:t>
            </a:r>
            <a:r>
              <a:rPr lang="en-US" sz="700" b="1" baseline="30000" dirty="0" smtClean="0">
                <a:solidFill>
                  <a:srgbClr val="FFFFFF"/>
                </a:solidFill>
              </a:rPr>
              <a:t>8</a:t>
            </a:r>
            <a:endParaRPr lang="en-US" sz="700" b="1" baseline="30000" dirty="0">
              <a:solidFill>
                <a:srgbClr val="FFFFFF"/>
              </a:solidFill>
            </a:endParaRPr>
          </a:p>
        </p:txBody>
      </p:sp>
      <p:sp>
        <p:nvSpPr>
          <p:cNvPr id="69" name="Rectangle 106"/>
          <p:cNvSpPr>
            <a:spLocks noChangeArrowheads="1"/>
          </p:cNvSpPr>
          <p:nvPr/>
        </p:nvSpPr>
        <p:spPr bwMode="auto">
          <a:xfrm>
            <a:off x="4416458" y="3965300"/>
            <a:ext cx="1005840" cy="457200"/>
          </a:xfrm>
          <a:prstGeom prst="rect">
            <a:avLst/>
          </a:prstGeom>
          <a:solidFill>
            <a:schemeClr val="accent4">
              <a:lumMod val="60000"/>
              <a:lumOff val="40000"/>
            </a:schemeClr>
          </a:soli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r>
              <a:rPr lang="en-US" sz="700" b="1" dirty="0">
                <a:solidFill>
                  <a:srgbClr val="FFFFFF"/>
                </a:solidFill>
              </a:rPr>
              <a:t>Renewal </a:t>
            </a:r>
            <a:r>
              <a:rPr lang="en-US" sz="700" b="1" dirty="0" smtClean="0">
                <a:solidFill>
                  <a:srgbClr val="FFFFFF"/>
                </a:solidFill>
              </a:rPr>
              <a:t>bonus </a:t>
            </a:r>
            <a:br>
              <a:rPr lang="en-US" sz="700" b="1" dirty="0" smtClean="0">
                <a:solidFill>
                  <a:srgbClr val="FFFFFF"/>
                </a:solidFill>
              </a:rPr>
            </a:br>
            <a:r>
              <a:rPr lang="en-US" sz="700" b="1" dirty="0" smtClean="0">
                <a:solidFill>
                  <a:srgbClr val="FFFFFF"/>
                </a:solidFill>
              </a:rPr>
              <a:t>2% on </a:t>
            </a:r>
            <a:endParaRPr lang="en-US" sz="700" b="1" dirty="0">
              <a:solidFill>
                <a:srgbClr val="FFFFFF"/>
              </a:solidFill>
            </a:endParaRPr>
          </a:p>
          <a:p>
            <a:pPr algn="ctr"/>
            <a:r>
              <a:rPr lang="en-US" sz="700" b="1" dirty="0" smtClean="0">
                <a:solidFill>
                  <a:srgbClr val="FFFFFF"/>
                </a:solidFill>
              </a:rPr>
              <a:t>ACV </a:t>
            </a:r>
            <a:r>
              <a:rPr lang="en-US" sz="700" b="1" baseline="30000" dirty="0" smtClean="0">
                <a:solidFill>
                  <a:srgbClr val="FFFFFF"/>
                </a:solidFill>
              </a:rPr>
              <a:t>9  </a:t>
            </a:r>
            <a:r>
              <a:rPr lang="en-US" sz="700" b="1" dirty="0" smtClean="0">
                <a:solidFill>
                  <a:srgbClr val="FFFFFF"/>
                </a:solidFill>
              </a:rPr>
              <a:t>of </a:t>
            </a:r>
            <a:r>
              <a:rPr lang="en-US" sz="700" b="1" dirty="0">
                <a:solidFill>
                  <a:srgbClr val="FFFFFF"/>
                </a:solidFill>
              </a:rPr>
              <a:t>renewed subscriptions </a:t>
            </a:r>
          </a:p>
        </p:txBody>
      </p:sp>
      <p:sp>
        <p:nvSpPr>
          <p:cNvPr id="78" name="Rectangle 106"/>
          <p:cNvSpPr>
            <a:spLocks noChangeArrowheads="1"/>
          </p:cNvSpPr>
          <p:nvPr/>
        </p:nvSpPr>
        <p:spPr bwMode="auto">
          <a:xfrm>
            <a:off x="211703" y="653971"/>
            <a:ext cx="1605722" cy="457200"/>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2700000" scaled="1"/>
            <a:tileRect/>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r>
              <a:rPr lang="en-US" sz="800" b="1" dirty="0">
                <a:solidFill>
                  <a:srgbClr val="FFFFFF"/>
                </a:solidFill>
              </a:rPr>
              <a:t>Architecture t</a:t>
            </a:r>
            <a:r>
              <a:rPr lang="en-US" sz="800" b="1" dirty="0" smtClean="0">
                <a:solidFill>
                  <a:srgbClr val="FFFFFF"/>
                </a:solidFill>
              </a:rPr>
              <a:t>rack </a:t>
            </a:r>
            <a:endParaRPr lang="en-US" sz="800" b="1" dirty="0">
              <a:solidFill>
                <a:srgbClr val="FFFFFF"/>
              </a:solidFill>
            </a:endParaRPr>
          </a:p>
          <a:p>
            <a:pPr algn="ctr"/>
            <a:r>
              <a:rPr lang="en-US" sz="800" dirty="0">
                <a:solidFill>
                  <a:srgbClr val="FFFFFF"/>
                </a:solidFill>
              </a:rPr>
              <a:t>Enterprise </a:t>
            </a:r>
            <a:r>
              <a:rPr lang="en-US" sz="800" dirty="0" smtClean="0">
                <a:solidFill>
                  <a:srgbClr val="FFFFFF"/>
                </a:solidFill>
              </a:rPr>
              <a:t>Networks</a:t>
            </a:r>
            <a:endParaRPr lang="en-US" sz="800" spc="-20" dirty="0">
              <a:solidFill>
                <a:srgbClr val="FFFFFF"/>
              </a:solidFill>
            </a:endParaRPr>
          </a:p>
        </p:txBody>
      </p:sp>
      <p:sp>
        <p:nvSpPr>
          <p:cNvPr id="80" name="Cross 79"/>
          <p:cNvSpPr/>
          <p:nvPr/>
        </p:nvSpPr>
        <p:spPr>
          <a:xfrm>
            <a:off x="3477606" y="824281"/>
            <a:ext cx="137160" cy="137160"/>
          </a:xfrm>
          <a:prstGeom prst="plus">
            <a:avLst>
              <a:gd name="adj" fmla="val 36017"/>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2700000" scaled="1"/>
            <a:tileRect/>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endParaRPr lang="en-US" sz="1400" b="1" dirty="0">
              <a:solidFill>
                <a:srgbClr val="FFFFFF"/>
              </a:solidFill>
            </a:endParaRPr>
          </a:p>
        </p:txBody>
      </p:sp>
      <p:sp>
        <p:nvSpPr>
          <p:cNvPr id="82" name="Rectangle 106"/>
          <p:cNvSpPr>
            <a:spLocks noChangeArrowheads="1"/>
          </p:cNvSpPr>
          <p:nvPr/>
        </p:nvSpPr>
        <p:spPr bwMode="auto">
          <a:xfrm>
            <a:off x="3663094" y="664261"/>
            <a:ext cx="822960" cy="457200"/>
          </a:xfrm>
          <a:prstGeom prst="rect">
            <a:avLst/>
          </a:prstGeom>
          <a:gradFill>
            <a:gsLst>
              <a:gs pos="0">
                <a:schemeClr val="accent4">
                  <a:lumMod val="75000"/>
                </a:schemeClr>
              </a:gs>
              <a:gs pos="100000">
                <a:schemeClr val="accent4"/>
              </a:gs>
            </a:gsLst>
            <a:lin ang="2700000" scaled="1"/>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r>
              <a:rPr lang="en-US" sz="700" b="1" dirty="0" smtClean="0">
                <a:solidFill>
                  <a:srgbClr val="FFFFFF"/>
                </a:solidFill>
              </a:rPr>
              <a:t>Gold/</a:t>
            </a:r>
            <a:br>
              <a:rPr lang="en-US" sz="700" b="1" dirty="0" smtClean="0">
                <a:solidFill>
                  <a:srgbClr val="FFFFFF"/>
                </a:solidFill>
              </a:rPr>
            </a:br>
            <a:r>
              <a:rPr lang="en-US" sz="700" b="1" dirty="0" smtClean="0">
                <a:solidFill>
                  <a:srgbClr val="FFFFFF"/>
                </a:solidFill>
              </a:rPr>
              <a:t>CMSP </a:t>
            </a:r>
            <a:r>
              <a:rPr lang="en-US" sz="700" b="1" dirty="0">
                <a:solidFill>
                  <a:srgbClr val="FFFFFF"/>
                </a:solidFill>
              </a:rPr>
              <a:t>Master </a:t>
            </a:r>
            <a:r>
              <a:rPr lang="en-US" sz="700" b="1" dirty="0" smtClean="0">
                <a:solidFill>
                  <a:srgbClr val="FFFFFF"/>
                </a:solidFill>
              </a:rPr>
              <a:t/>
            </a:r>
            <a:br>
              <a:rPr lang="en-US" sz="700" b="1" dirty="0" smtClean="0">
                <a:solidFill>
                  <a:srgbClr val="FFFFFF"/>
                </a:solidFill>
              </a:rPr>
            </a:br>
            <a:r>
              <a:rPr lang="en-US" sz="700" b="1" dirty="0" smtClean="0">
                <a:solidFill>
                  <a:srgbClr val="FFFFFF"/>
                </a:solidFill>
              </a:rPr>
              <a:t>bonus </a:t>
            </a:r>
            <a:r>
              <a:rPr lang="en-US" sz="700" b="1" baseline="30000" dirty="0" smtClean="0">
                <a:solidFill>
                  <a:srgbClr val="FFFFFF"/>
                </a:solidFill>
              </a:rPr>
              <a:t>1</a:t>
            </a:r>
            <a:r>
              <a:rPr lang="en-US" sz="700" b="1" dirty="0" smtClean="0">
                <a:solidFill>
                  <a:srgbClr val="FFFFFF"/>
                </a:solidFill>
              </a:rPr>
              <a:t> </a:t>
            </a:r>
          </a:p>
          <a:p>
            <a:pPr algn="ctr"/>
            <a:r>
              <a:rPr lang="en-US" sz="700" b="1" dirty="0" smtClean="0">
                <a:solidFill>
                  <a:srgbClr val="FFFFFF"/>
                </a:solidFill>
              </a:rPr>
              <a:t>1%</a:t>
            </a:r>
            <a:endParaRPr lang="en-US" sz="700" b="1" dirty="0">
              <a:solidFill>
                <a:srgbClr val="FFFFFF"/>
              </a:solidFill>
            </a:endParaRPr>
          </a:p>
        </p:txBody>
      </p:sp>
      <p:sp>
        <p:nvSpPr>
          <p:cNvPr id="84" name="Rectangle 106"/>
          <p:cNvSpPr>
            <a:spLocks noChangeArrowheads="1"/>
          </p:cNvSpPr>
          <p:nvPr/>
        </p:nvSpPr>
        <p:spPr bwMode="auto">
          <a:xfrm>
            <a:off x="4700904" y="664261"/>
            <a:ext cx="640080" cy="457200"/>
          </a:xfrm>
          <a:prstGeom prst="rect">
            <a:avLst/>
          </a:prstGeom>
          <a:solidFill>
            <a:schemeClr val="accent5">
              <a:lumMod val="60000"/>
              <a:lumOff val="40000"/>
            </a:schemeClr>
          </a:soli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r>
              <a:rPr lang="en-US" sz="700" b="1" dirty="0">
                <a:solidFill>
                  <a:srgbClr val="FFFFFF"/>
                </a:solidFill>
              </a:rPr>
              <a:t>Account Breakaway </a:t>
            </a:r>
            <a:r>
              <a:rPr lang="en-US" sz="700" b="1" dirty="0" smtClean="0">
                <a:solidFill>
                  <a:srgbClr val="FFFFFF"/>
                </a:solidFill>
              </a:rPr>
              <a:t>bonus </a:t>
            </a:r>
            <a:r>
              <a:rPr lang="en-US" sz="700" b="1" baseline="30000" dirty="0" smtClean="0">
                <a:solidFill>
                  <a:srgbClr val="FFFFFF"/>
                </a:solidFill>
              </a:rPr>
              <a:t>3</a:t>
            </a:r>
            <a:endParaRPr lang="en-US" sz="700" b="1" baseline="30000" dirty="0">
              <a:solidFill>
                <a:srgbClr val="FFFFFF"/>
              </a:solidFill>
            </a:endParaRPr>
          </a:p>
          <a:p>
            <a:pPr algn="ctr"/>
            <a:r>
              <a:rPr lang="en-US" sz="700" b="1" dirty="0">
                <a:solidFill>
                  <a:srgbClr val="FFFFFF"/>
                </a:solidFill>
              </a:rPr>
              <a:t>2% </a:t>
            </a:r>
          </a:p>
        </p:txBody>
      </p:sp>
      <p:sp>
        <p:nvSpPr>
          <p:cNvPr id="86" name="Rectangle 106"/>
          <p:cNvSpPr>
            <a:spLocks noChangeArrowheads="1"/>
          </p:cNvSpPr>
          <p:nvPr/>
        </p:nvSpPr>
        <p:spPr bwMode="auto">
          <a:xfrm>
            <a:off x="5564093" y="664261"/>
            <a:ext cx="640080" cy="457200"/>
          </a:xfrm>
          <a:prstGeom prst="rect">
            <a:avLst/>
          </a:prstGeom>
          <a:solidFill>
            <a:schemeClr val="accent1">
              <a:lumMod val="40000"/>
              <a:lumOff val="60000"/>
            </a:schemeClr>
          </a:soli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r>
              <a:rPr lang="en-US" sz="700" b="1" dirty="0">
                <a:solidFill>
                  <a:srgbClr val="FFFFFF"/>
                </a:solidFill>
              </a:rPr>
              <a:t>Migration bonus </a:t>
            </a:r>
            <a:r>
              <a:rPr lang="en-US" sz="700" b="1" baseline="30000" dirty="0">
                <a:solidFill>
                  <a:srgbClr val="FFFFFF"/>
                </a:solidFill>
              </a:rPr>
              <a:t>NEW</a:t>
            </a:r>
          </a:p>
          <a:p>
            <a:pPr algn="ctr"/>
            <a:r>
              <a:rPr lang="en-US" sz="700" b="1" dirty="0" smtClean="0">
                <a:solidFill>
                  <a:srgbClr val="FFFFFF"/>
                </a:solidFill>
              </a:rPr>
              <a:t>2</a:t>
            </a:r>
            <a:r>
              <a:rPr lang="en-US" sz="700" b="1" dirty="0">
                <a:solidFill>
                  <a:srgbClr val="FFFFFF"/>
                </a:solidFill>
              </a:rPr>
              <a:t>% </a:t>
            </a:r>
          </a:p>
        </p:txBody>
      </p:sp>
      <p:sp>
        <p:nvSpPr>
          <p:cNvPr id="101" name="Cross 100"/>
          <p:cNvSpPr/>
          <p:nvPr/>
        </p:nvSpPr>
        <p:spPr>
          <a:xfrm>
            <a:off x="4529351" y="824281"/>
            <a:ext cx="137160" cy="137160"/>
          </a:xfrm>
          <a:prstGeom prst="plus">
            <a:avLst>
              <a:gd name="adj" fmla="val 36017"/>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2700000" scaled="1"/>
            <a:tileRect/>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endParaRPr lang="en-US" sz="1400" b="1" dirty="0">
              <a:solidFill>
                <a:srgbClr val="FFFFFF"/>
              </a:solidFill>
            </a:endParaRPr>
          </a:p>
        </p:txBody>
      </p:sp>
      <p:sp>
        <p:nvSpPr>
          <p:cNvPr id="103" name="Cross 102"/>
          <p:cNvSpPr/>
          <p:nvPr/>
        </p:nvSpPr>
        <p:spPr>
          <a:xfrm>
            <a:off x="5379613" y="824281"/>
            <a:ext cx="137160" cy="137160"/>
          </a:xfrm>
          <a:prstGeom prst="plus">
            <a:avLst>
              <a:gd name="adj" fmla="val 36017"/>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2700000" scaled="1"/>
            <a:tileRect/>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endParaRPr lang="en-US" sz="1400" b="1" dirty="0">
              <a:solidFill>
                <a:srgbClr val="FFFFFF"/>
              </a:solidFill>
            </a:endParaRPr>
          </a:p>
        </p:txBody>
      </p:sp>
      <p:sp>
        <p:nvSpPr>
          <p:cNvPr id="104" name="Rectangle 106"/>
          <p:cNvSpPr>
            <a:spLocks noChangeArrowheads="1"/>
          </p:cNvSpPr>
          <p:nvPr/>
        </p:nvSpPr>
        <p:spPr bwMode="auto">
          <a:xfrm>
            <a:off x="6416874" y="664261"/>
            <a:ext cx="640080" cy="457200"/>
          </a:xfrm>
          <a:prstGeom prst="rect">
            <a:avLst/>
          </a:prstGeom>
          <a:solidFill>
            <a:schemeClr val="accent3">
              <a:lumMod val="60000"/>
              <a:lumOff val="40000"/>
            </a:schemeClr>
          </a:soli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r>
              <a:rPr lang="en-US" sz="700" b="1" dirty="0" smtClean="0">
                <a:solidFill>
                  <a:srgbClr val="FFFFFF"/>
                </a:solidFill>
              </a:rPr>
              <a:t>Activation bonus </a:t>
            </a:r>
            <a:r>
              <a:rPr lang="en-US" sz="700" b="1" baseline="30000" dirty="0">
                <a:solidFill>
                  <a:srgbClr val="FFFFFF"/>
                </a:solidFill>
              </a:rPr>
              <a:t>NEW</a:t>
            </a:r>
          </a:p>
          <a:p>
            <a:pPr algn="ctr"/>
            <a:r>
              <a:rPr lang="en-US" sz="700" b="1" dirty="0">
                <a:solidFill>
                  <a:srgbClr val="FFFFFF"/>
                </a:solidFill>
              </a:rPr>
              <a:t>U</a:t>
            </a:r>
            <a:r>
              <a:rPr lang="en-US" sz="700" b="1" dirty="0" smtClean="0">
                <a:solidFill>
                  <a:srgbClr val="FFFFFF"/>
                </a:solidFill>
              </a:rPr>
              <a:t>p to 17% </a:t>
            </a:r>
            <a:endParaRPr lang="en-US" sz="700" b="1" dirty="0">
              <a:solidFill>
                <a:srgbClr val="FFFFFF"/>
              </a:solidFill>
            </a:endParaRPr>
          </a:p>
        </p:txBody>
      </p:sp>
      <p:sp>
        <p:nvSpPr>
          <p:cNvPr id="105" name="Cross 104"/>
          <p:cNvSpPr/>
          <p:nvPr/>
        </p:nvSpPr>
        <p:spPr>
          <a:xfrm>
            <a:off x="6239538" y="824281"/>
            <a:ext cx="137160" cy="137160"/>
          </a:xfrm>
          <a:prstGeom prst="plus">
            <a:avLst>
              <a:gd name="adj" fmla="val 36017"/>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2700000" scaled="1"/>
            <a:tileRect/>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endParaRPr lang="en-US" sz="1400" b="1" dirty="0">
              <a:solidFill>
                <a:srgbClr val="FFFFFF"/>
              </a:solidFill>
            </a:endParaRPr>
          </a:p>
        </p:txBody>
      </p:sp>
      <p:sp>
        <p:nvSpPr>
          <p:cNvPr id="106" name="Rectangle 106"/>
          <p:cNvSpPr>
            <a:spLocks noChangeArrowheads="1"/>
          </p:cNvSpPr>
          <p:nvPr/>
        </p:nvSpPr>
        <p:spPr bwMode="auto">
          <a:xfrm>
            <a:off x="7269558" y="665116"/>
            <a:ext cx="640080" cy="457200"/>
          </a:xfrm>
          <a:prstGeom prst="rect">
            <a:avLst/>
          </a:prstGeom>
          <a:solidFill>
            <a:schemeClr val="tx1">
              <a:lumMod val="20000"/>
              <a:lumOff val="80000"/>
            </a:schemeClr>
          </a:soli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r>
              <a:rPr lang="en-US" sz="700" b="1" dirty="0" smtClean="0">
                <a:solidFill>
                  <a:srgbClr val="FFFFFF"/>
                </a:solidFill>
              </a:rPr>
              <a:t>PSS SW bonus </a:t>
            </a:r>
            <a:r>
              <a:rPr lang="en-US" sz="700" b="1" baseline="30000" dirty="0">
                <a:solidFill>
                  <a:srgbClr val="FFFFFF"/>
                </a:solidFill>
              </a:rPr>
              <a:t>NEW</a:t>
            </a:r>
          </a:p>
          <a:p>
            <a:pPr algn="ctr"/>
            <a:r>
              <a:rPr lang="en-US" sz="700" b="1" dirty="0" smtClean="0">
                <a:solidFill>
                  <a:srgbClr val="FFFFFF"/>
                </a:solidFill>
              </a:rPr>
              <a:t>1% </a:t>
            </a:r>
            <a:endParaRPr lang="en-US" sz="700" b="1" dirty="0">
              <a:solidFill>
                <a:srgbClr val="FFFFFF"/>
              </a:solidFill>
            </a:endParaRPr>
          </a:p>
        </p:txBody>
      </p:sp>
      <p:sp>
        <p:nvSpPr>
          <p:cNvPr id="107" name="Cross 106"/>
          <p:cNvSpPr/>
          <p:nvPr/>
        </p:nvSpPr>
        <p:spPr>
          <a:xfrm>
            <a:off x="7092222" y="825136"/>
            <a:ext cx="137160" cy="137160"/>
          </a:xfrm>
          <a:prstGeom prst="plus">
            <a:avLst>
              <a:gd name="adj" fmla="val 36017"/>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2700000" scaled="1"/>
            <a:tileRect/>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endParaRPr lang="en-US" sz="1400" b="1" dirty="0">
              <a:solidFill>
                <a:srgbClr val="FFFFFF"/>
              </a:solidFill>
            </a:endParaRPr>
          </a:p>
        </p:txBody>
      </p:sp>
      <p:sp>
        <p:nvSpPr>
          <p:cNvPr id="108" name="Rectangle 106"/>
          <p:cNvSpPr>
            <a:spLocks noChangeArrowheads="1"/>
          </p:cNvSpPr>
          <p:nvPr/>
        </p:nvSpPr>
        <p:spPr bwMode="auto">
          <a:xfrm>
            <a:off x="4700904" y="1212453"/>
            <a:ext cx="822960" cy="457200"/>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r>
              <a:rPr lang="en-US" sz="700" b="1" dirty="0">
                <a:solidFill>
                  <a:srgbClr val="FFFFFF"/>
                </a:solidFill>
              </a:rPr>
              <a:t>Master Specialization/</a:t>
            </a:r>
            <a:br>
              <a:rPr lang="en-US" sz="700" b="1" dirty="0">
                <a:solidFill>
                  <a:srgbClr val="FFFFFF"/>
                </a:solidFill>
              </a:rPr>
            </a:br>
            <a:r>
              <a:rPr lang="en-US" sz="700" b="1" dirty="0" smtClean="0">
                <a:solidFill>
                  <a:srgbClr val="FFFFFF"/>
                </a:solidFill>
              </a:rPr>
              <a:t>CP bonus </a:t>
            </a:r>
            <a:r>
              <a:rPr lang="en-US" sz="700" b="1" baseline="30000" dirty="0" smtClean="0">
                <a:solidFill>
                  <a:srgbClr val="FFFFFF"/>
                </a:solidFill>
              </a:rPr>
              <a:t>2</a:t>
            </a:r>
            <a:endParaRPr lang="en-US" sz="700" b="1" baseline="30000" dirty="0">
              <a:solidFill>
                <a:srgbClr val="FFFFFF"/>
              </a:solidFill>
            </a:endParaRPr>
          </a:p>
          <a:p>
            <a:pPr algn="ctr"/>
            <a:r>
              <a:rPr lang="en-US" sz="700" b="1" dirty="0">
                <a:solidFill>
                  <a:srgbClr val="FFFFFF"/>
                </a:solidFill>
              </a:rPr>
              <a:t>1%-3%</a:t>
            </a:r>
          </a:p>
        </p:txBody>
      </p:sp>
      <p:sp>
        <p:nvSpPr>
          <p:cNvPr id="109" name="Cross 108"/>
          <p:cNvSpPr/>
          <p:nvPr/>
        </p:nvSpPr>
        <p:spPr>
          <a:xfrm>
            <a:off x="3473054" y="1372473"/>
            <a:ext cx="137160" cy="137160"/>
          </a:xfrm>
          <a:prstGeom prst="plus">
            <a:avLst>
              <a:gd name="adj" fmla="val 36017"/>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2700000" scaled="1"/>
            <a:tileRect/>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endParaRPr lang="en-US" sz="1400" b="1" dirty="0">
              <a:solidFill>
                <a:srgbClr val="FFFFFF"/>
              </a:solidFill>
            </a:endParaRPr>
          </a:p>
        </p:txBody>
      </p:sp>
      <p:sp>
        <p:nvSpPr>
          <p:cNvPr id="110" name="Rectangle 106"/>
          <p:cNvSpPr>
            <a:spLocks noChangeArrowheads="1"/>
          </p:cNvSpPr>
          <p:nvPr/>
        </p:nvSpPr>
        <p:spPr bwMode="auto">
          <a:xfrm>
            <a:off x="3658542" y="1212453"/>
            <a:ext cx="822960" cy="457200"/>
          </a:xfrm>
          <a:prstGeom prst="rect">
            <a:avLst/>
          </a:prstGeom>
          <a:gradFill>
            <a:gsLst>
              <a:gs pos="0">
                <a:schemeClr val="accent4">
                  <a:lumMod val="75000"/>
                </a:schemeClr>
              </a:gs>
              <a:gs pos="100000">
                <a:schemeClr val="accent4"/>
              </a:gs>
            </a:gsLst>
            <a:lin ang="2700000" scaled="1"/>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r>
              <a:rPr lang="en-US" sz="700" b="1" dirty="0" smtClean="0">
                <a:solidFill>
                  <a:srgbClr val="FFFFFF"/>
                </a:solidFill>
              </a:rPr>
              <a:t>Gold/</a:t>
            </a:r>
            <a:br>
              <a:rPr lang="en-US" sz="700" b="1" dirty="0" smtClean="0">
                <a:solidFill>
                  <a:srgbClr val="FFFFFF"/>
                </a:solidFill>
              </a:rPr>
            </a:br>
            <a:r>
              <a:rPr lang="en-US" sz="700" b="1" dirty="0" smtClean="0">
                <a:solidFill>
                  <a:srgbClr val="FFFFFF"/>
                </a:solidFill>
              </a:rPr>
              <a:t>CMSP </a:t>
            </a:r>
            <a:r>
              <a:rPr lang="en-US" sz="700" b="1" dirty="0">
                <a:solidFill>
                  <a:srgbClr val="FFFFFF"/>
                </a:solidFill>
              </a:rPr>
              <a:t>Master </a:t>
            </a:r>
            <a:r>
              <a:rPr lang="en-US" sz="700" b="1" dirty="0" smtClean="0">
                <a:solidFill>
                  <a:srgbClr val="FFFFFF"/>
                </a:solidFill>
              </a:rPr>
              <a:t/>
            </a:r>
            <a:br>
              <a:rPr lang="en-US" sz="700" b="1" dirty="0" smtClean="0">
                <a:solidFill>
                  <a:srgbClr val="FFFFFF"/>
                </a:solidFill>
              </a:rPr>
            </a:br>
            <a:r>
              <a:rPr lang="en-US" sz="700" b="1" dirty="0" smtClean="0">
                <a:solidFill>
                  <a:srgbClr val="FFFFFF"/>
                </a:solidFill>
              </a:rPr>
              <a:t>bonus </a:t>
            </a:r>
          </a:p>
          <a:p>
            <a:pPr algn="ctr"/>
            <a:r>
              <a:rPr lang="en-US" sz="700" b="1" dirty="0" smtClean="0">
                <a:solidFill>
                  <a:srgbClr val="FFFFFF"/>
                </a:solidFill>
              </a:rPr>
              <a:t>1%</a:t>
            </a:r>
            <a:endParaRPr lang="en-US" sz="700" b="1" dirty="0">
              <a:solidFill>
                <a:srgbClr val="FFFFFF"/>
              </a:solidFill>
            </a:endParaRPr>
          </a:p>
        </p:txBody>
      </p:sp>
      <p:sp>
        <p:nvSpPr>
          <p:cNvPr id="111" name="Rectangle 106"/>
          <p:cNvSpPr>
            <a:spLocks noChangeArrowheads="1"/>
          </p:cNvSpPr>
          <p:nvPr/>
        </p:nvSpPr>
        <p:spPr bwMode="auto">
          <a:xfrm>
            <a:off x="5746013" y="1212453"/>
            <a:ext cx="640080" cy="457200"/>
          </a:xfrm>
          <a:prstGeom prst="rect">
            <a:avLst/>
          </a:prstGeom>
          <a:solidFill>
            <a:schemeClr val="accent5">
              <a:lumMod val="60000"/>
              <a:lumOff val="40000"/>
            </a:schemeClr>
          </a:soli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r>
              <a:rPr lang="en-US" sz="700" b="1" dirty="0">
                <a:solidFill>
                  <a:srgbClr val="FFFFFF"/>
                </a:solidFill>
              </a:rPr>
              <a:t>Account Breakaway </a:t>
            </a:r>
            <a:r>
              <a:rPr lang="en-US" sz="700" b="1" dirty="0" smtClean="0">
                <a:solidFill>
                  <a:srgbClr val="FFFFFF"/>
                </a:solidFill>
              </a:rPr>
              <a:t>bonus </a:t>
            </a:r>
            <a:r>
              <a:rPr lang="en-US" sz="700" b="1" baseline="30000" dirty="0" smtClean="0">
                <a:solidFill>
                  <a:srgbClr val="FFFFFF"/>
                </a:solidFill>
              </a:rPr>
              <a:t>3</a:t>
            </a:r>
            <a:endParaRPr lang="en-US" sz="700" b="1" baseline="30000" dirty="0">
              <a:solidFill>
                <a:srgbClr val="FFFFFF"/>
              </a:solidFill>
            </a:endParaRPr>
          </a:p>
          <a:p>
            <a:pPr algn="ctr"/>
            <a:r>
              <a:rPr lang="en-US" sz="700" b="1" dirty="0">
                <a:solidFill>
                  <a:srgbClr val="FFFFFF"/>
                </a:solidFill>
              </a:rPr>
              <a:t>2% </a:t>
            </a:r>
          </a:p>
        </p:txBody>
      </p:sp>
      <p:sp>
        <p:nvSpPr>
          <p:cNvPr id="112" name="Rectangle 106"/>
          <p:cNvSpPr>
            <a:spLocks noChangeArrowheads="1"/>
          </p:cNvSpPr>
          <p:nvPr/>
        </p:nvSpPr>
        <p:spPr bwMode="auto">
          <a:xfrm>
            <a:off x="6609202" y="1212453"/>
            <a:ext cx="640080" cy="457200"/>
          </a:xfrm>
          <a:prstGeom prst="rect">
            <a:avLst/>
          </a:prstGeom>
          <a:solidFill>
            <a:schemeClr val="accent1">
              <a:lumMod val="40000"/>
              <a:lumOff val="60000"/>
            </a:schemeClr>
          </a:soli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r>
              <a:rPr lang="en-US" sz="700" b="1" dirty="0">
                <a:solidFill>
                  <a:srgbClr val="FFFFFF"/>
                </a:solidFill>
              </a:rPr>
              <a:t>Migration bonus </a:t>
            </a:r>
            <a:r>
              <a:rPr lang="en-US" sz="700" b="1" baseline="30000" dirty="0">
                <a:solidFill>
                  <a:srgbClr val="FFFFFF"/>
                </a:solidFill>
              </a:rPr>
              <a:t>NEW</a:t>
            </a:r>
          </a:p>
          <a:p>
            <a:pPr algn="ctr"/>
            <a:r>
              <a:rPr lang="en-US" sz="700" b="1" dirty="0" smtClean="0">
                <a:solidFill>
                  <a:srgbClr val="FFFFFF"/>
                </a:solidFill>
              </a:rPr>
              <a:t>2</a:t>
            </a:r>
            <a:r>
              <a:rPr lang="en-US" sz="700" b="1" dirty="0">
                <a:solidFill>
                  <a:srgbClr val="FFFFFF"/>
                </a:solidFill>
              </a:rPr>
              <a:t>% </a:t>
            </a:r>
          </a:p>
        </p:txBody>
      </p:sp>
      <p:sp>
        <p:nvSpPr>
          <p:cNvPr id="113" name="Cross 112"/>
          <p:cNvSpPr/>
          <p:nvPr/>
        </p:nvSpPr>
        <p:spPr>
          <a:xfrm>
            <a:off x="4524799" y="1372473"/>
            <a:ext cx="137160" cy="137160"/>
          </a:xfrm>
          <a:prstGeom prst="plus">
            <a:avLst>
              <a:gd name="adj" fmla="val 36017"/>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2700000" scaled="1"/>
            <a:tileRect/>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endParaRPr lang="en-US" sz="1400" b="1" dirty="0">
              <a:solidFill>
                <a:srgbClr val="FFFFFF"/>
              </a:solidFill>
            </a:endParaRPr>
          </a:p>
        </p:txBody>
      </p:sp>
      <p:sp>
        <p:nvSpPr>
          <p:cNvPr id="114" name="Cross 113"/>
          <p:cNvSpPr/>
          <p:nvPr/>
        </p:nvSpPr>
        <p:spPr>
          <a:xfrm>
            <a:off x="5565865" y="1372473"/>
            <a:ext cx="137160" cy="137160"/>
          </a:xfrm>
          <a:prstGeom prst="plus">
            <a:avLst>
              <a:gd name="adj" fmla="val 36017"/>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2700000" scaled="1"/>
            <a:tileRect/>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endParaRPr lang="en-US" sz="1400" b="1" dirty="0">
              <a:solidFill>
                <a:srgbClr val="FFFFFF"/>
              </a:solidFill>
            </a:endParaRPr>
          </a:p>
        </p:txBody>
      </p:sp>
      <p:sp>
        <p:nvSpPr>
          <p:cNvPr id="115" name="Cross 114"/>
          <p:cNvSpPr/>
          <p:nvPr/>
        </p:nvSpPr>
        <p:spPr>
          <a:xfrm>
            <a:off x="6424722" y="1372473"/>
            <a:ext cx="137160" cy="137160"/>
          </a:xfrm>
          <a:prstGeom prst="plus">
            <a:avLst>
              <a:gd name="adj" fmla="val 36017"/>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2700000" scaled="1"/>
            <a:tileRect/>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endParaRPr lang="en-US" sz="1400" b="1" dirty="0">
              <a:solidFill>
                <a:srgbClr val="FFFFFF"/>
              </a:solidFill>
            </a:endParaRPr>
          </a:p>
        </p:txBody>
      </p:sp>
      <p:sp>
        <p:nvSpPr>
          <p:cNvPr id="117" name="Rectangle 106"/>
          <p:cNvSpPr>
            <a:spLocks noChangeArrowheads="1"/>
          </p:cNvSpPr>
          <p:nvPr/>
        </p:nvSpPr>
        <p:spPr bwMode="auto">
          <a:xfrm>
            <a:off x="3657534" y="1761841"/>
            <a:ext cx="640080" cy="457200"/>
          </a:xfrm>
          <a:prstGeom prst="rect">
            <a:avLst/>
          </a:prstGeom>
          <a:solidFill>
            <a:schemeClr val="accent1">
              <a:lumMod val="40000"/>
              <a:lumOff val="60000"/>
            </a:schemeClr>
          </a:soli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r>
              <a:rPr lang="en-US" sz="700" b="1" dirty="0">
                <a:solidFill>
                  <a:srgbClr val="FFFFFF"/>
                </a:solidFill>
              </a:rPr>
              <a:t>Migration bonus </a:t>
            </a:r>
            <a:r>
              <a:rPr lang="en-US" sz="700" b="1" baseline="30000" dirty="0">
                <a:solidFill>
                  <a:srgbClr val="FFFFFF"/>
                </a:solidFill>
              </a:rPr>
              <a:t>NEW</a:t>
            </a:r>
          </a:p>
          <a:p>
            <a:pPr algn="ctr"/>
            <a:r>
              <a:rPr lang="en-US" sz="700" b="1" dirty="0" smtClean="0">
                <a:solidFill>
                  <a:srgbClr val="FFFFFF"/>
                </a:solidFill>
              </a:rPr>
              <a:t>2</a:t>
            </a:r>
            <a:r>
              <a:rPr lang="en-US" sz="700" b="1" dirty="0">
                <a:solidFill>
                  <a:srgbClr val="FFFFFF"/>
                </a:solidFill>
              </a:rPr>
              <a:t>% </a:t>
            </a:r>
          </a:p>
        </p:txBody>
      </p:sp>
      <p:sp>
        <p:nvSpPr>
          <p:cNvPr id="118" name="Cross 117"/>
          <p:cNvSpPr/>
          <p:nvPr/>
        </p:nvSpPr>
        <p:spPr>
          <a:xfrm>
            <a:off x="3473054" y="1921861"/>
            <a:ext cx="137160" cy="137160"/>
          </a:xfrm>
          <a:prstGeom prst="plus">
            <a:avLst>
              <a:gd name="adj" fmla="val 36017"/>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2700000" scaled="1"/>
            <a:tileRect/>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endParaRPr lang="en-US" sz="1400" b="1" dirty="0">
              <a:solidFill>
                <a:srgbClr val="FFFFFF"/>
              </a:solidFill>
            </a:endParaRPr>
          </a:p>
        </p:txBody>
      </p:sp>
      <p:sp>
        <p:nvSpPr>
          <p:cNvPr id="119" name="Cross 118"/>
          <p:cNvSpPr/>
          <p:nvPr/>
        </p:nvSpPr>
        <p:spPr>
          <a:xfrm>
            <a:off x="3471266" y="2467341"/>
            <a:ext cx="137160" cy="137160"/>
          </a:xfrm>
          <a:prstGeom prst="plus">
            <a:avLst>
              <a:gd name="adj" fmla="val 36017"/>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2700000" scaled="1"/>
            <a:tileRect/>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endParaRPr lang="en-US" sz="1400" b="1" dirty="0">
              <a:solidFill>
                <a:srgbClr val="FFFFFF"/>
              </a:solidFill>
            </a:endParaRPr>
          </a:p>
        </p:txBody>
      </p:sp>
      <p:sp>
        <p:nvSpPr>
          <p:cNvPr id="120" name="Rectangle 106"/>
          <p:cNvSpPr>
            <a:spLocks noChangeArrowheads="1"/>
          </p:cNvSpPr>
          <p:nvPr/>
        </p:nvSpPr>
        <p:spPr bwMode="auto">
          <a:xfrm>
            <a:off x="3656754" y="2307321"/>
            <a:ext cx="822960" cy="457200"/>
          </a:xfrm>
          <a:prstGeom prst="rect">
            <a:avLst/>
          </a:prstGeom>
          <a:gradFill>
            <a:gsLst>
              <a:gs pos="0">
                <a:schemeClr val="accent4">
                  <a:lumMod val="75000"/>
                </a:schemeClr>
              </a:gs>
              <a:gs pos="100000">
                <a:schemeClr val="accent4"/>
              </a:gs>
            </a:gsLst>
            <a:lin ang="2700000" scaled="1"/>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r>
              <a:rPr lang="en-US" sz="700" b="1" dirty="0" smtClean="0">
                <a:solidFill>
                  <a:srgbClr val="FFFFFF"/>
                </a:solidFill>
              </a:rPr>
              <a:t>Gold/</a:t>
            </a:r>
            <a:br>
              <a:rPr lang="en-US" sz="700" b="1" dirty="0" smtClean="0">
                <a:solidFill>
                  <a:srgbClr val="FFFFFF"/>
                </a:solidFill>
              </a:rPr>
            </a:br>
            <a:r>
              <a:rPr lang="en-US" sz="700" b="1" dirty="0" smtClean="0">
                <a:solidFill>
                  <a:srgbClr val="FFFFFF"/>
                </a:solidFill>
              </a:rPr>
              <a:t>CMSP </a:t>
            </a:r>
            <a:r>
              <a:rPr lang="en-US" sz="700" b="1" dirty="0">
                <a:solidFill>
                  <a:srgbClr val="FFFFFF"/>
                </a:solidFill>
              </a:rPr>
              <a:t>Master </a:t>
            </a:r>
            <a:r>
              <a:rPr lang="en-US" sz="700" b="1" dirty="0" smtClean="0">
                <a:solidFill>
                  <a:srgbClr val="FFFFFF"/>
                </a:solidFill>
              </a:rPr>
              <a:t/>
            </a:r>
            <a:br>
              <a:rPr lang="en-US" sz="700" b="1" dirty="0" smtClean="0">
                <a:solidFill>
                  <a:srgbClr val="FFFFFF"/>
                </a:solidFill>
              </a:rPr>
            </a:br>
            <a:r>
              <a:rPr lang="en-US" sz="700" b="1" dirty="0" smtClean="0">
                <a:solidFill>
                  <a:srgbClr val="FFFFFF"/>
                </a:solidFill>
              </a:rPr>
              <a:t>bonus </a:t>
            </a:r>
            <a:r>
              <a:rPr lang="en-US" sz="700" b="1" baseline="30000" dirty="0" smtClean="0">
                <a:solidFill>
                  <a:srgbClr val="FFFFFF"/>
                </a:solidFill>
              </a:rPr>
              <a:t>1</a:t>
            </a:r>
            <a:r>
              <a:rPr lang="en-US" sz="700" b="1" dirty="0" smtClean="0">
                <a:solidFill>
                  <a:srgbClr val="FFFFFF"/>
                </a:solidFill>
              </a:rPr>
              <a:t> </a:t>
            </a:r>
          </a:p>
          <a:p>
            <a:pPr algn="ctr"/>
            <a:r>
              <a:rPr lang="en-US" sz="700" b="1" dirty="0" smtClean="0">
                <a:solidFill>
                  <a:srgbClr val="FFFFFF"/>
                </a:solidFill>
              </a:rPr>
              <a:t>1%</a:t>
            </a:r>
            <a:endParaRPr lang="en-US" sz="700" b="1" dirty="0">
              <a:solidFill>
                <a:srgbClr val="FFFFFF"/>
              </a:solidFill>
            </a:endParaRPr>
          </a:p>
        </p:txBody>
      </p:sp>
      <p:sp>
        <p:nvSpPr>
          <p:cNvPr id="121" name="Rectangle 106"/>
          <p:cNvSpPr>
            <a:spLocks noChangeArrowheads="1"/>
          </p:cNvSpPr>
          <p:nvPr/>
        </p:nvSpPr>
        <p:spPr bwMode="auto">
          <a:xfrm>
            <a:off x="211652" y="2861451"/>
            <a:ext cx="1605722" cy="4572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r>
              <a:rPr lang="en-US" sz="800" b="1" dirty="0">
                <a:solidFill>
                  <a:srgbClr val="FFFFFF"/>
                </a:solidFill>
              </a:rPr>
              <a:t>New Business </a:t>
            </a:r>
            <a:r>
              <a:rPr lang="en-US" sz="800" b="1" dirty="0" smtClean="0">
                <a:solidFill>
                  <a:srgbClr val="FFFFFF"/>
                </a:solidFill>
              </a:rPr>
              <a:t>track</a:t>
            </a:r>
            <a:endParaRPr lang="en-US" sz="800" b="1" dirty="0">
              <a:solidFill>
                <a:srgbClr val="FFFFFF"/>
              </a:solidFill>
            </a:endParaRPr>
          </a:p>
          <a:p>
            <a:pPr algn="ctr"/>
            <a:r>
              <a:rPr lang="en-US" sz="800" dirty="0" smtClean="0">
                <a:solidFill>
                  <a:srgbClr val="FFFFFF"/>
                </a:solidFill>
              </a:rPr>
              <a:t>Enterprise Networks </a:t>
            </a:r>
            <a:br>
              <a:rPr lang="en-US" sz="800" dirty="0" smtClean="0">
                <a:solidFill>
                  <a:srgbClr val="FFFFFF"/>
                </a:solidFill>
              </a:rPr>
            </a:br>
            <a:r>
              <a:rPr lang="en-US" sz="800" dirty="0" smtClean="0">
                <a:solidFill>
                  <a:srgbClr val="FFFFFF"/>
                </a:solidFill>
              </a:rPr>
              <a:t>Annuity </a:t>
            </a:r>
            <a:r>
              <a:rPr lang="en-US" sz="800" baseline="30000" dirty="0" smtClean="0">
                <a:solidFill>
                  <a:srgbClr val="FFFFFF"/>
                </a:solidFill>
              </a:rPr>
              <a:t>NEW</a:t>
            </a:r>
            <a:endParaRPr lang="en-US" sz="800" baseline="30000" dirty="0">
              <a:solidFill>
                <a:srgbClr val="FFFFFF"/>
              </a:solidFill>
            </a:endParaRPr>
          </a:p>
        </p:txBody>
      </p:sp>
      <p:sp>
        <p:nvSpPr>
          <p:cNvPr id="122" name="Rectangle 106"/>
          <p:cNvSpPr>
            <a:spLocks noChangeArrowheads="1"/>
          </p:cNvSpPr>
          <p:nvPr/>
        </p:nvSpPr>
        <p:spPr bwMode="auto">
          <a:xfrm>
            <a:off x="3182177" y="2861451"/>
            <a:ext cx="1005840" cy="457200"/>
          </a:xfrm>
          <a:prstGeom prst="rect">
            <a:avLst/>
          </a:prstGeom>
          <a:solidFill>
            <a:schemeClr val="accent2">
              <a:lumMod val="40000"/>
              <a:lumOff val="60000"/>
            </a:schemeClr>
          </a:soli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r>
              <a:rPr lang="en-US" sz="700" b="1" dirty="0">
                <a:solidFill>
                  <a:srgbClr val="FFFFFF"/>
                </a:solidFill>
              </a:rPr>
              <a:t>Land </a:t>
            </a:r>
            <a:r>
              <a:rPr lang="en-US" sz="700" b="1" dirty="0" smtClean="0">
                <a:solidFill>
                  <a:srgbClr val="FFFFFF"/>
                </a:solidFill>
              </a:rPr>
              <a:t>and </a:t>
            </a:r>
            <a:r>
              <a:rPr lang="en-US" sz="700" b="1" dirty="0">
                <a:solidFill>
                  <a:srgbClr val="FFFFFF"/>
                </a:solidFill>
              </a:rPr>
              <a:t>Expand </a:t>
            </a:r>
            <a:r>
              <a:rPr lang="en-US" sz="700" b="1" dirty="0" smtClean="0">
                <a:solidFill>
                  <a:srgbClr val="FFFFFF"/>
                </a:solidFill>
              </a:rPr>
              <a:t>bonus</a:t>
            </a:r>
            <a:endParaRPr lang="en-US" sz="700" b="1" dirty="0">
              <a:solidFill>
                <a:srgbClr val="FFFFFF"/>
              </a:solidFill>
            </a:endParaRPr>
          </a:p>
          <a:p>
            <a:pPr algn="ctr"/>
            <a:r>
              <a:rPr lang="en-US" sz="700" b="1" dirty="0" smtClean="0">
                <a:solidFill>
                  <a:srgbClr val="FFFFFF"/>
                </a:solidFill>
              </a:rPr>
              <a:t>7% on </a:t>
            </a:r>
            <a:r>
              <a:rPr lang="en-US" sz="700" b="1" dirty="0">
                <a:solidFill>
                  <a:srgbClr val="FFFFFF"/>
                </a:solidFill>
              </a:rPr>
              <a:t>Net Growth in TCV </a:t>
            </a:r>
            <a:r>
              <a:rPr lang="en-US" sz="700" b="1" baseline="30000" dirty="0" smtClean="0">
                <a:solidFill>
                  <a:srgbClr val="FFFFFF"/>
                </a:solidFill>
              </a:rPr>
              <a:t>5</a:t>
            </a:r>
            <a:endParaRPr lang="en-US" sz="700" b="1" baseline="30000" dirty="0">
              <a:solidFill>
                <a:srgbClr val="FFFFFF"/>
              </a:solidFill>
            </a:endParaRPr>
          </a:p>
        </p:txBody>
      </p:sp>
      <p:sp>
        <p:nvSpPr>
          <p:cNvPr id="123" name="Rectangle 106"/>
          <p:cNvSpPr>
            <a:spLocks noChangeArrowheads="1"/>
          </p:cNvSpPr>
          <p:nvPr/>
        </p:nvSpPr>
        <p:spPr bwMode="auto">
          <a:xfrm>
            <a:off x="1948322" y="2861451"/>
            <a:ext cx="1005840" cy="2105226"/>
          </a:xfrm>
          <a:prstGeom prst="rect">
            <a:avLst/>
          </a:prstGeom>
          <a:solidFill>
            <a:schemeClr val="bg1">
              <a:lumMod val="65000"/>
            </a:schemeClr>
          </a:soli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r>
              <a:rPr lang="en-US" sz="700" b="1" dirty="0" smtClean="0">
                <a:solidFill>
                  <a:srgbClr val="FFFFFF"/>
                </a:solidFill>
              </a:rPr>
              <a:t>Base payout</a:t>
            </a:r>
            <a:r>
              <a:rPr lang="en-US" sz="700" b="1" dirty="0">
                <a:solidFill>
                  <a:srgbClr val="FFFFFF"/>
                </a:solidFill>
              </a:rPr>
              <a:t/>
            </a:r>
            <a:br>
              <a:rPr lang="en-US" sz="700" b="1" dirty="0">
                <a:solidFill>
                  <a:srgbClr val="FFFFFF"/>
                </a:solidFill>
              </a:rPr>
            </a:br>
            <a:r>
              <a:rPr lang="en-US" sz="700" b="1" dirty="0">
                <a:solidFill>
                  <a:srgbClr val="FFFFFF"/>
                </a:solidFill>
              </a:rPr>
              <a:t>2% paid on Cumulative MRR </a:t>
            </a:r>
            <a:r>
              <a:rPr lang="en-US" sz="700" b="1" baseline="30000" dirty="0" smtClean="0">
                <a:solidFill>
                  <a:srgbClr val="FFFFFF"/>
                </a:solidFill>
              </a:rPr>
              <a:t>4</a:t>
            </a:r>
            <a:endParaRPr lang="en-US" sz="700" b="1" baseline="30000" dirty="0">
              <a:solidFill>
                <a:srgbClr val="FFFFFF"/>
              </a:solidFill>
            </a:endParaRPr>
          </a:p>
        </p:txBody>
      </p:sp>
      <p:sp>
        <p:nvSpPr>
          <p:cNvPr id="124" name="Rectangle 106"/>
          <p:cNvSpPr>
            <a:spLocks noChangeArrowheads="1"/>
          </p:cNvSpPr>
          <p:nvPr/>
        </p:nvSpPr>
        <p:spPr bwMode="auto">
          <a:xfrm>
            <a:off x="4416458" y="2861451"/>
            <a:ext cx="1005840" cy="457200"/>
          </a:xfrm>
          <a:prstGeom prst="rect">
            <a:avLst/>
          </a:prstGeom>
          <a:solidFill>
            <a:schemeClr val="accent4">
              <a:lumMod val="60000"/>
              <a:lumOff val="40000"/>
            </a:schemeClr>
          </a:soli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r>
              <a:rPr lang="en-US" sz="700" b="1" dirty="0">
                <a:solidFill>
                  <a:srgbClr val="FFFFFF"/>
                </a:solidFill>
              </a:rPr>
              <a:t>Renewal </a:t>
            </a:r>
            <a:r>
              <a:rPr lang="en-US" sz="700" b="1" dirty="0" smtClean="0">
                <a:solidFill>
                  <a:srgbClr val="FFFFFF"/>
                </a:solidFill>
              </a:rPr>
              <a:t>bonus </a:t>
            </a:r>
            <a:br>
              <a:rPr lang="en-US" sz="700" b="1" dirty="0" smtClean="0">
                <a:solidFill>
                  <a:srgbClr val="FFFFFF"/>
                </a:solidFill>
              </a:rPr>
            </a:br>
            <a:r>
              <a:rPr lang="en-US" sz="700" b="1" dirty="0" smtClean="0">
                <a:solidFill>
                  <a:srgbClr val="FFFFFF"/>
                </a:solidFill>
              </a:rPr>
              <a:t>1%-2% on </a:t>
            </a:r>
            <a:endParaRPr lang="en-US" sz="700" b="1" dirty="0">
              <a:solidFill>
                <a:srgbClr val="FFFFFF"/>
              </a:solidFill>
            </a:endParaRPr>
          </a:p>
          <a:p>
            <a:pPr algn="ctr"/>
            <a:r>
              <a:rPr lang="en-US" sz="700" b="1" dirty="0" smtClean="0">
                <a:solidFill>
                  <a:srgbClr val="FFFFFF"/>
                </a:solidFill>
              </a:rPr>
              <a:t>TCV </a:t>
            </a:r>
            <a:r>
              <a:rPr lang="en-US" sz="700" b="1" baseline="30000" dirty="0" smtClean="0">
                <a:solidFill>
                  <a:srgbClr val="FFFFFF"/>
                </a:solidFill>
              </a:rPr>
              <a:t>6  </a:t>
            </a:r>
            <a:r>
              <a:rPr lang="en-US" sz="700" b="1" dirty="0" smtClean="0">
                <a:solidFill>
                  <a:srgbClr val="FFFFFF"/>
                </a:solidFill>
              </a:rPr>
              <a:t>of </a:t>
            </a:r>
            <a:r>
              <a:rPr lang="en-US" sz="700" b="1" dirty="0">
                <a:solidFill>
                  <a:srgbClr val="FFFFFF"/>
                </a:solidFill>
              </a:rPr>
              <a:t>renewed subscriptions </a:t>
            </a:r>
          </a:p>
        </p:txBody>
      </p:sp>
      <p:sp>
        <p:nvSpPr>
          <p:cNvPr id="127" name="Cross 126"/>
          <p:cNvSpPr/>
          <p:nvPr/>
        </p:nvSpPr>
        <p:spPr>
          <a:xfrm>
            <a:off x="3000112" y="3021471"/>
            <a:ext cx="137160" cy="137160"/>
          </a:xfrm>
          <a:prstGeom prst="plus">
            <a:avLst>
              <a:gd name="adj" fmla="val 36017"/>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2700000" scaled="1"/>
            <a:tileRect/>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endParaRPr lang="en-US" sz="1400" b="1" dirty="0">
              <a:solidFill>
                <a:srgbClr val="FFFFFF"/>
              </a:solidFill>
            </a:endParaRPr>
          </a:p>
        </p:txBody>
      </p:sp>
      <p:sp>
        <p:nvSpPr>
          <p:cNvPr id="128" name="Cross 127"/>
          <p:cNvSpPr/>
          <p:nvPr/>
        </p:nvSpPr>
        <p:spPr>
          <a:xfrm>
            <a:off x="4236177" y="3021471"/>
            <a:ext cx="137160" cy="137160"/>
          </a:xfrm>
          <a:prstGeom prst="plus">
            <a:avLst>
              <a:gd name="adj" fmla="val 36017"/>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2700000" scaled="1"/>
            <a:tileRect/>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endParaRPr lang="en-US" sz="1400" b="1" dirty="0">
              <a:solidFill>
                <a:srgbClr val="FFFFFF"/>
              </a:solidFill>
            </a:endParaRPr>
          </a:p>
        </p:txBody>
      </p:sp>
      <p:sp>
        <p:nvSpPr>
          <p:cNvPr id="130" name="Rectangle 106"/>
          <p:cNvSpPr>
            <a:spLocks noChangeArrowheads="1"/>
          </p:cNvSpPr>
          <p:nvPr/>
        </p:nvSpPr>
        <p:spPr bwMode="auto">
          <a:xfrm>
            <a:off x="5650110" y="2861451"/>
            <a:ext cx="1051560" cy="457200"/>
          </a:xfrm>
          <a:prstGeom prst="rect">
            <a:avLst/>
          </a:prstGeom>
          <a:solidFill>
            <a:schemeClr val="accent3">
              <a:lumMod val="60000"/>
              <a:lumOff val="40000"/>
            </a:schemeClr>
          </a:soli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r>
              <a:rPr lang="en-US" sz="700" b="1" dirty="0" smtClean="0">
                <a:solidFill>
                  <a:srgbClr val="FFFFFF"/>
                </a:solidFill>
              </a:rPr>
              <a:t>Activation bonus </a:t>
            </a:r>
            <a:r>
              <a:rPr lang="en-US" sz="700" b="1" baseline="30000" dirty="0" smtClean="0">
                <a:solidFill>
                  <a:srgbClr val="FFFFFF"/>
                </a:solidFill>
              </a:rPr>
              <a:t>NEW</a:t>
            </a:r>
            <a:endParaRPr lang="en-US" sz="700" b="1" baseline="30000" dirty="0">
              <a:solidFill>
                <a:srgbClr val="FFFFFF"/>
              </a:solidFill>
            </a:endParaRPr>
          </a:p>
          <a:p>
            <a:pPr algn="ctr"/>
            <a:r>
              <a:rPr lang="en-US" sz="700" b="1" dirty="0">
                <a:solidFill>
                  <a:srgbClr val="FFFFFF"/>
                </a:solidFill>
              </a:rPr>
              <a:t>U</a:t>
            </a:r>
            <a:r>
              <a:rPr lang="en-US" sz="700" b="1" dirty="0" smtClean="0">
                <a:solidFill>
                  <a:srgbClr val="FFFFFF"/>
                </a:solidFill>
              </a:rPr>
              <a:t>p to 17% on </a:t>
            </a:r>
            <a:r>
              <a:rPr lang="en-US" sz="700" b="1" dirty="0">
                <a:solidFill>
                  <a:srgbClr val="FFFFFF"/>
                </a:solidFill>
              </a:rPr>
              <a:t>TCV </a:t>
            </a:r>
            <a:r>
              <a:rPr lang="en-US" sz="700" b="1" baseline="30000" dirty="0">
                <a:solidFill>
                  <a:srgbClr val="FFFFFF"/>
                </a:solidFill>
              </a:rPr>
              <a:t>5</a:t>
            </a:r>
            <a:endParaRPr lang="en-US" sz="700" b="1" dirty="0">
              <a:solidFill>
                <a:srgbClr val="FFFFFF"/>
              </a:solidFill>
            </a:endParaRPr>
          </a:p>
        </p:txBody>
      </p:sp>
      <p:sp>
        <p:nvSpPr>
          <p:cNvPr id="131" name="Cross 130"/>
          <p:cNvSpPr/>
          <p:nvPr/>
        </p:nvSpPr>
        <p:spPr>
          <a:xfrm>
            <a:off x="5472774" y="3021471"/>
            <a:ext cx="137160" cy="137160"/>
          </a:xfrm>
          <a:prstGeom prst="plus">
            <a:avLst>
              <a:gd name="adj" fmla="val 36017"/>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2700000" scaled="1"/>
            <a:tileRect/>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endParaRPr lang="en-US" sz="1400" b="1" dirty="0">
              <a:solidFill>
                <a:srgbClr val="FFFFFF"/>
              </a:solidFill>
            </a:endParaRPr>
          </a:p>
        </p:txBody>
      </p:sp>
      <p:sp>
        <p:nvSpPr>
          <p:cNvPr id="132" name="Cross 131"/>
          <p:cNvSpPr/>
          <p:nvPr/>
        </p:nvSpPr>
        <p:spPr>
          <a:xfrm>
            <a:off x="3000112" y="3573732"/>
            <a:ext cx="137160" cy="137160"/>
          </a:xfrm>
          <a:prstGeom prst="plus">
            <a:avLst>
              <a:gd name="adj" fmla="val 36017"/>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2700000" scaled="1"/>
            <a:tileRect/>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endParaRPr lang="en-US" sz="1400" b="1" dirty="0">
              <a:solidFill>
                <a:srgbClr val="FFFFFF"/>
              </a:solidFill>
            </a:endParaRPr>
          </a:p>
        </p:txBody>
      </p:sp>
      <p:sp>
        <p:nvSpPr>
          <p:cNvPr id="133" name="Cross 132"/>
          <p:cNvSpPr/>
          <p:nvPr/>
        </p:nvSpPr>
        <p:spPr>
          <a:xfrm>
            <a:off x="4236869" y="3573732"/>
            <a:ext cx="137160" cy="137160"/>
          </a:xfrm>
          <a:prstGeom prst="plus">
            <a:avLst>
              <a:gd name="adj" fmla="val 36017"/>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2700000" scaled="1"/>
            <a:tileRect/>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endParaRPr lang="en-US" sz="1400" b="1" dirty="0">
              <a:solidFill>
                <a:srgbClr val="FFFFFF"/>
              </a:solidFill>
            </a:endParaRPr>
          </a:p>
        </p:txBody>
      </p:sp>
      <p:sp>
        <p:nvSpPr>
          <p:cNvPr id="134" name="Cross 133"/>
          <p:cNvSpPr/>
          <p:nvPr/>
        </p:nvSpPr>
        <p:spPr>
          <a:xfrm>
            <a:off x="3000112" y="4125320"/>
            <a:ext cx="137160" cy="137160"/>
          </a:xfrm>
          <a:prstGeom prst="plus">
            <a:avLst>
              <a:gd name="adj" fmla="val 36017"/>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2700000" scaled="1"/>
            <a:tileRect/>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endParaRPr lang="en-US" sz="1400" b="1" dirty="0">
              <a:solidFill>
                <a:srgbClr val="FFFFFF"/>
              </a:solidFill>
            </a:endParaRPr>
          </a:p>
        </p:txBody>
      </p:sp>
      <p:sp>
        <p:nvSpPr>
          <p:cNvPr id="135" name="Cross 134"/>
          <p:cNvSpPr/>
          <p:nvPr/>
        </p:nvSpPr>
        <p:spPr>
          <a:xfrm>
            <a:off x="4236869" y="4125320"/>
            <a:ext cx="137160" cy="137160"/>
          </a:xfrm>
          <a:prstGeom prst="plus">
            <a:avLst>
              <a:gd name="adj" fmla="val 36017"/>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2700000" scaled="1"/>
            <a:tileRect/>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endParaRPr lang="en-US" sz="1400" b="1" dirty="0">
              <a:solidFill>
                <a:srgbClr val="FFFFFF"/>
              </a:solidFill>
            </a:endParaRPr>
          </a:p>
        </p:txBody>
      </p:sp>
      <p:sp>
        <p:nvSpPr>
          <p:cNvPr id="142" name="Rectangle 106"/>
          <p:cNvSpPr>
            <a:spLocks noChangeArrowheads="1"/>
          </p:cNvSpPr>
          <p:nvPr/>
        </p:nvSpPr>
        <p:spPr bwMode="auto">
          <a:xfrm>
            <a:off x="211703" y="4509477"/>
            <a:ext cx="1605722" cy="4572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r>
              <a:rPr lang="en-US" sz="800" b="1" dirty="0">
                <a:solidFill>
                  <a:srgbClr val="FFFFFF"/>
                </a:solidFill>
              </a:rPr>
              <a:t>New Business </a:t>
            </a:r>
            <a:r>
              <a:rPr lang="en-US" sz="800" b="1" dirty="0" smtClean="0">
                <a:solidFill>
                  <a:srgbClr val="FFFFFF"/>
                </a:solidFill>
              </a:rPr>
              <a:t>track</a:t>
            </a:r>
            <a:endParaRPr lang="en-US" sz="800" b="1" dirty="0">
              <a:solidFill>
                <a:srgbClr val="FFFFFF"/>
              </a:solidFill>
            </a:endParaRPr>
          </a:p>
          <a:p>
            <a:pPr algn="ctr"/>
            <a:r>
              <a:rPr lang="en-US" sz="800" dirty="0" smtClean="0">
                <a:solidFill>
                  <a:srgbClr val="FFFFFF"/>
                </a:solidFill>
              </a:rPr>
              <a:t>Data Center</a:t>
            </a:r>
            <a:br>
              <a:rPr lang="en-US" sz="800" dirty="0" smtClean="0">
                <a:solidFill>
                  <a:srgbClr val="FFFFFF"/>
                </a:solidFill>
              </a:rPr>
            </a:br>
            <a:r>
              <a:rPr lang="en-US" sz="800" dirty="0" smtClean="0">
                <a:solidFill>
                  <a:srgbClr val="FFFFFF"/>
                </a:solidFill>
              </a:rPr>
              <a:t>Annuity </a:t>
            </a:r>
            <a:r>
              <a:rPr lang="en-US" sz="800" baseline="30000" dirty="0" smtClean="0">
                <a:solidFill>
                  <a:srgbClr val="FFFFFF"/>
                </a:solidFill>
              </a:rPr>
              <a:t>NEW</a:t>
            </a:r>
            <a:endParaRPr lang="en-US" sz="800" baseline="30000" dirty="0">
              <a:solidFill>
                <a:srgbClr val="FFFFFF"/>
              </a:solidFill>
            </a:endParaRPr>
          </a:p>
        </p:txBody>
      </p:sp>
      <p:sp>
        <p:nvSpPr>
          <p:cNvPr id="143" name="Rectangle 106"/>
          <p:cNvSpPr>
            <a:spLocks noChangeArrowheads="1"/>
          </p:cNvSpPr>
          <p:nvPr/>
        </p:nvSpPr>
        <p:spPr bwMode="auto">
          <a:xfrm>
            <a:off x="3182228" y="4509477"/>
            <a:ext cx="1005840" cy="457200"/>
          </a:xfrm>
          <a:prstGeom prst="rect">
            <a:avLst/>
          </a:prstGeom>
          <a:solidFill>
            <a:schemeClr val="accent2">
              <a:lumMod val="40000"/>
              <a:lumOff val="60000"/>
            </a:schemeClr>
          </a:soli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r>
              <a:rPr lang="en-US" sz="700" b="1" dirty="0">
                <a:solidFill>
                  <a:srgbClr val="FFFFFF"/>
                </a:solidFill>
              </a:rPr>
              <a:t>Land </a:t>
            </a:r>
            <a:r>
              <a:rPr lang="en-US" sz="700" b="1" dirty="0" smtClean="0">
                <a:solidFill>
                  <a:srgbClr val="FFFFFF"/>
                </a:solidFill>
              </a:rPr>
              <a:t>and </a:t>
            </a:r>
            <a:r>
              <a:rPr lang="en-US" sz="700" b="1" dirty="0">
                <a:solidFill>
                  <a:srgbClr val="FFFFFF"/>
                </a:solidFill>
              </a:rPr>
              <a:t>Expand </a:t>
            </a:r>
            <a:r>
              <a:rPr lang="en-US" sz="700" b="1" dirty="0" smtClean="0">
                <a:solidFill>
                  <a:srgbClr val="FFFFFF"/>
                </a:solidFill>
              </a:rPr>
              <a:t>bonus</a:t>
            </a:r>
            <a:endParaRPr lang="en-US" sz="700" b="1" dirty="0">
              <a:solidFill>
                <a:srgbClr val="FFFFFF"/>
              </a:solidFill>
            </a:endParaRPr>
          </a:p>
          <a:p>
            <a:pPr algn="ctr"/>
            <a:r>
              <a:rPr lang="en-US" sz="700" b="1" dirty="0">
                <a:solidFill>
                  <a:srgbClr val="FFFFFF"/>
                </a:solidFill>
              </a:rPr>
              <a:t>3</a:t>
            </a:r>
            <a:r>
              <a:rPr lang="en-US" sz="700" b="1" dirty="0" smtClean="0">
                <a:solidFill>
                  <a:srgbClr val="FFFFFF"/>
                </a:solidFill>
              </a:rPr>
              <a:t>% on </a:t>
            </a:r>
            <a:r>
              <a:rPr lang="en-US" sz="700" b="1" dirty="0">
                <a:solidFill>
                  <a:srgbClr val="FFFFFF"/>
                </a:solidFill>
              </a:rPr>
              <a:t>Net Growth in TCV </a:t>
            </a:r>
            <a:r>
              <a:rPr lang="en-US" sz="700" b="1" baseline="30000" dirty="0" smtClean="0">
                <a:solidFill>
                  <a:srgbClr val="FFFFFF"/>
                </a:solidFill>
              </a:rPr>
              <a:t>5</a:t>
            </a:r>
            <a:endParaRPr lang="en-US" sz="700" b="1" baseline="30000" dirty="0">
              <a:solidFill>
                <a:srgbClr val="FFFFFF"/>
              </a:solidFill>
            </a:endParaRPr>
          </a:p>
        </p:txBody>
      </p:sp>
      <p:sp>
        <p:nvSpPr>
          <p:cNvPr id="145" name="Rectangle 106"/>
          <p:cNvSpPr>
            <a:spLocks noChangeArrowheads="1"/>
          </p:cNvSpPr>
          <p:nvPr/>
        </p:nvSpPr>
        <p:spPr bwMode="auto">
          <a:xfrm>
            <a:off x="4416509" y="4509477"/>
            <a:ext cx="1005840" cy="457200"/>
          </a:xfrm>
          <a:prstGeom prst="rect">
            <a:avLst/>
          </a:prstGeom>
          <a:solidFill>
            <a:schemeClr val="accent4">
              <a:lumMod val="60000"/>
              <a:lumOff val="40000"/>
            </a:schemeClr>
          </a:soli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r>
              <a:rPr lang="en-US" sz="700" b="1" dirty="0">
                <a:solidFill>
                  <a:srgbClr val="FFFFFF"/>
                </a:solidFill>
              </a:rPr>
              <a:t>Renewal </a:t>
            </a:r>
            <a:r>
              <a:rPr lang="en-US" sz="700" b="1" dirty="0" smtClean="0">
                <a:solidFill>
                  <a:srgbClr val="FFFFFF"/>
                </a:solidFill>
              </a:rPr>
              <a:t>bonus </a:t>
            </a:r>
            <a:br>
              <a:rPr lang="en-US" sz="700" b="1" dirty="0" smtClean="0">
                <a:solidFill>
                  <a:srgbClr val="FFFFFF"/>
                </a:solidFill>
              </a:rPr>
            </a:br>
            <a:r>
              <a:rPr lang="en-US" sz="700" b="1" dirty="0" smtClean="0">
                <a:solidFill>
                  <a:srgbClr val="FFFFFF"/>
                </a:solidFill>
              </a:rPr>
              <a:t>1%-2% on </a:t>
            </a:r>
            <a:endParaRPr lang="en-US" sz="700" b="1" dirty="0">
              <a:solidFill>
                <a:srgbClr val="FFFFFF"/>
              </a:solidFill>
            </a:endParaRPr>
          </a:p>
          <a:p>
            <a:pPr algn="ctr"/>
            <a:r>
              <a:rPr lang="en-US" sz="700" b="1" dirty="0" smtClean="0">
                <a:solidFill>
                  <a:srgbClr val="FFFFFF"/>
                </a:solidFill>
              </a:rPr>
              <a:t>TCV </a:t>
            </a:r>
            <a:r>
              <a:rPr lang="en-US" sz="700" b="1" baseline="30000" dirty="0" smtClean="0">
                <a:solidFill>
                  <a:srgbClr val="FFFFFF"/>
                </a:solidFill>
              </a:rPr>
              <a:t>6  </a:t>
            </a:r>
            <a:r>
              <a:rPr lang="en-US" sz="700" b="1" dirty="0" smtClean="0">
                <a:solidFill>
                  <a:srgbClr val="FFFFFF"/>
                </a:solidFill>
              </a:rPr>
              <a:t>of </a:t>
            </a:r>
            <a:r>
              <a:rPr lang="en-US" sz="700" b="1" dirty="0">
                <a:solidFill>
                  <a:srgbClr val="FFFFFF"/>
                </a:solidFill>
              </a:rPr>
              <a:t>renewed subscriptions </a:t>
            </a:r>
          </a:p>
        </p:txBody>
      </p:sp>
      <p:sp>
        <p:nvSpPr>
          <p:cNvPr id="146" name="Cross 145"/>
          <p:cNvSpPr/>
          <p:nvPr/>
        </p:nvSpPr>
        <p:spPr>
          <a:xfrm>
            <a:off x="3000163" y="4669497"/>
            <a:ext cx="137160" cy="137160"/>
          </a:xfrm>
          <a:prstGeom prst="plus">
            <a:avLst>
              <a:gd name="adj" fmla="val 36017"/>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2700000" scaled="1"/>
            <a:tileRect/>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endParaRPr lang="en-US" sz="1400" b="1" dirty="0">
              <a:solidFill>
                <a:srgbClr val="FFFFFF"/>
              </a:solidFill>
            </a:endParaRPr>
          </a:p>
        </p:txBody>
      </p:sp>
      <p:sp>
        <p:nvSpPr>
          <p:cNvPr id="147" name="Cross 146"/>
          <p:cNvSpPr/>
          <p:nvPr/>
        </p:nvSpPr>
        <p:spPr>
          <a:xfrm>
            <a:off x="4236228" y="4669497"/>
            <a:ext cx="137160" cy="137160"/>
          </a:xfrm>
          <a:prstGeom prst="plus">
            <a:avLst>
              <a:gd name="adj" fmla="val 36017"/>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2700000" scaled="1"/>
            <a:tileRect/>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endParaRPr lang="en-US" sz="1400" b="1" dirty="0">
              <a:solidFill>
                <a:srgbClr val="FFFFFF"/>
              </a:solidFill>
            </a:endParaRPr>
          </a:p>
        </p:txBody>
      </p:sp>
    </p:spTree>
    <p:extLst>
      <p:ext uri="{BB962C8B-B14F-4D97-AF65-F5344CB8AC3E}">
        <p14:creationId xmlns:p14="http://schemas.microsoft.com/office/powerpoint/2010/main" val="1949372050"/>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Cisco Powered Bonus Eligibility</a:t>
            </a:r>
          </a:p>
        </p:txBody>
      </p:sp>
      <p:graphicFrame>
        <p:nvGraphicFramePr>
          <p:cNvPr id="2" name="Table 1"/>
          <p:cNvGraphicFramePr>
            <a:graphicFrameLocks noGrp="1"/>
          </p:cNvGraphicFramePr>
          <p:nvPr>
            <p:extLst>
              <p:ext uri="{D42A27DB-BD31-4B8C-83A1-F6EECF244321}">
                <p14:modId xmlns:p14="http://schemas.microsoft.com/office/powerpoint/2010/main" val="4057649551"/>
              </p:ext>
            </p:extLst>
          </p:nvPr>
        </p:nvGraphicFramePr>
        <p:xfrm>
          <a:off x="747077" y="1073150"/>
          <a:ext cx="7649845" cy="3308350"/>
        </p:xfrm>
        <a:graphic>
          <a:graphicData uri="http://schemas.openxmlformats.org/drawingml/2006/table">
            <a:tbl>
              <a:tblPr firstRow="1" firstCol="1" bandRow="1">
                <a:tableStyleId>{5C22544A-7EE6-4342-B048-85BDC9FD1C3A}</a:tableStyleId>
              </a:tblPr>
              <a:tblGrid>
                <a:gridCol w="1395730">
                  <a:extLst>
                    <a:ext uri="{9D8B030D-6E8A-4147-A177-3AD203B41FA5}">
                      <a16:colId xmlns:a16="http://schemas.microsoft.com/office/drawing/2014/main" xmlns="" val="20000"/>
                    </a:ext>
                  </a:extLst>
                </a:gridCol>
                <a:gridCol w="4708525">
                  <a:extLst>
                    <a:ext uri="{9D8B030D-6E8A-4147-A177-3AD203B41FA5}">
                      <a16:colId xmlns:a16="http://schemas.microsoft.com/office/drawing/2014/main" xmlns="" val="20001"/>
                    </a:ext>
                  </a:extLst>
                </a:gridCol>
                <a:gridCol w="1545590">
                  <a:extLst>
                    <a:ext uri="{9D8B030D-6E8A-4147-A177-3AD203B41FA5}">
                      <a16:colId xmlns:a16="http://schemas.microsoft.com/office/drawing/2014/main" xmlns="" val="20002"/>
                    </a:ext>
                  </a:extLst>
                </a:gridCol>
              </a:tblGrid>
              <a:tr h="360680">
                <a:tc>
                  <a:txBody>
                    <a:bodyPr/>
                    <a:lstStyle/>
                    <a:p>
                      <a:pPr marL="0" marR="0">
                        <a:lnSpc>
                          <a:spcPct val="95000"/>
                        </a:lnSpc>
                        <a:spcBef>
                          <a:spcPts val="300"/>
                        </a:spcBef>
                        <a:spcAft>
                          <a:spcPts val="0"/>
                        </a:spcAft>
                      </a:pPr>
                      <a:r>
                        <a:rPr lang="en-US" sz="1100" dirty="0">
                          <a:effectLst/>
                        </a:rPr>
                        <a:t>VIP </a:t>
                      </a:r>
                      <a:r>
                        <a:rPr lang="en-US" sz="1100" dirty="0" smtClean="0">
                          <a:effectLst/>
                        </a:rPr>
                        <a:t>Subtrack</a:t>
                      </a:r>
                      <a:endParaRPr lang="en-US" sz="1100" dirty="0">
                        <a:effectLst/>
                        <a:latin typeface="Calibri"/>
                        <a:ea typeface="Calibri"/>
                        <a:cs typeface="Times New Roman"/>
                      </a:endParaRPr>
                    </a:p>
                  </a:txBody>
                  <a:tcPr marL="135255" marR="135255" marT="67310" marB="67310" anchor="ctr">
                    <a:solidFill>
                      <a:srgbClr val="049FD9"/>
                    </a:solidFill>
                  </a:tcPr>
                </a:tc>
                <a:tc>
                  <a:txBody>
                    <a:bodyPr/>
                    <a:lstStyle/>
                    <a:p>
                      <a:pPr marL="0" marR="0">
                        <a:lnSpc>
                          <a:spcPct val="95000"/>
                        </a:lnSpc>
                        <a:spcBef>
                          <a:spcPts val="300"/>
                        </a:spcBef>
                        <a:spcAft>
                          <a:spcPts val="0"/>
                        </a:spcAft>
                      </a:pPr>
                      <a:r>
                        <a:rPr lang="en-US" sz="1100" dirty="0">
                          <a:effectLst/>
                        </a:rPr>
                        <a:t>Cisco Powered Services Designation</a:t>
                      </a:r>
                      <a:endParaRPr lang="en-US" sz="1100" dirty="0">
                        <a:effectLst/>
                        <a:latin typeface="Calibri"/>
                        <a:ea typeface="Calibri"/>
                        <a:cs typeface="Times New Roman"/>
                      </a:endParaRPr>
                    </a:p>
                  </a:txBody>
                  <a:tcPr marL="135255" marR="135255" marT="67310" marB="67310" anchor="ctr">
                    <a:solidFill>
                      <a:srgbClr val="049FD9"/>
                    </a:solidFill>
                  </a:tcPr>
                </a:tc>
                <a:tc>
                  <a:txBody>
                    <a:bodyPr/>
                    <a:lstStyle/>
                    <a:p>
                      <a:pPr marL="0" marR="0">
                        <a:lnSpc>
                          <a:spcPct val="95000"/>
                        </a:lnSpc>
                        <a:spcBef>
                          <a:spcPts val="300"/>
                        </a:spcBef>
                        <a:spcAft>
                          <a:spcPts val="0"/>
                        </a:spcAft>
                      </a:pPr>
                      <a:r>
                        <a:rPr lang="en-US" sz="1100" dirty="0">
                          <a:effectLst/>
                        </a:rPr>
                        <a:t>Cisco Powered Bonus</a:t>
                      </a:r>
                      <a:endParaRPr lang="en-US" sz="1100" dirty="0">
                        <a:effectLst/>
                        <a:latin typeface="Calibri"/>
                        <a:ea typeface="Calibri"/>
                        <a:cs typeface="Times New Roman"/>
                      </a:endParaRPr>
                    </a:p>
                  </a:txBody>
                  <a:tcPr marL="135255" marR="135255" marT="67310" marB="67310" anchor="ctr">
                    <a:solidFill>
                      <a:srgbClr val="049FD9"/>
                    </a:solidFill>
                  </a:tcPr>
                </a:tc>
                <a:extLst>
                  <a:ext uri="{0D108BD9-81ED-4DB2-BD59-A6C34878D82A}">
                    <a16:rowId xmlns:a16="http://schemas.microsoft.com/office/drawing/2014/main" xmlns="" val="10000"/>
                  </a:ext>
                </a:extLst>
              </a:tr>
              <a:tr h="368300">
                <a:tc>
                  <a:txBody>
                    <a:bodyPr/>
                    <a:lstStyle/>
                    <a:p>
                      <a:pPr marL="0" marR="0">
                        <a:lnSpc>
                          <a:spcPct val="95000"/>
                        </a:lnSpc>
                        <a:spcBef>
                          <a:spcPts val="300"/>
                        </a:spcBef>
                        <a:spcAft>
                          <a:spcPts val="0"/>
                        </a:spcAft>
                      </a:pPr>
                      <a:r>
                        <a:rPr lang="en-US" sz="1100" dirty="0">
                          <a:effectLst/>
                        </a:rPr>
                        <a:t>Collaboration</a:t>
                      </a:r>
                      <a:endParaRPr lang="en-US" sz="1100" dirty="0">
                        <a:effectLst/>
                        <a:latin typeface="Calibri"/>
                        <a:ea typeface="Calibri"/>
                        <a:cs typeface="Times New Roman"/>
                      </a:endParaRPr>
                    </a:p>
                  </a:txBody>
                  <a:tcPr marL="135255" marR="135255" marT="67310" marB="67310">
                    <a:solidFill>
                      <a:srgbClr val="049FD9"/>
                    </a:solidFill>
                  </a:tcPr>
                </a:tc>
                <a:tc>
                  <a:txBody>
                    <a:bodyPr/>
                    <a:lstStyle/>
                    <a:p>
                      <a:pPr marL="171450" marR="0" indent="-171450">
                        <a:lnSpc>
                          <a:spcPct val="95000"/>
                        </a:lnSpc>
                        <a:spcBef>
                          <a:spcPts val="300"/>
                        </a:spcBef>
                        <a:spcAft>
                          <a:spcPts val="0"/>
                        </a:spcAft>
                        <a:buSzPct val="80000"/>
                        <a:buFont typeface="Arial" pitchFamily="34" charset="0"/>
                        <a:buChar char="•"/>
                      </a:pPr>
                      <a:r>
                        <a:rPr lang="en-US" sz="1100" dirty="0">
                          <a:solidFill>
                            <a:srgbClr val="4D4D4C"/>
                          </a:solidFill>
                          <a:effectLst/>
                        </a:rPr>
                        <a:t>Cisco Powered Managed Business Communications or</a:t>
                      </a:r>
                    </a:p>
                    <a:p>
                      <a:pPr marL="171450" marR="0" indent="-171450">
                        <a:lnSpc>
                          <a:spcPct val="95000"/>
                        </a:lnSpc>
                        <a:spcBef>
                          <a:spcPts val="300"/>
                        </a:spcBef>
                        <a:spcAft>
                          <a:spcPts val="0"/>
                        </a:spcAft>
                        <a:buSzPct val="80000"/>
                        <a:buFont typeface="Arial" pitchFamily="34" charset="0"/>
                        <a:buChar char="•"/>
                      </a:pPr>
                      <a:r>
                        <a:rPr lang="en-US" sz="1100" dirty="0">
                          <a:solidFill>
                            <a:srgbClr val="4D4D4C"/>
                          </a:solidFill>
                          <a:effectLst/>
                        </a:rPr>
                        <a:t>Cisco Powered UC as a Service based on HCS or</a:t>
                      </a:r>
                    </a:p>
                    <a:p>
                      <a:pPr marL="171450" marR="0" indent="-171450">
                        <a:lnSpc>
                          <a:spcPct val="95000"/>
                        </a:lnSpc>
                        <a:spcBef>
                          <a:spcPts val="300"/>
                        </a:spcBef>
                        <a:spcAft>
                          <a:spcPts val="0"/>
                        </a:spcAft>
                        <a:buSzPct val="80000"/>
                        <a:buFont typeface="Arial" pitchFamily="34" charset="0"/>
                        <a:buChar char="•"/>
                      </a:pPr>
                      <a:r>
                        <a:rPr lang="en-US" sz="1100" dirty="0">
                          <a:solidFill>
                            <a:srgbClr val="4D4D4C"/>
                          </a:solidFill>
                          <a:effectLst/>
                        </a:rPr>
                        <a:t>Cisco Powered Contact Center as a Service based on HCS or</a:t>
                      </a:r>
                    </a:p>
                    <a:p>
                      <a:pPr marL="171450" marR="0" indent="-171450">
                        <a:lnSpc>
                          <a:spcPct val="95000"/>
                        </a:lnSpc>
                        <a:spcBef>
                          <a:spcPts val="300"/>
                        </a:spcBef>
                        <a:spcAft>
                          <a:spcPts val="0"/>
                        </a:spcAft>
                        <a:buSzPct val="80000"/>
                        <a:buFont typeface="Arial" pitchFamily="34" charset="0"/>
                        <a:buChar char="•"/>
                      </a:pPr>
                      <a:r>
                        <a:rPr lang="en-US" sz="1100" dirty="0">
                          <a:solidFill>
                            <a:srgbClr val="4D4D4C"/>
                          </a:solidFill>
                          <a:effectLst/>
                        </a:rPr>
                        <a:t>Cisco Powered Unified Contact Center or</a:t>
                      </a:r>
                    </a:p>
                    <a:p>
                      <a:pPr marL="171450" marR="0" indent="-171450">
                        <a:lnSpc>
                          <a:spcPct val="95000"/>
                        </a:lnSpc>
                        <a:spcBef>
                          <a:spcPts val="300"/>
                        </a:spcBef>
                        <a:spcAft>
                          <a:spcPts val="0"/>
                        </a:spcAft>
                        <a:buSzPct val="80000"/>
                        <a:buFont typeface="Arial" pitchFamily="34" charset="0"/>
                        <a:buChar char="•"/>
                      </a:pPr>
                      <a:r>
                        <a:rPr lang="en-US" sz="1100" dirty="0">
                          <a:solidFill>
                            <a:srgbClr val="4D4D4C"/>
                          </a:solidFill>
                          <a:effectLst/>
                        </a:rPr>
                        <a:t>Cisco Powered Managed Business Video or</a:t>
                      </a:r>
                    </a:p>
                    <a:p>
                      <a:pPr marL="171450" marR="0" indent="-171450">
                        <a:lnSpc>
                          <a:spcPct val="95000"/>
                        </a:lnSpc>
                        <a:spcBef>
                          <a:spcPts val="300"/>
                        </a:spcBef>
                        <a:spcAft>
                          <a:spcPts val="0"/>
                        </a:spcAft>
                        <a:buSzPct val="80000"/>
                        <a:buFont typeface="Arial" pitchFamily="34" charset="0"/>
                        <a:buChar char="•"/>
                      </a:pPr>
                      <a:r>
                        <a:rPr lang="en-US" sz="1100" dirty="0">
                          <a:solidFill>
                            <a:srgbClr val="4D4D4C"/>
                          </a:solidFill>
                          <a:effectLst/>
                        </a:rPr>
                        <a:t>Cisco Powered Video and </a:t>
                      </a:r>
                      <a:r>
                        <a:rPr lang="en-US" sz="1100" dirty="0" err="1">
                          <a:solidFill>
                            <a:srgbClr val="4D4D4C"/>
                          </a:solidFill>
                          <a:effectLst/>
                        </a:rPr>
                        <a:t>TelePresence</a:t>
                      </a:r>
                      <a:r>
                        <a:rPr lang="en-US" sz="1100" dirty="0">
                          <a:solidFill>
                            <a:srgbClr val="4D4D4C"/>
                          </a:solidFill>
                          <a:effectLst/>
                        </a:rPr>
                        <a:t> as a Service</a:t>
                      </a:r>
                      <a:endParaRPr lang="en-US" sz="1100" dirty="0">
                        <a:solidFill>
                          <a:srgbClr val="4D4D4C"/>
                        </a:solidFill>
                        <a:effectLst/>
                        <a:latin typeface="Calibri"/>
                        <a:ea typeface="Calibri"/>
                        <a:cs typeface="Times New Roman"/>
                      </a:endParaRPr>
                    </a:p>
                  </a:txBody>
                  <a:tcPr marL="135255" marR="135255" marT="67310" marB="67310"/>
                </a:tc>
                <a:tc>
                  <a:txBody>
                    <a:bodyPr/>
                    <a:lstStyle/>
                    <a:p>
                      <a:pPr marL="0" marR="0">
                        <a:lnSpc>
                          <a:spcPct val="95000"/>
                        </a:lnSpc>
                        <a:spcBef>
                          <a:spcPts val="300"/>
                        </a:spcBef>
                        <a:spcAft>
                          <a:spcPts val="0"/>
                        </a:spcAft>
                      </a:pPr>
                      <a:r>
                        <a:rPr lang="en-US" sz="1100" dirty="0">
                          <a:solidFill>
                            <a:srgbClr val="4D4D4C"/>
                          </a:solidFill>
                          <a:effectLst/>
                        </a:rPr>
                        <a:t>3%</a:t>
                      </a:r>
                      <a:endParaRPr lang="en-US" sz="1100" dirty="0">
                        <a:solidFill>
                          <a:srgbClr val="4D4D4C"/>
                        </a:solidFill>
                        <a:effectLst/>
                        <a:latin typeface="Calibri"/>
                        <a:ea typeface="Calibri"/>
                        <a:cs typeface="Times New Roman"/>
                      </a:endParaRPr>
                    </a:p>
                  </a:txBody>
                  <a:tcPr marL="135255" marR="135255" marT="67310" marB="67310"/>
                </a:tc>
                <a:extLst>
                  <a:ext uri="{0D108BD9-81ED-4DB2-BD59-A6C34878D82A}">
                    <a16:rowId xmlns:a16="http://schemas.microsoft.com/office/drawing/2014/main" xmlns="" val="10001"/>
                  </a:ext>
                </a:extLst>
              </a:tr>
              <a:tr h="368300">
                <a:tc>
                  <a:txBody>
                    <a:bodyPr/>
                    <a:lstStyle/>
                    <a:p>
                      <a:pPr marL="0" marR="0">
                        <a:lnSpc>
                          <a:spcPct val="95000"/>
                        </a:lnSpc>
                        <a:spcBef>
                          <a:spcPts val="300"/>
                        </a:spcBef>
                        <a:spcAft>
                          <a:spcPts val="0"/>
                        </a:spcAft>
                      </a:pPr>
                      <a:r>
                        <a:rPr lang="en-US" sz="1100" dirty="0">
                          <a:effectLst/>
                        </a:rPr>
                        <a:t>Security</a:t>
                      </a:r>
                      <a:endParaRPr lang="en-US" sz="1100" dirty="0">
                        <a:effectLst/>
                        <a:latin typeface="Calibri"/>
                        <a:ea typeface="Calibri"/>
                        <a:cs typeface="Times New Roman"/>
                      </a:endParaRPr>
                    </a:p>
                  </a:txBody>
                  <a:tcPr marL="135255" marR="135255" marT="67310" marB="67310">
                    <a:solidFill>
                      <a:srgbClr val="049FD9"/>
                    </a:solidFill>
                  </a:tcPr>
                </a:tc>
                <a:tc>
                  <a:txBody>
                    <a:bodyPr/>
                    <a:lstStyle/>
                    <a:p>
                      <a:pPr marL="171450" marR="0" indent="-171450">
                        <a:lnSpc>
                          <a:spcPct val="95000"/>
                        </a:lnSpc>
                        <a:spcBef>
                          <a:spcPts val="300"/>
                        </a:spcBef>
                        <a:spcAft>
                          <a:spcPts val="0"/>
                        </a:spcAft>
                        <a:buSzPct val="80000"/>
                        <a:buFont typeface="Arial" pitchFamily="34" charset="0"/>
                        <a:buChar char="•"/>
                      </a:pPr>
                      <a:r>
                        <a:rPr lang="en-US" sz="1100" dirty="0">
                          <a:solidFill>
                            <a:srgbClr val="4D4D4C"/>
                          </a:solidFill>
                          <a:effectLst/>
                        </a:rPr>
                        <a:t>Cisco Powered Managed Security or</a:t>
                      </a:r>
                    </a:p>
                    <a:p>
                      <a:pPr marL="171450" marR="0" indent="-171450">
                        <a:lnSpc>
                          <a:spcPct val="95000"/>
                        </a:lnSpc>
                        <a:spcBef>
                          <a:spcPts val="300"/>
                        </a:spcBef>
                        <a:spcAft>
                          <a:spcPts val="0"/>
                        </a:spcAft>
                        <a:buSzPct val="80000"/>
                        <a:buFont typeface="Arial" pitchFamily="34" charset="0"/>
                        <a:buChar char="•"/>
                      </a:pPr>
                      <a:r>
                        <a:rPr lang="en-US" sz="1100" dirty="0">
                          <a:solidFill>
                            <a:srgbClr val="4D4D4C"/>
                          </a:solidFill>
                          <a:effectLst/>
                        </a:rPr>
                        <a:t>Cisco Powered Hosted Security as a Service </a:t>
                      </a:r>
                      <a:endParaRPr lang="en-US" sz="1100" dirty="0">
                        <a:solidFill>
                          <a:srgbClr val="4D4D4C"/>
                        </a:solidFill>
                        <a:effectLst/>
                        <a:latin typeface="Calibri"/>
                        <a:ea typeface="Calibri"/>
                        <a:cs typeface="Times New Roman"/>
                      </a:endParaRPr>
                    </a:p>
                  </a:txBody>
                  <a:tcPr marL="135255" marR="135255" marT="67310" marB="67310" anchor="ctr"/>
                </a:tc>
                <a:tc>
                  <a:txBody>
                    <a:bodyPr/>
                    <a:lstStyle/>
                    <a:p>
                      <a:pPr marL="0" marR="0">
                        <a:lnSpc>
                          <a:spcPct val="95000"/>
                        </a:lnSpc>
                        <a:spcBef>
                          <a:spcPts val="300"/>
                        </a:spcBef>
                        <a:spcAft>
                          <a:spcPts val="0"/>
                        </a:spcAft>
                      </a:pPr>
                      <a:r>
                        <a:rPr lang="en-US" sz="1100" dirty="0">
                          <a:solidFill>
                            <a:srgbClr val="4D4D4C"/>
                          </a:solidFill>
                          <a:effectLst/>
                        </a:rPr>
                        <a:t>2%</a:t>
                      </a:r>
                      <a:endParaRPr lang="en-US" sz="1100" dirty="0">
                        <a:solidFill>
                          <a:srgbClr val="4D4D4C"/>
                        </a:solidFill>
                        <a:effectLst/>
                        <a:latin typeface="Calibri"/>
                        <a:ea typeface="Calibri"/>
                        <a:cs typeface="Times New Roman"/>
                      </a:endParaRPr>
                    </a:p>
                  </a:txBody>
                  <a:tcPr marL="135255" marR="135255" marT="67310" marB="67310"/>
                </a:tc>
                <a:extLst>
                  <a:ext uri="{0D108BD9-81ED-4DB2-BD59-A6C34878D82A}">
                    <a16:rowId xmlns:a16="http://schemas.microsoft.com/office/drawing/2014/main" xmlns="" val="10002"/>
                  </a:ext>
                </a:extLst>
              </a:tr>
              <a:tr h="923925">
                <a:tc>
                  <a:txBody>
                    <a:bodyPr/>
                    <a:lstStyle/>
                    <a:p>
                      <a:pPr marL="0" marR="0">
                        <a:lnSpc>
                          <a:spcPct val="95000"/>
                        </a:lnSpc>
                        <a:spcBef>
                          <a:spcPts val="300"/>
                        </a:spcBef>
                        <a:spcAft>
                          <a:spcPts val="0"/>
                        </a:spcAft>
                      </a:pPr>
                      <a:r>
                        <a:rPr lang="en-US" sz="1100" dirty="0">
                          <a:effectLst/>
                        </a:rPr>
                        <a:t>Data Center</a:t>
                      </a:r>
                      <a:endParaRPr lang="en-US" sz="1100" dirty="0">
                        <a:effectLst/>
                        <a:latin typeface="Calibri"/>
                        <a:ea typeface="Calibri"/>
                        <a:cs typeface="Times New Roman"/>
                      </a:endParaRPr>
                    </a:p>
                  </a:txBody>
                  <a:tcPr marL="135255" marR="135255" marT="67310" marB="67310">
                    <a:solidFill>
                      <a:srgbClr val="049FD9"/>
                    </a:solidFill>
                  </a:tcPr>
                </a:tc>
                <a:tc>
                  <a:txBody>
                    <a:bodyPr/>
                    <a:lstStyle/>
                    <a:p>
                      <a:pPr marL="171450" marR="0" indent="-171450">
                        <a:lnSpc>
                          <a:spcPct val="95000"/>
                        </a:lnSpc>
                        <a:spcBef>
                          <a:spcPts val="300"/>
                        </a:spcBef>
                        <a:spcAft>
                          <a:spcPts val="0"/>
                        </a:spcAft>
                        <a:buSzPct val="80000"/>
                        <a:buFont typeface="Arial" pitchFamily="34" charset="0"/>
                        <a:buChar char="•"/>
                      </a:pPr>
                      <a:r>
                        <a:rPr lang="en-US" sz="1100" dirty="0">
                          <a:solidFill>
                            <a:srgbClr val="4D4D4C"/>
                          </a:solidFill>
                          <a:effectLst/>
                        </a:rPr>
                        <a:t>Cisco Powered Infrastructure as a Services or</a:t>
                      </a:r>
                    </a:p>
                    <a:p>
                      <a:pPr marL="171450" marR="0" indent="-171450">
                        <a:lnSpc>
                          <a:spcPct val="95000"/>
                        </a:lnSpc>
                        <a:spcBef>
                          <a:spcPts val="300"/>
                        </a:spcBef>
                        <a:spcAft>
                          <a:spcPts val="0"/>
                        </a:spcAft>
                        <a:buSzPct val="80000"/>
                        <a:buFont typeface="Arial" pitchFamily="34" charset="0"/>
                        <a:buChar char="•"/>
                      </a:pPr>
                      <a:r>
                        <a:rPr lang="en-US" sz="1100" dirty="0">
                          <a:solidFill>
                            <a:srgbClr val="4D4D4C"/>
                          </a:solidFill>
                          <a:effectLst/>
                        </a:rPr>
                        <a:t>Cisco Powered Desktop as a Service or</a:t>
                      </a:r>
                    </a:p>
                    <a:p>
                      <a:pPr marL="171450" marR="0" indent="-171450">
                        <a:lnSpc>
                          <a:spcPct val="95000"/>
                        </a:lnSpc>
                        <a:spcBef>
                          <a:spcPts val="300"/>
                        </a:spcBef>
                        <a:spcAft>
                          <a:spcPts val="0"/>
                        </a:spcAft>
                        <a:buSzPct val="80000"/>
                        <a:buFont typeface="Arial" pitchFamily="34" charset="0"/>
                        <a:buChar char="•"/>
                      </a:pPr>
                      <a:r>
                        <a:rPr lang="en-US" sz="1100" dirty="0">
                          <a:solidFill>
                            <a:srgbClr val="4D4D4C"/>
                          </a:solidFill>
                          <a:effectLst/>
                        </a:rPr>
                        <a:t>Cisco Powered Disaster Recovery as a Service or</a:t>
                      </a:r>
                    </a:p>
                    <a:p>
                      <a:pPr marL="171450" marR="0" indent="-171450">
                        <a:lnSpc>
                          <a:spcPct val="95000"/>
                        </a:lnSpc>
                        <a:spcBef>
                          <a:spcPts val="300"/>
                        </a:spcBef>
                        <a:spcAft>
                          <a:spcPts val="0"/>
                        </a:spcAft>
                        <a:buSzPct val="80000"/>
                        <a:buFont typeface="Arial" pitchFamily="34" charset="0"/>
                        <a:buChar char="•"/>
                      </a:pPr>
                      <a:r>
                        <a:rPr lang="en-US" sz="1100" dirty="0">
                          <a:solidFill>
                            <a:srgbClr val="4D4D4C"/>
                          </a:solidFill>
                          <a:effectLst/>
                        </a:rPr>
                        <a:t>Cisco Powered Cloud Cell Architecture for SAP HANA or</a:t>
                      </a:r>
                    </a:p>
                    <a:p>
                      <a:pPr marL="171450" marR="0" indent="-171450">
                        <a:lnSpc>
                          <a:spcPct val="95000"/>
                        </a:lnSpc>
                        <a:spcBef>
                          <a:spcPts val="300"/>
                        </a:spcBef>
                        <a:spcAft>
                          <a:spcPts val="0"/>
                        </a:spcAft>
                        <a:buSzPct val="80000"/>
                        <a:buFont typeface="Arial" pitchFamily="34" charset="0"/>
                        <a:buChar char="•"/>
                      </a:pPr>
                      <a:r>
                        <a:rPr lang="en-US" sz="1100" dirty="0">
                          <a:solidFill>
                            <a:srgbClr val="4D4D4C"/>
                          </a:solidFill>
                          <a:effectLst/>
                        </a:rPr>
                        <a:t>Cisco Powered Architecture for the Microsoft Cloud Platform</a:t>
                      </a:r>
                      <a:endParaRPr lang="en-US" sz="1100" dirty="0">
                        <a:solidFill>
                          <a:srgbClr val="4D4D4C"/>
                        </a:solidFill>
                        <a:effectLst/>
                        <a:latin typeface="Calibri"/>
                        <a:ea typeface="Calibri"/>
                        <a:cs typeface="Times New Roman"/>
                      </a:endParaRPr>
                    </a:p>
                  </a:txBody>
                  <a:tcPr marL="135255" marR="135255" marT="67310" marB="67310" anchor="ctr"/>
                </a:tc>
                <a:tc>
                  <a:txBody>
                    <a:bodyPr/>
                    <a:lstStyle/>
                    <a:p>
                      <a:pPr marL="0" marR="0">
                        <a:lnSpc>
                          <a:spcPct val="95000"/>
                        </a:lnSpc>
                        <a:spcBef>
                          <a:spcPts val="300"/>
                        </a:spcBef>
                        <a:spcAft>
                          <a:spcPts val="0"/>
                        </a:spcAft>
                      </a:pPr>
                      <a:r>
                        <a:rPr lang="en-US" sz="1100" dirty="0">
                          <a:solidFill>
                            <a:srgbClr val="4D4D4C"/>
                          </a:solidFill>
                          <a:effectLst/>
                        </a:rPr>
                        <a:t>1%</a:t>
                      </a:r>
                      <a:endParaRPr lang="en-US" sz="1100" dirty="0">
                        <a:solidFill>
                          <a:srgbClr val="4D4D4C"/>
                        </a:solidFill>
                        <a:effectLst/>
                        <a:latin typeface="Calibri"/>
                        <a:ea typeface="Calibri"/>
                        <a:cs typeface="Times New Roman"/>
                      </a:endParaRPr>
                    </a:p>
                  </a:txBody>
                  <a:tcPr marL="135255" marR="135255" marT="67310" marB="67310"/>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805172284"/>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ctrTitle"/>
          </p:nvPr>
        </p:nvSpPr>
        <p:spPr/>
        <p:txBody>
          <a:bodyPr/>
          <a:lstStyle/>
          <a:p>
            <a:r>
              <a:rPr lang="en-US" altLang="en-US" dirty="0"/>
              <a:t>VIP </a:t>
            </a:r>
            <a:r>
              <a:rPr lang="en-US" altLang="en-US" dirty="0" smtClean="0"/>
              <a:t>30: </a:t>
            </a:r>
            <a:r>
              <a:rPr lang="en-US" altLang="en-US" dirty="0"/>
              <a:t>Architecture </a:t>
            </a:r>
            <a:r>
              <a:rPr lang="en-US" altLang="en-US" dirty="0" smtClean="0"/>
              <a:t>track</a:t>
            </a:r>
            <a:endParaRPr lang="en-US" altLang="en-US" dirty="0"/>
          </a:p>
        </p:txBody>
      </p:sp>
    </p:spTree>
    <p:extLst>
      <p:ext uri="{BB962C8B-B14F-4D97-AF65-F5344CB8AC3E}">
        <p14:creationId xmlns:p14="http://schemas.microsoft.com/office/powerpoint/2010/main" val="1028870680"/>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8"/>
            <a:ext cx="9240519" cy="5230368"/>
          </a:xfrm>
          <a:prstGeom prst="rect">
            <a:avLst/>
          </a:prstGeom>
        </p:spPr>
      </p:pic>
      <p:sp>
        <p:nvSpPr>
          <p:cNvPr id="4" name="Text Placeholder 3"/>
          <p:cNvSpPr>
            <a:spLocks noGrp="1"/>
          </p:cNvSpPr>
          <p:nvPr>
            <p:ph type="body" sz="quarter" idx="11"/>
          </p:nvPr>
        </p:nvSpPr>
        <p:spPr>
          <a:xfrm>
            <a:off x="500063" y="3351512"/>
            <a:ext cx="8139112" cy="853119"/>
          </a:xfrm>
        </p:spPr>
        <p:txBody>
          <a:bodyPr/>
          <a:lstStyle/>
          <a:p>
            <a:r>
              <a:rPr lang="en-US" sz="2800" dirty="0"/>
              <a:t>Enterprise </a:t>
            </a:r>
            <a:r>
              <a:rPr lang="en-US" sz="2800" dirty="0" smtClean="0"/>
              <a:t>Networks</a:t>
            </a:r>
            <a:endParaRPr lang="en-US" sz="2800" dirty="0"/>
          </a:p>
        </p:txBody>
      </p:sp>
    </p:spTree>
    <p:extLst>
      <p:ext uri="{BB962C8B-B14F-4D97-AF65-F5344CB8AC3E}">
        <p14:creationId xmlns:p14="http://schemas.microsoft.com/office/powerpoint/2010/main" val="1494322302"/>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462301" y="1931632"/>
            <a:ext cx="8277344" cy="2735618"/>
          </a:xfrm>
        </p:spPr>
        <p:txBody>
          <a:bodyPr/>
          <a:lstStyle/>
          <a:p>
            <a:pPr lvl="0">
              <a:spcBef>
                <a:spcPts val="800"/>
              </a:spcBef>
            </a:pPr>
            <a:r>
              <a:rPr lang="en-US" sz="1150" dirty="0" smtClean="0"/>
              <a:t>Support </a:t>
            </a:r>
            <a:r>
              <a:rPr lang="en-US" sz="1150" dirty="0"/>
              <a:t>the entirely new era of </a:t>
            </a:r>
            <a:r>
              <a:rPr lang="en-US" sz="1150" dirty="0" smtClean="0"/>
              <a:t>networking - </a:t>
            </a:r>
            <a:r>
              <a:rPr lang="en-US" sz="1150" b="1" dirty="0"/>
              <a:t>The Network. Intuitive. </a:t>
            </a:r>
            <a:endParaRPr lang="en-US" sz="1150" b="1" dirty="0" smtClean="0"/>
          </a:p>
          <a:p>
            <a:pPr lvl="0">
              <a:spcBef>
                <a:spcPts val="800"/>
              </a:spcBef>
            </a:pPr>
            <a:r>
              <a:rPr lang="en-US" sz="1150" dirty="0" smtClean="0"/>
              <a:t>VIP </a:t>
            </a:r>
            <a:r>
              <a:rPr lang="en-US" sz="1150" dirty="0"/>
              <a:t>30 introduces new </a:t>
            </a:r>
            <a:r>
              <a:rPr lang="en-US" sz="1150" dirty="0" smtClean="0"/>
              <a:t>software licensing, </a:t>
            </a:r>
            <a:r>
              <a:rPr lang="en-US" sz="1150" dirty="0"/>
              <a:t>to achieve the highest software rebates, sell</a:t>
            </a:r>
            <a:r>
              <a:rPr lang="en-US" sz="1150" b="1" dirty="0"/>
              <a:t> Cisco Advantage or Cisco Enterprise Agreement Suites for Cisco ONE™ Software</a:t>
            </a:r>
            <a:r>
              <a:rPr lang="en-US" sz="1150" dirty="0"/>
              <a:t>, 5- or 7-year licenses over 3-year licenses</a:t>
            </a:r>
            <a:endParaRPr lang="en-US" sz="1150" dirty="0" smtClean="0"/>
          </a:p>
          <a:p>
            <a:pPr lvl="0">
              <a:spcBef>
                <a:spcPts val="800"/>
              </a:spcBef>
            </a:pPr>
            <a:r>
              <a:rPr lang="en-US" sz="1150" dirty="0"/>
              <a:t>Sell ENCS, CMX, or WAAS to capture </a:t>
            </a:r>
            <a:r>
              <a:rPr lang="en-US" sz="1150" b="1" dirty="0"/>
              <a:t>the</a:t>
            </a:r>
            <a:r>
              <a:rPr lang="en-US" sz="1150" dirty="0"/>
              <a:t> </a:t>
            </a:r>
            <a:r>
              <a:rPr lang="en-US" sz="1150" b="1" dirty="0"/>
              <a:t>highest</a:t>
            </a:r>
            <a:r>
              <a:rPr lang="en-US" sz="1150" dirty="0"/>
              <a:t> Enterprise Networks VIP </a:t>
            </a:r>
            <a:r>
              <a:rPr lang="en-US" sz="1150" b="1" dirty="0"/>
              <a:t>standalone software rebates </a:t>
            </a:r>
          </a:p>
          <a:p>
            <a:pPr lvl="0"/>
            <a:r>
              <a:rPr lang="en-US" sz="1150" dirty="0"/>
              <a:t>Sell 40G, 100G, </a:t>
            </a:r>
            <a:r>
              <a:rPr lang="en-US" sz="1150" dirty="0" err="1"/>
              <a:t>multigigabit</a:t>
            </a:r>
            <a:r>
              <a:rPr lang="en-US" sz="1150" dirty="0"/>
              <a:t>, and the latest Cisco Catalyst® Supervisors, 4400 Series ISRs, and wireless 802.11ac Wave 2 solutions to capture </a:t>
            </a:r>
            <a:r>
              <a:rPr lang="en-US" sz="1150" b="1" dirty="0"/>
              <a:t>the highest </a:t>
            </a:r>
            <a:r>
              <a:rPr lang="en-US" sz="1150" dirty="0"/>
              <a:t>Enterprise Networks VIP </a:t>
            </a:r>
            <a:r>
              <a:rPr lang="en-US" sz="1150" b="1" dirty="0"/>
              <a:t>hardware </a:t>
            </a:r>
            <a:r>
              <a:rPr lang="en-US" sz="1150" b="1" dirty="0" smtClean="0"/>
              <a:t>rebates</a:t>
            </a:r>
            <a:endParaRPr lang="en-US" sz="1150" dirty="0"/>
          </a:p>
          <a:p>
            <a:r>
              <a:rPr lang="en-US" sz="1150" b="1" dirty="0"/>
              <a:t>EN Account Breakaway program and Migration bonus </a:t>
            </a:r>
            <a:r>
              <a:rPr lang="en-US" sz="1150" b="1" baseline="30000" dirty="0"/>
              <a:t>NEW</a:t>
            </a:r>
            <a:r>
              <a:rPr lang="en-US" sz="1150" b="1" dirty="0"/>
              <a:t> </a:t>
            </a:r>
            <a:r>
              <a:rPr lang="en-US" sz="1150" dirty="0"/>
              <a:t>provide each an additional 2 percent </a:t>
            </a:r>
            <a:r>
              <a:rPr lang="en-US" sz="1150" dirty="0" smtClean="0"/>
              <a:t>rebate, </a:t>
            </a:r>
            <a:r>
              <a:rPr lang="en-US" sz="1150" b="1" dirty="0" smtClean="0"/>
              <a:t>Gold/CMSP </a:t>
            </a:r>
            <a:r>
              <a:rPr lang="en-US" sz="1150" b="1" dirty="0"/>
              <a:t>Master bonus </a:t>
            </a:r>
            <a:r>
              <a:rPr lang="en-US" sz="1150" dirty="0"/>
              <a:t>paid on SKUs in the 6 and 8 percent rebate </a:t>
            </a:r>
            <a:r>
              <a:rPr lang="en-US" sz="1150" dirty="0" smtClean="0"/>
              <a:t>categories additional 1 percent</a:t>
            </a:r>
            <a:r>
              <a:rPr lang="en-US" sz="1150" dirty="0"/>
              <a:t>, </a:t>
            </a:r>
            <a:r>
              <a:rPr lang="en-US" sz="1150" b="1" dirty="0"/>
              <a:t>Activation </a:t>
            </a:r>
            <a:r>
              <a:rPr lang="en-US" sz="1150" b="1" dirty="0" smtClean="0"/>
              <a:t>bonus </a:t>
            </a:r>
            <a:r>
              <a:rPr lang="en-US" sz="1150" b="1" baseline="30000" dirty="0"/>
              <a:t>NEW</a:t>
            </a:r>
            <a:r>
              <a:rPr lang="en-US" sz="1150" b="1" dirty="0" smtClean="0"/>
              <a:t> </a:t>
            </a:r>
            <a:r>
              <a:rPr lang="en-US" sz="1150" dirty="0" smtClean="0"/>
              <a:t>up to 17 percent, </a:t>
            </a:r>
            <a:r>
              <a:rPr lang="en-US" sz="1150" dirty="0"/>
              <a:t>and </a:t>
            </a:r>
            <a:r>
              <a:rPr lang="en-US" sz="1150" b="1" dirty="0"/>
              <a:t>PSS SW </a:t>
            </a:r>
            <a:r>
              <a:rPr lang="en-US" sz="1150" b="1" dirty="0" smtClean="0"/>
              <a:t>bonus </a:t>
            </a:r>
            <a:r>
              <a:rPr lang="en-US" sz="1150" b="1" baseline="30000" dirty="0"/>
              <a:t>NEW</a:t>
            </a:r>
            <a:r>
              <a:rPr lang="en-US" sz="1150" dirty="0" smtClean="0"/>
              <a:t> additional </a:t>
            </a:r>
            <a:r>
              <a:rPr lang="en-US" sz="1150" dirty="0"/>
              <a:t>1 percent</a:t>
            </a:r>
          </a:p>
          <a:p>
            <a:pPr lvl="0">
              <a:spcBef>
                <a:spcPts val="800"/>
              </a:spcBef>
            </a:pPr>
            <a:r>
              <a:rPr lang="en-US" sz="1150" dirty="0" smtClean="0"/>
              <a:t>Earn </a:t>
            </a:r>
            <a:r>
              <a:rPr lang="en-US" sz="1150" dirty="0"/>
              <a:t>a rebate as high as </a:t>
            </a:r>
            <a:r>
              <a:rPr lang="en-US" sz="1150" b="1" dirty="0" smtClean="0"/>
              <a:t>28 percent</a:t>
            </a:r>
            <a:endParaRPr lang="en-US" sz="1150" dirty="0"/>
          </a:p>
          <a:p>
            <a:pPr>
              <a:spcBef>
                <a:spcPts val="800"/>
              </a:spcBef>
            </a:pPr>
            <a:r>
              <a:rPr lang="en-US" sz="1150" dirty="0" smtClean="0"/>
              <a:t>Learn </a:t>
            </a:r>
            <a:r>
              <a:rPr lang="en-US" sz="1150" dirty="0"/>
              <a:t>more in the VIP playbook at </a:t>
            </a:r>
            <a:r>
              <a:rPr lang="en-US" sz="1150" dirty="0">
                <a:hlinkClick r:id="rId3"/>
              </a:rPr>
              <a:t>www.cisco.com/go/vip</a:t>
            </a:r>
            <a:r>
              <a:rPr lang="en-US" sz="1150" dirty="0"/>
              <a:t> </a:t>
            </a:r>
          </a:p>
          <a:p>
            <a:pPr>
              <a:spcBef>
                <a:spcPts val="600"/>
              </a:spcBef>
            </a:pPr>
            <a:endParaRPr lang="en-US" sz="1150" dirty="0"/>
          </a:p>
        </p:txBody>
      </p:sp>
      <p:sp>
        <p:nvSpPr>
          <p:cNvPr id="12" name="Title Placeholder 5"/>
          <p:cNvSpPr>
            <a:spLocks noGrp="1"/>
          </p:cNvSpPr>
          <p:nvPr>
            <p:ph type="title"/>
          </p:nvPr>
        </p:nvSpPr>
        <p:spPr/>
        <p:txBody>
          <a:bodyPr/>
          <a:lstStyle/>
          <a:p>
            <a:pPr lvl="0"/>
            <a:r>
              <a:rPr lang="en-US"/>
              <a:t>Enterprise Networks</a:t>
            </a:r>
            <a:endParaRPr lang="en-GB" dirty="0"/>
          </a:p>
        </p:txBody>
      </p:sp>
      <p:sp>
        <p:nvSpPr>
          <p:cNvPr id="4" name="TextBox 3"/>
          <p:cNvSpPr txBox="1"/>
          <p:nvPr/>
        </p:nvSpPr>
        <p:spPr>
          <a:xfrm>
            <a:off x="581218" y="1171672"/>
            <a:ext cx="3840480" cy="646331"/>
          </a:xfrm>
          <a:prstGeom prst="rect">
            <a:avLst/>
          </a:prstGeom>
          <a:solidFill>
            <a:schemeClr val="accent4"/>
          </a:solidFill>
        </p:spPr>
        <p:txBody>
          <a:bodyPr wrap="square" tIns="182880" bIns="182880" rtlCol="0">
            <a:spAutoFit/>
          </a:bodyPr>
          <a:lstStyle/>
          <a:p>
            <a:pPr algn="ctr"/>
            <a:r>
              <a:rPr lang="en-US" dirty="0">
                <a:solidFill>
                  <a:schemeClr val="bg1"/>
                </a:solidFill>
              </a:rPr>
              <a:t>Enterprise Networks</a:t>
            </a:r>
          </a:p>
        </p:txBody>
      </p:sp>
    </p:spTree>
    <p:extLst>
      <p:ext uri="{BB962C8B-B14F-4D97-AF65-F5344CB8AC3E}">
        <p14:creationId xmlns:p14="http://schemas.microsoft.com/office/powerpoint/2010/main" val="3752084172"/>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766" y="314017"/>
            <a:ext cx="8345488" cy="731837"/>
          </a:xfrm>
        </p:spPr>
        <p:txBody>
          <a:bodyPr/>
          <a:lstStyle/>
          <a:p>
            <a:r>
              <a:rPr lang="en-US" dirty="0"/>
              <a:t>VIP </a:t>
            </a:r>
            <a:r>
              <a:rPr lang="en-US" dirty="0" smtClean="0"/>
              <a:t>30 Enterprise </a:t>
            </a:r>
            <a:r>
              <a:rPr lang="en-US" dirty="0"/>
              <a:t>Networks </a:t>
            </a:r>
            <a:r>
              <a:rPr lang="en-US" dirty="0" smtClean="0"/>
              <a:t>Overview</a:t>
            </a:r>
            <a:endParaRPr lang="en-US" dirty="0"/>
          </a:p>
        </p:txBody>
      </p:sp>
      <p:graphicFrame>
        <p:nvGraphicFramePr>
          <p:cNvPr id="4" name="Table Placeholder 8"/>
          <p:cNvGraphicFramePr>
            <a:graphicFrameLocks/>
          </p:cNvGraphicFramePr>
          <p:nvPr>
            <p:extLst>
              <p:ext uri="{D42A27DB-BD31-4B8C-83A1-F6EECF244321}">
                <p14:modId xmlns:p14="http://schemas.microsoft.com/office/powerpoint/2010/main" val="3167462501"/>
              </p:ext>
            </p:extLst>
          </p:nvPr>
        </p:nvGraphicFramePr>
        <p:xfrm>
          <a:off x="491371" y="905629"/>
          <a:ext cx="8204200" cy="3686297"/>
        </p:xfrm>
        <a:graphic>
          <a:graphicData uri="http://schemas.openxmlformats.org/drawingml/2006/table">
            <a:tbl>
              <a:tblPr firstRow="1" bandRow="1">
                <a:tableStyleId>{5C22544A-7EE6-4342-B048-85BDC9FD1C3A}</a:tableStyleId>
              </a:tblPr>
              <a:tblGrid>
                <a:gridCol w="2040289">
                  <a:extLst>
                    <a:ext uri="{9D8B030D-6E8A-4147-A177-3AD203B41FA5}">
                      <a16:colId xmlns:a16="http://schemas.microsoft.com/office/drawing/2014/main" xmlns="" val="20000"/>
                    </a:ext>
                  </a:extLst>
                </a:gridCol>
                <a:gridCol w="6163911">
                  <a:extLst>
                    <a:ext uri="{9D8B030D-6E8A-4147-A177-3AD203B41FA5}">
                      <a16:colId xmlns:a16="http://schemas.microsoft.com/office/drawing/2014/main" xmlns="" val="20001"/>
                    </a:ext>
                  </a:extLst>
                </a:gridCol>
              </a:tblGrid>
              <a:tr h="164160">
                <a:tc>
                  <a:txBody>
                    <a:bodyPr/>
                    <a:lstStyle/>
                    <a:p>
                      <a:pPr marL="0" algn="l" defTabSz="457200" rtl="0" eaLnBrk="1" fontAlgn="base" latinLnBrk="0" hangingPunct="1">
                        <a:lnSpc>
                          <a:spcPct val="95000"/>
                        </a:lnSpc>
                        <a:spcBef>
                          <a:spcPts val="300"/>
                        </a:spcBef>
                        <a:spcAft>
                          <a:spcPct val="0"/>
                        </a:spcAft>
                      </a:pPr>
                      <a:r>
                        <a:rPr lang="en-US" sz="900" b="1" kern="1200" dirty="0">
                          <a:solidFill>
                            <a:schemeClr val="bg1"/>
                          </a:solidFill>
                          <a:effectLst/>
                          <a:latin typeface="+mn-lt"/>
                          <a:ea typeface="+mn-ea"/>
                          <a:cs typeface="+mn-cs"/>
                        </a:rPr>
                        <a:t>Subtrack</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49FD9"/>
                    </a:solidFill>
                  </a:tcPr>
                </a:tc>
                <a:tc>
                  <a:txBody>
                    <a:bodyPr/>
                    <a:lstStyle/>
                    <a:p>
                      <a:pPr marL="0" algn="l" defTabSz="457200" rtl="0" eaLnBrk="1" fontAlgn="base" latinLnBrk="0" hangingPunct="1">
                        <a:lnSpc>
                          <a:spcPct val="95000"/>
                        </a:lnSpc>
                        <a:spcBef>
                          <a:spcPts val="300"/>
                        </a:spcBef>
                        <a:spcAft>
                          <a:spcPct val="0"/>
                        </a:spcAft>
                      </a:pPr>
                      <a:r>
                        <a:rPr lang="en-US" sz="900" b="1" kern="1200" dirty="0">
                          <a:solidFill>
                            <a:schemeClr val="bg1"/>
                          </a:solidFill>
                          <a:effectLst/>
                        </a:rPr>
                        <a:t>EN</a:t>
                      </a:r>
                      <a:endParaRPr lang="en-US" sz="900" b="1" kern="1200" dirty="0">
                        <a:solidFill>
                          <a:schemeClr val="bg1"/>
                        </a:solidFill>
                        <a:effectLst/>
                        <a:latin typeface="+mn-lt"/>
                        <a:ea typeface="+mn-ea"/>
                        <a:cs typeface="+mn-cs"/>
                      </a:endParaRP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49FD9"/>
                    </a:solidFill>
                  </a:tcPr>
                </a:tc>
                <a:extLst>
                  <a:ext uri="{0D108BD9-81ED-4DB2-BD59-A6C34878D82A}">
                    <a16:rowId xmlns:a16="http://schemas.microsoft.com/office/drawing/2014/main" xmlns="" val="10000"/>
                  </a:ext>
                </a:extLst>
              </a:tr>
              <a:tr h="373883">
                <a:tc>
                  <a:txBody>
                    <a:bodyPr/>
                    <a:lstStyle/>
                    <a:p>
                      <a:pPr algn="l">
                        <a:lnSpc>
                          <a:spcPct val="95000"/>
                        </a:lnSpc>
                        <a:spcBef>
                          <a:spcPts val="300"/>
                        </a:spcBef>
                      </a:pPr>
                      <a:r>
                        <a:rPr lang="en-US" sz="900" b="1" kern="1200" dirty="0">
                          <a:solidFill>
                            <a:srgbClr val="4D4D4C"/>
                          </a:solidFill>
                        </a:rPr>
                        <a:t>Enrollment</a:t>
                      </a:r>
                      <a:r>
                        <a:rPr lang="en-US" sz="900" b="1" kern="1200" baseline="0" dirty="0">
                          <a:solidFill>
                            <a:srgbClr val="4D4D4C"/>
                          </a:solidFill>
                        </a:rPr>
                        <a:t> </a:t>
                      </a:r>
                      <a:r>
                        <a:rPr lang="en-US" sz="900" b="1" kern="1200" dirty="0">
                          <a:solidFill>
                            <a:srgbClr val="4D4D4C"/>
                          </a:solidFill>
                        </a:rPr>
                        <a:t>Requirement</a:t>
                      </a:r>
                      <a:endParaRPr lang="en-US" sz="900" b="1" kern="1200" dirty="0">
                        <a:solidFill>
                          <a:srgbClr val="4D4D4C"/>
                        </a:solidFill>
                        <a:latin typeface="+mn-lt"/>
                        <a:ea typeface="+mn-ea"/>
                        <a:cs typeface="+mn-cs"/>
                      </a:endParaRPr>
                    </a:p>
                  </a:txBody>
                  <a:tcPr marR="45720">
                    <a:lnT w="38100" cap="flat" cmpd="sng" algn="ctr">
                      <a:solidFill>
                        <a:schemeClr val="bg1"/>
                      </a:solidFill>
                      <a:prstDash val="solid"/>
                      <a:round/>
                      <a:headEnd type="none" w="med" len="med"/>
                      <a:tailEnd type="none" w="med" len="med"/>
                    </a:lnT>
                  </a:tcPr>
                </a:tc>
                <a:tc>
                  <a:txBody>
                    <a:bodyPr/>
                    <a:lstStyle/>
                    <a:p>
                      <a:pPr marL="0" marR="0" lvl="0" indent="0" algn="l" defTabSz="814388" rtl="0" eaLnBrk="1" fontAlgn="base" latinLnBrk="0" hangingPunct="1">
                        <a:lnSpc>
                          <a:spcPct val="95000"/>
                        </a:lnSpc>
                        <a:spcBef>
                          <a:spcPts val="300"/>
                        </a:spcBef>
                        <a:spcAft>
                          <a:spcPct val="0"/>
                        </a:spcAft>
                        <a:buClr>
                          <a:schemeClr val="tx2"/>
                        </a:buClr>
                        <a:buSzPct val="100000"/>
                        <a:buFont typeface="Wingdings" pitchFamily="2" charset="2"/>
                        <a:buNone/>
                        <a:tabLst/>
                        <a:defRPr/>
                      </a:pPr>
                      <a:r>
                        <a:rPr lang="en-US" sz="900" kern="1200" dirty="0">
                          <a:solidFill>
                            <a:srgbClr val="4D4D4C"/>
                          </a:solidFill>
                          <a:latin typeface="+mn-lt"/>
                          <a:ea typeface="+mn-ea"/>
                          <a:cs typeface="+mn-cs"/>
                        </a:rPr>
                        <a:t>Advanced Core and WAN Services and/or Advanced Unified Access and/or Advanced Enterprise Networks Architecture Specialization and/or CMSP Master or Advanced or </a:t>
                      </a:r>
                      <a:r>
                        <a:rPr lang="en-US" sz="900" kern="1200" dirty="0" smtClean="0">
                          <a:solidFill>
                            <a:srgbClr val="4D4D4C"/>
                          </a:solidFill>
                          <a:latin typeface="+mn-lt"/>
                          <a:ea typeface="+mn-ea"/>
                          <a:cs typeface="+mn-cs"/>
                        </a:rPr>
                        <a:t>Express and/or Global Gold Certification</a:t>
                      </a:r>
                      <a:endParaRPr lang="en-US" sz="900" kern="1200" dirty="0">
                        <a:solidFill>
                          <a:srgbClr val="4D4D4C"/>
                        </a:solidFill>
                        <a:latin typeface="+mn-lt"/>
                        <a:ea typeface="+mn-ea"/>
                        <a:cs typeface="+mn-cs"/>
                      </a:endParaRPr>
                    </a:p>
                  </a:txBody>
                  <a:tcPr marR="45720">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xmlns="" val="10001"/>
                  </a:ext>
                </a:extLst>
              </a:tr>
              <a:tr h="438912">
                <a:tc>
                  <a:txBody>
                    <a:bodyPr/>
                    <a:lstStyle/>
                    <a:p>
                      <a:pPr algn="l">
                        <a:lnSpc>
                          <a:spcPct val="95000"/>
                        </a:lnSpc>
                        <a:spcBef>
                          <a:spcPts val="300"/>
                        </a:spcBef>
                      </a:pPr>
                      <a:r>
                        <a:rPr lang="en-US" sz="900" b="1" kern="1200" dirty="0">
                          <a:solidFill>
                            <a:srgbClr val="4D4D4C"/>
                          </a:solidFill>
                        </a:rPr>
                        <a:t>Specialization Requirement</a:t>
                      </a:r>
                    </a:p>
                  </a:txBody>
                  <a:tcPr marR="45720"/>
                </a:tc>
                <a:tc>
                  <a:txBody>
                    <a:bodyPr/>
                    <a:lstStyle/>
                    <a:p>
                      <a:pPr marL="0" marR="0" lvl="0" indent="0" algn="l" defTabSz="814388" rtl="0" eaLnBrk="1" fontAlgn="base" latinLnBrk="0" hangingPunct="1">
                        <a:lnSpc>
                          <a:spcPct val="95000"/>
                        </a:lnSpc>
                        <a:spcBef>
                          <a:spcPts val="300"/>
                        </a:spcBef>
                        <a:spcAft>
                          <a:spcPct val="0"/>
                        </a:spcAft>
                        <a:buClr>
                          <a:schemeClr val="tx2"/>
                        </a:buClr>
                        <a:buSzPct val="100000"/>
                        <a:buFont typeface="Wingdings" pitchFamily="2" charset="2"/>
                        <a:buNone/>
                        <a:tabLst/>
                        <a:defRPr/>
                      </a:pPr>
                      <a:r>
                        <a:rPr lang="en-US" sz="900" kern="1200" dirty="0">
                          <a:solidFill>
                            <a:srgbClr val="4D4D4C"/>
                          </a:solidFill>
                          <a:latin typeface="+mn-lt"/>
                          <a:ea typeface="+mn-ea"/>
                          <a:cs typeface="+mn-cs"/>
                        </a:rPr>
                        <a:t>Maintain</a:t>
                      </a:r>
                      <a:r>
                        <a:rPr lang="en-US" sz="900" kern="1200" baseline="0" dirty="0">
                          <a:solidFill>
                            <a:srgbClr val="4D4D4C"/>
                          </a:solidFill>
                          <a:latin typeface="+mn-lt"/>
                          <a:ea typeface="+mn-ea"/>
                          <a:cs typeface="+mn-cs"/>
                        </a:rPr>
                        <a:t> </a:t>
                      </a:r>
                      <a:r>
                        <a:rPr lang="en-US" sz="900" kern="1200" dirty="0">
                          <a:solidFill>
                            <a:srgbClr val="4D4D4C"/>
                          </a:solidFill>
                          <a:latin typeface="+mn-lt"/>
                          <a:ea typeface="+mn-ea"/>
                          <a:cs typeface="+mn-cs"/>
                        </a:rPr>
                        <a:t>Advanced Core and WAN Services and/or Advanced Unified Access and/or Advanced Enterprise Networks </a:t>
                      </a:r>
                      <a:r>
                        <a:rPr lang="en-US" sz="900" kern="1200" dirty="0">
                          <a:solidFill>
                            <a:schemeClr val="tx1"/>
                          </a:solidFill>
                          <a:latin typeface="+mn-lt"/>
                          <a:ea typeface="+mn-ea"/>
                          <a:cs typeface="+mn-cs"/>
                        </a:rPr>
                        <a:t>Architecture </a:t>
                      </a:r>
                      <a:r>
                        <a:rPr lang="en-US" sz="900" kern="1200" dirty="0">
                          <a:solidFill>
                            <a:srgbClr val="4D4D4C"/>
                          </a:solidFill>
                          <a:latin typeface="+mn-lt"/>
                          <a:ea typeface="+mn-ea"/>
                          <a:cs typeface="+mn-cs"/>
                        </a:rPr>
                        <a:t>Specialization and/or</a:t>
                      </a:r>
                      <a:r>
                        <a:rPr lang="en-US" sz="900" kern="1200" baseline="0" dirty="0">
                          <a:solidFill>
                            <a:srgbClr val="4D4D4C"/>
                          </a:solidFill>
                          <a:latin typeface="+mn-lt"/>
                          <a:ea typeface="+mn-ea"/>
                          <a:cs typeface="+mn-cs"/>
                        </a:rPr>
                        <a:t> CMSP Master or Advanced or </a:t>
                      </a:r>
                      <a:r>
                        <a:rPr lang="en-US" sz="900" kern="1200" dirty="0">
                          <a:solidFill>
                            <a:srgbClr val="4D4D4C"/>
                          </a:solidFill>
                          <a:latin typeface="+mn-lt"/>
                          <a:ea typeface="+mn-ea"/>
                          <a:cs typeface="+mn-cs"/>
                        </a:rPr>
                        <a:t>Express </a:t>
                      </a:r>
                      <a:r>
                        <a:rPr lang="en-US" sz="900" kern="1200" dirty="0" smtClean="0">
                          <a:solidFill>
                            <a:srgbClr val="4D4D4C"/>
                          </a:solidFill>
                          <a:latin typeface="+mn-lt"/>
                          <a:ea typeface="+mn-ea"/>
                          <a:cs typeface="+mn-cs"/>
                        </a:rPr>
                        <a:t>and/or Global Gold Certification (</a:t>
                      </a:r>
                      <a:r>
                        <a:rPr lang="en-US" sz="900" kern="1200" dirty="0">
                          <a:solidFill>
                            <a:srgbClr val="4D4D4C"/>
                          </a:solidFill>
                          <a:latin typeface="+mn-lt"/>
                          <a:ea typeface="+mn-ea"/>
                          <a:cs typeface="+mn-cs"/>
                        </a:rPr>
                        <a:t>throughout the entire VIP period)</a:t>
                      </a:r>
                    </a:p>
                  </a:txBody>
                  <a:tcPr marR="45720"/>
                </a:tc>
                <a:extLst>
                  <a:ext uri="{0D108BD9-81ED-4DB2-BD59-A6C34878D82A}">
                    <a16:rowId xmlns:a16="http://schemas.microsoft.com/office/drawing/2014/main" xmlns="" val="10002"/>
                  </a:ext>
                </a:extLst>
              </a:tr>
              <a:tr h="262656">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1" kern="1200" dirty="0">
                          <a:solidFill>
                            <a:srgbClr val="4D4D4C"/>
                          </a:solidFill>
                        </a:rPr>
                        <a:t>Minimum</a:t>
                      </a:r>
                      <a:r>
                        <a:rPr kumimoji="0" lang="en-US" sz="900" b="1" u="none" strike="noStrike" kern="1200" cap="none" normalizeH="0" baseline="0" dirty="0">
                          <a:ln>
                            <a:noFill/>
                          </a:ln>
                          <a:solidFill>
                            <a:srgbClr val="4D4D4C"/>
                          </a:solidFill>
                          <a:effectLst/>
                        </a:rPr>
                        <a:t> </a:t>
                      </a:r>
                      <a:r>
                        <a:rPr lang="en-US" sz="900" b="1" kern="1200" dirty="0">
                          <a:solidFill>
                            <a:srgbClr val="4D4D4C"/>
                          </a:solidFill>
                        </a:rPr>
                        <a:t>Booking</a:t>
                      </a:r>
                      <a:r>
                        <a:rPr kumimoji="0" lang="en-US" sz="900" b="1" u="none" strike="noStrike" kern="1200" cap="none" normalizeH="0" baseline="0" dirty="0">
                          <a:ln>
                            <a:noFill/>
                          </a:ln>
                          <a:solidFill>
                            <a:srgbClr val="4D4D4C"/>
                          </a:solidFill>
                          <a:effectLst/>
                        </a:rPr>
                        <a:t> </a:t>
                      </a:r>
                      <a:br>
                        <a:rPr kumimoji="0" lang="en-US" sz="900" b="1" u="none" strike="noStrike" kern="1200" cap="none" normalizeH="0" baseline="0" dirty="0">
                          <a:ln>
                            <a:noFill/>
                          </a:ln>
                          <a:solidFill>
                            <a:srgbClr val="4D4D4C"/>
                          </a:solidFill>
                          <a:effectLst/>
                        </a:rPr>
                      </a:br>
                      <a:r>
                        <a:rPr lang="en-US" sz="900" b="1" kern="1200" dirty="0">
                          <a:solidFill>
                            <a:srgbClr val="4D4D4C"/>
                          </a:solidFill>
                          <a:latin typeface="+mn-lt"/>
                          <a:ea typeface="+mn-ea"/>
                          <a:cs typeface="+mn-cs"/>
                        </a:rPr>
                        <a:t>(6 Month/3 Month)</a:t>
                      </a:r>
                    </a:p>
                  </a:txBody>
                  <a:tcPr marR="45720"/>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solidFill>
                            <a:srgbClr val="4D4D4C"/>
                          </a:solidFill>
                        </a:rPr>
                        <a:t>Varies by country/country group</a:t>
                      </a:r>
                      <a:endParaRPr lang="en-US" sz="900" b="0" kern="1200" dirty="0">
                        <a:solidFill>
                          <a:srgbClr val="4D4D4C"/>
                        </a:solidFill>
                        <a:latin typeface="+mj-lt"/>
                        <a:ea typeface="+mn-ea"/>
                        <a:cs typeface="+mn-cs"/>
                      </a:endParaRPr>
                    </a:p>
                  </a:txBody>
                  <a:tcPr marR="45720"/>
                </a:tc>
                <a:extLst>
                  <a:ext uri="{0D108BD9-81ED-4DB2-BD59-A6C34878D82A}">
                    <a16:rowId xmlns:a16="http://schemas.microsoft.com/office/drawing/2014/main" xmlns="" val="10003"/>
                  </a:ext>
                </a:extLst>
              </a:tr>
              <a:tr h="164160">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pt-BR" sz="900" b="1" kern="1200" dirty="0">
                          <a:solidFill>
                            <a:srgbClr val="4D4D4C"/>
                          </a:solidFill>
                        </a:rPr>
                        <a:t>SKU Categories</a:t>
                      </a:r>
                    </a:p>
                  </a:txBody>
                  <a:tcPr marR="45720"/>
                </a:tc>
                <a:tc>
                  <a:txBody>
                    <a:bodyPr/>
                    <a:lstStyle/>
                    <a:p>
                      <a:pPr marL="0" marR="0" lvl="0" indent="0" algn="l" defTabSz="814388" rtl="0" eaLnBrk="1" fontAlgn="base" latinLnBrk="0" hangingPunct="1">
                        <a:lnSpc>
                          <a:spcPct val="95000"/>
                        </a:lnSpc>
                        <a:spcBef>
                          <a:spcPts val="300"/>
                        </a:spcBef>
                        <a:spcAft>
                          <a:spcPct val="0"/>
                        </a:spcAft>
                        <a:buClr>
                          <a:schemeClr val="tx2"/>
                        </a:buClr>
                        <a:buSzPct val="100000"/>
                        <a:buFont typeface="Wingdings" pitchFamily="2" charset="2"/>
                        <a:buNone/>
                        <a:tabLst/>
                        <a:defRPr/>
                      </a:pPr>
                      <a:r>
                        <a:rPr lang="en-US" sz="900" kern="1200" dirty="0">
                          <a:solidFill>
                            <a:srgbClr val="4D4D4C"/>
                          </a:solidFill>
                          <a:latin typeface="+mn-lt"/>
                          <a:ea typeface="+mn-ea"/>
                          <a:cs typeface="+mn-cs"/>
                        </a:rPr>
                        <a:t>2%, 4%, 6%, 8%</a:t>
                      </a:r>
                    </a:p>
                  </a:txBody>
                  <a:tcPr marR="45720"/>
                </a:tc>
                <a:extLst>
                  <a:ext uri="{0D108BD9-81ED-4DB2-BD59-A6C34878D82A}">
                    <a16:rowId xmlns:a16="http://schemas.microsoft.com/office/drawing/2014/main" xmlns="" val="10004"/>
                  </a:ext>
                </a:extLst>
              </a:tr>
              <a:tr h="262656">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1" kern="1200" dirty="0">
                          <a:solidFill>
                            <a:srgbClr val="4D4D4C"/>
                          </a:solidFill>
                        </a:rPr>
                        <a:t>CSAT </a:t>
                      </a:r>
                      <a:br>
                        <a:rPr lang="en-US" sz="900" b="1" kern="1200" dirty="0">
                          <a:solidFill>
                            <a:srgbClr val="4D4D4C"/>
                          </a:solidFill>
                        </a:rPr>
                      </a:br>
                      <a:r>
                        <a:rPr lang="en-US" sz="900" b="1" kern="1200" dirty="0">
                          <a:solidFill>
                            <a:srgbClr val="4D4D4C"/>
                          </a:solidFill>
                        </a:rPr>
                        <a:t>Requirement</a:t>
                      </a:r>
                      <a:endParaRPr lang="en-US" sz="900" b="1" kern="1200" dirty="0">
                        <a:solidFill>
                          <a:srgbClr val="4D4D4C"/>
                        </a:solidFill>
                        <a:latin typeface="+mj-lt"/>
                        <a:ea typeface="+mn-ea"/>
                        <a:cs typeface="+mn-cs"/>
                      </a:endParaRPr>
                    </a:p>
                  </a:txBody>
                  <a:tcPr marR="45720"/>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smtClean="0">
                          <a:solidFill>
                            <a:srgbClr val="4D4D4C"/>
                          </a:solidFill>
                          <a:latin typeface="+mn-lt"/>
                          <a:ea typeface="+mn-ea"/>
                          <a:cs typeface="+mn-cs"/>
                        </a:rPr>
                        <a:t>Maintain Gold (incl. Global Gold)/Premier Certification or</a:t>
                      </a:r>
                      <a:br>
                        <a:rPr lang="en-US" sz="900" kern="1200" dirty="0" smtClean="0">
                          <a:solidFill>
                            <a:srgbClr val="4D4D4C"/>
                          </a:solidFill>
                          <a:latin typeface="+mn-lt"/>
                          <a:ea typeface="+mn-ea"/>
                          <a:cs typeface="+mn-cs"/>
                        </a:rPr>
                      </a:br>
                      <a:r>
                        <a:rPr lang="en-US" sz="900" kern="1200" dirty="0" smtClean="0">
                          <a:solidFill>
                            <a:srgbClr val="4D4D4C"/>
                          </a:solidFill>
                          <a:latin typeface="+mn-lt"/>
                          <a:ea typeface="+mn-ea"/>
                          <a:cs typeface="+mn-cs"/>
                        </a:rPr>
                        <a:t>Provide minimum 30 (Gold), 10 (Premier, Select, Registered) customer contacts/email addresses by January 27, 2018 </a:t>
                      </a:r>
                    </a:p>
                  </a:txBody>
                  <a:tcPr marR="45720"/>
                </a:tc>
                <a:extLst>
                  <a:ext uri="{0D108BD9-81ED-4DB2-BD59-A6C34878D82A}">
                    <a16:rowId xmlns:a16="http://schemas.microsoft.com/office/drawing/2014/main" xmlns="" val="10005"/>
                  </a:ext>
                </a:extLst>
              </a:tr>
              <a:tr h="262656">
                <a:tc>
                  <a:txBody>
                    <a:bodyPr/>
                    <a:lstStyle/>
                    <a:p>
                      <a:pPr algn="l">
                        <a:lnSpc>
                          <a:spcPct val="95000"/>
                        </a:lnSpc>
                        <a:spcBef>
                          <a:spcPts val="300"/>
                        </a:spcBef>
                      </a:pPr>
                      <a:r>
                        <a:rPr lang="en-US" sz="900" b="1" kern="1200" dirty="0">
                          <a:solidFill>
                            <a:srgbClr val="4D4D4C"/>
                          </a:solidFill>
                        </a:rPr>
                        <a:t>Master Specialization/</a:t>
                      </a:r>
                    </a:p>
                    <a:p>
                      <a:pPr algn="l">
                        <a:lnSpc>
                          <a:spcPct val="95000"/>
                        </a:lnSpc>
                        <a:spcBef>
                          <a:spcPts val="0"/>
                        </a:spcBef>
                      </a:pPr>
                      <a:r>
                        <a:rPr lang="en-US" sz="900" b="1" kern="1200" dirty="0">
                          <a:solidFill>
                            <a:srgbClr val="4D4D4C"/>
                          </a:solidFill>
                        </a:rPr>
                        <a:t>Cisco Powered </a:t>
                      </a:r>
                      <a:r>
                        <a:rPr lang="en-US" sz="900" b="1" kern="1200" dirty="0" smtClean="0">
                          <a:solidFill>
                            <a:srgbClr val="4D4D4C"/>
                          </a:solidFill>
                        </a:rPr>
                        <a:t>bonus </a:t>
                      </a:r>
                      <a:r>
                        <a:rPr lang="en-US" sz="900" b="1" kern="1200" dirty="0">
                          <a:solidFill>
                            <a:srgbClr val="4D4D4C"/>
                          </a:solidFill>
                        </a:rPr>
                        <a:t>%</a:t>
                      </a:r>
                    </a:p>
                  </a:txBody>
                  <a:tcPr marR="45720"/>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solidFill>
                            <a:srgbClr val="4D4D4C"/>
                          </a:solidFill>
                        </a:rPr>
                        <a:t>N/A</a:t>
                      </a:r>
                      <a:endParaRPr lang="en-US" sz="900" b="0" kern="1200" dirty="0">
                        <a:solidFill>
                          <a:srgbClr val="4D4D4C"/>
                        </a:solidFill>
                        <a:latin typeface="+mj-lt"/>
                        <a:ea typeface="+mn-ea"/>
                        <a:cs typeface="+mn-cs"/>
                      </a:endParaRPr>
                    </a:p>
                  </a:txBody>
                  <a:tcPr marR="45720"/>
                </a:tc>
                <a:extLst>
                  <a:ext uri="{0D108BD9-81ED-4DB2-BD59-A6C34878D82A}">
                    <a16:rowId xmlns:a16="http://schemas.microsoft.com/office/drawing/2014/main" xmlns="" val="10006"/>
                  </a:ext>
                </a:extLst>
              </a:tr>
              <a:tr h="219456">
                <a:tc>
                  <a:txBody>
                    <a:bodyPr/>
                    <a:lstStyle/>
                    <a:p>
                      <a:pPr algn="l">
                        <a:lnSpc>
                          <a:spcPct val="95000"/>
                        </a:lnSpc>
                        <a:spcBef>
                          <a:spcPts val="300"/>
                        </a:spcBef>
                      </a:pPr>
                      <a:r>
                        <a:rPr lang="en-US" sz="900" b="1" kern="1200" dirty="0">
                          <a:solidFill>
                            <a:srgbClr val="4D4D4C"/>
                          </a:solidFill>
                        </a:rPr>
                        <a:t>Gold/CMSP Master </a:t>
                      </a:r>
                      <a:r>
                        <a:rPr lang="en-US" sz="900" b="1" kern="1200" dirty="0" smtClean="0">
                          <a:solidFill>
                            <a:srgbClr val="4D4D4C"/>
                          </a:solidFill>
                        </a:rPr>
                        <a:t>bonus</a:t>
                      </a:r>
                      <a:r>
                        <a:rPr lang="pl-PL" sz="900" b="1" kern="1200" dirty="0" smtClean="0">
                          <a:solidFill>
                            <a:srgbClr val="4D4D4C"/>
                          </a:solidFill>
                        </a:rPr>
                        <a:t> </a:t>
                      </a:r>
                      <a:r>
                        <a:rPr lang="pl-PL" sz="900" b="1" kern="1200" dirty="0">
                          <a:solidFill>
                            <a:srgbClr val="4D4D4C"/>
                          </a:solidFill>
                        </a:rPr>
                        <a:t>%</a:t>
                      </a:r>
                      <a:endParaRPr lang="pl-PL" sz="900" b="1" kern="1200" dirty="0">
                        <a:solidFill>
                          <a:srgbClr val="4D4D4C"/>
                        </a:solidFill>
                        <a:latin typeface="+mj-lt"/>
                        <a:ea typeface="+mn-ea"/>
                        <a:cs typeface="+mn-cs"/>
                      </a:endParaRPr>
                    </a:p>
                  </a:txBody>
                  <a:tcPr marR="45720"/>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solidFill>
                            <a:srgbClr val="4D4D4C"/>
                          </a:solidFill>
                          <a:latin typeface="+mn-lt"/>
                          <a:ea typeface="+mn-ea"/>
                          <a:cs typeface="+mn-cs"/>
                        </a:rPr>
                        <a:t>1%*</a:t>
                      </a:r>
                    </a:p>
                  </a:txBody>
                  <a:tcPr marR="45720"/>
                </a:tc>
                <a:extLst>
                  <a:ext uri="{0D108BD9-81ED-4DB2-BD59-A6C34878D82A}">
                    <a16:rowId xmlns:a16="http://schemas.microsoft.com/office/drawing/2014/main" xmlns="" val="10007"/>
                  </a:ext>
                </a:extLst>
              </a:tr>
              <a:tr h="176117">
                <a:tc>
                  <a:txBody>
                    <a:bodyPr/>
                    <a:lstStyle/>
                    <a:p>
                      <a:pPr marL="0" marR="0" lvl="0" indent="0" algn="l" defTabSz="685777" rtl="0" eaLnBrk="1" fontAlgn="auto" latinLnBrk="0" hangingPunct="1">
                        <a:lnSpc>
                          <a:spcPct val="95000"/>
                        </a:lnSpc>
                        <a:spcBef>
                          <a:spcPts val="300"/>
                        </a:spcBef>
                        <a:spcAft>
                          <a:spcPts val="0"/>
                        </a:spcAft>
                        <a:buClrTx/>
                        <a:buSzTx/>
                        <a:buFontTx/>
                        <a:buNone/>
                        <a:tabLst/>
                        <a:defRPr/>
                      </a:pPr>
                      <a:r>
                        <a:rPr lang="en-US" sz="900" b="1" kern="1200" dirty="0" smtClean="0">
                          <a:solidFill>
                            <a:srgbClr val="4D4D4C"/>
                          </a:solidFill>
                          <a:latin typeface="+mn-lt"/>
                          <a:ea typeface="+mn-ea"/>
                          <a:cs typeface="+mn-cs"/>
                        </a:rPr>
                        <a:t>Migration b</a:t>
                      </a:r>
                      <a:r>
                        <a:rPr lang="pl-PL" sz="900" b="1" kern="1200" dirty="0" smtClean="0">
                          <a:solidFill>
                            <a:srgbClr val="4D4D4C"/>
                          </a:solidFill>
                          <a:latin typeface="+mn-lt"/>
                          <a:ea typeface="+mn-ea"/>
                          <a:cs typeface="+mn-cs"/>
                        </a:rPr>
                        <a:t>onus</a:t>
                      </a:r>
                      <a:r>
                        <a:rPr lang="en-US" sz="900" b="1" kern="1200" dirty="0" smtClean="0">
                          <a:solidFill>
                            <a:srgbClr val="4D4D4C"/>
                          </a:solidFill>
                          <a:latin typeface="+mn-lt"/>
                          <a:ea typeface="+mn-ea"/>
                          <a:cs typeface="+mn-cs"/>
                        </a:rPr>
                        <a:t> % </a:t>
                      </a:r>
                      <a:r>
                        <a:rPr lang="en-US" sz="900" b="1" kern="1200" baseline="30000" dirty="0" smtClean="0">
                          <a:solidFill>
                            <a:srgbClr val="4D4D4C"/>
                          </a:solidFill>
                          <a:latin typeface="+mn-lt"/>
                          <a:ea typeface="+mn-ea"/>
                          <a:cs typeface="+mn-cs"/>
                        </a:rPr>
                        <a:t>NEW</a:t>
                      </a:r>
                      <a:endParaRPr lang="pl-PL" sz="900" b="1" kern="1200" baseline="30000" dirty="0" smtClean="0">
                        <a:solidFill>
                          <a:srgbClr val="4D4D4C"/>
                        </a:solidFill>
                        <a:latin typeface="+mn-lt"/>
                        <a:ea typeface="+mn-ea"/>
                        <a:cs typeface="+mn-cs"/>
                      </a:endParaRPr>
                    </a:p>
                  </a:txBody>
                  <a:tcPr marR="45720"/>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0" kern="1200" dirty="0" smtClean="0">
                          <a:solidFill>
                            <a:srgbClr val="4D4D4C"/>
                          </a:solidFill>
                          <a:latin typeface="+mj-lt"/>
                          <a:ea typeface="+mn-ea"/>
                          <a:cs typeface="+mn-cs"/>
                        </a:rPr>
                        <a:t>2%</a:t>
                      </a:r>
                      <a:endParaRPr lang="en-US" sz="900" b="0" kern="1200" dirty="0">
                        <a:solidFill>
                          <a:srgbClr val="4D4D4C"/>
                        </a:solidFill>
                        <a:latin typeface="+mj-lt"/>
                        <a:ea typeface="+mn-ea"/>
                        <a:cs typeface="+mn-cs"/>
                      </a:endParaRPr>
                    </a:p>
                  </a:txBody>
                  <a:tcPr marR="45720"/>
                </a:tc>
              </a:tr>
              <a:tr h="176117">
                <a:tc>
                  <a:txBody>
                    <a:bodyPr/>
                    <a:lstStyle/>
                    <a:p>
                      <a:pPr marL="0" marR="0" lvl="0" indent="0" algn="l" defTabSz="685777" rtl="0" eaLnBrk="1" fontAlgn="auto" latinLnBrk="0" hangingPunct="1">
                        <a:lnSpc>
                          <a:spcPct val="95000"/>
                        </a:lnSpc>
                        <a:spcBef>
                          <a:spcPts val="300"/>
                        </a:spcBef>
                        <a:spcAft>
                          <a:spcPts val="0"/>
                        </a:spcAft>
                        <a:buClrTx/>
                        <a:buSzTx/>
                        <a:buFontTx/>
                        <a:buNone/>
                        <a:tabLst/>
                        <a:defRPr/>
                      </a:pPr>
                      <a:r>
                        <a:rPr lang="en-US" sz="900" b="1" kern="1200" dirty="0" smtClean="0">
                          <a:solidFill>
                            <a:srgbClr val="4D4D4C"/>
                          </a:solidFill>
                          <a:latin typeface="+mn-lt"/>
                          <a:ea typeface="+mn-ea"/>
                          <a:cs typeface="+mn-cs"/>
                        </a:rPr>
                        <a:t>EN </a:t>
                      </a:r>
                      <a:r>
                        <a:rPr lang="pl-PL" sz="900" b="1" kern="1200" dirty="0" smtClean="0">
                          <a:solidFill>
                            <a:srgbClr val="4D4D4C"/>
                          </a:solidFill>
                          <a:latin typeface="+mn-lt"/>
                          <a:ea typeface="+mn-ea"/>
                          <a:cs typeface="+mn-cs"/>
                        </a:rPr>
                        <a:t>Account Breakaway </a:t>
                      </a:r>
                      <a:r>
                        <a:rPr lang="en-US" sz="900" b="1" kern="1200" dirty="0" smtClean="0">
                          <a:solidFill>
                            <a:srgbClr val="4D4D4C"/>
                          </a:solidFill>
                          <a:latin typeface="+mn-lt"/>
                          <a:ea typeface="+mn-ea"/>
                          <a:cs typeface="+mn-cs"/>
                        </a:rPr>
                        <a:t>b</a:t>
                      </a:r>
                      <a:r>
                        <a:rPr lang="pl-PL" sz="900" b="1" kern="1200" dirty="0" smtClean="0">
                          <a:solidFill>
                            <a:srgbClr val="4D4D4C"/>
                          </a:solidFill>
                          <a:latin typeface="+mn-lt"/>
                          <a:ea typeface="+mn-ea"/>
                          <a:cs typeface="+mn-cs"/>
                        </a:rPr>
                        <a:t>onus </a:t>
                      </a:r>
                      <a:r>
                        <a:rPr lang="en-US" sz="900" b="1" kern="1200" dirty="0" smtClean="0">
                          <a:solidFill>
                            <a:srgbClr val="4D4D4C"/>
                          </a:solidFill>
                          <a:latin typeface="+mn-lt"/>
                          <a:ea typeface="+mn-ea"/>
                          <a:cs typeface="+mn-cs"/>
                        </a:rPr>
                        <a:t>%</a:t>
                      </a:r>
                      <a:endParaRPr lang="pl-PL" sz="900" b="1" kern="1200" baseline="30000" dirty="0" smtClean="0">
                        <a:solidFill>
                          <a:srgbClr val="4D4D4C"/>
                        </a:solidFill>
                        <a:latin typeface="+mn-lt"/>
                        <a:ea typeface="+mn-ea"/>
                        <a:cs typeface="+mn-cs"/>
                      </a:endParaRPr>
                    </a:p>
                  </a:txBody>
                  <a:tcPr marR="45720"/>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0" kern="1200" dirty="0" smtClean="0">
                          <a:solidFill>
                            <a:srgbClr val="4D4D4C"/>
                          </a:solidFill>
                          <a:latin typeface="+mj-lt"/>
                          <a:ea typeface="+mn-ea"/>
                          <a:cs typeface="+mn-cs"/>
                        </a:rPr>
                        <a:t>2%</a:t>
                      </a:r>
                      <a:endParaRPr lang="en-US" sz="900" b="0" kern="1200" dirty="0">
                        <a:solidFill>
                          <a:srgbClr val="4D4D4C"/>
                        </a:solidFill>
                        <a:latin typeface="+mj-lt"/>
                        <a:ea typeface="+mn-ea"/>
                        <a:cs typeface="+mn-cs"/>
                      </a:endParaRPr>
                    </a:p>
                  </a:txBody>
                  <a:tcPr marR="45720"/>
                </a:tc>
              </a:tr>
              <a:tr h="176117">
                <a:tc>
                  <a:txBody>
                    <a:bodyPr/>
                    <a:lstStyle/>
                    <a:p>
                      <a:pPr marL="0" marR="0" lvl="0" indent="0" algn="l" defTabSz="685777" rtl="0" eaLnBrk="1" fontAlgn="auto" latinLnBrk="0" hangingPunct="1">
                        <a:lnSpc>
                          <a:spcPct val="95000"/>
                        </a:lnSpc>
                        <a:spcBef>
                          <a:spcPts val="300"/>
                        </a:spcBef>
                        <a:spcAft>
                          <a:spcPts val="0"/>
                        </a:spcAft>
                        <a:buClrTx/>
                        <a:buSzTx/>
                        <a:buFontTx/>
                        <a:buNone/>
                        <a:tabLst/>
                        <a:defRPr/>
                      </a:pPr>
                      <a:r>
                        <a:rPr lang="en-US" sz="900" b="1" kern="1200" dirty="0" smtClean="0">
                          <a:solidFill>
                            <a:srgbClr val="4D4D4C"/>
                          </a:solidFill>
                          <a:latin typeface="+mn-lt"/>
                          <a:ea typeface="+mn-ea"/>
                          <a:cs typeface="+mn-cs"/>
                        </a:rPr>
                        <a:t>Activation</a:t>
                      </a:r>
                      <a:r>
                        <a:rPr lang="en-US" sz="900" b="1" kern="1200" baseline="0" dirty="0" smtClean="0">
                          <a:solidFill>
                            <a:srgbClr val="4D4D4C"/>
                          </a:solidFill>
                          <a:latin typeface="+mn-lt"/>
                          <a:ea typeface="+mn-ea"/>
                          <a:cs typeface="+mn-cs"/>
                        </a:rPr>
                        <a:t> </a:t>
                      </a:r>
                      <a:r>
                        <a:rPr lang="en-US" sz="900" b="1" kern="1200" dirty="0" smtClean="0">
                          <a:solidFill>
                            <a:srgbClr val="4D4D4C"/>
                          </a:solidFill>
                          <a:latin typeface="+mn-lt"/>
                          <a:ea typeface="+mn-ea"/>
                          <a:cs typeface="+mn-cs"/>
                        </a:rPr>
                        <a:t>b</a:t>
                      </a:r>
                      <a:r>
                        <a:rPr lang="pl-PL" sz="900" b="1" kern="1200" dirty="0" smtClean="0">
                          <a:solidFill>
                            <a:srgbClr val="4D4D4C"/>
                          </a:solidFill>
                          <a:latin typeface="+mn-lt"/>
                          <a:ea typeface="+mn-ea"/>
                          <a:cs typeface="+mn-cs"/>
                        </a:rPr>
                        <a:t>onus</a:t>
                      </a:r>
                      <a:r>
                        <a:rPr lang="en-US" sz="900" b="1" kern="1200" dirty="0" smtClean="0">
                          <a:solidFill>
                            <a:srgbClr val="4D4D4C"/>
                          </a:solidFill>
                          <a:latin typeface="+mn-lt"/>
                          <a:ea typeface="+mn-ea"/>
                          <a:cs typeface="+mn-cs"/>
                        </a:rPr>
                        <a:t> % </a:t>
                      </a:r>
                      <a:r>
                        <a:rPr lang="en-US" sz="900" b="1" kern="1200" baseline="30000" dirty="0" smtClean="0">
                          <a:solidFill>
                            <a:srgbClr val="4D4D4C"/>
                          </a:solidFill>
                          <a:latin typeface="+mn-lt"/>
                          <a:ea typeface="+mn-ea"/>
                          <a:cs typeface="+mn-cs"/>
                        </a:rPr>
                        <a:t>NEW</a:t>
                      </a:r>
                      <a:endParaRPr lang="pl-PL" sz="900" b="1" kern="1200" baseline="30000" dirty="0" smtClean="0">
                        <a:solidFill>
                          <a:srgbClr val="4D4D4C"/>
                        </a:solidFill>
                        <a:latin typeface="+mn-lt"/>
                        <a:ea typeface="+mn-ea"/>
                        <a:cs typeface="+mn-cs"/>
                      </a:endParaRPr>
                    </a:p>
                  </a:txBody>
                  <a:tcPr marR="45720"/>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0" kern="1200" dirty="0" smtClean="0">
                          <a:solidFill>
                            <a:srgbClr val="4D4D4C"/>
                          </a:solidFill>
                          <a:latin typeface="+mj-lt"/>
                          <a:ea typeface="+mn-ea"/>
                          <a:cs typeface="+mn-cs"/>
                        </a:rPr>
                        <a:t>Up to 17%</a:t>
                      </a:r>
                      <a:endParaRPr lang="en-US" sz="900" b="0" kern="1200" dirty="0">
                        <a:solidFill>
                          <a:srgbClr val="4D4D4C"/>
                        </a:solidFill>
                        <a:latin typeface="+mj-lt"/>
                        <a:ea typeface="+mn-ea"/>
                        <a:cs typeface="+mn-cs"/>
                      </a:endParaRPr>
                    </a:p>
                  </a:txBody>
                  <a:tcPr marR="45720"/>
                </a:tc>
              </a:tr>
              <a:tr h="176117">
                <a:tc>
                  <a:txBody>
                    <a:bodyPr/>
                    <a:lstStyle/>
                    <a:p>
                      <a:pPr marL="0" marR="0" lvl="0" indent="0" algn="l" defTabSz="685777" rtl="0" eaLnBrk="1" fontAlgn="auto" latinLnBrk="0" hangingPunct="1">
                        <a:lnSpc>
                          <a:spcPct val="95000"/>
                        </a:lnSpc>
                        <a:spcBef>
                          <a:spcPts val="300"/>
                        </a:spcBef>
                        <a:spcAft>
                          <a:spcPts val="0"/>
                        </a:spcAft>
                        <a:buClrTx/>
                        <a:buSzTx/>
                        <a:buFontTx/>
                        <a:buNone/>
                        <a:tabLst/>
                        <a:defRPr/>
                      </a:pPr>
                      <a:r>
                        <a:rPr lang="en-US" sz="900" b="1" kern="1200" dirty="0" smtClean="0">
                          <a:solidFill>
                            <a:srgbClr val="4D4D4C"/>
                          </a:solidFill>
                          <a:latin typeface="+mn-lt"/>
                          <a:ea typeface="+mn-ea"/>
                          <a:cs typeface="+mn-cs"/>
                        </a:rPr>
                        <a:t>PSS SW b</a:t>
                      </a:r>
                      <a:r>
                        <a:rPr lang="pl-PL" sz="900" b="1" kern="1200" dirty="0" smtClean="0">
                          <a:solidFill>
                            <a:srgbClr val="4D4D4C"/>
                          </a:solidFill>
                          <a:latin typeface="+mn-lt"/>
                          <a:ea typeface="+mn-ea"/>
                          <a:cs typeface="+mn-cs"/>
                        </a:rPr>
                        <a:t>onus</a:t>
                      </a:r>
                      <a:r>
                        <a:rPr lang="en-US" sz="900" b="1" kern="1200" dirty="0" smtClean="0">
                          <a:solidFill>
                            <a:srgbClr val="4D4D4C"/>
                          </a:solidFill>
                          <a:latin typeface="+mn-lt"/>
                          <a:ea typeface="+mn-ea"/>
                          <a:cs typeface="+mn-cs"/>
                        </a:rPr>
                        <a:t> % </a:t>
                      </a:r>
                      <a:r>
                        <a:rPr lang="en-US" sz="900" b="1" kern="1200" baseline="30000" dirty="0" smtClean="0">
                          <a:solidFill>
                            <a:srgbClr val="4D4D4C"/>
                          </a:solidFill>
                          <a:latin typeface="+mn-lt"/>
                          <a:ea typeface="+mn-ea"/>
                          <a:cs typeface="+mn-cs"/>
                        </a:rPr>
                        <a:t>NEW</a:t>
                      </a:r>
                      <a:endParaRPr lang="pl-PL" sz="900" b="1" kern="1200" baseline="30000" dirty="0" smtClean="0">
                        <a:solidFill>
                          <a:srgbClr val="4D4D4C"/>
                        </a:solidFill>
                        <a:latin typeface="+mn-lt"/>
                        <a:ea typeface="+mn-ea"/>
                        <a:cs typeface="+mn-cs"/>
                      </a:endParaRPr>
                    </a:p>
                  </a:txBody>
                  <a:tcPr marR="45720"/>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0" kern="1200" dirty="0" smtClean="0">
                          <a:solidFill>
                            <a:srgbClr val="4D4D4C"/>
                          </a:solidFill>
                          <a:latin typeface="+mj-lt"/>
                          <a:ea typeface="+mn-ea"/>
                          <a:cs typeface="+mn-cs"/>
                        </a:rPr>
                        <a:t>1%</a:t>
                      </a:r>
                      <a:endParaRPr lang="en-US" sz="900" b="0" kern="1200" dirty="0">
                        <a:solidFill>
                          <a:srgbClr val="4D4D4C"/>
                        </a:solidFill>
                        <a:latin typeface="+mj-lt"/>
                        <a:ea typeface="+mn-ea"/>
                        <a:cs typeface="+mn-cs"/>
                      </a:endParaRPr>
                    </a:p>
                  </a:txBody>
                  <a:tcPr marR="45720"/>
                </a:tc>
              </a:tr>
              <a:tr h="176117">
                <a:tc>
                  <a:txBody>
                    <a:bodyPr/>
                    <a:lstStyle/>
                    <a:p>
                      <a:pPr algn="l">
                        <a:lnSpc>
                          <a:spcPct val="95000"/>
                        </a:lnSpc>
                        <a:spcBef>
                          <a:spcPts val="300"/>
                        </a:spcBef>
                      </a:pPr>
                      <a:r>
                        <a:rPr lang="en-US" sz="900" b="1" kern="1200" dirty="0">
                          <a:solidFill>
                            <a:srgbClr val="4D4D4C"/>
                          </a:solidFill>
                          <a:latin typeface="+mj-lt"/>
                          <a:ea typeface="+mn-ea"/>
                          <a:cs typeface="+mn-cs"/>
                        </a:rPr>
                        <a:t>Precedence</a:t>
                      </a:r>
                      <a:endParaRPr lang="pl-PL" sz="900" b="1" kern="1200" dirty="0">
                        <a:solidFill>
                          <a:srgbClr val="4D4D4C"/>
                        </a:solidFill>
                        <a:latin typeface="+mj-lt"/>
                        <a:ea typeface="+mn-ea"/>
                        <a:cs typeface="+mn-cs"/>
                      </a:endParaRPr>
                    </a:p>
                  </a:txBody>
                  <a:tcPr marR="45720"/>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0" kern="1200" dirty="0">
                          <a:solidFill>
                            <a:srgbClr val="4D4D4C"/>
                          </a:solidFill>
                          <a:latin typeface="+mj-lt"/>
                          <a:ea typeface="+mn-ea"/>
                          <a:cs typeface="+mn-cs"/>
                        </a:rPr>
                        <a:t>Over </a:t>
                      </a:r>
                      <a:r>
                        <a:rPr lang="en-US" sz="900" b="0" kern="1200" dirty="0" smtClean="0">
                          <a:solidFill>
                            <a:srgbClr val="4D4D4C"/>
                          </a:solidFill>
                          <a:latin typeface="+mj-lt"/>
                          <a:ea typeface="+mn-ea"/>
                          <a:cs typeface="+mn-cs"/>
                        </a:rPr>
                        <a:t>SPT </a:t>
                      </a:r>
                      <a:endParaRPr lang="en-US" sz="900" b="0" kern="1200" dirty="0">
                        <a:solidFill>
                          <a:srgbClr val="4D4D4C"/>
                        </a:solidFill>
                        <a:latin typeface="+mj-lt"/>
                        <a:ea typeface="+mn-ea"/>
                        <a:cs typeface="+mn-cs"/>
                      </a:endParaRPr>
                    </a:p>
                  </a:txBody>
                  <a:tcPr marR="45720"/>
                </a:tc>
                <a:extLst>
                  <a:ext uri="{0D108BD9-81ED-4DB2-BD59-A6C34878D82A}">
                    <a16:rowId xmlns:a16="http://schemas.microsoft.com/office/drawing/2014/main" xmlns="" val="10009"/>
                  </a:ext>
                </a:extLst>
              </a:tr>
            </a:tbl>
          </a:graphicData>
        </a:graphic>
      </p:graphicFrame>
      <p:sp>
        <p:nvSpPr>
          <p:cNvPr id="5" name="Text Placeholder 9"/>
          <p:cNvSpPr txBox="1">
            <a:spLocks/>
          </p:cNvSpPr>
          <p:nvPr/>
        </p:nvSpPr>
        <p:spPr>
          <a:xfrm>
            <a:off x="1009986" y="4598357"/>
            <a:ext cx="4898608" cy="281325"/>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fontAlgn="t">
              <a:spcBef>
                <a:spcPts val="0"/>
              </a:spcBef>
              <a:spcAft>
                <a:spcPts val="200"/>
              </a:spcAft>
              <a:buNone/>
              <a:defRPr/>
            </a:pPr>
            <a:r>
              <a:rPr lang="en-US" sz="700" dirty="0">
                <a:solidFill>
                  <a:srgbClr val="4D4D4D"/>
                </a:solidFill>
                <a:latin typeface="+mj-lt"/>
                <a:cs typeface="CiscoSans ExtraLight"/>
              </a:rPr>
              <a:t>* On 6% and 8% rebate category products </a:t>
            </a:r>
            <a:r>
              <a:rPr lang="en-US" sz="700" dirty="0" smtClean="0">
                <a:solidFill>
                  <a:srgbClr val="4D4D4D"/>
                </a:solidFill>
                <a:cs typeface="CiscoSans ExtraLight"/>
              </a:rPr>
              <a:t>only</a:t>
            </a:r>
            <a:r>
              <a:rPr lang="en-US" sz="700" dirty="0" smtClean="0">
                <a:solidFill>
                  <a:srgbClr val="489542"/>
                </a:solidFill>
                <a:latin typeface="+mj-lt"/>
              </a:rPr>
              <a:t> </a:t>
            </a:r>
            <a:endParaRPr lang="en-US" sz="700" dirty="0">
              <a:solidFill>
                <a:srgbClr val="489542"/>
              </a:solidFill>
              <a:latin typeface="+mj-lt"/>
            </a:endParaRPr>
          </a:p>
        </p:txBody>
      </p:sp>
    </p:spTree>
    <p:extLst>
      <p:ext uri="{BB962C8B-B14F-4D97-AF65-F5344CB8AC3E}">
        <p14:creationId xmlns:p14="http://schemas.microsoft.com/office/powerpoint/2010/main" val="1721886298"/>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37766" y="999763"/>
            <a:ext cx="4216121" cy="3606353"/>
          </a:xfrm>
        </p:spPr>
        <p:txBody>
          <a:bodyPr/>
          <a:lstStyle/>
          <a:p>
            <a:pPr marL="57140" indent="0">
              <a:spcBef>
                <a:spcPts val="600"/>
              </a:spcBef>
              <a:buNone/>
            </a:pPr>
            <a:r>
              <a:rPr lang="en-US" sz="1200" b="1" dirty="0">
                <a:solidFill>
                  <a:schemeClr val="bg2">
                    <a:lumMod val="75000"/>
                  </a:schemeClr>
                </a:solidFill>
              </a:rPr>
              <a:t>Account Breakaway bonus</a:t>
            </a:r>
          </a:p>
          <a:p>
            <a:pPr>
              <a:spcBef>
                <a:spcPts val="600"/>
              </a:spcBef>
            </a:pPr>
            <a:r>
              <a:rPr lang="en-US" sz="1200" dirty="0"/>
              <a:t>Receive VIP bonus on approved and booked Enterprise Networks (EN) Account Breakaway deals in VIP 30</a:t>
            </a:r>
          </a:p>
          <a:p>
            <a:pPr>
              <a:spcBef>
                <a:spcPts val="600"/>
              </a:spcBef>
            </a:pPr>
            <a:r>
              <a:rPr lang="en-US" sz="1200" dirty="0"/>
              <a:t>Acquire new accounts, reactivate accounts through EN Account Breakaway program, receive significantly higher upfront discounts, and now also get rewarded </a:t>
            </a:r>
            <a:br>
              <a:rPr lang="en-US" sz="1200" dirty="0"/>
            </a:br>
            <a:r>
              <a:rPr lang="en-US" sz="1200" dirty="0"/>
              <a:t>with a 2 percent additional VIP bonus</a:t>
            </a:r>
          </a:p>
          <a:p>
            <a:pPr>
              <a:spcBef>
                <a:spcPts val="600"/>
              </a:spcBef>
            </a:pPr>
            <a:r>
              <a:rPr lang="en-US" sz="1200" dirty="0"/>
              <a:t>Eligible products are VIP EN SKUs, except Catalyst 2000 Series</a:t>
            </a:r>
          </a:p>
          <a:p>
            <a:pPr>
              <a:spcBef>
                <a:spcPts val="600"/>
              </a:spcBef>
            </a:pPr>
            <a:r>
              <a:rPr lang="en-US" sz="1200" dirty="0"/>
              <a:t>EN Account Breakaway bonus can be paid in addition to Gold/CMSP Master bonus (1 percent)</a:t>
            </a:r>
          </a:p>
          <a:p>
            <a:pPr>
              <a:spcBef>
                <a:spcPts val="600"/>
              </a:spcBef>
            </a:pPr>
            <a:r>
              <a:rPr lang="en-US" sz="1200" dirty="0"/>
              <a:t>Register Account Breakaway deals in Cisco Commerce Workspace by identifying new EN accounts or reactivating existing accounts, for more information visit </a:t>
            </a:r>
            <a:r>
              <a:rPr lang="en-US" sz="1200" dirty="0">
                <a:hlinkClick r:id="rId3"/>
              </a:rPr>
              <a:t>www.cisco.com/go/ab</a:t>
            </a:r>
            <a:endParaRPr lang="en-US" sz="1200" dirty="0"/>
          </a:p>
          <a:p>
            <a:pPr marL="57140" indent="0">
              <a:spcBef>
                <a:spcPts val="600"/>
              </a:spcBef>
              <a:buNone/>
            </a:pPr>
            <a:endParaRPr lang="en-US" sz="1200" dirty="0"/>
          </a:p>
        </p:txBody>
      </p:sp>
      <p:sp>
        <p:nvSpPr>
          <p:cNvPr id="2" name="Text Placeholder 1"/>
          <p:cNvSpPr>
            <a:spLocks noGrp="1"/>
          </p:cNvSpPr>
          <p:nvPr>
            <p:ph type="body" sz="quarter" idx="11"/>
          </p:nvPr>
        </p:nvSpPr>
        <p:spPr>
          <a:xfrm>
            <a:off x="4564794" y="999763"/>
            <a:ext cx="4218460" cy="3606355"/>
          </a:xfrm>
        </p:spPr>
        <p:txBody>
          <a:bodyPr/>
          <a:lstStyle/>
          <a:p>
            <a:pPr marL="57140" indent="0">
              <a:spcBef>
                <a:spcPts val="600"/>
              </a:spcBef>
              <a:buNone/>
            </a:pPr>
            <a:r>
              <a:rPr lang="en-US" sz="1200" b="1" dirty="0" smtClean="0">
                <a:solidFill>
                  <a:schemeClr val="bg2">
                    <a:lumMod val="75000"/>
                  </a:schemeClr>
                </a:solidFill>
              </a:rPr>
              <a:t>Migration </a:t>
            </a:r>
            <a:r>
              <a:rPr lang="en-US" sz="1200" b="1" dirty="0">
                <a:solidFill>
                  <a:schemeClr val="bg2">
                    <a:lumMod val="75000"/>
                  </a:schemeClr>
                </a:solidFill>
              </a:rPr>
              <a:t>bonus </a:t>
            </a:r>
            <a:r>
              <a:rPr lang="en-US" sz="1200" b="1" baseline="30000" dirty="0">
                <a:solidFill>
                  <a:schemeClr val="bg2">
                    <a:lumMod val="75000"/>
                  </a:schemeClr>
                </a:solidFill>
              </a:rPr>
              <a:t>NEW</a:t>
            </a:r>
          </a:p>
          <a:p>
            <a:pPr>
              <a:spcBef>
                <a:spcPts val="600"/>
              </a:spcBef>
            </a:pPr>
            <a:r>
              <a:rPr lang="en-US" sz="1200" dirty="0"/>
              <a:t>Help </a:t>
            </a:r>
            <a:r>
              <a:rPr lang="en-US" sz="1200" dirty="0" smtClean="0"/>
              <a:t>customers </a:t>
            </a:r>
            <a:r>
              <a:rPr lang="en-US" sz="1200" dirty="0"/>
              <a:t>stay ahead of the competition by refreshing their infrastructure and return the old equipment using the Migration Incentive Program (MIP)</a:t>
            </a:r>
          </a:p>
          <a:p>
            <a:pPr>
              <a:spcBef>
                <a:spcPts val="600"/>
              </a:spcBef>
            </a:pPr>
            <a:r>
              <a:rPr lang="en-US" sz="1200" dirty="0"/>
              <a:t>Qualify for significant upfront discount and also additional 2 percent VIP rebate on VIP eligible SKUs in approved and booked MIP deals in VIP 30</a:t>
            </a:r>
          </a:p>
          <a:p>
            <a:pPr>
              <a:spcBef>
                <a:spcPts val="600"/>
              </a:spcBef>
            </a:pPr>
            <a:r>
              <a:rPr lang="en-US" sz="1200" dirty="0"/>
              <a:t>Take advantage of this program to accelerate your customers’ journey to Cisco DNA and increase your </a:t>
            </a:r>
            <a:r>
              <a:rPr lang="en-US" sz="1200" dirty="0" smtClean="0"/>
              <a:t>profitability</a:t>
            </a:r>
          </a:p>
          <a:p>
            <a:pPr>
              <a:spcBef>
                <a:spcPts val="600"/>
              </a:spcBef>
            </a:pPr>
            <a:r>
              <a:rPr lang="en-US" sz="1200" dirty="0" smtClean="0"/>
              <a:t>Migration bonus can be combined with any other VIP bonus</a:t>
            </a:r>
            <a:endParaRPr lang="en-US" sz="1200" dirty="0"/>
          </a:p>
          <a:p>
            <a:pPr>
              <a:spcBef>
                <a:spcPts val="600"/>
              </a:spcBef>
            </a:pPr>
            <a:r>
              <a:rPr lang="en-US" sz="1200" dirty="0"/>
              <a:t>Register MIP deals in Cisco Commerce Workspace, for more information visit </a:t>
            </a:r>
            <a:r>
              <a:rPr lang="en-US" sz="1200" dirty="0">
                <a:hlinkClick r:id="rId4"/>
              </a:rPr>
              <a:t>www.cisco.com/go/mip</a:t>
            </a:r>
            <a:r>
              <a:rPr lang="en-US" sz="1200" dirty="0"/>
              <a:t> </a:t>
            </a:r>
          </a:p>
          <a:p>
            <a:endParaRPr lang="en-US" sz="1200" dirty="0"/>
          </a:p>
        </p:txBody>
      </p:sp>
      <p:sp>
        <p:nvSpPr>
          <p:cNvPr id="8" name="Title 7"/>
          <p:cNvSpPr>
            <a:spLocks noGrp="1"/>
          </p:cNvSpPr>
          <p:nvPr>
            <p:ph type="title"/>
          </p:nvPr>
        </p:nvSpPr>
        <p:spPr/>
        <p:txBody>
          <a:bodyPr/>
          <a:lstStyle/>
          <a:p>
            <a:r>
              <a:rPr lang="en-US" dirty="0"/>
              <a:t>Enterprise </a:t>
            </a:r>
            <a:r>
              <a:rPr lang="en-US" dirty="0" smtClean="0"/>
              <a:t>Networks </a:t>
            </a:r>
            <a:endParaRPr lang="en-US" dirty="0"/>
          </a:p>
        </p:txBody>
      </p:sp>
    </p:spTree>
    <p:extLst>
      <p:ext uri="{BB962C8B-B14F-4D97-AF65-F5344CB8AC3E}">
        <p14:creationId xmlns:p14="http://schemas.microsoft.com/office/powerpoint/2010/main" val="3490515630"/>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p:cNvSpPr/>
          <p:nvPr/>
        </p:nvSpPr>
        <p:spPr>
          <a:xfrm>
            <a:off x="336260" y="1573156"/>
            <a:ext cx="8533469" cy="1278994"/>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 name="TextBox 9"/>
          <p:cNvSpPr txBox="1"/>
          <p:nvPr/>
        </p:nvSpPr>
        <p:spPr>
          <a:xfrm>
            <a:off x="290247" y="1062768"/>
            <a:ext cx="8649333" cy="3862596"/>
          </a:xfrm>
          <a:prstGeom prst="rect">
            <a:avLst/>
          </a:prstGeom>
          <a:noFill/>
        </p:spPr>
        <p:txBody>
          <a:bodyPr wrap="square" rtlCol="0">
            <a:spAutoFit/>
          </a:bodyPr>
          <a:lstStyle/>
          <a:p>
            <a:pPr marL="285750" indent="-285750">
              <a:spcAft>
                <a:spcPts val="600"/>
              </a:spcAft>
              <a:buFont typeface="Arial" panose="020B0604020202020204" pitchFamily="34" charset="0"/>
              <a:buChar char="•"/>
            </a:pPr>
            <a:endParaRPr lang="en-US" sz="1200" dirty="0" smtClean="0"/>
          </a:p>
          <a:p>
            <a:pPr marL="285750" indent="-285750">
              <a:spcAft>
                <a:spcPts val="600"/>
              </a:spcAft>
              <a:buFont typeface="Arial" panose="020B0604020202020204" pitchFamily="34" charset="0"/>
              <a:buChar char="•"/>
            </a:pPr>
            <a:endParaRPr lang="en-US" sz="1200" dirty="0"/>
          </a:p>
          <a:p>
            <a:pPr marL="285750" indent="-285750">
              <a:spcAft>
                <a:spcPts val="600"/>
              </a:spcAft>
              <a:buFont typeface="Arial" panose="020B0604020202020204" pitchFamily="34" charset="0"/>
              <a:buChar char="•"/>
            </a:pPr>
            <a:endParaRPr lang="en-US" sz="1200" dirty="0" smtClean="0"/>
          </a:p>
          <a:p>
            <a:pPr marL="285750" indent="-285750">
              <a:spcAft>
                <a:spcPts val="600"/>
              </a:spcAft>
              <a:buFont typeface="Arial" panose="020B0604020202020204" pitchFamily="34" charset="0"/>
              <a:buChar char="•"/>
            </a:pPr>
            <a:endParaRPr lang="en-US" sz="1200" dirty="0"/>
          </a:p>
          <a:p>
            <a:pPr marL="285750" indent="-285750">
              <a:spcAft>
                <a:spcPts val="600"/>
              </a:spcAft>
              <a:buFont typeface="Arial" panose="020B0604020202020204" pitchFamily="34" charset="0"/>
              <a:buChar char="•"/>
            </a:pPr>
            <a:endParaRPr lang="en-US" sz="1200" dirty="0" smtClean="0"/>
          </a:p>
          <a:p>
            <a:pPr marL="285750" indent="-285750">
              <a:spcAft>
                <a:spcPts val="600"/>
              </a:spcAft>
              <a:buFont typeface="Arial" panose="020B0604020202020204" pitchFamily="34" charset="0"/>
              <a:buChar char="•"/>
            </a:pPr>
            <a:endParaRPr lang="en-US" sz="1200" dirty="0"/>
          </a:p>
          <a:p>
            <a:pPr marL="285750" indent="-285750">
              <a:spcAft>
                <a:spcPts val="600"/>
              </a:spcAft>
              <a:buFont typeface="Arial" panose="020B0604020202020204" pitchFamily="34" charset="0"/>
              <a:buChar char="•"/>
            </a:pPr>
            <a:endParaRPr lang="en-US" sz="1200" dirty="0" smtClean="0"/>
          </a:p>
          <a:p>
            <a:pPr marL="285750" indent="-285750">
              <a:spcAft>
                <a:spcPts val="600"/>
              </a:spcAft>
              <a:buFont typeface="Arial" panose="020B0604020202020204" pitchFamily="34" charset="0"/>
              <a:buChar char="•"/>
            </a:pPr>
            <a:r>
              <a:rPr lang="en-US" sz="1200" dirty="0" smtClean="0"/>
              <a:t>All </a:t>
            </a:r>
            <a:r>
              <a:rPr lang="en-US" sz="1200" dirty="0"/>
              <a:t>partners who earn a VIP payment in EN </a:t>
            </a:r>
            <a:r>
              <a:rPr lang="en-US" sz="1200" dirty="0" err="1"/>
              <a:t>subtrack</a:t>
            </a:r>
            <a:r>
              <a:rPr lang="en-US" sz="1200" dirty="0"/>
              <a:t> are eligible for the Activation </a:t>
            </a:r>
            <a:r>
              <a:rPr lang="en-US" sz="1200" dirty="0" smtClean="0"/>
              <a:t>bonus</a:t>
            </a:r>
            <a:endParaRPr lang="en-US" sz="1200" dirty="0"/>
          </a:p>
          <a:p>
            <a:pPr marL="285750" indent="-285750">
              <a:spcAft>
                <a:spcPts val="600"/>
              </a:spcAft>
              <a:buFont typeface="Arial" panose="020B0604020202020204" pitchFamily="34" charset="0"/>
              <a:buChar char="•"/>
            </a:pPr>
            <a:r>
              <a:rPr lang="en-US" sz="1200" dirty="0" smtClean="0"/>
              <a:t>Software </a:t>
            </a:r>
            <a:r>
              <a:rPr lang="en-US" sz="1200" dirty="0"/>
              <a:t>activation needs to be validated via Proof-of-Performance (POP) submitted for </a:t>
            </a:r>
            <a:r>
              <a:rPr lang="en-US" sz="1200" dirty="0" smtClean="0"/>
              <a:t>review at </a:t>
            </a:r>
            <a:r>
              <a:rPr lang="en-US" sz="1200" dirty="0" smtClean="0">
                <a:hlinkClick r:id="rId3"/>
              </a:rPr>
              <a:t>www.cisco.com/go/ppe</a:t>
            </a:r>
            <a:r>
              <a:rPr lang="en-US" sz="1200" dirty="0" smtClean="0"/>
              <a:t> </a:t>
            </a:r>
          </a:p>
          <a:p>
            <a:pPr marL="285750" indent="-285750">
              <a:spcAft>
                <a:spcPts val="600"/>
              </a:spcAft>
              <a:buFont typeface="Arial" panose="020B0604020202020204" pitchFamily="34" charset="0"/>
              <a:buChar char="•"/>
            </a:pPr>
            <a:r>
              <a:rPr lang="en-US" sz="1200" dirty="0" smtClean="0"/>
              <a:t>Detailed submission steps and POP </a:t>
            </a:r>
            <a:r>
              <a:rPr lang="en-US" sz="1200" dirty="0"/>
              <a:t>g</a:t>
            </a:r>
            <a:r>
              <a:rPr lang="en-US" sz="1200" dirty="0" smtClean="0"/>
              <a:t>uidelines are available in VIP Operations Guide at </a:t>
            </a:r>
            <a:r>
              <a:rPr lang="en-US" sz="1200" dirty="0" smtClean="0">
                <a:hlinkClick r:id="rId4"/>
              </a:rPr>
              <a:t>www.cisco.com/go/vip</a:t>
            </a:r>
            <a:r>
              <a:rPr lang="en-US" sz="1200" dirty="0" smtClean="0"/>
              <a:t> </a:t>
            </a:r>
          </a:p>
          <a:p>
            <a:pPr marL="285750" indent="-285750">
              <a:spcAft>
                <a:spcPts val="600"/>
              </a:spcAft>
              <a:buFont typeface="Arial" panose="020B0604020202020204" pitchFamily="34" charset="0"/>
              <a:buChar char="•"/>
            </a:pPr>
            <a:r>
              <a:rPr lang="en-US" sz="1200" dirty="0" smtClean="0"/>
              <a:t>Partners have until October 27, 2018 </a:t>
            </a:r>
            <a:r>
              <a:rPr lang="en-US" sz="1200" dirty="0"/>
              <a:t>to activate the software and provide the </a:t>
            </a:r>
            <a:r>
              <a:rPr lang="en-US" sz="1200" dirty="0" smtClean="0"/>
              <a:t>POP </a:t>
            </a:r>
            <a:r>
              <a:rPr lang="en-US" sz="1200" dirty="0" smtClean="0">
                <a:sym typeface="Wingdings" panose="05000000000000000000" pitchFamily="2" charset="2"/>
              </a:rPr>
              <a:t> </a:t>
            </a:r>
            <a:r>
              <a:rPr lang="en-US" sz="1200" dirty="0" smtClean="0"/>
              <a:t>6 months at minimum</a:t>
            </a:r>
          </a:p>
          <a:p>
            <a:pPr marL="285750" indent="-285750">
              <a:spcAft>
                <a:spcPts val="600"/>
              </a:spcAft>
              <a:buFont typeface="Arial" panose="020B0604020202020204" pitchFamily="34" charset="0"/>
              <a:buChar char="•"/>
            </a:pPr>
            <a:r>
              <a:rPr lang="en-US" sz="1200" dirty="0" smtClean="0"/>
              <a:t>VIP </a:t>
            </a:r>
            <a:r>
              <a:rPr lang="en-US" sz="1200" dirty="0"/>
              <a:t>Activation bonus </a:t>
            </a:r>
            <a:r>
              <a:rPr lang="en-US" sz="1200" dirty="0" smtClean="0"/>
              <a:t>replaces the DNA </a:t>
            </a:r>
            <a:r>
              <a:rPr lang="en-US" sz="1200" dirty="0"/>
              <a:t>Voucher Program, which was part of </a:t>
            </a:r>
            <a:r>
              <a:rPr lang="en-US" sz="1200" dirty="0" smtClean="0"/>
              <a:t>DNA </a:t>
            </a:r>
            <a:r>
              <a:rPr lang="en-US" sz="1200" dirty="0"/>
              <a:t>offers (expired at the end of VIP 29</a:t>
            </a:r>
            <a:r>
              <a:rPr lang="en-US" sz="1200" dirty="0" smtClean="0"/>
              <a:t>)</a:t>
            </a:r>
          </a:p>
          <a:p>
            <a:pPr marL="285750" indent="-285750">
              <a:spcAft>
                <a:spcPts val="600"/>
              </a:spcAft>
              <a:buFont typeface="Arial" panose="020B0604020202020204" pitchFamily="34" charset="0"/>
              <a:buChar char="•"/>
            </a:pPr>
            <a:r>
              <a:rPr lang="en-US" sz="1200" dirty="0" smtClean="0"/>
              <a:t>POPs can be submitted retroactively </a:t>
            </a:r>
            <a:r>
              <a:rPr lang="en-US" sz="1200" dirty="0"/>
              <a:t>for bookings from July </a:t>
            </a:r>
            <a:r>
              <a:rPr lang="en-US" sz="1200" dirty="0" smtClean="0"/>
              <a:t>31, 2017 </a:t>
            </a:r>
            <a:r>
              <a:rPr lang="en-US" sz="1200" dirty="0"/>
              <a:t>until </a:t>
            </a:r>
            <a:r>
              <a:rPr lang="en-US" sz="1200" dirty="0" smtClean="0"/>
              <a:t>September 10, 2017 </a:t>
            </a:r>
          </a:p>
          <a:p>
            <a:pPr marL="285750" indent="-285750">
              <a:spcAft>
                <a:spcPts val="600"/>
              </a:spcAft>
              <a:buFont typeface="Arial" panose="020B0604020202020204" pitchFamily="34" charset="0"/>
              <a:buChar char="•"/>
            </a:pPr>
            <a:r>
              <a:rPr lang="en-US" sz="1200" dirty="0"/>
              <a:t>VIP Activation bonus complements the Lifecycle Advisor program and its </a:t>
            </a:r>
            <a:r>
              <a:rPr lang="en-US" sz="1200" dirty="0" smtClean="0"/>
              <a:t>incentive</a:t>
            </a:r>
            <a:r>
              <a:rPr lang="en-US" sz="1200" dirty="0"/>
              <a:t/>
            </a:r>
            <a:br>
              <a:rPr lang="en-US" sz="1200" dirty="0"/>
            </a:br>
            <a:endParaRPr lang="en-US" sz="1200" dirty="0" smtClean="0">
              <a:solidFill>
                <a:schemeClr val="tx2"/>
              </a:solidFill>
              <a:latin typeface="+mn-lt"/>
            </a:endParaRPr>
          </a:p>
        </p:txBody>
      </p:sp>
      <p:sp>
        <p:nvSpPr>
          <p:cNvPr id="8" name="Title 7"/>
          <p:cNvSpPr>
            <a:spLocks noGrp="1"/>
          </p:cNvSpPr>
          <p:nvPr>
            <p:ph type="title"/>
          </p:nvPr>
        </p:nvSpPr>
        <p:spPr>
          <a:xfrm>
            <a:off x="433880" y="341313"/>
            <a:ext cx="8595360" cy="731837"/>
          </a:xfrm>
        </p:spPr>
        <p:txBody>
          <a:bodyPr/>
          <a:lstStyle/>
          <a:p>
            <a:r>
              <a:rPr lang="en-US" dirty="0"/>
              <a:t>Enterprise Networks: </a:t>
            </a:r>
            <a:r>
              <a:rPr lang="en-US" dirty="0" smtClean="0"/>
              <a:t>Activation bonus </a:t>
            </a:r>
            <a:r>
              <a:rPr lang="en-US" baseline="30000" dirty="0" smtClean="0"/>
              <a:t>NEW</a:t>
            </a:r>
            <a:endParaRPr lang="en-US" dirty="0"/>
          </a:p>
        </p:txBody>
      </p:sp>
      <p:sp>
        <p:nvSpPr>
          <p:cNvPr id="6" name="Rectangle 5"/>
          <p:cNvSpPr/>
          <p:nvPr/>
        </p:nvSpPr>
        <p:spPr>
          <a:xfrm>
            <a:off x="444210" y="857026"/>
            <a:ext cx="8384805" cy="461665"/>
          </a:xfrm>
          <a:prstGeom prst="rect">
            <a:avLst/>
          </a:prstGeom>
        </p:spPr>
        <p:txBody>
          <a:bodyPr wrap="square">
            <a:spAutoFit/>
          </a:bodyPr>
          <a:lstStyle/>
          <a:p>
            <a:endParaRPr lang="en-US" sz="1200" dirty="0"/>
          </a:p>
          <a:p>
            <a:endParaRPr lang="en-US" sz="1200" dirty="0"/>
          </a:p>
        </p:txBody>
      </p:sp>
      <p:sp>
        <p:nvSpPr>
          <p:cNvPr id="7" name="Rounded Rectangle 6"/>
          <p:cNvSpPr/>
          <p:nvPr/>
        </p:nvSpPr>
        <p:spPr>
          <a:xfrm>
            <a:off x="336260" y="939800"/>
            <a:ext cx="8533470" cy="595255"/>
          </a:xfrm>
          <a:prstGeom prst="roundRect">
            <a:avLst>
              <a:gd name="adj" fmla="val 0"/>
            </a:avLst>
          </a:prstGeom>
          <a:solidFill>
            <a:srgbClr val="04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Activate </a:t>
            </a:r>
            <a:r>
              <a:rPr lang="en-US" dirty="0" smtClean="0"/>
              <a:t>key </a:t>
            </a:r>
            <a:r>
              <a:rPr lang="en-US" dirty="0"/>
              <a:t>software </a:t>
            </a:r>
            <a:r>
              <a:rPr lang="en-US" dirty="0" smtClean="0"/>
              <a:t>in Cisco </a:t>
            </a:r>
            <a:r>
              <a:rPr lang="en-US" dirty="0"/>
              <a:t>ONE Advantage and DNA Advantage </a:t>
            </a:r>
            <a:r>
              <a:rPr lang="en-US" dirty="0" smtClean="0"/>
              <a:t>products* </a:t>
            </a:r>
            <a:br>
              <a:rPr lang="en-US" dirty="0" smtClean="0"/>
            </a:br>
            <a:r>
              <a:rPr lang="en-US" dirty="0" smtClean="0"/>
              <a:t>in </a:t>
            </a:r>
            <a:r>
              <a:rPr lang="en-US" dirty="0"/>
              <a:t>a production network to add up to 17% of incremental rebate</a:t>
            </a:r>
            <a:endParaRPr lang="en-US" dirty="0">
              <a:solidFill>
                <a:schemeClr val="bg1"/>
              </a:solidFill>
            </a:endParaRPr>
          </a:p>
        </p:txBody>
      </p:sp>
      <p:sp>
        <p:nvSpPr>
          <p:cNvPr id="17" name="TextBox 16"/>
          <p:cNvSpPr txBox="1"/>
          <p:nvPr/>
        </p:nvSpPr>
        <p:spPr>
          <a:xfrm>
            <a:off x="955148" y="4665187"/>
            <a:ext cx="8134135" cy="246221"/>
          </a:xfrm>
          <a:prstGeom prst="rect">
            <a:avLst/>
          </a:prstGeom>
          <a:noFill/>
        </p:spPr>
        <p:txBody>
          <a:bodyPr wrap="square" rtlCol="0">
            <a:spAutoFit/>
          </a:bodyPr>
          <a:lstStyle/>
          <a:p>
            <a:r>
              <a:rPr lang="en-US" sz="1000" dirty="0" smtClean="0">
                <a:solidFill>
                  <a:schemeClr val="tx2"/>
                </a:solidFill>
              </a:rPr>
              <a:t>*For </a:t>
            </a:r>
            <a:r>
              <a:rPr lang="en-US" sz="1000" dirty="0">
                <a:solidFill>
                  <a:schemeClr val="tx2"/>
                </a:solidFill>
              </a:rPr>
              <a:t>a </a:t>
            </a:r>
            <a:r>
              <a:rPr lang="en-US" sz="1000" dirty="0" smtClean="0">
                <a:solidFill>
                  <a:schemeClr val="tx2"/>
                </a:solidFill>
              </a:rPr>
              <a:t>list </a:t>
            </a:r>
            <a:r>
              <a:rPr lang="en-US" sz="1000" dirty="0">
                <a:solidFill>
                  <a:schemeClr val="tx2"/>
                </a:solidFill>
              </a:rPr>
              <a:t>of </a:t>
            </a:r>
            <a:r>
              <a:rPr lang="en-US" sz="1000" dirty="0" smtClean="0">
                <a:solidFill>
                  <a:schemeClr val="tx2"/>
                </a:solidFill>
              </a:rPr>
              <a:t>Activation bonus eligible </a:t>
            </a:r>
            <a:r>
              <a:rPr lang="en-US" sz="1000" dirty="0">
                <a:solidFill>
                  <a:schemeClr val="tx2"/>
                </a:solidFill>
              </a:rPr>
              <a:t>SKUs, go to </a:t>
            </a:r>
            <a:r>
              <a:rPr lang="en-US" sz="1000" dirty="0" smtClean="0">
                <a:solidFill>
                  <a:schemeClr val="tx2"/>
                </a:solidFill>
                <a:hlinkClick r:id="rId5"/>
              </a:rPr>
              <a:t>www.cisco.com/go/vipskus</a:t>
            </a:r>
            <a:r>
              <a:rPr lang="en-US" sz="1000" dirty="0" smtClean="0">
                <a:solidFill>
                  <a:schemeClr val="tx2"/>
                </a:solidFill>
              </a:rPr>
              <a:t> </a:t>
            </a:r>
          </a:p>
        </p:txBody>
      </p:sp>
      <p:graphicFrame>
        <p:nvGraphicFramePr>
          <p:cNvPr id="64" name="Table 63"/>
          <p:cNvGraphicFramePr>
            <a:graphicFrameLocks noGrp="1"/>
          </p:cNvGraphicFramePr>
          <p:nvPr>
            <p:extLst>
              <p:ext uri="{D42A27DB-BD31-4B8C-83A1-F6EECF244321}">
                <p14:modId xmlns:p14="http://schemas.microsoft.com/office/powerpoint/2010/main" val="641648163"/>
              </p:ext>
            </p:extLst>
          </p:nvPr>
        </p:nvGraphicFramePr>
        <p:xfrm>
          <a:off x="948617" y="1695043"/>
          <a:ext cx="1689192" cy="988619"/>
        </p:xfrm>
        <a:graphic>
          <a:graphicData uri="http://schemas.openxmlformats.org/drawingml/2006/table">
            <a:tbl>
              <a:tblPr firstRow="1" bandRow="1"/>
              <a:tblGrid>
                <a:gridCol w="1061395"/>
                <a:gridCol w="627797"/>
              </a:tblGrid>
              <a:tr h="370840">
                <a:tc>
                  <a:txBody>
                    <a:bodyPr/>
                    <a:lstStyle>
                      <a:lvl1pPr marL="0" algn="l" defTabSz="685777" rtl="0" eaLnBrk="1" latinLnBrk="0" hangingPunct="1">
                        <a:defRPr sz="1400" b="1" kern="1200">
                          <a:solidFill>
                            <a:schemeClr val="tx1"/>
                          </a:solidFill>
                          <a:latin typeface="CiscoSansTT ExtraLight"/>
                        </a:defRPr>
                      </a:lvl1pPr>
                      <a:lvl2pPr marL="342886" algn="l" defTabSz="685777" rtl="0" eaLnBrk="1" latinLnBrk="0" hangingPunct="1">
                        <a:defRPr sz="1400" b="1" kern="1200">
                          <a:solidFill>
                            <a:schemeClr val="tx1"/>
                          </a:solidFill>
                          <a:latin typeface="CiscoSansTT ExtraLight"/>
                        </a:defRPr>
                      </a:lvl2pPr>
                      <a:lvl3pPr marL="685777" algn="l" defTabSz="685777" rtl="0" eaLnBrk="1" latinLnBrk="0" hangingPunct="1">
                        <a:defRPr sz="1400" b="1" kern="1200">
                          <a:solidFill>
                            <a:schemeClr val="tx1"/>
                          </a:solidFill>
                          <a:latin typeface="CiscoSansTT ExtraLight"/>
                        </a:defRPr>
                      </a:lvl3pPr>
                      <a:lvl4pPr marL="1028665" algn="l" defTabSz="685777" rtl="0" eaLnBrk="1" latinLnBrk="0" hangingPunct="1">
                        <a:defRPr sz="1400" b="1" kern="1200">
                          <a:solidFill>
                            <a:schemeClr val="tx1"/>
                          </a:solidFill>
                          <a:latin typeface="CiscoSansTT ExtraLight"/>
                        </a:defRPr>
                      </a:lvl4pPr>
                      <a:lvl5pPr marL="1371555" algn="l" defTabSz="685777" rtl="0" eaLnBrk="1" latinLnBrk="0" hangingPunct="1">
                        <a:defRPr sz="1400" b="1" kern="1200">
                          <a:solidFill>
                            <a:schemeClr val="tx1"/>
                          </a:solidFill>
                          <a:latin typeface="CiscoSansTT ExtraLight"/>
                        </a:defRPr>
                      </a:lvl5pPr>
                      <a:lvl6pPr marL="1714441" algn="l" defTabSz="685777" rtl="0" eaLnBrk="1" latinLnBrk="0" hangingPunct="1">
                        <a:defRPr sz="1400" b="1" kern="1200">
                          <a:solidFill>
                            <a:schemeClr val="tx1"/>
                          </a:solidFill>
                          <a:latin typeface="CiscoSansTT ExtraLight"/>
                        </a:defRPr>
                      </a:lvl6pPr>
                      <a:lvl7pPr marL="2057332" algn="l" defTabSz="685777" rtl="0" eaLnBrk="1" latinLnBrk="0" hangingPunct="1">
                        <a:defRPr sz="1400" b="1" kern="1200">
                          <a:solidFill>
                            <a:schemeClr val="tx1"/>
                          </a:solidFill>
                          <a:latin typeface="CiscoSansTT ExtraLight"/>
                        </a:defRPr>
                      </a:lvl7pPr>
                      <a:lvl8pPr marL="2400220" algn="l" defTabSz="685777" rtl="0" eaLnBrk="1" latinLnBrk="0" hangingPunct="1">
                        <a:defRPr sz="1400" b="1" kern="1200">
                          <a:solidFill>
                            <a:schemeClr val="tx1"/>
                          </a:solidFill>
                          <a:latin typeface="CiscoSansTT ExtraLight"/>
                        </a:defRPr>
                      </a:lvl8pPr>
                      <a:lvl9pPr marL="2743110" algn="l" defTabSz="685777" rtl="0" eaLnBrk="1" latinLnBrk="0" hangingPunct="1">
                        <a:defRPr sz="1400" b="1" kern="1200">
                          <a:solidFill>
                            <a:schemeClr val="tx1"/>
                          </a:solidFill>
                          <a:latin typeface="CiscoSansTT ExtraLight"/>
                        </a:defRPr>
                      </a:lvl9pPr>
                    </a:lstStyle>
                    <a:p>
                      <a:pPr algn="ctr"/>
                      <a:r>
                        <a:rPr lang="en-US" sz="900" dirty="0" smtClean="0">
                          <a:solidFill>
                            <a:schemeClr val="tx2"/>
                          </a:solidFill>
                          <a:latin typeface="+mn-lt"/>
                        </a:rPr>
                        <a:t>Software</a:t>
                      </a:r>
                      <a:endParaRPr lang="en-US" sz="900" dirty="0">
                        <a:solidFill>
                          <a:schemeClr val="tx2"/>
                        </a:solidFill>
                        <a:latin typeface="+mn-lt"/>
                      </a:endParaRPr>
                    </a:p>
                  </a:txBody>
                  <a:tcPr>
                    <a:lnL>
                      <a:noFill/>
                    </a:lnL>
                    <a:lnR>
                      <a:noFill/>
                    </a:lnR>
                    <a:lnT w="12700" cap="flat" cmpd="sng" algn="ctr">
                      <a:solidFill>
                        <a:srgbClr val="049FD9"/>
                      </a:solidFill>
                      <a:prstDash val="solid"/>
                      <a:round/>
                      <a:headEnd type="none" w="med" len="med"/>
                      <a:tailEnd type="none" w="med" len="med"/>
                    </a:lnT>
                    <a:lnB w="12700" cap="flat" cmpd="sng" algn="ctr">
                      <a:solidFill>
                        <a:srgbClr val="049FD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777" rtl="0" eaLnBrk="1" latinLnBrk="0" hangingPunct="1">
                        <a:defRPr sz="1400" b="1" kern="1200">
                          <a:solidFill>
                            <a:schemeClr val="tx1"/>
                          </a:solidFill>
                          <a:latin typeface="CiscoSansTT ExtraLight"/>
                        </a:defRPr>
                      </a:lvl1pPr>
                      <a:lvl2pPr marL="342886" algn="l" defTabSz="685777" rtl="0" eaLnBrk="1" latinLnBrk="0" hangingPunct="1">
                        <a:defRPr sz="1400" b="1" kern="1200">
                          <a:solidFill>
                            <a:schemeClr val="tx1"/>
                          </a:solidFill>
                          <a:latin typeface="CiscoSansTT ExtraLight"/>
                        </a:defRPr>
                      </a:lvl2pPr>
                      <a:lvl3pPr marL="685777" algn="l" defTabSz="685777" rtl="0" eaLnBrk="1" latinLnBrk="0" hangingPunct="1">
                        <a:defRPr sz="1400" b="1" kern="1200">
                          <a:solidFill>
                            <a:schemeClr val="tx1"/>
                          </a:solidFill>
                          <a:latin typeface="CiscoSansTT ExtraLight"/>
                        </a:defRPr>
                      </a:lvl3pPr>
                      <a:lvl4pPr marL="1028665" algn="l" defTabSz="685777" rtl="0" eaLnBrk="1" latinLnBrk="0" hangingPunct="1">
                        <a:defRPr sz="1400" b="1" kern="1200">
                          <a:solidFill>
                            <a:schemeClr val="tx1"/>
                          </a:solidFill>
                          <a:latin typeface="CiscoSansTT ExtraLight"/>
                        </a:defRPr>
                      </a:lvl4pPr>
                      <a:lvl5pPr marL="1371555" algn="l" defTabSz="685777" rtl="0" eaLnBrk="1" latinLnBrk="0" hangingPunct="1">
                        <a:defRPr sz="1400" b="1" kern="1200">
                          <a:solidFill>
                            <a:schemeClr val="tx1"/>
                          </a:solidFill>
                          <a:latin typeface="CiscoSansTT ExtraLight"/>
                        </a:defRPr>
                      </a:lvl5pPr>
                      <a:lvl6pPr marL="1714441" algn="l" defTabSz="685777" rtl="0" eaLnBrk="1" latinLnBrk="0" hangingPunct="1">
                        <a:defRPr sz="1400" b="1" kern="1200">
                          <a:solidFill>
                            <a:schemeClr val="tx1"/>
                          </a:solidFill>
                          <a:latin typeface="CiscoSansTT ExtraLight"/>
                        </a:defRPr>
                      </a:lvl6pPr>
                      <a:lvl7pPr marL="2057332" algn="l" defTabSz="685777" rtl="0" eaLnBrk="1" latinLnBrk="0" hangingPunct="1">
                        <a:defRPr sz="1400" b="1" kern="1200">
                          <a:solidFill>
                            <a:schemeClr val="tx1"/>
                          </a:solidFill>
                          <a:latin typeface="CiscoSansTT ExtraLight"/>
                        </a:defRPr>
                      </a:lvl7pPr>
                      <a:lvl8pPr marL="2400220" algn="l" defTabSz="685777" rtl="0" eaLnBrk="1" latinLnBrk="0" hangingPunct="1">
                        <a:defRPr sz="1400" b="1" kern="1200">
                          <a:solidFill>
                            <a:schemeClr val="tx1"/>
                          </a:solidFill>
                          <a:latin typeface="CiscoSansTT ExtraLight"/>
                        </a:defRPr>
                      </a:lvl8pPr>
                      <a:lvl9pPr marL="2743110" algn="l" defTabSz="685777" rtl="0" eaLnBrk="1" latinLnBrk="0" hangingPunct="1">
                        <a:defRPr sz="1400" b="1" kern="1200">
                          <a:solidFill>
                            <a:schemeClr val="tx1"/>
                          </a:solidFill>
                          <a:latin typeface="CiscoSansTT ExtraLight"/>
                        </a:defRPr>
                      </a:lvl9pPr>
                    </a:lstStyle>
                    <a:p>
                      <a:pPr algn="ctr"/>
                      <a:r>
                        <a:rPr lang="en-US" sz="900" dirty="0" smtClean="0">
                          <a:solidFill>
                            <a:schemeClr val="tx2"/>
                          </a:solidFill>
                          <a:latin typeface="+mn-lt"/>
                        </a:rPr>
                        <a:t>Bonus %</a:t>
                      </a:r>
                      <a:endParaRPr lang="en-US" sz="900" dirty="0">
                        <a:solidFill>
                          <a:schemeClr val="tx2"/>
                        </a:solidFill>
                        <a:latin typeface="+mn-lt"/>
                      </a:endParaRPr>
                    </a:p>
                  </a:txBody>
                  <a:tcPr>
                    <a:lnL>
                      <a:noFill/>
                    </a:lnL>
                    <a:lnR>
                      <a:noFill/>
                    </a:lnR>
                    <a:lnT w="12700" cap="flat" cmpd="sng" algn="ctr">
                      <a:solidFill>
                        <a:srgbClr val="049FD9"/>
                      </a:solidFill>
                      <a:prstDash val="solid"/>
                      <a:round/>
                      <a:headEnd type="none" w="med" len="med"/>
                      <a:tailEnd type="none" w="med" len="med"/>
                    </a:lnT>
                    <a:lnB w="12700" cap="flat" cmpd="sng" algn="ctr">
                      <a:solidFill>
                        <a:srgbClr val="049FD9"/>
                      </a:solidFill>
                      <a:prstDash val="solid"/>
                      <a:round/>
                      <a:headEnd type="none" w="med" len="med"/>
                      <a:tailEnd type="none" w="med" len="med"/>
                    </a:lnB>
                    <a:lnTlToBr w="12700" cmpd="sng">
                      <a:noFill/>
                      <a:prstDash val="solid"/>
                    </a:lnTlToBr>
                    <a:lnBlToTr w="12700" cmpd="sng">
                      <a:noFill/>
                      <a:prstDash val="solid"/>
                    </a:lnBlToTr>
                    <a:noFill/>
                  </a:tcPr>
                </a:tc>
              </a:tr>
              <a:tr h="246939">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171450" marR="0" lvl="0" indent="-171450" algn="l" defTabSz="6857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kern="1200" dirty="0" smtClean="0">
                          <a:solidFill>
                            <a:schemeClr val="tx2"/>
                          </a:solidFill>
                          <a:latin typeface="+mn-lt"/>
                          <a:ea typeface="+mn-ea"/>
                          <a:cs typeface="+mn-cs"/>
                        </a:rPr>
                        <a:t>DNA Center</a:t>
                      </a:r>
                    </a:p>
                  </a:txBody>
                  <a:tcPr>
                    <a:lnL>
                      <a:noFill/>
                    </a:lnL>
                    <a:lnR>
                      <a:noFill/>
                    </a:lnR>
                    <a:lnT w="12700" cap="flat" cmpd="sng" algn="ctr">
                      <a:solidFill>
                        <a:srgbClr val="049FD9"/>
                      </a:solidFill>
                      <a:prstDash val="solid"/>
                      <a:round/>
                      <a:headEnd type="none" w="med" len="med"/>
                      <a:tailEnd type="none" w="med" len="med"/>
                    </a:lnT>
                    <a:lnB>
                      <a:noFill/>
                    </a:lnB>
                    <a:lnTlToBr w="12700" cmpd="sng">
                      <a:noFill/>
                      <a:prstDash val="solid"/>
                    </a:lnTlToBr>
                    <a:lnBlToTr w="12700" cmpd="sng">
                      <a:noFill/>
                      <a:prstDash val="solid"/>
                    </a:lnBlToTr>
                    <a:solidFill>
                      <a:srgbClr val="005073">
                        <a:alpha val="20000"/>
                      </a:srgbClr>
                    </a:solid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algn="ctr"/>
                      <a:r>
                        <a:rPr lang="en-US" sz="900" dirty="0" smtClean="0">
                          <a:solidFill>
                            <a:schemeClr val="tx2"/>
                          </a:solidFill>
                          <a:latin typeface="+mn-lt"/>
                        </a:rPr>
                        <a:t>3%</a:t>
                      </a:r>
                      <a:endParaRPr lang="en-US" sz="900" dirty="0">
                        <a:solidFill>
                          <a:schemeClr val="tx2"/>
                        </a:solidFill>
                        <a:latin typeface="+mn-lt"/>
                      </a:endParaRPr>
                    </a:p>
                  </a:txBody>
                  <a:tcPr>
                    <a:lnL>
                      <a:noFill/>
                    </a:lnL>
                    <a:lnR>
                      <a:noFill/>
                    </a:lnR>
                    <a:lnT w="12700" cap="flat" cmpd="sng" algn="ctr">
                      <a:solidFill>
                        <a:srgbClr val="049FD9"/>
                      </a:solidFill>
                      <a:prstDash val="solid"/>
                      <a:round/>
                      <a:headEnd type="none" w="med" len="med"/>
                      <a:tailEnd type="none" w="med" len="med"/>
                    </a:lnT>
                    <a:lnB>
                      <a:noFill/>
                    </a:lnB>
                    <a:lnTlToBr w="12700" cmpd="sng">
                      <a:noFill/>
                      <a:prstDash val="solid"/>
                    </a:lnTlToBr>
                    <a:lnBlToTr w="12700" cmpd="sng">
                      <a:noFill/>
                      <a:prstDash val="solid"/>
                    </a:lnBlToTr>
                    <a:solidFill>
                      <a:srgbClr val="005073">
                        <a:alpha val="20000"/>
                      </a:srgbClr>
                    </a:solidFill>
                  </a:tcPr>
                </a:tc>
              </a:tr>
              <a:tr h="370840">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171450" indent="-171450">
                        <a:buFont typeface="Arial" panose="020B0604020202020204" pitchFamily="34" charset="0"/>
                        <a:buChar char="•"/>
                      </a:pPr>
                      <a:r>
                        <a:rPr lang="en-US" sz="900" dirty="0" smtClean="0">
                          <a:solidFill>
                            <a:schemeClr val="tx2"/>
                          </a:solidFill>
                          <a:latin typeface="+mn-lt"/>
                        </a:rPr>
                        <a:t>ISE</a:t>
                      </a:r>
                      <a:endParaRPr lang="en-US" sz="900" baseline="0" dirty="0" smtClean="0">
                        <a:solidFill>
                          <a:schemeClr val="tx2"/>
                        </a:solidFill>
                        <a:latin typeface="+mn-lt"/>
                      </a:endParaRPr>
                    </a:p>
                    <a:p>
                      <a:pPr marL="171450" indent="-171450">
                        <a:buFont typeface="Arial" panose="020B0604020202020204" pitchFamily="34" charset="0"/>
                        <a:buChar char="•"/>
                      </a:pPr>
                      <a:r>
                        <a:rPr lang="en-US" sz="900" baseline="0" dirty="0" err="1" smtClean="0">
                          <a:solidFill>
                            <a:schemeClr val="tx2"/>
                          </a:solidFill>
                          <a:latin typeface="+mn-lt"/>
                        </a:rPr>
                        <a:t>Stealthwatch</a:t>
                      </a:r>
                      <a:endParaRPr lang="en-US" sz="900" dirty="0">
                        <a:solidFill>
                          <a:schemeClr val="tx2"/>
                        </a:solidFill>
                        <a:latin typeface="+mn-lt"/>
                      </a:endParaRPr>
                    </a:p>
                  </a:txBody>
                  <a:tcPr>
                    <a:lnL>
                      <a:noFill/>
                    </a:lnL>
                    <a:lnR>
                      <a:noFill/>
                    </a:lnR>
                    <a:lnT>
                      <a:noFill/>
                    </a:lnT>
                    <a:lnB w="12700" cap="flat" cmpd="sng" algn="ctr">
                      <a:solidFill>
                        <a:srgbClr val="049FD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algn="ctr"/>
                      <a:r>
                        <a:rPr lang="en-US" sz="900" dirty="0" smtClean="0">
                          <a:solidFill>
                            <a:schemeClr val="tx2"/>
                          </a:solidFill>
                          <a:latin typeface="+mn-lt"/>
                        </a:rPr>
                        <a:t>7%</a:t>
                      </a:r>
                      <a:endParaRPr lang="en-US" sz="900" dirty="0">
                        <a:solidFill>
                          <a:schemeClr val="tx2"/>
                        </a:solidFill>
                        <a:latin typeface="+mn-lt"/>
                      </a:endParaRPr>
                    </a:p>
                  </a:txBody>
                  <a:tcPr>
                    <a:lnL>
                      <a:noFill/>
                    </a:lnL>
                    <a:lnR>
                      <a:noFill/>
                    </a:lnR>
                    <a:lnT>
                      <a:noFill/>
                    </a:lnT>
                    <a:lnB w="12700" cap="flat" cmpd="sng" algn="ctr">
                      <a:solidFill>
                        <a:srgbClr val="049FD9"/>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68" name="TextBox 67"/>
          <p:cNvSpPr txBox="1"/>
          <p:nvPr/>
        </p:nvSpPr>
        <p:spPr>
          <a:xfrm>
            <a:off x="3307762" y="1658931"/>
            <a:ext cx="1133712" cy="276999"/>
          </a:xfrm>
          <a:prstGeom prst="rect">
            <a:avLst/>
          </a:prstGeom>
          <a:noFill/>
        </p:spPr>
        <p:txBody>
          <a:bodyPr wrap="square" rtlCol="0">
            <a:spAutoFit/>
          </a:bodyPr>
          <a:lstStyle/>
          <a:p>
            <a:r>
              <a:rPr lang="en-US" sz="1200" dirty="0" smtClean="0">
                <a:solidFill>
                  <a:schemeClr val="tx2"/>
                </a:solidFill>
                <a:latin typeface="+mn-lt"/>
                <a:ea typeface="ＭＳ Ｐゴシック" charset="0"/>
              </a:rPr>
              <a:t>DNA Center</a:t>
            </a:r>
          </a:p>
        </p:txBody>
      </p:sp>
      <p:sp>
        <p:nvSpPr>
          <p:cNvPr id="69" name="TextBox 68"/>
          <p:cNvSpPr txBox="1"/>
          <p:nvPr/>
        </p:nvSpPr>
        <p:spPr>
          <a:xfrm>
            <a:off x="3307762" y="1951414"/>
            <a:ext cx="1004931" cy="276999"/>
          </a:xfrm>
          <a:prstGeom prst="rect">
            <a:avLst/>
          </a:prstGeom>
          <a:noFill/>
        </p:spPr>
        <p:txBody>
          <a:bodyPr wrap="square" rtlCol="0">
            <a:spAutoFit/>
          </a:bodyPr>
          <a:lstStyle/>
          <a:p>
            <a:r>
              <a:rPr lang="en-US" sz="1200" dirty="0" smtClean="0">
                <a:solidFill>
                  <a:schemeClr val="tx2"/>
                </a:solidFill>
                <a:latin typeface="+mn-lt"/>
                <a:ea typeface="ＭＳ Ｐゴシック" charset="0"/>
              </a:rPr>
              <a:t>ISE</a:t>
            </a:r>
          </a:p>
        </p:txBody>
      </p:sp>
      <p:sp>
        <p:nvSpPr>
          <p:cNvPr id="70" name="TextBox 69"/>
          <p:cNvSpPr txBox="1"/>
          <p:nvPr/>
        </p:nvSpPr>
        <p:spPr>
          <a:xfrm>
            <a:off x="3307762" y="2237328"/>
            <a:ext cx="1132115" cy="276999"/>
          </a:xfrm>
          <a:prstGeom prst="rect">
            <a:avLst/>
          </a:prstGeom>
          <a:noFill/>
        </p:spPr>
        <p:txBody>
          <a:bodyPr wrap="square" rtlCol="0">
            <a:spAutoFit/>
          </a:bodyPr>
          <a:lstStyle/>
          <a:p>
            <a:r>
              <a:rPr lang="en-US" sz="1200" dirty="0" err="1" smtClean="0">
                <a:solidFill>
                  <a:schemeClr val="tx2"/>
                </a:solidFill>
                <a:latin typeface="+mn-lt"/>
                <a:ea typeface="ＭＳ Ｐゴシック" charset="0"/>
              </a:rPr>
              <a:t>Stealthwatch</a:t>
            </a:r>
            <a:endParaRPr lang="en-US" sz="1200" dirty="0" smtClean="0">
              <a:solidFill>
                <a:schemeClr val="tx2"/>
              </a:solidFill>
              <a:latin typeface="+mn-lt"/>
              <a:ea typeface="ＭＳ Ｐゴシック" charset="0"/>
            </a:endParaRPr>
          </a:p>
        </p:txBody>
      </p:sp>
      <p:sp>
        <p:nvSpPr>
          <p:cNvPr id="71" name="TextBox 70"/>
          <p:cNvSpPr txBox="1"/>
          <p:nvPr/>
        </p:nvSpPr>
        <p:spPr>
          <a:xfrm>
            <a:off x="3453769" y="1812914"/>
            <a:ext cx="347363" cy="276999"/>
          </a:xfrm>
          <a:prstGeom prst="rect">
            <a:avLst/>
          </a:prstGeom>
          <a:noFill/>
        </p:spPr>
        <p:txBody>
          <a:bodyPr wrap="square" rtlCol="0">
            <a:spAutoFit/>
          </a:bodyPr>
          <a:lstStyle/>
          <a:p>
            <a:r>
              <a:rPr lang="en-US" sz="1200" dirty="0" smtClean="0">
                <a:solidFill>
                  <a:schemeClr val="tx2"/>
                </a:solidFill>
                <a:latin typeface="+mn-lt"/>
                <a:ea typeface="ＭＳ Ｐゴシック" charset="0"/>
              </a:rPr>
              <a:t>+</a:t>
            </a:r>
          </a:p>
        </p:txBody>
      </p:sp>
      <p:sp>
        <p:nvSpPr>
          <p:cNvPr id="73" name="TextBox 72"/>
          <p:cNvSpPr txBox="1"/>
          <p:nvPr/>
        </p:nvSpPr>
        <p:spPr>
          <a:xfrm>
            <a:off x="4351693" y="1658930"/>
            <a:ext cx="478904" cy="276999"/>
          </a:xfrm>
          <a:prstGeom prst="rect">
            <a:avLst/>
          </a:prstGeom>
          <a:noFill/>
        </p:spPr>
        <p:txBody>
          <a:bodyPr wrap="square" rtlCol="0">
            <a:spAutoFit/>
          </a:bodyPr>
          <a:lstStyle/>
          <a:p>
            <a:pPr algn="r"/>
            <a:r>
              <a:rPr lang="en-US" sz="1200" dirty="0" smtClean="0">
                <a:solidFill>
                  <a:schemeClr val="tx2"/>
                </a:solidFill>
                <a:latin typeface="+mn-lt"/>
                <a:ea typeface="ＭＳ Ｐゴシック" charset="0"/>
              </a:rPr>
              <a:t>3%</a:t>
            </a:r>
          </a:p>
        </p:txBody>
      </p:sp>
      <p:sp>
        <p:nvSpPr>
          <p:cNvPr id="74" name="TextBox 73"/>
          <p:cNvSpPr txBox="1"/>
          <p:nvPr/>
        </p:nvSpPr>
        <p:spPr>
          <a:xfrm>
            <a:off x="4351693" y="1951414"/>
            <a:ext cx="478904" cy="276999"/>
          </a:xfrm>
          <a:prstGeom prst="rect">
            <a:avLst/>
          </a:prstGeom>
          <a:noFill/>
        </p:spPr>
        <p:txBody>
          <a:bodyPr wrap="square" rtlCol="0">
            <a:spAutoFit/>
          </a:bodyPr>
          <a:lstStyle/>
          <a:p>
            <a:pPr algn="r"/>
            <a:r>
              <a:rPr lang="en-US" sz="1200" dirty="0" smtClean="0">
                <a:solidFill>
                  <a:schemeClr val="tx2"/>
                </a:solidFill>
                <a:latin typeface="+mn-lt"/>
                <a:ea typeface="ＭＳ Ｐゴシック" charset="0"/>
              </a:rPr>
              <a:t>7%</a:t>
            </a:r>
          </a:p>
        </p:txBody>
      </p:sp>
      <p:cxnSp>
        <p:nvCxnSpPr>
          <p:cNvPr id="76" name="Straight Connector 75"/>
          <p:cNvCxnSpPr/>
          <p:nvPr/>
        </p:nvCxnSpPr>
        <p:spPr>
          <a:xfrm>
            <a:off x="4316642" y="2482577"/>
            <a:ext cx="635724" cy="0"/>
          </a:xfrm>
          <a:prstGeom prst="line">
            <a:avLst/>
          </a:prstGeom>
          <a:ln/>
        </p:spPr>
        <p:style>
          <a:lnRef idx="1">
            <a:schemeClr val="dk1"/>
          </a:lnRef>
          <a:fillRef idx="0">
            <a:schemeClr val="dk1"/>
          </a:fillRef>
          <a:effectRef idx="0">
            <a:schemeClr val="dk1"/>
          </a:effectRef>
          <a:fontRef idx="minor">
            <a:schemeClr val="tx1"/>
          </a:fontRef>
        </p:style>
      </p:cxnSp>
      <p:sp>
        <p:nvSpPr>
          <p:cNvPr id="77" name="TextBox 76"/>
          <p:cNvSpPr txBox="1"/>
          <p:nvPr/>
        </p:nvSpPr>
        <p:spPr>
          <a:xfrm>
            <a:off x="4156302" y="2524350"/>
            <a:ext cx="710796" cy="276999"/>
          </a:xfrm>
          <a:prstGeom prst="rect">
            <a:avLst/>
          </a:prstGeom>
          <a:noFill/>
        </p:spPr>
        <p:txBody>
          <a:bodyPr wrap="square" rtlCol="0">
            <a:spAutoFit/>
          </a:bodyPr>
          <a:lstStyle/>
          <a:p>
            <a:pPr algn="r"/>
            <a:r>
              <a:rPr lang="en-US" sz="1200" b="1" dirty="0" smtClean="0">
                <a:solidFill>
                  <a:schemeClr val="tx2"/>
                </a:solidFill>
                <a:latin typeface="+mn-lt"/>
                <a:ea typeface="ＭＳ Ｐゴシック" charset="0"/>
              </a:rPr>
              <a:t>17%</a:t>
            </a:r>
          </a:p>
        </p:txBody>
      </p:sp>
      <p:sp>
        <p:nvSpPr>
          <p:cNvPr id="78" name="Pentagon 77"/>
          <p:cNvSpPr/>
          <p:nvPr/>
        </p:nvSpPr>
        <p:spPr>
          <a:xfrm>
            <a:off x="2631976" y="1690437"/>
            <a:ext cx="182880" cy="996696"/>
          </a:xfrm>
          <a:prstGeom prst="homePlate">
            <a:avLst>
              <a:gd name="adj" fmla="val 76478"/>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CiscoSansTT ExtraLight"/>
              <a:ea typeface="+mn-ea"/>
              <a:cs typeface="+mn-cs"/>
            </a:endParaRPr>
          </a:p>
        </p:txBody>
      </p:sp>
      <p:sp>
        <p:nvSpPr>
          <p:cNvPr id="79" name="Rectangle 78"/>
          <p:cNvSpPr/>
          <p:nvPr/>
        </p:nvSpPr>
        <p:spPr>
          <a:xfrm>
            <a:off x="5594999" y="1679936"/>
            <a:ext cx="2992512" cy="996696"/>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chemeClr val="tx2"/>
                </a:solidFill>
                <a:effectLst/>
                <a:uLnTx/>
                <a:uFillTx/>
                <a:latin typeface="+mn-lt"/>
                <a:ea typeface="+mn-ea"/>
                <a:cs typeface="+mn-cs"/>
              </a:rPr>
              <a:t>Increases 2-3 times the VIP payout on eligible SW SKUs </a:t>
            </a:r>
          </a:p>
        </p:txBody>
      </p:sp>
      <p:sp>
        <p:nvSpPr>
          <p:cNvPr id="96" name="TextBox 95"/>
          <p:cNvSpPr txBox="1"/>
          <p:nvPr/>
        </p:nvSpPr>
        <p:spPr>
          <a:xfrm>
            <a:off x="3454357" y="2092928"/>
            <a:ext cx="347363" cy="276999"/>
          </a:xfrm>
          <a:prstGeom prst="rect">
            <a:avLst/>
          </a:prstGeom>
          <a:noFill/>
        </p:spPr>
        <p:txBody>
          <a:bodyPr wrap="square" rtlCol="0">
            <a:spAutoFit/>
          </a:bodyPr>
          <a:lstStyle/>
          <a:p>
            <a:r>
              <a:rPr lang="en-US" sz="1200" dirty="0" smtClean="0">
                <a:solidFill>
                  <a:schemeClr val="tx2"/>
                </a:solidFill>
                <a:latin typeface="+mn-lt"/>
                <a:ea typeface="ＭＳ Ｐゴシック" charset="0"/>
              </a:rPr>
              <a:t>+</a:t>
            </a:r>
          </a:p>
        </p:txBody>
      </p:sp>
      <p:sp>
        <p:nvSpPr>
          <p:cNvPr id="97" name="TextBox 96"/>
          <p:cNvSpPr txBox="1"/>
          <p:nvPr/>
        </p:nvSpPr>
        <p:spPr>
          <a:xfrm>
            <a:off x="4351693" y="2237328"/>
            <a:ext cx="478904" cy="276999"/>
          </a:xfrm>
          <a:prstGeom prst="rect">
            <a:avLst/>
          </a:prstGeom>
          <a:noFill/>
        </p:spPr>
        <p:txBody>
          <a:bodyPr wrap="square" rtlCol="0">
            <a:spAutoFit/>
          </a:bodyPr>
          <a:lstStyle/>
          <a:p>
            <a:pPr algn="r"/>
            <a:r>
              <a:rPr lang="en-US" sz="1200" dirty="0" smtClean="0">
                <a:solidFill>
                  <a:schemeClr val="tx2"/>
                </a:solidFill>
                <a:latin typeface="+mn-lt"/>
                <a:ea typeface="ＭＳ Ｐゴシック" charset="0"/>
              </a:rPr>
              <a:t>7%</a:t>
            </a:r>
          </a:p>
        </p:txBody>
      </p:sp>
      <p:sp>
        <p:nvSpPr>
          <p:cNvPr id="98" name="Pentagon 97"/>
          <p:cNvSpPr/>
          <p:nvPr/>
        </p:nvSpPr>
        <p:spPr>
          <a:xfrm>
            <a:off x="5115864" y="1690437"/>
            <a:ext cx="182880" cy="996696"/>
          </a:xfrm>
          <a:prstGeom prst="homePlate">
            <a:avLst>
              <a:gd name="adj" fmla="val 76478"/>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CiscoSansTT ExtraLight"/>
              <a:ea typeface="+mn-ea"/>
              <a:cs typeface="+mn-cs"/>
            </a:endParaRPr>
          </a:p>
        </p:txBody>
      </p:sp>
    </p:spTree>
    <p:extLst>
      <p:ext uri="{BB962C8B-B14F-4D97-AF65-F5344CB8AC3E}">
        <p14:creationId xmlns:p14="http://schemas.microsoft.com/office/powerpoint/2010/main" val="3778955526"/>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37766" y="872763"/>
            <a:ext cx="4216121" cy="3606353"/>
          </a:xfrm>
        </p:spPr>
        <p:txBody>
          <a:bodyPr/>
          <a:lstStyle/>
          <a:p>
            <a:pPr marL="57140" indent="0">
              <a:spcBef>
                <a:spcPts val="600"/>
              </a:spcBef>
              <a:buNone/>
            </a:pPr>
            <a:r>
              <a:rPr lang="en-US" sz="1200" b="1" dirty="0" smtClean="0">
                <a:solidFill>
                  <a:srgbClr val="00B0F0"/>
                </a:solidFill>
              </a:rPr>
              <a:t>Migration bonus </a:t>
            </a:r>
            <a:r>
              <a:rPr lang="en-US" sz="1200" b="1" baseline="30000" dirty="0" smtClean="0">
                <a:solidFill>
                  <a:srgbClr val="00B0F0"/>
                </a:solidFill>
              </a:rPr>
              <a:t>NEW</a:t>
            </a:r>
            <a:endParaRPr lang="en-US" sz="1200" b="1" baseline="30000" dirty="0">
              <a:solidFill>
                <a:srgbClr val="00B0F0"/>
              </a:solidFill>
            </a:endParaRPr>
          </a:p>
          <a:p>
            <a:pPr>
              <a:spcBef>
                <a:spcPts val="600"/>
              </a:spcBef>
            </a:pPr>
            <a:r>
              <a:rPr lang="en-US" sz="1200" dirty="0"/>
              <a:t>Help your customers stay ahead of the competition by refreshing their infrastructure and return the old equipment using the Migration Incentive Program (MIP</a:t>
            </a:r>
            <a:r>
              <a:rPr lang="en-US" sz="1200" dirty="0" smtClean="0"/>
              <a:t>)</a:t>
            </a:r>
          </a:p>
          <a:p>
            <a:pPr>
              <a:spcBef>
                <a:spcPts val="600"/>
              </a:spcBef>
            </a:pPr>
            <a:r>
              <a:rPr lang="en-US" sz="1200" dirty="0"/>
              <a:t>Qualify for significant upfront discount and also additional 2 percent VIP </a:t>
            </a:r>
            <a:r>
              <a:rPr lang="en-US" sz="1200" dirty="0" smtClean="0"/>
              <a:t>rebate</a:t>
            </a:r>
            <a:r>
              <a:rPr lang="en-US" sz="1200" dirty="0"/>
              <a:t> on VIP eligible SKUs in approved and booked MIP deals in VIP </a:t>
            </a:r>
            <a:r>
              <a:rPr lang="en-US" sz="1200" dirty="0" smtClean="0"/>
              <a:t>30</a:t>
            </a:r>
            <a:endParaRPr lang="en-US" sz="1200" dirty="0"/>
          </a:p>
          <a:p>
            <a:pPr>
              <a:spcBef>
                <a:spcPts val="600"/>
              </a:spcBef>
            </a:pPr>
            <a:r>
              <a:rPr lang="en-US" sz="1200" dirty="0"/>
              <a:t>Take advantage of this program to accelerate your customers’ journey to Cisco DNA and increase your </a:t>
            </a:r>
            <a:r>
              <a:rPr lang="en-US" sz="1200" dirty="0" smtClean="0"/>
              <a:t>profitability</a:t>
            </a:r>
          </a:p>
          <a:p>
            <a:pPr>
              <a:spcBef>
                <a:spcPts val="600"/>
              </a:spcBef>
            </a:pPr>
            <a:r>
              <a:rPr lang="en-US" sz="1200" dirty="0" smtClean="0"/>
              <a:t>Register MIP deals </a:t>
            </a:r>
            <a:r>
              <a:rPr lang="en-US" sz="1200" dirty="0"/>
              <a:t>in Cisco Commerce </a:t>
            </a:r>
            <a:r>
              <a:rPr lang="en-US" sz="1200" dirty="0" smtClean="0"/>
              <a:t>Workspace, </a:t>
            </a:r>
            <a:r>
              <a:rPr lang="en-US" sz="1200" dirty="0"/>
              <a:t>for more </a:t>
            </a:r>
            <a:r>
              <a:rPr lang="en-US" sz="1200" dirty="0" smtClean="0"/>
              <a:t>information </a:t>
            </a:r>
            <a:r>
              <a:rPr lang="en-US" sz="1200" dirty="0"/>
              <a:t>visit </a:t>
            </a:r>
            <a:r>
              <a:rPr lang="en-US" sz="1200" dirty="0" smtClean="0">
                <a:hlinkClick r:id="rId3"/>
              </a:rPr>
              <a:t>www.cisco.com/go/mip</a:t>
            </a:r>
            <a:r>
              <a:rPr lang="en-US" sz="1200" dirty="0" smtClean="0"/>
              <a:t> </a:t>
            </a:r>
            <a:endParaRPr lang="en-US" sz="1200" dirty="0"/>
          </a:p>
        </p:txBody>
      </p:sp>
      <p:sp>
        <p:nvSpPr>
          <p:cNvPr id="2" name="Text Placeholder 1"/>
          <p:cNvSpPr>
            <a:spLocks noGrp="1"/>
          </p:cNvSpPr>
          <p:nvPr>
            <p:ph type="body" sz="quarter" idx="11"/>
          </p:nvPr>
        </p:nvSpPr>
        <p:spPr>
          <a:xfrm>
            <a:off x="4564794" y="872763"/>
            <a:ext cx="4218460" cy="3606355"/>
          </a:xfrm>
        </p:spPr>
        <p:txBody>
          <a:bodyPr/>
          <a:lstStyle/>
          <a:p>
            <a:pPr marL="57140" indent="0">
              <a:spcBef>
                <a:spcPts val="600"/>
              </a:spcBef>
              <a:buNone/>
            </a:pPr>
            <a:r>
              <a:rPr lang="en-US" sz="1200" b="1" dirty="0" smtClean="0">
                <a:solidFill>
                  <a:srgbClr val="00B0F0"/>
                </a:solidFill>
              </a:rPr>
              <a:t>Account Breakaway bonus</a:t>
            </a:r>
            <a:endParaRPr lang="en-US" sz="1200" b="1" dirty="0">
              <a:solidFill>
                <a:srgbClr val="00B0F0"/>
              </a:solidFill>
            </a:endParaRPr>
          </a:p>
          <a:p>
            <a:pPr>
              <a:spcBef>
                <a:spcPts val="600"/>
              </a:spcBef>
            </a:pPr>
            <a:r>
              <a:rPr lang="en-US" sz="1200" dirty="0"/>
              <a:t>Receive VIP bonus on approved and booked Enterprise Networks (EN) Account Breakaway deals in VIP 30</a:t>
            </a:r>
          </a:p>
          <a:p>
            <a:pPr>
              <a:spcBef>
                <a:spcPts val="600"/>
              </a:spcBef>
            </a:pPr>
            <a:r>
              <a:rPr lang="en-US" sz="1200" dirty="0"/>
              <a:t>Acquire new accounts, reactivate accounts through EN Account Breakaway program, receive significantly higher upfront discounts, and now also get rewarded </a:t>
            </a:r>
            <a:br>
              <a:rPr lang="en-US" sz="1200" dirty="0"/>
            </a:br>
            <a:r>
              <a:rPr lang="en-US" sz="1200" dirty="0"/>
              <a:t>with a 2 percent additional VIP bonus</a:t>
            </a:r>
          </a:p>
          <a:p>
            <a:pPr>
              <a:spcBef>
                <a:spcPts val="600"/>
              </a:spcBef>
            </a:pPr>
            <a:r>
              <a:rPr lang="en-US" sz="1200" dirty="0"/>
              <a:t>Eligible products are VIP EN SKUs, except Catalyst 2000 Series</a:t>
            </a:r>
          </a:p>
          <a:p>
            <a:pPr>
              <a:spcBef>
                <a:spcPts val="600"/>
              </a:spcBef>
            </a:pPr>
            <a:r>
              <a:rPr lang="en-US" sz="1200" dirty="0"/>
              <a:t>EN Account Breakaway bonus can be paid in addition to Gold/CMSP Master bonus (1 percent)</a:t>
            </a:r>
          </a:p>
          <a:p>
            <a:pPr>
              <a:spcBef>
                <a:spcPts val="600"/>
              </a:spcBef>
            </a:pPr>
            <a:r>
              <a:rPr lang="en-US" sz="1200" dirty="0"/>
              <a:t>Register Account Breakaway deals in Cisco Commerce Workspace by identifying new EN accounts or reactivating existing accounts, for more information visit </a:t>
            </a:r>
            <a:r>
              <a:rPr lang="en-US" sz="1200" dirty="0">
                <a:hlinkClick r:id="rId4"/>
              </a:rPr>
              <a:t>www.cisco.com/go/ab</a:t>
            </a:r>
            <a:endParaRPr lang="en-US" sz="1200" dirty="0"/>
          </a:p>
          <a:p>
            <a:endParaRPr lang="en-US" sz="1200" dirty="0"/>
          </a:p>
        </p:txBody>
      </p:sp>
      <p:sp>
        <p:nvSpPr>
          <p:cNvPr id="8" name="Title 7"/>
          <p:cNvSpPr>
            <a:spLocks noGrp="1"/>
          </p:cNvSpPr>
          <p:nvPr>
            <p:ph type="title"/>
          </p:nvPr>
        </p:nvSpPr>
        <p:spPr>
          <a:xfrm>
            <a:off x="433880" y="341313"/>
            <a:ext cx="8595360" cy="731837"/>
          </a:xfrm>
        </p:spPr>
        <p:txBody>
          <a:bodyPr/>
          <a:lstStyle/>
          <a:p>
            <a:r>
              <a:rPr lang="en-US" dirty="0"/>
              <a:t>Enterprise Networks: PSS SW </a:t>
            </a:r>
            <a:r>
              <a:rPr lang="en-US" dirty="0" smtClean="0"/>
              <a:t>bonus </a:t>
            </a:r>
            <a:r>
              <a:rPr lang="en-US" baseline="30000" dirty="0" smtClean="0"/>
              <a:t>NEW</a:t>
            </a:r>
            <a:endParaRPr lang="en-US" dirty="0"/>
          </a:p>
        </p:txBody>
      </p:sp>
      <p:sp>
        <p:nvSpPr>
          <p:cNvPr id="5" name="Rounded Rectangle 4"/>
          <p:cNvSpPr/>
          <p:nvPr/>
        </p:nvSpPr>
        <p:spPr>
          <a:xfrm>
            <a:off x="162566" y="888948"/>
            <a:ext cx="8777015" cy="371217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406110" y="1225326"/>
            <a:ext cx="8384805" cy="461665"/>
          </a:xfrm>
          <a:prstGeom prst="rect">
            <a:avLst/>
          </a:prstGeom>
        </p:spPr>
        <p:txBody>
          <a:bodyPr wrap="square">
            <a:spAutoFit/>
          </a:bodyPr>
          <a:lstStyle/>
          <a:p>
            <a:endParaRPr lang="en-US" sz="1200" dirty="0"/>
          </a:p>
          <a:p>
            <a:endParaRPr lang="en-US" sz="1200" dirty="0"/>
          </a:p>
        </p:txBody>
      </p:sp>
      <p:sp>
        <p:nvSpPr>
          <p:cNvPr id="7" name="Rounded Rectangle 6"/>
          <p:cNvSpPr/>
          <p:nvPr/>
        </p:nvSpPr>
        <p:spPr>
          <a:xfrm>
            <a:off x="162565" y="1535139"/>
            <a:ext cx="8777015" cy="402336"/>
          </a:xfrm>
          <a:prstGeom prst="roundRect">
            <a:avLst>
              <a:gd name="adj" fmla="val 0"/>
            </a:avLst>
          </a:prstGeom>
          <a:solidFill>
            <a:srgbClr val="04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Earn an additional 1% VIP bonus* on qualified Catalyst 9K software SKUs**</a:t>
            </a:r>
            <a:endParaRPr lang="en-US" dirty="0">
              <a:solidFill>
                <a:schemeClr val="bg1"/>
              </a:solidFill>
            </a:endParaRPr>
          </a:p>
        </p:txBody>
      </p:sp>
      <p:sp>
        <p:nvSpPr>
          <p:cNvPr id="10" name="TextBox 9"/>
          <p:cNvSpPr txBox="1"/>
          <p:nvPr/>
        </p:nvSpPr>
        <p:spPr>
          <a:xfrm>
            <a:off x="469811" y="923068"/>
            <a:ext cx="7957757"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chemeClr val="tx2"/>
                </a:solidFill>
              </a:rPr>
              <a:t>Incremental </a:t>
            </a:r>
            <a:r>
              <a:rPr lang="en-US" sz="1600" dirty="0">
                <a:solidFill>
                  <a:schemeClr val="tx2"/>
                </a:solidFill>
              </a:rPr>
              <a:t>r</a:t>
            </a:r>
            <a:r>
              <a:rPr lang="en-US" sz="1600" dirty="0" smtClean="0">
                <a:solidFill>
                  <a:schemeClr val="tx2"/>
                </a:solidFill>
              </a:rPr>
              <a:t>eward</a:t>
            </a:r>
            <a:r>
              <a:rPr lang="en-US" sz="1600" dirty="0" smtClean="0">
                <a:solidFill>
                  <a:schemeClr val="tx2"/>
                </a:solidFill>
                <a:latin typeface="+mn-lt"/>
              </a:rPr>
              <a:t> </a:t>
            </a:r>
            <a:r>
              <a:rPr lang="en-US" sz="1600" dirty="0">
                <a:solidFill>
                  <a:schemeClr val="tx2"/>
                </a:solidFill>
              </a:rPr>
              <a:t>for </a:t>
            </a:r>
            <a:r>
              <a:rPr lang="en-US" sz="1600" dirty="0" smtClean="0">
                <a:solidFill>
                  <a:schemeClr val="tx2"/>
                </a:solidFill>
              </a:rPr>
              <a:t>partners </a:t>
            </a:r>
            <a:r>
              <a:rPr lang="en-US" sz="1600" dirty="0">
                <a:solidFill>
                  <a:schemeClr val="tx2"/>
                </a:solidFill>
              </a:rPr>
              <a:t>who have invested in </a:t>
            </a:r>
            <a:r>
              <a:rPr lang="en-US" sz="1600" dirty="0" smtClean="0">
                <a:solidFill>
                  <a:schemeClr val="tx2"/>
                </a:solidFill>
              </a:rPr>
              <a:t>their own partner branded services and are attaching these services to Catalyst 9K deals</a:t>
            </a:r>
            <a:endParaRPr lang="en-US" sz="1600" dirty="0" smtClean="0">
              <a:solidFill>
                <a:schemeClr val="tx2"/>
              </a:solidFill>
              <a:latin typeface="+mn-lt"/>
            </a:endParaRPr>
          </a:p>
        </p:txBody>
      </p:sp>
      <p:sp>
        <p:nvSpPr>
          <p:cNvPr id="11" name="Rectangle 10"/>
          <p:cNvSpPr/>
          <p:nvPr/>
        </p:nvSpPr>
        <p:spPr>
          <a:xfrm>
            <a:off x="162564" y="1988064"/>
            <a:ext cx="6756709" cy="2161033"/>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 name="TextBox 11"/>
          <p:cNvSpPr txBox="1"/>
          <p:nvPr/>
        </p:nvSpPr>
        <p:spPr>
          <a:xfrm>
            <a:off x="3631086" y="2917347"/>
            <a:ext cx="589280" cy="707886"/>
          </a:xfrm>
          <a:prstGeom prst="rect">
            <a:avLst/>
          </a:prstGeom>
          <a:noFill/>
        </p:spPr>
        <p:txBody>
          <a:bodyPr wrap="square" rtlCol="0">
            <a:spAutoFit/>
          </a:bodyPr>
          <a:lstStyle/>
          <a:p>
            <a:pPr algn="ctr"/>
            <a:r>
              <a:rPr lang="en-US" sz="4000" b="1" dirty="0" smtClean="0">
                <a:solidFill>
                  <a:schemeClr val="tx2"/>
                </a:solidFill>
                <a:latin typeface="+mn-lt"/>
              </a:rPr>
              <a:t>+</a:t>
            </a:r>
          </a:p>
        </p:txBody>
      </p:sp>
      <p:sp>
        <p:nvSpPr>
          <p:cNvPr id="13" name="Rectangle 12"/>
          <p:cNvSpPr/>
          <p:nvPr/>
        </p:nvSpPr>
        <p:spPr>
          <a:xfrm>
            <a:off x="4172133" y="2567543"/>
            <a:ext cx="2566720" cy="1506392"/>
          </a:xfrm>
          <a:prstGeom prst="rect">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aphicFrame>
        <p:nvGraphicFramePr>
          <p:cNvPr id="14" name="Table 13"/>
          <p:cNvGraphicFramePr>
            <a:graphicFrameLocks noGrp="1"/>
          </p:cNvGraphicFramePr>
          <p:nvPr>
            <p:extLst>
              <p:ext uri="{D42A27DB-BD31-4B8C-83A1-F6EECF244321}">
                <p14:modId xmlns:p14="http://schemas.microsoft.com/office/powerpoint/2010/main" val="2680626997"/>
              </p:ext>
            </p:extLst>
          </p:nvPr>
        </p:nvGraphicFramePr>
        <p:xfrm>
          <a:off x="4165824" y="3016458"/>
          <a:ext cx="2573029" cy="975360"/>
        </p:xfrm>
        <a:graphic>
          <a:graphicData uri="http://schemas.openxmlformats.org/drawingml/2006/table">
            <a:tbl>
              <a:tblPr firstRow="1" bandRow="1">
                <a:tableStyleId>{5C22544A-7EE6-4342-B048-85BDC9FD1C3A}</a:tableStyleId>
              </a:tblPr>
              <a:tblGrid>
                <a:gridCol w="687897"/>
                <a:gridCol w="565191"/>
                <a:gridCol w="664536"/>
                <a:gridCol w="655405"/>
              </a:tblGrid>
              <a:tr h="221834">
                <a:tc>
                  <a:txBody>
                    <a:bodyPr/>
                    <a:lstStyle/>
                    <a:p>
                      <a:pPr algn="r"/>
                      <a:r>
                        <a:rPr lang="en-US" sz="1000" b="0" dirty="0" smtClean="0">
                          <a:solidFill>
                            <a:schemeClr val="tx2"/>
                          </a:solidFill>
                        </a:rPr>
                        <a:t>USC:</a:t>
                      </a:r>
                      <a:endParaRPr lang="en-US" sz="1000" b="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dirty="0" smtClean="0">
                          <a:solidFill>
                            <a:schemeClr val="tx2"/>
                          </a:solidFill>
                        </a:rPr>
                        <a:t>$250K</a:t>
                      </a:r>
                      <a:endParaRPr lang="en-US" sz="1000" b="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000" b="0" dirty="0" smtClean="0">
                          <a:solidFill>
                            <a:schemeClr val="tx2"/>
                          </a:solidFill>
                        </a:rPr>
                        <a:t>APAC:</a:t>
                      </a:r>
                      <a:endParaRPr lang="en-US" sz="1000" b="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smtClean="0">
                          <a:solidFill>
                            <a:schemeClr val="tx2"/>
                          </a:solidFill>
                        </a:rPr>
                        <a:t>$50K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29106">
                <a:tc>
                  <a:txBody>
                    <a:bodyPr/>
                    <a:lstStyle/>
                    <a:p>
                      <a:pPr algn="r"/>
                      <a:r>
                        <a:rPr lang="en-US" sz="1000" dirty="0" smtClean="0">
                          <a:solidFill>
                            <a:schemeClr val="tx2"/>
                          </a:solidFill>
                        </a:rPr>
                        <a:t>LATAM:</a:t>
                      </a:r>
                      <a:endParaRPr lang="en-US" sz="100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tx2"/>
                          </a:solidFill>
                          <a:effectLst/>
                          <a:uLnTx/>
                          <a:uFillTx/>
                          <a:latin typeface="+mn-lt"/>
                          <a:ea typeface="+mn-ea"/>
                          <a:cs typeface="+mn-cs"/>
                        </a:rPr>
                        <a:t>$60K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000" dirty="0" smtClean="0">
                          <a:solidFill>
                            <a:schemeClr val="tx2"/>
                          </a:solidFill>
                        </a:rPr>
                        <a:t>Japan:</a:t>
                      </a:r>
                      <a:endParaRPr lang="en-US" sz="100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2"/>
                          </a:solidFill>
                        </a:rPr>
                        <a:t>$125K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91913">
                <a:tc>
                  <a:txBody>
                    <a:bodyPr/>
                    <a:lstStyle/>
                    <a:p>
                      <a:pPr algn="r"/>
                      <a:r>
                        <a:rPr lang="en-US" sz="1000" dirty="0" smtClean="0">
                          <a:solidFill>
                            <a:schemeClr val="tx2"/>
                          </a:solidFill>
                        </a:rPr>
                        <a:t>EEA:</a:t>
                      </a:r>
                      <a:endParaRPr lang="en-US" sz="100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2"/>
                          </a:solidFill>
                        </a:rPr>
                        <a:t>$75K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000" dirty="0" smtClean="0">
                          <a:solidFill>
                            <a:schemeClr val="tx2"/>
                          </a:solidFill>
                        </a:rPr>
                        <a:t>GC:</a:t>
                      </a:r>
                      <a:endParaRPr lang="en-US" sz="100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2"/>
                          </a:solidFill>
                        </a:rPr>
                        <a:t>$45K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5460">
                <a:tc>
                  <a:txBody>
                    <a:bodyPr/>
                    <a:lstStyle/>
                    <a:p>
                      <a:pPr algn="r"/>
                      <a:r>
                        <a:rPr lang="en-US" sz="1000" dirty="0" smtClean="0">
                          <a:solidFill>
                            <a:schemeClr val="tx2"/>
                          </a:solidFill>
                        </a:rPr>
                        <a:t>MEAR:</a:t>
                      </a:r>
                      <a:endParaRPr lang="en-US" sz="100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2"/>
                          </a:solidFill>
                        </a:rPr>
                        <a:t>$30K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smtClean="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smtClean="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5" name="TextBox 14"/>
          <p:cNvSpPr txBox="1"/>
          <p:nvPr/>
        </p:nvSpPr>
        <p:spPr>
          <a:xfrm>
            <a:off x="4201592" y="2567543"/>
            <a:ext cx="2533227" cy="461665"/>
          </a:xfrm>
          <a:prstGeom prst="rect">
            <a:avLst/>
          </a:prstGeom>
          <a:solidFill>
            <a:schemeClr val="accent5">
              <a:lumMod val="20000"/>
              <a:lumOff val="80000"/>
            </a:schemeClr>
          </a:solidFill>
        </p:spPr>
        <p:txBody>
          <a:bodyPr wrap="square" rtlCol="0">
            <a:spAutoFit/>
          </a:bodyPr>
          <a:lstStyle/>
          <a:p>
            <a:pPr algn="ctr"/>
            <a:r>
              <a:rPr lang="en-US" sz="1200" b="1" dirty="0" smtClean="0">
                <a:solidFill>
                  <a:schemeClr val="tx2"/>
                </a:solidFill>
                <a:latin typeface="+mn-lt"/>
              </a:rPr>
              <a:t>Minimum PSS bookings for VIP30 period</a:t>
            </a:r>
          </a:p>
        </p:txBody>
      </p:sp>
      <p:cxnSp>
        <p:nvCxnSpPr>
          <p:cNvPr id="16" name="Straight Connector 15"/>
          <p:cNvCxnSpPr>
            <a:stCxn id="14" idx="0"/>
            <a:endCxn id="14" idx="2"/>
          </p:cNvCxnSpPr>
          <p:nvPr/>
        </p:nvCxnSpPr>
        <p:spPr>
          <a:xfrm>
            <a:off x="5452338" y="3016458"/>
            <a:ext cx="0" cy="975360"/>
          </a:xfrm>
          <a:prstGeom prst="line">
            <a:avLst/>
          </a:prstGeom>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191579" y="4201013"/>
            <a:ext cx="8134135" cy="400110"/>
          </a:xfrm>
          <a:prstGeom prst="rect">
            <a:avLst/>
          </a:prstGeom>
          <a:noFill/>
        </p:spPr>
        <p:txBody>
          <a:bodyPr wrap="square" rtlCol="0">
            <a:spAutoFit/>
          </a:bodyPr>
          <a:lstStyle/>
          <a:p>
            <a:r>
              <a:rPr lang="en-US" sz="1000" dirty="0" smtClean="0">
                <a:solidFill>
                  <a:schemeClr val="tx2"/>
                </a:solidFill>
                <a:latin typeface="+mn-lt"/>
              </a:rPr>
              <a:t>*Only Partners participating in the PSS program may qualify for the VIP PSS SW bonus </a:t>
            </a:r>
          </a:p>
          <a:p>
            <a:r>
              <a:rPr lang="en-US" sz="1000" dirty="0" smtClean="0">
                <a:solidFill>
                  <a:schemeClr val="tx2"/>
                </a:solidFill>
              </a:rPr>
              <a:t>**Go </a:t>
            </a:r>
            <a:r>
              <a:rPr lang="en-US" sz="1000" dirty="0">
                <a:solidFill>
                  <a:schemeClr val="tx2"/>
                </a:solidFill>
              </a:rPr>
              <a:t>to </a:t>
            </a:r>
            <a:r>
              <a:rPr lang="en-US" sz="1000" dirty="0" smtClean="0">
                <a:solidFill>
                  <a:schemeClr val="tx2"/>
                </a:solidFill>
                <a:hlinkClick r:id="rId5"/>
              </a:rPr>
              <a:t>www.cisco.com/go/vipskus</a:t>
            </a:r>
            <a:r>
              <a:rPr lang="en-US" sz="1000" dirty="0">
                <a:solidFill>
                  <a:schemeClr val="tx2"/>
                </a:solidFill>
              </a:rPr>
              <a:t> </a:t>
            </a:r>
            <a:r>
              <a:rPr lang="en-US" sz="1000" dirty="0" smtClean="0">
                <a:solidFill>
                  <a:schemeClr val="tx2"/>
                </a:solidFill>
              </a:rPr>
              <a:t>for </a:t>
            </a:r>
            <a:r>
              <a:rPr lang="en-US" sz="1000" dirty="0">
                <a:solidFill>
                  <a:schemeClr val="tx2"/>
                </a:solidFill>
              </a:rPr>
              <a:t>a list of qualifying Catalyst 9K </a:t>
            </a:r>
            <a:r>
              <a:rPr lang="en-US" sz="1000" dirty="0" smtClean="0">
                <a:solidFill>
                  <a:schemeClr val="tx2"/>
                </a:solidFill>
              </a:rPr>
              <a:t>software SKUs</a:t>
            </a:r>
            <a:endParaRPr lang="en-US" sz="1000" dirty="0" smtClean="0">
              <a:solidFill>
                <a:schemeClr val="tx2"/>
              </a:solidFill>
              <a:latin typeface="+mn-lt"/>
            </a:endParaRPr>
          </a:p>
        </p:txBody>
      </p:sp>
      <p:sp>
        <p:nvSpPr>
          <p:cNvPr id="18" name="Rectangle 17"/>
          <p:cNvSpPr/>
          <p:nvPr/>
        </p:nvSpPr>
        <p:spPr>
          <a:xfrm>
            <a:off x="6919273" y="1988063"/>
            <a:ext cx="2020306" cy="2161033"/>
          </a:xfrm>
          <a:prstGeom prst="rect">
            <a:avLst/>
          </a:prstGeom>
          <a:solidFill>
            <a:srgbClr val="049F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9" name="TextBox 18"/>
          <p:cNvSpPr txBox="1"/>
          <p:nvPr/>
        </p:nvSpPr>
        <p:spPr>
          <a:xfrm>
            <a:off x="1530335" y="2923434"/>
            <a:ext cx="589280" cy="707886"/>
          </a:xfrm>
          <a:prstGeom prst="rect">
            <a:avLst/>
          </a:prstGeom>
          <a:noFill/>
        </p:spPr>
        <p:txBody>
          <a:bodyPr wrap="square" rtlCol="0">
            <a:spAutoFit/>
          </a:bodyPr>
          <a:lstStyle/>
          <a:p>
            <a:pPr algn="ctr"/>
            <a:r>
              <a:rPr lang="en-US" sz="4000" b="1" dirty="0" smtClean="0">
                <a:solidFill>
                  <a:schemeClr val="tx2"/>
                </a:solidFill>
                <a:latin typeface="+mn-lt"/>
              </a:rPr>
              <a:t>+</a:t>
            </a:r>
          </a:p>
        </p:txBody>
      </p:sp>
      <p:grpSp>
        <p:nvGrpSpPr>
          <p:cNvPr id="20" name="Group 19"/>
          <p:cNvGrpSpPr/>
          <p:nvPr/>
        </p:nvGrpSpPr>
        <p:grpSpPr>
          <a:xfrm>
            <a:off x="243731" y="2552812"/>
            <a:ext cx="1341816" cy="1506392"/>
            <a:chOff x="6707450" y="3052032"/>
            <a:chExt cx="1341816" cy="1506392"/>
          </a:xfrm>
          <a:solidFill>
            <a:schemeClr val="accent5">
              <a:lumMod val="20000"/>
              <a:lumOff val="80000"/>
            </a:schemeClr>
          </a:solidFill>
        </p:grpSpPr>
        <p:sp>
          <p:nvSpPr>
            <p:cNvPr id="21" name="Rectangle 20"/>
            <p:cNvSpPr/>
            <p:nvPr/>
          </p:nvSpPr>
          <p:spPr>
            <a:xfrm>
              <a:off x="6707450" y="3052032"/>
              <a:ext cx="1341816" cy="150639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2" name="TextBox 21"/>
            <p:cNvSpPr txBox="1"/>
            <p:nvPr/>
          </p:nvSpPr>
          <p:spPr>
            <a:xfrm>
              <a:off x="6765733" y="3453431"/>
              <a:ext cx="1283533" cy="646331"/>
            </a:xfrm>
            <a:prstGeom prst="rect">
              <a:avLst/>
            </a:prstGeom>
            <a:grpFill/>
          </p:spPr>
          <p:txBody>
            <a:bodyPr wrap="square" rtlCol="0">
              <a:spAutoFit/>
            </a:bodyPr>
            <a:lstStyle/>
            <a:p>
              <a:pPr algn="ctr"/>
              <a:r>
                <a:rPr lang="en-US" sz="1200" b="1" dirty="0" smtClean="0">
                  <a:solidFill>
                    <a:schemeClr val="tx2"/>
                  </a:solidFill>
                  <a:latin typeface="+mn-lt"/>
                </a:rPr>
                <a:t>Earn a rebate in the VIP 30 EN sub track</a:t>
              </a:r>
            </a:p>
          </p:txBody>
        </p:sp>
      </p:grpSp>
      <p:sp>
        <p:nvSpPr>
          <p:cNvPr id="23" name="Rectangle 22"/>
          <p:cNvSpPr/>
          <p:nvPr/>
        </p:nvSpPr>
        <p:spPr>
          <a:xfrm>
            <a:off x="2065297" y="2552812"/>
            <a:ext cx="1562348" cy="1506392"/>
          </a:xfrm>
          <a:prstGeom prst="rect">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 name="TextBox 23"/>
          <p:cNvSpPr txBox="1"/>
          <p:nvPr/>
        </p:nvSpPr>
        <p:spPr>
          <a:xfrm>
            <a:off x="2068738" y="2798176"/>
            <a:ext cx="1562348" cy="1015663"/>
          </a:xfrm>
          <a:prstGeom prst="rect">
            <a:avLst/>
          </a:prstGeom>
          <a:noFill/>
        </p:spPr>
        <p:txBody>
          <a:bodyPr wrap="square" rtlCol="0">
            <a:spAutoFit/>
          </a:bodyPr>
          <a:lstStyle/>
          <a:p>
            <a:pPr algn="ctr"/>
            <a:r>
              <a:rPr lang="en-US" sz="1200" b="1" dirty="0" smtClean="0">
                <a:solidFill>
                  <a:schemeClr val="tx2"/>
                </a:solidFill>
                <a:latin typeface="+mn-lt"/>
              </a:rPr>
              <a:t>Earn CSPP delivery </a:t>
            </a:r>
            <a:r>
              <a:rPr lang="en-US" sz="1200" b="1" dirty="0">
                <a:solidFill>
                  <a:schemeClr val="tx2"/>
                </a:solidFill>
                <a:latin typeface="+mn-lt"/>
              </a:rPr>
              <a:t>r</a:t>
            </a:r>
            <a:r>
              <a:rPr lang="en-US" sz="1200" b="1" dirty="0" smtClean="0">
                <a:solidFill>
                  <a:schemeClr val="tx2"/>
                </a:solidFill>
                <a:latin typeface="+mn-lt"/>
              </a:rPr>
              <a:t>ebates for both quarters during the VIP 30 period </a:t>
            </a:r>
          </a:p>
        </p:txBody>
      </p:sp>
      <p:sp>
        <p:nvSpPr>
          <p:cNvPr id="25" name="TextBox 24"/>
          <p:cNvSpPr txBox="1"/>
          <p:nvPr/>
        </p:nvSpPr>
        <p:spPr>
          <a:xfrm>
            <a:off x="6687524" y="2973194"/>
            <a:ext cx="546754" cy="707886"/>
          </a:xfrm>
          <a:prstGeom prst="rect">
            <a:avLst/>
          </a:prstGeom>
          <a:noFill/>
        </p:spPr>
        <p:txBody>
          <a:bodyPr wrap="square" rtlCol="0">
            <a:spAutoFit/>
          </a:bodyPr>
          <a:lstStyle/>
          <a:p>
            <a:r>
              <a:rPr lang="en-US" sz="4000" b="1" dirty="0" smtClean="0">
                <a:solidFill>
                  <a:schemeClr val="tx2"/>
                </a:solidFill>
                <a:latin typeface="+mn-lt"/>
              </a:rPr>
              <a:t>=</a:t>
            </a:r>
          </a:p>
        </p:txBody>
      </p:sp>
      <p:sp>
        <p:nvSpPr>
          <p:cNvPr id="26" name="TextBox 25"/>
          <p:cNvSpPr txBox="1"/>
          <p:nvPr/>
        </p:nvSpPr>
        <p:spPr>
          <a:xfrm>
            <a:off x="1811532" y="1980596"/>
            <a:ext cx="3797970" cy="461665"/>
          </a:xfrm>
          <a:prstGeom prst="rect">
            <a:avLst/>
          </a:prstGeom>
          <a:noFill/>
        </p:spPr>
        <p:txBody>
          <a:bodyPr wrap="square" rtlCol="0">
            <a:spAutoFit/>
          </a:bodyPr>
          <a:lstStyle/>
          <a:p>
            <a:pPr algn="ctr"/>
            <a:r>
              <a:rPr lang="en-US" sz="2400" b="1" dirty="0" smtClean="0">
                <a:solidFill>
                  <a:schemeClr val="tx2"/>
                </a:solidFill>
                <a:latin typeface="+mn-lt"/>
              </a:rPr>
              <a:t>Eligibility Requirements</a:t>
            </a:r>
          </a:p>
        </p:txBody>
      </p:sp>
      <p:sp>
        <p:nvSpPr>
          <p:cNvPr id="27" name="TextBox 26"/>
          <p:cNvSpPr txBox="1"/>
          <p:nvPr/>
        </p:nvSpPr>
        <p:spPr>
          <a:xfrm>
            <a:off x="6919273" y="2185315"/>
            <a:ext cx="2031471" cy="461665"/>
          </a:xfrm>
          <a:prstGeom prst="rect">
            <a:avLst/>
          </a:prstGeom>
          <a:noFill/>
        </p:spPr>
        <p:txBody>
          <a:bodyPr wrap="square" rtlCol="0">
            <a:spAutoFit/>
          </a:bodyPr>
          <a:lstStyle/>
          <a:p>
            <a:pPr algn="ctr"/>
            <a:r>
              <a:rPr lang="en-US" sz="2400" b="1" dirty="0" smtClean="0">
                <a:solidFill>
                  <a:schemeClr val="bg1"/>
                </a:solidFill>
                <a:latin typeface="+mn-lt"/>
              </a:rPr>
              <a:t>Bonus</a:t>
            </a:r>
          </a:p>
        </p:txBody>
      </p:sp>
      <p:sp>
        <p:nvSpPr>
          <p:cNvPr id="28" name="TextBox 27"/>
          <p:cNvSpPr txBox="1"/>
          <p:nvPr/>
        </p:nvSpPr>
        <p:spPr>
          <a:xfrm>
            <a:off x="7213474" y="2727783"/>
            <a:ext cx="1522849" cy="1169551"/>
          </a:xfrm>
          <a:prstGeom prst="rect">
            <a:avLst/>
          </a:prstGeom>
          <a:noFill/>
        </p:spPr>
        <p:txBody>
          <a:bodyPr wrap="square" rtlCol="0">
            <a:spAutoFit/>
          </a:bodyPr>
          <a:lstStyle/>
          <a:p>
            <a:pPr algn="ctr"/>
            <a:r>
              <a:rPr lang="en-US" sz="2800" b="1" dirty="0" smtClean="0">
                <a:solidFill>
                  <a:schemeClr val="bg1"/>
                </a:solidFill>
                <a:latin typeface="+mn-lt"/>
              </a:rPr>
              <a:t>1%</a:t>
            </a:r>
            <a:r>
              <a:rPr lang="en-US" b="1" dirty="0" smtClean="0">
                <a:solidFill>
                  <a:schemeClr val="bg1"/>
                </a:solidFill>
                <a:latin typeface="+mn-lt"/>
              </a:rPr>
              <a:t> </a:t>
            </a:r>
          </a:p>
          <a:p>
            <a:pPr algn="ctr"/>
            <a:r>
              <a:rPr lang="en-US" sz="1400" b="1" dirty="0" smtClean="0">
                <a:solidFill>
                  <a:schemeClr val="bg1"/>
                </a:solidFill>
                <a:latin typeface="+mn-lt"/>
              </a:rPr>
              <a:t> bonus on Catalyst 9K Software SKUs</a:t>
            </a:r>
          </a:p>
        </p:txBody>
      </p:sp>
    </p:spTree>
    <p:extLst>
      <p:ext uri="{BB962C8B-B14F-4D97-AF65-F5344CB8AC3E}">
        <p14:creationId xmlns:p14="http://schemas.microsoft.com/office/powerpoint/2010/main" val="2643077163"/>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889369" y="4563700"/>
            <a:ext cx="3899137" cy="584835"/>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spcAft>
                <a:spcPts val="200"/>
              </a:spcAft>
              <a:buNone/>
            </a:pPr>
            <a:r>
              <a:rPr lang="en-US" sz="700" dirty="0">
                <a:solidFill>
                  <a:srgbClr val="4D4D4D"/>
                </a:solidFill>
              </a:rPr>
              <a:t>Not all SKUs are eligible for VIP. Enterprise Networks </a:t>
            </a:r>
            <a:r>
              <a:rPr lang="en-US" sz="700" dirty="0" err="1" smtClean="0">
                <a:solidFill>
                  <a:srgbClr val="4D4D4D"/>
                </a:solidFill>
              </a:rPr>
              <a:t>subtrack</a:t>
            </a:r>
            <a:r>
              <a:rPr lang="en-US" sz="700" dirty="0" smtClean="0">
                <a:solidFill>
                  <a:srgbClr val="4D4D4D"/>
                </a:solidFill>
              </a:rPr>
              <a:t> </a:t>
            </a:r>
            <a:r>
              <a:rPr lang="en-US" sz="700" dirty="0">
                <a:solidFill>
                  <a:srgbClr val="4D4D4D"/>
                </a:solidFill>
              </a:rPr>
              <a:t>typically does not include older-generation products, accessories, and third-party solutions. </a:t>
            </a:r>
          </a:p>
          <a:p>
            <a:pPr marL="0" indent="0">
              <a:spcBef>
                <a:spcPts val="0"/>
              </a:spcBef>
              <a:spcAft>
                <a:spcPts val="200"/>
              </a:spcAft>
              <a:buNone/>
            </a:pPr>
            <a:r>
              <a:rPr lang="en-US" sz="700" dirty="0">
                <a:solidFill>
                  <a:srgbClr val="4D4D4D"/>
                </a:solidFill>
              </a:rPr>
              <a:t>For a complete list of </a:t>
            </a:r>
            <a:r>
              <a:rPr lang="en-US" sz="700" dirty="0" smtClean="0">
                <a:solidFill>
                  <a:srgbClr val="4D4D4D"/>
                </a:solidFill>
              </a:rPr>
              <a:t>VIP eligible </a:t>
            </a:r>
            <a:r>
              <a:rPr lang="en-US" sz="700" dirty="0">
                <a:solidFill>
                  <a:srgbClr val="4D4D4D"/>
                </a:solidFill>
              </a:rPr>
              <a:t>SKUs, go to </a:t>
            </a:r>
            <a:r>
              <a:rPr lang="en-US" sz="700" u="sng" dirty="0">
                <a:solidFill>
                  <a:srgbClr val="4D4D4D"/>
                </a:solidFill>
                <a:hlinkClick r:id="rId2"/>
              </a:rPr>
              <a:t>www.cisco.com/go/vipskus</a:t>
            </a:r>
            <a:r>
              <a:rPr lang="en-US" sz="700" dirty="0">
                <a:solidFill>
                  <a:srgbClr val="4D4D4D"/>
                </a:solidFill>
              </a:rPr>
              <a:t>.</a:t>
            </a:r>
          </a:p>
        </p:txBody>
      </p:sp>
      <p:graphicFrame>
        <p:nvGraphicFramePr>
          <p:cNvPr id="9" name="Table Placeholder 4"/>
          <p:cNvGraphicFramePr>
            <a:graphicFrameLocks/>
          </p:cNvGraphicFramePr>
          <p:nvPr>
            <p:extLst>
              <p:ext uri="{D42A27DB-BD31-4B8C-83A1-F6EECF244321}">
                <p14:modId xmlns:p14="http://schemas.microsoft.com/office/powerpoint/2010/main" val="1716095123"/>
              </p:ext>
            </p:extLst>
          </p:nvPr>
        </p:nvGraphicFramePr>
        <p:xfrm>
          <a:off x="159966" y="851279"/>
          <a:ext cx="4541940" cy="3718560"/>
        </p:xfrm>
        <a:graphic>
          <a:graphicData uri="http://schemas.openxmlformats.org/drawingml/2006/table">
            <a:tbl>
              <a:tblPr firstRow="1" bandRow="1">
                <a:tableStyleId>{5C22544A-7EE6-4342-B048-85BDC9FD1C3A}</a:tableStyleId>
              </a:tblPr>
              <a:tblGrid>
                <a:gridCol w="3311829">
                  <a:extLst>
                    <a:ext uri="{9D8B030D-6E8A-4147-A177-3AD203B41FA5}">
                      <a16:colId xmlns:a16="http://schemas.microsoft.com/office/drawing/2014/main" xmlns="" val="20000"/>
                    </a:ext>
                  </a:extLst>
                </a:gridCol>
                <a:gridCol w="620511"/>
                <a:gridCol w="609600"/>
              </a:tblGrid>
              <a:tr h="147881">
                <a:tc>
                  <a:txBody>
                    <a:bodyPr/>
                    <a:lstStyle/>
                    <a:p>
                      <a:pPr algn="l"/>
                      <a:r>
                        <a:rPr lang="en-US" sz="1000" dirty="0"/>
                        <a:t>Enterprise Networks</a:t>
                      </a:r>
                    </a:p>
                  </a:txBody>
                  <a:tcPr>
                    <a:solidFill>
                      <a:srgbClr val="049FD9"/>
                    </a:solidFill>
                  </a:tcPr>
                </a:tc>
                <a:tc>
                  <a:txBody>
                    <a:bodyPr/>
                    <a:lstStyle/>
                    <a:p>
                      <a:pPr algn="l"/>
                      <a:r>
                        <a:rPr lang="en-US" sz="1000" dirty="0"/>
                        <a:t>VIP </a:t>
                      </a:r>
                      <a:r>
                        <a:rPr lang="en-US" sz="1000" dirty="0" smtClean="0"/>
                        <a:t>29</a:t>
                      </a:r>
                      <a:endParaRPr lang="en-US" sz="1000" dirty="0"/>
                    </a:p>
                  </a:txBody>
                  <a:tcPr>
                    <a:solidFill>
                      <a:srgbClr val="049FD9"/>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1000" dirty="0"/>
                        <a:t>VIP </a:t>
                      </a:r>
                      <a:r>
                        <a:rPr lang="en-US" sz="1000" dirty="0" smtClean="0"/>
                        <a:t>30</a:t>
                      </a:r>
                      <a:endParaRPr lang="en-US" sz="1000" dirty="0"/>
                    </a:p>
                  </a:txBody>
                  <a:tcPr>
                    <a:solidFill>
                      <a:srgbClr val="049FD9"/>
                    </a:solidFill>
                  </a:tcPr>
                </a:tc>
                <a:extLst>
                  <a:ext uri="{0D108BD9-81ED-4DB2-BD59-A6C34878D82A}">
                    <a16:rowId xmlns:a16="http://schemas.microsoft.com/office/drawing/2014/main" xmlns="" val="10000"/>
                  </a:ext>
                </a:extLst>
              </a:tr>
              <a:tr h="147881">
                <a:tc gridSpan="3">
                  <a:txBody>
                    <a:bodyPr/>
                    <a:lstStyle/>
                    <a:p>
                      <a:pPr algn="l"/>
                      <a:r>
                        <a:rPr lang="en-US" sz="1000" dirty="0">
                          <a:solidFill>
                            <a:schemeClr val="bg1"/>
                          </a:solidFill>
                        </a:rPr>
                        <a:t>Cisco Catalyst</a:t>
                      </a:r>
                      <a:r>
                        <a:rPr lang="en-US" sz="1000" baseline="0" dirty="0">
                          <a:solidFill>
                            <a:schemeClr val="bg1"/>
                          </a:solidFill>
                        </a:rPr>
                        <a:t> Switching</a:t>
                      </a:r>
                      <a:endParaRPr lang="en-US" sz="1000" dirty="0">
                        <a:solidFill>
                          <a:schemeClr val="bg1"/>
                        </a:solidFill>
                      </a:endParaRPr>
                    </a:p>
                  </a:txBody>
                  <a:tcPr>
                    <a:solidFill>
                      <a:schemeClr val="tx1">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147881">
                <a:tc>
                  <a:txBody>
                    <a:bodyPr/>
                    <a:lstStyle/>
                    <a:p>
                      <a:pPr algn="l"/>
                      <a:r>
                        <a:rPr lang="en-US" sz="1000" dirty="0" smtClean="0">
                          <a:solidFill>
                            <a:schemeClr val="dk1"/>
                          </a:solidFill>
                        </a:rPr>
                        <a:t>Catalyst 2, 3 or 4K Modular chassis, 1 Gigabit Ethernet</a:t>
                      </a:r>
                      <a:endParaRPr lang="en-US" sz="1000" dirty="0">
                        <a:solidFill>
                          <a:schemeClr val="dk1"/>
                        </a:solidFill>
                      </a:endParaRPr>
                    </a:p>
                  </a:txBody>
                  <a:tcPr>
                    <a:solidFill>
                      <a:srgbClr val="CCCDD7"/>
                    </a:solidFill>
                  </a:tcPr>
                </a:tc>
                <a:tc>
                  <a:txBody>
                    <a:bodyPr/>
                    <a:lstStyle/>
                    <a:p>
                      <a:pPr algn="l"/>
                      <a:r>
                        <a:rPr lang="en-US" sz="1000" dirty="0">
                          <a:solidFill>
                            <a:schemeClr val="dk1"/>
                          </a:solidFill>
                        </a:rPr>
                        <a:t>2%</a:t>
                      </a:r>
                    </a:p>
                  </a:txBody>
                  <a:tcPr>
                    <a:solidFill>
                      <a:srgbClr val="CCCDD7"/>
                    </a:solidFill>
                  </a:tcPr>
                </a:tc>
                <a:tc>
                  <a:txBody>
                    <a:bodyPr/>
                    <a:lstStyle/>
                    <a:p>
                      <a:pPr algn="l"/>
                      <a:r>
                        <a:rPr lang="en-US" sz="1000" kern="1200" dirty="0">
                          <a:solidFill>
                            <a:schemeClr val="dk1"/>
                          </a:solidFill>
                          <a:latin typeface="+mn-lt"/>
                          <a:ea typeface="+mn-ea"/>
                          <a:cs typeface="+mn-cs"/>
                        </a:rPr>
                        <a:t>2%</a:t>
                      </a:r>
                    </a:p>
                  </a:txBody>
                  <a:tcPr>
                    <a:solidFill>
                      <a:srgbClr val="CCCDD7"/>
                    </a:solidFill>
                  </a:tcPr>
                </a:tc>
                <a:extLst>
                  <a:ext uri="{0D108BD9-81ED-4DB2-BD59-A6C34878D82A}">
                    <a16:rowId xmlns:a16="http://schemas.microsoft.com/office/drawing/2014/main" xmlns="" val="10002"/>
                  </a:ext>
                </a:extLst>
              </a:tr>
              <a:tr h="147881">
                <a:tc>
                  <a:txBody>
                    <a:bodyPr/>
                    <a:lstStyle/>
                    <a:p>
                      <a:pPr algn="l"/>
                      <a:r>
                        <a:rPr lang="en-US" sz="1000" dirty="0" smtClean="0">
                          <a:solidFill>
                            <a:schemeClr val="dk1"/>
                          </a:solidFill>
                        </a:rPr>
                        <a:t>Catalyst 6K, 1 Gigabit Ethernet</a:t>
                      </a:r>
                      <a:endParaRPr lang="en-US" sz="1000" dirty="0">
                        <a:solidFill>
                          <a:schemeClr val="dk1"/>
                        </a:solidFill>
                      </a:endParaRPr>
                    </a:p>
                  </a:txBody>
                  <a:tcPr>
                    <a:solidFill>
                      <a:srgbClr val="E7E8EC"/>
                    </a:solidFill>
                  </a:tcPr>
                </a:tc>
                <a:tc>
                  <a:txBody>
                    <a:bodyPr/>
                    <a:lstStyle/>
                    <a:p>
                      <a:pPr algn="l"/>
                      <a:r>
                        <a:rPr lang="en-US" sz="1000" dirty="0" smtClean="0">
                          <a:solidFill>
                            <a:schemeClr val="dk1"/>
                          </a:solidFill>
                        </a:rPr>
                        <a:t>2%</a:t>
                      </a:r>
                      <a:endParaRPr lang="en-US" sz="1000" dirty="0">
                        <a:solidFill>
                          <a:schemeClr val="dk1"/>
                        </a:solidFill>
                      </a:endParaRPr>
                    </a:p>
                  </a:txBody>
                  <a:tcPr>
                    <a:solidFill>
                      <a:srgbClr val="E7E8EC"/>
                    </a:solidFill>
                  </a:tcPr>
                </a:tc>
                <a:tc>
                  <a:txBody>
                    <a:bodyPr/>
                    <a:lstStyle/>
                    <a:p>
                      <a:pPr algn="l"/>
                      <a:r>
                        <a:rPr lang="en-US" sz="1000" kern="1200" dirty="0" smtClean="0">
                          <a:solidFill>
                            <a:schemeClr val="dk1"/>
                          </a:solidFill>
                          <a:latin typeface="+mn-lt"/>
                          <a:ea typeface="+mn-ea"/>
                          <a:cs typeface="+mn-cs"/>
                        </a:rPr>
                        <a:t> - </a:t>
                      </a:r>
                      <a:endParaRPr lang="en-US" sz="1000" kern="1200" dirty="0">
                        <a:solidFill>
                          <a:schemeClr val="dk1"/>
                        </a:solidFill>
                        <a:latin typeface="+mn-lt"/>
                        <a:ea typeface="+mn-ea"/>
                        <a:cs typeface="+mn-cs"/>
                      </a:endParaRPr>
                    </a:p>
                  </a:txBody>
                  <a:tcPr>
                    <a:solidFill>
                      <a:srgbClr val="E7E8EC"/>
                    </a:solidFill>
                  </a:tcPr>
                </a:tc>
                <a:extLst>
                  <a:ext uri="{0D108BD9-81ED-4DB2-BD59-A6C34878D82A}">
                    <a16:rowId xmlns:a16="http://schemas.microsoft.com/office/drawing/2014/main" xmlns="" val="10003"/>
                  </a:ext>
                </a:extLst>
              </a:tr>
              <a:tr h="147881">
                <a:tc>
                  <a:txBody>
                    <a:bodyPr/>
                    <a:lstStyle/>
                    <a:p>
                      <a:pPr algn="l"/>
                      <a:r>
                        <a:rPr lang="en-US" sz="1000" dirty="0" smtClean="0">
                          <a:solidFill>
                            <a:schemeClr val="dk1"/>
                          </a:solidFill>
                        </a:rPr>
                        <a:t>Catalyst 2960-X and 2960-XR, 10 Gigabit</a:t>
                      </a:r>
                      <a:endParaRPr lang="en-US" sz="1000" dirty="0">
                        <a:solidFill>
                          <a:schemeClr val="dk1"/>
                        </a:solidFill>
                      </a:endParaRPr>
                    </a:p>
                  </a:txBody>
                  <a:tcPr>
                    <a:solidFill>
                      <a:srgbClr val="CCCDD7"/>
                    </a:solidFill>
                  </a:tcPr>
                </a:tc>
                <a:tc>
                  <a:txBody>
                    <a:bodyPr/>
                    <a:lstStyle/>
                    <a:p>
                      <a:pPr algn="l"/>
                      <a:r>
                        <a:rPr lang="en-US" sz="1000" dirty="0" smtClean="0">
                          <a:solidFill>
                            <a:schemeClr val="dk1"/>
                          </a:solidFill>
                        </a:rPr>
                        <a:t>2%</a:t>
                      </a:r>
                      <a:endParaRPr lang="en-US" sz="1000" dirty="0">
                        <a:solidFill>
                          <a:schemeClr val="dk1"/>
                        </a:solidFill>
                      </a:endParaRPr>
                    </a:p>
                  </a:txBody>
                  <a:tcPr>
                    <a:solidFill>
                      <a:srgbClr val="CCCDD7"/>
                    </a:solidFill>
                  </a:tcPr>
                </a:tc>
                <a:tc>
                  <a:txBody>
                    <a:bodyPr/>
                    <a:lstStyle/>
                    <a:p>
                      <a:pPr algn="l"/>
                      <a:r>
                        <a:rPr lang="en-US" sz="1000" kern="1200" dirty="0" smtClean="0">
                          <a:solidFill>
                            <a:schemeClr val="dk1"/>
                          </a:solidFill>
                          <a:latin typeface="+mn-lt"/>
                          <a:ea typeface="+mn-ea"/>
                          <a:cs typeface="+mn-cs"/>
                        </a:rPr>
                        <a:t>2%</a:t>
                      </a:r>
                      <a:endParaRPr lang="en-US" sz="1000" kern="1200" dirty="0">
                        <a:solidFill>
                          <a:schemeClr val="dk1"/>
                        </a:solidFill>
                        <a:latin typeface="+mn-lt"/>
                        <a:ea typeface="+mn-ea"/>
                        <a:cs typeface="+mn-cs"/>
                      </a:endParaRPr>
                    </a:p>
                  </a:txBody>
                  <a:tcPr>
                    <a:solidFill>
                      <a:srgbClr val="CCCDD7"/>
                    </a:solidFill>
                  </a:tcPr>
                </a:tc>
                <a:extLst>
                  <a:ext uri="{0D108BD9-81ED-4DB2-BD59-A6C34878D82A}">
                    <a16:rowId xmlns:a16="http://schemas.microsoft.com/office/drawing/2014/main" xmlns="" val="10004"/>
                  </a:ext>
                </a:extLst>
              </a:tr>
              <a:tr h="240307">
                <a:tc>
                  <a:txBody>
                    <a:bodyPr/>
                    <a:lstStyle/>
                    <a:p>
                      <a:pPr algn="l"/>
                      <a:r>
                        <a:rPr lang="it-IT" sz="1000" dirty="0" smtClean="0">
                          <a:solidFill>
                            <a:schemeClr val="dk1"/>
                          </a:solidFill>
                        </a:rPr>
                        <a:t>Catalyst 3, 4, 9K Series MGig, 40/100 Gigabit</a:t>
                      </a:r>
                      <a:endParaRPr lang="it-IT" sz="1000" dirty="0">
                        <a:solidFill>
                          <a:schemeClr val="dk1"/>
                        </a:solidFill>
                      </a:endParaRPr>
                    </a:p>
                  </a:txBody>
                  <a:tcPr>
                    <a:solidFill>
                      <a:srgbClr val="E7E8EC"/>
                    </a:solidFill>
                  </a:tcPr>
                </a:tc>
                <a:tc>
                  <a:txBody>
                    <a:bodyPr/>
                    <a:lstStyle/>
                    <a:p>
                      <a:pPr algn="l"/>
                      <a:r>
                        <a:rPr lang="en-US" sz="1000" dirty="0" smtClean="0">
                          <a:solidFill>
                            <a:schemeClr val="dk1"/>
                          </a:solidFill>
                        </a:rPr>
                        <a:t>6%</a:t>
                      </a:r>
                      <a:endParaRPr lang="en-US" sz="1000" dirty="0">
                        <a:solidFill>
                          <a:schemeClr val="dk1"/>
                        </a:solidFill>
                      </a:endParaRPr>
                    </a:p>
                  </a:txBody>
                  <a:tcPr>
                    <a:solidFill>
                      <a:srgbClr val="E7E8EC"/>
                    </a:solidFill>
                  </a:tcPr>
                </a:tc>
                <a:tc>
                  <a:txBody>
                    <a:bodyPr/>
                    <a:lstStyle/>
                    <a:p>
                      <a:pPr algn="l"/>
                      <a:r>
                        <a:rPr lang="en-US" sz="1000" kern="1200" dirty="0" smtClean="0">
                          <a:solidFill>
                            <a:schemeClr val="dk1"/>
                          </a:solidFill>
                          <a:latin typeface="+mn-lt"/>
                          <a:ea typeface="+mn-ea"/>
                          <a:cs typeface="+mn-cs"/>
                        </a:rPr>
                        <a:t>6%</a:t>
                      </a:r>
                      <a:endParaRPr lang="en-US" sz="1000" kern="1200" dirty="0">
                        <a:solidFill>
                          <a:schemeClr val="dk1"/>
                        </a:solidFill>
                        <a:latin typeface="+mn-lt"/>
                        <a:ea typeface="+mn-ea"/>
                        <a:cs typeface="+mn-cs"/>
                      </a:endParaRPr>
                    </a:p>
                  </a:txBody>
                  <a:tcPr>
                    <a:solidFill>
                      <a:srgbClr val="E7E8EC"/>
                    </a:solidFill>
                  </a:tcPr>
                </a:tc>
                <a:extLst>
                  <a:ext uri="{0D108BD9-81ED-4DB2-BD59-A6C34878D82A}">
                    <a16:rowId xmlns:a16="http://schemas.microsoft.com/office/drawing/2014/main" xmlns="" val="10005"/>
                  </a:ext>
                </a:extLst>
              </a:tr>
              <a:tr h="240307">
                <a:tc>
                  <a:txBody>
                    <a:bodyPr/>
                    <a:lstStyle/>
                    <a:p>
                      <a:pPr algn="l"/>
                      <a:r>
                        <a:rPr lang="it-IT" sz="1000" dirty="0" smtClean="0">
                          <a:solidFill>
                            <a:schemeClr val="dk1"/>
                          </a:solidFill>
                        </a:rPr>
                        <a:t>Catalyst 4, 6, 9K Series, 10 Gigabit</a:t>
                      </a:r>
                      <a:endParaRPr lang="it-IT" sz="1000" dirty="0">
                        <a:solidFill>
                          <a:schemeClr val="dk1"/>
                        </a:solidFill>
                      </a:endParaRPr>
                    </a:p>
                  </a:txBody>
                  <a:tcPr>
                    <a:solidFill>
                      <a:srgbClr val="CCCDD7"/>
                    </a:solidFill>
                  </a:tcPr>
                </a:tc>
                <a:tc>
                  <a:txBody>
                    <a:bodyPr/>
                    <a:lstStyle/>
                    <a:p>
                      <a:pPr algn="l"/>
                      <a:r>
                        <a:rPr lang="en-US" sz="1000" dirty="0" smtClean="0">
                          <a:solidFill>
                            <a:schemeClr val="dk1"/>
                          </a:solidFill>
                        </a:rPr>
                        <a:t>4%</a:t>
                      </a:r>
                      <a:endParaRPr lang="en-US" sz="1000" dirty="0">
                        <a:solidFill>
                          <a:schemeClr val="dk1"/>
                        </a:solidFill>
                      </a:endParaRPr>
                    </a:p>
                  </a:txBody>
                  <a:tcPr>
                    <a:solidFill>
                      <a:srgbClr val="CCCDD7"/>
                    </a:solidFill>
                  </a:tcPr>
                </a:tc>
                <a:tc>
                  <a:txBody>
                    <a:bodyPr/>
                    <a:lstStyle/>
                    <a:p>
                      <a:pPr algn="l"/>
                      <a:r>
                        <a:rPr lang="en-US" sz="1000" kern="1200" dirty="0" smtClean="0">
                          <a:solidFill>
                            <a:schemeClr val="dk1"/>
                          </a:solidFill>
                          <a:latin typeface="+mn-lt"/>
                          <a:ea typeface="+mn-ea"/>
                          <a:cs typeface="+mn-cs"/>
                        </a:rPr>
                        <a:t>4%</a:t>
                      </a:r>
                      <a:endParaRPr lang="en-US" sz="1000" kern="1200" dirty="0">
                        <a:solidFill>
                          <a:schemeClr val="dk1"/>
                        </a:solidFill>
                        <a:latin typeface="+mn-lt"/>
                        <a:ea typeface="+mn-ea"/>
                        <a:cs typeface="+mn-cs"/>
                      </a:endParaRPr>
                    </a:p>
                  </a:txBody>
                  <a:tcPr>
                    <a:solidFill>
                      <a:srgbClr val="CCCDD7"/>
                    </a:solidFill>
                  </a:tcPr>
                </a:tc>
              </a:tr>
              <a:tr h="240307">
                <a:tc>
                  <a:txBody>
                    <a:bodyPr/>
                    <a:lstStyle/>
                    <a:p>
                      <a:pPr algn="l"/>
                      <a:r>
                        <a:rPr lang="it-IT" sz="1000" dirty="0" smtClean="0">
                          <a:solidFill>
                            <a:schemeClr val="dk1"/>
                          </a:solidFill>
                        </a:rPr>
                        <a:t>Catalyst 3K Series, 10 Gigabit</a:t>
                      </a:r>
                      <a:endParaRPr lang="it-IT" sz="1000" dirty="0">
                        <a:solidFill>
                          <a:schemeClr val="dk1"/>
                        </a:solidFill>
                      </a:endParaRPr>
                    </a:p>
                  </a:txBody>
                  <a:tcPr>
                    <a:solidFill>
                      <a:srgbClr val="E7E8EC"/>
                    </a:solidFill>
                  </a:tcPr>
                </a:tc>
                <a:tc>
                  <a:txBody>
                    <a:bodyPr/>
                    <a:lstStyle/>
                    <a:p>
                      <a:pPr algn="l"/>
                      <a:r>
                        <a:rPr lang="en-US" sz="1000" dirty="0" smtClean="0">
                          <a:solidFill>
                            <a:schemeClr val="dk1"/>
                          </a:solidFill>
                        </a:rPr>
                        <a:t>6%</a:t>
                      </a:r>
                      <a:endParaRPr lang="en-US" sz="1000" dirty="0">
                        <a:solidFill>
                          <a:schemeClr val="dk1"/>
                        </a:solidFill>
                      </a:endParaRPr>
                    </a:p>
                  </a:txBody>
                  <a:tcPr>
                    <a:solidFill>
                      <a:srgbClr val="E7E8EC"/>
                    </a:solidFill>
                  </a:tcPr>
                </a:tc>
                <a:tc>
                  <a:txBody>
                    <a:bodyPr/>
                    <a:lstStyle/>
                    <a:p>
                      <a:pPr algn="l"/>
                      <a:r>
                        <a:rPr lang="en-US" sz="1000" kern="1200" dirty="0" smtClean="0">
                          <a:solidFill>
                            <a:schemeClr val="dk1"/>
                          </a:solidFill>
                          <a:latin typeface="+mn-lt"/>
                          <a:ea typeface="+mn-ea"/>
                          <a:cs typeface="+mn-cs"/>
                        </a:rPr>
                        <a:t>4%</a:t>
                      </a:r>
                      <a:endParaRPr lang="en-US" sz="1000" kern="1200" dirty="0">
                        <a:solidFill>
                          <a:schemeClr val="dk1"/>
                        </a:solidFill>
                        <a:latin typeface="+mn-lt"/>
                        <a:ea typeface="+mn-ea"/>
                        <a:cs typeface="+mn-cs"/>
                      </a:endParaRPr>
                    </a:p>
                  </a:txBody>
                  <a:tcPr>
                    <a:solidFill>
                      <a:srgbClr val="E7E8EC"/>
                    </a:solidFill>
                  </a:tcPr>
                </a:tc>
              </a:tr>
              <a:tr h="240307">
                <a:tc>
                  <a:txBody>
                    <a:bodyPr/>
                    <a:lstStyle/>
                    <a:p>
                      <a:pPr algn="l"/>
                      <a:r>
                        <a:rPr lang="it-IT" sz="1000" dirty="0" smtClean="0">
                          <a:solidFill>
                            <a:schemeClr val="dk1"/>
                          </a:solidFill>
                        </a:rPr>
                        <a:t>Catalyst latest-generation supervisors (4500: 8-E, </a:t>
                      </a:r>
                      <a:br>
                        <a:rPr lang="it-IT" sz="1000" dirty="0" smtClean="0">
                          <a:solidFill>
                            <a:schemeClr val="dk1"/>
                          </a:solidFill>
                        </a:rPr>
                      </a:br>
                      <a:r>
                        <a:rPr lang="it-IT" sz="1000" dirty="0" smtClean="0">
                          <a:solidFill>
                            <a:schemeClr val="dk1"/>
                          </a:solidFill>
                        </a:rPr>
                        <a:t>8 L-E; 6000: 6T)</a:t>
                      </a:r>
                      <a:endParaRPr lang="it-IT" sz="1000" dirty="0">
                        <a:solidFill>
                          <a:schemeClr val="dk1"/>
                        </a:solidFill>
                      </a:endParaRPr>
                    </a:p>
                  </a:txBody>
                  <a:tcPr>
                    <a:solidFill>
                      <a:srgbClr val="CCCDD7"/>
                    </a:solidFill>
                  </a:tcPr>
                </a:tc>
                <a:tc>
                  <a:txBody>
                    <a:bodyPr/>
                    <a:lstStyle/>
                    <a:p>
                      <a:pPr algn="l"/>
                      <a:r>
                        <a:rPr lang="en-US" sz="1000" dirty="0" smtClean="0">
                          <a:solidFill>
                            <a:schemeClr val="dk1"/>
                          </a:solidFill>
                        </a:rPr>
                        <a:t>4%</a:t>
                      </a:r>
                      <a:endParaRPr lang="en-US" sz="1000" dirty="0">
                        <a:solidFill>
                          <a:schemeClr val="dk1"/>
                        </a:solidFill>
                      </a:endParaRPr>
                    </a:p>
                  </a:txBody>
                  <a:tcPr>
                    <a:solidFill>
                      <a:srgbClr val="CCCDD7"/>
                    </a:solidFill>
                  </a:tcPr>
                </a:tc>
                <a:tc>
                  <a:txBody>
                    <a:bodyPr/>
                    <a:lstStyle/>
                    <a:p>
                      <a:pPr algn="l"/>
                      <a:r>
                        <a:rPr lang="en-US" sz="1000" kern="1200" dirty="0" smtClean="0">
                          <a:solidFill>
                            <a:schemeClr val="dk1"/>
                          </a:solidFill>
                          <a:latin typeface="+mn-lt"/>
                          <a:ea typeface="+mn-ea"/>
                          <a:cs typeface="+mn-cs"/>
                        </a:rPr>
                        <a:t>4%</a:t>
                      </a:r>
                      <a:endParaRPr lang="en-US" sz="1000" kern="1200" dirty="0">
                        <a:solidFill>
                          <a:schemeClr val="dk1"/>
                        </a:solidFill>
                        <a:latin typeface="+mn-lt"/>
                        <a:ea typeface="+mn-ea"/>
                        <a:cs typeface="+mn-cs"/>
                      </a:endParaRPr>
                    </a:p>
                  </a:txBody>
                  <a:tcPr>
                    <a:solidFill>
                      <a:srgbClr val="CCCDD7"/>
                    </a:solidFill>
                  </a:tcPr>
                </a:tc>
              </a:tr>
              <a:tr h="147881">
                <a:tc gridSpan="3">
                  <a:txBody>
                    <a:bodyPr/>
                    <a:lstStyle/>
                    <a:p>
                      <a:pPr algn="l"/>
                      <a:r>
                        <a:rPr lang="en-US" sz="1000" dirty="0">
                          <a:solidFill>
                            <a:schemeClr val="bg1"/>
                          </a:solidFill>
                        </a:rPr>
                        <a:t>Wireless</a:t>
                      </a:r>
                    </a:p>
                  </a:txBody>
                  <a:tcPr>
                    <a:solidFill>
                      <a:schemeClr val="tx1">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6"/>
                  </a:ext>
                </a:extLst>
              </a:tr>
              <a:tr h="147881">
                <a:tc>
                  <a:txBody>
                    <a:bodyPr/>
                    <a:lstStyle/>
                    <a:p>
                      <a:pPr algn="l"/>
                      <a:r>
                        <a:rPr lang="en-US" sz="1000" dirty="0" smtClean="0">
                          <a:solidFill>
                            <a:schemeClr val="dk1"/>
                          </a:solidFill>
                        </a:rPr>
                        <a:t>802.11ac Wave 1, </a:t>
                      </a:r>
                      <a:r>
                        <a:rPr lang="en-US" sz="1000" dirty="0" err="1" smtClean="0">
                          <a:solidFill>
                            <a:schemeClr val="dk1"/>
                          </a:solidFill>
                        </a:rPr>
                        <a:t>Aironet</a:t>
                      </a:r>
                      <a:r>
                        <a:rPr lang="en-US" sz="1000" dirty="0" smtClean="0">
                          <a:solidFill>
                            <a:schemeClr val="dk1"/>
                          </a:solidFill>
                        </a:rPr>
                        <a:t> 1700, 1570</a:t>
                      </a:r>
                      <a:endParaRPr lang="en-US" sz="1000" dirty="0">
                        <a:solidFill>
                          <a:schemeClr val="dk1"/>
                        </a:solidFill>
                      </a:endParaRPr>
                    </a:p>
                  </a:txBody>
                  <a:tcPr>
                    <a:solidFill>
                      <a:srgbClr val="CCCDD7"/>
                    </a:solidFill>
                  </a:tcPr>
                </a:tc>
                <a:tc>
                  <a:txBody>
                    <a:bodyPr/>
                    <a:lstStyle/>
                    <a:p>
                      <a:pPr algn="l"/>
                      <a:r>
                        <a:rPr lang="en-US" sz="1000" dirty="0">
                          <a:solidFill>
                            <a:schemeClr val="dk1"/>
                          </a:solidFill>
                        </a:rPr>
                        <a:t>2</a:t>
                      </a:r>
                      <a:r>
                        <a:rPr lang="en-US" sz="1000" dirty="0" smtClean="0">
                          <a:solidFill>
                            <a:schemeClr val="dk1"/>
                          </a:solidFill>
                        </a:rPr>
                        <a:t>%</a:t>
                      </a:r>
                      <a:endParaRPr lang="en-US" sz="1000" dirty="0">
                        <a:solidFill>
                          <a:schemeClr val="dk1"/>
                        </a:solidFill>
                      </a:endParaRPr>
                    </a:p>
                  </a:txBody>
                  <a:tcPr>
                    <a:solidFill>
                      <a:srgbClr val="CCCDD7"/>
                    </a:solidFill>
                  </a:tcPr>
                </a:tc>
                <a:tc>
                  <a:txBody>
                    <a:bodyPr/>
                    <a:lstStyle/>
                    <a:p>
                      <a:pPr algn="l"/>
                      <a:r>
                        <a:rPr lang="en-US" sz="1000" kern="1200" dirty="0" smtClean="0">
                          <a:solidFill>
                            <a:schemeClr val="dk1"/>
                          </a:solidFill>
                          <a:latin typeface="+mn-lt"/>
                          <a:ea typeface="+mn-ea"/>
                          <a:cs typeface="+mn-cs"/>
                        </a:rPr>
                        <a:t> -</a:t>
                      </a:r>
                      <a:endParaRPr lang="en-US" sz="1000" kern="1200" dirty="0">
                        <a:solidFill>
                          <a:schemeClr val="dk1"/>
                        </a:solidFill>
                        <a:latin typeface="+mn-lt"/>
                        <a:ea typeface="+mn-ea"/>
                        <a:cs typeface="+mn-cs"/>
                      </a:endParaRPr>
                    </a:p>
                  </a:txBody>
                  <a:tcPr>
                    <a:solidFill>
                      <a:srgbClr val="CCCDD7"/>
                    </a:solidFill>
                  </a:tcPr>
                </a:tc>
                <a:extLst>
                  <a:ext uri="{0D108BD9-81ED-4DB2-BD59-A6C34878D82A}">
                    <a16:rowId xmlns:a16="http://schemas.microsoft.com/office/drawing/2014/main" xmlns="" val="10007"/>
                  </a:ext>
                </a:extLst>
              </a:tr>
              <a:tr h="147881">
                <a:tc>
                  <a:txBody>
                    <a:bodyPr/>
                    <a:lstStyle/>
                    <a:p>
                      <a:pPr algn="l"/>
                      <a:r>
                        <a:rPr lang="en-US" sz="1000" dirty="0" smtClean="0">
                          <a:solidFill>
                            <a:schemeClr val="dk1"/>
                          </a:solidFill>
                        </a:rPr>
                        <a:t>802.11ac Wave 1, </a:t>
                      </a:r>
                      <a:r>
                        <a:rPr lang="en-US" sz="1000" dirty="0" err="1" smtClean="0">
                          <a:solidFill>
                            <a:schemeClr val="dk1"/>
                          </a:solidFill>
                        </a:rPr>
                        <a:t>Aironet</a:t>
                      </a:r>
                      <a:r>
                        <a:rPr lang="en-US" sz="1000" dirty="0" smtClean="0">
                          <a:solidFill>
                            <a:schemeClr val="dk1"/>
                          </a:solidFill>
                        </a:rPr>
                        <a:t> 2700, 3700</a:t>
                      </a:r>
                      <a:endParaRPr lang="en-US" sz="1000" dirty="0">
                        <a:solidFill>
                          <a:schemeClr val="dk1"/>
                        </a:solidFill>
                      </a:endParaRPr>
                    </a:p>
                  </a:txBody>
                  <a:tcPr>
                    <a:solidFill>
                      <a:srgbClr val="E7E8EC"/>
                    </a:solidFill>
                  </a:tcPr>
                </a:tc>
                <a:tc>
                  <a:txBody>
                    <a:bodyPr/>
                    <a:lstStyle/>
                    <a:p>
                      <a:pPr algn="l"/>
                      <a:r>
                        <a:rPr lang="en-US" sz="1000" dirty="0" smtClean="0">
                          <a:solidFill>
                            <a:schemeClr val="dk1"/>
                          </a:solidFill>
                        </a:rPr>
                        <a:t>2%</a:t>
                      </a:r>
                      <a:endParaRPr lang="en-US" sz="1000" dirty="0">
                        <a:solidFill>
                          <a:schemeClr val="dk1"/>
                        </a:solidFill>
                      </a:endParaRPr>
                    </a:p>
                  </a:txBody>
                  <a:tcPr>
                    <a:solidFill>
                      <a:srgbClr val="E7E8EC"/>
                    </a:solidFill>
                  </a:tcPr>
                </a:tc>
                <a:tc>
                  <a:txBody>
                    <a:bodyPr/>
                    <a:lstStyle/>
                    <a:p>
                      <a:pPr algn="l"/>
                      <a:r>
                        <a:rPr lang="en-US" sz="1000" kern="1200" dirty="0">
                          <a:solidFill>
                            <a:schemeClr val="dk1"/>
                          </a:solidFill>
                          <a:latin typeface="+mn-lt"/>
                          <a:ea typeface="+mn-ea"/>
                          <a:cs typeface="+mn-cs"/>
                        </a:rPr>
                        <a:t>2</a:t>
                      </a:r>
                      <a:r>
                        <a:rPr lang="en-US" sz="1000" kern="1200" dirty="0" smtClean="0">
                          <a:solidFill>
                            <a:schemeClr val="dk1"/>
                          </a:solidFill>
                          <a:latin typeface="+mn-lt"/>
                          <a:ea typeface="+mn-ea"/>
                          <a:cs typeface="+mn-cs"/>
                        </a:rPr>
                        <a:t>%</a:t>
                      </a:r>
                      <a:endParaRPr lang="en-US" sz="1000" kern="1200" dirty="0">
                        <a:solidFill>
                          <a:schemeClr val="dk1"/>
                        </a:solidFill>
                        <a:latin typeface="+mn-lt"/>
                        <a:ea typeface="+mn-ea"/>
                        <a:cs typeface="+mn-cs"/>
                      </a:endParaRPr>
                    </a:p>
                  </a:txBody>
                  <a:tcPr>
                    <a:solidFill>
                      <a:srgbClr val="E7E8EC"/>
                    </a:solidFill>
                  </a:tcPr>
                </a:tc>
                <a:extLst>
                  <a:ext uri="{0D108BD9-81ED-4DB2-BD59-A6C34878D82A}">
                    <a16:rowId xmlns:a16="http://schemas.microsoft.com/office/drawing/2014/main" xmlns="" val="10008"/>
                  </a:ext>
                </a:extLst>
              </a:tr>
              <a:tr h="147881">
                <a:tc>
                  <a:txBody>
                    <a:bodyPr/>
                    <a:lstStyle/>
                    <a:p>
                      <a:pPr algn="l"/>
                      <a:r>
                        <a:rPr lang="en-US" sz="1000" dirty="0" smtClean="0">
                          <a:solidFill>
                            <a:schemeClr val="dk1"/>
                          </a:solidFill>
                        </a:rPr>
                        <a:t>802.11ac Wave 2, </a:t>
                      </a:r>
                      <a:r>
                        <a:rPr lang="en-US" sz="1000" dirty="0" err="1" smtClean="0">
                          <a:solidFill>
                            <a:schemeClr val="dk1"/>
                          </a:solidFill>
                        </a:rPr>
                        <a:t>Aironet</a:t>
                      </a:r>
                      <a:r>
                        <a:rPr lang="en-US" sz="1000" dirty="0" smtClean="0">
                          <a:solidFill>
                            <a:schemeClr val="dk1"/>
                          </a:solidFill>
                        </a:rPr>
                        <a:t> 1800, 1560 Series</a:t>
                      </a:r>
                      <a:endParaRPr lang="en-US" sz="1000" dirty="0">
                        <a:solidFill>
                          <a:schemeClr val="dk1"/>
                        </a:solidFill>
                      </a:endParaRPr>
                    </a:p>
                  </a:txBody>
                  <a:tcPr>
                    <a:solidFill>
                      <a:srgbClr val="CCCDD7"/>
                    </a:solidFill>
                  </a:tcPr>
                </a:tc>
                <a:tc>
                  <a:txBody>
                    <a:bodyPr/>
                    <a:lstStyle/>
                    <a:p>
                      <a:pPr algn="l"/>
                      <a:r>
                        <a:rPr lang="en-US" sz="1000" dirty="0">
                          <a:solidFill>
                            <a:schemeClr val="dk1"/>
                          </a:solidFill>
                        </a:rPr>
                        <a:t>6</a:t>
                      </a:r>
                      <a:r>
                        <a:rPr lang="en-US" sz="1000" dirty="0" smtClean="0">
                          <a:solidFill>
                            <a:schemeClr val="dk1"/>
                          </a:solidFill>
                        </a:rPr>
                        <a:t>%</a:t>
                      </a:r>
                      <a:endParaRPr lang="en-US" sz="1000" dirty="0">
                        <a:solidFill>
                          <a:schemeClr val="dk1"/>
                        </a:solidFill>
                      </a:endParaRPr>
                    </a:p>
                  </a:txBody>
                  <a:tcPr>
                    <a:solidFill>
                      <a:srgbClr val="CCCDD7"/>
                    </a:solidFill>
                  </a:tcPr>
                </a:tc>
                <a:tc>
                  <a:txBody>
                    <a:bodyPr/>
                    <a:lstStyle/>
                    <a:p>
                      <a:pPr algn="l"/>
                      <a:r>
                        <a:rPr lang="en-US" sz="1000" kern="1200" dirty="0" smtClean="0">
                          <a:solidFill>
                            <a:schemeClr val="dk1"/>
                          </a:solidFill>
                          <a:latin typeface="+mn-lt"/>
                          <a:ea typeface="+mn-ea"/>
                          <a:cs typeface="+mn-cs"/>
                        </a:rPr>
                        <a:t>4%</a:t>
                      </a:r>
                      <a:endParaRPr lang="en-US" sz="1000" kern="1200" dirty="0">
                        <a:solidFill>
                          <a:schemeClr val="dk1"/>
                        </a:solidFill>
                        <a:latin typeface="+mn-lt"/>
                        <a:ea typeface="+mn-ea"/>
                        <a:cs typeface="+mn-cs"/>
                      </a:endParaRPr>
                    </a:p>
                  </a:txBody>
                  <a:tcPr>
                    <a:solidFill>
                      <a:srgbClr val="CCCDD7"/>
                    </a:solidFill>
                  </a:tcPr>
                </a:tc>
                <a:extLst>
                  <a:ext uri="{0D108BD9-81ED-4DB2-BD59-A6C34878D82A}">
                    <a16:rowId xmlns:a16="http://schemas.microsoft.com/office/drawing/2014/main" xmlns="" val="10009"/>
                  </a:ext>
                </a:extLst>
              </a:tr>
              <a:tr h="147881">
                <a:tc>
                  <a:txBody>
                    <a:bodyPr/>
                    <a:lstStyle/>
                    <a:p>
                      <a:pPr algn="l"/>
                      <a:r>
                        <a:rPr lang="en-US" sz="1000" dirty="0" smtClean="0">
                          <a:solidFill>
                            <a:schemeClr val="dk1"/>
                          </a:solidFill>
                        </a:rPr>
                        <a:t>802.11ac Wave 2 controllers, </a:t>
                      </a:r>
                      <a:r>
                        <a:rPr lang="en-US" sz="1000" dirty="0" err="1" smtClean="0">
                          <a:solidFill>
                            <a:schemeClr val="dk1"/>
                          </a:solidFill>
                        </a:rPr>
                        <a:t>Aironet</a:t>
                      </a:r>
                      <a:r>
                        <a:rPr lang="en-US" sz="1000" dirty="0" smtClean="0">
                          <a:solidFill>
                            <a:schemeClr val="dk1"/>
                          </a:solidFill>
                        </a:rPr>
                        <a:t> 2800 and </a:t>
                      </a:r>
                      <a:br>
                        <a:rPr lang="en-US" sz="1000" dirty="0" smtClean="0">
                          <a:solidFill>
                            <a:schemeClr val="dk1"/>
                          </a:solidFill>
                        </a:rPr>
                      </a:br>
                      <a:r>
                        <a:rPr lang="en-US" sz="1000" dirty="0" smtClean="0">
                          <a:solidFill>
                            <a:schemeClr val="dk1"/>
                          </a:solidFill>
                        </a:rPr>
                        <a:t>3800 Series</a:t>
                      </a:r>
                      <a:endParaRPr lang="en-US" sz="1000" dirty="0">
                        <a:solidFill>
                          <a:schemeClr val="dk1"/>
                        </a:solidFill>
                      </a:endParaRPr>
                    </a:p>
                  </a:txBody>
                  <a:tcPr>
                    <a:solidFill>
                      <a:srgbClr val="E7E8EC"/>
                    </a:solidFill>
                  </a:tcPr>
                </a:tc>
                <a:tc>
                  <a:txBody>
                    <a:bodyPr/>
                    <a:lstStyle/>
                    <a:p>
                      <a:pPr algn="l"/>
                      <a:r>
                        <a:rPr lang="en-US" sz="1000" dirty="0" smtClean="0">
                          <a:solidFill>
                            <a:schemeClr val="dk1"/>
                          </a:solidFill>
                        </a:rPr>
                        <a:t>8%</a:t>
                      </a:r>
                      <a:endParaRPr lang="en-US" sz="1000" dirty="0">
                        <a:solidFill>
                          <a:schemeClr val="dk1"/>
                        </a:solidFill>
                      </a:endParaRPr>
                    </a:p>
                  </a:txBody>
                  <a:tcPr>
                    <a:solidFill>
                      <a:srgbClr val="E7E8EC"/>
                    </a:solidFill>
                  </a:tcPr>
                </a:tc>
                <a:tc>
                  <a:txBody>
                    <a:bodyPr/>
                    <a:lstStyle/>
                    <a:p>
                      <a:pPr algn="l"/>
                      <a:r>
                        <a:rPr lang="en-US" sz="1000" kern="1200" dirty="0" smtClean="0">
                          <a:solidFill>
                            <a:schemeClr val="dk1"/>
                          </a:solidFill>
                          <a:latin typeface="+mn-lt"/>
                          <a:ea typeface="+mn-ea"/>
                          <a:cs typeface="+mn-cs"/>
                        </a:rPr>
                        <a:t>6%</a:t>
                      </a:r>
                      <a:endParaRPr lang="en-US" sz="1000" kern="1200" dirty="0">
                        <a:solidFill>
                          <a:schemeClr val="dk1"/>
                        </a:solidFill>
                        <a:latin typeface="+mn-lt"/>
                        <a:ea typeface="+mn-ea"/>
                        <a:cs typeface="+mn-cs"/>
                      </a:endParaRPr>
                    </a:p>
                  </a:txBody>
                  <a:tcPr>
                    <a:solidFill>
                      <a:srgbClr val="E7E8EC"/>
                    </a:solidFill>
                  </a:tcPr>
                </a:tc>
              </a:tr>
            </a:tbl>
          </a:graphicData>
        </a:graphic>
      </p:graphicFrame>
      <p:graphicFrame>
        <p:nvGraphicFramePr>
          <p:cNvPr id="10" name="Table Placeholder 4"/>
          <p:cNvGraphicFramePr>
            <a:graphicFrameLocks/>
          </p:cNvGraphicFramePr>
          <p:nvPr>
            <p:extLst>
              <p:ext uri="{D42A27DB-BD31-4B8C-83A1-F6EECF244321}">
                <p14:modId xmlns:p14="http://schemas.microsoft.com/office/powerpoint/2010/main" val="3943564424"/>
              </p:ext>
            </p:extLst>
          </p:nvPr>
        </p:nvGraphicFramePr>
        <p:xfrm>
          <a:off x="4747870" y="851279"/>
          <a:ext cx="4264457" cy="3566160"/>
        </p:xfrm>
        <a:graphic>
          <a:graphicData uri="http://schemas.openxmlformats.org/drawingml/2006/table">
            <a:tbl>
              <a:tblPr firstRow="1" bandRow="1">
                <a:tableStyleId>{5C22544A-7EE6-4342-B048-85BDC9FD1C3A}</a:tableStyleId>
              </a:tblPr>
              <a:tblGrid>
                <a:gridCol w="3016250">
                  <a:extLst>
                    <a:ext uri="{9D8B030D-6E8A-4147-A177-3AD203B41FA5}">
                      <a16:colId xmlns:a16="http://schemas.microsoft.com/office/drawing/2014/main" xmlns="" val="20000"/>
                    </a:ext>
                  </a:extLst>
                </a:gridCol>
                <a:gridCol w="606855"/>
                <a:gridCol w="641352"/>
              </a:tblGrid>
              <a:tr h="147881">
                <a:tc>
                  <a:txBody>
                    <a:bodyPr/>
                    <a:lstStyle/>
                    <a:p>
                      <a:pPr algn="l"/>
                      <a:r>
                        <a:rPr lang="en-US" sz="1000" dirty="0"/>
                        <a:t>Enterprise Networks</a:t>
                      </a:r>
                    </a:p>
                  </a:txBody>
                  <a:tcPr>
                    <a:solidFill>
                      <a:srgbClr val="049FD9"/>
                    </a:solidFill>
                  </a:tcPr>
                </a:tc>
                <a:tc>
                  <a:txBody>
                    <a:bodyPr/>
                    <a:lstStyle/>
                    <a:p>
                      <a:pPr algn="l"/>
                      <a:r>
                        <a:rPr lang="en-US" sz="1000" dirty="0"/>
                        <a:t>VIP </a:t>
                      </a:r>
                      <a:r>
                        <a:rPr lang="en-US" sz="1000" dirty="0" smtClean="0"/>
                        <a:t>29</a:t>
                      </a:r>
                      <a:endParaRPr lang="en-US" sz="1000" dirty="0"/>
                    </a:p>
                  </a:txBody>
                  <a:tcPr>
                    <a:solidFill>
                      <a:srgbClr val="049FD9"/>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1000" dirty="0"/>
                        <a:t>VIP </a:t>
                      </a:r>
                      <a:r>
                        <a:rPr lang="en-US" sz="1000" dirty="0" smtClean="0"/>
                        <a:t>30</a:t>
                      </a:r>
                      <a:endParaRPr lang="en-US" sz="1000" dirty="0"/>
                    </a:p>
                  </a:txBody>
                  <a:tcPr>
                    <a:solidFill>
                      <a:srgbClr val="049FD9"/>
                    </a:solidFill>
                  </a:tcPr>
                </a:tc>
                <a:extLst>
                  <a:ext uri="{0D108BD9-81ED-4DB2-BD59-A6C34878D82A}">
                    <a16:rowId xmlns:a16="http://schemas.microsoft.com/office/drawing/2014/main" xmlns="" val="10000"/>
                  </a:ext>
                </a:extLst>
              </a:tr>
              <a:tr h="147881">
                <a:tc gridSpan="3">
                  <a:txBody>
                    <a:bodyPr/>
                    <a:lstStyle/>
                    <a:p>
                      <a:pPr algn="l"/>
                      <a:r>
                        <a:rPr lang="en-US" sz="1000" dirty="0">
                          <a:solidFill>
                            <a:schemeClr val="bg1"/>
                          </a:solidFill>
                        </a:rPr>
                        <a:t>Routing</a:t>
                      </a:r>
                    </a:p>
                  </a:txBody>
                  <a:tcPr>
                    <a:solidFill>
                      <a:schemeClr val="tx1">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147881">
                <a:tc>
                  <a:txBody>
                    <a:bodyPr/>
                    <a:lstStyle/>
                    <a:p>
                      <a:pPr algn="l"/>
                      <a:r>
                        <a:rPr lang="en-US" sz="1000" dirty="0" smtClean="0">
                          <a:solidFill>
                            <a:schemeClr val="dk1"/>
                          </a:solidFill>
                        </a:rPr>
                        <a:t>4200 Series ISRs</a:t>
                      </a:r>
                      <a:endParaRPr lang="en-US" sz="1000" dirty="0">
                        <a:solidFill>
                          <a:schemeClr val="dk1"/>
                        </a:solidFill>
                      </a:endParaRPr>
                    </a:p>
                  </a:txBody>
                  <a:tcPr>
                    <a:solidFill>
                      <a:srgbClr val="CCCDD7"/>
                    </a:solidFill>
                  </a:tcPr>
                </a:tc>
                <a:tc>
                  <a:txBody>
                    <a:bodyPr/>
                    <a:lstStyle/>
                    <a:p>
                      <a:pPr algn="l"/>
                      <a:r>
                        <a:rPr lang="en-US" sz="1000" dirty="0">
                          <a:solidFill>
                            <a:schemeClr val="dk1"/>
                          </a:solidFill>
                        </a:rPr>
                        <a:t>2%</a:t>
                      </a:r>
                    </a:p>
                  </a:txBody>
                  <a:tcPr>
                    <a:solidFill>
                      <a:srgbClr val="CCCDD7"/>
                    </a:solidFill>
                  </a:tcPr>
                </a:tc>
                <a:tc>
                  <a:txBody>
                    <a:bodyPr/>
                    <a:lstStyle/>
                    <a:p>
                      <a:pPr algn="l"/>
                      <a:r>
                        <a:rPr lang="en-US" sz="1000" kern="1200" dirty="0" smtClean="0">
                          <a:solidFill>
                            <a:schemeClr val="dk1"/>
                          </a:solidFill>
                          <a:latin typeface="+mn-lt"/>
                          <a:ea typeface="+mn-ea"/>
                          <a:cs typeface="+mn-cs"/>
                        </a:rPr>
                        <a:t>4%</a:t>
                      </a:r>
                      <a:endParaRPr lang="en-US" sz="1000" kern="1200" dirty="0">
                        <a:solidFill>
                          <a:schemeClr val="dk1"/>
                        </a:solidFill>
                        <a:latin typeface="+mn-lt"/>
                        <a:ea typeface="+mn-ea"/>
                        <a:cs typeface="+mn-cs"/>
                      </a:endParaRPr>
                    </a:p>
                  </a:txBody>
                  <a:tcPr>
                    <a:solidFill>
                      <a:srgbClr val="CCCDD7"/>
                    </a:solidFill>
                  </a:tcPr>
                </a:tc>
                <a:extLst>
                  <a:ext uri="{0D108BD9-81ED-4DB2-BD59-A6C34878D82A}">
                    <a16:rowId xmlns:a16="http://schemas.microsoft.com/office/drawing/2014/main" xmlns="" val="10002"/>
                  </a:ext>
                </a:extLst>
              </a:tr>
              <a:tr h="147881">
                <a:tc>
                  <a:txBody>
                    <a:bodyPr/>
                    <a:lstStyle/>
                    <a:p>
                      <a:pPr algn="l"/>
                      <a:r>
                        <a:rPr lang="en-US" sz="1000" dirty="0" smtClean="0">
                          <a:solidFill>
                            <a:schemeClr val="dk1"/>
                          </a:solidFill>
                        </a:rPr>
                        <a:t>4300 Series ISRs</a:t>
                      </a:r>
                      <a:endParaRPr lang="en-US" sz="1000" dirty="0">
                        <a:solidFill>
                          <a:schemeClr val="dk1"/>
                        </a:solidFill>
                      </a:endParaRPr>
                    </a:p>
                  </a:txBody>
                  <a:tcPr>
                    <a:solidFill>
                      <a:srgbClr val="E7E8EC"/>
                    </a:solidFill>
                  </a:tcPr>
                </a:tc>
                <a:tc>
                  <a:txBody>
                    <a:bodyPr/>
                    <a:lstStyle/>
                    <a:p>
                      <a:pPr algn="l"/>
                      <a:r>
                        <a:rPr lang="en-US" sz="1000" dirty="0">
                          <a:solidFill>
                            <a:schemeClr val="dk1"/>
                          </a:solidFill>
                        </a:rPr>
                        <a:t>4%</a:t>
                      </a:r>
                    </a:p>
                  </a:txBody>
                  <a:tcPr>
                    <a:solidFill>
                      <a:srgbClr val="E7E8EC"/>
                    </a:solidFill>
                  </a:tcPr>
                </a:tc>
                <a:tc>
                  <a:txBody>
                    <a:bodyPr/>
                    <a:lstStyle/>
                    <a:p>
                      <a:pPr algn="l"/>
                      <a:r>
                        <a:rPr lang="en-US" sz="1000" kern="1200" dirty="0">
                          <a:solidFill>
                            <a:schemeClr val="dk1"/>
                          </a:solidFill>
                          <a:latin typeface="+mn-lt"/>
                          <a:ea typeface="+mn-ea"/>
                          <a:cs typeface="+mn-cs"/>
                        </a:rPr>
                        <a:t>4%</a:t>
                      </a:r>
                    </a:p>
                  </a:txBody>
                  <a:tcPr>
                    <a:solidFill>
                      <a:srgbClr val="E7E8EC"/>
                    </a:solidFill>
                  </a:tcPr>
                </a:tc>
                <a:extLst>
                  <a:ext uri="{0D108BD9-81ED-4DB2-BD59-A6C34878D82A}">
                    <a16:rowId xmlns:a16="http://schemas.microsoft.com/office/drawing/2014/main" xmlns="" val="10003"/>
                  </a:ext>
                </a:extLst>
              </a:tr>
              <a:tr h="147881">
                <a:tc>
                  <a:txBody>
                    <a:bodyPr/>
                    <a:lstStyle/>
                    <a:p>
                      <a:pPr algn="l"/>
                      <a:r>
                        <a:rPr lang="en-US" sz="1000" dirty="0" smtClean="0">
                          <a:solidFill>
                            <a:schemeClr val="dk1"/>
                          </a:solidFill>
                        </a:rPr>
                        <a:t>4400 Series ISRs</a:t>
                      </a:r>
                      <a:endParaRPr lang="en-US" sz="1000" dirty="0">
                        <a:solidFill>
                          <a:schemeClr val="dk1"/>
                        </a:solidFill>
                      </a:endParaRPr>
                    </a:p>
                  </a:txBody>
                  <a:tcPr>
                    <a:solidFill>
                      <a:srgbClr val="CCCDD7"/>
                    </a:solidFill>
                  </a:tcPr>
                </a:tc>
                <a:tc>
                  <a:txBody>
                    <a:bodyPr/>
                    <a:lstStyle/>
                    <a:p>
                      <a:pPr algn="l"/>
                      <a:r>
                        <a:rPr lang="en-US" sz="1000" dirty="0">
                          <a:solidFill>
                            <a:schemeClr val="dk1"/>
                          </a:solidFill>
                        </a:rPr>
                        <a:t>8%</a:t>
                      </a:r>
                    </a:p>
                  </a:txBody>
                  <a:tcPr>
                    <a:solidFill>
                      <a:srgbClr val="CCCDD7"/>
                    </a:solidFill>
                  </a:tcPr>
                </a:tc>
                <a:tc>
                  <a:txBody>
                    <a:bodyPr/>
                    <a:lstStyle/>
                    <a:p>
                      <a:pPr algn="l"/>
                      <a:r>
                        <a:rPr lang="en-US" sz="1000" kern="1200" dirty="0">
                          <a:solidFill>
                            <a:schemeClr val="dk1"/>
                          </a:solidFill>
                          <a:latin typeface="+mn-lt"/>
                          <a:ea typeface="+mn-ea"/>
                          <a:cs typeface="+mn-cs"/>
                        </a:rPr>
                        <a:t>6</a:t>
                      </a:r>
                      <a:r>
                        <a:rPr lang="en-US" sz="1000" kern="1200" dirty="0" smtClean="0">
                          <a:solidFill>
                            <a:schemeClr val="dk1"/>
                          </a:solidFill>
                          <a:latin typeface="+mn-lt"/>
                          <a:ea typeface="+mn-ea"/>
                          <a:cs typeface="+mn-cs"/>
                        </a:rPr>
                        <a:t>%</a:t>
                      </a:r>
                      <a:endParaRPr lang="en-US" sz="1000" kern="1200" dirty="0">
                        <a:solidFill>
                          <a:schemeClr val="dk1"/>
                        </a:solidFill>
                        <a:latin typeface="+mn-lt"/>
                        <a:ea typeface="+mn-ea"/>
                        <a:cs typeface="+mn-cs"/>
                      </a:endParaRPr>
                    </a:p>
                  </a:txBody>
                  <a:tcPr>
                    <a:solidFill>
                      <a:srgbClr val="CCCDD7"/>
                    </a:solidFill>
                  </a:tcPr>
                </a:tc>
                <a:extLst>
                  <a:ext uri="{0D108BD9-81ED-4DB2-BD59-A6C34878D82A}">
                    <a16:rowId xmlns:a16="http://schemas.microsoft.com/office/drawing/2014/main" xmlns="" val="10004"/>
                  </a:ext>
                </a:extLst>
              </a:tr>
              <a:tr h="147881">
                <a:tc>
                  <a:txBody>
                    <a:bodyPr/>
                    <a:lstStyle/>
                    <a:p>
                      <a:pPr algn="l"/>
                      <a:r>
                        <a:rPr lang="en-US" sz="1000" dirty="0" smtClean="0">
                          <a:solidFill>
                            <a:schemeClr val="dk1"/>
                          </a:solidFill>
                        </a:rPr>
                        <a:t>ASR 1000 Series</a:t>
                      </a:r>
                      <a:endParaRPr lang="en-US" sz="1000" dirty="0">
                        <a:solidFill>
                          <a:schemeClr val="dk1"/>
                        </a:solidFill>
                      </a:endParaRPr>
                    </a:p>
                  </a:txBody>
                  <a:tcPr>
                    <a:solidFill>
                      <a:srgbClr val="E7E8EC"/>
                    </a:solidFill>
                  </a:tcPr>
                </a:tc>
                <a:tc>
                  <a:txBody>
                    <a:bodyPr/>
                    <a:lstStyle/>
                    <a:p>
                      <a:pPr algn="l"/>
                      <a:r>
                        <a:rPr lang="en-US" sz="1000" dirty="0">
                          <a:solidFill>
                            <a:schemeClr val="dk1"/>
                          </a:solidFill>
                        </a:rPr>
                        <a:t>2%</a:t>
                      </a:r>
                    </a:p>
                  </a:txBody>
                  <a:tcPr>
                    <a:solidFill>
                      <a:srgbClr val="E7E8EC"/>
                    </a:solidFill>
                  </a:tcPr>
                </a:tc>
                <a:tc>
                  <a:txBody>
                    <a:bodyPr/>
                    <a:lstStyle/>
                    <a:p>
                      <a:pPr algn="l"/>
                      <a:r>
                        <a:rPr lang="en-US" sz="1000" kern="1200" dirty="0">
                          <a:solidFill>
                            <a:schemeClr val="dk1"/>
                          </a:solidFill>
                          <a:latin typeface="+mn-lt"/>
                          <a:ea typeface="+mn-ea"/>
                          <a:cs typeface="+mn-cs"/>
                        </a:rPr>
                        <a:t>2%</a:t>
                      </a:r>
                    </a:p>
                  </a:txBody>
                  <a:tcPr>
                    <a:solidFill>
                      <a:srgbClr val="E7E8EC"/>
                    </a:solidFill>
                  </a:tcPr>
                </a:tc>
                <a:extLst>
                  <a:ext uri="{0D108BD9-81ED-4DB2-BD59-A6C34878D82A}">
                    <a16:rowId xmlns:a16="http://schemas.microsoft.com/office/drawing/2014/main" xmlns="" val="10005"/>
                  </a:ext>
                </a:extLst>
              </a:tr>
              <a:tr h="147881">
                <a:tc>
                  <a:txBody>
                    <a:bodyPr/>
                    <a:lstStyle/>
                    <a:p>
                      <a:pPr algn="l"/>
                      <a:r>
                        <a:rPr lang="en-US" sz="1000" dirty="0" smtClean="0">
                          <a:solidFill>
                            <a:schemeClr val="dk1"/>
                          </a:solidFill>
                        </a:rPr>
                        <a:t>ASR 1000 Series, greater than 40 Gig</a:t>
                      </a:r>
                      <a:endParaRPr lang="en-US" sz="1000" dirty="0">
                        <a:solidFill>
                          <a:schemeClr val="dk1"/>
                        </a:solidFill>
                      </a:endParaRPr>
                    </a:p>
                  </a:txBody>
                  <a:tcPr>
                    <a:solidFill>
                      <a:srgbClr val="CCCDD7"/>
                    </a:solidFill>
                  </a:tcPr>
                </a:tc>
                <a:tc>
                  <a:txBody>
                    <a:bodyPr/>
                    <a:lstStyle/>
                    <a:p>
                      <a:pPr algn="l"/>
                      <a:r>
                        <a:rPr lang="en-US" sz="1000" dirty="0">
                          <a:solidFill>
                            <a:schemeClr val="dk1"/>
                          </a:solidFill>
                        </a:rPr>
                        <a:t>4%</a:t>
                      </a:r>
                    </a:p>
                  </a:txBody>
                  <a:tcPr>
                    <a:solidFill>
                      <a:srgbClr val="CCCDD7"/>
                    </a:solidFill>
                  </a:tcPr>
                </a:tc>
                <a:tc>
                  <a:txBody>
                    <a:bodyPr/>
                    <a:lstStyle/>
                    <a:p>
                      <a:pPr algn="l"/>
                      <a:r>
                        <a:rPr lang="en-US" sz="1000" kern="1200" dirty="0">
                          <a:solidFill>
                            <a:schemeClr val="dk1"/>
                          </a:solidFill>
                          <a:latin typeface="+mn-lt"/>
                          <a:ea typeface="+mn-ea"/>
                          <a:cs typeface="+mn-cs"/>
                        </a:rPr>
                        <a:t>4%</a:t>
                      </a:r>
                    </a:p>
                  </a:txBody>
                  <a:tcPr>
                    <a:solidFill>
                      <a:srgbClr val="CCCDD7"/>
                    </a:solidFill>
                  </a:tcPr>
                </a:tc>
                <a:extLst>
                  <a:ext uri="{0D108BD9-81ED-4DB2-BD59-A6C34878D82A}">
                    <a16:rowId xmlns:a16="http://schemas.microsoft.com/office/drawing/2014/main" xmlns="" val="10006"/>
                  </a:ext>
                </a:extLst>
              </a:tr>
              <a:tr h="147881">
                <a:tc>
                  <a:txBody>
                    <a:bodyPr/>
                    <a:lstStyle/>
                    <a:p>
                      <a:pPr algn="l"/>
                      <a:r>
                        <a:rPr lang="en-US" sz="1000" dirty="0" smtClean="0">
                          <a:solidFill>
                            <a:schemeClr val="dk1"/>
                          </a:solidFill>
                        </a:rPr>
                        <a:t>WAAS</a:t>
                      </a:r>
                      <a:endParaRPr lang="en-US" sz="1000" dirty="0">
                        <a:solidFill>
                          <a:schemeClr val="dk1"/>
                        </a:solidFill>
                      </a:endParaRPr>
                    </a:p>
                  </a:txBody>
                  <a:tcPr>
                    <a:solidFill>
                      <a:srgbClr val="E7E8EC"/>
                    </a:solidFill>
                  </a:tcPr>
                </a:tc>
                <a:tc>
                  <a:txBody>
                    <a:bodyPr/>
                    <a:lstStyle/>
                    <a:p>
                      <a:pPr algn="l"/>
                      <a:r>
                        <a:rPr lang="en-US" sz="1000" dirty="0">
                          <a:solidFill>
                            <a:schemeClr val="dk1"/>
                          </a:solidFill>
                        </a:rPr>
                        <a:t>2</a:t>
                      </a:r>
                      <a:r>
                        <a:rPr lang="en-US" sz="1000" dirty="0" smtClean="0">
                          <a:solidFill>
                            <a:schemeClr val="dk1"/>
                          </a:solidFill>
                        </a:rPr>
                        <a:t>%</a:t>
                      </a:r>
                      <a:endParaRPr lang="en-US" sz="1000" dirty="0">
                        <a:solidFill>
                          <a:schemeClr val="dk1"/>
                        </a:solidFill>
                      </a:endParaRPr>
                    </a:p>
                  </a:txBody>
                  <a:tcPr>
                    <a:solidFill>
                      <a:srgbClr val="E7E8EC"/>
                    </a:solidFill>
                  </a:tcPr>
                </a:tc>
                <a:tc>
                  <a:txBody>
                    <a:bodyPr/>
                    <a:lstStyle/>
                    <a:p>
                      <a:pPr algn="l"/>
                      <a:r>
                        <a:rPr lang="en-US" sz="1000" kern="1200" dirty="0">
                          <a:solidFill>
                            <a:schemeClr val="dk1"/>
                          </a:solidFill>
                          <a:latin typeface="+mn-lt"/>
                          <a:ea typeface="+mn-ea"/>
                          <a:cs typeface="+mn-cs"/>
                        </a:rPr>
                        <a:t>4%</a:t>
                      </a:r>
                    </a:p>
                  </a:txBody>
                  <a:tcPr>
                    <a:solidFill>
                      <a:srgbClr val="E7E8EC"/>
                    </a:solidFill>
                  </a:tcPr>
                </a:tc>
                <a:extLst>
                  <a:ext uri="{0D108BD9-81ED-4DB2-BD59-A6C34878D82A}">
                    <a16:rowId xmlns:a16="http://schemas.microsoft.com/office/drawing/2014/main" xmlns="" val="10007"/>
                  </a:ext>
                </a:extLst>
              </a:tr>
              <a:tr h="147881">
                <a:tc>
                  <a:txBody>
                    <a:bodyPr/>
                    <a:lstStyle/>
                    <a:p>
                      <a:pPr algn="l"/>
                      <a:r>
                        <a:rPr lang="en-US" sz="1000" dirty="0" smtClean="0">
                          <a:solidFill>
                            <a:schemeClr val="dk1"/>
                          </a:solidFill>
                        </a:rPr>
                        <a:t>800 Series (4G Ready), 4G LTE WWAN Card, Cisco UCS E-Series</a:t>
                      </a:r>
                      <a:endParaRPr lang="en-US" sz="1000" dirty="0">
                        <a:solidFill>
                          <a:schemeClr val="dk1"/>
                        </a:solidFill>
                      </a:endParaRPr>
                    </a:p>
                  </a:txBody>
                  <a:tcPr>
                    <a:solidFill>
                      <a:srgbClr val="CCCDD7"/>
                    </a:solidFill>
                  </a:tcPr>
                </a:tc>
                <a:tc>
                  <a:txBody>
                    <a:bodyPr/>
                    <a:lstStyle/>
                    <a:p>
                      <a:pPr algn="l"/>
                      <a:r>
                        <a:rPr lang="en-US" sz="1000" dirty="0">
                          <a:solidFill>
                            <a:schemeClr val="dk1"/>
                          </a:solidFill>
                        </a:rPr>
                        <a:t>2%</a:t>
                      </a:r>
                    </a:p>
                  </a:txBody>
                  <a:tcPr>
                    <a:solidFill>
                      <a:srgbClr val="CCCDD7"/>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1000" kern="1200" dirty="0">
                          <a:solidFill>
                            <a:schemeClr val="dk1"/>
                          </a:solidFill>
                          <a:latin typeface="+mn-lt"/>
                          <a:ea typeface="+mn-ea"/>
                          <a:cs typeface="+mn-cs"/>
                        </a:rPr>
                        <a:t>2%</a:t>
                      </a:r>
                    </a:p>
                    <a:p>
                      <a:pPr algn="l"/>
                      <a:endParaRPr lang="en-US" sz="1000" kern="1200" dirty="0">
                        <a:solidFill>
                          <a:schemeClr val="dk1"/>
                        </a:solidFill>
                        <a:latin typeface="+mn-lt"/>
                        <a:ea typeface="+mn-ea"/>
                        <a:cs typeface="+mn-cs"/>
                      </a:endParaRPr>
                    </a:p>
                  </a:txBody>
                  <a:tcPr>
                    <a:solidFill>
                      <a:srgbClr val="CCCDD7"/>
                    </a:solidFill>
                  </a:tcPr>
                </a:tc>
                <a:extLst>
                  <a:ext uri="{0D108BD9-81ED-4DB2-BD59-A6C34878D82A}">
                    <a16:rowId xmlns:a16="http://schemas.microsoft.com/office/drawing/2014/main" xmlns="" val="10008"/>
                  </a:ext>
                </a:extLst>
              </a:tr>
              <a:tr h="147881">
                <a:tc gridSpan="3">
                  <a:txBody>
                    <a:bodyPr/>
                    <a:lstStyle/>
                    <a:p>
                      <a:pPr algn="l"/>
                      <a:r>
                        <a:rPr lang="en-US" sz="1000" dirty="0" smtClean="0">
                          <a:solidFill>
                            <a:schemeClr val="bg1"/>
                          </a:solidFill>
                        </a:rPr>
                        <a:t>Software Licensing</a:t>
                      </a:r>
                      <a:endParaRPr lang="en-US" sz="1000" dirty="0">
                        <a:solidFill>
                          <a:schemeClr val="bg1"/>
                        </a:solidFill>
                      </a:endParaRPr>
                    </a:p>
                  </a:txBody>
                  <a:tcPr>
                    <a:solidFill>
                      <a:schemeClr val="tx1">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9"/>
                  </a:ext>
                </a:extLst>
              </a:tr>
              <a:tr h="147881">
                <a:tc>
                  <a:txBody>
                    <a:bodyPr/>
                    <a:lstStyle/>
                    <a:p>
                      <a:pPr algn="l"/>
                      <a:r>
                        <a:rPr lang="en-US" sz="1000" dirty="0" smtClean="0">
                          <a:solidFill>
                            <a:schemeClr val="dk1"/>
                          </a:solidFill>
                        </a:rPr>
                        <a:t>Cisco Advantage Software, 5 or 7 years</a:t>
                      </a:r>
                      <a:endParaRPr lang="en-US" sz="1000" dirty="0">
                        <a:solidFill>
                          <a:schemeClr val="dk1"/>
                        </a:solidFill>
                      </a:endParaRPr>
                    </a:p>
                  </a:txBody>
                  <a:tcPr>
                    <a:solidFill>
                      <a:srgbClr val="E7E8EC"/>
                    </a:solidFill>
                  </a:tcPr>
                </a:tc>
                <a:tc>
                  <a:txBody>
                    <a:bodyPr/>
                    <a:lstStyle/>
                    <a:p>
                      <a:pPr algn="l"/>
                      <a:r>
                        <a:rPr lang="en-US" sz="1000" kern="1200" baseline="0" dirty="0" smtClean="0">
                          <a:solidFill>
                            <a:schemeClr val="dk1"/>
                          </a:solidFill>
                          <a:latin typeface="+mn-lt"/>
                          <a:ea typeface="+mn-ea"/>
                          <a:cs typeface="+mn-cs"/>
                        </a:rPr>
                        <a:t> -</a:t>
                      </a:r>
                      <a:endParaRPr lang="en-US" sz="1000" kern="1200" dirty="0">
                        <a:solidFill>
                          <a:schemeClr val="dk1"/>
                        </a:solidFill>
                        <a:latin typeface="+mn-lt"/>
                        <a:ea typeface="+mn-ea"/>
                        <a:cs typeface="+mn-cs"/>
                      </a:endParaRPr>
                    </a:p>
                  </a:txBody>
                  <a:tcPr>
                    <a:solidFill>
                      <a:srgbClr val="E7E8EC"/>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1000" kern="1200" dirty="0">
                          <a:solidFill>
                            <a:schemeClr val="dk1"/>
                          </a:solidFill>
                          <a:latin typeface="+mn-lt"/>
                          <a:ea typeface="+mn-ea"/>
                          <a:cs typeface="+mn-cs"/>
                        </a:rPr>
                        <a:t>8%</a:t>
                      </a:r>
                    </a:p>
                  </a:txBody>
                  <a:tcPr>
                    <a:solidFill>
                      <a:srgbClr val="E7E8EC"/>
                    </a:solidFill>
                  </a:tcPr>
                </a:tc>
              </a:tr>
              <a:tr h="147881">
                <a:tc>
                  <a:txBody>
                    <a:bodyPr/>
                    <a:lstStyle/>
                    <a:p>
                      <a:pPr algn="l"/>
                      <a:r>
                        <a:rPr lang="en-US" sz="1000" dirty="0" smtClean="0">
                          <a:solidFill>
                            <a:schemeClr val="dk1"/>
                          </a:solidFill>
                        </a:rPr>
                        <a:t>Cisco Advantage Software, 3 years</a:t>
                      </a:r>
                      <a:endParaRPr lang="en-US" sz="1000" dirty="0">
                        <a:solidFill>
                          <a:schemeClr val="dk1"/>
                        </a:solidFill>
                      </a:endParaRPr>
                    </a:p>
                  </a:txBody>
                  <a:tcPr>
                    <a:solidFill>
                      <a:srgbClr val="CCCDD7"/>
                    </a:solidFill>
                  </a:tcPr>
                </a:tc>
                <a:tc>
                  <a:txBody>
                    <a:bodyPr/>
                    <a:lstStyle/>
                    <a:p>
                      <a:pPr algn="l"/>
                      <a:r>
                        <a:rPr lang="en-US" sz="1000" kern="1200" baseline="0" dirty="0" smtClean="0">
                          <a:solidFill>
                            <a:schemeClr val="dk1"/>
                          </a:solidFill>
                          <a:latin typeface="+mn-lt"/>
                          <a:ea typeface="+mn-ea"/>
                          <a:cs typeface="+mn-cs"/>
                        </a:rPr>
                        <a:t> -</a:t>
                      </a:r>
                      <a:endParaRPr lang="en-US" sz="1000" kern="1200" dirty="0">
                        <a:solidFill>
                          <a:schemeClr val="dk1"/>
                        </a:solidFill>
                        <a:latin typeface="+mn-lt"/>
                        <a:ea typeface="+mn-ea"/>
                        <a:cs typeface="+mn-cs"/>
                      </a:endParaRPr>
                    </a:p>
                  </a:txBody>
                  <a:tcPr>
                    <a:solidFill>
                      <a:srgbClr val="CCCDD7"/>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1000" kern="1200" dirty="0">
                          <a:solidFill>
                            <a:schemeClr val="dk1"/>
                          </a:solidFill>
                          <a:latin typeface="+mn-lt"/>
                          <a:ea typeface="+mn-ea"/>
                          <a:cs typeface="+mn-cs"/>
                        </a:rPr>
                        <a:t>6</a:t>
                      </a:r>
                      <a:r>
                        <a:rPr lang="en-US" sz="1000" kern="1200" dirty="0" smtClean="0">
                          <a:solidFill>
                            <a:schemeClr val="dk1"/>
                          </a:solidFill>
                          <a:latin typeface="+mn-lt"/>
                          <a:ea typeface="+mn-ea"/>
                          <a:cs typeface="+mn-cs"/>
                        </a:rPr>
                        <a:t>%</a:t>
                      </a:r>
                      <a:endParaRPr lang="en-US" sz="1000" kern="1200" dirty="0">
                        <a:solidFill>
                          <a:schemeClr val="dk1"/>
                        </a:solidFill>
                        <a:latin typeface="+mn-lt"/>
                        <a:ea typeface="+mn-ea"/>
                        <a:cs typeface="+mn-cs"/>
                      </a:endParaRPr>
                    </a:p>
                  </a:txBody>
                  <a:tcPr>
                    <a:solidFill>
                      <a:srgbClr val="CCCDD7"/>
                    </a:solidFill>
                  </a:tcPr>
                </a:tc>
              </a:tr>
              <a:tr h="147881">
                <a:tc>
                  <a:txBody>
                    <a:bodyPr/>
                    <a:lstStyle/>
                    <a:p>
                      <a:pPr algn="l"/>
                      <a:r>
                        <a:rPr lang="en-US" sz="1000" dirty="0" smtClean="0">
                          <a:solidFill>
                            <a:schemeClr val="dk1"/>
                          </a:solidFill>
                        </a:rPr>
                        <a:t>Cisco Essential Software</a:t>
                      </a:r>
                      <a:endParaRPr lang="en-US" sz="1000" dirty="0">
                        <a:solidFill>
                          <a:schemeClr val="dk1"/>
                        </a:solidFill>
                      </a:endParaRPr>
                    </a:p>
                  </a:txBody>
                  <a:tcPr>
                    <a:solidFill>
                      <a:srgbClr val="E7E8EC"/>
                    </a:solidFill>
                  </a:tcPr>
                </a:tc>
                <a:tc>
                  <a:txBody>
                    <a:bodyPr/>
                    <a:lstStyle/>
                    <a:p>
                      <a:pPr algn="l"/>
                      <a:r>
                        <a:rPr lang="en-US" sz="1000" kern="1200" dirty="0" smtClean="0">
                          <a:solidFill>
                            <a:schemeClr val="dk1"/>
                          </a:solidFill>
                          <a:latin typeface="+mn-lt"/>
                          <a:ea typeface="+mn-ea"/>
                          <a:cs typeface="+mn-cs"/>
                        </a:rPr>
                        <a:t> -</a:t>
                      </a:r>
                      <a:endParaRPr lang="en-US" sz="1000" kern="1200" dirty="0">
                        <a:solidFill>
                          <a:schemeClr val="dk1"/>
                        </a:solidFill>
                        <a:latin typeface="+mn-lt"/>
                        <a:ea typeface="+mn-ea"/>
                        <a:cs typeface="+mn-cs"/>
                      </a:endParaRPr>
                    </a:p>
                  </a:txBody>
                  <a:tcPr>
                    <a:solidFill>
                      <a:srgbClr val="E7E8EC"/>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1000" kern="1200" dirty="0" smtClean="0">
                          <a:solidFill>
                            <a:schemeClr val="dk1"/>
                          </a:solidFill>
                          <a:latin typeface="+mn-lt"/>
                          <a:ea typeface="+mn-ea"/>
                          <a:cs typeface="+mn-cs"/>
                        </a:rPr>
                        <a:t>4%</a:t>
                      </a:r>
                      <a:endParaRPr lang="en-US" sz="1000" kern="1200" dirty="0">
                        <a:solidFill>
                          <a:schemeClr val="dk1"/>
                        </a:solidFill>
                        <a:latin typeface="+mn-lt"/>
                        <a:ea typeface="+mn-ea"/>
                        <a:cs typeface="+mn-cs"/>
                      </a:endParaRPr>
                    </a:p>
                  </a:txBody>
                  <a:tcPr>
                    <a:solidFill>
                      <a:srgbClr val="E7E8EC"/>
                    </a:solidFill>
                  </a:tcPr>
                </a:tc>
              </a:tr>
              <a:tr h="147881">
                <a:tc>
                  <a:txBody>
                    <a:bodyPr/>
                    <a:lstStyle/>
                    <a:p>
                      <a:pPr algn="l"/>
                      <a:r>
                        <a:rPr lang="en-US" sz="1000" dirty="0" smtClean="0">
                          <a:solidFill>
                            <a:schemeClr val="dk1"/>
                          </a:solidFill>
                        </a:rPr>
                        <a:t>Cisco ONE Perpetual</a:t>
                      </a:r>
                      <a:endParaRPr lang="en-US" sz="1000" dirty="0">
                        <a:solidFill>
                          <a:schemeClr val="dk1"/>
                        </a:solidFill>
                      </a:endParaRPr>
                    </a:p>
                  </a:txBody>
                  <a:tcPr>
                    <a:lnB w="38100" cap="flat" cmpd="sng" algn="ctr">
                      <a:solidFill>
                        <a:schemeClr val="bg1"/>
                      </a:solidFill>
                      <a:prstDash val="solid"/>
                      <a:round/>
                      <a:headEnd type="none" w="med" len="med"/>
                      <a:tailEnd type="none" w="med" len="med"/>
                    </a:lnB>
                    <a:solidFill>
                      <a:srgbClr val="CCCDD7"/>
                    </a:solidFill>
                  </a:tcPr>
                </a:tc>
                <a:tc>
                  <a:txBody>
                    <a:bodyPr/>
                    <a:lstStyle/>
                    <a:p>
                      <a:pPr algn="l"/>
                      <a:r>
                        <a:rPr lang="en-US" sz="1000" kern="1200" dirty="0" smtClean="0">
                          <a:solidFill>
                            <a:schemeClr val="dk1"/>
                          </a:solidFill>
                          <a:latin typeface="+mn-lt"/>
                          <a:ea typeface="+mn-ea"/>
                          <a:cs typeface="+mn-cs"/>
                        </a:rPr>
                        <a:t>8%</a:t>
                      </a:r>
                      <a:endParaRPr lang="en-US" sz="1000" kern="1200" dirty="0">
                        <a:solidFill>
                          <a:schemeClr val="dk1"/>
                        </a:solidFill>
                        <a:latin typeface="+mn-lt"/>
                        <a:ea typeface="+mn-ea"/>
                        <a:cs typeface="+mn-cs"/>
                      </a:endParaRPr>
                    </a:p>
                  </a:txBody>
                  <a:tcPr>
                    <a:lnB w="38100" cap="flat" cmpd="sng" algn="ctr">
                      <a:solidFill>
                        <a:schemeClr val="bg1"/>
                      </a:solidFill>
                      <a:prstDash val="solid"/>
                      <a:round/>
                      <a:headEnd type="none" w="med" len="med"/>
                      <a:tailEnd type="none" w="med" len="med"/>
                    </a:lnB>
                    <a:solidFill>
                      <a:srgbClr val="CCCDD7"/>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1000" kern="1200" dirty="0">
                          <a:solidFill>
                            <a:schemeClr val="dk1"/>
                          </a:solidFill>
                          <a:latin typeface="+mn-lt"/>
                          <a:ea typeface="+mn-ea"/>
                          <a:cs typeface="+mn-cs"/>
                        </a:rPr>
                        <a:t>4</a:t>
                      </a:r>
                      <a:r>
                        <a:rPr lang="en-US" sz="1000" kern="1200" dirty="0" smtClean="0">
                          <a:solidFill>
                            <a:schemeClr val="dk1"/>
                          </a:solidFill>
                          <a:latin typeface="+mn-lt"/>
                          <a:ea typeface="+mn-ea"/>
                          <a:cs typeface="+mn-cs"/>
                        </a:rPr>
                        <a:t>%, 6%</a:t>
                      </a:r>
                      <a:endParaRPr lang="en-US" sz="1000" kern="1200" dirty="0">
                        <a:solidFill>
                          <a:schemeClr val="dk1"/>
                        </a:solidFill>
                        <a:latin typeface="+mn-lt"/>
                        <a:ea typeface="+mn-ea"/>
                        <a:cs typeface="+mn-cs"/>
                      </a:endParaRPr>
                    </a:p>
                  </a:txBody>
                  <a:tcPr>
                    <a:lnB w="38100" cap="flat" cmpd="sng" algn="ctr">
                      <a:solidFill>
                        <a:schemeClr val="bg1"/>
                      </a:solidFill>
                      <a:prstDash val="solid"/>
                      <a:round/>
                      <a:headEnd type="none" w="med" len="med"/>
                      <a:tailEnd type="none" w="med" len="med"/>
                    </a:lnB>
                    <a:solidFill>
                      <a:srgbClr val="CCCDD7"/>
                    </a:solidFill>
                  </a:tcPr>
                </a:tc>
              </a:tr>
            </a:tbl>
          </a:graphicData>
        </a:graphic>
      </p:graphicFrame>
      <p:sp>
        <p:nvSpPr>
          <p:cNvPr id="8" name="Title 1"/>
          <p:cNvSpPr txBox="1">
            <a:spLocks/>
          </p:cNvSpPr>
          <p:nvPr/>
        </p:nvSpPr>
        <p:spPr bwMode="auto">
          <a:xfrm>
            <a:off x="437766" y="21519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dirty="0" smtClean="0"/>
              <a:t>Enterprise Networks</a:t>
            </a:r>
            <a:endParaRPr lang="en-US" dirty="0"/>
          </a:p>
        </p:txBody>
      </p:sp>
    </p:spTree>
    <p:extLst>
      <p:ext uri="{BB962C8B-B14F-4D97-AF65-F5344CB8AC3E}">
        <p14:creationId xmlns:p14="http://schemas.microsoft.com/office/powerpoint/2010/main" val="3457849781"/>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4645"/>
            <a:ext cx="5340626" cy="5327780"/>
          </a:xfrm>
          <a:prstGeom prst="rect">
            <a:avLst/>
          </a:prstGeom>
          <a:gradFill>
            <a:gsLst>
              <a:gs pos="0">
                <a:srgbClr val="FFFFFF">
                  <a:alpha val="99000"/>
                </a:srgbClr>
              </a:gs>
              <a:gs pos="48000">
                <a:srgbClr val="FFFFFF">
                  <a:alpha val="93000"/>
                </a:srgbClr>
              </a:gs>
              <a:gs pos="100000">
                <a:srgbClr val="FFFFFF">
                  <a:alpha val="0"/>
                </a:srgb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6"/>
          <p:cNvSpPr>
            <a:spLocks noGrp="1"/>
          </p:cNvSpPr>
          <p:nvPr>
            <p:ph type="body" sz="quarter" idx="11"/>
          </p:nvPr>
        </p:nvSpPr>
        <p:spPr>
          <a:xfrm>
            <a:off x="431378" y="4150070"/>
            <a:ext cx="8296421" cy="288131"/>
          </a:xfrm>
        </p:spPr>
        <p:txBody>
          <a:bodyPr/>
          <a:lstStyle/>
          <a:p>
            <a:r>
              <a:rPr lang="en-US" dirty="0">
                <a:solidFill>
                  <a:schemeClr val="tx1">
                    <a:lumMod val="50000"/>
                  </a:schemeClr>
                </a:solidFill>
              </a:rPr>
              <a:t>Cisco Value Incentive Program (VIP) </a:t>
            </a:r>
            <a:r>
              <a:rPr lang="en-US" dirty="0" smtClean="0">
                <a:solidFill>
                  <a:schemeClr val="tx1">
                    <a:lumMod val="50000"/>
                  </a:schemeClr>
                </a:solidFill>
              </a:rPr>
              <a:t>30</a:t>
            </a:r>
            <a:endParaRPr lang="en-US" dirty="0">
              <a:solidFill>
                <a:schemeClr val="tx1">
                  <a:lumMod val="50000"/>
                </a:schemeClr>
              </a:solidFill>
            </a:endParaRPr>
          </a:p>
          <a:p>
            <a:endParaRPr lang="en-US" dirty="0">
              <a:solidFill>
                <a:schemeClr val="tx1">
                  <a:lumMod val="50000"/>
                </a:schemeClr>
              </a:solidFill>
            </a:endParaRPr>
          </a:p>
        </p:txBody>
      </p:sp>
      <p:sp>
        <p:nvSpPr>
          <p:cNvPr id="8" name="Text Placeholder 7"/>
          <p:cNvSpPr>
            <a:spLocks noGrp="1"/>
          </p:cNvSpPr>
          <p:nvPr>
            <p:ph type="body" sz="quarter" idx="12"/>
          </p:nvPr>
        </p:nvSpPr>
        <p:spPr>
          <a:xfrm>
            <a:off x="431378" y="4390067"/>
            <a:ext cx="8296421" cy="288131"/>
          </a:xfrm>
        </p:spPr>
        <p:txBody>
          <a:bodyPr/>
          <a:lstStyle/>
          <a:p>
            <a:r>
              <a:rPr lang="en-US" dirty="0">
                <a:solidFill>
                  <a:schemeClr val="tx1">
                    <a:lumMod val="50000"/>
                  </a:schemeClr>
                </a:solidFill>
              </a:rPr>
              <a:t>July 30, </a:t>
            </a:r>
            <a:r>
              <a:rPr lang="en-US" dirty="0" smtClean="0">
                <a:solidFill>
                  <a:schemeClr val="tx1">
                    <a:lumMod val="50000"/>
                  </a:schemeClr>
                </a:solidFill>
              </a:rPr>
              <a:t>2017 through </a:t>
            </a:r>
            <a:r>
              <a:rPr lang="en-US" dirty="0">
                <a:solidFill>
                  <a:schemeClr val="tx1">
                    <a:lumMod val="50000"/>
                  </a:schemeClr>
                </a:solidFill>
              </a:rPr>
              <a:t>January 27, 2018</a:t>
            </a:r>
          </a:p>
        </p:txBody>
      </p:sp>
      <p:sp>
        <p:nvSpPr>
          <p:cNvPr id="9" name="Text Placeholder 8"/>
          <p:cNvSpPr>
            <a:spLocks noGrp="1"/>
          </p:cNvSpPr>
          <p:nvPr>
            <p:ph type="body" sz="quarter" idx="13"/>
          </p:nvPr>
        </p:nvSpPr>
        <p:spPr>
          <a:xfrm>
            <a:off x="425175" y="2991123"/>
            <a:ext cx="3447696" cy="724956"/>
          </a:xfrm>
        </p:spPr>
        <p:txBody>
          <a:bodyPr/>
          <a:lstStyle/>
          <a:p>
            <a:r>
              <a:rPr lang="en-US" sz="1800" dirty="0">
                <a:solidFill>
                  <a:schemeClr val="tx1">
                    <a:lumMod val="50000"/>
                  </a:schemeClr>
                </a:solidFill>
              </a:rPr>
              <a:t>Drive Profitability with </a:t>
            </a:r>
            <a:br>
              <a:rPr lang="en-US" sz="1800" dirty="0">
                <a:solidFill>
                  <a:schemeClr val="tx1">
                    <a:lumMod val="50000"/>
                  </a:schemeClr>
                </a:solidFill>
              </a:rPr>
            </a:br>
            <a:r>
              <a:rPr lang="en-US" sz="1800" dirty="0">
                <a:solidFill>
                  <a:schemeClr val="tx1">
                    <a:lumMod val="50000"/>
                  </a:schemeClr>
                </a:solidFill>
              </a:rPr>
              <a:t>Cisco Channel Programs</a:t>
            </a:r>
          </a:p>
        </p:txBody>
      </p:sp>
      <p:sp>
        <p:nvSpPr>
          <p:cNvPr id="5" name="Title 4"/>
          <p:cNvSpPr>
            <a:spLocks noGrp="1"/>
          </p:cNvSpPr>
          <p:nvPr>
            <p:ph type="ctrTitle"/>
          </p:nvPr>
        </p:nvSpPr>
        <p:spPr>
          <a:xfrm>
            <a:off x="387647" y="1377108"/>
            <a:ext cx="8340152" cy="1633989"/>
          </a:xfrm>
        </p:spPr>
        <p:txBody>
          <a:bodyPr/>
          <a:lstStyle/>
          <a:p>
            <a:pPr>
              <a:lnSpc>
                <a:spcPct val="86000"/>
              </a:lnSpc>
            </a:pPr>
            <a:r>
              <a:rPr lang="en-US" sz="4100" dirty="0">
                <a:solidFill>
                  <a:schemeClr val="tx2"/>
                </a:solidFill>
              </a:rPr>
              <a:t>Partnership.</a:t>
            </a:r>
            <a:br>
              <a:rPr lang="en-US" sz="4100" dirty="0">
                <a:solidFill>
                  <a:schemeClr val="tx2"/>
                </a:solidFill>
              </a:rPr>
            </a:br>
            <a:r>
              <a:rPr lang="en-US" sz="4100" dirty="0">
                <a:solidFill>
                  <a:schemeClr val="tx2"/>
                </a:solidFill>
              </a:rPr>
              <a:t>Rewards.</a:t>
            </a:r>
            <a:br>
              <a:rPr lang="en-US" sz="4100" dirty="0">
                <a:solidFill>
                  <a:schemeClr val="tx2"/>
                </a:solidFill>
              </a:rPr>
            </a:br>
            <a:r>
              <a:rPr lang="en-US" sz="4100" dirty="0">
                <a:solidFill>
                  <a:schemeClr val="tx2"/>
                </a:solidFill>
              </a:rPr>
              <a:t>Results.</a:t>
            </a:r>
          </a:p>
        </p:txBody>
      </p:sp>
      <p:pic>
        <p:nvPicPr>
          <p:cNvPr id="6"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37262" y="251778"/>
            <a:ext cx="1005975" cy="621525"/>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1406800"/>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499"/>
          </a:xfrm>
          <a:prstGeom prst="rect">
            <a:avLst/>
          </a:prstGeom>
        </p:spPr>
      </p:pic>
      <p:sp>
        <p:nvSpPr>
          <p:cNvPr id="4" name="Text Placeholder 3"/>
          <p:cNvSpPr>
            <a:spLocks noGrp="1"/>
          </p:cNvSpPr>
          <p:nvPr>
            <p:ph type="body" sz="quarter" idx="11"/>
          </p:nvPr>
        </p:nvSpPr>
        <p:spPr>
          <a:xfrm>
            <a:off x="500063" y="3351512"/>
            <a:ext cx="8139112" cy="853119"/>
          </a:xfrm>
        </p:spPr>
        <p:txBody>
          <a:bodyPr/>
          <a:lstStyle/>
          <a:p>
            <a:r>
              <a:rPr lang="en-US" sz="2800" dirty="0" smtClean="0"/>
              <a:t>Security</a:t>
            </a:r>
            <a:endParaRPr lang="en-US" sz="2800" dirty="0"/>
          </a:p>
        </p:txBody>
      </p:sp>
    </p:spTree>
    <p:extLst>
      <p:ext uri="{BB962C8B-B14F-4D97-AF65-F5344CB8AC3E}">
        <p14:creationId xmlns:p14="http://schemas.microsoft.com/office/powerpoint/2010/main" val="832608879"/>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462301" y="1857554"/>
            <a:ext cx="8277344" cy="2506043"/>
          </a:xfrm>
        </p:spPr>
        <p:txBody>
          <a:bodyPr/>
          <a:lstStyle/>
          <a:p>
            <a:pPr lvl="0"/>
            <a:r>
              <a:rPr lang="en-US" sz="1200" dirty="0" smtClean="0"/>
              <a:t>Take advantage of a simple rebate structure and review </a:t>
            </a:r>
            <a:r>
              <a:rPr lang="en-US" sz="1200" b="1" dirty="0" smtClean="0"/>
              <a:t>Security Annuity </a:t>
            </a:r>
            <a:r>
              <a:rPr lang="en-US" sz="1200" dirty="0" smtClean="0"/>
              <a:t>details in the New Business track</a:t>
            </a:r>
          </a:p>
          <a:p>
            <a:pPr lvl="0"/>
            <a:r>
              <a:rPr lang="en-US" sz="1200" dirty="0" smtClean="0"/>
              <a:t>Promote </a:t>
            </a:r>
            <a:r>
              <a:rPr lang="en-US" sz="1200" b="1" dirty="0" smtClean="0"/>
              <a:t>innovation and next-generation security solutions</a:t>
            </a:r>
            <a:r>
              <a:rPr lang="en-US" sz="1200" dirty="0" smtClean="0"/>
              <a:t>, including Cisco </a:t>
            </a:r>
            <a:r>
              <a:rPr lang="en-US" sz="1200" dirty="0" err="1" smtClean="0"/>
              <a:t>FirePOWER</a:t>
            </a:r>
            <a:r>
              <a:rPr lang="en-US" sz="1200" dirty="0" smtClean="0"/>
              <a:t> Services on ASA, Cisco Firepower™ Threat Defense, Advanced Malware Protection (AMP) Everywhere, and Threat Grid</a:t>
            </a:r>
          </a:p>
          <a:p>
            <a:pPr lvl="0"/>
            <a:r>
              <a:rPr lang="en-US" sz="1200" dirty="0" smtClean="0"/>
              <a:t>Focus on integrated threat defense for protection </a:t>
            </a:r>
            <a:r>
              <a:rPr lang="en-US" sz="1200" b="1" dirty="0" smtClean="0"/>
              <a:t>across the entire attack continuum </a:t>
            </a:r>
            <a:r>
              <a:rPr lang="en-US" sz="1200" dirty="0" smtClean="0"/>
              <a:t>– before, during, and after an attack</a:t>
            </a:r>
          </a:p>
          <a:p>
            <a:pPr lvl="0"/>
            <a:r>
              <a:rPr lang="en-US" sz="1200" dirty="0" smtClean="0"/>
              <a:t>Earn 8 percent rebates on </a:t>
            </a:r>
            <a:r>
              <a:rPr lang="en-US" sz="1200" b="1" dirty="0" smtClean="0"/>
              <a:t>multiyear solutions </a:t>
            </a:r>
            <a:r>
              <a:rPr lang="en-US" sz="1200" dirty="0" smtClean="0"/>
              <a:t>as opposed to 4 percent for 1-year licenses</a:t>
            </a:r>
          </a:p>
          <a:p>
            <a:pPr lvl="0"/>
            <a:r>
              <a:rPr lang="en-US" sz="1200" dirty="0" smtClean="0"/>
              <a:t>Register and book next-generation firewall opportunities with the Cisco </a:t>
            </a:r>
            <a:r>
              <a:rPr lang="en-US" sz="1200" b="1" dirty="0" smtClean="0"/>
              <a:t>Firepower Threat Defense (FTD) Account Breakaway Program</a:t>
            </a:r>
            <a:r>
              <a:rPr lang="en-US" sz="1200" dirty="0" smtClean="0"/>
              <a:t> to earn an additional 2 percent VIP rebate</a:t>
            </a:r>
          </a:p>
          <a:p>
            <a:pPr lvl="0"/>
            <a:r>
              <a:rPr lang="en-US" sz="1200" dirty="0" smtClean="0"/>
              <a:t>Migrate </a:t>
            </a:r>
            <a:r>
              <a:rPr lang="en-US" sz="1200" dirty="0"/>
              <a:t>customers to new </a:t>
            </a:r>
            <a:r>
              <a:rPr lang="en-US" sz="1200" dirty="0" smtClean="0"/>
              <a:t>technologies, return </a:t>
            </a:r>
            <a:r>
              <a:rPr lang="en-US" sz="1200" dirty="0"/>
              <a:t>their old equipment </a:t>
            </a:r>
            <a:r>
              <a:rPr lang="en-US" sz="1200" dirty="0" smtClean="0"/>
              <a:t>with the help of Migration Incentive Program and receive an additional 2 percent VIP rebate in </a:t>
            </a:r>
            <a:r>
              <a:rPr lang="en-US" sz="1200" b="1" dirty="0" smtClean="0"/>
              <a:t>VIP Migration bonus </a:t>
            </a:r>
            <a:r>
              <a:rPr lang="en-US" sz="1200" b="1" baseline="30000" dirty="0" smtClean="0"/>
              <a:t>NEW</a:t>
            </a:r>
          </a:p>
          <a:p>
            <a:r>
              <a:rPr lang="en-US" sz="1200" dirty="0" smtClean="0"/>
              <a:t>Learn </a:t>
            </a:r>
            <a:r>
              <a:rPr lang="en-US" sz="1200" dirty="0"/>
              <a:t>more in the VIP playbook at </a:t>
            </a:r>
            <a:r>
              <a:rPr lang="en-US" sz="1200" dirty="0">
                <a:hlinkClick r:id="rId3"/>
              </a:rPr>
              <a:t>www.cisco.com/go/vip</a:t>
            </a:r>
            <a:r>
              <a:rPr lang="en-US" sz="1200" dirty="0"/>
              <a:t> </a:t>
            </a:r>
          </a:p>
          <a:p>
            <a:pPr lvl="0"/>
            <a:endParaRPr lang="en-US" sz="1200" dirty="0"/>
          </a:p>
        </p:txBody>
      </p:sp>
      <p:sp>
        <p:nvSpPr>
          <p:cNvPr id="12" name="Title Placeholder 5"/>
          <p:cNvSpPr>
            <a:spLocks noGrp="1"/>
          </p:cNvSpPr>
          <p:nvPr>
            <p:ph type="title"/>
          </p:nvPr>
        </p:nvSpPr>
        <p:spPr/>
        <p:txBody>
          <a:bodyPr/>
          <a:lstStyle/>
          <a:p>
            <a:pPr lvl="0"/>
            <a:r>
              <a:rPr lang="en-US"/>
              <a:t>Security</a:t>
            </a:r>
            <a:endParaRPr lang="en-GB" dirty="0"/>
          </a:p>
        </p:txBody>
      </p:sp>
      <p:sp>
        <p:nvSpPr>
          <p:cNvPr id="4" name="TextBox 3"/>
          <p:cNvSpPr txBox="1"/>
          <p:nvPr/>
        </p:nvSpPr>
        <p:spPr>
          <a:xfrm>
            <a:off x="581218" y="1063722"/>
            <a:ext cx="3840480" cy="646331"/>
          </a:xfrm>
          <a:prstGeom prst="rect">
            <a:avLst/>
          </a:prstGeom>
          <a:solidFill>
            <a:schemeClr val="accent4"/>
          </a:solidFill>
        </p:spPr>
        <p:txBody>
          <a:bodyPr wrap="square" tIns="182880" bIns="182880" rtlCol="0">
            <a:spAutoFit/>
          </a:bodyPr>
          <a:lstStyle/>
          <a:p>
            <a:pPr algn="ctr"/>
            <a:r>
              <a:rPr lang="en-US" dirty="0">
                <a:solidFill>
                  <a:schemeClr val="bg1"/>
                </a:solidFill>
              </a:rPr>
              <a:t>Security</a:t>
            </a:r>
          </a:p>
        </p:txBody>
      </p:sp>
    </p:spTree>
    <p:extLst>
      <p:ext uri="{BB962C8B-B14F-4D97-AF65-F5344CB8AC3E}">
        <p14:creationId xmlns:p14="http://schemas.microsoft.com/office/powerpoint/2010/main" val="127898048"/>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VIP </a:t>
            </a:r>
            <a:r>
              <a:rPr lang="en-US" dirty="0" smtClean="0"/>
              <a:t>30 Security Overview</a:t>
            </a:r>
            <a:endParaRPr lang="en-US" dirty="0"/>
          </a:p>
        </p:txBody>
      </p:sp>
      <p:graphicFrame>
        <p:nvGraphicFramePr>
          <p:cNvPr id="6" name="Table Placeholder 8"/>
          <p:cNvGraphicFramePr>
            <a:graphicFrameLocks/>
          </p:cNvGraphicFramePr>
          <p:nvPr>
            <p:extLst>
              <p:ext uri="{D42A27DB-BD31-4B8C-83A1-F6EECF244321}">
                <p14:modId xmlns:p14="http://schemas.microsoft.com/office/powerpoint/2010/main" val="1203024831"/>
              </p:ext>
            </p:extLst>
          </p:nvPr>
        </p:nvGraphicFramePr>
        <p:xfrm>
          <a:off x="476263" y="1077573"/>
          <a:ext cx="8210537" cy="3405576"/>
        </p:xfrm>
        <a:graphic>
          <a:graphicData uri="http://schemas.openxmlformats.org/drawingml/2006/table">
            <a:tbl>
              <a:tblPr firstRow="1" bandRow="1">
                <a:tableStyleId>{5C22544A-7EE6-4342-B048-85BDC9FD1C3A}</a:tableStyleId>
              </a:tblPr>
              <a:tblGrid>
                <a:gridCol w="2070087">
                  <a:extLst>
                    <a:ext uri="{9D8B030D-6E8A-4147-A177-3AD203B41FA5}">
                      <a16:colId xmlns:a16="http://schemas.microsoft.com/office/drawing/2014/main" xmlns="" val="20000"/>
                    </a:ext>
                  </a:extLst>
                </a:gridCol>
                <a:gridCol w="6140450">
                  <a:extLst>
                    <a:ext uri="{9D8B030D-6E8A-4147-A177-3AD203B41FA5}">
                      <a16:colId xmlns:a16="http://schemas.microsoft.com/office/drawing/2014/main" xmlns="" val="20001"/>
                    </a:ext>
                  </a:extLst>
                </a:gridCol>
              </a:tblGrid>
              <a:tr h="219456">
                <a:tc>
                  <a:txBody>
                    <a:bodyPr/>
                    <a:lstStyle/>
                    <a:p>
                      <a:pPr marL="0" algn="l" defTabSz="914400" rtl="0" eaLnBrk="1" latinLnBrk="0" hangingPunct="1">
                        <a:lnSpc>
                          <a:spcPct val="95000"/>
                        </a:lnSpc>
                        <a:spcBef>
                          <a:spcPts val="300"/>
                        </a:spcBef>
                      </a:pPr>
                      <a:r>
                        <a:rPr lang="en-US" sz="900" b="1" kern="1200" dirty="0">
                          <a:solidFill>
                            <a:schemeClr val="bg1"/>
                          </a:solidFill>
                          <a:effectLst/>
                          <a:latin typeface="+mn-lt"/>
                          <a:ea typeface="+mn-ea"/>
                          <a:cs typeface="+mn-cs"/>
                        </a:rPr>
                        <a:t>Subtrack</a:t>
                      </a:r>
                    </a:p>
                  </a:txBody>
                  <a:tcPr marR="34128" marT="34128" marB="34128"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49FD9"/>
                    </a:solidFill>
                  </a:tcPr>
                </a:tc>
                <a:tc>
                  <a:txBody>
                    <a:bodyPr/>
                    <a:lstStyle/>
                    <a:p>
                      <a:pPr marL="0" algn="l" defTabSz="914400" rtl="0" eaLnBrk="1" latinLnBrk="0" hangingPunct="1">
                        <a:lnSpc>
                          <a:spcPct val="95000"/>
                        </a:lnSpc>
                        <a:spcBef>
                          <a:spcPts val="300"/>
                        </a:spcBef>
                      </a:pPr>
                      <a:r>
                        <a:rPr lang="en-US" sz="900" kern="1200" dirty="0">
                          <a:solidFill>
                            <a:schemeClr val="bg1"/>
                          </a:solidFill>
                          <a:latin typeface="+mj-lt"/>
                        </a:rPr>
                        <a:t>Security</a:t>
                      </a:r>
                      <a:endParaRPr lang="en-US" sz="900" b="1" kern="1200" dirty="0">
                        <a:solidFill>
                          <a:schemeClr val="bg1"/>
                        </a:solidFill>
                        <a:latin typeface="+mj-lt"/>
                        <a:ea typeface="+mn-ea"/>
                        <a:cs typeface="+mn-cs"/>
                      </a:endParaRPr>
                    </a:p>
                  </a:txBody>
                  <a:tcPr marR="34128" marT="34128" marB="34128"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49FD9"/>
                    </a:solidFill>
                  </a:tcPr>
                </a:tc>
                <a:extLst>
                  <a:ext uri="{0D108BD9-81ED-4DB2-BD59-A6C34878D82A}">
                    <a16:rowId xmlns:a16="http://schemas.microsoft.com/office/drawing/2014/main" xmlns="" val="10000"/>
                  </a:ext>
                </a:extLst>
              </a:tr>
              <a:tr h="440514">
                <a:tc>
                  <a:txBody>
                    <a:bodyPr/>
                    <a:lstStyle/>
                    <a:p>
                      <a:pPr algn="l">
                        <a:lnSpc>
                          <a:spcPct val="95000"/>
                        </a:lnSpc>
                        <a:spcBef>
                          <a:spcPts val="300"/>
                        </a:spcBef>
                      </a:pPr>
                      <a:r>
                        <a:rPr lang="en-US" sz="900" b="1" kern="1200" dirty="0">
                          <a:solidFill>
                            <a:srgbClr val="4D4D4C"/>
                          </a:solidFill>
                          <a:latin typeface="+mj-lt"/>
                        </a:rPr>
                        <a:t>Enrollment</a:t>
                      </a:r>
                      <a:r>
                        <a:rPr lang="en-US" sz="900" b="1" kern="1200" baseline="0" dirty="0">
                          <a:solidFill>
                            <a:srgbClr val="4D4D4C"/>
                          </a:solidFill>
                          <a:latin typeface="+mj-lt"/>
                        </a:rPr>
                        <a:t> </a:t>
                      </a:r>
                      <a:r>
                        <a:rPr lang="en-US" sz="900" b="1" kern="1200" dirty="0">
                          <a:solidFill>
                            <a:srgbClr val="4D4D4C"/>
                          </a:solidFill>
                          <a:latin typeface="+mj-lt"/>
                        </a:rPr>
                        <a:t>Requirement</a:t>
                      </a:r>
                      <a:endParaRPr lang="en-US" sz="900" b="1" kern="1200" dirty="0">
                        <a:solidFill>
                          <a:srgbClr val="4D4D4C"/>
                        </a:solidFill>
                        <a:latin typeface="+mj-lt"/>
                        <a:ea typeface="+mn-ea"/>
                        <a:cs typeface="+mn-cs"/>
                      </a:endParaRPr>
                    </a:p>
                  </a:txBody>
                  <a:tcPr>
                    <a:lnT w="38100" cap="flat" cmpd="sng" algn="ctr">
                      <a:solidFill>
                        <a:schemeClr val="bg1"/>
                      </a:solidFill>
                      <a:prstDash val="solid"/>
                      <a:round/>
                      <a:headEnd type="none" w="med" len="med"/>
                      <a:tailEnd type="none" w="med" len="med"/>
                    </a:lnT>
                  </a:tcPr>
                </a:tc>
                <a:tc>
                  <a:txBody>
                    <a:bodyPr/>
                    <a:lstStyle/>
                    <a:p>
                      <a:pPr marL="0" marR="0" lvl="0" indent="0" algn="l" defTabSz="914400" rtl="0" eaLnBrk="1" fontAlgn="base" latinLnBrk="0" hangingPunct="1">
                        <a:lnSpc>
                          <a:spcPct val="95000"/>
                        </a:lnSpc>
                        <a:spcBef>
                          <a:spcPts val="300"/>
                        </a:spcBef>
                        <a:spcAft>
                          <a:spcPct val="0"/>
                        </a:spcAft>
                        <a:buClr>
                          <a:schemeClr val="tx2"/>
                        </a:buClr>
                        <a:buSzPct val="100000"/>
                        <a:buFont typeface="Wingdings" pitchFamily="2" charset="2"/>
                        <a:buNone/>
                        <a:tabLst/>
                        <a:defRPr/>
                      </a:pPr>
                      <a:r>
                        <a:rPr lang="en-US" sz="900" kern="1200" baseline="0" dirty="0">
                          <a:solidFill>
                            <a:srgbClr val="4D4D4C"/>
                          </a:solidFill>
                          <a:latin typeface="+mn-lt"/>
                          <a:ea typeface="+mn-ea"/>
                          <a:cs typeface="+mn-cs"/>
                        </a:rPr>
                        <a:t>Advanced Security Architecture Specialization and/or CMSP Master or Advanced or </a:t>
                      </a:r>
                      <a:r>
                        <a:rPr lang="en-US" sz="900" kern="1200" baseline="0" dirty="0" smtClean="0">
                          <a:solidFill>
                            <a:srgbClr val="4D4D4C"/>
                          </a:solidFill>
                          <a:latin typeface="+mn-lt"/>
                          <a:ea typeface="+mn-ea"/>
                          <a:cs typeface="+mn-cs"/>
                        </a:rPr>
                        <a:t>Express and/or Global Gold Certification</a:t>
                      </a:r>
                      <a:endParaRPr lang="en-US" sz="900" kern="1200" baseline="0" dirty="0">
                        <a:solidFill>
                          <a:srgbClr val="4D4D4C"/>
                        </a:solidFill>
                        <a:latin typeface="+mn-lt"/>
                        <a:ea typeface="+mn-ea"/>
                        <a:cs typeface="+mn-cs"/>
                      </a:endParaRPr>
                    </a:p>
                  </a:txBody>
                  <a:tcP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xmlns="" val="10001"/>
                  </a:ext>
                </a:extLst>
              </a:tr>
              <a:tr h="438912">
                <a:tc>
                  <a:txBody>
                    <a:bodyPr/>
                    <a:lstStyle/>
                    <a:p>
                      <a:pPr algn="l">
                        <a:lnSpc>
                          <a:spcPct val="95000"/>
                        </a:lnSpc>
                        <a:spcBef>
                          <a:spcPts val="300"/>
                        </a:spcBef>
                      </a:pPr>
                      <a:r>
                        <a:rPr lang="en-US" sz="900" b="1" dirty="0">
                          <a:solidFill>
                            <a:srgbClr val="4D4D4C"/>
                          </a:solidFill>
                          <a:latin typeface="+mj-lt"/>
                        </a:rPr>
                        <a:t>Specialization Requirement</a:t>
                      </a:r>
                    </a:p>
                  </a:txBody>
                  <a:tcPr/>
                </a:tc>
                <a:tc>
                  <a:txBody>
                    <a:bodyPr/>
                    <a:lstStyle/>
                    <a:p>
                      <a:pPr marL="0" marR="0" lvl="0" indent="0" algn="l" defTabSz="814388" rtl="0" eaLnBrk="1" fontAlgn="base" latinLnBrk="0" hangingPunct="1">
                        <a:lnSpc>
                          <a:spcPct val="95000"/>
                        </a:lnSpc>
                        <a:spcBef>
                          <a:spcPts val="300"/>
                        </a:spcBef>
                        <a:spcAft>
                          <a:spcPct val="0"/>
                        </a:spcAft>
                        <a:buClr>
                          <a:schemeClr val="tx2"/>
                        </a:buClr>
                        <a:buSzPct val="100000"/>
                        <a:buFont typeface="Wingdings" pitchFamily="2" charset="2"/>
                        <a:buNone/>
                        <a:tabLst/>
                        <a:defRPr/>
                      </a:pPr>
                      <a:r>
                        <a:rPr lang="en-US" sz="900" kern="1200" baseline="0" dirty="0">
                          <a:solidFill>
                            <a:srgbClr val="4D4D4C"/>
                          </a:solidFill>
                          <a:latin typeface="+mn-lt"/>
                          <a:ea typeface="+mn-ea"/>
                          <a:cs typeface="+mn-cs"/>
                        </a:rPr>
                        <a:t>Maintain Advanced Security Architecture Specialization and/or CMSP Master or Advanced or Express </a:t>
                      </a:r>
                      <a:r>
                        <a:rPr lang="en-US" sz="900" kern="1200" baseline="0" dirty="0" smtClean="0">
                          <a:solidFill>
                            <a:srgbClr val="4D4D4C"/>
                          </a:solidFill>
                          <a:latin typeface="+mn-lt"/>
                          <a:ea typeface="+mn-ea"/>
                          <a:cs typeface="+mn-cs"/>
                        </a:rPr>
                        <a:t>and/or Global Gold Certification (</a:t>
                      </a:r>
                      <a:r>
                        <a:rPr lang="en-US" sz="900" kern="1200" baseline="0" dirty="0">
                          <a:solidFill>
                            <a:srgbClr val="4D4D4C"/>
                          </a:solidFill>
                          <a:latin typeface="+mn-lt"/>
                          <a:ea typeface="+mn-ea"/>
                          <a:cs typeface="+mn-cs"/>
                        </a:rPr>
                        <a:t>throughout the entire VIP period)</a:t>
                      </a:r>
                    </a:p>
                  </a:txBody>
                  <a:tcPr/>
                </a:tc>
                <a:extLst>
                  <a:ext uri="{0D108BD9-81ED-4DB2-BD59-A6C34878D82A}">
                    <a16:rowId xmlns:a16="http://schemas.microsoft.com/office/drawing/2014/main" xmlns="" val="10002"/>
                  </a:ext>
                </a:extLst>
              </a:tr>
              <a:tr h="356616">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1" kern="1200" dirty="0" smtClean="0">
                          <a:solidFill>
                            <a:srgbClr val="4D4D4C"/>
                          </a:solidFill>
                        </a:rPr>
                        <a:t>Minimum</a:t>
                      </a:r>
                      <a:r>
                        <a:rPr kumimoji="0" lang="en-US" sz="900" b="1" u="none" strike="noStrike" kern="1200" cap="none" normalizeH="0" baseline="0" dirty="0" smtClean="0">
                          <a:ln>
                            <a:noFill/>
                          </a:ln>
                          <a:solidFill>
                            <a:srgbClr val="4D4D4C"/>
                          </a:solidFill>
                          <a:effectLst/>
                        </a:rPr>
                        <a:t> </a:t>
                      </a:r>
                      <a:r>
                        <a:rPr lang="en-US" sz="900" b="1" kern="1200" dirty="0" smtClean="0">
                          <a:solidFill>
                            <a:srgbClr val="4D4D4C"/>
                          </a:solidFill>
                        </a:rPr>
                        <a:t>Booking</a:t>
                      </a:r>
                      <a:r>
                        <a:rPr kumimoji="0" lang="en-US" sz="900" b="1" u="none" strike="noStrike" kern="1200" cap="none" normalizeH="0" baseline="0" dirty="0" smtClean="0">
                          <a:ln>
                            <a:noFill/>
                          </a:ln>
                          <a:solidFill>
                            <a:srgbClr val="4D4D4C"/>
                          </a:solidFill>
                          <a:effectLst/>
                        </a:rPr>
                        <a:t> </a:t>
                      </a:r>
                      <a:br>
                        <a:rPr kumimoji="0" lang="en-US" sz="900" b="1" u="none" strike="noStrike" kern="1200" cap="none" normalizeH="0" baseline="0" dirty="0" smtClean="0">
                          <a:ln>
                            <a:noFill/>
                          </a:ln>
                          <a:solidFill>
                            <a:srgbClr val="4D4D4C"/>
                          </a:solidFill>
                          <a:effectLst/>
                        </a:rPr>
                      </a:br>
                      <a:r>
                        <a:rPr lang="en-US" sz="900" b="1" kern="1200" dirty="0" smtClean="0">
                          <a:solidFill>
                            <a:srgbClr val="4D4D4C"/>
                          </a:solidFill>
                          <a:latin typeface="+mn-lt"/>
                          <a:ea typeface="+mn-ea"/>
                          <a:cs typeface="+mn-cs"/>
                        </a:rPr>
                        <a:t>(6 Month/3 Month)</a:t>
                      </a:r>
                      <a:endParaRPr lang="en-US" sz="900" b="1" kern="1200" dirty="0">
                        <a:solidFill>
                          <a:srgbClr val="4D4D4C"/>
                        </a:solidFill>
                        <a:latin typeface="+mn-lt"/>
                        <a:ea typeface="+mn-ea"/>
                        <a:cs typeface="+mn-cs"/>
                      </a:endParaRPr>
                    </a:p>
                  </a:txBody>
                  <a:tcPr/>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solidFill>
                            <a:srgbClr val="4D4D4C"/>
                          </a:solidFill>
                          <a:latin typeface="+mj-lt"/>
                        </a:rPr>
                        <a:t>Varies by country/country group</a:t>
                      </a:r>
                      <a:endParaRPr lang="en-US" sz="900" b="0" kern="1200" dirty="0">
                        <a:solidFill>
                          <a:srgbClr val="4D4D4C"/>
                        </a:solidFill>
                        <a:latin typeface="+mj-lt"/>
                        <a:ea typeface="+mn-ea"/>
                        <a:cs typeface="+mn-cs"/>
                      </a:endParaRPr>
                    </a:p>
                  </a:txBody>
                  <a:tcPr/>
                </a:tc>
                <a:extLst>
                  <a:ext uri="{0D108BD9-81ED-4DB2-BD59-A6C34878D82A}">
                    <a16:rowId xmlns:a16="http://schemas.microsoft.com/office/drawing/2014/main" xmlns="" val="10003"/>
                  </a:ext>
                </a:extLst>
              </a:tr>
              <a:tr h="222299">
                <a:tc>
                  <a:txBody>
                    <a:bodyPr/>
                    <a:lstStyle/>
                    <a:p>
                      <a:pPr marL="0" lvl="0" algn="l" defTabSz="914400" rtl="0" eaLnBrk="1" latinLnBrk="0" hangingPunct="1">
                        <a:lnSpc>
                          <a:spcPct val="95000"/>
                        </a:lnSpc>
                        <a:spcBef>
                          <a:spcPts val="300"/>
                        </a:spcBef>
                      </a:pPr>
                      <a:r>
                        <a:rPr lang="pt-BR" sz="900" b="1" kern="1200" dirty="0">
                          <a:solidFill>
                            <a:srgbClr val="4D4D4C"/>
                          </a:solidFill>
                          <a:latin typeface="+mj-lt"/>
                        </a:rPr>
                        <a:t>SKU Categories</a:t>
                      </a:r>
                      <a:endParaRPr lang="pt-BR" sz="900" b="1" kern="1200" dirty="0">
                        <a:solidFill>
                          <a:srgbClr val="4D4D4C"/>
                        </a:solidFill>
                        <a:latin typeface="+mj-lt"/>
                        <a:ea typeface="+mn-ea"/>
                        <a:cs typeface="+mn-cs"/>
                      </a:endParaRPr>
                    </a:p>
                  </a:txBody>
                  <a:tcPr/>
                </a:tc>
                <a:tc>
                  <a:txBody>
                    <a:bodyPr/>
                    <a:lstStyle/>
                    <a:p>
                      <a:pPr marL="0" marR="0" lvl="0" indent="0" algn="l" defTabSz="914400" rtl="0" eaLnBrk="1" fontAlgn="base" latinLnBrk="0" hangingPunct="1">
                        <a:lnSpc>
                          <a:spcPct val="95000"/>
                        </a:lnSpc>
                        <a:spcBef>
                          <a:spcPts val="300"/>
                        </a:spcBef>
                        <a:spcAft>
                          <a:spcPct val="0"/>
                        </a:spcAft>
                        <a:buClr>
                          <a:schemeClr val="tx2"/>
                        </a:buClr>
                        <a:buSzPct val="100000"/>
                        <a:buFont typeface="Wingdings" pitchFamily="2" charset="2"/>
                        <a:buNone/>
                        <a:tabLst/>
                        <a:defRPr/>
                      </a:pPr>
                      <a:r>
                        <a:rPr lang="en-US" sz="900" kern="1200" dirty="0">
                          <a:solidFill>
                            <a:srgbClr val="4D4D4C"/>
                          </a:solidFill>
                          <a:latin typeface="+mj-lt"/>
                          <a:ea typeface="+mn-ea"/>
                          <a:cs typeface="+mn-cs"/>
                        </a:rPr>
                        <a:t>4% HW/1yr SW/Perpetual, 8% 3/5 </a:t>
                      </a:r>
                      <a:r>
                        <a:rPr lang="en-US" sz="900" kern="1200" dirty="0" err="1">
                          <a:solidFill>
                            <a:srgbClr val="4D4D4C"/>
                          </a:solidFill>
                          <a:latin typeface="+mj-lt"/>
                          <a:ea typeface="+mn-ea"/>
                          <a:cs typeface="+mn-cs"/>
                        </a:rPr>
                        <a:t>yrs</a:t>
                      </a:r>
                      <a:r>
                        <a:rPr lang="en-US" sz="900" kern="1200" dirty="0">
                          <a:solidFill>
                            <a:srgbClr val="4D4D4C"/>
                          </a:solidFill>
                          <a:latin typeface="+mj-lt"/>
                          <a:ea typeface="+mn-ea"/>
                          <a:cs typeface="+mn-cs"/>
                        </a:rPr>
                        <a:t> and ELA SW</a:t>
                      </a:r>
                    </a:p>
                  </a:txBody>
                  <a:tcPr/>
                </a:tc>
                <a:extLst>
                  <a:ext uri="{0D108BD9-81ED-4DB2-BD59-A6C34878D82A}">
                    <a16:rowId xmlns:a16="http://schemas.microsoft.com/office/drawing/2014/main" xmlns="" val="10004"/>
                  </a:ext>
                </a:extLst>
              </a:tr>
              <a:tr h="352928">
                <a:tc>
                  <a:txBody>
                    <a:bodyPr/>
                    <a:lstStyle/>
                    <a:p>
                      <a:pPr marL="0" marR="0" lvl="0" indent="0" algn="l" defTabSz="914400" rtl="0" eaLnBrk="1" fontAlgn="base" latinLnBrk="0" hangingPunct="1">
                        <a:lnSpc>
                          <a:spcPct val="95000"/>
                        </a:lnSpc>
                        <a:spcBef>
                          <a:spcPts val="300"/>
                        </a:spcBef>
                        <a:spcAft>
                          <a:spcPct val="0"/>
                        </a:spcAft>
                        <a:buClr>
                          <a:schemeClr val="tx2"/>
                        </a:buClr>
                        <a:buSzPct val="100000"/>
                        <a:buFont typeface="Wingdings" pitchFamily="2" charset="2"/>
                        <a:buNone/>
                        <a:tabLst/>
                        <a:defRPr/>
                      </a:pPr>
                      <a:r>
                        <a:rPr lang="en-US" sz="900" b="1" kern="1200" dirty="0">
                          <a:solidFill>
                            <a:srgbClr val="4D4D4C"/>
                          </a:solidFill>
                          <a:latin typeface="+mj-lt"/>
                          <a:ea typeface="+mn-ea"/>
                          <a:cs typeface="+mn-cs"/>
                        </a:rPr>
                        <a:t>CSAT </a:t>
                      </a:r>
                      <a:br>
                        <a:rPr lang="en-US" sz="900" b="1" kern="1200" dirty="0">
                          <a:solidFill>
                            <a:srgbClr val="4D4D4C"/>
                          </a:solidFill>
                          <a:latin typeface="+mj-lt"/>
                          <a:ea typeface="+mn-ea"/>
                          <a:cs typeface="+mn-cs"/>
                        </a:rPr>
                      </a:br>
                      <a:r>
                        <a:rPr lang="en-US" sz="900" b="1" kern="1200" dirty="0">
                          <a:solidFill>
                            <a:srgbClr val="4D4D4C"/>
                          </a:solidFill>
                          <a:latin typeface="+mj-lt"/>
                          <a:ea typeface="+mn-ea"/>
                          <a:cs typeface="+mn-cs"/>
                        </a:rPr>
                        <a:t>Requirement</a:t>
                      </a:r>
                    </a:p>
                  </a:txBody>
                  <a:tcPr/>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smtClean="0">
                          <a:solidFill>
                            <a:srgbClr val="4D4D4C"/>
                          </a:solidFill>
                          <a:latin typeface="+mn-lt"/>
                          <a:ea typeface="+mn-ea"/>
                          <a:cs typeface="+mn-cs"/>
                        </a:rPr>
                        <a:t>Maintain Gold (incl. Global Gold)/Premier Certification or</a:t>
                      </a:r>
                      <a:br>
                        <a:rPr lang="en-US" sz="900" kern="1200" dirty="0" smtClean="0">
                          <a:solidFill>
                            <a:srgbClr val="4D4D4C"/>
                          </a:solidFill>
                          <a:latin typeface="+mn-lt"/>
                          <a:ea typeface="+mn-ea"/>
                          <a:cs typeface="+mn-cs"/>
                        </a:rPr>
                      </a:br>
                      <a:r>
                        <a:rPr lang="en-US" sz="900" kern="1200" dirty="0" smtClean="0">
                          <a:solidFill>
                            <a:srgbClr val="4D4D4C"/>
                          </a:solidFill>
                          <a:latin typeface="+mn-lt"/>
                          <a:ea typeface="+mn-ea"/>
                          <a:cs typeface="+mn-cs"/>
                        </a:rPr>
                        <a:t>Provide minimum 30 (Gold), 10 (Premier, Select, Registered) customer contacts/email addresses by January 27, 2018 </a:t>
                      </a:r>
                    </a:p>
                  </a:txBody>
                  <a:tcPr/>
                </a:tc>
                <a:extLst>
                  <a:ext uri="{0D108BD9-81ED-4DB2-BD59-A6C34878D82A}">
                    <a16:rowId xmlns:a16="http://schemas.microsoft.com/office/drawing/2014/main" xmlns="" val="10005"/>
                  </a:ext>
                </a:extLst>
              </a:tr>
              <a:tr h="352928">
                <a:tc>
                  <a:txBody>
                    <a:bodyPr/>
                    <a:lstStyle/>
                    <a:p>
                      <a:pPr marL="0" lvl="0" algn="l" defTabSz="914400" rtl="0" eaLnBrk="1" latinLnBrk="0" hangingPunct="1">
                        <a:lnSpc>
                          <a:spcPct val="95000"/>
                        </a:lnSpc>
                        <a:spcBef>
                          <a:spcPts val="300"/>
                        </a:spcBef>
                      </a:pPr>
                      <a:r>
                        <a:rPr lang="pl-PL" sz="900" b="1" kern="1200" dirty="0">
                          <a:solidFill>
                            <a:srgbClr val="4D4D4C"/>
                          </a:solidFill>
                          <a:latin typeface="+mj-lt"/>
                        </a:rPr>
                        <a:t>Master Specialization</a:t>
                      </a:r>
                      <a:r>
                        <a:rPr lang="pl-PL" sz="900" b="1" kern="1200" dirty="0" smtClean="0">
                          <a:solidFill>
                            <a:srgbClr val="4D4D4C"/>
                          </a:solidFill>
                          <a:latin typeface="+mj-lt"/>
                        </a:rPr>
                        <a:t>/</a:t>
                      </a:r>
                      <a:r>
                        <a:rPr lang="en-US" sz="900" b="1" kern="1200" dirty="0" smtClean="0">
                          <a:solidFill>
                            <a:srgbClr val="4D4D4C"/>
                          </a:solidFill>
                          <a:latin typeface="+mj-lt"/>
                        </a:rPr>
                        <a:t/>
                      </a:r>
                      <a:br>
                        <a:rPr lang="en-US" sz="900" b="1" kern="1200" dirty="0" smtClean="0">
                          <a:solidFill>
                            <a:srgbClr val="4D4D4C"/>
                          </a:solidFill>
                          <a:latin typeface="+mj-lt"/>
                        </a:rPr>
                      </a:br>
                      <a:r>
                        <a:rPr lang="pl-PL" sz="900" b="1" kern="1200" dirty="0" smtClean="0">
                          <a:solidFill>
                            <a:srgbClr val="4D4D4C"/>
                          </a:solidFill>
                          <a:latin typeface="+mj-lt"/>
                        </a:rPr>
                        <a:t>Cisco </a:t>
                      </a:r>
                      <a:r>
                        <a:rPr lang="pl-PL" sz="900" b="1" kern="1200" dirty="0">
                          <a:solidFill>
                            <a:srgbClr val="4D4D4C"/>
                          </a:solidFill>
                          <a:latin typeface="+mj-lt"/>
                          <a:ea typeface="+mn-ea"/>
                          <a:cs typeface="+mn-cs"/>
                        </a:rPr>
                        <a:t>Powered </a:t>
                      </a:r>
                      <a:r>
                        <a:rPr lang="en-US" sz="900" b="1" kern="1200" dirty="0" smtClean="0">
                          <a:solidFill>
                            <a:srgbClr val="4D4D4C"/>
                          </a:solidFill>
                          <a:latin typeface="+mj-lt"/>
                          <a:ea typeface="+mn-ea"/>
                          <a:cs typeface="+mn-cs"/>
                        </a:rPr>
                        <a:t>b</a:t>
                      </a:r>
                      <a:r>
                        <a:rPr lang="pl-PL" sz="900" b="1" kern="1200" dirty="0" smtClean="0">
                          <a:solidFill>
                            <a:srgbClr val="4D4D4C"/>
                          </a:solidFill>
                          <a:latin typeface="+mj-lt"/>
                          <a:ea typeface="+mn-ea"/>
                          <a:cs typeface="+mn-cs"/>
                        </a:rPr>
                        <a:t>onus </a:t>
                      </a:r>
                      <a:r>
                        <a:rPr lang="pl-PL" sz="900" b="1" kern="1200" dirty="0">
                          <a:solidFill>
                            <a:srgbClr val="4D4D4C"/>
                          </a:solidFill>
                          <a:latin typeface="+mj-lt"/>
                          <a:ea typeface="+mn-ea"/>
                          <a:cs typeface="+mn-cs"/>
                        </a:rPr>
                        <a:t>%</a:t>
                      </a:r>
                    </a:p>
                  </a:txBody>
                  <a:tcPr/>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solidFill>
                            <a:srgbClr val="4D4D4C"/>
                          </a:solidFill>
                          <a:latin typeface="+mj-lt"/>
                        </a:rPr>
                        <a:t>2% </a:t>
                      </a:r>
                      <a:endParaRPr lang="en-US" sz="900" b="0" kern="1200" dirty="0">
                        <a:solidFill>
                          <a:srgbClr val="4D4D4C"/>
                        </a:solidFill>
                        <a:latin typeface="+mj-lt"/>
                        <a:ea typeface="+mn-ea"/>
                        <a:cs typeface="+mn-cs"/>
                      </a:endParaRPr>
                    </a:p>
                  </a:txBody>
                  <a:tcPr/>
                </a:tc>
                <a:extLst>
                  <a:ext uri="{0D108BD9-81ED-4DB2-BD59-A6C34878D82A}">
                    <a16:rowId xmlns:a16="http://schemas.microsoft.com/office/drawing/2014/main" xmlns="" val="10006"/>
                  </a:ext>
                </a:extLst>
              </a:tr>
              <a:tr h="222299">
                <a:tc>
                  <a:txBody>
                    <a:bodyPr/>
                    <a:lstStyle/>
                    <a:p>
                      <a:pPr algn="l">
                        <a:lnSpc>
                          <a:spcPct val="95000"/>
                        </a:lnSpc>
                        <a:spcBef>
                          <a:spcPts val="300"/>
                        </a:spcBef>
                      </a:pPr>
                      <a:r>
                        <a:rPr lang="en-US" sz="900" b="1" kern="1200" dirty="0">
                          <a:solidFill>
                            <a:srgbClr val="4D4D4C"/>
                          </a:solidFill>
                          <a:latin typeface="+mj-lt"/>
                          <a:ea typeface="+mn-ea"/>
                          <a:cs typeface="+mn-cs"/>
                        </a:rPr>
                        <a:t>Gold/CMSP Master </a:t>
                      </a:r>
                      <a:r>
                        <a:rPr lang="en-US" sz="900" b="1" kern="1200" dirty="0" smtClean="0">
                          <a:solidFill>
                            <a:srgbClr val="4D4D4C"/>
                          </a:solidFill>
                          <a:latin typeface="+mj-lt"/>
                          <a:ea typeface="+mn-ea"/>
                          <a:cs typeface="+mn-cs"/>
                        </a:rPr>
                        <a:t>bonus</a:t>
                      </a:r>
                      <a:r>
                        <a:rPr lang="pl-PL" sz="900" b="1" kern="1200" dirty="0" smtClean="0">
                          <a:solidFill>
                            <a:srgbClr val="4D4D4C"/>
                          </a:solidFill>
                          <a:latin typeface="+mj-lt"/>
                          <a:ea typeface="+mn-ea"/>
                          <a:cs typeface="+mn-cs"/>
                        </a:rPr>
                        <a:t> </a:t>
                      </a:r>
                      <a:r>
                        <a:rPr lang="pl-PL" sz="900" b="1" kern="1200" dirty="0">
                          <a:solidFill>
                            <a:srgbClr val="4D4D4C"/>
                          </a:solidFill>
                          <a:latin typeface="+mj-lt"/>
                          <a:ea typeface="+mn-ea"/>
                          <a:cs typeface="+mn-cs"/>
                        </a:rPr>
                        <a:t>%</a:t>
                      </a:r>
                    </a:p>
                  </a:txBody>
                  <a:tcPr/>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solidFill>
                            <a:srgbClr val="4D4D4C"/>
                          </a:solidFill>
                          <a:latin typeface="+mj-lt"/>
                        </a:rPr>
                        <a:t>1%</a:t>
                      </a:r>
                      <a:endParaRPr lang="en-US" sz="900" b="0" kern="1200" dirty="0">
                        <a:solidFill>
                          <a:srgbClr val="4D4D4C"/>
                        </a:solidFill>
                        <a:latin typeface="+mj-lt"/>
                        <a:ea typeface="+mn-ea"/>
                        <a:cs typeface="+mn-cs"/>
                      </a:endParaRPr>
                    </a:p>
                  </a:txBody>
                  <a:tcPr/>
                </a:tc>
                <a:extLst>
                  <a:ext uri="{0D108BD9-81ED-4DB2-BD59-A6C34878D82A}">
                    <a16:rowId xmlns:a16="http://schemas.microsoft.com/office/drawing/2014/main" xmlns="" val="10007"/>
                  </a:ext>
                </a:extLst>
              </a:tr>
              <a:tr h="221725">
                <a:tc>
                  <a:txBody>
                    <a:bodyPr/>
                    <a:lstStyle/>
                    <a:p>
                      <a:pPr marL="0" marR="0" lvl="0" indent="0" algn="l" defTabSz="685777" rtl="0" eaLnBrk="1" fontAlgn="auto" latinLnBrk="0" hangingPunct="1">
                        <a:lnSpc>
                          <a:spcPct val="95000"/>
                        </a:lnSpc>
                        <a:spcBef>
                          <a:spcPts val="300"/>
                        </a:spcBef>
                        <a:spcAft>
                          <a:spcPts val="0"/>
                        </a:spcAft>
                        <a:buClrTx/>
                        <a:buSzTx/>
                        <a:buFontTx/>
                        <a:buNone/>
                        <a:tabLst/>
                        <a:defRPr/>
                      </a:pPr>
                      <a:r>
                        <a:rPr lang="en-US" sz="900" b="1" kern="1200" dirty="0" smtClean="0">
                          <a:solidFill>
                            <a:srgbClr val="4D4D4C"/>
                          </a:solidFill>
                          <a:latin typeface="+mn-lt"/>
                          <a:ea typeface="+mn-ea"/>
                          <a:cs typeface="+mn-cs"/>
                        </a:rPr>
                        <a:t>Migration b</a:t>
                      </a:r>
                      <a:r>
                        <a:rPr lang="pl-PL" sz="900" b="1" kern="1200" dirty="0" smtClean="0">
                          <a:solidFill>
                            <a:srgbClr val="4D4D4C"/>
                          </a:solidFill>
                          <a:latin typeface="+mn-lt"/>
                          <a:ea typeface="+mn-ea"/>
                          <a:cs typeface="+mn-cs"/>
                        </a:rPr>
                        <a:t>onus</a:t>
                      </a:r>
                      <a:r>
                        <a:rPr lang="en-US" sz="900" b="1" kern="1200" dirty="0" smtClean="0">
                          <a:solidFill>
                            <a:srgbClr val="4D4D4C"/>
                          </a:solidFill>
                          <a:latin typeface="+mn-lt"/>
                          <a:ea typeface="+mn-ea"/>
                          <a:cs typeface="+mn-cs"/>
                        </a:rPr>
                        <a:t> % </a:t>
                      </a:r>
                      <a:r>
                        <a:rPr lang="en-US" sz="900" b="1" kern="1200" baseline="30000" dirty="0" smtClean="0">
                          <a:solidFill>
                            <a:srgbClr val="4D4D4C"/>
                          </a:solidFill>
                          <a:latin typeface="+mn-lt"/>
                          <a:ea typeface="+mn-ea"/>
                          <a:cs typeface="+mn-cs"/>
                        </a:rPr>
                        <a:t>NEW</a:t>
                      </a:r>
                      <a:endParaRPr lang="pl-PL" sz="900" b="1" kern="1200" baseline="30000" dirty="0" smtClean="0">
                        <a:solidFill>
                          <a:srgbClr val="4D4D4C"/>
                        </a:solidFill>
                        <a:latin typeface="+mn-lt"/>
                        <a:ea typeface="+mn-ea"/>
                        <a:cs typeface="+mn-cs"/>
                      </a:endParaRPr>
                    </a:p>
                  </a:txBody>
                  <a:tcPr marR="45720"/>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0" kern="1200" dirty="0" smtClean="0">
                          <a:solidFill>
                            <a:srgbClr val="4D4D4C"/>
                          </a:solidFill>
                          <a:latin typeface="+mj-lt"/>
                          <a:ea typeface="+mn-ea"/>
                          <a:cs typeface="+mn-cs"/>
                        </a:rPr>
                        <a:t>2%</a:t>
                      </a:r>
                      <a:endParaRPr lang="en-US" sz="900" b="0" kern="1200" dirty="0">
                        <a:solidFill>
                          <a:srgbClr val="4D4D4C"/>
                        </a:solidFill>
                        <a:latin typeface="+mj-lt"/>
                        <a:ea typeface="+mn-ea"/>
                        <a:cs typeface="+mn-cs"/>
                      </a:endParaRPr>
                    </a:p>
                  </a:txBody>
                  <a:tcPr marR="45720"/>
                </a:tc>
              </a:tr>
              <a:tr h="226165">
                <a:tc>
                  <a:txBody>
                    <a:bodyPr/>
                    <a:lstStyle/>
                    <a:p>
                      <a:pPr marL="0" lvl="0" algn="l" defTabSz="914400" rtl="0" eaLnBrk="1" latinLnBrk="0" hangingPunct="1">
                        <a:lnSpc>
                          <a:spcPct val="95000"/>
                        </a:lnSpc>
                        <a:spcBef>
                          <a:spcPts val="300"/>
                        </a:spcBef>
                      </a:pPr>
                      <a:r>
                        <a:rPr lang="pl-PL" sz="900" b="1" kern="1200" dirty="0">
                          <a:solidFill>
                            <a:srgbClr val="4D4D4C"/>
                          </a:solidFill>
                          <a:latin typeface="+mj-lt"/>
                          <a:ea typeface="+mn-ea"/>
                          <a:cs typeface="+mn-cs"/>
                        </a:rPr>
                        <a:t>FTD Account Breakaway </a:t>
                      </a:r>
                      <a:r>
                        <a:rPr lang="en-US" sz="900" b="1" kern="1200" dirty="0" smtClean="0">
                          <a:solidFill>
                            <a:srgbClr val="4D4D4C"/>
                          </a:solidFill>
                          <a:latin typeface="+mj-lt"/>
                          <a:ea typeface="+mn-ea"/>
                          <a:cs typeface="+mn-cs"/>
                        </a:rPr>
                        <a:t>b</a:t>
                      </a:r>
                      <a:r>
                        <a:rPr lang="pl-PL" sz="900" b="1" kern="1200" dirty="0" smtClean="0">
                          <a:solidFill>
                            <a:srgbClr val="4D4D4C"/>
                          </a:solidFill>
                          <a:latin typeface="+mj-lt"/>
                          <a:ea typeface="+mn-ea"/>
                          <a:cs typeface="+mn-cs"/>
                        </a:rPr>
                        <a:t>onus </a:t>
                      </a:r>
                      <a:r>
                        <a:rPr lang="en-US" sz="900" b="1" kern="1200" dirty="0" smtClean="0">
                          <a:solidFill>
                            <a:srgbClr val="4D4D4C"/>
                          </a:solidFill>
                          <a:latin typeface="+mj-lt"/>
                          <a:ea typeface="+mn-ea"/>
                          <a:cs typeface="+mn-cs"/>
                        </a:rPr>
                        <a:t>%</a:t>
                      </a:r>
                      <a:endParaRPr lang="pl-PL" sz="900" b="1" kern="1200" baseline="30000" dirty="0">
                        <a:solidFill>
                          <a:srgbClr val="4D4D4C"/>
                        </a:solidFill>
                        <a:latin typeface="+mj-lt"/>
                        <a:ea typeface="+mn-ea"/>
                        <a:cs typeface="+mn-cs"/>
                      </a:endParaRPr>
                    </a:p>
                  </a:txBody>
                  <a:tcPr/>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0" strike="noStrike" kern="1200" dirty="0">
                          <a:solidFill>
                            <a:srgbClr val="4D4D4C"/>
                          </a:solidFill>
                          <a:latin typeface="+mj-lt"/>
                          <a:ea typeface="+mn-ea"/>
                          <a:cs typeface="+mn-cs"/>
                        </a:rPr>
                        <a:t>2%</a:t>
                      </a:r>
                    </a:p>
                  </a:txBody>
                  <a:tcPr/>
                </a:tc>
                <a:extLst>
                  <a:ext uri="{0D108BD9-81ED-4DB2-BD59-A6C34878D82A}">
                    <a16:rowId xmlns:a16="http://schemas.microsoft.com/office/drawing/2014/main" xmlns="" val="10008"/>
                  </a:ext>
                </a:extLst>
              </a:tr>
              <a:tr h="222299">
                <a:tc>
                  <a:txBody>
                    <a:bodyPr/>
                    <a:lstStyle/>
                    <a:p>
                      <a:pPr marL="0" lvl="0" algn="l" defTabSz="914400" rtl="0" eaLnBrk="1" latinLnBrk="0" hangingPunct="1">
                        <a:lnSpc>
                          <a:spcPct val="95000"/>
                        </a:lnSpc>
                        <a:spcBef>
                          <a:spcPts val="300"/>
                        </a:spcBef>
                      </a:pPr>
                      <a:r>
                        <a:rPr lang="en-US" sz="900" b="1" kern="1200" dirty="0">
                          <a:solidFill>
                            <a:srgbClr val="4D4D4C"/>
                          </a:solidFill>
                          <a:latin typeface="+mj-lt"/>
                          <a:ea typeface="+mn-ea"/>
                          <a:cs typeface="+mn-cs"/>
                        </a:rPr>
                        <a:t>Precedence</a:t>
                      </a:r>
                      <a:endParaRPr lang="pl-PL" sz="900" b="1" kern="1200" dirty="0">
                        <a:solidFill>
                          <a:srgbClr val="4D4D4C"/>
                        </a:solidFill>
                        <a:latin typeface="+mj-lt"/>
                        <a:ea typeface="+mn-ea"/>
                        <a:cs typeface="+mn-cs"/>
                      </a:endParaRPr>
                    </a:p>
                  </a:txBody>
                  <a:tcPr/>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0" strike="noStrike" kern="1200" dirty="0" smtClean="0">
                          <a:solidFill>
                            <a:srgbClr val="4D4D4C"/>
                          </a:solidFill>
                          <a:latin typeface="+mj-lt"/>
                          <a:ea typeface="+mn-ea"/>
                          <a:cs typeface="+mn-cs"/>
                        </a:rPr>
                        <a:t> - </a:t>
                      </a:r>
                      <a:endParaRPr lang="en-US" sz="900" b="0" strike="noStrike" kern="1200" dirty="0">
                        <a:solidFill>
                          <a:srgbClr val="4D4D4C"/>
                        </a:solidFill>
                        <a:latin typeface="+mj-lt"/>
                        <a:ea typeface="+mn-ea"/>
                        <a:cs typeface="+mn-cs"/>
                      </a:endParaRPr>
                    </a:p>
                  </a:txBody>
                  <a:tcP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2235958581"/>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37766" y="999763"/>
            <a:ext cx="4216121" cy="3606353"/>
          </a:xfrm>
        </p:spPr>
        <p:txBody>
          <a:bodyPr/>
          <a:lstStyle/>
          <a:p>
            <a:pPr marL="57140" indent="0">
              <a:spcBef>
                <a:spcPts val="600"/>
              </a:spcBef>
              <a:buNone/>
            </a:pPr>
            <a:r>
              <a:rPr lang="en-US" sz="1200" b="1" dirty="0">
                <a:solidFill>
                  <a:schemeClr val="bg2">
                    <a:lumMod val="75000"/>
                  </a:schemeClr>
                </a:solidFill>
              </a:rPr>
              <a:t>Account Breakaway bonus</a:t>
            </a:r>
          </a:p>
          <a:p>
            <a:pPr>
              <a:spcBef>
                <a:spcPts val="600"/>
              </a:spcBef>
            </a:pPr>
            <a:r>
              <a:rPr lang="en-US" sz="1200" dirty="0"/>
              <a:t>Partners can receive VIP rebate bonus on approved and booked Firepower Threat Defense (FTD) Account Breakaway deals in VIP 30</a:t>
            </a:r>
          </a:p>
          <a:p>
            <a:pPr>
              <a:spcBef>
                <a:spcPts val="600"/>
              </a:spcBef>
            </a:pPr>
            <a:r>
              <a:rPr lang="en-US" sz="1200" dirty="0"/>
              <a:t>Acquire new accounts through Firepower Threat Defense Account Breakaway program, receive significantly higher upfront discounts, and now also get rewarded with 2 percent of additional VIP bonus</a:t>
            </a:r>
          </a:p>
          <a:p>
            <a:pPr>
              <a:spcBef>
                <a:spcPts val="600"/>
              </a:spcBef>
            </a:pPr>
            <a:r>
              <a:rPr lang="en-US" sz="1200" dirty="0"/>
              <a:t>FTD Account Breakaway bonus will be paid to eligible partners on the top of the </a:t>
            </a:r>
            <a:r>
              <a:rPr lang="en-US" sz="1200" dirty="0" smtClean="0"/>
              <a:t>base </a:t>
            </a:r>
            <a:r>
              <a:rPr lang="en-US" sz="1200" dirty="0"/>
              <a:t>rebate</a:t>
            </a:r>
          </a:p>
          <a:p>
            <a:pPr>
              <a:spcBef>
                <a:spcPts val="600"/>
              </a:spcBef>
            </a:pPr>
            <a:r>
              <a:rPr lang="en-US" sz="1200" dirty="0"/>
              <a:t>It can be combined with Gold/CMSP Master bonus </a:t>
            </a:r>
            <a:r>
              <a:rPr lang="en-US" sz="1200" dirty="0" smtClean="0"/>
              <a:t/>
            </a:r>
            <a:br>
              <a:rPr lang="en-US" sz="1200" dirty="0" smtClean="0"/>
            </a:br>
            <a:r>
              <a:rPr lang="en-US" sz="1200" dirty="0" smtClean="0"/>
              <a:t>(</a:t>
            </a:r>
            <a:r>
              <a:rPr lang="en-US" sz="1200" dirty="0"/>
              <a:t>1 percent) and Master Specialization/Cisco Powered bonus (2 percent)</a:t>
            </a:r>
          </a:p>
          <a:p>
            <a:pPr>
              <a:spcBef>
                <a:spcPts val="600"/>
              </a:spcBef>
            </a:pPr>
            <a:r>
              <a:rPr lang="en-US" sz="1200" dirty="0"/>
              <a:t>Register Account Breakaway deals in Cisco Commerce Workspace by identifying new FTD accounts, for more info visit </a:t>
            </a:r>
            <a:r>
              <a:rPr lang="en-US" sz="1200" dirty="0" smtClean="0">
                <a:hlinkClick r:id="rId3"/>
              </a:rPr>
              <a:t>www.cisco.com/go/ab</a:t>
            </a:r>
            <a:r>
              <a:rPr lang="en-US" sz="1200" dirty="0" smtClean="0"/>
              <a:t> </a:t>
            </a:r>
            <a:endParaRPr lang="en-US" sz="1200" dirty="0"/>
          </a:p>
          <a:p>
            <a:pPr marL="57140" indent="0">
              <a:spcBef>
                <a:spcPts val="600"/>
              </a:spcBef>
              <a:buNone/>
            </a:pPr>
            <a:endParaRPr lang="en-US" sz="1200" dirty="0"/>
          </a:p>
        </p:txBody>
      </p:sp>
      <p:sp>
        <p:nvSpPr>
          <p:cNvPr id="2" name="Text Placeholder 1"/>
          <p:cNvSpPr>
            <a:spLocks noGrp="1"/>
          </p:cNvSpPr>
          <p:nvPr>
            <p:ph type="body" sz="quarter" idx="11"/>
          </p:nvPr>
        </p:nvSpPr>
        <p:spPr>
          <a:xfrm>
            <a:off x="4564794" y="999763"/>
            <a:ext cx="4218460" cy="3606355"/>
          </a:xfrm>
        </p:spPr>
        <p:txBody>
          <a:bodyPr/>
          <a:lstStyle/>
          <a:p>
            <a:pPr marL="57140" indent="0">
              <a:spcBef>
                <a:spcPts val="600"/>
              </a:spcBef>
              <a:buNone/>
            </a:pPr>
            <a:r>
              <a:rPr lang="en-US" sz="1200" b="1" dirty="0" smtClean="0">
                <a:solidFill>
                  <a:schemeClr val="bg2">
                    <a:lumMod val="75000"/>
                  </a:schemeClr>
                </a:solidFill>
              </a:rPr>
              <a:t>Migration </a:t>
            </a:r>
            <a:r>
              <a:rPr lang="en-US" sz="1200" b="1" dirty="0">
                <a:solidFill>
                  <a:schemeClr val="bg2">
                    <a:lumMod val="75000"/>
                  </a:schemeClr>
                </a:solidFill>
              </a:rPr>
              <a:t>bonus </a:t>
            </a:r>
            <a:r>
              <a:rPr lang="en-US" sz="1200" b="1" baseline="30000" dirty="0">
                <a:solidFill>
                  <a:schemeClr val="bg2">
                    <a:lumMod val="75000"/>
                  </a:schemeClr>
                </a:solidFill>
              </a:rPr>
              <a:t>NEW</a:t>
            </a:r>
          </a:p>
          <a:p>
            <a:pPr>
              <a:spcBef>
                <a:spcPts val="600"/>
              </a:spcBef>
            </a:pPr>
            <a:r>
              <a:rPr lang="en-US" sz="1200" dirty="0"/>
              <a:t>Help </a:t>
            </a:r>
            <a:r>
              <a:rPr lang="en-US" sz="1200" dirty="0" smtClean="0"/>
              <a:t>customers </a:t>
            </a:r>
            <a:r>
              <a:rPr lang="en-US" sz="1200" dirty="0"/>
              <a:t>stay ahead of the competition by refreshing their infrastructure and return the old equipment using the Migration Incentive Program (MIP)</a:t>
            </a:r>
          </a:p>
          <a:p>
            <a:pPr>
              <a:spcBef>
                <a:spcPts val="600"/>
              </a:spcBef>
            </a:pPr>
            <a:r>
              <a:rPr lang="en-US" sz="1200" dirty="0" smtClean="0"/>
              <a:t>Earn significant </a:t>
            </a:r>
            <a:r>
              <a:rPr lang="en-US" sz="1200" dirty="0"/>
              <a:t>upfront discount and also additional 2 percent VIP rebate on VIP eligible SKUs in approved and booked MIP deals in VIP 30</a:t>
            </a:r>
          </a:p>
          <a:p>
            <a:pPr>
              <a:spcBef>
                <a:spcPts val="600"/>
              </a:spcBef>
            </a:pPr>
            <a:r>
              <a:rPr lang="en-US" sz="1200" dirty="0" smtClean="0"/>
              <a:t>Open </a:t>
            </a:r>
            <a:r>
              <a:rPr lang="en-US" sz="1200" dirty="0"/>
              <a:t>the doors to more cross-sell and upsell </a:t>
            </a:r>
            <a:r>
              <a:rPr lang="en-US" sz="1200" dirty="0" smtClean="0"/>
              <a:t>opportunities</a:t>
            </a:r>
          </a:p>
          <a:p>
            <a:pPr>
              <a:spcBef>
                <a:spcPts val="600"/>
              </a:spcBef>
            </a:pPr>
            <a:r>
              <a:rPr lang="en-US" sz="1200" dirty="0"/>
              <a:t>Migration bonus can be combined with any other VIP bonus</a:t>
            </a:r>
          </a:p>
          <a:p>
            <a:pPr>
              <a:spcBef>
                <a:spcPts val="600"/>
              </a:spcBef>
            </a:pPr>
            <a:r>
              <a:rPr lang="en-US" sz="1200" dirty="0" smtClean="0"/>
              <a:t>Register </a:t>
            </a:r>
            <a:r>
              <a:rPr lang="en-US" sz="1200" dirty="0"/>
              <a:t>MIP deals in Cisco Commerce </a:t>
            </a:r>
            <a:r>
              <a:rPr lang="en-US" sz="1200" dirty="0" smtClean="0"/>
              <a:t>Workspace, for </a:t>
            </a:r>
            <a:r>
              <a:rPr lang="en-US" sz="1200" dirty="0"/>
              <a:t>more information visit </a:t>
            </a:r>
            <a:r>
              <a:rPr lang="en-US" sz="1200" dirty="0">
                <a:hlinkClick r:id="rId4"/>
              </a:rPr>
              <a:t>www.cisco.com/go/mip</a:t>
            </a:r>
            <a:r>
              <a:rPr lang="en-US" sz="1200" dirty="0"/>
              <a:t> </a:t>
            </a:r>
          </a:p>
          <a:p>
            <a:endParaRPr lang="en-US" sz="1200" dirty="0"/>
          </a:p>
        </p:txBody>
      </p:sp>
      <p:sp>
        <p:nvSpPr>
          <p:cNvPr id="8" name="Title 7"/>
          <p:cNvSpPr>
            <a:spLocks noGrp="1"/>
          </p:cNvSpPr>
          <p:nvPr>
            <p:ph type="title"/>
          </p:nvPr>
        </p:nvSpPr>
        <p:spPr/>
        <p:txBody>
          <a:bodyPr/>
          <a:lstStyle/>
          <a:p>
            <a:r>
              <a:rPr lang="en-US" dirty="0"/>
              <a:t>Security</a:t>
            </a:r>
          </a:p>
        </p:txBody>
      </p:sp>
    </p:spTree>
    <p:extLst>
      <p:ext uri="{BB962C8B-B14F-4D97-AF65-F5344CB8AC3E}">
        <p14:creationId xmlns:p14="http://schemas.microsoft.com/office/powerpoint/2010/main" val="2607029846"/>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a:t>
            </a:r>
            <a:endParaRPr lang="en-US" dirty="0"/>
          </a:p>
        </p:txBody>
      </p:sp>
      <p:graphicFrame>
        <p:nvGraphicFramePr>
          <p:cNvPr id="14" name="Table Placeholder 4"/>
          <p:cNvGraphicFramePr>
            <a:graphicFrameLocks/>
          </p:cNvGraphicFramePr>
          <p:nvPr>
            <p:extLst>
              <p:ext uri="{D42A27DB-BD31-4B8C-83A1-F6EECF244321}">
                <p14:modId xmlns:p14="http://schemas.microsoft.com/office/powerpoint/2010/main" val="263405254"/>
              </p:ext>
            </p:extLst>
          </p:nvPr>
        </p:nvGraphicFramePr>
        <p:xfrm>
          <a:off x="1588914" y="1786071"/>
          <a:ext cx="5638262" cy="1060704"/>
        </p:xfrm>
        <a:graphic>
          <a:graphicData uri="http://schemas.openxmlformats.org/drawingml/2006/table">
            <a:tbl>
              <a:tblPr firstRow="1" bandRow="1">
                <a:tableStyleId>{5C22544A-7EE6-4342-B048-85BDC9FD1C3A}</a:tableStyleId>
              </a:tblPr>
              <a:tblGrid>
                <a:gridCol w="3531632">
                  <a:extLst>
                    <a:ext uri="{9D8B030D-6E8A-4147-A177-3AD203B41FA5}">
                      <a16:colId xmlns:a16="http://schemas.microsoft.com/office/drawing/2014/main" xmlns="" val="20000"/>
                    </a:ext>
                  </a:extLst>
                </a:gridCol>
                <a:gridCol w="1053315">
                  <a:extLst>
                    <a:ext uri="{9D8B030D-6E8A-4147-A177-3AD203B41FA5}">
                      <a16:colId xmlns:a16="http://schemas.microsoft.com/office/drawing/2014/main" xmlns="" val="20001"/>
                    </a:ext>
                  </a:extLst>
                </a:gridCol>
                <a:gridCol w="1053315">
                  <a:extLst>
                    <a:ext uri="{9D8B030D-6E8A-4147-A177-3AD203B41FA5}">
                      <a16:colId xmlns:a16="http://schemas.microsoft.com/office/drawing/2014/main" xmlns="" val="20002"/>
                    </a:ext>
                  </a:extLst>
                </a:gridCol>
              </a:tblGrid>
              <a:tr h="147881">
                <a:tc>
                  <a:txBody>
                    <a:bodyPr/>
                    <a:lstStyle/>
                    <a:p>
                      <a:pPr algn="l">
                        <a:lnSpc>
                          <a:spcPct val="95000"/>
                        </a:lnSpc>
                        <a:spcBef>
                          <a:spcPts val="300"/>
                        </a:spcBef>
                      </a:pPr>
                      <a:r>
                        <a:rPr lang="en-US" sz="1200" dirty="0"/>
                        <a:t>Security</a:t>
                      </a:r>
                    </a:p>
                  </a:txBody>
                  <a:tcPr anchor="ctr">
                    <a:solidFill>
                      <a:srgbClr val="049FD9"/>
                    </a:solidFill>
                  </a:tcPr>
                </a:tc>
                <a:tc>
                  <a:txBody>
                    <a:bodyPr/>
                    <a:lstStyle/>
                    <a:p>
                      <a:pPr algn="l">
                        <a:lnSpc>
                          <a:spcPct val="95000"/>
                        </a:lnSpc>
                        <a:spcBef>
                          <a:spcPts val="300"/>
                        </a:spcBef>
                      </a:pPr>
                      <a:r>
                        <a:rPr lang="en-US" sz="1200" dirty="0"/>
                        <a:t>VIP </a:t>
                      </a:r>
                      <a:r>
                        <a:rPr lang="en-US" sz="1200" dirty="0" smtClean="0"/>
                        <a:t>29</a:t>
                      </a:r>
                      <a:endParaRPr lang="en-US" sz="1200" dirty="0"/>
                    </a:p>
                  </a:txBody>
                  <a:tcPr>
                    <a:solidFill>
                      <a:srgbClr val="049FD9"/>
                    </a:solidFill>
                  </a:tcPr>
                </a:tc>
                <a:tc>
                  <a:txBody>
                    <a:bodyPr/>
                    <a:lstStyle/>
                    <a:p>
                      <a:pPr marL="0" marR="0" indent="0" algn="l" defTabSz="685777" rtl="0" eaLnBrk="1" fontAlgn="auto" latinLnBrk="0" hangingPunct="1">
                        <a:lnSpc>
                          <a:spcPct val="95000"/>
                        </a:lnSpc>
                        <a:spcBef>
                          <a:spcPts val="300"/>
                        </a:spcBef>
                        <a:spcAft>
                          <a:spcPts val="0"/>
                        </a:spcAft>
                        <a:buClrTx/>
                        <a:buSzTx/>
                        <a:buFontTx/>
                        <a:buNone/>
                        <a:tabLst/>
                        <a:defRPr/>
                      </a:pPr>
                      <a:r>
                        <a:rPr lang="en-US" sz="1200" dirty="0"/>
                        <a:t>VIP </a:t>
                      </a:r>
                      <a:r>
                        <a:rPr lang="en-US" sz="1200" dirty="0" smtClean="0"/>
                        <a:t>30</a:t>
                      </a:r>
                      <a:endParaRPr lang="en-US" sz="1200" dirty="0"/>
                    </a:p>
                  </a:txBody>
                  <a:tcPr>
                    <a:solidFill>
                      <a:srgbClr val="049FD9"/>
                    </a:solidFill>
                  </a:tcPr>
                </a:tc>
                <a:extLst>
                  <a:ext uri="{0D108BD9-81ED-4DB2-BD59-A6C34878D82A}">
                    <a16:rowId xmlns:a16="http://schemas.microsoft.com/office/drawing/2014/main" xmlns="" val="10000"/>
                  </a:ext>
                </a:extLst>
              </a:tr>
              <a:tr h="147881">
                <a:tc>
                  <a:txBody>
                    <a:bodyPr/>
                    <a:lstStyle/>
                    <a:p>
                      <a:pPr algn="l">
                        <a:lnSpc>
                          <a:spcPct val="95000"/>
                        </a:lnSpc>
                        <a:spcBef>
                          <a:spcPts val="300"/>
                        </a:spcBef>
                      </a:pPr>
                      <a:r>
                        <a:rPr lang="en-US" sz="1200" dirty="0">
                          <a:solidFill>
                            <a:schemeClr val="dk1"/>
                          </a:solidFill>
                        </a:rPr>
                        <a:t>All hardware</a:t>
                      </a:r>
                    </a:p>
                  </a:txBody>
                  <a:tcPr/>
                </a:tc>
                <a:tc>
                  <a:txBody>
                    <a:bodyPr/>
                    <a:lstStyle/>
                    <a:p>
                      <a:pPr algn="l">
                        <a:lnSpc>
                          <a:spcPct val="95000"/>
                        </a:lnSpc>
                        <a:spcBef>
                          <a:spcPts val="300"/>
                        </a:spcBef>
                      </a:pPr>
                      <a:r>
                        <a:rPr lang="en-US" sz="1200" dirty="0">
                          <a:solidFill>
                            <a:schemeClr val="dk1"/>
                          </a:solidFill>
                        </a:rPr>
                        <a:t>4%</a:t>
                      </a:r>
                    </a:p>
                  </a:txBody>
                  <a:tcPr/>
                </a:tc>
                <a:tc>
                  <a:txBody>
                    <a:bodyPr/>
                    <a:lstStyle/>
                    <a:p>
                      <a:pPr algn="l">
                        <a:lnSpc>
                          <a:spcPct val="95000"/>
                        </a:lnSpc>
                        <a:spcBef>
                          <a:spcPts val="300"/>
                        </a:spcBef>
                      </a:pPr>
                      <a:r>
                        <a:rPr lang="en-US" sz="1200" dirty="0">
                          <a:solidFill>
                            <a:schemeClr val="dk1"/>
                          </a:solidFill>
                        </a:rPr>
                        <a:t>4%</a:t>
                      </a:r>
                    </a:p>
                  </a:txBody>
                  <a:tcPr/>
                </a:tc>
                <a:extLst>
                  <a:ext uri="{0D108BD9-81ED-4DB2-BD59-A6C34878D82A}">
                    <a16:rowId xmlns:a16="http://schemas.microsoft.com/office/drawing/2014/main" xmlns="" val="10001"/>
                  </a:ext>
                </a:extLst>
              </a:tr>
              <a:tr h="147881">
                <a:tc>
                  <a:txBody>
                    <a:bodyPr/>
                    <a:lstStyle/>
                    <a:p>
                      <a:pPr algn="l">
                        <a:lnSpc>
                          <a:spcPct val="95000"/>
                        </a:lnSpc>
                        <a:spcBef>
                          <a:spcPts val="300"/>
                        </a:spcBef>
                      </a:pPr>
                      <a:r>
                        <a:rPr lang="en-US" sz="1200" dirty="0">
                          <a:solidFill>
                            <a:schemeClr val="dk1"/>
                          </a:solidFill>
                        </a:rPr>
                        <a:t>1-year and perpetual software licenses</a:t>
                      </a:r>
                    </a:p>
                  </a:txBody>
                  <a:tcPr/>
                </a:tc>
                <a:tc>
                  <a:txBody>
                    <a:bodyPr/>
                    <a:lstStyle/>
                    <a:p>
                      <a:pPr algn="l">
                        <a:lnSpc>
                          <a:spcPct val="95000"/>
                        </a:lnSpc>
                        <a:spcBef>
                          <a:spcPts val="300"/>
                        </a:spcBef>
                      </a:pPr>
                      <a:r>
                        <a:rPr lang="en-US" sz="1200" dirty="0">
                          <a:solidFill>
                            <a:schemeClr val="dk1"/>
                          </a:solidFill>
                        </a:rPr>
                        <a:t>4</a:t>
                      </a:r>
                      <a:r>
                        <a:rPr lang="en-US" sz="1200" dirty="0" smtClean="0">
                          <a:solidFill>
                            <a:schemeClr val="dk1"/>
                          </a:solidFill>
                        </a:rPr>
                        <a:t>%</a:t>
                      </a:r>
                      <a:endParaRPr lang="en-US" sz="1200" dirty="0">
                        <a:solidFill>
                          <a:schemeClr val="dk1"/>
                        </a:solidFill>
                      </a:endParaRPr>
                    </a:p>
                  </a:txBody>
                  <a:tcPr/>
                </a:tc>
                <a:tc>
                  <a:txBody>
                    <a:bodyPr/>
                    <a:lstStyle/>
                    <a:p>
                      <a:pPr algn="l">
                        <a:lnSpc>
                          <a:spcPct val="95000"/>
                        </a:lnSpc>
                        <a:spcBef>
                          <a:spcPts val="300"/>
                        </a:spcBef>
                      </a:pPr>
                      <a:r>
                        <a:rPr lang="en-US" sz="1200" dirty="0">
                          <a:solidFill>
                            <a:schemeClr val="dk1"/>
                          </a:solidFill>
                        </a:rPr>
                        <a:t>4%</a:t>
                      </a:r>
                    </a:p>
                  </a:txBody>
                  <a:tcPr/>
                </a:tc>
                <a:extLst>
                  <a:ext uri="{0D108BD9-81ED-4DB2-BD59-A6C34878D82A}">
                    <a16:rowId xmlns:a16="http://schemas.microsoft.com/office/drawing/2014/main" xmlns="" val="10002"/>
                  </a:ext>
                </a:extLst>
              </a:tr>
              <a:tr h="240307">
                <a:tc>
                  <a:txBody>
                    <a:bodyPr/>
                    <a:lstStyle/>
                    <a:p>
                      <a:pPr algn="l">
                        <a:lnSpc>
                          <a:spcPct val="95000"/>
                        </a:lnSpc>
                        <a:spcBef>
                          <a:spcPts val="300"/>
                        </a:spcBef>
                      </a:pPr>
                      <a:r>
                        <a:rPr lang="en-US" sz="1200" dirty="0">
                          <a:solidFill>
                            <a:schemeClr val="dk1"/>
                          </a:solidFill>
                        </a:rPr>
                        <a:t>3-, 5-year and ELA</a:t>
                      </a:r>
                      <a:r>
                        <a:rPr lang="en-US" sz="1200" baseline="0" dirty="0">
                          <a:solidFill>
                            <a:schemeClr val="dk1"/>
                          </a:solidFill>
                        </a:rPr>
                        <a:t> </a:t>
                      </a:r>
                      <a:r>
                        <a:rPr lang="en-US" sz="1200" dirty="0">
                          <a:solidFill>
                            <a:schemeClr val="dk1"/>
                          </a:solidFill>
                        </a:rPr>
                        <a:t>software licenses</a:t>
                      </a:r>
                    </a:p>
                  </a:txBody>
                  <a:tcPr/>
                </a:tc>
                <a:tc>
                  <a:txBody>
                    <a:bodyPr/>
                    <a:lstStyle/>
                    <a:p>
                      <a:pPr algn="l">
                        <a:lnSpc>
                          <a:spcPct val="95000"/>
                        </a:lnSpc>
                        <a:spcBef>
                          <a:spcPts val="300"/>
                        </a:spcBef>
                      </a:pPr>
                      <a:r>
                        <a:rPr lang="en-US" sz="1200" dirty="0" smtClean="0">
                          <a:solidFill>
                            <a:schemeClr val="dk1"/>
                          </a:solidFill>
                        </a:rPr>
                        <a:t>8%</a:t>
                      </a:r>
                      <a:endParaRPr lang="en-US" sz="1200" dirty="0">
                        <a:solidFill>
                          <a:schemeClr val="dk1"/>
                        </a:solidFill>
                      </a:endParaRPr>
                    </a:p>
                  </a:txBody>
                  <a:tcPr/>
                </a:tc>
                <a:tc>
                  <a:txBody>
                    <a:bodyPr/>
                    <a:lstStyle/>
                    <a:p>
                      <a:pPr algn="l">
                        <a:lnSpc>
                          <a:spcPct val="95000"/>
                        </a:lnSpc>
                        <a:spcBef>
                          <a:spcPts val="300"/>
                        </a:spcBef>
                      </a:pPr>
                      <a:r>
                        <a:rPr lang="en-US" sz="1200" kern="1200" dirty="0">
                          <a:solidFill>
                            <a:schemeClr val="dk1"/>
                          </a:solidFill>
                          <a:latin typeface="+mn-lt"/>
                          <a:ea typeface="+mn-ea"/>
                          <a:cs typeface="+mn-cs"/>
                        </a:rPr>
                        <a:t>8%</a:t>
                      </a:r>
                    </a:p>
                  </a:txBody>
                  <a:tcPr/>
                </a:tc>
                <a:extLst>
                  <a:ext uri="{0D108BD9-81ED-4DB2-BD59-A6C34878D82A}">
                    <a16:rowId xmlns:a16="http://schemas.microsoft.com/office/drawing/2014/main" xmlns="" val="10003"/>
                  </a:ext>
                </a:extLst>
              </a:tr>
            </a:tbl>
          </a:graphicData>
        </a:graphic>
      </p:graphicFrame>
      <p:sp>
        <p:nvSpPr>
          <p:cNvPr id="5" name="Text Placeholder 2"/>
          <p:cNvSpPr txBox="1">
            <a:spLocks/>
          </p:cNvSpPr>
          <p:nvPr/>
        </p:nvSpPr>
        <p:spPr>
          <a:xfrm>
            <a:off x="1598806" y="2852431"/>
            <a:ext cx="4706938" cy="584835"/>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spcBef>
                <a:spcPts val="0"/>
              </a:spcBef>
              <a:spcAft>
                <a:spcPts val="200"/>
              </a:spcAft>
              <a:buNone/>
            </a:pPr>
            <a:r>
              <a:rPr lang="en-US" sz="700" dirty="0"/>
              <a:t>For a complete list of </a:t>
            </a:r>
            <a:r>
              <a:rPr lang="en-US" sz="700" dirty="0" smtClean="0"/>
              <a:t>VIP eligible </a:t>
            </a:r>
            <a:r>
              <a:rPr lang="en-US" sz="700" dirty="0"/>
              <a:t>SKUs, go to </a:t>
            </a:r>
            <a:r>
              <a:rPr lang="en-US" sz="700" u="sng" dirty="0">
                <a:hlinkClick r:id="rId2"/>
              </a:rPr>
              <a:t>www.cisco.com/go/vipskus</a:t>
            </a:r>
            <a:r>
              <a:rPr lang="en-US" sz="700" dirty="0"/>
              <a:t>.</a:t>
            </a:r>
          </a:p>
        </p:txBody>
      </p:sp>
    </p:spTree>
    <p:extLst>
      <p:ext uri="{BB962C8B-B14F-4D97-AF65-F5344CB8AC3E}">
        <p14:creationId xmlns:p14="http://schemas.microsoft.com/office/powerpoint/2010/main" val="2806579145"/>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81600"/>
          </a:xfrm>
          <a:prstGeom prst="rect">
            <a:avLst/>
          </a:prstGeom>
        </p:spPr>
      </p:pic>
      <p:sp>
        <p:nvSpPr>
          <p:cNvPr id="4" name="Text Placeholder 3"/>
          <p:cNvSpPr>
            <a:spLocks noGrp="1"/>
          </p:cNvSpPr>
          <p:nvPr>
            <p:ph type="body" sz="quarter" idx="11"/>
          </p:nvPr>
        </p:nvSpPr>
        <p:spPr>
          <a:xfrm>
            <a:off x="500063" y="3333078"/>
            <a:ext cx="8139112" cy="889987"/>
          </a:xfrm>
        </p:spPr>
        <p:txBody>
          <a:bodyPr/>
          <a:lstStyle/>
          <a:p>
            <a:r>
              <a:rPr lang="en-US" sz="2800" dirty="0"/>
              <a:t>Data Center</a:t>
            </a:r>
          </a:p>
        </p:txBody>
      </p:sp>
    </p:spTree>
    <p:extLst>
      <p:ext uri="{BB962C8B-B14F-4D97-AF65-F5344CB8AC3E}">
        <p14:creationId xmlns:p14="http://schemas.microsoft.com/office/powerpoint/2010/main" val="186504537"/>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462301" y="1720648"/>
            <a:ext cx="8277344" cy="2851352"/>
          </a:xfrm>
        </p:spPr>
        <p:txBody>
          <a:bodyPr/>
          <a:lstStyle/>
          <a:p>
            <a:pPr>
              <a:spcBef>
                <a:spcPts val="600"/>
              </a:spcBef>
            </a:pPr>
            <a:r>
              <a:rPr lang="en-US" sz="1300" dirty="0" smtClean="0"/>
              <a:t>Earn </a:t>
            </a:r>
            <a:r>
              <a:rPr lang="en-US" sz="1300" dirty="0"/>
              <a:t>10 percent rebates by leading the data center switching transition with </a:t>
            </a:r>
            <a:r>
              <a:rPr lang="en-US" sz="1300" b="1" dirty="0"/>
              <a:t>Cisco Application Centric Infrastructure (Cisco ACI™)</a:t>
            </a:r>
            <a:r>
              <a:rPr lang="en-US" sz="1300" dirty="0"/>
              <a:t>, a future-ready solution with purpose-built open, programmable software-defined networking (SDN</a:t>
            </a:r>
            <a:r>
              <a:rPr lang="en-US" sz="1300" dirty="0" smtClean="0"/>
              <a:t>)</a:t>
            </a:r>
            <a:endParaRPr lang="en-US" sz="1300" dirty="0"/>
          </a:p>
          <a:p>
            <a:pPr>
              <a:spcBef>
                <a:spcPts val="600"/>
              </a:spcBef>
            </a:pPr>
            <a:r>
              <a:rPr lang="en-US" sz="1300" dirty="0" smtClean="0"/>
              <a:t>Maximize </a:t>
            </a:r>
            <a:r>
              <a:rPr lang="en-US" sz="1300" dirty="0"/>
              <a:t>the rebate with the </a:t>
            </a:r>
            <a:r>
              <a:rPr lang="en-US" sz="1300" b="1" dirty="0"/>
              <a:t>Cisco Nexus® 9000 Series platform</a:t>
            </a:r>
            <a:r>
              <a:rPr lang="en-US" sz="1300" dirty="0"/>
              <a:t>, delivering the best price/performance, with Cisco ACI ready, Cisco </a:t>
            </a:r>
            <a:r>
              <a:rPr lang="en-US" sz="1300" dirty="0" err="1"/>
              <a:t>Tetration</a:t>
            </a:r>
            <a:r>
              <a:rPr lang="en-US" sz="1300" dirty="0"/>
              <a:t> Analytics™ ready, and multispeed (10/25/40/50/100G) </a:t>
            </a:r>
            <a:r>
              <a:rPr lang="en-US" sz="1300" dirty="0" smtClean="0"/>
              <a:t>ports</a:t>
            </a:r>
            <a:endParaRPr lang="en-US" sz="1300" dirty="0"/>
          </a:p>
          <a:p>
            <a:pPr>
              <a:spcBef>
                <a:spcPts val="600"/>
              </a:spcBef>
            </a:pPr>
            <a:r>
              <a:rPr lang="en-US" sz="1300" dirty="0" smtClean="0"/>
              <a:t>Sell </a:t>
            </a:r>
            <a:r>
              <a:rPr lang="en-US" sz="1300" b="1" dirty="0"/>
              <a:t>Cisco</a:t>
            </a:r>
            <a:r>
              <a:rPr lang="en-US" sz="1300" dirty="0"/>
              <a:t> </a:t>
            </a:r>
            <a:r>
              <a:rPr lang="en-US" sz="1300" b="1" dirty="0"/>
              <a:t>UCS® </a:t>
            </a:r>
            <a:r>
              <a:rPr lang="en-US" sz="1300" b="1" dirty="0" err="1"/>
              <a:t>SmartPlay</a:t>
            </a:r>
            <a:r>
              <a:rPr lang="en-US" sz="1300" b="1" dirty="0"/>
              <a:t> bundles </a:t>
            </a:r>
            <a:r>
              <a:rPr lang="en-US" sz="1300" dirty="0"/>
              <a:t>for best customer bundle pricing and VIP </a:t>
            </a:r>
            <a:r>
              <a:rPr lang="en-US" sz="1300" dirty="0" smtClean="0"/>
              <a:t>rebate</a:t>
            </a:r>
            <a:endParaRPr lang="en-US" sz="1300" dirty="0"/>
          </a:p>
          <a:p>
            <a:pPr>
              <a:spcBef>
                <a:spcPts val="600"/>
              </a:spcBef>
            </a:pPr>
            <a:r>
              <a:rPr lang="en-US" sz="1300" dirty="0" smtClean="0"/>
              <a:t>Win </a:t>
            </a:r>
            <a:r>
              <a:rPr lang="en-US" sz="1300" dirty="0"/>
              <a:t>new customers by addressing their </a:t>
            </a:r>
            <a:r>
              <a:rPr lang="en-US" sz="1300" dirty="0" err="1"/>
              <a:t>hyperconvergence</a:t>
            </a:r>
            <a:r>
              <a:rPr lang="en-US" sz="1300" dirty="0"/>
              <a:t> requirements with </a:t>
            </a:r>
            <a:r>
              <a:rPr lang="en-US" sz="1300" b="1" dirty="0"/>
              <a:t>Cisco HyperFlex</a:t>
            </a:r>
            <a:r>
              <a:rPr lang="en-US" sz="1300" b="1" dirty="0" smtClean="0"/>
              <a:t>™</a:t>
            </a:r>
            <a:r>
              <a:rPr lang="en-US" sz="1300" dirty="0" smtClean="0"/>
              <a:t> </a:t>
            </a:r>
            <a:endParaRPr lang="en-US" sz="1300" dirty="0"/>
          </a:p>
          <a:p>
            <a:pPr>
              <a:spcBef>
                <a:spcPts val="600"/>
              </a:spcBef>
            </a:pPr>
            <a:r>
              <a:rPr lang="en-US" sz="1300" dirty="0" smtClean="0"/>
              <a:t>Use </a:t>
            </a:r>
            <a:r>
              <a:rPr lang="en-US" sz="1300" b="1" dirty="0"/>
              <a:t>Account Breakaway program </a:t>
            </a:r>
            <a:r>
              <a:rPr lang="en-US" sz="1300" dirty="0" smtClean="0"/>
              <a:t>to earn additional </a:t>
            </a:r>
            <a:r>
              <a:rPr lang="en-US" sz="1300" dirty="0"/>
              <a:t>2 percent VIP </a:t>
            </a:r>
            <a:r>
              <a:rPr lang="en-US" sz="1300" dirty="0" smtClean="0"/>
              <a:t>bonus, now for both new </a:t>
            </a:r>
            <a:r>
              <a:rPr lang="en-US" sz="1300" dirty="0"/>
              <a:t>and reactivated Cisco Nexus </a:t>
            </a:r>
            <a:r>
              <a:rPr lang="en-US" sz="1300" dirty="0" smtClean="0"/>
              <a:t>and UCS customers, and </a:t>
            </a:r>
            <a:r>
              <a:rPr lang="en-US" sz="1300" b="1" dirty="0" smtClean="0"/>
              <a:t>Migration </a:t>
            </a:r>
            <a:r>
              <a:rPr lang="en-US" sz="1300" b="1" dirty="0"/>
              <a:t>bonus </a:t>
            </a:r>
            <a:r>
              <a:rPr lang="en-US" sz="1300" b="1" baseline="30000" dirty="0"/>
              <a:t>NEW</a:t>
            </a:r>
            <a:r>
              <a:rPr lang="en-US" sz="1300" b="1" dirty="0"/>
              <a:t> </a:t>
            </a:r>
            <a:r>
              <a:rPr lang="en-US" sz="1300" dirty="0" smtClean="0"/>
              <a:t>to migrate </a:t>
            </a:r>
            <a:r>
              <a:rPr lang="en-US" sz="1300" dirty="0"/>
              <a:t>customers to new technologies and receive an additional 2 percent </a:t>
            </a:r>
            <a:r>
              <a:rPr lang="en-US" sz="1300" dirty="0" smtClean="0"/>
              <a:t>too</a:t>
            </a:r>
            <a:endParaRPr lang="en-US" sz="1300" dirty="0"/>
          </a:p>
          <a:p>
            <a:pPr>
              <a:spcBef>
                <a:spcPts val="600"/>
              </a:spcBef>
            </a:pPr>
            <a:r>
              <a:rPr lang="en-US" sz="1300" dirty="0" smtClean="0"/>
              <a:t>Win </a:t>
            </a:r>
            <a:r>
              <a:rPr lang="en-US" sz="1300" dirty="0"/>
              <a:t>new accounts with </a:t>
            </a:r>
            <a:r>
              <a:rPr lang="en-US" sz="1300" b="1" dirty="0"/>
              <a:t>Cisco </a:t>
            </a:r>
            <a:r>
              <a:rPr lang="en-US" sz="1300" b="1" dirty="0" err="1"/>
              <a:t>Tetration</a:t>
            </a:r>
            <a:r>
              <a:rPr lang="en-US" sz="1300" b="1" dirty="0"/>
              <a:t> </a:t>
            </a:r>
            <a:r>
              <a:rPr lang="en-US" sz="1300" b="1" dirty="0" smtClean="0"/>
              <a:t>Analytics </a:t>
            </a:r>
            <a:r>
              <a:rPr lang="en-US" sz="1300" dirty="0" smtClean="0"/>
              <a:t>- engage </a:t>
            </a:r>
            <a:r>
              <a:rPr lang="en-US" sz="1300" dirty="0"/>
              <a:t>security stakeholders with always-on, real-time network and security analytics </a:t>
            </a:r>
            <a:r>
              <a:rPr lang="en-US" sz="1300" dirty="0" smtClean="0"/>
              <a:t>solutions</a:t>
            </a:r>
            <a:endParaRPr lang="en-US" sz="1300" dirty="0"/>
          </a:p>
          <a:p>
            <a:pPr lvl="0">
              <a:spcBef>
                <a:spcPts val="600"/>
              </a:spcBef>
            </a:pPr>
            <a:r>
              <a:rPr lang="en-US" sz="1300" dirty="0" smtClean="0"/>
              <a:t>Learn </a:t>
            </a:r>
            <a:r>
              <a:rPr lang="en-US" sz="1300" dirty="0"/>
              <a:t>more in the VIP playbook at </a:t>
            </a:r>
            <a:r>
              <a:rPr lang="en-US" sz="1300" dirty="0">
                <a:hlinkClick r:id="rId3"/>
              </a:rPr>
              <a:t>www.cisco.com/go/vip</a:t>
            </a:r>
            <a:r>
              <a:rPr lang="en-US" sz="1300" dirty="0"/>
              <a:t> </a:t>
            </a:r>
          </a:p>
        </p:txBody>
      </p:sp>
      <p:sp>
        <p:nvSpPr>
          <p:cNvPr id="12" name="Title Placeholder 5"/>
          <p:cNvSpPr>
            <a:spLocks noGrp="1"/>
          </p:cNvSpPr>
          <p:nvPr>
            <p:ph type="title"/>
          </p:nvPr>
        </p:nvSpPr>
        <p:spPr/>
        <p:txBody>
          <a:bodyPr/>
          <a:lstStyle/>
          <a:p>
            <a:pPr lvl="0"/>
            <a:r>
              <a:rPr lang="en-US" dirty="0"/>
              <a:t>Data Center</a:t>
            </a:r>
          </a:p>
        </p:txBody>
      </p:sp>
      <p:sp>
        <p:nvSpPr>
          <p:cNvPr id="4" name="TextBox 3"/>
          <p:cNvSpPr txBox="1"/>
          <p:nvPr/>
        </p:nvSpPr>
        <p:spPr>
          <a:xfrm>
            <a:off x="581218" y="994714"/>
            <a:ext cx="3840480" cy="646331"/>
          </a:xfrm>
          <a:prstGeom prst="rect">
            <a:avLst/>
          </a:prstGeom>
          <a:solidFill>
            <a:schemeClr val="accent4"/>
          </a:solidFill>
        </p:spPr>
        <p:txBody>
          <a:bodyPr wrap="square" tIns="182880" bIns="182880" rtlCol="0">
            <a:spAutoFit/>
          </a:bodyPr>
          <a:lstStyle/>
          <a:p>
            <a:pPr algn="ctr"/>
            <a:r>
              <a:rPr lang="en-US" dirty="0">
                <a:solidFill>
                  <a:schemeClr val="bg1"/>
                </a:solidFill>
              </a:rPr>
              <a:t>Data Center</a:t>
            </a:r>
          </a:p>
        </p:txBody>
      </p:sp>
    </p:spTree>
    <p:extLst>
      <p:ext uri="{BB962C8B-B14F-4D97-AF65-F5344CB8AC3E}">
        <p14:creationId xmlns:p14="http://schemas.microsoft.com/office/powerpoint/2010/main" val="3951160031"/>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VIP </a:t>
            </a:r>
            <a:r>
              <a:rPr lang="en-US" dirty="0" smtClean="0"/>
              <a:t>30 Data </a:t>
            </a:r>
            <a:r>
              <a:rPr lang="en-US" dirty="0"/>
              <a:t>Center Overview</a:t>
            </a:r>
          </a:p>
        </p:txBody>
      </p:sp>
      <p:graphicFrame>
        <p:nvGraphicFramePr>
          <p:cNvPr id="6" name="Table Placeholder 8"/>
          <p:cNvGraphicFramePr>
            <a:graphicFrameLocks/>
          </p:cNvGraphicFramePr>
          <p:nvPr>
            <p:extLst>
              <p:ext uri="{D42A27DB-BD31-4B8C-83A1-F6EECF244321}">
                <p14:modId xmlns:p14="http://schemas.microsoft.com/office/powerpoint/2010/main" val="4073313445"/>
              </p:ext>
            </p:extLst>
          </p:nvPr>
        </p:nvGraphicFramePr>
        <p:xfrm>
          <a:off x="470701" y="1028808"/>
          <a:ext cx="8222449" cy="3449574"/>
        </p:xfrm>
        <a:graphic>
          <a:graphicData uri="http://schemas.openxmlformats.org/drawingml/2006/table">
            <a:tbl>
              <a:tblPr firstRow="1" bandRow="1">
                <a:tableStyleId>{5C22544A-7EE6-4342-B048-85BDC9FD1C3A}</a:tableStyleId>
              </a:tblPr>
              <a:tblGrid>
                <a:gridCol w="1891499">
                  <a:extLst>
                    <a:ext uri="{9D8B030D-6E8A-4147-A177-3AD203B41FA5}">
                      <a16:colId xmlns:a16="http://schemas.microsoft.com/office/drawing/2014/main" xmlns="" val="20000"/>
                    </a:ext>
                  </a:extLst>
                </a:gridCol>
                <a:gridCol w="6330950">
                  <a:extLst>
                    <a:ext uri="{9D8B030D-6E8A-4147-A177-3AD203B41FA5}">
                      <a16:colId xmlns:a16="http://schemas.microsoft.com/office/drawing/2014/main" xmlns="" val="20001"/>
                    </a:ext>
                  </a:extLst>
                </a:gridCol>
              </a:tblGrid>
              <a:tr h="219456">
                <a:tc>
                  <a:txBody>
                    <a:bodyPr/>
                    <a:lstStyle/>
                    <a:p>
                      <a:pPr marL="0" algn="l" defTabSz="914400" rtl="0" eaLnBrk="1" latinLnBrk="0" hangingPunct="1">
                        <a:lnSpc>
                          <a:spcPct val="95000"/>
                        </a:lnSpc>
                        <a:spcBef>
                          <a:spcPts val="300"/>
                        </a:spcBef>
                      </a:pPr>
                      <a:r>
                        <a:rPr lang="en-US" sz="900" b="1" kern="1200" dirty="0">
                          <a:solidFill>
                            <a:schemeClr val="bg1"/>
                          </a:solidFill>
                          <a:effectLst/>
                          <a:latin typeface="+mn-lt"/>
                          <a:ea typeface="+mn-ea"/>
                          <a:cs typeface="+mn-cs"/>
                        </a:rPr>
                        <a:t>Subtrack</a:t>
                      </a:r>
                    </a:p>
                  </a:txBody>
                  <a:tcPr marR="34128" marT="34128" marB="34128" anchor="ctr">
                    <a:lnT w="38100" cap="flat" cmpd="sng" algn="ctr">
                      <a:solidFill>
                        <a:schemeClr val="bg1"/>
                      </a:solidFill>
                      <a:prstDash val="solid"/>
                      <a:round/>
                      <a:headEnd type="none" w="med" len="med"/>
                      <a:tailEnd type="none" w="med" len="med"/>
                    </a:lnT>
                    <a:solidFill>
                      <a:srgbClr val="049FD9"/>
                    </a:solidFill>
                  </a:tcPr>
                </a:tc>
                <a:tc>
                  <a:txBody>
                    <a:bodyPr/>
                    <a:lstStyle/>
                    <a:p>
                      <a:pPr marL="0" algn="l" defTabSz="914400" rtl="0" eaLnBrk="1" latinLnBrk="0" hangingPunct="1">
                        <a:lnSpc>
                          <a:spcPct val="95000"/>
                        </a:lnSpc>
                        <a:spcBef>
                          <a:spcPts val="300"/>
                        </a:spcBef>
                      </a:pPr>
                      <a:r>
                        <a:rPr lang="en-US" sz="900" b="1" kern="1200" dirty="0" smtClean="0">
                          <a:solidFill>
                            <a:schemeClr val="bg1"/>
                          </a:solidFill>
                          <a:latin typeface="+mj-lt"/>
                          <a:ea typeface="+mn-ea"/>
                          <a:cs typeface="+mn-cs"/>
                        </a:rPr>
                        <a:t>Data Center</a:t>
                      </a:r>
                      <a:endParaRPr lang="en-US" sz="900" b="1" kern="1200" dirty="0">
                        <a:solidFill>
                          <a:schemeClr val="bg1"/>
                        </a:solidFill>
                        <a:latin typeface="+mj-lt"/>
                        <a:ea typeface="+mn-ea"/>
                        <a:cs typeface="+mn-cs"/>
                      </a:endParaRPr>
                    </a:p>
                  </a:txBody>
                  <a:tcPr marR="34128" marT="34128" marB="34128" anchor="ctr">
                    <a:lnT w="38100" cap="flat" cmpd="sng" algn="ctr">
                      <a:solidFill>
                        <a:schemeClr val="bg1"/>
                      </a:solidFill>
                      <a:prstDash val="solid"/>
                      <a:round/>
                      <a:headEnd type="none" w="med" len="med"/>
                      <a:tailEnd type="none" w="med" len="med"/>
                    </a:lnT>
                    <a:solidFill>
                      <a:srgbClr val="049FD9"/>
                    </a:solidFill>
                  </a:tcPr>
                </a:tc>
                <a:extLst>
                  <a:ext uri="{0D108BD9-81ED-4DB2-BD59-A6C34878D82A}">
                    <a16:rowId xmlns:a16="http://schemas.microsoft.com/office/drawing/2014/main" xmlns="" val="10001"/>
                  </a:ext>
                </a:extLst>
              </a:tr>
              <a:tr h="438912">
                <a:tc>
                  <a:txBody>
                    <a:bodyPr/>
                    <a:lstStyle/>
                    <a:p>
                      <a:pPr marL="0" marR="0" indent="0" algn="l" defTabSz="685777" rtl="0" eaLnBrk="1" fontAlgn="auto" latinLnBrk="0" hangingPunct="1">
                        <a:lnSpc>
                          <a:spcPct val="95000"/>
                        </a:lnSpc>
                        <a:spcBef>
                          <a:spcPts val="300"/>
                        </a:spcBef>
                        <a:spcAft>
                          <a:spcPts val="0"/>
                        </a:spcAft>
                        <a:buClrTx/>
                        <a:buSzTx/>
                        <a:buFontTx/>
                        <a:buNone/>
                        <a:tabLst/>
                        <a:defRPr/>
                      </a:pPr>
                      <a:r>
                        <a:rPr lang="en-US" sz="900" b="1" kern="1200" dirty="0" smtClean="0">
                          <a:solidFill>
                            <a:srgbClr val="4D4D4C"/>
                          </a:solidFill>
                          <a:latin typeface="+mn-lt"/>
                          <a:ea typeface="+mn-ea"/>
                          <a:cs typeface="+mn-cs"/>
                        </a:rPr>
                        <a:t>Enrollment</a:t>
                      </a:r>
                      <a:r>
                        <a:rPr lang="en-US" sz="900" b="1" kern="1200" baseline="0" dirty="0" smtClean="0">
                          <a:solidFill>
                            <a:srgbClr val="4D4D4C"/>
                          </a:solidFill>
                          <a:latin typeface="+mn-lt"/>
                          <a:ea typeface="+mn-ea"/>
                          <a:cs typeface="+mn-cs"/>
                        </a:rPr>
                        <a:t> </a:t>
                      </a:r>
                      <a:r>
                        <a:rPr lang="en-US" sz="900" b="1" kern="1200" dirty="0" smtClean="0">
                          <a:solidFill>
                            <a:srgbClr val="4D4D4C"/>
                          </a:solidFill>
                          <a:latin typeface="+mn-lt"/>
                          <a:ea typeface="+mn-ea"/>
                          <a:cs typeface="+mn-cs"/>
                        </a:rPr>
                        <a:t>Requirement</a:t>
                      </a:r>
                    </a:p>
                  </a:txBody>
                  <a:tcPr marR="140158"/>
                </a:tc>
                <a:tc>
                  <a:txBody>
                    <a:bodyPr/>
                    <a:lstStyle/>
                    <a:p>
                      <a:pPr marL="0" marR="0" lvl="0" indent="0" algn="l" defTabSz="814388" rtl="0" eaLnBrk="1" fontAlgn="base" latinLnBrk="0" hangingPunct="1">
                        <a:lnSpc>
                          <a:spcPct val="95000"/>
                        </a:lnSpc>
                        <a:spcBef>
                          <a:spcPts val="300"/>
                        </a:spcBef>
                        <a:spcAft>
                          <a:spcPct val="0"/>
                        </a:spcAft>
                        <a:buClr>
                          <a:schemeClr val="tx2"/>
                        </a:buClr>
                        <a:buSzPct val="100000"/>
                        <a:buFont typeface="Wingdings" pitchFamily="2" charset="2"/>
                        <a:buNone/>
                        <a:tabLst/>
                        <a:defRPr/>
                      </a:pPr>
                      <a:r>
                        <a:rPr lang="en-US" sz="900" kern="1200" dirty="0" smtClean="0">
                          <a:solidFill>
                            <a:schemeClr val="tx1"/>
                          </a:solidFill>
                          <a:latin typeface="+mn-lt"/>
                          <a:ea typeface="+mn-ea"/>
                          <a:cs typeface="+mn-cs"/>
                        </a:rPr>
                        <a:t>Advanced Data Center Architecture and/or Unified Fabric Technology Specialization and/or Unified Computing Technology Specialization and/or CMSP Master or Advanced or Express and/or Global Gold Certification</a:t>
                      </a:r>
                      <a:endParaRPr lang="en-US" sz="900" kern="1200" dirty="0">
                        <a:solidFill>
                          <a:schemeClr val="tx1"/>
                        </a:solidFill>
                        <a:latin typeface="+mj-lt"/>
                        <a:ea typeface="+mn-ea"/>
                        <a:cs typeface="+mn-cs"/>
                      </a:endParaRPr>
                    </a:p>
                  </a:txBody>
                  <a:tcPr marR="140158"/>
                </a:tc>
              </a:tr>
              <a:tr h="438912">
                <a:tc>
                  <a:txBody>
                    <a:bodyPr/>
                    <a:lstStyle/>
                    <a:p>
                      <a:pPr algn="l">
                        <a:lnSpc>
                          <a:spcPct val="95000"/>
                        </a:lnSpc>
                        <a:spcBef>
                          <a:spcPts val="300"/>
                        </a:spcBef>
                      </a:pPr>
                      <a:r>
                        <a:rPr lang="en-US" sz="900" b="1" dirty="0">
                          <a:solidFill>
                            <a:schemeClr val="tx1"/>
                          </a:solidFill>
                          <a:latin typeface="+mj-lt"/>
                        </a:rPr>
                        <a:t>Specialization Requirement</a:t>
                      </a:r>
                    </a:p>
                  </a:txBody>
                  <a:tcPr marR="140158"/>
                </a:tc>
                <a:tc>
                  <a:txBody>
                    <a:bodyPr/>
                    <a:lstStyle/>
                    <a:p>
                      <a:pPr marL="0" marR="0" lvl="0" indent="0" algn="l" defTabSz="814388" rtl="0" eaLnBrk="1" fontAlgn="base" latinLnBrk="0" hangingPunct="1">
                        <a:lnSpc>
                          <a:spcPct val="95000"/>
                        </a:lnSpc>
                        <a:spcBef>
                          <a:spcPts val="300"/>
                        </a:spcBef>
                        <a:spcAft>
                          <a:spcPct val="0"/>
                        </a:spcAft>
                        <a:buClr>
                          <a:schemeClr val="tx2"/>
                        </a:buClr>
                        <a:buSzPct val="100000"/>
                        <a:buFont typeface="Wingdings" pitchFamily="2" charset="2"/>
                        <a:buNone/>
                        <a:tabLst/>
                        <a:defRPr/>
                      </a:pPr>
                      <a:r>
                        <a:rPr lang="en-US" sz="900" kern="1200" dirty="0">
                          <a:solidFill>
                            <a:schemeClr val="tx1"/>
                          </a:solidFill>
                          <a:latin typeface="+mj-lt"/>
                          <a:ea typeface="+mn-ea"/>
                          <a:cs typeface="+mn-cs"/>
                        </a:rPr>
                        <a:t>Maintain Advanced Data Center Architecture and/or Unified Fabric Technology Specialization and/or Unified Computing Technology Specialization and/or CMSP Master or Advanced or Express </a:t>
                      </a:r>
                      <a:r>
                        <a:rPr lang="en-US" sz="900" kern="1200" dirty="0" smtClean="0">
                          <a:solidFill>
                            <a:schemeClr val="tx1"/>
                          </a:solidFill>
                          <a:latin typeface="+mj-lt"/>
                          <a:ea typeface="+mn-ea"/>
                          <a:cs typeface="+mn-cs"/>
                        </a:rPr>
                        <a:t>and/or Global Gold Certification (throughout </a:t>
                      </a:r>
                      <a:r>
                        <a:rPr lang="en-US" sz="900" kern="1200" dirty="0">
                          <a:solidFill>
                            <a:schemeClr val="tx1"/>
                          </a:solidFill>
                          <a:latin typeface="+mj-lt"/>
                          <a:ea typeface="+mn-ea"/>
                          <a:cs typeface="+mn-cs"/>
                        </a:rPr>
                        <a:t>the entire VIP period)</a:t>
                      </a:r>
                    </a:p>
                  </a:txBody>
                  <a:tcPr marR="140158"/>
                </a:tc>
                <a:extLst>
                  <a:ext uri="{0D108BD9-81ED-4DB2-BD59-A6C34878D82A}">
                    <a16:rowId xmlns:a16="http://schemas.microsoft.com/office/drawing/2014/main" xmlns="" val="10002"/>
                  </a:ext>
                </a:extLst>
              </a:tr>
              <a:tr h="356616">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1" kern="1200" dirty="0">
                          <a:solidFill>
                            <a:schemeClr val="tx1"/>
                          </a:solidFill>
                          <a:latin typeface="+mj-lt"/>
                          <a:ea typeface="+mn-ea"/>
                          <a:cs typeface="+mn-cs"/>
                        </a:rPr>
                        <a:t>Minimum </a:t>
                      </a:r>
                      <a:r>
                        <a:rPr lang="en-US" sz="900" b="1" kern="1200" dirty="0" smtClean="0">
                          <a:solidFill>
                            <a:schemeClr val="tx1"/>
                          </a:solidFill>
                          <a:latin typeface="+mj-lt"/>
                          <a:ea typeface="+mn-ea"/>
                          <a:cs typeface="+mn-cs"/>
                        </a:rPr>
                        <a:t>booking </a:t>
                      </a:r>
                      <a:r>
                        <a:rPr lang="en-US" sz="900" b="1" kern="1200" dirty="0">
                          <a:solidFill>
                            <a:schemeClr val="tx1"/>
                          </a:solidFill>
                          <a:latin typeface="+mj-lt"/>
                          <a:ea typeface="+mn-ea"/>
                          <a:cs typeface="+mn-cs"/>
                        </a:rPr>
                        <a:t/>
                      </a:r>
                      <a:br>
                        <a:rPr lang="en-US" sz="900" b="1" kern="1200" dirty="0">
                          <a:solidFill>
                            <a:schemeClr val="tx1"/>
                          </a:solidFill>
                          <a:latin typeface="+mj-lt"/>
                          <a:ea typeface="+mn-ea"/>
                          <a:cs typeface="+mn-cs"/>
                        </a:rPr>
                      </a:br>
                      <a:r>
                        <a:rPr lang="en-US" sz="900" b="1" kern="1200" dirty="0">
                          <a:solidFill>
                            <a:schemeClr val="tx1"/>
                          </a:solidFill>
                          <a:latin typeface="+mj-lt"/>
                          <a:ea typeface="+mn-ea"/>
                          <a:cs typeface="+mn-cs"/>
                        </a:rPr>
                        <a:t>(6 Month/3 Month)</a:t>
                      </a:r>
                    </a:p>
                  </a:txBody>
                  <a:tcPr marR="140158"/>
                </a:tc>
                <a:tc>
                  <a:txBody>
                    <a:bodyPr/>
                    <a:lstStyle/>
                    <a:p>
                      <a:pPr marL="0" marR="0" lvl="0" indent="0" algn="l" defTabSz="914400" rtl="0" eaLnBrk="1" fontAlgn="base" latinLnBrk="0" hangingPunct="1">
                        <a:lnSpc>
                          <a:spcPct val="95000"/>
                        </a:lnSpc>
                        <a:spcBef>
                          <a:spcPts val="300"/>
                        </a:spcBef>
                        <a:spcAft>
                          <a:spcPct val="0"/>
                        </a:spcAft>
                        <a:buClr>
                          <a:schemeClr val="tx2"/>
                        </a:buClr>
                        <a:buSzPct val="100000"/>
                        <a:buFont typeface="Wingdings" pitchFamily="2" charset="2"/>
                        <a:buNone/>
                        <a:tabLst/>
                        <a:defRPr/>
                      </a:pPr>
                      <a:r>
                        <a:rPr lang="en-US" sz="900" kern="1200" dirty="0">
                          <a:solidFill>
                            <a:schemeClr val="tx1"/>
                          </a:solidFill>
                          <a:latin typeface="+mj-lt"/>
                          <a:ea typeface="+mn-ea"/>
                          <a:cs typeface="+mn-cs"/>
                        </a:rPr>
                        <a:t>Varies by country/country group</a:t>
                      </a:r>
                    </a:p>
                  </a:txBody>
                  <a:tcPr marR="140158"/>
                </a:tc>
                <a:extLst>
                  <a:ext uri="{0D108BD9-81ED-4DB2-BD59-A6C34878D82A}">
                    <a16:rowId xmlns:a16="http://schemas.microsoft.com/office/drawing/2014/main" xmlns="" val="10003"/>
                  </a:ext>
                </a:extLst>
              </a:tr>
              <a:tr h="219456">
                <a:tc>
                  <a:txBody>
                    <a:bodyPr/>
                    <a:lstStyle/>
                    <a:p>
                      <a:pPr marL="0" lvl="0" algn="l" defTabSz="914400" rtl="0" eaLnBrk="1" latinLnBrk="0" hangingPunct="1">
                        <a:lnSpc>
                          <a:spcPct val="95000"/>
                        </a:lnSpc>
                        <a:spcBef>
                          <a:spcPts val="300"/>
                        </a:spcBef>
                      </a:pPr>
                      <a:r>
                        <a:rPr lang="pt-BR" sz="900" b="1" kern="1200" dirty="0" smtClean="0">
                          <a:solidFill>
                            <a:schemeClr val="tx1"/>
                          </a:solidFill>
                          <a:latin typeface="+mj-lt"/>
                          <a:ea typeface="+mn-ea"/>
                          <a:cs typeface="+mn-cs"/>
                        </a:rPr>
                        <a:t>SKU </a:t>
                      </a:r>
                      <a:r>
                        <a:rPr lang="pt-BR" sz="900" b="1" kern="1200" dirty="0">
                          <a:solidFill>
                            <a:schemeClr val="tx1"/>
                          </a:solidFill>
                          <a:latin typeface="+mj-lt"/>
                          <a:ea typeface="+mn-ea"/>
                          <a:cs typeface="+mn-cs"/>
                        </a:rPr>
                        <a:t>Categories </a:t>
                      </a:r>
                    </a:p>
                  </a:txBody>
                  <a:tcPr/>
                </a:tc>
                <a:tc>
                  <a:txBody>
                    <a:bodyPr/>
                    <a:lstStyle/>
                    <a:p>
                      <a:pPr marL="58738"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solidFill>
                            <a:schemeClr val="tx1"/>
                          </a:solidFill>
                          <a:latin typeface="+mj-lt"/>
                          <a:ea typeface="+mn-ea"/>
                          <a:cs typeface="+mn-cs"/>
                        </a:rPr>
                        <a:t>2%, 3%, 4%, 5%, 10%</a:t>
                      </a:r>
                    </a:p>
                  </a:txBody>
                  <a:tcPr/>
                </a:tc>
                <a:extLst>
                  <a:ext uri="{0D108BD9-81ED-4DB2-BD59-A6C34878D82A}">
                    <a16:rowId xmlns:a16="http://schemas.microsoft.com/office/drawing/2014/main" xmlns="" val="10004"/>
                  </a:ext>
                </a:extLst>
              </a:tr>
              <a:tr h="356616">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1" kern="1200" dirty="0">
                          <a:solidFill>
                            <a:schemeClr val="tx1"/>
                          </a:solidFill>
                          <a:latin typeface="+mj-lt"/>
                        </a:rPr>
                        <a:t>CSAT </a:t>
                      </a:r>
                      <a:br>
                        <a:rPr lang="en-US" sz="900" b="1" kern="1200" dirty="0">
                          <a:solidFill>
                            <a:schemeClr val="tx1"/>
                          </a:solidFill>
                          <a:latin typeface="+mj-lt"/>
                        </a:rPr>
                      </a:br>
                      <a:r>
                        <a:rPr lang="en-US" sz="900" b="1" kern="1200" dirty="0">
                          <a:solidFill>
                            <a:schemeClr val="tx1"/>
                          </a:solidFill>
                          <a:latin typeface="+mj-lt"/>
                        </a:rPr>
                        <a:t>Requirement</a:t>
                      </a:r>
                    </a:p>
                  </a:txBody>
                  <a:tcPr marR="140158"/>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smtClean="0">
                          <a:solidFill>
                            <a:srgbClr val="4D4D4C"/>
                          </a:solidFill>
                          <a:latin typeface="+mn-lt"/>
                          <a:ea typeface="+mn-ea"/>
                          <a:cs typeface="+mn-cs"/>
                        </a:rPr>
                        <a:t>Maintain Gold (incl. Global Gold)/Premier Certification or</a:t>
                      </a:r>
                      <a:br>
                        <a:rPr lang="en-US" sz="900" kern="1200" dirty="0" smtClean="0">
                          <a:solidFill>
                            <a:srgbClr val="4D4D4C"/>
                          </a:solidFill>
                          <a:latin typeface="+mn-lt"/>
                          <a:ea typeface="+mn-ea"/>
                          <a:cs typeface="+mn-cs"/>
                        </a:rPr>
                      </a:br>
                      <a:r>
                        <a:rPr lang="en-US" sz="900" kern="1200" dirty="0" smtClean="0">
                          <a:solidFill>
                            <a:srgbClr val="4D4D4C"/>
                          </a:solidFill>
                          <a:latin typeface="+mn-lt"/>
                          <a:ea typeface="+mn-ea"/>
                          <a:cs typeface="+mn-cs"/>
                        </a:rPr>
                        <a:t>Provide minimum 30 (Gold), 10 (Premier, Select, Registered) customer contacts/email addresses by January 27, 2018 </a:t>
                      </a:r>
                    </a:p>
                  </a:txBody>
                  <a:tcPr marR="140158"/>
                </a:tc>
                <a:extLst>
                  <a:ext uri="{0D108BD9-81ED-4DB2-BD59-A6C34878D82A}">
                    <a16:rowId xmlns:a16="http://schemas.microsoft.com/office/drawing/2014/main" xmlns="" val="10005"/>
                  </a:ext>
                </a:extLst>
              </a:tr>
              <a:tr h="356616">
                <a:tc>
                  <a:txBody>
                    <a:bodyPr/>
                    <a:lstStyle/>
                    <a:p>
                      <a:pPr algn="l">
                        <a:lnSpc>
                          <a:spcPct val="95000"/>
                        </a:lnSpc>
                        <a:spcBef>
                          <a:spcPts val="300"/>
                        </a:spcBef>
                      </a:pPr>
                      <a:r>
                        <a:rPr lang="en-US" sz="900" b="1" kern="1200" dirty="0">
                          <a:solidFill>
                            <a:schemeClr val="tx1"/>
                          </a:solidFill>
                          <a:latin typeface="+mj-lt"/>
                          <a:ea typeface="+mn-ea"/>
                          <a:cs typeface="+mn-cs"/>
                        </a:rPr>
                        <a:t>Master Specialization/</a:t>
                      </a:r>
                      <a:br>
                        <a:rPr lang="en-US" sz="900" b="1" kern="1200" dirty="0">
                          <a:solidFill>
                            <a:schemeClr val="tx1"/>
                          </a:solidFill>
                          <a:latin typeface="+mj-lt"/>
                          <a:ea typeface="+mn-ea"/>
                          <a:cs typeface="+mn-cs"/>
                        </a:rPr>
                      </a:br>
                      <a:r>
                        <a:rPr lang="en-US" sz="900" b="1" kern="1200" dirty="0">
                          <a:solidFill>
                            <a:schemeClr val="tx1"/>
                          </a:solidFill>
                          <a:latin typeface="+mj-lt"/>
                          <a:ea typeface="+mn-ea"/>
                          <a:cs typeface="+mn-cs"/>
                        </a:rPr>
                        <a:t>Cisco Powered </a:t>
                      </a:r>
                      <a:r>
                        <a:rPr lang="en-US" sz="900" b="1" kern="1200" dirty="0" smtClean="0">
                          <a:solidFill>
                            <a:schemeClr val="tx1"/>
                          </a:solidFill>
                          <a:latin typeface="+mj-lt"/>
                          <a:ea typeface="+mn-ea"/>
                          <a:cs typeface="+mn-cs"/>
                        </a:rPr>
                        <a:t>bonus </a:t>
                      </a:r>
                      <a:r>
                        <a:rPr lang="en-US" sz="900" b="1" kern="1200" dirty="0">
                          <a:solidFill>
                            <a:schemeClr val="tx1"/>
                          </a:solidFill>
                          <a:latin typeface="+mj-lt"/>
                          <a:ea typeface="+mn-ea"/>
                          <a:cs typeface="+mn-cs"/>
                        </a:rPr>
                        <a:t>%</a:t>
                      </a:r>
                    </a:p>
                  </a:txBody>
                  <a:tcPr marR="140158"/>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solidFill>
                            <a:schemeClr val="tx1"/>
                          </a:solidFill>
                          <a:latin typeface="+mj-lt"/>
                        </a:rPr>
                        <a:t>1%</a:t>
                      </a:r>
                      <a:endParaRPr lang="en-US" sz="900" b="0" kern="1200" dirty="0">
                        <a:solidFill>
                          <a:schemeClr val="tx1"/>
                        </a:solidFill>
                        <a:latin typeface="+mj-lt"/>
                        <a:ea typeface="+mn-ea"/>
                        <a:cs typeface="+mn-cs"/>
                      </a:endParaRPr>
                    </a:p>
                  </a:txBody>
                  <a:tcPr marR="140158"/>
                </a:tc>
                <a:extLst>
                  <a:ext uri="{0D108BD9-81ED-4DB2-BD59-A6C34878D82A}">
                    <a16:rowId xmlns:a16="http://schemas.microsoft.com/office/drawing/2014/main" xmlns="" val="10006"/>
                  </a:ext>
                </a:extLst>
              </a:tr>
              <a:tr h="219456">
                <a:tc>
                  <a:txBody>
                    <a:bodyPr/>
                    <a:lstStyle/>
                    <a:p>
                      <a:pPr marL="0" lvl="0" algn="l" defTabSz="914400" rtl="0" eaLnBrk="1" latinLnBrk="0" hangingPunct="1">
                        <a:lnSpc>
                          <a:spcPct val="95000"/>
                        </a:lnSpc>
                        <a:spcBef>
                          <a:spcPts val="300"/>
                        </a:spcBef>
                      </a:pPr>
                      <a:r>
                        <a:rPr lang="pl-PL" sz="900" b="1" kern="1200" dirty="0">
                          <a:solidFill>
                            <a:schemeClr val="tx1"/>
                          </a:solidFill>
                          <a:latin typeface="+mj-lt"/>
                        </a:rPr>
                        <a:t>Gold/CMSP Master </a:t>
                      </a:r>
                      <a:r>
                        <a:rPr lang="en-US" sz="900" b="1" kern="1200" dirty="0" smtClean="0">
                          <a:solidFill>
                            <a:schemeClr val="tx1"/>
                          </a:solidFill>
                          <a:latin typeface="+mj-lt"/>
                        </a:rPr>
                        <a:t>b</a:t>
                      </a:r>
                      <a:r>
                        <a:rPr lang="pl-PL" sz="900" b="1" kern="1200" dirty="0" smtClean="0">
                          <a:solidFill>
                            <a:schemeClr val="tx1"/>
                          </a:solidFill>
                          <a:latin typeface="+mj-lt"/>
                        </a:rPr>
                        <a:t>onus </a:t>
                      </a:r>
                      <a:r>
                        <a:rPr lang="pl-PL" sz="900" b="1" kern="1200" dirty="0">
                          <a:solidFill>
                            <a:schemeClr val="tx1"/>
                          </a:solidFill>
                          <a:latin typeface="+mj-lt"/>
                        </a:rPr>
                        <a:t>%</a:t>
                      </a:r>
                    </a:p>
                  </a:txBody>
                  <a:tcPr marR="140158"/>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solidFill>
                            <a:schemeClr val="tx1"/>
                          </a:solidFill>
                          <a:latin typeface="+mj-lt"/>
                        </a:rPr>
                        <a:t>1%</a:t>
                      </a:r>
                      <a:endParaRPr lang="en-US" sz="900" b="0" kern="1200" dirty="0">
                        <a:solidFill>
                          <a:schemeClr val="tx1"/>
                        </a:solidFill>
                        <a:latin typeface="+mj-lt"/>
                        <a:ea typeface="+mn-ea"/>
                        <a:cs typeface="+mn-cs"/>
                      </a:endParaRPr>
                    </a:p>
                  </a:txBody>
                  <a:tcPr marR="140158"/>
                </a:tc>
                <a:extLst>
                  <a:ext uri="{0D108BD9-81ED-4DB2-BD59-A6C34878D82A}">
                    <a16:rowId xmlns:a16="http://schemas.microsoft.com/office/drawing/2014/main" xmlns="" val="10007"/>
                  </a:ext>
                </a:extLst>
              </a:tr>
              <a:tr h="203346">
                <a:tc>
                  <a:txBody>
                    <a:bodyPr/>
                    <a:lstStyle/>
                    <a:p>
                      <a:pPr marL="0" marR="0" lvl="0" indent="0" algn="l" defTabSz="685777" rtl="0" eaLnBrk="1" fontAlgn="auto" latinLnBrk="0" hangingPunct="1">
                        <a:lnSpc>
                          <a:spcPct val="95000"/>
                        </a:lnSpc>
                        <a:spcBef>
                          <a:spcPts val="300"/>
                        </a:spcBef>
                        <a:spcAft>
                          <a:spcPts val="0"/>
                        </a:spcAft>
                        <a:buClrTx/>
                        <a:buSzTx/>
                        <a:buFontTx/>
                        <a:buNone/>
                        <a:tabLst/>
                        <a:defRPr/>
                      </a:pPr>
                      <a:r>
                        <a:rPr lang="en-US" sz="900" b="1" kern="1200" dirty="0" smtClean="0">
                          <a:solidFill>
                            <a:srgbClr val="4D4D4C"/>
                          </a:solidFill>
                          <a:latin typeface="+mn-lt"/>
                          <a:ea typeface="+mn-ea"/>
                          <a:cs typeface="+mn-cs"/>
                        </a:rPr>
                        <a:t>Migration b</a:t>
                      </a:r>
                      <a:r>
                        <a:rPr lang="pl-PL" sz="900" b="1" kern="1200" dirty="0" smtClean="0">
                          <a:solidFill>
                            <a:srgbClr val="4D4D4C"/>
                          </a:solidFill>
                          <a:latin typeface="+mn-lt"/>
                          <a:ea typeface="+mn-ea"/>
                          <a:cs typeface="+mn-cs"/>
                        </a:rPr>
                        <a:t>onus</a:t>
                      </a:r>
                      <a:r>
                        <a:rPr lang="en-US" sz="900" b="1" kern="1200" dirty="0" smtClean="0">
                          <a:solidFill>
                            <a:srgbClr val="4D4D4C"/>
                          </a:solidFill>
                          <a:latin typeface="+mn-lt"/>
                          <a:ea typeface="+mn-ea"/>
                          <a:cs typeface="+mn-cs"/>
                        </a:rPr>
                        <a:t> % </a:t>
                      </a:r>
                      <a:r>
                        <a:rPr lang="en-US" sz="900" b="1" kern="1200" baseline="30000" dirty="0" smtClean="0">
                          <a:solidFill>
                            <a:srgbClr val="4D4D4C"/>
                          </a:solidFill>
                          <a:latin typeface="+mn-lt"/>
                          <a:ea typeface="+mn-ea"/>
                          <a:cs typeface="+mn-cs"/>
                        </a:rPr>
                        <a:t>NEW</a:t>
                      </a:r>
                      <a:endParaRPr lang="pl-PL" sz="900" b="1" kern="1200" baseline="30000" dirty="0" smtClean="0">
                        <a:solidFill>
                          <a:srgbClr val="4D4D4C"/>
                        </a:solidFill>
                        <a:latin typeface="+mn-lt"/>
                        <a:ea typeface="+mn-ea"/>
                        <a:cs typeface="+mn-cs"/>
                      </a:endParaRPr>
                    </a:p>
                  </a:txBody>
                  <a:tcPr marR="45720"/>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0" kern="1200" dirty="0" smtClean="0">
                          <a:solidFill>
                            <a:srgbClr val="4D4D4C"/>
                          </a:solidFill>
                          <a:latin typeface="+mj-lt"/>
                          <a:ea typeface="+mn-ea"/>
                          <a:cs typeface="+mn-cs"/>
                        </a:rPr>
                        <a:t>2%</a:t>
                      </a:r>
                      <a:endParaRPr lang="en-US" sz="900" b="0" kern="1200" dirty="0">
                        <a:solidFill>
                          <a:srgbClr val="4D4D4C"/>
                        </a:solidFill>
                        <a:latin typeface="+mj-lt"/>
                        <a:ea typeface="+mn-ea"/>
                        <a:cs typeface="+mn-cs"/>
                      </a:endParaRPr>
                    </a:p>
                  </a:txBody>
                  <a:tcPr marR="45720"/>
                </a:tc>
              </a:tr>
              <a:tr h="277318">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1" kern="1200" dirty="0" smtClean="0">
                          <a:solidFill>
                            <a:schemeClr val="tx1"/>
                          </a:solidFill>
                          <a:latin typeface="+mj-lt"/>
                          <a:ea typeface="+mn-ea"/>
                          <a:cs typeface="+mn-cs"/>
                        </a:rPr>
                        <a:t>Nexus /UCS/HX </a:t>
                      </a:r>
                      <a:r>
                        <a:rPr lang="en-US" sz="900" b="1" kern="1200" dirty="0">
                          <a:solidFill>
                            <a:schemeClr val="tx1"/>
                          </a:solidFill>
                          <a:latin typeface="+mj-lt"/>
                          <a:ea typeface="+mn-ea"/>
                          <a:cs typeface="+mn-cs"/>
                        </a:rPr>
                        <a:t>Account Breakaway </a:t>
                      </a:r>
                      <a:r>
                        <a:rPr lang="en-US" sz="900" b="1" kern="1200" dirty="0" smtClean="0">
                          <a:solidFill>
                            <a:schemeClr val="tx1"/>
                          </a:solidFill>
                          <a:latin typeface="+mj-lt"/>
                          <a:ea typeface="+mn-ea"/>
                          <a:cs typeface="+mn-cs"/>
                        </a:rPr>
                        <a:t>bonus </a:t>
                      </a:r>
                      <a:r>
                        <a:rPr lang="en-US" sz="900" b="1" kern="1200" dirty="0">
                          <a:solidFill>
                            <a:schemeClr val="tx1"/>
                          </a:solidFill>
                          <a:latin typeface="+mj-lt"/>
                          <a:ea typeface="+mn-ea"/>
                          <a:cs typeface="+mn-cs"/>
                        </a:rPr>
                        <a:t>%</a:t>
                      </a:r>
                      <a:endParaRPr lang="pl-PL" sz="900" b="1" kern="1200" dirty="0">
                        <a:solidFill>
                          <a:schemeClr val="tx1"/>
                        </a:solidFill>
                        <a:latin typeface="+mj-lt"/>
                        <a:ea typeface="+mn-ea"/>
                        <a:cs typeface="+mn-cs"/>
                      </a:endParaRPr>
                    </a:p>
                  </a:txBody>
                  <a:tcPr marR="140158"/>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0" kern="1200" dirty="0">
                          <a:solidFill>
                            <a:schemeClr val="tx1"/>
                          </a:solidFill>
                          <a:latin typeface="+mj-lt"/>
                          <a:ea typeface="+mn-ea"/>
                          <a:cs typeface="+mn-cs"/>
                        </a:rPr>
                        <a:t>2%</a:t>
                      </a:r>
                    </a:p>
                  </a:txBody>
                  <a:tcPr marR="140158"/>
                </a:tc>
                <a:extLst>
                  <a:ext uri="{0D108BD9-81ED-4DB2-BD59-A6C34878D82A}">
                    <a16:rowId xmlns:a16="http://schemas.microsoft.com/office/drawing/2014/main" xmlns="" val="10008"/>
                  </a:ext>
                </a:extLst>
              </a:tr>
              <a:tr h="219456">
                <a:tc>
                  <a:txBody>
                    <a:bodyPr/>
                    <a:lstStyle/>
                    <a:p>
                      <a:pPr marL="0" lvl="0" algn="l" defTabSz="914400" rtl="0" eaLnBrk="1" latinLnBrk="0" hangingPunct="1">
                        <a:lnSpc>
                          <a:spcPct val="95000"/>
                        </a:lnSpc>
                        <a:spcBef>
                          <a:spcPts val="300"/>
                        </a:spcBef>
                      </a:pPr>
                      <a:r>
                        <a:rPr lang="en-US" sz="900" b="1" kern="1200" dirty="0">
                          <a:solidFill>
                            <a:schemeClr val="tx1"/>
                          </a:solidFill>
                          <a:latin typeface="+mj-lt"/>
                          <a:ea typeface="+mn-ea"/>
                          <a:cs typeface="+mn-cs"/>
                        </a:rPr>
                        <a:t>Precedence</a:t>
                      </a:r>
                      <a:endParaRPr lang="pl-PL" sz="900" b="1" kern="1200" dirty="0">
                        <a:solidFill>
                          <a:schemeClr val="tx1"/>
                        </a:solidFill>
                        <a:latin typeface="+mj-lt"/>
                        <a:ea typeface="+mn-ea"/>
                        <a:cs typeface="+mn-cs"/>
                      </a:endParaRPr>
                    </a:p>
                  </a:txBody>
                  <a:tcPr marR="140158"/>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0" kern="1200" dirty="0">
                          <a:solidFill>
                            <a:schemeClr val="tx1"/>
                          </a:solidFill>
                          <a:latin typeface="+mj-lt"/>
                          <a:ea typeface="+mn-ea"/>
                          <a:cs typeface="+mn-cs"/>
                        </a:rPr>
                        <a:t>–</a:t>
                      </a:r>
                    </a:p>
                  </a:txBody>
                  <a:tcPr marR="140158"/>
                </a:tc>
                <a:extLst>
                  <a:ext uri="{0D108BD9-81ED-4DB2-BD59-A6C34878D82A}">
                    <a16:rowId xmlns:a16="http://schemas.microsoft.com/office/drawing/2014/main" xmlns="" val="10009"/>
                  </a:ext>
                </a:extLst>
              </a:tr>
            </a:tbl>
          </a:graphicData>
        </a:graphic>
      </p:graphicFrame>
      <p:sp>
        <p:nvSpPr>
          <p:cNvPr id="4" name="Text Placeholder 2"/>
          <p:cNvSpPr txBox="1">
            <a:spLocks/>
          </p:cNvSpPr>
          <p:nvPr/>
        </p:nvSpPr>
        <p:spPr>
          <a:xfrm>
            <a:off x="487033" y="4451588"/>
            <a:ext cx="7713306" cy="584835"/>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spcAft>
                <a:spcPts val="200"/>
              </a:spcAft>
              <a:buNone/>
            </a:pPr>
            <a:r>
              <a:rPr lang="en-US" sz="700" dirty="0" smtClean="0">
                <a:solidFill>
                  <a:srgbClr val="4D4D4D"/>
                </a:solidFill>
              </a:rPr>
              <a:t>Note: We </a:t>
            </a:r>
            <a:r>
              <a:rPr lang="en-US" sz="700" dirty="0">
                <a:solidFill>
                  <a:srgbClr val="4D4D4D"/>
                </a:solidFill>
              </a:rPr>
              <a:t>welcome </a:t>
            </a:r>
            <a:r>
              <a:rPr lang="en-US" sz="700" dirty="0" smtClean="0">
                <a:solidFill>
                  <a:srgbClr val="4D4D4D"/>
                </a:solidFill>
              </a:rPr>
              <a:t>all </a:t>
            </a:r>
            <a:r>
              <a:rPr lang="en-US" sz="700" dirty="0">
                <a:solidFill>
                  <a:srgbClr val="4D4D4D"/>
                </a:solidFill>
              </a:rPr>
              <a:t>Data Center partners to move to the Advanced Data Center Architecture </a:t>
            </a:r>
            <a:r>
              <a:rPr lang="en-US" sz="700" dirty="0" smtClean="0">
                <a:solidFill>
                  <a:srgbClr val="4D4D4D"/>
                </a:solidFill>
              </a:rPr>
              <a:t>Specialization. </a:t>
            </a:r>
            <a:endParaRPr lang="en-US" sz="700" dirty="0">
              <a:solidFill>
                <a:srgbClr val="4D4D4D"/>
              </a:solidFill>
            </a:endParaRPr>
          </a:p>
        </p:txBody>
      </p:sp>
    </p:spTree>
    <p:extLst>
      <p:ext uri="{BB962C8B-B14F-4D97-AF65-F5344CB8AC3E}">
        <p14:creationId xmlns:p14="http://schemas.microsoft.com/office/powerpoint/2010/main" val="2235958581"/>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62301" y="813206"/>
            <a:ext cx="8277344" cy="3720693"/>
          </a:xfrm>
        </p:spPr>
        <p:txBody>
          <a:bodyPr/>
          <a:lstStyle/>
          <a:p>
            <a:pPr marL="57136" indent="0">
              <a:buNone/>
            </a:pPr>
            <a:r>
              <a:rPr lang="en-US" sz="1300" b="1" dirty="0">
                <a:solidFill>
                  <a:schemeClr val="bg2">
                    <a:lumMod val="75000"/>
                  </a:schemeClr>
                </a:solidFill>
              </a:rPr>
              <a:t>Account Breakaway bonus</a:t>
            </a:r>
          </a:p>
          <a:p>
            <a:pPr>
              <a:spcBef>
                <a:spcPts val="600"/>
              </a:spcBef>
            </a:pPr>
            <a:r>
              <a:rPr lang="en-US" sz="1300" dirty="0" smtClean="0"/>
              <a:t>Partners </a:t>
            </a:r>
            <a:r>
              <a:rPr lang="en-US" sz="1300" dirty="0"/>
              <a:t>can receive VIP rebate bonus on approved and booked </a:t>
            </a:r>
            <a:r>
              <a:rPr lang="en-US" sz="1300" dirty="0" smtClean="0"/>
              <a:t>UCS/</a:t>
            </a:r>
            <a:r>
              <a:rPr lang="en-US" sz="1300" dirty="0" err="1" smtClean="0"/>
              <a:t>HyperFlex</a:t>
            </a:r>
            <a:r>
              <a:rPr lang="en-US" sz="1300" dirty="0" smtClean="0"/>
              <a:t> or Nexus Account </a:t>
            </a:r>
            <a:r>
              <a:rPr lang="en-US" sz="1300" dirty="0"/>
              <a:t>Breakaway deals in VIP </a:t>
            </a:r>
            <a:r>
              <a:rPr lang="en-US" sz="1300" dirty="0" smtClean="0"/>
              <a:t>30</a:t>
            </a:r>
          </a:p>
          <a:p>
            <a:pPr>
              <a:spcBef>
                <a:spcPts val="600"/>
              </a:spcBef>
            </a:pPr>
            <a:r>
              <a:rPr lang="en-US" sz="1300" dirty="0" smtClean="0"/>
              <a:t>Acquire </a:t>
            </a:r>
            <a:r>
              <a:rPr lang="en-US" sz="1300" dirty="0"/>
              <a:t>new accounts, reactivate dormant accounts through UCS/HyperFlex or Nexus Account Breakaway program, receive significantly higher upfront discounts and also get rewarded in VIP </a:t>
            </a:r>
            <a:endParaRPr lang="en-US" sz="1300" dirty="0" smtClean="0"/>
          </a:p>
          <a:p>
            <a:pPr>
              <a:spcBef>
                <a:spcPts val="600"/>
              </a:spcBef>
            </a:pPr>
            <a:r>
              <a:rPr lang="en-US" sz="1300" dirty="0" smtClean="0"/>
              <a:t>2 </a:t>
            </a:r>
            <a:r>
              <a:rPr lang="en-US" sz="1300" dirty="0"/>
              <a:t>percent of additional VIP bonus increases the </a:t>
            </a:r>
            <a:r>
              <a:rPr lang="en-US" sz="1300" dirty="0" smtClean="0"/>
              <a:t>VIP </a:t>
            </a:r>
            <a:r>
              <a:rPr lang="en-US" sz="1300" dirty="0"/>
              <a:t>rebate by </a:t>
            </a:r>
            <a:r>
              <a:rPr lang="en-US" sz="1300" dirty="0" smtClean="0"/>
              <a:t>40-100 </a:t>
            </a:r>
            <a:r>
              <a:rPr lang="en-US" sz="1300" dirty="0"/>
              <a:t>percent </a:t>
            </a:r>
          </a:p>
          <a:p>
            <a:pPr>
              <a:spcBef>
                <a:spcPts val="600"/>
              </a:spcBef>
            </a:pPr>
            <a:endParaRPr lang="en-US" sz="1300" dirty="0" smtClean="0"/>
          </a:p>
          <a:p>
            <a:pPr>
              <a:spcBef>
                <a:spcPts val="600"/>
              </a:spcBef>
            </a:pPr>
            <a:endParaRPr lang="en-US" sz="1300" dirty="0"/>
          </a:p>
          <a:p>
            <a:pPr marL="57136" indent="0">
              <a:spcBef>
                <a:spcPts val="600"/>
              </a:spcBef>
              <a:buNone/>
            </a:pPr>
            <a:endParaRPr lang="en-US" sz="1300" dirty="0"/>
          </a:p>
          <a:p>
            <a:pPr marL="57136" indent="0">
              <a:spcBef>
                <a:spcPts val="600"/>
              </a:spcBef>
              <a:buNone/>
            </a:pPr>
            <a:endParaRPr lang="en-US" sz="1300" dirty="0" smtClean="0"/>
          </a:p>
          <a:p>
            <a:pPr marL="57136" indent="0">
              <a:spcBef>
                <a:spcPts val="600"/>
              </a:spcBef>
              <a:buNone/>
            </a:pPr>
            <a:endParaRPr lang="en-US" sz="1300" dirty="0"/>
          </a:p>
          <a:p>
            <a:pPr marL="57136" indent="0">
              <a:spcBef>
                <a:spcPts val="600"/>
              </a:spcBef>
              <a:buNone/>
            </a:pPr>
            <a:endParaRPr lang="en-US" sz="1300" dirty="0"/>
          </a:p>
          <a:p>
            <a:pPr>
              <a:spcBef>
                <a:spcPts val="600"/>
              </a:spcBef>
            </a:pPr>
            <a:r>
              <a:rPr lang="en-US" sz="1300" dirty="0" smtClean="0"/>
              <a:t>UCS/HX or Nexus Account </a:t>
            </a:r>
            <a:r>
              <a:rPr lang="en-US" sz="1300" dirty="0"/>
              <a:t>Breakaway b</a:t>
            </a:r>
            <a:r>
              <a:rPr lang="en-US" sz="1300" dirty="0" smtClean="0"/>
              <a:t>onus </a:t>
            </a:r>
            <a:r>
              <a:rPr lang="en-US" sz="1300" dirty="0"/>
              <a:t>can be paid to eligible partners on the top of Gold/CMSP Master </a:t>
            </a:r>
            <a:r>
              <a:rPr lang="en-US" sz="1300" dirty="0" smtClean="0"/>
              <a:t>bonus </a:t>
            </a:r>
            <a:r>
              <a:rPr lang="en-US" sz="1300" dirty="0"/>
              <a:t>(1 percent) and Master Specialization/Cisco Powered </a:t>
            </a:r>
            <a:r>
              <a:rPr lang="en-US" sz="1300" dirty="0" smtClean="0"/>
              <a:t>bonus </a:t>
            </a:r>
            <a:r>
              <a:rPr lang="en-US" sz="1300" dirty="0"/>
              <a:t>(1 </a:t>
            </a:r>
            <a:r>
              <a:rPr lang="en-US" sz="1300" dirty="0" smtClean="0"/>
              <a:t>percent)</a:t>
            </a:r>
          </a:p>
          <a:p>
            <a:pPr>
              <a:spcBef>
                <a:spcPts val="600"/>
              </a:spcBef>
            </a:pPr>
            <a:r>
              <a:rPr lang="en-US" sz="1300" dirty="0" smtClean="0"/>
              <a:t>Register </a:t>
            </a:r>
            <a:r>
              <a:rPr lang="en-US" sz="1300" dirty="0"/>
              <a:t>Account Breakaway deals in Cisco Commerce Workspace by identifying new UCS/HyperFlex </a:t>
            </a:r>
            <a:r>
              <a:rPr lang="en-US" sz="1300" dirty="0" smtClean="0"/>
              <a:t>or Nexus accounts </a:t>
            </a:r>
            <a:r>
              <a:rPr lang="en-US" sz="1300" dirty="0"/>
              <a:t>and reactivating dormant </a:t>
            </a:r>
            <a:r>
              <a:rPr lang="en-US" sz="1300" dirty="0" smtClean="0"/>
              <a:t>accounts, </a:t>
            </a:r>
            <a:r>
              <a:rPr lang="en-US" sz="1300" dirty="0"/>
              <a:t>for more info visit </a:t>
            </a:r>
            <a:r>
              <a:rPr lang="en-US" sz="1300" dirty="0" smtClean="0">
                <a:hlinkClick r:id="rId3"/>
              </a:rPr>
              <a:t>www.cisco.com/go/ab</a:t>
            </a:r>
            <a:endParaRPr lang="en-US" sz="1300" dirty="0" smtClean="0"/>
          </a:p>
        </p:txBody>
      </p:sp>
      <p:sp>
        <p:nvSpPr>
          <p:cNvPr id="8" name="Title 7"/>
          <p:cNvSpPr>
            <a:spLocks noGrp="1"/>
          </p:cNvSpPr>
          <p:nvPr>
            <p:ph type="title"/>
          </p:nvPr>
        </p:nvSpPr>
        <p:spPr>
          <a:xfrm>
            <a:off x="437766" y="233363"/>
            <a:ext cx="8345488" cy="731837"/>
          </a:xfrm>
        </p:spPr>
        <p:txBody>
          <a:bodyPr/>
          <a:lstStyle/>
          <a:p>
            <a:r>
              <a:rPr lang="en-US" dirty="0"/>
              <a:t>Data </a:t>
            </a:r>
            <a:r>
              <a:rPr lang="en-US" dirty="0" smtClean="0"/>
              <a:t>Center</a:t>
            </a:r>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322852309"/>
              </p:ext>
            </p:extLst>
          </p:nvPr>
        </p:nvGraphicFramePr>
        <p:xfrm>
          <a:off x="876300" y="2318410"/>
          <a:ext cx="2069364" cy="1466088"/>
        </p:xfrm>
        <a:graphic>
          <a:graphicData uri="http://schemas.openxmlformats.org/drawingml/2006/table">
            <a:tbl>
              <a:tblPr firstRow="1" bandRow="1">
                <a:tableStyleId>{5C22544A-7EE6-4342-B048-85BDC9FD1C3A}</a:tableStyleId>
              </a:tblPr>
              <a:tblGrid>
                <a:gridCol w="2069364">
                  <a:extLst>
                    <a:ext uri="{9D8B030D-6E8A-4147-A177-3AD203B41FA5}">
                      <a16:colId xmlns:a16="http://schemas.microsoft.com/office/drawing/2014/main" xmlns="" val="20000"/>
                    </a:ext>
                  </a:extLst>
                </a:gridCol>
              </a:tblGrid>
              <a:tr h="429768">
                <a:tc>
                  <a:txBody>
                    <a:bodyPr/>
                    <a:lstStyle/>
                    <a:p>
                      <a:r>
                        <a:rPr lang="en-US" sz="1100" dirty="0">
                          <a:solidFill>
                            <a:schemeClr val="bg1"/>
                          </a:solidFill>
                        </a:rPr>
                        <a:t>Product</a:t>
                      </a:r>
                      <a:r>
                        <a:rPr lang="en-US" sz="1100" baseline="0" dirty="0">
                          <a:solidFill>
                            <a:schemeClr val="bg1"/>
                          </a:solidFill>
                        </a:rPr>
                        <a:t> </a:t>
                      </a:r>
                      <a:r>
                        <a:rPr lang="en-US" sz="1100" baseline="0" dirty="0" smtClean="0">
                          <a:solidFill>
                            <a:schemeClr val="bg1"/>
                          </a:solidFill>
                        </a:rPr>
                        <a:t>category</a:t>
                      </a:r>
                      <a:endParaRPr lang="en-US" sz="1100" dirty="0">
                        <a:solidFill>
                          <a:schemeClr val="bg1"/>
                        </a:solidFill>
                      </a:endParaRPr>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chemeClr val="bg2">
                        <a:lumMod val="50000"/>
                      </a:schemeClr>
                    </a:solidFill>
                  </a:tcPr>
                </a:tc>
                <a:extLst>
                  <a:ext uri="{0D108BD9-81ED-4DB2-BD59-A6C34878D82A}">
                    <a16:rowId xmlns:a16="http://schemas.microsoft.com/office/drawing/2014/main" xmlns="" val="10000"/>
                  </a:ext>
                </a:extLst>
              </a:tr>
              <a:tr h="182880">
                <a:tc>
                  <a:txBody>
                    <a:bodyPr/>
                    <a:lstStyle/>
                    <a:p>
                      <a:r>
                        <a:rPr lang="en-US" sz="1100" dirty="0">
                          <a:solidFill>
                            <a:schemeClr val="bg1"/>
                          </a:solidFill>
                        </a:rPr>
                        <a:t>All UCS HW (excl. CPUs)</a:t>
                      </a:r>
                      <a:endParaRPr lang="en-US" sz="1100" baseline="30000" dirty="0">
                        <a:solidFill>
                          <a:schemeClr val="bg1"/>
                        </a:solidFill>
                      </a:endParaRPr>
                    </a:p>
                  </a:txBody>
                  <a:tcPr anchor="ctr">
                    <a:lnL w="12700" cap="flat" cmpd="sng" algn="ctr">
                      <a:noFill/>
                      <a:prstDash val="solid"/>
                      <a:round/>
                      <a:headEnd type="none" w="med" len="med"/>
                      <a:tailEnd type="none" w="med" len="med"/>
                    </a:lnL>
                    <a:solidFill>
                      <a:schemeClr val="bg2">
                        <a:lumMod val="50000"/>
                      </a:schemeClr>
                    </a:solidFill>
                  </a:tcPr>
                </a:tc>
                <a:extLst>
                  <a:ext uri="{0D108BD9-81ED-4DB2-BD59-A6C34878D82A}">
                    <a16:rowId xmlns:a16="http://schemas.microsoft.com/office/drawing/2014/main" xmlns="" val="10001"/>
                  </a:ext>
                </a:extLst>
              </a:tr>
              <a:tr h="182880">
                <a:tc>
                  <a:txBody>
                    <a:bodyPr/>
                    <a:lstStyle/>
                    <a:p>
                      <a:pPr marL="0" marR="0" indent="0" algn="l" defTabSz="685891" rtl="0" eaLnBrk="1" fontAlgn="auto" latinLnBrk="0" hangingPunct="1">
                        <a:lnSpc>
                          <a:spcPct val="100000"/>
                        </a:lnSpc>
                        <a:spcBef>
                          <a:spcPts val="0"/>
                        </a:spcBef>
                        <a:spcAft>
                          <a:spcPts val="0"/>
                        </a:spcAft>
                        <a:buClrTx/>
                        <a:buSzTx/>
                        <a:buFontTx/>
                        <a:buNone/>
                        <a:tabLst/>
                        <a:defRPr/>
                      </a:pPr>
                      <a:r>
                        <a:rPr lang="en-US" sz="1100" dirty="0">
                          <a:solidFill>
                            <a:schemeClr val="bg1"/>
                          </a:solidFill>
                        </a:rPr>
                        <a:t>HyperFlex</a:t>
                      </a:r>
                      <a:endParaRPr lang="en-US" sz="1100" baseline="30000" dirty="0">
                        <a:solidFill>
                          <a:schemeClr val="bg1"/>
                        </a:solidFill>
                      </a:endParaRPr>
                    </a:p>
                  </a:txBody>
                  <a:tcPr anchor="ctr">
                    <a:lnL w="12700" cap="flat" cmpd="sng" algn="ctr">
                      <a:noFill/>
                      <a:prstDash val="solid"/>
                      <a:round/>
                      <a:headEnd type="none" w="med" len="med"/>
                      <a:tailEnd type="none" w="med" len="med"/>
                    </a:lnL>
                    <a:solidFill>
                      <a:schemeClr val="bg2">
                        <a:lumMod val="50000"/>
                      </a:schemeClr>
                    </a:solidFill>
                  </a:tcPr>
                </a:tc>
                <a:extLst>
                  <a:ext uri="{0D108BD9-81ED-4DB2-BD59-A6C34878D82A}">
                    <a16:rowId xmlns:a16="http://schemas.microsoft.com/office/drawing/2014/main" xmlns="" val="10002"/>
                  </a:ext>
                </a:extLst>
              </a:tr>
              <a:tr h="256032">
                <a:tc>
                  <a:txBody>
                    <a:bodyPr/>
                    <a:lstStyle/>
                    <a:p>
                      <a:pPr marL="0" marR="0" indent="0" algn="l" defTabSz="685891" rtl="0" eaLnBrk="1" fontAlgn="auto" latinLnBrk="0" hangingPunct="1">
                        <a:lnSpc>
                          <a:spcPct val="100000"/>
                        </a:lnSpc>
                        <a:spcBef>
                          <a:spcPts val="0"/>
                        </a:spcBef>
                        <a:spcAft>
                          <a:spcPts val="0"/>
                        </a:spcAft>
                        <a:buClrTx/>
                        <a:buSzTx/>
                        <a:buFontTx/>
                        <a:buNone/>
                        <a:tabLst/>
                        <a:defRPr/>
                      </a:pPr>
                      <a:r>
                        <a:rPr lang="en-US" sz="1100" dirty="0" smtClean="0">
                          <a:solidFill>
                            <a:schemeClr val="bg1"/>
                          </a:solidFill>
                        </a:rPr>
                        <a:t>Eligible Nexus 9000</a:t>
                      </a:r>
                      <a:endParaRPr lang="en-US" sz="1100" baseline="30000" dirty="0" smtClean="0">
                        <a:solidFill>
                          <a:schemeClr val="bg1"/>
                        </a:solidFill>
                      </a:endParaRPr>
                    </a:p>
                  </a:txBody>
                  <a:tcPr anchor="ctr">
                    <a:lnL w="12700" cap="flat" cmpd="sng" algn="ctr">
                      <a:noFill/>
                      <a:prstDash val="solid"/>
                      <a:round/>
                      <a:headEnd type="none" w="med" len="med"/>
                      <a:tailEnd type="none" w="med" len="med"/>
                    </a:lnL>
                    <a:solidFill>
                      <a:schemeClr val="bg2">
                        <a:lumMod val="50000"/>
                      </a:schemeClr>
                    </a:solidFill>
                  </a:tcPr>
                </a:tc>
              </a:tr>
              <a:tr h="182880">
                <a:tc>
                  <a:txBody>
                    <a:bodyPr/>
                    <a:lstStyle/>
                    <a:p>
                      <a:pPr marL="0" marR="0" indent="0" algn="l" defTabSz="685891" rtl="0" eaLnBrk="1" fontAlgn="auto" latinLnBrk="0" hangingPunct="1">
                        <a:lnSpc>
                          <a:spcPct val="100000"/>
                        </a:lnSpc>
                        <a:spcBef>
                          <a:spcPts val="0"/>
                        </a:spcBef>
                        <a:spcAft>
                          <a:spcPts val="0"/>
                        </a:spcAft>
                        <a:buClrTx/>
                        <a:buSzTx/>
                        <a:buFontTx/>
                        <a:buNone/>
                        <a:tabLst/>
                        <a:defRPr/>
                      </a:pPr>
                      <a:r>
                        <a:rPr lang="en-US" sz="1100" dirty="0" smtClean="0">
                          <a:solidFill>
                            <a:schemeClr val="bg1"/>
                          </a:solidFill>
                        </a:rPr>
                        <a:t>Eligible Nexus 3000 and 7000</a:t>
                      </a:r>
                      <a:endParaRPr lang="en-US" sz="1100" baseline="30000" dirty="0" smtClean="0">
                        <a:solidFill>
                          <a:schemeClr val="bg1"/>
                        </a:solidFill>
                      </a:endParaRPr>
                    </a:p>
                  </a:txBody>
                  <a:tcPr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solidFill>
                      <a:schemeClr val="bg2">
                        <a:lumMod val="50000"/>
                      </a:schemeClr>
                    </a:solidFill>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671081819"/>
              </p:ext>
            </p:extLst>
          </p:nvPr>
        </p:nvGraphicFramePr>
        <p:xfrm>
          <a:off x="6354834" y="2318410"/>
          <a:ext cx="1645920" cy="1466088"/>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xmlns="" val="20000"/>
                    </a:ext>
                  </a:extLst>
                </a:gridCol>
              </a:tblGrid>
              <a:tr h="429768">
                <a:tc>
                  <a:txBody>
                    <a:bodyPr/>
                    <a:lstStyle/>
                    <a:p>
                      <a:pPr marL="0" marR="0" indent="0" algn="ctr" defTabSz="685891" rtl="0" eaLnBrk="1" fontAlgn="auto" latinLnBrk="0" hangingPunct="1">
                        <a:lnSpc>
                          <a:spcPct val="100000"/>
                        </a:lnSpc>
                        <a:spcBef>
                          <a:spcPts val="0"/>
                        </a:spcBef>
                        <a:spcAft>
                          <a:spcPts val="0"/>
                        </a:spcAft>
                        <a:buClrTx/>
                        <a:buSzTx/>
                        <a:buFontTx/>
                        <a:buNone/>
                        <a:tabLst/>
                        <a:defRPr/>
                      </a:pPr>
                      <a:r>
                        <a:rPr lang="en-US" sz="1100" b="1" kern="1200" dirty="0">
                          <a:solidFill>
                            <a:schemeClr val="lt1"/>
                          </a:solidFill>
                          <a:latin typeface="+mn-lt"/>
                          <a:ea typeface="+mn-ea"/>
                          <a:cs typeface="+mn-cs"/>
                        </a:rPr>
                        <a:t>Profitability </a:t>
                      </a:r>
                      <a:r>
                        <a:rPr lang="en-US" sz="1100" b="1" kern="1200" dirty="0" smtClean="0">
                          <a:solidFill>
                            <a:schemeClr val="lt1"/>
                          </a:solidFill>
                          <a:latin typeface="+mn-lt"/>
                          <a:ea typeface="+mn-ea"/>
                          <a:cs typeface="+mn-cs"/>
                        </a:rPr>
                        <a:t>impact</a:t>
                      </a:r>
                      <a:endParaRPr lang="en-US" sz="1100" b="1" kern="1200" dirty="0">
                        <a:solidFill>
                          <a:schemeClr val="lt1"/>
                        </a:solidFill>
                        <a:latin typeface="+mn-lt"/>
                        <a:ea typeface="+mn-ea"/>
                        <a:cs typeface="+mn-cs"/>
                      </a:endParaRP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bg2">
                        <a:lumMod val="60000"/>
                        <a:lumOff val="40000"/>
                      </a:schemeClr>
                    </a:solidFill>
                  </a:tcPr>
                </a:tc>
                <a:extLst>
                  <a:ext uri="{0D108BD9-81ED-4DB2-BD59-A6C34878D82A}">
                    <a16:rowId xmlns:a16="http://schemas.microsoft.com/office/drawing/2014/main" xmlns="" val="10000"/>
                  </a:ext>
                </a:extLst>
              </a:tr>
              <a:tr h="256032">
                <a:tc>
                  <a:txBody>
                    <a:bodyPr/>
                    <a:lstStyle/>
                    <a:p>
                      <a:pPr algn="ctr"/>
                      <a:r>
                        <a:rPr lang="en-US" sz="1100" kern="1200" dirty="0">
                          <a:solidFill>
                            <a:schemeClr val="bg1"/>
                          </a:solidFill>
                          <a:latin typeface="+mn-lt"/>
                          <a:ea typeface="+mn-ea"/>
                          <a:cs typeface="+mn-cs"/>
                        </a:rPr>
                        <a:t>    </a:t>
                      </a:r>
                      <a:r>
                        <a:rPr lang="en-US" sz="1100" kern="1200" dirty="0" smtClean="0">
                          <a:solidFill>
                            <a:schemeClr val="bg1"/>
                          </a:solidFill>
                          <a:latin typeface="+mn-lt"/>
                          <a:ea typeface="+mn-ea"/>
                          <a:cs typeface="+mn-cs"/>
                        </a:rPr>
                        <a:t> +</a:t>
                      </a:r>
                      <a:r>
                        <a:rPr lang="en-US" sz="1100" kern="1200" dirty="0">
                          <a:solidFill>
                            <a:schemeClr val="bg1"/>
                          </a:solidFill>
                          <a:latin typeface="+mn-lt"/>
                          <a:ea typeface="+mn-ea"/>
                          <a:cs typeface="+mn-cs"/>
                        </a:rPr>
                        <a:t>66% </a:t>
                      </a:r>
                      <a:r>
                        <a:rPr lang="en-US" sz="1100" kern="1200" dirty="0" smtClean="0">
                          <a:solidFill>
                            <a:schemeClr val="bg1"/>
                          </a:solidFill>
                          <a:latin typeface="+mn-lt"/>
                          <a:ea typeface="+mn-ea"/>
                          <a:cs typeface="+mn-cs"/>
                        </a:rPr>
                        <a:t>increase</a:t>
                      </a:r>
                      <a:endParaRPr lang="en-US" sz="1100" kern="1200" dirty="0">
                        <a:solidFill>
                          <a:schemeClr val="bg1"/>
                        </a:solidFill>
                        <a:latin typeface="+mn-lt"/>
                        <a:ea typeface="+mn-ea"/>
                        <a:cs typeface="+mn-cs"/>
                      </a:endParaRPr>
                    </a:p>
                  </a:txBody>
                  <a:tcPr anchor="ctr">
                    <a:lnR w="12700" cap="flat" cmpd="sng" algn="ctr">
                      <a:noFill/>
                      <a:prstDash val="solid"/>
                      <a:round/>
                      <a:headEnd type="none" w="med" len="med"/>
                      <a:tailEnd type="none" w="med" len="med"/>
                    </a:lnR>
                    <a:solidFill>
                      <a:schemeClr val="bg2">
                        <a:lumMod val="60000"/>
                        <a:lumOff val="40000"/>
                      </a:schemeClr>
                    </a:solidFill>
                  </a:tcPr>
                </a:tc>
                <a:extLst>
                  <a:ext uri="{0D108BD9-81ED-4DB2-BD59-A6C34878D82A}">
                    <a16:rowId xmlns:a16="http://schemas.microsoft.com/office/drawing/2014/main" xmlns="" val="10001"/>
                  </a:ext>
                </a:extLst>
              </a:tr>
              <a:tr h="256032">
                <a:tc>
                  <a:txBody>
                    <a:bodyPr/>
                    <a:lstStyle/>
                    <a:p>
                      <a:pPr algn="ctr"/>
                      <a:r>
                        <a:rPr lang="en-US" sz="1100" kern="1200" dirty="0">
                          <a:solidFill>
                            <a:schemeClr val="bg1"/>
                          </a:solidFill>
                          <a:latin typeface="+mn-lt"/>
                          <a:ea typeface="+mn-ea"/>
                          <a:cs typeface="+mn-cs"/>
                        </a:rPr>
                        <a:t>    </a:t>
                      </a:r>
                      <a:r>
                        <a:rPr lang="en-US" sz="1100" kern="1200" dirty="0" smtClean="0">
                          <a:solidFill>
                            <a:schemeClr val="bg1"/>
                          </a:solidFill>
                          <a:latin typeface="+mn-lt"/>
                          <a:ea typeface="+mn-ea"/>
                          <a:cs typeface="+mn-cs"/>
                        </a:rPr>
                        <a:t> +</a:t>
                      </a:r>
                      <a:r>
                        <a:rPr lang="en-US" sz="1100" kern="1200" dirty="0">
                          <a:solidFill>
                            <a:schemeClr val="bg1"/>
                          </a:solidFill>
                          <a:latin typeface="+mn-lt"/>
                          <a:ea typeface="+mn-ea"/>
                          <a:cs typeface="+mn-cs"/>
                        </a:rPr>
                        <a:t>50% </a:t>
                      </a:r>
                      <a:r>
                        <a:rPr lang="en-US" sz="1100" kern="1200" dirty="0" smtClean="0">
                          <a:solidFill>
                            <a:schemeClr val="bg1"/>
                          </a:solidFill>
                          <a:latin typeface="+mn-lt"/>
                          <a:ea typeface="+mn-ea"/>
                          <a:cs typeface="+mn-cs"/>
                        </a:rPr>
                        <a:t>increase</a:t>
                      </a:r>
                      <a:endParaRPr lang="en-US" sz="1100" kern="1200" dirty="0">
                        <a:solidFill>
                          <a:schemeClr val="bg1"/>
                        </a:solidFill>
                        <a:latin typeface="+mn-lt"/>
                        <a:ea typeface="+mn-ea"/>
                        <a:cs typeface="+mn-cs"/>
                      </a:endParaRPr>
                    </a:p>
                  </a:txBody>
                  <a:tcPr anchor="ctr">
                    <a:lnR w="12700" cap="flat" cmpd="sng" algn="ctr">
                      <a:noFill/>
                      <a:prstDash val="solid"/>
                      <a:round/>
                      <a:headEnd type="none" w="med" len="med"/>
                      <a:tailEnd type="none" w="med" len="med"/>
                    </a:lnR>
                    <a:solidFill>
                      <a:schemeClr val="bg2">
                        <a:lumMod val="60000"/>
                        <a:lumOff val="40000"/>
                      </a:schemeClr>
                    </a:solidFill>
                  </a:tcPr>
                </a:tc>
                <a:extLst>
                  <a:ext uri="{0D108BD9-81ED-4DB2-BD59-A6C34878D82A}">
                    <a16:rowId xmlns:a16="http://schemas.microsoft.com/office/drawing/2014/main" xmlns="" val="10002"/>
                  </a:ext>
                </a:extLst>
              </a:tr>
              <a:tr h="256032">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100" kern="1200" dirty="0" smtClean="0">
                          <a:solidFill>
                            <a:schemeClr val="bg1"/>
                          </a:solidFill>
                          <a:latin typeface="+mn-lt"/>
                          <a:ea typeface="+mn-ea"/>
                          <a:cs typeface="+mn-cs"/>
                        </a:rPr>
                        <a:t>     +40% increase</a:t>
                      </a:r>
                    </a:p>
                  </a:txBody>
                  <a:tcPr anchor="ctr">
                    <a:lnR w="12700" cap="flat" cmpd="sng" algn="ctr">
                      <a:noFill/>
                      <a:prstDash val="solid"/>
                      <a:round/>
                      <a:headEnd type="none" w="med" len="med"/>
                      <a:tailEnd type="none" w="med" len="med"/>
                    </a:lnR>
                    <a:solidFill>
                      <a:schemeClr val="bg2">
                        <a:lumMod val="60000"/>
                        <a:lumOff val="40000"/>
                      </a:schemeClr>
                    </a:solidFill>
                  </a:tcPr>
                </a:tc>
              </a:tr>
              <a:tr h="256032">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100" kern="1200" dirty="0" smtClean="0">
                          <a:solidFill>
                            <a:schemeClr val="bg1"/>
                          </a:solidFill>
                          <a:latin typeface="+mn-lt"/>
                          <a:ea typeface="+mn-ea"/>
                          <a:cs typeface="+mn-cs"/>
                        </a:rPr>
                        <a:t>   +100% increase</a:t>
                      </a:r>
                    </a:p>
                  </a:txBody>
                  <a:tcPr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bg2">
                        <a:lumMod val="60000"/>
                        <a:lumOff val="40000"/>
                      </a:schemeClr>
                    </a:solidFill>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543633054"/>
              </p:ext>
            </p:extLst>
          </p:nvPr>
        </p:nvGraphicFramePr>
        <p:xfrm>
          <a:off x="4669049" y="2318410"/>
          <a:ext cx="1645920" cy="146304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xmlns="" val="20000"/>
                    </a:ext>
                  </a:extLst>
                </a:gridCol>
              </a:tblGrid>
              <a:tr h="365760">
                <a:tc>
                  <a:txBody>
                    <a:bodyPr/>
                    <a:lstStyle/>
                    <a:p>
                      <a:pPr marL="0" marR="0" indent="0" algn="ctr" defTabSz="685891" rtl="0" eaLnBrk="1" fontAlgn="auto" latinLnBrk="0" hangingPunct="1">
                        <a:lnSpc>
                          <a:spcPct val="100000"/>
                        </a:lnSpc>
                        <a:spcBef>
                          <a:spcPts val="0"/>
                        </a:spcBef>
                        <a:spcAft>
                          <a:spcPts val="0"/>
                        </a:spcAft>
                        <a:buClrTx/>
                        <a:buSzTx/>
                        <a:buFontTx/>
                        <a:buNone/>
                        <a:tabLst/>
                        <a:defRPr/>
                      </a:pPr>
                      <a:r>
                        <a:rPr lang="en-US" sz="1100" u="none" kern="1200" dirty="0">
                          <a:solidFill>
                            <a:schemeClr val="bg1"/>
                          </a:solidFill>
                          <a:latin typeface="+mn-lt"/>
                          <a:ea typeface="+mn-ea"/>
                          <a:cs typeface="+mn-cs"/>
                        </a:rPr>
                        <a:t>+2% </a:t>
                      </a:r>
                      <a:r>
                        <a:rPr lang="en-US" sz="1100" dirty="0" smtClean="0"/>
                        <a:t>Account </a:t>
                      </a:r>
                      <a:r>
                        <a:rPr lang="en-US" sz="1100" dirty="0"/>
                        <a:t>Breakaway </a:t>
                      </a:r>
                      <a:r>
                        <a:rPr lang="en-US" sz="1100" dirty="0" smtClean="0"/>
                        <a:t>bonus</a:t>
                      </a:r>
                      <a:endParaRPr lang="en-US" sz="1100" u="none" kern="1200" dirty="0">
                        <a:solidFill>
                          <a:schemeClr val="bg1"/>
                        </a:solidFill>
                        <a:latin typeface="+mn-lt"/>
                        <a:ea typeface="+mn-ea"/>
                        <a:cs typeface="+mn-cs"/>
                      </a:endParaRPr>
                    </a:p>
                  </a:txBody>
                  <a:tcPr anchor="ctr">
                    <a:lnT w="12700" cap="flat" cmpd="sng" algn="ctr">
                      <a:noFill/>
                      <a:prstDash val="solid"/>
                      <a:round/>
                      <a:headEnd type="none" w="med" len="med"/>
                      <a:tailEnd type="none" w="med" len="med"/>
                    </a:lnT>
                    <a:solidFill>
                      <a:schemeClr val="bg2"/>
                    </a:solidFill>
                  </a:tcPr>
                </a:tc>
                <a:extLst>
                  <a:ext uri="{0D108BD9-81ED-4DB2-BD59-A6C34878D82A}">
                    <a16:rowId xmlns:a16="http://schemas.microsoft.com/office/drawing/2014/main" xmlns="" val="10000"/>
                  </a:ext>
                </a:extLst>
              </a:tr>
              <a:tr h="256032">
                <a:tc>
                  <a:txBody>
                    <a:bodyPr/>
                    <a:lstStyle/>
                    <a:p>
                      <a:pPr algn="ctr"/>
                      <a:r>
                        <a:rPr lang="en-US" sz="1100" kern="1200" dirty="0">
                          <a:solidFill>
                            <a:schemeClr val="bg1"/>
                          </a:solidFill>
                          <a:latin typeface="+mn-lt"/>
                          <a:ea typeface="+mn-ea"/>
                          <a:cs typeface="+mn-cs"/>
                        </a:rPr>
                        <a:t>5%</a:t>
                      </a:r>
                    </a:p>
                  </a:txBody>
                  <a:tcPr anchor="ctr">
                    <a:solidFill>
                      <a:schemeClr val="bg2"/>
                    </a:solidFill>
                  </a:tcPr>
                </a:tc>
                <a:extLst>
                  <a:ext uri="{0D108BD9-81ED-4DB2-BD59-A6C34878D82A}">
                    <a16:rowId xmlns:a16="http://schemas.microsoft.com/office/drawing/2014/main" xmlns="" val="10001"/>
                  </a:ext>
                </a:extLst>
              </a:tr>
              <a:tr h="256032">
                <a:tc>
                  <a:txBody>
                    <a:bodyPr/>
                    <a:lstStyle/>
                    <a:p>
                      <a:pPr algn="ctr"/>
                      <a:r>
                        <a:rPr lang="en-US" sz="1100" kern="1200" dirty="0">
                          <a:solidFill>
                            <a:schemeClr val="bg1"/>
                          </a:solidFill>
                          <a:latin typeface="+mn-lt"/>
                          <a:ea typeface="+mn-ea"/>
                          <a:cs typeface="+mn-cs"/>
                        </a:rPr>
                        <a:t>6%</a:t>
                      </a:r>
                    </a:p>
                  </a:txBody>
                  <a:tcPr anchor="ctr">
                    <a:solidFill>
                      <a:schemeClr val="bg2"/>
                    </a:solidFill>
                  </a:tcPr>
                </a:tc>
                <a:extLst>
                  <a:ext uri="{0D108BD9-81ED-4DB2-BD59-A6C34878D82A}">
                    <a16:rowId xmlns:a16="http://schemas.microsoft.com/office/drawing/2014/main" xmlns="" val="10002"/>
                  </a:ext>
                </a:extLst>
              </a:tr>
              <a:tr h="256032">
                <a:tc>
                  <a:txBody>
                    <a:bodyPr/>
                    <a:lstStyle/>
                    <a:p>
                      <a:pPr algn="ctr"/>
                      <a:r>
                        <a:rPr lang="en-US" sz="1100" kern="1200" dirty="0" smtClean="0">
                          <a:solidFill>
                            <a:schemeClr val="bg1"/>
                          </a:solidFill>
                          <a:latin typeface="+mn-lt"/>
                          <a:ea typeface="+mn-ea"/>
                          <a:cs typeface="+mn-cs"/>
                        </a:rPr>
                        <a:t>7%</a:t>
                      </a:r>
                    </a:p>
                  </a:txBody>
                  <a:tcPr anchor="ctr">
                    <a:solidFill>
                      <a:schemeClr val="bg2"/>
                    </a:solidFill>
                  </a:tcPr>
                </a:tc>
              </a:tr>
              <a:tr h="256032">
                <a:tc>
                  <a:txBody>
                    <a:bodyPr/>
                    <a:lstStyle/>
                    <a:p>
                      <a:pPr algn="ctr"/>
                      <a:r>
                        <a:rPr lang="en-US" sz="1100" kern="1200" dirty="0" smtClean="0">
                          <a:solidFill>
                            <a:schemeClr val="bg1"/>
                          </a:solidFill>
                          <a:latin typeface="+mn-lt"/>
                          <a:ea typeface="+mn-ea"/>
                          <a:cs typeface="+mn-cs"/>
                        </a:rPr>
                        <a:t>4%</a:t>
                      </a:r>
                      <a:endParaRPr lang="en-US" sz="1100" kern="1200" dirty="0">
                        <a:solidFill>
                          <a:schemeClr val="bg1"/>
                        </a:solidFill>
                        <a:latin typeface="+mn-lt"/>
                        <a:ea typeface="+mn-ea"/>
                        <a:cs typeface="+mn-cs"/>
                      </a:endParaRPr>
                    </a:p>
                  </a:txBody>
                  <a:tcPr anchor="ctr">
                    <a:lnB w="12700" cap="flat" cmpd="sng" algn="ctr">
                      <a:noFill/>
                      <a:prstDash val="solid"/>
                      <a:round/>
                      <a:headEnd type="none" w="med" len="med"/>
                      <a:tailEnd type="none" w="med" len="med"/>
                    </a:lnB>
                    <a:solidFill>
                      <a:schemeClr val="bg2"/>
                    </a:solidFill>
                  </a:tcPr>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1110104561"/>
              </p:ext>
            </p:extLst>
          </p:nvPr>
        </p:nvGraphicFramePr>
        <p:xfrm>
          <a:off x="2986696" y="2318410"/>
          <a:ext cx="1645920" cy="1466088"/>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xmlns="" val="20000"/>
                    </a:ext>
                  </a:extLst>
                </a:gridCol>
              </a:tblGrid>
              <a:tr h="429768">
                <a:tc>
                  <a:txBody>
                    <a:bodyPr/>
                    <a:lstStyle/>
                    <a:p>
                      <a:pPr marL="0" marR="0" indent="0" algn="ctr" defTabSz="685891" rtl="0" eaLnBrk="1" fontAlgn="auto" latinLnBrk="0" hangingPunct="1">
                        <a:lnSpc>
                          <a:spcPct val="100000"/>
                        </a:lnSpc>
                        <a:spcBef>
                          <a:spcPts val="0"/>
                        </a:spcBef>
                        <a:spcAft>
                          <a:spcPts val="0"/>
                        </a:spcAft>
                        <a:buClrTx/>
                        <a:buSzTx/>
                        <a:buFontTx/>
                        <a:buNone/>
                        <a:tabLst/>
                        <a:defRPr/>
                      </a:pPr>
                      <a:r>
                        <a:rPr lang="en-US" sz="1100" dirty="0"/>
                        <a:t>Base </a:t>
                      </a:r>
                      <a:r>
                        <a:rPr lang="en-US" sz="1100" dirty="0" smtClean="0"/>
                        <a:t>rebate</a:t>
                      </a:r>
                      <a:endParaRPr lang="en-US" sz="1100" dirty="0"/>
                    </a:p>
                  </a:txBody>
                  <a:tcPr anchor="ctr">
                    <a:lnT w="12700" cap="flat" cmpd="sng" algn="ctr">
                      <a:noFill/>
                      <a:prstDash val="solid"/>
                      <a:round/>
                      <a:headEnd type="none" w="med" len="med"/>
                      <a:tailEnd type="none" w="med" len="med"/>
                    </a:lnT>
                    <a:solidFill>
                      <a:schemeClr val="bg2">
                        <a:lumMod val="75000"/>
                      </a:schemeClr>
                    </a:solidFill>
                  </a:tcPr>
                </a:tc>
                <a:extLst>
                  <a:ext uri="{0D108BD9-81ED-4DB2-BD59-A6C34878D82A}">
                    <a16:rowId xmlns:a16="http://schemas.microsoft.com/office/drawing/2014/main" xmlns="" val="10000"/>
                  </a:ext>
                </a:extLst>
              </a:tr>
              <a:tr h="182880">
                <a:tc>
                  <a:txBody>
                    <a:bodyPr/>
                    <a:lstStyle/>
                    <a:p>
                      <a:pPr algn="ctr"/>
                      <a:r>
                        <a:rPr lang="en-US" sz="1100" dirty="0">
                          <a:solidFill>
                            <a:schemeClr val="bg1"/>
                          </a:solidFill>
                        </a:rPr>
                        <a:t>3%</a:t>
                      </a:r>
                    </a:p>
                  </a:txBody>
                  <a:tcPr anchor="ctr">
                    <a:solidFill>
                      <a:schemeClr val="bg2">
                        <a:lumMod val="75000"/>
                      </a:schemeClr>
                    </a:solidFill>
                  </a:tcPr>
                </a:tc>
                <a:extLst>
                  <a:ext uri="{0D108BD9-81ED-4DB2-BD59-A6C34878D82A}">
                    <a16:rowId xmlns:a16="http://schemas.microsoft.com/office/drawing/2014/main" xmlns="" val="10001"/>
                  </a:ext>
                </a:extLst>
              </a:tr>
              <a:tr h="182880">
                <a:tc>
                  <a:txBody>
                    <a:bodyPr/>
                    <a:lstStyle/>
                    <a:p>
                      <a:pPr algn="ctr"/>
                      <a:r>
                        <a:rPr lang="en-US" sz="1100" dirty="0">
                          <a:solidFill>
                            <a:schemeClr val="bg1"/>
                          </a:solidFill>
                        </a:rPr>
                        <a:t>4%</a:t>
                      </a:r>
                    </a:p>
                  </a:txBody>
                  <a:tcPr anchor="ctr">
                    <a:solidFill>
                      <a:schemeClr val="bg2">
                        <a:lumMod val="75000"/>
                      </a:schemeClr>
                    </a:solidFill>
                  </a:tcPr>
                </a:tc>
                <a:extLst>
                  <a:ext uri="{0D108BD9-81ED-4DB2-BD59-A6C34878D82A}">
                    <a16:rowId xmlns:a16="http://schemas.microsoft.com/office/drawing/2014/main" xmlns="" val="10002"/>
                  </a:ext>
                </a:extLst>
              </a:tr>
              <a:tr h="182880">
                <a:tc>
                  <a:txBody>
                    <a:bodyPr/>
                    <a:lstStyle/>
                    <a:p>
                      <a:pPr algn="ctr"/>
                      <a:r>
                        <a:rPr lang="en-US" sz="1100" dirty="0" smtClean="0">
                          <a:solidFill>
                            <a:schemeClr val="bg1"/>
                          </a:solidFill>
                        </a:rPr>
                        <a:t>5%</a:t>
                      </a:r>
                      <a:endParaRPr lang="en-US" sz="1100" dirty="0">
                        <a:solidFill>
                          <a:schemeClr val="bg1"/>
                        </a:solidFill>
                      </a:endParaRPr>
                    </a:p>
                  </a:txBody>
                  <a:tcPr anchor="ctr">
                    <a:solidFill>
                      <a:schemeClr val="bg2">
                        <a:lumMod val="75000"/>
                      </a:schemeClr>
                    </a:solidFill>
                  </a:tcPr>
                </a:tc>
              </a:tr>
              <a:tr h="182880">
                <a:tc>
                  <a:txBody>
                    <a:bodyPr/>
                    <a:lstStyle/>
                    <a:p>
                      <a:pPr algn="ctr"/>
                      <a:r>
                        <a:rPr lang="en-US" sz="1100" dirty="0" smtClean="0">
                          <a:solidFill>
                            <a:schemeClr val="bg1"/>
                          </a:solidFill>
                        </a:rPr>
                        <a:t>2%</a:t>
                      </a:r>
                      <a:endParaRPr lang="en-US" sz="1100" dirty="0">
                        <a:solidFill>
                          <a:schemeClr val="bg1"/>
                        </a:solidFill>
                      </a:endParaRPr>
                    </a:p>
                  </a:txBody>
                  <a:tcPr anchor="ctr">
                    <a:lnB w="12700" cap="flat" cmpd="sng" algn="ctr">
                      <a:noFill/>
                      <a:prstDash val="solid"/>
                      <a:round/>
                      <a:headEnd type="none" w="med" len="med"/>
                      <a:tailEnd type="none" w="med" len="med"/>
                    </a:lnB>
                    <a:solidFill>
                      <a:schemeClr val="bg2">
                        <a:lumMod val="75000"/>
                      </a:schemeClr>
                    </a:solidFill>
                  </a:tcPr>
                </a:tc>
              </a:tr>
            </a:tbl>
          </a:graphicData>
        </a:graphic>
      </p:graphicFrame>
      <p:sp>
        <p:nvSpPr>
          <p:cNvPr id="17" name="Up Arrow 16"/>
          <p:cNvSpPr/>
          <p:nvPr/>
        </p:nvSpPr>
        <p:spPr>
          <a:xfrm>
            <a:off x="6520526" y="2792964"/>
            <a:ext cx="182880" cy="182880"/>
          </a:xfrm>
          <a:prstGeom prst="upArrow">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dirty="0"/>
          </a:p>
        </p:txBody>
      </p:sp>
      <p:sp>
        <p:nvSpPr>
          <p:cNvPr id="19" name="Up Arrow 18"/>
          <p:cNvSpPr/>
          <p:nvPr/>
        </p:nvSpPr>
        <p:spPr>
          <a:xfrm>
            <a:off x="6520526" y="3046778"/>
            <a:ext cx="182880" cy="182880"/>
          </a:xfrm>
          <a:prstGeom prst="upArrow">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dirty="0"/>
          </a:p>
        </p:txBody>
      </p:sp>
      <p:sp>
        <p:nvSpPr>
          <p:cNvPr id="14" name="Up Arrow 13"/>
          <p:cNvSpPr/>
          <p:nvPr/>
        </p:nvSpPr>
        <p:spPr>
          <a:xfrm>
            <a:off x="6520526" y="3304636"/>
            <a:ext cx="182880" cy="182880"/>
          </a:xfrm>
          <a:prstGeom prst="upArrow">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dirty="0"/>
          </a:p>
        </p:txBody>
      </p:sp>
      <p:sp>
        <p:nvSpPr>
          <p:cNvPr id="15" name="Up Arrow 14"/>
          <p:cNvSpPr/>
          <p:nvPr/>
        </p:nvSpPr>
        <p:spPr>
          <a:xfrm>
            <a:off x="6520526" y="3567478"/>
            <a:ext cx="182880" cy="182880"/>
          </a:xfrm>
          <a:prstGeom prst="upArrow">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dirty="0"/>
          </a:p>
        </p:txBody>
      </p:sp>
    </p:spTree>
    <p:extLst>
      <p:ext uri="{BB962C8B-B14F-4D97-AF65-F5344CB8AC3E}">
        <p14:creationId xmlns:p14="http://schemas.microsoft.com/office/powerpoint/2010/main" val="27530258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01650" y="999763"/>
            <a:ext cx="8070850" cy="3606355"/>
          </a:xfrm>
        </p:spPr>
        <p:txBody>
          <a:bodyPr/>
          <a:lstStyle/>
          <a:p>
            <a:pPr marL="57140" indent="0">
              <a:spcBef>
                <a:spcPts val="600"/>
              </a:spcBef>
              <a:buNone/>
            </a:pPr>
            <a:r>
              <a:rPr lang="en-US" sz="1400" b="1" dirty="0" smtClean="0">
                <a:solidFill>
                  <a:schemeClr val="bg2">
                    <a:lumMod val="75000"/>
                  </a:schemeClr>
                </a:solidFill>
              </a:rPr>
              <a:t>Migration </a:t>
            </a:r>
            <a:r>
              <a:rPr lang="en-US" sz="1400" b="1" dirty="0">
                <a:solidFill>
                  <a:schemeClr val="bg2">
                    <a:lumMod val="75000"/>
                  </a:schemeClr>
                </a:solidFill>
              </a:rPr>
              <a:t>bonus </a:t>
            </a:r>
            <a:r>
              <a:rPr lang="en-US" sz="1400" b="1" baseline="30000" dirty="0">
                <a:solidFill>
                  <a:schemeClr val="bg2">
                    <a:lumMod val="75000"/>
                  </a:schemeClr>
                </a:solidFill>
              </a:rPr>
              <a:t>NEW</a:t>
            </a:r>
          </a:p>
          <a:p>
            <a:pPr>
              <a:spcBef>
                <a:spcPts val="600"/>
              </a:spcBef>
            </a:pPr>
            <a:r>
              <a:rPr lang="en-US" sz="1400" dirty="0"/>
              <a:t>Help </a:t>
            </a:r>
            <a:r>
              <a:rPr lang="en-US" sz="1400" dirty="0" smtClean="0"/>
              <a:t>customers </a:t>
            </a:r>
            <a:r>
              <a:rPr lang="en-US" sz="1400" dirty="0"/>
              <a:t>stay ahead of the competition by refreshing their </a:t>
            </a:r>
            <a:r>
              <a:rPr lang="en-US" sz="1400" dirty="0" smtClean="0"/>
              <a:t>infrastructure and </a:t>
            </a:r>
            <a:br>
              <a:rPr lang="en-US" sz="1400" dirty="0" smtClean="0"/>
            </a:br>
            <a:r>
              <a:rPr lang="en-US" sz="1400" dirty="0" smtClean="0"/>
              <a:t>return </a:t>
            </a:r>
            <a:r>
              <a:rPr lang="en-US" sz="1400" dirty="0"/>
              <a:t>the old equipment using the Migration Incentive Program (MIP)</a:t>
            </a:r>
          </a:p>
          <a:p>
            <a:pPr>
              <a:spcBef>
                <a:spcPts val="600"/>
              </a:spcBef>
            </a:pPr>
            <a:r>
              <a:rPr lang="en-US" sz="1400" dirty="0" smtClean="0"/>
              <a:t>Qualify for significant </a:t>
            </a:r>
            <a:r>
              <a:rPr lang="en-US" sz="1400" dirty="0"/>
              <a:t>upfront discount and also additional 2 percent VIP rebate on VIP eligible SKUs in approved and booked MIP deals in VIP 30</a:t>
            </a:r>
          </a:p>
          <a:p>
            <a:pPr>
              <a:spcBef>
                <a:spcPts val="600"/>
              </a:spcBef>
            </a:pPr>
            <a:r>
              <a:rPr lang="en-US" sz="1400" dirty="0" smtClean="0"/>
              <a:t>Open </a:t>
            </a:r>
            <a:r>
              <a:rPr lang="en-US" sz="1400" dirty="0"/>
              <a:t>the doors to more cross-sell and upsell </a:t>
            </a:r>
            <a:r>
              <a:rPr lang="en-US" sz="1400" dirty="0" smtClean="0"/>
              <a:t>opportunities</a:t>
            </a:r>
          </a:p>
          <a:p>
            <a:pPr>
              <a:spcBef>
                <a:spcPts val="600"/>
              </a:spcBef>
            </a:pPr>
            <a:r>
              <a:rPr lang="en-US" sz="1400" dirty="0"/>
              <a:t>Migration bonus can be combined with any other VIP bonus</a:t>
            </a:r>
          </a:p>
          <a:p>
            <a:pPr>
              <a:spcBef>
                <a:spcPts val="600"/>
              </a:spcBef>
            </a:pPr>
            <a:r>
              <a:rPr lang="en-US" sz="1400" dirty="0" smtClean="0"/>
              <a:t>Register </a:t>
            </a:r>
            <a:r>
              <a:rPr lang="en-US" sz="1400" dirty="0"/>
              <a:t>MIP deals in Cisco Commerce Workspace, for more information visit </a:t>
            </a:r>
            <a:r>
              <a:rPr lang="en-US" sz="1400" dirty="0">
                <a:hlinkClick r:id="rId3"/>
              </a:rPr>
              <a:t>www.cisco.com/go/mip</a:t>
            </a:r>
            <a:r>
              <a:rPr lang="en-US" sz="1400" dirty="0"/>
              <a:t> </a:t>
            </a:r>
          </a:p>
          <a:p>
            <a:endParaRPr lang="en-US" sz="1200" dirty="0"/>
          </a:p>
        </p:txBody>
      </p:sp>
      <p:sp>
        <p:nvSpPr>
          <p:cNvPr id="8" name="Title 7"/>
          <p:cNvSpPr>
            <a:spLocks noGrp="1"/>
          </p:cNvSpPr>
          <p:nvPr>
            <p:ph type="title"/>
          </p:nvPr>
        </p:nvSpPr>
        <p:spPr/>
        <p:txBody>
          <a:bodyPr/>
          <a:lstStyle/>
          <a:p>
            <a:r>
              <a:rPr lang="en-US" dirty="0"/>
              <a:t>Data Center</a:t>
            </a:r>
          </a:p>
        </p:txBody>
      </p:sp>
    </p:spTree>
    <p:extLst>
      <p:ext uri="{BB962C8B-B14F-4D97-AF65-F5344CB8AC3E}">
        <p14:creationId xmlns:p14="http://schemas.microsoft.com/office/powerpoint/2010/main" val="648215527"/>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7286" y="1135380"/>
            <a:ext cx="4248690" cy="3097573"/>
          </a:xfrm>
          <a:prstGeom prst="rect">
            <a:avLst/>
          </a:prstGeom>
          <a:solidFill>
            <a:schemeClr val="bg1">
              <a:alpha val="7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p:txBody>
          <a:bodyPr/>
          <a:lstStyle/>
          <a:p>
            <a:r>
              <a:rPr lang="en-US" dirty="0"/>
              <a:t>VIP </a:t>
            </a:r>
            <a:r>
              <a:rPr lang="en-US" dirty="0" smtClean="0"/>
              <a:t>30 Agenda</a:t>
            </a:r>
            <a:endParaRPr lang="en-US" dirty="0"/>
          </a:p>
        </p:txBody>
      </p:sp>
      <p:sp>
        <p:nvSpPr>
          <p:cNvPr id="12" name="Text Placeholder 11"/>
          <p:cNvSpPr>
            <a:spLocks noGrp="1"/>
          </p:cNvSpPr>
          <p:nvPr>
            <p:ph type="body" sz="quarter" idx="10"/>
          </p:nvPr>
        </p:nvSpPr>
        <p:spPr/>
        <p:txBody>
          <a:bodyPr/>
          <a:lstStyle/>
          <a:p>
            <a:pPr>
              <a:spcBef>
                <a:spcPts val="1110"/>
              </a:spcBef>
            </a:pPr>
            <a:r>
              <a:rPr lang="en-US" sz="1600" dirty="0">
                <a:solidFill>
                  <a:schemeClr val="accent1"/>
                </a:solidFill>
              </a:rPr>
              <a:t>Executive Summary</a:t>
            </a:r>
          </a:p>
          <a:p>
            <a:pPr>
              <a:spcBef>
                <a:spcPts val="1110"/>
              </a:spcBef>
            </a:pPr>
            <a:r>
              <a:rPr lang="en-US" sz="1600" dirty="0">
                <a:solidFill>
                  <a:schemeClr val="accent1"/>
                </a:solidFill>
              </a:rPr>
              <a:t>VIP </a:t>
            </a:r>
            <a:r>
              <a:rPr lang="en-US" sz="1600" dirty="0" smtClean="0">
                <a:solidFill>
                  <a:schemeClr val="accent1"/>
                </a:solidFill>
              </a:rPr>
              <a:t>30</a:t>
            </a:r>
            <a:endParaRPr lang="en-US" sz="1600" dirty="0">
              <a:solidFill>
                <a:schemeClr val="accent1"/>
              </a:solidFill>
            </a:endParaRPr>
          </a:p>
          <a:p>
            <a:pPr marL="403225" lvl="1" indent="-161925">
              <a:spcBef>
                <a:spcPts val="510"/>
              </a:spcBef>
            </a:pPr>
            <a:r>
              <a:rPr lang="en-US" sz="1400" dirty="0"/>
              <a:t>Architecture </a:t>
            </a:r>
            <a:r>
              <a:rPr lang="en-US" sz="1400" dirty="0" smtClean="0"/>
              <a:t>track</a:t>
            </a:r>
            <a:endParaRPr lang="en-US" sz="1400" dirty="0"/>
          </a:p>
          <a:p>
            <a:pPr marL="403225" lvl="1" indent="-161925">
              <a:spcBef>
                <a:spcPts val="510"/>
              </a:spcBef>
            </a:pPr>
            <a:r>
              <a:rPr lang="en-US" sz="1400" dirty="0"/>
              <a:t>New Business </a:t>
            </a:r>
            <a:r>
              <a:rPr lang="en-US" sz="1400" dirty="0" smtClean="0"/>
              <a:t>track</a:t>
            </a:r>
            <a:endParaRPr lang="en-US" sz="1400" dirty="0"/>
          </a:p>
          <a:p>
            <a:pPr>
              <a:spcBef>
                <a:spcPts val="1110"/>
              </a:spcBef>
            </a:pPr>
            <a:r>
              <a:rPr lang="en-US" sz="1600" dirty="0">
                <a:solidFill>
                  <a:schemeClr val="accent1"/>
                </a:solidFill>
              </a:rPr>
              <a:t>Operational Details and Summary</a:t>
            </a:r>
          </a:p>
          <a:p>
            <a:pPr>
              <a:spcBef>
                <a:spcPts val="1110"/>
              </a:spcBef>
            </a:pPr>
            <a:r>
              <a:rPr lang="en-US" sz="1600" dirty="0">
                <a:solidFill>
                  <a:schemeClr val="accent1"/>
                </a:solidFill>
              </a:rPr>
              <a:t>VIP </a:t>
            </a:r>
            <a:r>
              <a:rPr lang="en-US" sz="1600" dirty="0" smtClean="0">
                <a:solidFill>
                  <a:schemeClr val="accent1"/>
                </a:solidFill>
              </a:rPr>
              <a:t>29 </a:t>
            </a:r>
            <a:r>
              <a:rPr lang="en-US" sz="1600" dirty="0">
                <a:solidFill>
                  <a:schemeClr val="accent1"/>
                </a:solidFill>
              </a:rPr>
              <a:t>Payout Information</a:t>
            </a:r>
          </a:p>
          <a:p>
            <a:pPr>
              <a:spcBef>
                <a:spcPts val="1110"/>
              </a:spcBef>
            </a:pPr>
            <a:r>
              <a:rPr lang="en-US" sz="1600" dirty="0">
                <a:solidFill>
                  <a:schemeClr val="accent1"/>
                </a:solidFill>
              </a:rPr>
              <a:t>Q&amp;A</a:t>
            </a:r>
          </a:p>
        </p:txBody>
      </p:sp>
    </p:spTree>
    <p:extLst>
      <p:ext uri="{BB962C8B-B14F-4D97-AF65-F5344CB8AC3E}">
        <p14:creationId xmlns:p14="http://schemas.microsoft.com/office/powerpoint/2010/main" val="3614651328"/>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Data Center</a:t>
            </a:r>
            <a:endParaRPr lang="en-US" dirty="0"/>
          </a:p>
        </p:txBody>
      </p:sp>
      <p:sp>
        <p:nvSpPr>
          <p:cNvPr id="12" name="Text Placeholder 2"/>
          <p:cNvSpPr txBox="1">
            <a:spLocks/>
          </p:cNvSpPr>
          <p:nvPr/>
        </p:nvSpPr>
        <p:spPr>
          <a:xfrm>
            <a:off x="549870" y="3682129"/>
            <a:ext cx="4706938" cy="584835"/>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spcBef>
                <a:spcPts val="0"/>
              </a:spcBef>
              <a:spcAft>
                <a:spcPts val="200"/>
              </a:spcAft>
              <a:buNone/>
            </a:pPr>
            <a:r>
              <a:rPr lang="en-US" sz="700" dirty="0"/>
              <a:t>For a complete list of </a:t>
            </a:r>
            <a:r>
              <a:rPr lang="en-US" sz="700" dirty="0" smtClean="0"/>
              <a:t>VIP eligible </a:t>
            </a:r>
            <a:r>
              <a:rPr lang="en-US" sz="700" dirty="0"/>
              <a:t>SKUs, go to </a:t>
            </a:r>
            <a:r>
              <a:rPr lang="en-US" sz="700" u="sng" dirty="0">
                <a:hlinkClick r:id="rId2"/>
              </a:rPr>
              <a:t>www.cisco.com/go/vipskus</a:t>
            </a:r>
            <a:r>
              <a:rPr lang="en-US" sz="700" dirty="0"/>
              <a:t>.</a:t>
            </a:r>
          </a:p>
        </p:txBody>
      </p:sp>
      <p:graphicFrame>
        <p:nvGraphicFramePr>
          <p:cNvPr id="8" name="Table Placeholder 4"/>
          <p:cNvGraphicFramePr>
            <a:graphicFrameLocks/>
          </p:cNvGraphicFramePr>
          <p:nvPr>
            <p:extLst>
              <p:ext uri="{D42A27DB-BD31-4B8C-83A1-F6EECF244321}">
                <p14:modId xmlns:p14="http://schemas.microsoft.com/office/powerpoint/2010/main" val="80775805"/>
              </p:ext>
            </p:extLst>
          </p:nvPr>
        </p:nvGraphicFramePr>
        <p:xfrm>
          <a:off x="540613" y="1078295"/>
          <a:ext cx="7960153" cy="2602507"/>
        </p:xfrm>
        <a:graphic>
          <a:graphicData uri="http://schemas.openxmlformats.org/drawingml/2006/table">
            <a:tbl>
              <a:tblPr firstRow="1" bandRow="1">
                <a:tableStyleId>{5C22544A-7EE6-4342-B048-85BDC9FD1C3A}</a:tableStyleId>
              </a:tblPr>
              <a:tblGrid>
                <a:gridCol w="5540637">
                  <a:extLst>
                    <a:ext uri="{9D8B030D-6E8A-4147-A177-3AD203B41FA5}">
                      <a16:colId xmlns:a16="http://schemas.microsoft.com/office/drawing/2014/main" xmlns="" val="20000"/>
                    </a:ext>
                  </a:extLst>
                </a:gridCol>
                <a:gridCol w="1209758">
                  <a:extLst>
                    <a:ext uri="{9D8B030D-6E8A-4147-A177-3AD203B41FA5}">
                      <a16:colId xmlns:a16="http://schemas.microsoft.com/office/drawing/2014/main" xmlns="" val="20001"/>
                    </a:ext>
                  </a:extLst>
                </a:gridCol>
                <a:gridCol w="1209758">
                  <a:extLst>
                    <a:ext uri="{9D8B030D-6E8A-4147-A177-3AD203B41FA5}">
                      <a16:colId xmlns:a16="http://schemas.microsoft.com/office/drawing/2014/main" xmlns="" val="20002"/>
                    </a:ext>
                  </a:extLst>
                </a:gridCol>
              </a:tblGrid>
              <a:tr h="147881">
                <a:tc>
                  <a:txBody>
                    <a:bodyPr/>
                    <a:lstStyle/>
                    <a:p>
                      <a:pPr algn="l">
                        <a:lnSpc>
                          <a:spcPct val="95000"/>
                        </a:lnSpc>
                        <a:spcBef>
                          <a:spcPts val="300"/>
                        </a:spcBef>
                      </a:pPr>
                      <a:r>
                        <a:rPr lang="en-US" sz="1000" dirty="0"/>
                        <a:t>Data Center</a:t>
                      </a:r>
                    </a:p>
                  </a:txBody>
                  <a:tcPr>
                    <a:solidFill>
                      <a:srgbClr val="049FD9"/>
                    </a:solidFill>
                  </a:tcPr>
                </a:tc>
                <a:tc>
                  <a:txBody>
                    <a:bodyPr/>
                    <a:lstStyle/>
                    <a:p>
                      <a:pPr algn="l">
                        <a:lnSpc>
                          <a:spcPct val="95000"/>
                        </a:lnSpc>
                        <a:spcBef>
                          <a:spcPts val="300"/>
                        </a:spcBef>
                      </a:pPr>
                      <a:r>
                        <a:rPr lang="en-US" sz="1000" dirty="0"/>
                        <a:t>VIP </a:t>
                      </a:r>
                      <a:r>
                        <a:rPr lang="en-US" sz="1000" dirty="0" smtClean="0"/>
                        <a:t>29</a:t>
                      </a:r>
                      <a:endParaRPr lang="en-US" sz="1000" dirty="0"/>
                    </a:p>
                  </a:txBody>
                  <a:tcPr>
                    <a:solidFill>
                      <a:srgbClr val="049FD9"/>
                    </a:solidFill>
                  </a:tcPr>
                </a:tc>
                <a:tc>
                  <a:txBody>
                    <a:bodyPr/>
                    <a:lstStyle/>
                    <a:p>
                      <a:pPr marL="0" marR="0" indent="0" algn="l" defTabSz="685777" rtl="0" eaLnBrk="1" fontAlgn="auto" latinLnBrk="0" hangingPunct="1">
                        <a:lnSpc>
                          <a:spcPct val="95000"/>
                        </a:lnSpc>
                        <a:spcBef>
                          <a:spcPts val="300"/>
                        </a:spcBef>
                        <a:spcAft>
                          <a:spcPts val="0"/>
                        </a:spcAft>
                        <a:buClrTx/>
                        <a:buSzTx/>
                        <a:buFontTx/>
                        <a:buNone/>
                        <a:tabLst/>
                        <a:defRPr/>
                      </a:pPr>
                      <a:r>
                        <a:rPr lang="en-US" sz="1000" dirty="0"/>
                        <a:t>VIP </a:t>
                      </a:r>
                      <a:r>
                        <a:rPr lang="en-US" sz="1000" dirty="0" smtClean="0"/>
                        <a:t>30</a:t>
                      </a:r>
                      <a:endParaRPr lang="en-US" sz="1000" dirty="0"/>
                    </a:p>
                  </a:txBody>
                  <a:tcPr>
                    <a:solidFill>
                      <a:srgbClr val="049FD9"/>
                    </a:solidFill>
                  </a:tcPr>
                </a:tc>
                <a:extLst>
                  <a:ext uri="{0D108BD9-81ED-4DB2-BD59-A6C34878D82A}">
                    <a16:rowId xmlns:a16="http://schemas.microsoft.com/office/drawing/2014/main" xmlns="" val="10000"/>
                  </a:ext>
                </a:extLst>
              </a:tr>
              <a:tr h="147881">
                <a:tc gridSpan="2">
                  <a:txBody>
                    <a:bodyPr/>
                    <a:lstStyle/>
                    <a:p>
                      <a:pPr algn="l">
                        <a:lnSpc>
                          <a:spcPct val="95000"/>
                        </a:lnSpc>
                        <a:spcBef>
                          <a:spcPts val="300"/>
                        </a:spcBef>
                      </a:pPr>
                      <a:r>
                        <a:rPr lang="en-US" sz="1000" dirty="0">
                          <a:solidFill>
                            <a:schemeClr val="bg1"/>
                          </a:solidFill>
                        </a:rPr>
                        <a:t>Data Center—Cisco</a:t>
                      </a:r>
                      <a:r>
                        <a:rPr lang="en-US" sz="1000" baseline="0" dirty="0">
                          <a:solidFill>
                            <a:schemeClr val="bg1"/>
                          </a:solidFill>
                        </a:rPr>
                        <a:t> UCS</a:t>
                      </a:r>
                      <a:endParaRPr lang="en-US" sz="1000" dirty="0">
                        <a:solidFill>
                          <a:schemeClr val="bg1"/>
                        </a:solidFill>
                      </a:endParaRPr>
                    </a:p>
                  </a:txBody>
                  <a:tcPr>
                    <a:solidFill>
                      <a:schemeClr val="tx1">
                        <a:lumMod val="60000"/>
                        <a:lumOff val="40000"/>
                      </a:schemeClr>
                    </a:solidFill>
                  </a:tcPr>
                </a:tc>
                <a:tc hMerge="1">
                  <a:txBody>
                    <a:bodyPr/>
                    <a:lstStyle/>
                    <a:p>
                      <a:pPr algn="l"/>
                      <a:endParaRPr lang="en-US" dirty="0">
                        <a:solidFill>
                          <a:schemeClr val="bg1"/>
                        </a:solidFill>
                      </a:endParaRPr>
                    </a:p>
                  </a:txBody>
                  <a:tcPr anchor="ctr">
                    <a:solidFill>
                      <a:schemeClr val="tx1">
                        <a:lumMod val="60000"/>
                        <a:lumOff val="40000"/>
                      </a:schemeClr>
                    </a:solidFill>
                  </a:tcPr>
                </a:tc>
                <a:tc>
                  <a:txBody>
                    <a:bodyPr/>
                    <a:lstStyle/>
                    <a:p>
                      <a:pPr algn="l">
                        <a:lnSpc>
                          <a:spcPct val="95000"/>
                        </a:lnSpc>
                        <a:spcBef>
                          <a:spcPts val="300"/>
                        </a:spcBef>
                      </a:pPr>
                      <a:endParaRPr lang="en-US" sz="1000" dirty="0">
                        <a:solidFill>
                          <a:schemeClr val="bg1"/>
                        </a:solidFill>
                      </a:endParaRPr>
                    </a:p>
                  </a:txBody>
                  <a:tcPr>
                    <a:solidFill>
                      <a:schemeClr val="tx1">
                        <a:lumMod val="60000"/>
                        <a:lumOff val="40000"/>
                      </a:schemeClr>
                    </a:solidFill>
                  </a:tcPr>
                </a:tc>
                <a:extLst>
                  <a:ext uri="{0D108BD9-81ED-4DB2-BD59-A6C34878D82A}">
                    <a16:rowId xmlns:a16="http://schemas.microsoft.com/office/drawing/2014/main" xmlns="" val="10001"/>
                  </a:ext>
                </a:extLst>
              </a:tr>
              <a:tr h="147881">
                <a:tc>
                  <a:txBody>
                    <a:bodyPr/>
                    <a:lstStyle/>
                    <a:p>
                      <a:pPr algn="l">
                        <a:lnSpc>
                          <a:spcPct val="95000"/>
                        </a:lnSpc>
                        <a:spcBef>
                          <a:spcPts val="300"/>
                        </a:spcBef>
                      </a:pPr>
                      <a:r>
                        <a:rPr lang="en-US" sz="1000" dirty="0">
                          <a:solidFill>
                            <a:schemeClr val="dk1"/>
                          </a:solidFill>
                        </a:rPr>
                        <a:t>All Cisco UCS hardware, including </a:t>
                      </a:r>
                      <a:r>
                        <a:rPr lang="en-US" sz="1000" dirty="0" err="1">
                          <a:solidFill>
                            <a:schemeClr val="dk1"/>
                          </a:solidFill>
                        </a:rPr>
                        <a:t>SmartPlay</a:t>
                      </a:r>
                      <a:r>
                        <a:rPr lang="en-US" sz="1000" dirty="0">
                          <a:solidFill>
                            <a:schemeClr val="dk1"/>
                          </a:solidFill>
                        </a:rPr>
                        <a:t> bundles (except processors)</a:t>
                      </a:r>
                    </a:p>
                  </a:txBody>
                  <a:tcPr>
                    <a:solidFill>
                      <a:srgbClr val="CCCDD7"/>
                    </a:solidFill>
                  </a:tcPr>
                </a:tc>
                <a:tc>
                  <a:txBody>
                    <a:bodyPr/>
                    <a:lstStyle/>
                    <a:p>
                      <a:pPr algn="l">
                        <a:lnSpc>
                          <a:spcPct val="95000"/>
                        </a:lnSpc>
                        <a:spcBef>
                          <a:spcPts val="300"/>
                        </a:spcBef>
                      </a:pPr>
                      <a:r>
                        <a:rPr lang="en-US" sz="1000" dirty="0">
                          <a:solidFill>
                            <a:schemeClr val="dk1"/>
                          </a:solidFill>
                        </a:rPr>
                        <a:t>3%</a:t>
                      </a:r>
                    </a:p>
                  </a:txBody>
                  <a:tcPr>
                    <a:solidFill>
                      <a:srgbClr val="CCCDD7"/>
                    </a:solidFill>
                  </a:tcPr>
                </a:tc>
                <a:tc>
                  <a:txBody>
                    <a:bodyPr/>
                    <a:lstStyle/>
                    <a:p>
                      <a:pPr marL="0" marR="0" indent="0" algn="l" defTabSz="685777" rtl="0" eaLnBrk="1" fontAlgn="auto" latinLnBrk="0" hangingPunct="1">
                        <a:lnSpc>
                          <a:spcPct val="95000"/>
                        </a:lnSpc>
                        <a:spcBef>
                          <a:spcPts val="300"/>
                        </a:spcBef>
                        <a:spcAft>
                          <a:spcPts val="0"/>
                        </a:spcAft>
                        <a:buClrTx/>
                        <a:buSzTx/>
                        <a:buFontTx/>
                        <a:buNone/>
                        <a:tabLst/>
                        <a:defRPr/>
                      </a:pPr>
                      <a:r>
                        <a:rPr lang="en-US" sz="1000" dirty="0">
                          <a:solidFill>
                            <a:schemeClr val="dk1"/>
                          </a:solidFill>
                        </a:rPr>
                        <a:t>3%</a:t>
                      </a:r>
                    </a:p>
                  </a:txBody>
                  <a:tcPr>
                    <a:solidFill>
                      <a:srgbClr val="CCCDD7"/>
                    </a:solidFill>
                  </a:tcPr>
                </a:tc>
                <a:extLst>
                  <a:ext uri="{0D108BD9-81ED-4DB2-BD59-A6C34878D82A}">
                    <a16:rowId xmlns:a16="http://schemas.microsoft.com/office/drawing/2014/main" xmlns="" val="10002"/>
                  </a:ext>
                </a:extLst>
              </a:tr>
              <a:tr h="147881">
                <a:tc>
                  <a:txBody>
                    <a:bodyPr/>
                    <a:lstStyle/>
                    <a:p>
                      <a:pPr algn="l">
                        <a:lnSpc>
                          <a:spcPct val="95000"/>
                        </a:lnSpc>
                        <a:spcBef>
                          <a:spcPts val="300"/>
                        </a:spcBef>
                      </a:pPr>
                      <a:r>
                        <a:rPr lang="en-US" sz="1000" dirty="0">
                          <a:solidFill>
                            <a:schemeClr val="dk1"/>
                          </a:solidFill>
                        </a:rPr>
                        <a:t>Cisco </a:t>
                      </a:r>
                      <a:r>
                        <a:rPr lang="en-US" sz="1000" kern="1200" dirty="0" smtClean="0">
                          <a:solidFill>
                            <a:schemeClr val="dk1"/>
                          </a:solidFill>
                          <a:latin typeface="+mn-lt"/>
                          <a:ea typeface="+mn-ea"/>
                          <a:cs typeface="+mn-cs"/>
                        </a:rPr>
                        <a:t>HyperFlex</a:t>
                      </a:r>
                      <a:endParaRPr lang="en-US" sz="1000" kern="1200" dirty="0">
                        <a:solidFill>
                          <a:schemeClr val="dk1"/>
                        </a:solidFill>
                        <a:latin typeface="+mn-lt"/>
                        <a:ea typeface="+mn-ea"/>
                        <a:cs typeface="+mn-cs"/>
                      </a:endParaRPr>
                    </a:p>
                  </a:txBody>
                  <a:tcPr>
                    <a:solidFill>
                      <a:srgbClr val="E7E8EC"/>
                    </a:solidFill>
                  </a:tcPr>
                </a:tc>
                <a:tc>
                  <a:txBody>
                    <a:bodyPr/>
                    <a:lstStyle/>
                    <a:p>
                      <a:pPr algn="l">
                        <a:lnSpc>
                          <a:spcPct val="95000"/>
                        </a:lnSpc>
                        <a:spcBef>
                          <a:spcPts val="300"/>
                        </a:spcBef>
                      </a:pPr>
                      <a:r>
                        <a:rPr lang="en-US" sz="1000" dirty="0">
                          <a:solidFill>
                            <a:schemeClr val="dk1"/>
                          </a:solidFill>
                        </a:rPr>
                        <a:t>4%</a:t>
                      </a:r>
                    </a:p>
                  </a:txBody>
                  <a:tcPr>
                    <a:solidFill>
                      <a:srgbClr val="E7E8EC"/>
                    </a:solidFill>
                  </a:tcPr>
                </a:tc>
                <a:tc>
                  <a:txBody>
                    <a:bodyPr/>
                    <a:lstStyle/>
                    <a:p>
                      <a:pPr marL="0" marR="0" indent="0" algn="l" defTabSz="685777" rtl="0" eaLnBrk="1" fontAlgn="auto" latinLnBrk="0" hangingPunct="1">
                        <a:lnSpc>
                          <a:spcPct val="95000"/>
                        </a:lnSpc>
                        <a:spcBef>
                          <a:spcPts val="300"/>
                        </a:spcBef>
                        <a:spcAft>
                          <a:spcPts val="0"/>
                        </a:spcAft>
                        <a:buClrTx/>
                        <a:buSzTx/>
                        <a:buFontTx/>
                        <a:buNone/>
                        <a:tabLst/>
                        <a:defRPr/>
                      </a:pPr>
                      <a:r>
                        <a:rPr lang="en-US" sz="1000" dirty="0">
                          <a:solidFill>
                            <a:schemeClr val="dk1"/>
                          </a:solidFill>
                        </a:rPr>
                        <a:t>4%</a:t>
                      </a:r>
                    </a:p>
                  </a:txBody>
                  <a:tcPr>
                    <a:solidFill>
                      <a:srgbClr val="E7E8EC"/>
                    </a:solidFill>
                  </a:tcPr>
                </a:tc>
                <a:extLst>
                  <a:ext uri="{0D108BD9-81ED-4DB2-BD59-A6C34878D82A}">
                    <a16:rowId xmlns:a16="http://schemas.microsoft.com/office/drawing/2014/main" xmlns="" val="10003"/>
                  </a:ext>
                </a:extLst>
              </a:tr>
              <a:tr h="240307">
                <a:tc>
                  <a:txBody>
                    <a:bodyPr/>
                    <a:lstStyle/>
                    <a:p>
                      <a:pPr algn="l">
                        <a:lnSpc>
                          <a:spcPct val="95000"/>
                        </a:lnSpc>
                        <a:spcBef>
                          <a:spcPts val="300"/>
                        </a:spcBef>
                      </a:pPr>
                      <a:r>
                        <a:rPr lang="en-US" sz="1000" dirty="0">
                          <a:solidFill>
                            <a:schemeClr val="dk1"/>
                          </a:solidFill>
                        </a:rPr>
                        <a:t>Enterprise</a:t>
                      </a:r>
                      <a:r>
                        <a:rPr lang="en-US" sz="1000" baseline="0" dirty="0">
                          <a:solidFill>
                            <a:schemeClr val="dk1"/>
                          </a:solidFill>
                        </a:rPr>
                        <a:t> Cloud Suite (Cisco ONE)</a:t>
                      </a:r>
                      <a:endParaRPr lang="en-US" sz="1000" dirty="0">
                        <a:solidFill>
                          <a:schemeClr val="dk1"/>
                        </a:solidFill>
                      </a:endParaRPr>
                    </a:p>
                  </a:txBody>
                  <a:tcPr>
                    <a:solidFill>
                      <a:srgbClr val="CCCDD7"/>
                    </a:solidFill>
                  </a:tcPr>
                </a:tc>
                <a:tc>
                  <a:txBody>
                    <a:bodyPr/>
                    <a:lstStyle/>
                    <a:p>
                      <a:pPr algn="l">
                        <a:lnSpc>
                          <a:spcPct val="95000"/>
                        </a:lnSpc>
                        <a:spcBef>
                          <a:spcPts val="300"/>
                        </a:spcBef>
                      </a:pPr>
                      <a:r>
                        <a:rPr lang="en-US" sz="1000" dirty="0" smtClean="0">
                          <a:solidFill>
                            <a:schemeClr val="dk1"/>
                          </a:solidFill>
                        </a:rPr>
                        <a:t>5%</a:t>
                      </a:r>
                      <a:endParaRPr lang="en-US" sz="1000" dirty="0">
                        <a:solidFill>
                          <a:schemeClr val="dk1"/>
                        </a:solidFill>
                      </a:endParaRPr>
                    </a:p>
                  </a:txBody>
                  <a:tcPr>
                    <a:solidFill>
                      <a:srgbClr val="CCCDD7"/>
                    </a:solidFill>
                  </a:tcPr>
                </a:tc>
                <a:tc>
                  <a:txBody>
                    <a:bodyPr/>
                    <a:lstStyle/>
                    <a:p>
                      <a:pPr algn="l">
                        <a:lnSpc>
                          <a:spcPct val="95000"/>
                        </a:lnSpc>
                        <a:spcBef>
                          <a:spcPts val="300"/>
                        </a:spcBef>
                      </a:pPr>
                      <a:r>
                        <a:rPr lang="en-US" sz="1000" dirty="0">
                          <a:solidFill>
                            <a:schemeClr val="dk1"/>
                          </a:solidFill>
                        </a:rPr>
                        <a:t>5%</a:t>
                      </a:r>
                    </a:p>
                  </a:txBody>
                  <a:tcPr>
                    <a:solidFill>
                      <a:srgbClr val="CCCDD7"/>
                    </a:solidFill>
                  </a:tcPr>
                </a:tc>
                <a:extLst>
                  <a:ext uri="{0D108BD9-81ED-4DB2-BD59-A6C34878D82A}">
                    <a16:rowId xmlns:a16="http://schemas.microsoft.com/office/drawing/2014/main" xmlns="" val="10004"/>
                  </a:ext>
                </a:extLst>
              </a:tr>
              <a:tr h="147881">
                <a:tc gridSpan="2">
                  <a:txBody>
                    <a:bodyPr/>
                    <a:lstStyle/>
                    <a:p>
                      <a:pPr algn="l">
                        <a:lnSpc>
                          <a:spcPct val="95000"/>
                        </a:lnSpc>
                        <a:spcBef>
                          <a:spcPts val="300"/>
                        </a:spcBef>
                      </a:pPr>
                      <a:r>
                        <a:rPr lang="en-US" sz="1000" dirty="0">
                          <a:solidFill>
                            <a:schemeClr val="bg1"/>
                          </a:solidFill>
                        </a:rPr>
                        <a:t>Data Center Switching and Software</a:t>
                      </a:r>
                    </a:p>
                  </a:txBody>
                  <a:tcPr>
                    <a:solidFill>
                      <a:schemeClr val="tx1">
                        <a:lumMod val="60000"/>
                        <a:lumOff val="40000"/>
                      </a:schemeClr>
                    </a:solidFill>
                  </a:tcPr>
                </a:tc>
                <a:tc hMerge="1">
                  <a:txBody>
                    <a:bodyPr/>
                    <a:lstStyle/>
                    <a:p>
                      <a:pPr algn="l"/>
                      <a:endParaRPr lang="en-US" sz="1000" dirty="0">
                        <a:solidFill>
                          <a:schemeClr val="bg1"/>
                        </a:solidFill>
                      </a:endParaRPr>
                    </a:p>
                  </a:txBody>
                  <a:tcPr>
                    <a:solidFill>
                      <a:schemeClr val="tx1">
                        <a:lumMod val="60000"/>
                        <a:lumOff val="40000"/>
                      </a:schemeClr>
                    </a:solidFill>
                  </a:tcPr>
                </a:tc>
                <a:tc>
                  <a:txBody>
                    <a:bodyPr/>
                    <a:lstStyle/>
                    <a:p>
                      <a:pPr algn="l">
                        <a:lnSpc>
                          <a:spcPct val="95000"/>
                        </a:lnSpc>
                        <a:spcBef>
                          <a:spcPts val="300"/>
                        </a:spcBef>
                      </a:pPr>
                      <a:endParaRPr lang="en-US" sz="1000" dirty="0">
                        <a:solidFill>
                          <a:schemeClr val="bg1"/>
                        </a:solidFill>
                      </a:endParaRPr>
                    </a:p>
                  </a:txBody>
                  <a:tcPr>
                    <a:solidFill>
                      <a:schemeClr val="tx1">
                        <a:lumMod val="60000"/>
                        <a:lumOff val="40000"/>
                      </a:schemeClr>
                    </a:solidFill>
                  </a:tcPr>
                </a:tc>
                <a:extLst>
                  <a:ext uri="{0D108BD9-81ED-4DB2-BD59-A6C34878D82A}">
                    <a16:rowId xmlns:a16="http://schemas.microsoft.com/office/drawing/2014/main" xmlns="" val="10005"/>
                  </a:ext>
                </a:extLst>
              </a:tr>
              <a:tr h="147881">
                <a:tc>
                  <a:txBody>
                    <a:bodyPr/>
                    <a:lstStyle/>
                    <a:p>
                      <a:pPr algn="l">
                        <a:lnSpc>
                          <a:spcPct val="95000"/>
                        </a:lnSpc>
                        <a:spcBef>
                          <a:spcPts val="300"/>
                        </a:spcBef>
                      </a:pPr>
                      <a:r>
                        <a:rPr lang="en-US" sz="1000" dirty="0">
                          <a:solidFill>
                            <a:schemeClr val="dk1"/>
                          </a:solidFill>
                        </a:rPr>
                        <a:t>All eligible Cisco Nexus </a:t>
                      </a:r>
                      <a:r>
                        <a:rPr lang="en-US" sz="1000" dirty="0" smtClean="0">
                          <a:solidFill>
                            <a:schemeClr val="dk1"/>
                          </a:solidFill>
                        </a:rPr>
                        <a:t>3000</a:t>
                      </a:r>
                      <a:r>
                        <a:rPr lang="en-US" sz="1000" dirty="0">
                          <a:solidFill>
                            <a:schemeClr val="dk1"/>
                          </a:solidFill>
                        </a:rPr>
                        <a:t>, </a:t>
                      </a:r>
                      <a:r>
                        <a:rPr lang="en-US" sz="1000" dirty="0" smtClean="0">
                          <a:solidFill>
                            <a:schemeClr val="dk1"/>
                          </a:solidFill>
                        </a:rPr>
                        <a:t>7000 </a:t>
                      </a:r>
                      <a:r>
                        <a:rPr lang="en-US" sz="1000" dirty="0">
                          <a:solidFill>
                            <a:schemeClr val="dk1"/>
                          </a:solidFill>
                        </a:rPr>
                        <a:t>platforms</a:t>
                      </a:r>
                    </a:p>
                  </a:txBody>
                  <a:tcPr>
                    <a:solidFill>
                      <a:srgbClr val="CCCDD7"/>
                    </a:solidFill>
                  </a:tcPr>
                </a:tc>
                <a:tc>
                  <a:txBody>
                    <a:bodyPr/>
                    <a:lstStyle/>
                    <a:p>
                      <a:pPr algn="l">
                        <a:lnSpc>
                          <a:spcPct val="95000"/>
                        </a:lnSpc>
                        <a:spcBef>
                          <a:spcPts val="300"/>
                        </a:spcBef>
                      </a:pPr>
                      <a:r>
                        <a:rPr lang="en-US" sz="1000" dirty="0">
                          <a:solidFill>
                            <a:schemeClr val="dk1"/>
                          </a:solidFill>
                        </a:rPr>
                        <a:t>2</a:t>
                      </a:r>
                      <a:r>
                        <a:rPr lang="en-US" sz="1000" dirty="0" smtClean="0">
                          <a:solidFill>
                            <a:schemeClr val="dk1"/>
                          </a:solidFill>
                        </a:rPr>
                        <a:t>%</a:t>
                      </a:r>
                      <a:endParaRPr lang="en-US" sz="1000" dirty="0">
                        <a:solidFill>
                          <a:schemeClr val="dk1"/>
                        </a:solidFill>
                      </a:endParaRPr>
                    </a:p>
                  </a:txBody>
                  <a:tcPr>
                    <a:solidFill>
                      <a:srgbClr val="CCCDD7"/>
                    </a:solidFill>
                  </a:tcPr>
                </a:tc>
                <a:tc>
                  <a:txBody>
                    <a:bodyPr/>
                    <a:lstStyle/>
                    <a:p>
                      <a:pPr algn="l">
                        <a:lnSpc>
                          <a:spcPct val="95000"/>
                        </a:lnSpc>
                        <a:spcBef>
                          <a:spcPts val="300"/>
                        </a:spcBef>
                      </a:pPr>
                      <a:r>
                        <a:rPr lang="en-US" sz="1000" dirty="0">
                          <a:solidFill>
                            <a:schemeClr val="dk1"/>
                          </a:solidFill>
                        </a:rPr>
                        <a:t>2%</a:t>
                      </a:r>
                    </a:p>
                  </a:txBody>
                  <a:tcPr>
                    <a:solidFill>
                      <a:srgbClr val="CCCDD7"/>
                    </a:solidFill>
                  </a:tcPr>
                </a:tc>
                <a:extLst>
                  <a:ext uri="{0D108BD9-81ED-4DB2-BD59-A6C34878D82A}">
                    <a16:rowId xmlns:a16="http://schemas.microsoft.com/office/drawing/2014/main" xmlns="" val="10006"/>
                  </a:ext>
                </a:extLst>
              </a:tr>
              <a:tr h="147881">
                <a:tc>
                  <a:txBody>
                    <a:bodyPr/>
                    <a:lstStyle/>
                    <a:p>
                      <a:pPr algn="l">
                        <a:lnSpc>
                          <a:spcPct val="95000"/>
                        </a:lnSpc>
                        <a:spcBef>
                          <a:spcPts val="300"/>
                        </a:spcBef>
                      </a:pPr>
                      <a:r>
                        <a:rPr lang="en-US" sz="1000" dirty="0">
                          <a:solidFill>
                            <a:schemeClr val="dk1"/>
                          </a:solidFill>
                        </a:rPr>
                        <a:t>All eligible Cisco Nexus 9000 platforms</a:t>
                      </a:r>
                    </a:p>
                  </a:txBody>
                  <a:tcPr>
                    <a:solidFill>
                      <a:srgbClr val="E7E8EC"/>
                    </a:solidFill>
                  </a:tcPr>
                </a:tc>
                <a:tc>
                  <a:txBody>
                    <a:bodyPr/>
                    <a:lstStyle/>
                    <a:p>
                      <a:pPr algn="l">
                        <a:lnSpc>
                          <a:spcPct val="95000"/>
                        </a:lnSpc>
                        <a:spcBef>
                          <a:spcPts val="300"/>
                        </a:spcBef>
                      </a:pPr>
                      <a:r>
                        <a:rPr lang="en-US" sz="1000" dirty="0">
                          <a:solidFill>
                            <a:schemeClr val="dk1"/>
                          </a:solidFill>
                        </a:rPr>
                        <a:t>5%</a:t>
                      </a:r>
                    </a:p>
                  </a:txBody>
                  <a:tcPr>
                    <a:solidFill>
                      <a:srgbClr val="E7E8EC"/>
                    </a:solidFill>
                  </a:tcPr>
                </a:tc>
                <a:tc>
                  <a:txBody>
                    <a:bodyPr/>
                    <a:lstStyle/>
                    <a:p>
                      <a:pPr algn="l">
                        <a:lnSpc>
                          <a:spcPct val="95000"/>
                        </a:lnSpc>
                        <a:spcBef>
                          <a:spcPts val="300"/>
                        </a:spcBef>
                      </a:pPr>
                      <a:r>
                        <a:rPr lang="en-US" sz="1000" dirty="0">
                          <a:solidFill>
                            <a:schemeClr val="dk1"/>
                          </a:solidFill>
                        </a:rPr>
                        <a:t>5%</a:t>
                      </a:r>
                    </a:p>
                  </a:txBody>
                  <a:tcPr>
                    <a:solidFill>
                      <a:srgbClr val="E7E8EC"/>
                    </a:solidFill>
                  </a:tcPr>
                </a:tc>
                <a:extLst>
                  <a:ext uri="{0D108BD9-81ED-4DB2-BD59-A6C34878D82A}">
                    <a16:rowId xmlns:a16="http://schemas.microsoft.com/office/drawing/2014/main" xmlns="" val="10008"/>
                  </a:ext>
                </a:extLst>
              </a:tr>
              <a:tr h="147881">
                <a:tc>
                  <a:txBody>
                    <a:bodyPr/>
                    <a:lstStyle/>
                    <a:p>
                      <a:pPr marL="0" marR="0" indent="0" algn="l" defTabSz="685777" rtl="0" eaLnBrk="1" fontAlgn="auto" latinLnBrk="0" hangingPunct="1">
                        <a:lnSpc>
                          <a:spcPct val="95000"/>
                        </a:lnSpc>
                        <a:spcBef>
                          <a:spcPts val="300"/>
                        </a:spcBef>
                        <a:spcAft>
                          <a:spcPts val="0"/>
                        </a:spcAft>
                        <a:buClrTx/>
                        <a:buSzTx/>
                        <a:buFontTx/>
                        <a:buNone/>
                        <a:tabLst/>
                        <a:defRPr/>
                      </a:pPr>
                      <a:r>
                        <a:rPr lang="en-US" sz="1000" dirty="0">
                          <a:solidFill>
                            <a:schemeClr val="dk1"/>
                          </a:solidFill>
                        </a:rPr>
                        <a:t>Cisco </a:t>
                      </a:r>
                      <a:r>
                        <a:rPr lang="en-US" sz="1000" dirty="0" err="1">
                          <a:solidFill>
                            <a:schemeClr val="dk1"/>
                          </a:solidFill>
                        </a:rPr>
                        <a:t>Tetration</a:t>
                      </a:r>
                      <a:r>
                        <a:rPr lang="en-US" sz="1000" dirty="0">
                          <a:solidFill>
                            <a:schemeClr val="dk1"/>
                          </a:solidFill>
                        </a:rPr>
                        <a:t> Analytics</a:t>
                      </a:r>
                    </a:p>
                  </a:txBody>
                  <a:tcPr>
                    <a:solidFill>
                      <a:srgbClr val="CCCDD7"/>
                    </a:solidFill>
                  </a:tcPr>
                </a:tc>
                <a:tc>
                  <a:txBody>
                    <a:bodyPr/>
                    <a:lstStyle/>
                    <a:p>
                      <a:pPr algn="l">
                        <a:lnSpc>
                          <a:spcPct val="95000"/>
                        </a:lnSpc>
                        <a:spcBef>
                          <a:spcPts val="300"/>
                        </a:spcBef>
                      </a:pPr>
                      <a:r>
                        <a:rPr lang="en-US" sz="1000" dirty="0">
                          <a:solidFill>
                            <a:schemeClr val="dk1"/>
                          </a:solidFill>
                        </a:rPr>
                        <a:t>5%</a:t>
                      </a:r>
                    </a:p>
                  </a:txBody>
                  <a:tcPr>
                    <a:solidFill>
                      <a:srgbClr val="CCCDD7"/>
                    </a:solidFill>
                  </a:tcPr>
                </a:tc>
                <a:tc>
                  <a:txBody>
                    <a:bodyPr/>
                    <a:lstStyle/>
                    <a:p>
                      <a:pPr algn="l">
                        <a:lnSpc>
                          <a:spcPct val="95000"/>
                        </a:lnSpc>
                        <a:spcBef>
                          <a:spcPts val="300"/>
                        </a:spcBef>
                      </a:pPr>
                      <a:r>
                        <a:rPr lang="en-US" sz="1000" dirty="0">
                          <a:solidFill>
                            <a:schemeClr val="dk1"/>
                          </a:solidFill>
                        </a:rPr>
                        <a:t>5%</a:t>
                      </a:r>
                    </a:p>
                  </a:txBody>
                  <a:tcPr>
                    <a:solidFill>
                      <a:srgbClr val="CCCDD7"/>
                    </a:solidFill>
                  </a:tcPr>
                </a:tc>
                <a:extLst>
                  <a:ext uri="{0D108BD9-81ED-4DB2-BD59-A6C34878D82A}">
                    <a16:rowId xmlns:a16="http://schemas.microsoft.com/office/drawing/2014/main" xmlns="" val="10009"/>
                  </a:ext>
                </a:extLst>
              </a:tr>
              <a:tr h="147881">
                <a:tc>
                  <a:txBody>
                    <a:bodyPr/>
                    <a:lstStyle/>
                    <a:p>
                      <a:pPr algn="l">
                        <a:lnSpc>
                          <a:spcPct val="95000"/>
                        </a:lnSpc>
                        <a:spcBef>
                          <a:spcPts val="300"/>
                        </a:spcBef>
                      </a:pPr>
                      <a:r>
                        <a:rPr lang="en-US" sz="1000" kern="1200" dirty="0">
                          <a:solidFill>
                            <a:schemeClr val="dk1"/>
                          </a:solidFill>
                          <a:latin typeface="+mn-lt"/>
                          <a:ea typeface="+mn-ea"/>
                          <a:cs typeface="+mn-cs"/>
                        </a:rPr>
                        <a:t>Cisco ACI Software </a:t>
                      </a:r>
                    </a:p>
                  </a:txBody>
                  <a:tcPr>
                    <a:solidFill>
                      <a:srgbClr val="E7E8EC"/>
                    </a:solidFill>
                  </a:tcPr>
                </a:tc>
                <a:tc>
                  <a:txBody>
                    <a:bodyPr/>
                    <a:lstStyle/>
                    <a:p>
                      <a:pPr algn="l">
                        <a:lnSpc>
                          <a:spcPct val="95000"/>
                        </a:lnSpc>
                        <a:spcBef>
                          <a:spcPts val="300"/>
                        </a:spcBef>
                      </a:pPr>
                      <a:r>
                        <a:rPr lang="en-US" sz="1000" dirty="0">
                          <a:solidFill>
                            <a:schemeClr val="dk1"/>
                          </a:solidFill>
                        </a:rPr>
                        <a:t>10%</a:t>
                      </a:r>
                    </a:p>
                  </a:txBody>
                  <a:tcPr>
                    <a:solidFill>
                      <a:srgbClr val="E7E8EC"/>
                    </a:solidFill>
                  </a:tcPr>
                </a:tc>
                <a:tc>
                  <a:txBody>
                    <a:bodyPr/>
                    <a:lstStyle/>
                    <a:p>
                      <a:pPr algn="l">
                        <a:lnSpc>
                          <a:spcPct val="95000"/>
                        </a:lnSpc>
                        <a:spcBef>
                          <a:spcPts val="300"/>
                        </a:spcBef>
                      </a:pPr>
                      <a:r>
                        <a:rPr lang="en-US" sz="1000" dirty="0">
                          <a:solidFill>
                            <a:schemeClr val="dk1"/>
                          </a:solidFill>
                        </a:rPr>
                        <a:t>10%</a:t>
                      </a:r>
                    </a:p>
                  </a:txBody>
                  <a:tcPr>
                    <a:solidFill>
                      <a:srgbClr val="E7E8EC"/>
                    </a:solidFill>
                  </a:tcPr>
                </a:tc>
                <a:extLst>
                  <a:ext uri="{0D108BD9-81ED-4DB2-BD59-A6C34878D82A}">
                    <a16:rowId xmlns:a16="http://schemas.microsoft.com/office/drawing/2014/main" xmlns="" val="10010"/>
                  </a:ext>
                </a:extLst>
              </a:tr>
              <a:tr h="147881">
                <a:tc>
                  <a:txBody>
                    <a:bodyPr/>
                    <a:lstStyle/>
                    <a:p>
                      <a:pPr marL="0" marR="0" indent="0" algn="l" defTabSz="685777" rtl="0" eaLnBrk="1" fontAlgn="auto" latinLnBrk="0" hangingPunct="1">
                        <a:lnSpc>
                          <a:spcPct val="95000"/>
                        </a:lnSpc>
                        <a:spcBef>
                          <a:spcPts val="300"/>
                        </a:spcBef>
                        <a:spcAft>
                          <a:spcPts val="0"/>
                        </a:spcAft>
                        <a:buClrTx/>
                        <a:buSzTx/>
                        <a:buFontTx/>
                        <a:buNone/>
                        <a:tabLst/>
                        <a:defRPr/>
                      </a:pPr>
                      <a:r>
                        <a:rPr lang="en-US" sz="1000" kern="1200" dirty="0">
                          <a:solidFill>
                            <a:schemeClr val="dk1"/>
                          </a:solidFill>
                          <a:latin typeface="+mn-lt"/>
                          <a:ea typeface="+mn-ea"/>
                          <a:cs typeface="+mn-cs"/>
                        </a:rPr>
                        <a:t>Cisco </a:t>
                      </a:r>
                      <a:r>
                        <a:rPr lang="en-US" sz="1000" kern="1200" dirty="0" err="1">
                          <a:solidFill>
                            <a:schemeClr val="dk1"/>
                          </a:solidFill>
                          <a:latin typeface="+mn-lt"/>
                          <a:ea typeface="+mn-ea"/>
                          <a:cs typeface="+mn-cs"/>
                        </a:rPr>
                        <a:t>CloudCenter</a:t>
                      </a:r>
                      <a:r>
                        <a:rPr lang="en-US" sz="1000" kern="1200" dirty="0">
                          <a:solidFill>
                            <a:schemeClr val="dk1"/>
                          </a:solidFill>
                          <a:latin typeface="+mn-lt"/>
                          <a:ea typeface="+mn-ea"/>
                          <a:cs typeface="+mn-cs"/>
                        </a:rPr>
                        <a:t> (</a:t>
                      </a:r>
                      <a:r>
                        <a:rPr lang="en-US" sz="1000" kern="1200" dirty="0" err="1">
                          <a:solidFill>
                            <a:schemeClr val="dk1"/>
                          </a:solidFill>
                          <a:latin typeface="+mn-lt"/>
                          <a:ea typeface="+mn-ea"/>
                          <a:cs typeface="+mn-cs"/>
                        </a:rPr>
                        <a:t>CliQr</a:t>
                      </a:r>
                      <a:r>
                        <a:rPr lang="en-US" sz="1000" kern="1200" dirty="0">
                          <a:solidFill>
                            <a:schemeClr val="dk1"/>
                          </a:solidFill>
                          <a:latin typeface="+mn-lt"/>
                          <a:ea typeface="+mn-ea"/>
                          <a:cs typeface="+mn-cs"/>
                        </a:rPr>
                        <a:t>)</a:t>
                      </a:r>
                    </a:p>
                  </a:txBody>
                  <a:tcPr>
                    <a:solidFill>
                      <a:srgbClr val="CCCDD7"/>
                    </a:solidFill>
                  </a:tcPr>
                </a:tc>
                <a:tc>
                  <a:txBody>
                    <a:bodyPr/>
                    <a:lstStyle/>
                    <a:p>
                      <a:pPr marL="0" marR="0" indent="0" algn="l" defTabSz="685777" rtl="0" eaLnBrk="1" fontAlgn="auto" latinLnBrk="0" hangingPunct="1">
                        <a:lnSpc>
                          <a:spcPct val="95000"/>
                        </a:lnSpc>
                        <a:spcBef>
                          <a:spcPts val="300"/>
                        </a:spcBef>
                        <a:spcAft>
                          <a:spcPts val="0"/>
                        </a:spcAft>
                        <a:buClrTx/>
                        <a:buSzTx/>
                        <a:buFontTx/>
                        <a:buNone/>
                        <a:tabLst/>
                        <a:defRPr/>
                      </a:pPr>
                      <a:r>
                        <a:rPr lang="en-US" sz="1000" dirty="0" smtClean="0">
                          <a:solidFill>
                            <a:schemeClr val="dk1"/>
                          </a:solidFill>
                        </a:rPr>
                        <a:t>5%</a:t>
                      </a:r>
                      <a:endParaRPr lang="en-US" sz="1000" dirty="0">
                        <a:solidFill>
                          <a:schemeClr val="dk1"/>
                        </a:solidFill>
                      </a:endParaRPr>
                    </a:p>
                  </a:txBody>
                  <a:tcPr>
                    <a:solidFill>
                      <a:srgbClr val="CCCDD7"/>
                    </a:solidFill>
                  </a:tcPr>
                </a:tc>
                <a:tc>
                  <a:txBody>
                    <a:bodyPr/>
                    <a:lstStyle/>
                    <a:p>
                      <a:pPr algn="l">
                        <a:lnSpc>
                          <a:spcPct val="95000"/>
                        </a:lnSpc>
                        <a:spcBef>
                          <a:spcPts val="300"/>
                        </a:spcBef>
                      </a:pPr>
                      <a:r>
                        <a:rPr lang="en-US" sz="1000" dirty="0">
                          <a:solidFill>
                            <a:schemeClr val="tx1"/>
                          </a:solidFill>
                        </a:rPr>
                        <a:t>5%</a:t>
                      </a:r>
                    </a:p>
                  </a:txBody>
                  <a:tcPr>
                    <a:solidFill>
                      <a:srgbClr val="CCCDD7"/>
                    </a:solidFill>
                  </a:tcPr>
                </a:tc>
                <a:extLst>
                  <a:ext uri="{0D108BD9-81ED-4DB2-BD59-A6C34878D82A}">
                    <a16:rowId xmlns:a16="http://schemas.microsoft.com/office/drawing/2014/main" xmlns="" val="10011"/>
                  </a:ext>
                </a:extLst>
              </a:tr>
            </a:tbl>
          </a:graphicData>
        </a:graphic>
      </p:graphicFrame>
    </p:spTree>
    <p:extLst>
      <p:ext uri="{BB962C8B-B14F-4D97-AF65-F5344CB8AC3E}">
        <p14:creationId xmlns:p14="http://schemas.microsoft.com/office/powerpoint/2010/main" val="394086516"/>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81600"/>
          </a:xfrm>
          <a:prstGeom prst="rect">
            <a:avLst/>
          </a:prstGeom>
        </p:spPr>
      </p:pic>
      <p:sp>
        <p:nvSpPr>
          <p:cNvPr id="4" name="Text Placeholder 3"/>
          <p:cNvSpPr>
            <a:spLocks noGrp="1"/>
          </p:cNvSpPr>
          <p:nvPr>
            <p:ph type="body" sz="quarter" idx="11"/>
          </p:nvPr>
        </p:nvSpPr>
        <p:spPr>
          <a:xfrm>
            <a:off x="500063" y="3351512"/>
            <a:ext cx="8139112" cy="853119"/>
          </a:xfrm>
        </p:spPr>
        <p:txBody>
          <a:bodyPr/>
          <a:lstStyle/>
          <a:p>
            <a:r>
              <a:rPr lang="en-US" sz="2800" dirty="0" smtClean="0"/>
              <a:t>Collaboration</a:t>
            </a:r>
            <a:endParaRPr lang="en-US" sz="2800" dirty="0"/>
          </a:p>
        </p:txBody>
      </p:sp>
    </p:spTree>
    <p:extLst>
      <p:ext uri="{BB962C8B-B14F-4D97-AF65-F5344CB8AC3E}">
        <p14:creationId xmlns:p14="http://schemas.microsoft.com/office/powerpoint/2010/main" val="1873881631"/>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462301" y="1784470"/>
            <a:ext cx="8277344" cy="3187580"/>
          </a:xfrm>
        </p:spPr>
        <p:txBody>
          <a:bodyPr/>
          <a:lstStyle/>
          <a:p>
            <a:pPr>
              <a:spcBef>
                <a:spcPts val="800"/>
              </a:spcBef>
            </a:pPr>
            <a:r>
              <a:rPr lang="en-US" sz="1200" dirty="0" smtClean="0"/>
              <a:t>Sell </a:t>
            </a:r>
            <a:r>
              <a:rPr lang="en-US" sz="1200" dirty="0"/>
              <a:t>across the </a:t>
            </a:r>
            <a:r>
              <a:rPr lang="en-US" sz="1200" b="1" dirty="0"/>
              <a:t>Cisco collaboration solutions </a:t>
            </a:r>
            <a:r>
              <a:rPr lang="en-US" sz="1200" dirty="0"/>
              <a:t>with the flexibility of offering </a:t>
            </a:r>
            <a:r>
              <a:rPr lang="en-US" sz="1200" dirty="0" err="1"/>
              <a:t>CapEx</a:t>
            </a:r>
            <a:r>
              <a:rPr lang="en-US" sz="1200" dirty="0"/>
              <a:t> or </a:t>
            </a:r>
            <a:r>
              <a:rPr lang="en-US" sz="1200" dirty="0" err="1"/>
              <a:t>OpEx</a:t>
            </a:r>
            <a:r>
              <a:rPr lang="en-US" sz="1200" dirty="0"/>
              <a:t> consumption models and perpetual or subscription license </a:t>
            </a:r>
            <a:r>
              <a:rPr lang="en-US" sz="1200" dirty="0" smtClean="0"/>
              <a:t>models </a:t>
            </a:r>
            <a:endParaRPr lang="en-US" sz="1200" dirty="0"/>
          </a:p>
          <a:p>
            <a:pPr>
              <a:spcBef>
                <a:spcPts val="800"/>
              </a:spcBef>
            </a:pPr>
            <a:r>
              <a:rPr lang="en-US" sz="1200" dirty="0" smtClean="0"/>
              <a:t>Focus </a:t>
            </a:r>
            <a:r>
              <a:rPr lang="en-US" sz="1200" dirty="0"/>
              <a:t>on the full customer lifecycle—</a:t>
            </a:r>
            <a:r>
              <a:rPr lang="en-US" sz="1200" b="1" dirty="0"/>
              <a:t>land, adopt, expand, and renew</a:t>
            </a:r>
            <a:r>
              <a:rPr lang="en-US" sz="1200" dirty="0"/>
              <a:t>—to</a:t>
            </a:r>
            <a:r>
              <a:rPr lang="en-US" sz="1200" b="1" dirty="0"/>
              <a:t> </a:t>
            </a:r>
            <a:r>
              <a:rPr lang="en-US" sz="1200" dirty="0"/>
              <a:t>drive customer value realization, earn trust, simplify renewals, and continue to expand the customer relationship and your </a:t>
            </a:r>
            <a:r>
              <a:rPr lang="en-US" sz="1200" dirty="0" smtClean="0"/>
              <a:t>profitability</a:t>
            </a:r>
            <a:endParaRPr lang="en-US" sz="1200" dirty="0"/>
          </a:p>
          <a:p>
            <a:pPr>
              <a:spcBef>
                <a:spcPts val="800"/>
              </a:spcBef>
            </a:pPr>
            <a:r>
              <a:rPr lang="en-US" sz="1200" dirty="0" smtClean="0"/>
              <a:t>Lead </a:t>
            </a:r>
            <a:r>
              <a:rPr lang="en-US" sz="1200" dirty="0"/>
              <a:t>every sale with the </a:t>
            </a:r>
            <a:r>
              <a:rPr lang="en-US" sz="1200" b="1" dirty="0"/>
              <a:t>next-generation meetings experience </a:t>
            </a:r>
            <a:r>
              <a:rPr lang="en-US" sz="1200" dirty="0"/>
              <a:t>that only our hybrid portfolio strategy can </a:t>
            </a:r>
            <a:r>
              <a:rPr lang="en-US" sz="1200" dirty="0" smtClean="0"/>
              <a:t>enable</a:t>
            </a:r>
          </a:p>
          <a:p>
            <a:pPr>
              <a:spcBef>
                <a:spcPts val="800"/>
              </a:spcBef>
            </a:pPr>
            <a:r>
              <a:rPr lang="en-US" sz="1200" dirty="0" smtClean="0"/>
              <a:t>Make </a:t>
            </a:r>
            <a:r>
              <a:rPr lang="en-US" sz="1200" dirty="0"/>
              <a:t>sure customers understand the productivity and innovation they can enjoy through </a:t>
            </a:r>
            <a:r>
              <a:rPr lang="en-US" sz="1200" b="1" dirty="0"/>
              <a:t>Cisco Spark™ Meeting, Messaging, and Calling</a:t>
            </a:r>
            <a:r>
              <a:rPr lang="en-US" sz="1200" dirty="0"/>
              <a:t>; Cisco’s award-winning endpoints, and the ability to connect it all to existing on-premises </a:t>
            </a:r>
            <a:r>
              <a:rPr lang="en-US" sz="1200" dirty="0" smtClean="0"/>
              <a:t>investments</a:t>
            </a:r>
            <a:endParaRPr lang="en-US" sz="1200" dirty="0"/>
          </a:p>
          <a:p>
            <a:pPr>
              <a:spcBef>
                <a:spcPts val="800"/>
              </a:spcBef>
            </a:pPr>
            <a:r>
              <a:rPr lang="en-US" sz="1200" dirty="0" smtClean="0"/>
              <a:t>Deliver </a:t>
            </a:r>
            <a:r>
              <a:rPr lang="en-US" sz="1200" b="1" dirty="0"/>
              <a:t>next-generation advanced video and voice collaboration </a:t>
            </a:r>
            <a:r>
              <a:rPr lang="en-US" sz="1200" dirty="0"/>
              <a:t>endpoints with the Cisco IP Phone 8800 Series and the Cisco </a:t>
            </a:r>
            <a:r>
              <a:rPr lang="en-US" sz="1200" dirty="0" err="1"/>
              <a:t>TelePresence</a:t>
            </a:r>
            <a:r>
              <a:rPr lang="en-US" sz="1200" dirty="0"/>
              <a:t>® DX and MX, and Room Kit </a:t>
            </a:r>
            <a:r>
              <a:rPr lang="en-US" sz="1200" dirty="0" smtClean="0"/>
              <a:t>Series</a:t>
            </a:r>
          </a:p>
          <a:p>
            <a:pPr>
              <a:spcBef>
                <a:spcPts val="800"/>
              </a:spcBef>
            </a:pPr>
            <a:r>
              <a:rPr lang="en-US" sz="1200" dirty="0" smtClean="0"/>
              <a:t>Migrate customers </a:t>
            </a:r>
            <a:r>
              <a:rPr lang="en-US" sz="1200" dirty="0"/>
              <a:t>to new </a:t>
            </a:r>
            <a:r>
              <a:rPr lang="en-US" sz="1200" dirty="0" smtClean="0"/>
              <a:t>technologies, return </a:t>
            </a:r>
            <a:r>
              <a:rPr lang="en-US" sz="1200" dirty="0"/>
              <a:t>their old </a:t>
            </a:r>
            <a:r>
              <a:rPr lang="en-US" sz="1200" dirty="0" smtClean="0"/>
              <a:t>equipment and receive an additional 2 percent </a:t>
            </a:r>
            <a:r>
              <a:rPr lang="en-US" sz="1200" dirty="0"/>
              <a:t>rebate </a:t>
            </a:r>
            <a:r>
              <a:rPr lang="en-US" sz="1200" dirty="0" smtClean="0"/>
              <a:t>in </a:t>
            </a:r>
            <a:r>
              <a:rPr lang="en-US" sz="1200" b="1" dirty="0" smtClean="0"/>
              <a:t>Migration </a:t>
            </a:r>
            <a:r>
              <a:rPr lang="en-US" sz="1200" b="1" dirty="0"/>
              <a:t>bonus </a:t>
            </a:r>
            <a:r>
              <a:rPr lang="en-US" sz="1200" b="1" baseline="30000" dirty="0"/>
              <a:t>NEW</a:t>
            </a:r>
            <a:r>
              <a:rPr lang="en-US" sz="1200" b="1" dirty="0"/>
              <a:t> </a:t>
            </a:r>
            <a:endParaRPr lang="en-US" sz="1200" dirty="0"/>
          </a:p>
          <a:p>
            <a:pPr>
              <a:spcBef>
                <a:spcPts val="800"/>
              </a:spcBef>
            </a:pPr>
            <a:r>
              <a:rPr lang="en-US" sz="1200" dirty="0" smtClean="0"/>
              <a:t>Learn </a:t>
            </a:r>
            <a:r>
              <a:rPr lang="en-US" sz="1200" dirty="0"/>
              <a:t>more in the VIP playbook at </a:t>
            </a:r>
            <a:r>
              <a:rPr lang="en-US" sz="1200" dirty="0">
                <a:hlinkClick r:id="rId3"/>
              </a:rPr>
              <a:t>www.cisco.com/go/vip</a:t>
            </a:r>
            <a:r>
              <a:rPr lang="en-US" sz="1200" dirty="0"/>
              <a:t> </a:t>
            </a:r>
            <a:endParaRPr lang="en-US" sz="1200" dirty="0" smtClean="0"/>
          </a:p>
          <a:p>
            <a:pPr>
              <a:spcBef>
                <a:spcPts val="800"/>
              </a:spcBef>
            </a:pPr>
            <a:endParaRPr lang="en-US" sz="1200" dirty="0"/>
          </a:p>
          <a:p>
            <a:pPr>
              <a:spcBef>
                <a:spcPts val="800"/>
              </a:spcBef>
            </a:pPr>
            <a:endParaRPr lang="en-US" sz="1200" dirty="0" smtClean="0"/>
          </a:p>
          <a:p>
            <a:pPr>
              <a:spcBef>
                <a:spcPts val="800"/>
              </a:spcBef>
            </a:pPr>
            <a:endParaRPr lang="en-US" sz="1200" dirty="0"/>
          </a:p>
          <a:p>
            <a:pPr lvl="0">
              <a:spcBef>
                <a:spcPts val="800"/>
              </a:spcBef>
            </a:pPr>
            <a:endParaRPr lang="en-US" sz="1200" dirty="0"/>
          </a:p>
        </p:txBody>
      </p:sp>
      <p:sp>
        <p:nvSpPr>
          <p:cNvPr id="12" name="Title Placeholder 5"/>
          <p:cNvSpPr>
            <a:spLocks noGrp="1"/>
          </p:cNvSpPr>
          <p:nvPr>
            <p:ph type="title"/>
          </p:nvPr>
        </p:nvSpPr>
        <p:spPr/>
        <p:txBody>
          <a:bodyPr/>
          <a:lstStyle/>
          <a:p>
            <a:pPr lvl="0"/>
            <a:r>
              <a:rPr lang="en-US"/>
              <a:t>Collaboration</a:t>
            </a:r>
            <a:endParaRPr lang="en-GB" dirty="0"/>
          </a:p>
        </p:txBody>
      </p:sp>
      <p:sp>
        <p:nvSpPr>
          <p:cNvPr id="4" name="TextBox 3"/>
          <p:cNvSpPr txBox="1"/>
          <p:nvPr/>
        </p:nvSpPr>
        <p:spPr>
          <a:xfrm>
            <a:off x="581218" y="1077250"/>
            <a:ext cx="3840480" cy="646331"/>
          </a:xfrm>
          <a:prstGeom prst="rect">
            <a:avLst/>
          </a:prstGeom>
          <a:solidFill>
            <a:schemeClr val="accent4"/>
          </a:solidFill>
        </p:spPr>
        <p:txBody>
          <a:bodyPr wrap="square" tIns="182880" bIns="182880" rtlCol="0">
            <a:spAutoFit/>
          </a:bodyPr>
          <a:lstStyle/>
          <a:p>
            <a:pPr algn="ctr"/>
            <a:r>
              <a:rPr lang="en-US" dirty="0">
                <a:solidFill>
                  <a:schemeClr val="bg1"/>
                </a:solidFill>
              </a:rPr>
              <a:t>Collaboration</a:t>
            </a:r>
          </a:p>
        </p:txBody>
      </p:sp>
    </p:spTree>
    <p:extLst>
      <p:ext uri="{BB962C8B-B14F-4D97-AF65-F5344CB8AC3E}">
        <p14:creationId xmlns:p14="http://schemas.microsoft.com/office/powerpoint/2010/main" val="1486940095"/>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Placeholder 8"/>
          <p:cNvGraphicFramePr>
            <a:graphicFrameLocks/>
          </p:cNvGraphicFramePr>
          <p:nvPr>
            <p:extLst>
              <p:ext uri="{D42A27DB-BD31-4B8C-83A1-F6EECF244321}">
                <p14:modId xmlns:p14="http://schemas.microsoft.com/office/powerpoint/2010/main" val="321627391"/>
              </p:ext>
            </p:extLst>
          </p:nvPr>
        </p:nvGraphicFramePr>
        <p:xfrm>
          <a:off x="479257" y="1074412"/>
          <a:ext cx="8213893" cy="3129534"/>
        </p:xfrm>
        <a:graphic>
          <a:graphicData uri="http://schemas.openxmlformats.org/drawingml/2006/table">
            <a:tbl>
              <a:tblPr firstRow="1" bandRow="1">
                <a:tableStyleId>{5C22544A-7EE6-4342-B048-85BDC9FD1C3A}</a:tableStyleId>
              </a:tblPr>
              <a:tblGrid>
                <a:gridCol w="1889293">
                  <a:extLst>
                    <a:ext uri="{9D8B030D-6E8A-4147-A177-3AD203B41FA5}">
                      <a16:colId xmlns:a16="http://schemas.microsoft.com/office/drawing/2014/main" xmlns="" val="20000"/>
                    </a:ext>
                  </a:extLst>
                </a:gridCol>
                <a:gridCol w="6324600">
                  <a:extLst>
                    <a:ext uri="{9D8B030D-6E8A-4147-A177-3AD203B41FA5}">
                      <a16:colId xmlns:a16="http://schemas.microsoft.com/office/drawing/2014/main" xmlns="" val="20001"/>
                    </a:ext>
                  </a:extLst>
                </a:gridCol>
              </a:tblGrid>
              <a:tr h="194841">
                <a:tc>
                  <a:txBody>
                    <a:bodyPr/>
                    <a:lstStyle/>
                    <a:p>
                      <a:pPr marL="0" marR="0" indent="0" algn="l" defTabSz="685777" rtl="0" eaLnBrk="1" fontAlgn="auto" latinLnBrk="0" hangingPunct="1">
                        <a:lnSpc>
                          <a:spcPct val="95000"/>
                        </a:lnSpc>
                        <a:spcBef>
                          <a:spcPts val="300"/>
                        </a:spcBef>
                        <a:spcAft>
                          <a:spcPts val="0"/>
                        </a:spcAft>
                        <a:buClrTx/>
                        <a:buSzTx/>
                        <a:buFontTx/>
                        <a:buNone/>
                        <a:tabLst/>
                        <a:defRPr/>
                      </a:pPr>
                      <a:r>
                        <a:rPr lang="en-US" sz="900" dirty="0">
                          <a:effectLst/>
                          <a:latin typeface="+mn-lt"/>
                        </a:rPr>
                        <a:t>Subtrack</a:t>
                      </a:r>
                      <a:endParaRPr lang="en-US" sz="900" b="1" dirty="0">
                        <a:solidFill>
                          <a:srgbClr val="FFFFFF"/>
                        </a:solidFill>
                        <a:effectLst/>
                        <a:latin typeface="+mn-lt"/>
                        <a:ea typeface="ＭＳ Ｐゴシック" pitchFamily="34" charset="-128"/>
                      </a:endParaRPr>
                    </a:p>
                  </a:txBody>
                  <a:tcPr anchor="ctr">
                    <a:solidFill>
                      <a:srgbClr val="049FD9"/>
                    </a:solidFill>
                  </a:tcPr>
                </a:tc>
                <a:tc>
                  <a:txBody>
                    <a:bodyPr/>
                    <a:lstStyle/>
                    <a:p>
                      <a:pPr algn="l" defTabSz="457162" fontAlgn="base">
                        <a:lnSpc>
                          <a:spcPct val="95000"/>
                        </a:lnSpc>
                        <a:spcBef>
                          <a:spcPts val="300"/>
                        </a:spcBef>
                        <a:spcAft>
                          <a:spcPct val="0"/>
                        </a:spcAft>
                      </a:pPr>
                      <a:r>
                        <a:rPr lang="en-US" sz="900" dirty="0">
                          <a:effectLst/>
                          <a:latin typeface="+mn-lt"/>
                        </a:rPr>
                        <a:t>Collaboration</a:t>
                      </a:r>
                      <a:endParaRPr lang="en-US" sz="900" b="1" strike="sngStrike" dirty="0">
                        <a:solidFill>
                          <a:srgbClr val="FFFFFF"/>
                        </a:solidFill>
                        <a:effectLst/>
                        <a:latin typeface="+mn-lt"/>
                        <a:ea typeface="ＭＳ Ｐゴシック" pitchFamily="34" charset="-128"/>
                      </a:endParaRPr>
                    </a:p>
                  </a:txBody>
                  <a:tcPr anchor="ctr">
                    <a:solidFill>
                      <a:srgbClr val="049FD9"/>
                    </a:solidFill>
                  </a:tcPr>
                </a:tc>
                <a:extLst>
                  <a:ext uri="{0D108BD9-81ED-4DB2-BD59-A6C34878D82A}">
                    <a16:rowId xmlns:a16="http://schemas.microsoft.com/office/drawing/2014/main" xmlns="" val="10000"/>
                  </a:ext>
                </a:extLst>
              </a:tr>
              <a:tr h="438912">
                <a:tc>
                  <a:txBody>
                    <a:bodyPr/>
                    <a:lstStyle/>
                    <a:p>
                      <a:pPr algn="l">
                        <a:lnSpc>
                          <a:spcPct val="95000"/>
                        </a:lnSpc>
                        <a:spcBef>
                          <a:spcPts val="300"/>
                        </a:spcBef>
                      </a:pPr>
                      <a:r>
                        <a:rPr lang="en-US" sz="900" b="1" kern="1200" dirty="0">
                          <a:solidFill>
                            <a:schemeClr val="tx1"/>
                          </a:solidFill>
                          <a:latin typeface="+mn-lt"/>
                        </a:rPr>
                        <a:t>Enrollment</a:t>
                      </a:r>
                      <a:r>
                        <a:rPr lang="en-US" sz="900" b="1" kern="1200" baseline="0" dirty="0">
                          <a:solidFill>
                            <a:schemeClr val="tx1"/>
                          </a:solidFill>
                          <a:latin typeface="+mn-lt"/>
                        </a:rPr>
                        <a:t> </a:t>
                      </a:r>
                      <a:r>
                        <a:rPr lang="en-US" sz="900" b="1" kern="1200" dirty="0">
                          <a:solidFill>
                            <a:schemeClr val="tx1"/>
                          </a:solidFill>
                          <a:latin typeface="+mn-lt"/>
                        </a:rPr>
                        <a:t>Requirement</a:t>
                      </a:r>
                      <a:endParaRPr lang="en-US" sz="900" b="1" kern="1200" dirty="0">
                        <a:solidFill>
                          <a:schemeClr val="tx1"/>
                        </a:solidFill>
                        <a:latin typeface="+mn-lt"/>
                        <a:ea typeface="+mn-ea"/>
                        <a:cs typeface="+mn-cs"/>
                      </a:endParaRPr>
                    </a:p>
                  </a:txBody>
                  <a:tcPr/>
                </a:tc>
                <a:tc>
                  <a:txBody>
                    <a:bodyPr/>
                    <a:lstStyle/>
                    <a:p>
                      <a:pPr marL="0" marR="0" lvl="0" indent="0" algn="l" defTabSz="814388" rtl="0" eaLnBrk="1" fontAlgn="base" latinLnBrk="0" hangingPunct="1">
                        <a:lnSpc>
                          <a:spcPct val="95000"/>
                        </a:lnSpc>
                        <a:spcBef>
                          <a:spcPts val="300"/>
                        </a:spcBef>
                        <a:spcAft>
                          <a:spcPct val="0"/>
                        </a:spcAft>
                        <a:buClr>
                          <a:schemeClr val="tx2"/>
                        </a:buClr>
                        <a:buSzPct val="100000"/>
                        <a:buFont typeface="Wingdings" pitchFamily="2" charset="2"/>
                        <a:buNone/>
                        <a:tabLst/>
                        <a:defRPr/>
                      </a:pPr>
                      <a:r>
                        <a:rPr lang="en-US" sz="900" kern="1200" dirty="0">
                          <a:solidFill>
                            <a:schemeClr val="tx1"/>
                          </a:solidFill>
                          <a:latin typeface="+mn-lt"/>
                          <a:ea typeface="+mn-ea"/>
                          <a:cs typeface="+mn-cs"/>
                        </a:rPr>
                        <a:t>Advanced Collaboration Architecture Specialization and/or </a:t>
                      </a:r>
                      <a:r>
                        <a:rPr lang="en-US" sz="900" kern="1200" dirty="0" err="1" smtClean="0">
                          <a:solidFill>
                            <a:schemeClr val="tx1"/>
                          </a:solidFill>
                          <a:latin typeface="+mn-lt"/>
                          <a:ea typeface="+mn-ea"/>
                          <a:cs typeface="+mn-cs"/>
                        </a:rPr>
                        <a:t>TelePresence</a:t>
                      </a:r>
                      <a:r>
                        <a:rPr lang="en-US" sz="900" kern="1200" dirty="0" smtClean="0">
                          <a:solidFill>
                            <a:schemeClr val="tx1"/>
                          </a:solidFill>
                          <a:latin typeface="+mn-lt"/>
                          <a:ea typeface="+mn-ea"/>
                          <a:cs typeface="+mn-cs"/>
                        </a:rPr>
                        <a:t> </a:t>
                      </a:r>
                      <a:r>
                        <a:rPr lang="en-US" sz="900" kern="1200" dirty="0">
                          <a:solidFill>
                            <a:schemeClr val="tx1"/>
                          </a:solidFill>
                          <a:latin typeface="+mn-lt"/>
                          <a:ea typeface="+mn-ea"/>
                          <a:cs typeface="+mn-cs"/>
                        </a:rPr>
                        <a:t>Video ATP Master (incl. </a:t>
                      </a:r>
                      <a:r>
                        <a:rPr lang="en-US" sz="900" kern="1200" dirty="0" smtClean="0">
                          <a:solidFill>
                            <a:schemeClr val="tx1"/>
                          </a:solidFill>
                          <a:latin typeface="+mn-lt"/>
                          <a:ea typeface="+mn-ea"/>
                          <a:cs typeface="+mn-cs"/>
                        </a:rPr>
                        <a:t>Satellite, Multinational,</a:t>
                      </a:r>
                      <a:r>
                        <a:rPr lang="en-US" sz="900" kern="1200" baseline="0" dirty="0" smtClean="0">
                          <a:solidFill>
                            <a:schemeClr val="tx1"/>
                          </a:solidFill>
                          <a:latin typeface="+mn-lt"/>
                          <a:ea typeface="+mn-ea"/>
                          <a:cs typeface="+mn-cs"/>
                        </a:rPr>
                        <a:t> </a:t>
                      </a:r>
                      <a:r>
                        <a:rPr lang="en-US" sz="900" kern="1200" dirty="0" smtClean="0">
                          <a:solidFill>
                            <a:schemeClr val="tx1"/>
                          </a:solidFill>
                          <a:latin typeface="+mn-lt"/>
                          <a:ea typeface="+mn-ea"/>
                          <a:cs typeface="+mn-cs"/>
                        </a:rPr>
                        <a:t>Global and Remote) </a:t>
                      </a:r>
                      <a:r>
                        <a:rPr lang="en-US" sz="900" kern="1200" dirty="0">
                          <a:solidFill>
                            <a:schemeClr val="tx1"/>
                          </a:solidFill>
                          <a:latin typeface="+mn-lt"/>
                          <a:ea typeface="+mn-ea"/>
                          <a:cs typeface="+mn-cs"/>
                        </a:rPr>
                        <a:t>and/or </a:t>
                      </a:r>
                      <a:r>
                        <a:rPr lang="en-US" sz="900" kern="1200" dirty="0" smtClean="0">
                          <a:solidFill>
                            <a:schemeClr val="tx1"/>
                          </a:solidFill>
                          <a:latin typeface="+mn-lt"/>
                          <a:ea typeface="+mn-ea"/>
                          <a:cs typeface="+mn-cs"/>
                        </a:rPr>
                        <a:t>Express Specialization - Video track and/or </a:t>
                      </a:r>
                      <a:r>
                        <a:rPr lang="en-US" sz="900" kern="1200" dirty="0">
                          <a:solidFill>
                            <a:schemeClr val="tx1"/>
                          </a:solidFill>
                          <a:latin typeface="+mn-lt"/>
                          <a:ea typeface="+mn-ea"/>
                          <a:cs typeface="+mn-cs"/>
                        </a:rPr>
                        <a:t>Advanced Video Specialization and/or CMSP Master or Advanced or </a:t>
                      </a:r>
                      <a:r>
                        <a:rPr lang="en-US" sz="900" kern="1200" dirty="0" smtClean="0">
                          <a:solidFill>
                            <a:schemeClr val="tx1"/>
                          </a:solidFill>
                          <a:latin typeface="+mn-lt"/>
                          <a:ea typeface="+mn-ea"/>
                          <a:cs typeface="+mn-cs"/>
                        </a:rPr>
                        <a:t>Express and/or Global Gold Certification</a:t>
                      </a:r>
                      <a:endParaRPr lang="en-US" sz="900" kern="1200" dirty="0">
                        <a:solidFill>
                          <a:schemeClr val="tx1"/>
                        </a:solidFill>
                        <a:latin typeface="+mn-lt"/>
                        <a:ea typeface="+mn-ea"/>
                        <a:cs typeface="+mn-cs"/>
                      </a:endParaRPr>
                    </a:p>
                  </a:txBody>
                  <a:tcPr/>
                </a:tc>
                <a:extLst>
                  <a:ext uri="{0D108BD9-81ED-4DB2-BD59-A6C34878D82A}">
                    <a16:rowId xmlns:a16="http://schemas.microsoft.com/office/drawing/2014/main" xmlns="" val="10001"/>
                  </a:ext>
                </a:extLst>
              </a:tr>
              <a:tr h="438912">
                <a:tc>
                  <a:txBody>
                    <a:bodyPr/>
                    <a:lstStyle/>
                    <a:p>
                      <a:pPr algn="l">
                        <a:lnSpc>
                          <a:spcPct val="95000"/>
                        </a:lnSpc>
                        <a:spcBef>
                          <a:spcPts val="300"/>
                        </a:spcBef>
                      </a:pPr>
                      <a:r>
                        <a:rPr lang="en-US" sz="900" b="1" dirty="0">
                          <a:latin typeface="+mn-lt"/>
                        </a:rPr>
                        <a:t>Specialization Requirement</a:t>
                      </a:r>
                    </a:p>
                  </a:txBody>
                  <a:tcPr/>
                </a:tc>
                <a:tc>
                  <a:txBody>
                    <a:bodyPr/>
                    <a:lstStyle/>
                    <a:p>
                      <a:pPr marL="0" marR="0" lvl="0" indent="0" algn="l" defTabSz="814388" rtl="0" eaLnBrk="1" fontAlgn="base" latinLnBrk="0" hangingPunct="1">
                        <a:lnSpc>
                          <a:spcPct val="95000"/>
                        </a:lnSpc>
                        <a:spcBef>
                          <a:spcPts val="300"/>
                        </a:spcBef>
                        <a:spcAft>
                          <a:spcPct val="0"/>
                        </a:spcAft>
                        <a:buClr>
                          <a:schemeClr val="tx2"/>
                        </a:buClr>
                        <a:buSzPct val="100000"/>
                        <a:buFont typeface="Wingdings" pitchFamily="2" charset="2"/>
                        <a:buNone/>
                        <a:tabLst/>
                        <a:defRPr/>
                      </a:pPr>
                      <a:r>
                        <a:rPr lang="en-US" sz="900" kern="1200" dirty="0" smtClean="0">
                          <a:solidFill>
                            <a:schemeClr val="tx1"/>
                          </a:solidFill>
                          <a:latin typeface="+mn-lt"/>
                          <a:ea typeface="+mn-ea"/>
                          <a:cs typeface="+mn-cs"/>
                        </a:rPr>
                        <a:t>Maintain Advanced </a:t>
                      </a:r>
                      <a:r>
                        <a:rPr lang="en-US" sz="900" kern="1200" dirty="0">
                          <a:solidFill>
                            <a:schemeClr val="tx1"/>
                          </a:solidFill>
                          <a:latin typeface="+mn-lt"/>
                          <a:ea typeface="+mn-ea"/>
                          <a:cs typeface="+mn-cs"/>
                        </a:rPr>
                        <a:t>Collaboration Architecture Specialization and/or </a:t>
                      </a:r>
                      <a:r>
                        <a:rPr lang="en-US" sz="900" kern="1200" dirty="0" err="1" smtClean="0">
                          <a:solidFill>
                            <a:schemeClr val="tx1"/>
                          </a:solidFill>
                          <a:latin typeface="+mn-lt"/>
                          <a:ea typeface="+mn-ea"/>
                          <a:cs typeface="+mn-cs"/>
                        </a:rPr>
                        <a:t>TelePresence</a:t>
                      </a:r>
                      <a:r>
                        <a:rPr lang="en-US" sz="900" kern="1200" dirty="0" smtClean="0">
                          <a:solidFill>
                            <a:schemeClr val="tx1"/>
                          </a:solidFill>
                          <a:latin typeface="+mn-lt"/>
                          <a:ea typeface="+mn-ea"/>
                          <a:cs typeface="+mn-cs"/>
                        </a:rPr>
                        <a:t> </a:t>
                      </a:r>
                      <a:r>
                        <a:rPr lang="en-US" sz="900" kern="1200" dirty="0">
                          <a:solidFill>
                            <a:schemeClr val="tx1"/>
                          </a:solidFill>
                          <a:latin typeface="+mn-lt"/>
                          <a:ea typeface="+mn-ea"/>
                          <a:cs typeface="+mn-cs"/>
                        </a:rPr>
                        <a:t>Video ATP Master </a:t>
                      </a:r>
                      <a:r>
                        <a:rPr lang="en-US" sz="900" kern="1200" dirty="0" smtClean="0">
                          <a:solidFill>
                            <a:schemeClr val="tx1"/>
                          </a:solidFill>
                          <a:latin typeface="+mn-lt"/>
                          <a:ea typeface="+mn-ea"/>
                          <a:cs typeface="+mn-cs"/>
                        </a:rPr>
                        <a:t>(incl. Satellite, Multinational,</a:t>
                      </a:r>
                      <a:r>
                        <a:rPr lang="en-US" sz="900" kern="1200" baseline="0" dirty="0" smtClean="0">
                          <a:solidFill>
                            <a:schemeClr val="tx1"/>
                          </a:solidFill>
                          <a:latin typeface="+mn-lt"/>
                          <a:ea typeface="+mn-ea"/>
                          <a:cs typeface="+mn-cs"/>
                        </a:rPr>
                        <a:t> </a:t>
                      </a:r>
                      <a:r>
                        <a:rPr lang="en-US" sz="900" kern="1200" dirty="0" smtClean="0">
                          <a:solidFill>
                            <a:schemeClr val="tx1"/>
                          </a:solidFill>
                          <a:latin typeface="+mn-lt"/>
                          <a:ea typeface="+mn-ea"/>
                          <a:cs typeface="+mn-cs"/>
                        </a:rPr>
                        <a:t>Global and Remote) </a:t>
                      </a:r>
                      <a:r>
                        <a:rPr lang="en-US" sz="900" kern="1200" dirty="0">
                          <a:solidFill>
                            <a:schemeClr val="tx1"/>
                          </a:solidFill>
                          <a:latin typeface="+mn-lt"/>
                          <a:ea typeface="+mn-ea"/>
                          <a:cs typeface="+mn-cs"/>
                        </a:rPr>
                        <a:t>and/or </a:t>
                      </a:r>
                      <a:r>
                        <a:rPr lang="en-US" sz="900" kern="1200" dirty="0" smtClean="0">
                          <a:solidFill>
                            <a:schemeClr val="tx1"/>
                          </a:solidFill>
                          <a:latin typeface="+mn-lt"/>
                          <a:ea typeface="+mn-ea"/>
                          <a:cs typeface="+mn-cs"/>
                        </a:rPr>
                        <a:t>Express Specialization - Video track and/or </a:t>
                      </a:r>
                      <a:r>
                        <a:rPr lang="en-US" sz="900" kern="1200" dirty="0">
                          <a:solidFill>
                            <a:schemeClr val="tx1"/>
                          </a:solidFill>
                          <a:latin typeface="+mn-lt"/>
                          <a:ea typeface="+mn-ea"/>
                          <a:cs typeface="+mn-cs"/>
                        </a:rPr>
                        <a:t>Advanced Video Specialization and/or CMSP Master or Advanced or Express </a:t>
                      </a:r>
                      <a:r>
                        <a:rPr lang="en-US" sz="900" kern="1200" dirty="0" smtClean="0">
                          <a:solidFill>
                            <a:schemeClr val="tx1"/>
                          </a:solidFill>
                          <a:latin typeface="+mn-lt"/>
                          <a:ea typeface="+mn-ea"/>
                          <a:cs typeface="+mn-cs"/>
                        </a:rPr>
                        <a:t>and/or Global Gold Certification (</a:t>
                      </a:r>
                      <a:r>
                        <a:rPr lang="en-US" sz="900" kern="1200" dirty="0">
                          <a:solidFill>
                            <a:schemeClr val="tx1"/>
                          </a:solidFill>
                          <a:latin typeface="+mn-lt"/>
                          <a:ea typeface="+mn-ea"/>
                          <a:cs typeface="+mn-cs"/>
                        </a:rPr>
                        <a:t>throughout the entire VIP period)</a:t>
                      </a:r>
                    </a:p>
                  </a:txBody>
                  <a:tcPr/>
                </a:tc>
                <a:extLst>
                  <a:ext uri="{0D108BD9-81ED-4DB2-BD59-A6C34878D82A}">
                    <a16:rowId xmlns:a16="http://schemas.microsoft.com/office/drawing/2014/main" xmlns="" val="10002"/>
                  </a:ext>
                </a:extLst>
              </a:tr>
              <a:tr h="311745">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1" dirty="0">
                          <a:latin typeface="+mn-lt"/>
                        </a:rPr>
                        <a:t>Minimum Booking </a:t>
                      </a:r>
                      <a:br>
                        <a:rPr lang="en-US" sz="900" b="1" dirty="0">
                          <a:latin typeface="+mn-lt"/>
                        </a:rPr>
                      </a:br>
                      <a:r>
                        <a:rPr lang="en-US" sz="900" b="1" kern="1200" dirty="0">
                          <a:latin typeface="+mn-lt"/>
                        </a:rPr>
                        <a:t>(6 Month/3 Month)</a:t>
                      </a:r>
                      <a:endParaRPr lang="en-US" sz="900" b="1" kern="1200" dirty="0">
                        <a:solidFill>
                          <a:schemeClr val="tx1"/>
                        </a:solidFill>
                        <a:latin typeface="+mn-lt"/>
                        <a:ea typeface="+mn-ea"/>
                        <a:cs typeface="+mn-cs"/>
                      </a:endParaRPr>
                    </a:p>
                  </a:txBody>
                  <a:tcPr/>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latin typeface="+mn-lt"/>
                        </a:rPr>
                        <a:t>Varies by country/country group</a:t>
                      </a:r>
                      <a:endParaRPr lang="en-US" sz="900" kern="1200" dirty="0">
                        <a:solidFill>
                          <a:schemeClr val="tx1"/>
                        </a:solidFill>
                        <a:latin typeface="+mn-lt"/>
                        <a:ea typeface="+mn-ea"/>
                        <a:cs typeface="+mn-cs"/>
                      </a:endParaRPr>
                    </a:p>
                  </a:txBody>
                  <a:tcPr/>
                </a:tc>
                <a:extLst>
                  <a:ext uri="{0D108BD9-81ED-4DB2-BD59-A6C34878D82A}">
                    <a16:rowId xmlns:a16="http://schemas.microsoft.com/office/drawing/2014/main" xmlns="" val="10003"/>
                  </a:ext>
                </a:extLst>
              </a:tr>
              <a:tr h="194841">
                <a:tc>
                  <a:txBody>
                    <a:bodyPr/>
                    <a:lstStyle/>
                    <a:p>
                      <a:pPr algn="l">
                        <a:lnSpc>
                          <a:spcPct val="95000"/>
                        </a:lnSpc>
                        <a:spcBef>
                          <a:spcPts val="300"/>
                        </a:spcBef>
                      </a:pPr>
                      <a:r>
                        <a:rPr lang="pt-BR" sz="900" b="1" kern="1200" dirty="0">
                          <a:latin typeface="+mn-lt"/>
                        </a:rPr>
                        <a:t>SKU Categories</a:t>
                      </a:r>
                      <a:endParaRPr lang="pt-BR" sz="900" b="1" kern="1200" dirty="0">
                        <a:solidFill>
                          <a:schemeClr val="tx1"/>
                        </a:solidFill>
                        <a:latin typeface="+mn-lt"/>
                        <a:ea typeface="+mn-ea"/>
                        <a:cs typeface="+mn-cs"/>
                      </a:endParaRPr>
                    </a:p>
                  </a:txBody>
                  <a:tcPr/>
                </a:tc>
                <a:tc>
                  <a:txBody>
                    <a:bodyPr/>
                    <a:lstStyle/>
                    <a:p>
                      <a:pPr marL="0" marR="0" lvl="0" indent="0" algn="l" defTabSz="814388" rtl="0" eaLnBrk="1" fontAlgn="base" latinLnBrk="0" hangingPunct="1">
                        <a:lnSpc>
                          <a:spcPct val="95000"/>
                        </a:lnSpc>
                        <a:spcBef>
                          <a:spcPts val="300"/>
                        </a:spcBef>
                        <a:spcAft>
                          <a:spcPct val="0"/>
                        </a:spcAft>
                        <a:buClr>
                          <a:schemeClr val="tx2"/>
                        </a:buClr>
                        <a:buSzPct val="100000"/>
                        <a:buFont typeface="Wingdings" pitchFamily="2" charset="2"/>
                        <a:buNone/>
                        <a:tabLst/>
                      </a:pPr>
                      <a:r>
                        <a:rPr lang="en-US" sz="900" kern="1200" dirty="0">
                          <a:solidFill>
                            <a:schemeClr val="dk1"/>
                          </a:solidFill>
                          <a:latin typeface="+mn-lt"/>
                          <a:ea typeface="+mn-ea"/>
                          <a:cs typeface="+mn-cs"/>
                        </a:rPr>
                        <a:t>1%, 3%, 5%, 8%, 10%, 15%</a:t>
                      </a:r>
                    </a:p>
                  </a:txBody>
                  <a:tcPr/>
                </a:tc>
                <a:extLst>
                  <a:ext uri="{0D108BD9-81ED-4DB2-BD59-A6C34878D82A}">
                    <a16:rowId xmlns:a16="http://schemas.microsoft.com/office/drawing/2014/main" xmlns="" val="10004"/>
                  </a:ext>
                </a:extLst>
              </a:tr>
              <a:tr h="311745">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1" dirty="0">
                          <a:latin typeface="+mn-lt"/>
                        </a:rPr>
                        <a:t>CSAT </a:t>
                      </a:r>
                      <a:br>
                        <a:rPr lang="en-US" sz="900" b="1" dirty="0">
                          <a:latin typeface="+mn-lt"/>
                        </a:rPr>
                      </a:br>
                      <a:r>
                        <a:rPr lang="en-US" sz="900" b="1" dirty="0">
                          <a:latin typeface="+mn-lt"/>
                        </a:rPr>
                        <a:t>Requirement</a:t>
                      </a:r>
                    </a:p>
                  </a:txBody>
                  <a:tcPr/>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smtClean="0">
                          <a:solidFill>
                            <a:srgbClr val="4D4D4C"/>
                          </a:solidFill>
                          <a:latin typeface="+mn-lt"/>
                          <a:ea typeface="+mn-ea"/>
                          <a:cs typeface="+mn-cs"/>
                        </a:rPr>
                        <a:t>Maintain Gold (incl. Global Gold)/Premier Certification or</a:t>
                      </a:r>
                      <a:br>
                        <a:rPr lang="en-US" sz="900" kern="1200" dirty="0" smtClean="0">
                          <a:solidFill>
                            <a:srgbClr val="4D4D4C"/>
                          </a:solidFill>
                          <a:latin typeface="+mn-lt"/>
                          <a:ea typeface="+mn-ea"/>
                          <a:cs typeface="+mn-cs"/>
                        </a:rPr>
                      </a:br>
                      <a:r>
                        <a:rPr lang="en-US" sz="900" kern="1200" dirty="0" smtClean="0">
                          <a:solidFill>
                            <a:srgbClr val="4D4D4C"/>
                          </a:solidFill>
                          <a:latin typeface="+mn-lt"/>
                          <a:ea typeface="+mn-ea"/>
                          <a:cs typeface="+mn-cs"/>
                        </a:rPr>
                        <a:t>Provide minimum 30 (Gold), 10 (Premier, Select, Registered) customer contacts/email addresses by January 27, 2018 </a:t>
                      </a:r>
                    </a:p>
                  </a:txBody>
                  <a:tcPr/>
                </a:tc>
                <a:extLst>
                  <a:ext uri="{0D108BD9-81ED-4DB2-BD59-A6C34878D82A}">
                    <a16:rowId xmlns:a16="http://schemas.microsoft.com/office/drawing/2014/main" xmlns="" val="10005"/>
                  </a:ext>
                </a:extLst>
              </a:tr>
              <a:tr h="311745">
                <a:tc>
                  <a:txBody>
                    <a:bodyPr/>
                    <a:lstStyle/>
                    <a:p>
                      <a:pPr algn="l">
                        <a:lnSpc>
                          <a:spcPct val="95000"/>
                        </a:lnSpc>
                        <a:spcBef>
                          <a:spcPts val="300"/>
                        </a:spcBef>
                      </a:pPr>
                      <a:r>
                        <a:rPr lang="en-US" sz="900" b="1" kern="1200" dirty="0">
                          <a:solidFill>
                            <a:schemeClr val="tx1"/>
                          </a:solidFill>
                          <a:latin typeface="+mn-lt"/>
                        </a:rPr>
                        <a:t>Master Specialization/</a:t>
                      </a:r>
                      <a:br>
                        <a:rPr lang="en-US" sz="900" b="1" kern="1200" dirty="0">
                          <a:solidFill>
                            <a:schemeClr val="tx1"/>
                          </a:solidFill>
                          <a:latin typeface="+mn-lt"/>
                        </a:rPr>
                      </a:br>
                      <a:r>
                        <a:rPr lang="en-US" sz="900" b="1" kern="1200" dirty="0">
                          <a:solidFill>
                            <a:schemeClr val="tx1"/>
                          </a:solidFill>
                          <a:latin typeface="+mn-lt"/>
                        </a:rPr>
                        <a:t>Cisco Powered </a:t>
                      </a:r>
                      <a:r>
                        <a:rPr lang="en-US" sz="900" b="1" kern="1200" dirty="0" smtClean="0">
                          <a:solidFill>
                            <a:schemeClr val="tx1"/>
                          </a:solidFill>
                          <a:latin typeface="+mn-lt"/>
                        </a:rPr>
                        <a:t>bonus </a:t>
                      </a:r>
                      <a:r>
                        <a:rPr lang="en-US" sz="900" b="1" kern="1200" dirty="0">
                          <a:solidFill>
                            <a:schemeClr val="tx1"/>
                          </a:solidFill>
                          <a:latin typeface="+mn-lt"/>
                        </a:rPr>
                        <a:t>%</a:t>
                      </a:r>
                    </a:p>
                  </a:txBody>
                  <a:tcPr/>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latin typeface="+mn-lt"/>
                        </a:rPr>
                        <a:t>3</a:t>
                      </a:r>
                      <a:r>
                        <a:rPr lang="en-US" sz="900" kern="1200" dirty="0">
                          <a:solidFill>
                            <a:schemeClr val="dk1"/>
                          </a:solidFill>
                          <a:latin typeface="+mn-lt"/>
                          <a:ea typeface="+mn-ea"/>
                          <a:cs typeface="+mn-cs"/>
                        </a:rPr>
                        <a:t>%*</a:t>
                      </a:r>
                    </a:p>
                  </a:txBody>
                  <a:tcPr anchor="ctr"/>
                </a:tc>
                <a:extLst>
                  <a:ext uri="{0D108BD9-81ED-4DB2-BD59-A6C34878D82A}">
                    <a16:rowId xmlns:a16="http://schemas.microsoft.com/office/drawing/2014/main" xmlns="" val="10006"/>
                  </a:ext>
                </a:extLst>
              </a:tr>
              <a:tr h="194841">
                <a:tc>
                  <a:txBody>
                    <a:bodyPr/>
                    <a:lstStyle/>
                    <a:p>
                      <a:pPr algn="l">
                        <a:lnSpc>
                          <a:spcPct val="95000"/>
                        </a:lnSpc>
                        <a:spcBef>
                          <a:spcPts val="300"/>
                        </a:spcBef>
                      </a:pPr>
                      <a:r>
                        <a:rPr lang="en-US" sz="900" b="1" kern="1200" dirty="0">
                          <a:solidFill>
                            <a:schemeClr val="tx1"/>
                          </a:solidFill>
                          <a:latin typeface="+mn-lt"/>
                        </a:rPr>
                        <a:t>Gold/CMSP Master </a:t>
                      </a:r>
                      <a:r>
                        <a:rPr lang="en-US" sz="900" b="1" kern="1200" dirty="0" smtClean="0">
                          <a:solidFill>
                            <a:schemeClr val="tx1"/>
                          </a:solidFill>
                          <a:latin typeface="+mn-lt"/>
                        </a:rPr>
                        <a:t>bonus</a:t>
                      </a:r>
                      <a:r>
                        <a:rPr lang="pl-PL" sz="900" b="1" kern="1200" dirty="0" smtClean="0">
                          <a:solidFill>
                            <a:schemeClr val="tx1"/>
                          </a:solidFill>
                          <a:latin typeface="+mn-lt"/>
                        </a:rPr>
                        <a:t> </a:t>
                      </a:r>
                      <a:r>
                        <a:rPr lang="pl-PL" sz="900" b="1" kern="1200" dirty="0">
                          <a:solidFill>
                            <a:schemeClr val="tx1"/>
                          </a:solidFill>
                          <a:latin typeface="+mn-lt"/>
                        </a:rPr>
                        <a:t>%</a:t>
                      </a:r>
                      <a:endParaRPr lang="pl-PL" sz="900" b="1" kern="1200" dirty="0">
                        <a:solidFill>
                          <a:schemeClr val="tx1"/>
                        </a:solidFill>
                        <a:latin typeface="+mn-lt"/>
                        <a:ea typeface="+mn-ea"/>
                        <a:cs typeface="+mn-cs"/>
                      </a:endParaRPr>
                    </a:p>
                  </a:txBody>
                  <a:tcPr/>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latin typeface="+mn-lt"/>
                        </a:rPr>
                        <a:t>1%</a:t>
                      </a:r>
                      <a:endParaRPr lang="en-US" sz="900" kern="1200" dirty="0">
                        <a:solidFill>
                          <a:schemeClr val="tx1"/>
                        </a:solidFill>
                        <a:latin typeface="+mn-lt"/>
                        <a:ea typeface="+mn-ea"/>
                        <a:cs typeface="+mn-cs"/>
                      </a:endParaRPr>
                    </a:p>
                  </a:txBody>
                  <a:tcPr/>
                </a:tc>
                <a:extLst>
                  <a:ext uri="{0D108BD9-81ED-4DB2-BD59-A6C34878D82A}">
                    <a16:rowId xmlns:a16="http://schemas.microsoft.com/office/drawing/2014/main" xmlns="" val="10007"/>
                  </a:ext>
                </a:extLst>
              </a:tr>
              <a:tr h="194841">
                <a:tc>
                  <a:txBody>
                    <a:bodyPr/>
                    <a:lstStyle/>
                    <a:p>
                      <a:pPr marL="0" marR="0" lvl="0" indent="0" algn="l" defTabSz="685777" rtl="0" eaLnBrk="1" fontAlgn="auto" latinLnBrk="0" hangingPunct="1">
                        <a:lnSpc>
                          <a:spcPct val="95000"/>
                        </a:lnSpc>
                        <a:spcBef>
                          <a:spcPts val="300"/>
                        </a:spcBef>
                        <a:spcAft>
                          <a:spcPts val="0"/>
                        </a:spcAft>
                        <a:buClrTx/>
                        <a:buSzTx/>
                        <a:buFontTx/>
                        <a:buNone/>
                        <a:tabLst/>
                        <a:defRPr/>
                      </a:pPr>
                      <a:r>
                        <a:rPr lang="en-US" sz="900" b="1" kern="1200" dirty="0" smtClean="0">
                          <a:solidFill>
                            <a:srgbClr val="4D4D4C"/>
                          </a:solidFill>
                          <a:latin typeface="+mn-lt"/>
                          <a:ea typeface="+mn-ea"/>
                          <a:cs typeface="+mn-cs"/>
                        </a:rPr>
                        <a:t>Migration b</a:t>
                      </a:r>
                      <a:r>
                        <a:rPr lang="pl-PL" sz="900" b="1" kern="1200" dirty="0" smtClean="0">
                          <a:solidFill>
                            <a:srgbClr val="4D4D4C"/>
                          </a:solidFill>
                          <a:latin typeface="+mn-lt"/>
                          <a:ea typeface="+mn-ea"/>
                          <a:cs typeface="+mn-cs"/>
                        </a:rPr>
                        <a:t>onus</a:t>
                      </a:r>
                      <a:r>
                        <a:rPr lang="en-US" sz="900" b="1" kern="1200" dirty="0" smtClean="0">
                          <a:solidFill>
                            <a:srgbClr val="4D4D4C"/>
                          </a:solidFill>
                          <a:latin typeface="+mn-lt"/>
                          <a:ea typeface="+mn-ea"/>
                          <a:cs typeface="+mn-cs"/>
                        </a:rPr>
                        <a:t> % </a:t>
                      </a:r>
                      <a:r>
                        <a:rPr lang="en-US" sz="900" b="1" kern="1200" baseline="30000" dirty="0" smtClean="0">
                          <a:solidFill>
                            <a:srgbClr val="4D4D4C"/>
                          </a:solidFill>
                          <a:latin typeface="+mn-lt"/>
                          <a:ea typeface="+mn-ea"/>
                          <a:cs typeface="+mn-cs"/>
                        </a:rPr>
                        <a:t>NEW</a:t>
                      </a:r>
                      <a:endParaRPr lang="pl-PL" sz="900" b="1" kern="1200" baseline="30000" dirty="0" smtClean="0">
                        <a:solidFill>
                          <a:srgbClr val="4D4D4C"/>
                        </a:solidFill>
                        <a:latin typeface="+mn-lt"/>
                        <a:ea typeface="+mn-ea"/>
                        <a:cs typeface="+mn-cs"/>
                      </a:endParaRPr>
                    </a:p>
                  </a:txBody>
                  <a:tcPr marR="45720"/>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0" kern="1200" dirty="0" smtClean="0">
                          <a:solidFill>
                            <a:srgbClr val="4D4D4C"/>
                          </a:solidFill>
                          <a:latin typeface="+mj-lt"/>
                          <a:ea typeface="+mn-ea"/>
                          <a:cs typeface="+mn-cs"/>
                        </a:rPr>
                        <a:t>2%</a:t>
                      </a:r>
                      <a:endParaRPr lang="en-US" sz="900" b="0" kern="1200" dirty="0">
                        <a:solidFill>
                          <a:srgbClr val="4D4D4C"/>
                        </a:solidFill>
                        <a:latin typeface="+mj-lt"/>
                        <a:ea typeface="+mn-ea"/>
                        <a:cs typeface="+mn-cs"/>
                      </a:endParaRPr>
                    </a:p>
                  </a:txBody>
                  <a:tcPr marR="45720"/>
                </a:tc>
              </a:tr>
              <a:tr h="194841">
                <a:tc>
                  <a:txBody>
                    <a:bodyPr/>
                    <a:lstStyle/>
                    <a:p>
                      <a:pPr algn="l">
                        <a:lnSpc>
                          <a:spcPct val="95000"/>
                        </a:lnSpc>
                        <a:spcBef>
                          <a:spcPts val="300"/>
                        </a:spcBef>
                      </a:pPr>
                      <a:r>
                        <a:rPr lang="en-US" sz="900" b="1" kern="1200" dirty="0">
                          <a:latin typeface="+mn-lt"/>
                        </a:rPr>
                        <a:t>Precedence</a:t>
                      </a:r>
                      <a:endParaRPr lang="pl-PL" sz="900" b="1" kern="1200" dirty="0">
                        <a:solidFill>
                          <a:schemeClr val="tx1"/>
                        </a:solidFill>
                        <a:latin typeface="+mn-lt"/>
                        <a:ea typeface="+mn-ea"/>
                        <a:cs typeface="+mn-cs"/>
                      </a:endParaRPr>
                    </a:p>
                  </a:txBody>
                  <a:tcPr/>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smtClean="0">
                          <a:latin typeface="+mn-lt"/>
                        </a:rPr>
                        <a:t> - </a:t>
                      </a:r>
                      <a:endParaRPr lang="en-US" sz="900" kern="1200" dirty="0">
                        <a:solidFill>
                          <a:schemeClr val="tx1"/>
                        </a:solidFill>
                        <a:latin typeface="+mn-lt"/>
                        <a:ea typeface="+mn-ea"/>
                        <a:cs typeface="+mn-cs"/>
                      </a:endParaRPr>
                    </a:p>
                  </a:txBody>
                  <a:tcPr/>
                </a:tc>
                <a:extLst>
                  <a:ext uri="{0D108BD9-81ED-4DB2-BD59-A6C34878D82A}">
                    <a16:rowId xmlns:a16="http://schemas.microsoft.com/office/drawing/2014/main" xmlns="" val="10008"/>
                  </a:ext>
                </a:extLst>
              </a:tr>
            </a:tbl>
          </a:graphicData>
        </a:graphic>
      </p:graphicFrame>
      <p:sp>
        <p:nvSpPr>
          <p:cNvPr id="2" name="Title 1"/>
          <p:cNvSpPr>
            <a:spLocks noGrp="1"/>
          </p:cNvSpPr>
          <p:nvPr>
            <p:ph type="title"/>
          </p:nvPr>
        </p:nvSpPr>
        <p:spPr/>
        <p:txBody>
          <a:bodyPr/>
          <a:lstStyle/>
          <a:p>
            <a:r>
              <a:rPr lang="en-US" dirty="0"/>
              <a:t>VIP </a:t>
            </a:r>
            <a:r>
              <a:rPr lang="en-US" dirty="0" smtClean="0"/>
              <a:t>30 Collaboration Overview</a:t>
            </a:r>
            <a:endParaRPr lang="en-US" dirty="0"/>
          </a:p>
        </p:txBody>
      </p:sp>
      <p:sp>
        <p:nvSpPr>
          <p:cNvPr id="5" name="Text Placeholder 9"/>
          <p:cNvSpPr txBox="1">
            <a:spLocks/>
          </p:cNvSpPr>
          <p:nvPr/>
        </p:nvSpPr>
        <p:spPr>
          <a:xfrm>
            <a:off x="492050" y="4206940"/>
            <a:ext cx="4898608" cy="281325"/>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fontAlgn="t">
              <a:buNone/>
              <a:defRPr/>
            </a:pPr>
            <a:r>
              <a:rPr lang="en-US" sz="700" dirty="0">
                <a:solidFill>
                  <a:srgbClr val="4D4D4D"/>
                </a:solidFill>
                <a:latin typeface="Arial" charset="0"/>
                <a:cs typeface="CiscoSans ExtraLight"/>
              </a:rPr>
              <a:t>* Master Specialization/Cisco Powered bonus for being </a:t>
            </a:r>
            <a:r>
              <a:rPr lang="en-US" sz="700" dirty="0">
                <a:solidFill>
                  <a:srgbClr val="4D4D4D"/>
                </a:solidFill>
                <a:cs typeface="CiscoSans ExtraLight"/>
              </a:rPr>
              <a:t>TP Video ATP Master is paid only on TP SKUs</a:t>
            </a:r>
          </a:p>
        </p:txBody>
      </p:sp>
    </p:spTree>
    <p:extLst>
      <p:ext uri="{BB962C8B-B14F-4D97-AF65-F5344CB8AC3E}">
        <p14:creationId xmlns:p14="http://schemas.microsoft.com/office/powerpoint/2010/main" val="2235958581"/>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01650" y="999763"/>
            <a:ext cx="8070850" cy="3606355"/>
          </a:xfrm>
        </p:spPr>
        <p:txBody>
          <a:bodyPr/>
          <a:lstStyle/>
          <a:p>
            <a:pPr marL="57140" indent="0">
              <a:spcBef>
                <a:spcPts val="600"/>
              </a:spcBef>
              <a:buNone/>
            </a:pPr>
            <a:r>
              <a:rPr lang="en-US" sz="1400" b="1" dirty="0" smtClean="0">
                <a:solidFill>
                  <a:schemeClr val="bg2">
                    <a:lumMod val="75000"/>
                  </a:schemeClr>
                </a:solidFill>
              </a:rPr>
              <a:t>Migration </a:t>
            </a:r>
            <a:r>
              <a:rPr lang="en-US" sz="1400" b="1" dirty="0">
                <a:solidFill>
                  <a:schemeClr val="bg2">
                    <a:lumMod val="75000"/>
                  </a:schemeClr>
                </a:solidFill>
              </a:rPr>
              <a:t>bonus </a:t>
            </a:r>
            <a:r>
              <a:rPr lang="en-US" sz="1400" b="1" baseline="30000" dirty="0">
                <a:solidFill>
                  <a:schemeClr val="bg2">
                    <a:lumMod val="75000"/>
                  </a:schemeClr>
                </a:solidFill>
              </a:rPr>
              <a:t>NEW</a:t>
            </a:r>
          </a:p>
          <a:p>
            <a:pPr>
              <a:spcBef>
                <a:spcPts val="600"/>
              </a:spcBef>
            </a:pPr>
            <a:r>
              <a:rPr lang="en-US" sz="1400" dirty="0"/>
              <a:t>Help </a:t>
            </a:r>
            <a:r>
              <a:rPr lang="en-US" sz="1400" dirty="0" smtClean="0"/>
              <a:t>customers </a:t>
            </a:r>
            <a:r>
              <a:rPr lang="en-US" sz="1400" dirty="0"/>
              <a:t>stay ahead of the competition by refreshing their </a:t>
            </a:r>
            <a:r>
              <a:rPr lang="en-US" sz="1400" dirty="0" smtClean="0"/>
              <a:t>infrastructure and </a:t>
            </a:r>
            <a:br>
              <a:rPr lang="en-US" sz="1400" dirty="0" smtClean="0"/>
            </a:br>
            <a:r>
              <a:rPr lang="en-US" sz="1400" dirty="0" smtClean="0"/>
              <a:t>return </a:t>
            </a:r>
            <a:r>
              <a:rPr lang="en-US" sz="1400" dirty="0"/>
              <a:t>the old equipment using the Migration Incentive Program (MIP)</a:t>
            </a:r>
          </a:p>
          <a:p>
            <a:pPr>
              <a:spcBef>
                <a:spcPts val="600"/>
              </a:spcBef>
            </a:pPr>
            <a:r>
              <a:rPr lang="en-US" sz="1400" dirty="0" smtClean="0"/>
              <a:t>Qualify for significant </a:t>
            </a:r>
            <a:r>
              <a:rPr lang="en-US" sz="1400" dirty="0"/>
              <a:t>upfront discount and also additional 2 percent VIP rebate on VIP eligible SKUs in approved and booked MIP deals in VIP 30</a:t>
            </a:r>
          </a:p>
          <a:p>
            <a:pPr>
              <a:spcBef>
                <a:spcPts val="600"/>
              </a:spcBef>
            </a:pPr>
            <a:r>
              <a:rPr lang="en-US" sz="1400" dirty="0" smtClean="0"/>
              <a:t>Open </a:t>
            </a:r>
            <a:r>
              <a:rPr lang="en-US" sz="1400" dirty="0"/>
              <a:t>the doors to more cross-sell and upsell </a:t>
            </a:r>
            <a:r>
              <a:rPr lang="en-US" sz="1400" dirty="0" smtClean="0"/>
              <a:t>opportunities</a:t>
            </a:r>
          </a:p>
          <a:p>
            <a:pPr>
              <a:spcBef>
                <a:spcPts val="600"/>
              </a:spcBef>
            </a:pPr>
            <a:r>
              <a:rPr lang="en-US" sz="1400" dirty="0"/>
              <a:t>Migration bonus can be combined with any other VIP bonus</a:t>
            </a:r>
          </a:p>
          <a:p>
            <a:pPr>
              <a:spcBef>
                <a:spcPts val="600"/>
              </a:spcBef>
            </a:pPr>
            <a:r>
              <a:rPr lang="en-US" sz="1400" dirty="0" smtClean="0"/>
              <a:t>Register </a:t>
            </a:r>
            <a:r>
              <a:rPr lang="en-US" sz="1400" dirty="0"/>
              <a:t>MIP deals in Cisco Commerce Workspace, for more information visit </a:t>
            </a:r>
            <a:r>
              <a:rPr lang="en-US" sz="1400" dirty="0">
                <a:hlinkClick r:id="rId3"/>
              </a:rPr>
              <a:t>www.cisco.com/go/mip</a:t>
            </a:r>
            <a:r>
              <a:rPr lang="en-US" sz="1400" dirty="0"/>
              <a:t> </a:t>
            </a:r>
          </a:p>
          <a:p>
            <a:endParaRPr lang="en-US" sz="1200" dirty="0"/>
          </a:p>
        </p:txBody>
      </p:sp>
      <p:sp>
        <p:nvSpPr>
          <p:cNvPr id="8" name="Title 7"/>
          <p:cNvSpPr>
            <a:spLocks noGrp="1"/>
          </p:cNvSpPr>
          <p:nvPr>
            <p:ph type="title"/>
          </p:nvPr>
        </p:nvSpPr>
        <p:spPr/>
        <p:txBody>
          <a:bodyPr/>
          <a:lstStyle/>
          <a:p>
            <a:r>
              <a:rPr lang="en-US" dirty="0"/>
              <a:t>Collaboration</a:t>
            </a:r>
          </a:p>
        </p:txBody>
      </p:sp>
    </p:spTree>
    <p:extLst>
      <p:ext uri="{BB962C8B-B14F-4D97-AF65-F5344CB8AC3E}">
        <p14:creationId xmlns:p14="http://schemas.microsoft.com/office/powerpoint/2010/main" val="3404543306"/>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0654" y="4634571"/>
            <a:ext cx="527824" cy="32710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37766" y="292373"/>
            <a:ext cx="8345488" cy="731837"/>
          </a:xfrm>
        </p:spPr>
        <p:txBody>
          <a:bodyPr/>
          <a:lstStyle/>
          <a:p>
            <a:r>
              <a:rPr lang="en-US" dirty="0" smtClean="0"/>
              <a:t>Collaboration</a:t>
            </a:r>
            <a:r>
              <a:rPr lang="en-US" dirty="0"/>
              <a:t/>
            </a:r>
            <a:br>
              <a:rPr lang="en-US" dirty="0"/>
            </a:br>
            <a:endParaRPr lang="en-US" dirty="0"/>
          </a:p>
        </p:txBody>
      </p:sp>
      <p:sp>
        <p:nvSpPr>
          <p:cNvPr id="12" name="Text Placeholder 2"/>
          <p:cNvSpPr txBox="1">
            <a:spLocks/>
          </p:cNvSpPr>
          <p:nvPr/>
        </p:nvSpPr>
        <p:spPr>
          <a:xfrm>
            <a:off x="348215" y="4635301"/>
            <a:ext cx="3885119" cy="338075"/>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spcBef>
                <a:spcPts val="0"/>
              </a:spcBef>
              <a:buNone/>
            </a:pPr>
            <a:r>
              <a:rPr lang="en-US" sz="700" dirty="0"/>
              <a:t>For a complete list of </a:t>
            </a:r>
            <a:r>
              <a:rPr lang="en-US" sz="700" dirty="0" smtClean="0"/>
              <a:t>VIP eligible </a:t>
            </a:r>
            <a:r>
              <a:rPr lang="en-US" sz="700" dirty="0"/>
              <a:t>SKUs, go to </a:t>
            </a:r>
            <a:r>
              <a:rPr lang="en-US" sz="700" u="sng" dirty="0">
                <a:hlinkClick r:id="rId2"/>
              </a:rPr>
              <a:t>www.cisco.com/go/vipskus</a:t>
            </a:r>
            <a:r>
              <a:rPr lang="en-US" sz="700" dirty="0"/>
              <a:t>.</a:t>
            </a:r>
          </a:p>
        </p:txBody>
      </p:sp>
      <p:graphicFrame>
        <p:nvGraphicFramePr>
          <p:cNvPr id="9" name="Table Placeholder 4"/>
          <p:cNvGraphicFramePr>
            <a:graphicFrameLocks/>
          </p:cNvGraphicFramePr>
          <p:nvPr>
            <p:extLst>
              <p:ext uri="{D42A27DB-BD31-4B8C-83A1-F6EECF244321}">
                <p14:modId xmlns:p14="http://schemas.microsoft.com/office/powerpoint/2010/main" val="2144873277"/>
              </p:ext>
            </p:extLst>
          </p:nvPr>
        </p:nvGraphicFramePr>
        <p:xfrm>
          <a:off x="339838" y="647787"/>
          <a:ext cx="4422571" cy="3986784"/>
        </p:xfrm>
        <a:graphic>
          <a:graphicData uri="http://schemas.openxmlformats.org/drawingml/2006/table">
            <a:tbl>
              <a:tblPr firstRow="1" bandRow="1">
                <a:tableStyleId>{5C22544A-7EE6-4342-B048-85BDC9FD1C3A}</a:tableStyleId>
              </a:tblPr>
              <a:tblGrid>
                <a:gridCol w="3325291">
                  <a:extLst>
                    <a:ext uri="{9D8B030D-6E8A-4147-A177-3AD203B41FA5}">
                      <a16:colId xmlns:a16="http://schemas.microsoft.com/office/drawing/2014/main" xmlns="" val="20000"/>
                    </a:ext>
                  </a:extLst>
                </a:gridCol>
                <a:gridCol w="548640">
                  <a:extLst>
                    <a:ext uri="{9D8B030D-6E8A-4147-A177-3AD203B41FA5}">
                      <a16:colId xmlns:a16="http://schemas.microsoft.com/office/drawing/2014/main" xmlns="" val="20001"/>
                    </a:ext>
                  </a:extLst>
                </a:gridCol>
                <a:gridCol w="548640">
                  <a:extLst>
                    <a:ext uri="{9D8B030D-6E8A-4147-A177-3AD203B41FA5}">
                      <a16:colId xmlns:a16="http://schemas.microsoft.com/office/drawing/2014/main" xmlns="" val="20002"/>
                    </a:ext>
                  </a:extLst>
                </a:gridCol>
              </a:tblGrid>
              <a:tr h="237744">
                <a:tc>
                  <a:txBody>
                    <a:bodyPr/>
                    <a:lstStyle/>
                    <a:p>
                      <a:pPr algn="l"/>
                      <a:r>
                        <a:rPr lang="en-US" sz="800" dirty="0"/>
                        <a:t>Collaboration</a:t>
                      </a:r>
                    </a:p>
                  </a:txBody>
                  <a:tcPr marT="27432" marB="27432" anchor="ctr">
                    <a:solidFill>
                      <a:srgbClr val="049FD9"/>
                    </a:solidFill>
                  </a:tcPr>
                </a:tc>
                <a:tc>
                  <a:txBody>
                    <a:bodyPr/>
                    <a:lstStyle/>
                    <a:p>
                      <a:pPr algn="l"/>
                      <a:r>
                        <a:rPr lang="en-US" sz="800" dirty="0"/>
                        <a:t>VIP </a:t>
                      </a:r>
                      <a:r>
                        <a:rPr lang="en-US" sz="800" dirty="0" smtClean="0"/>
                        <a:t>29</a:t>
                      </a:r>
                      <a:endParaRPr lang="en-US" sz="800" dirty="0"/>
                    </a:p>
                  </a:txBody>
                  <a:tcPr marT="27432" marB="27432" anchor="ctr">
                    <a:solidFill>
                      <a:srgbClr val="049FD9"/>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800" dirty="0"/>
                        <a:t>VIP </a:t>
                      </a:r>
                      <a:r>
                        <a:rPr lang="en-US" sz="800" dirty="0" smtClean="0"/>
                        <a:t>30</a:t>
                      </a:r>
                      <a:endParaRPr lang="en-US" sz="800" dirty="0"/>
                    </a:p>
                  </a:txBody>
                  <a:tcPr marT="27432" marB="27432" anchor="ctr">
                    <a:solidFill>
                      <a:srgbClr val="049FD9"/>
                    </a:solidFill>
                  </a:tcPr>
                </a:tc>
                <a:extLst>
                  <a:ext uri="{0D108BD9-81ED-4DB2-BD59-A6C34878D82A}">
                    <a16:rowId xmlns:a16="http://schemas.microsoft.com/office/drawing/2014/main" xmlns="" val="10000"/>
                  </a:ext>
                </a:extLst>
              </a:tr>
              <a:tr h="96158">
                <a:tc gridSpan="3">
                  <a:txBody>
                    <a:bodyPr/>
                    <a:lstStyle/>
                    <a:p>
                      <a:pPr algn="l"/>
                      <a:r>
                        <a:rPr lang="en-US" sz="800" dirty="0">
                          <a:solidFill>
                            <a:schemeClr val="bg1"/>
                          </a:solidFill>
                        </a:rPr>
                        <a:t>Endpoints</a:t>
                      </a:r>
                    </a:p>
                  </a:txBody>
                  <a:tcPr marT="27432" marB="27432">
                    <a:solidFill>
                      <a:schemeClr val="tx1">
                        <a:lumMod val="60000"/>
                        <a:lumOff val="40000"/>
                      </a:schemeClr>
                    </a:solidFill>
                  </a:tcPr>
                </a:tc>
                <a:tc hMerge="1">
                  <a:txBody>
                    <a:bodyPr/>
                    <a:lstStyle/>
                    <a:p>
                      <a:endParaRPr lang="en-US"/>
                    </a:p>
                  </a:txBody>
                  <a:tcPr/>
                </a:tc>
                <a:tc hMerge="1">
                  <a:txBody>
                    <a:bodyPr/>
                    <a:lstStyle/>
                    <a:p>
                      <a:pPr algn="l"/>
                      <a:endParaRPr lang="en-US" sz="800" dirty="0">
                        <a:solidFill>
                          <a:schemeClr val="bg1"/>
                        </a:solidFill>
                      </a:endParaRPr>
                    </a:p>
                  </a:txBody>
                  <a:tcPr marT="27432" marB="27432">
                    <a:solidFill>
                      <a:schemeClr val="tx1">
                        <a:lumMod val="60000"/>
                        <a:lumOff val="40000"/>
                      </a:schemeClr>
                    </a:solidFill>
                  </a:tcPr>
                </a:tc>
                <a:extLst>
                  <a:ext uri="{0D108BD9-81ED-4DB2-BD59-A6C34878D82A}">
                    <a16:rowId xmlns:a16="http://schemas.microsoft.com/office/drawing/2014/main" xmlns="" val="10001"/>
                  </a:ext>
                </a:extLst>
              </a:tr>
              <a:tr h="173736">
                <a:tc>
                  <a:txBody>
                    <a:bodyPr/>
                    <a:lstStyle/>
                    <a:p>
                      <a:pPr algn="l"/>
                      <a:r>
                        <a:rPr lang="en-US" sz="800" b="0" baseline="0" dirty="0" smtClean="0">
                          <a:solidFill>
                            <a:schemeClr val="dk1"/>
                          </a:solidFill>
                        </a:rPr>
                        <a:t>8800 Series, non-3PCC (newer models): 8845, 8851, 8861, 8865</a:t>
                      </a:r>
                      <a:endParaRPr lang="en-US" sz="800" b="0" dirty="0">
                        <a:solidFill>
                          <a:schemeClr val="dk1"/>
                        </a:solidFill>
                      </a:endParaRPr>
                    </a:p>
                  </a:txBody>
                  <a:tcPr marT="27432" marB="27432">
                    <a:solidFill>
                      <a:srgbClr val="CCCDD7"/>
                    </a:solidFill>
                  </a:tcPr>
                </a:tc>
                <a:tc>
                  <a:txBody>
                    <a:bodyPr/>
                    <a:lstStyle/>
                    <a:p>
                      <a:pPr algn="l"/>
                      <a:r>
                        <a:rPr lang="en-US" sz="800" dirty="0">
                          <a:solidFill>
                            <a:schemeClr val="dk1"/>
                          </a:solidFill>
                        </a:rPr>
                        <a:t>8%</a:t>
                      </a:r>
                    </a:p>
                  </a:txBody>
                  <a:tcPr marT="27432" marB="27432">
                    <a:solidFill>
                      <a:srgbClr val="CCCDD7"/>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800">
                          <a:solidFill>
                            <a:schemeClr val="dk1"/>
                          </a:solidFill>
                        </a:rPr>
                        <a:t>8</a:t>
                      </a:r>
                      <a:r>
                        <a:rPr lang="en-US" sz="800" smtClean="0">
                          <a:solidFill>
                            <a:schemeClr val="dk1"/>
                          </a:solidFill>
                        </a:rPr>
                        <a:t>%</a:t>
                      </a:r>
                      <a:endParaRPr lang="en-US" sz="800" dirty="0">
                        <a:solidFill>
                          <a:schemeClr val="dk1"/>
                        </a:solidFill>
                      </a:endParaRPr>
                    </a:p>
                  </a:txBody>
                  <a:tcPr marT="27432" marB="27432">
                    <a:solidFill>
                      <a:srgbClr val="CCCDD7"/>
                    </a:solidFill>
                  </a:tcPr>
                </a:tc>
                <a:extLst>
                  <a:ext uri="{0D108BD9-81ED-4DB2-BD59-A6C34878D82A}">
                    <a16:rowId xmlns:a16="http://schemas.microsoft.com/office/drawing/2014/main" xmlns="" val="10002"/>
                  </a:ext>
                </a:extLst>
              </a:tr>
              <a:tr h="173736">
                <a:tc>
                  <a:txBody>
                    <a:bodyPr/>
                    <a:lstStyle/>
                    <a:p>
                      <a:pPr algn="l"/>
                      <a:r>
                        <a:rPr lang="en-US" sz="800" dirty="0" smtClean="0">
                          <a:solidFill>
                            <a:schemeClr val="dk1"/>
                          </a:solidFill>
                        </a:rPr>
                        <a:t>DX Series: DX70, DX80</a:t>
                      </a:r>
                      <a:endParaRPr lang="en-US" sz="800" dirty="0">
                        <a:solidFill>
                          <a:schemeClr val="dk1"/>
                        </a:solidFill>
                      </a:endParaRPr>
                    </a:p>
                  </a:txBody>
                  <a:tcPr marT="27432" marB="27432">
                    <a:solidFill>
                      <a:srgbClr val="E7E8EC"/>
                    </a:solidFill>
                  </a:tcPr>
                </a:tc>
                <a:tc>
                  <a:txBody>
                    <a:bodyPr/>
                    <a:lstStyle/>
                    <a:p>
                      <a:pPr algn="l"/>
                      <a:r>
                        <a:rPr lang="en-US" sz="800" dirty="0">
                          <a:solidFill>
                            <a:schemeClr val="dk1"/>
                          </a:solidFill>
                        </a:rPr>
                        <a:t>8%</a:t>
                      </a:r>
                    </a:p>
                  </a:txBody>
                  <a:tcPr marT="27432" marB="27432">
                    <a:solidFill>
                      <a:srgbClr val="E7E8EC"/>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800" dirty="0">
                          <a:solidFill>
                            <a:schemeClr val="dk1"/>
                          </a:solidFill>
                        </a:rPr>
                        <a:t>8%</a:t>
                      </a:r>
                    </a:p>
                  </a:txBody>
                  <a:tcPr marT="27432" marB="27432">
                    <a:solidFill>
                      <a:srgbClr val="E7E8EC"/>
                    </a:solidFill>
                  </a:tcPr>
                </a:tc>
                <a:extLst>
                  <a:ext uri="{0D108BD9-81ED-4DB2-BD59-A6C34878D82A}">
                    <a16:rowId xmlns:a16="http://schemas.microsoft.com/office/drawing/2014/main" xmlns="" val="10003"/>
                  </a:ext>
                </a:extLst>
              </a:tr>
              <a:tr h="173736">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800" b="0" dirty="0" smtClean="0">
                          <a:solidFill>
                            <a:schemeClr val="dk1"/>
                          </a:solidFill>
                        </a:rPr>
                        <a:t>Expressway C and E</a:t>
                      </a:r>
                      <a:endParaRPr lang="en-US" sz="800" b="0" dirty="0">
                        <a:solidFill>
                          <a:schemeClr val="dk1"/>
                        </a:solidFill>
                      </a:endParaRPr>
                    </a:p>
                  </a:txBody>
                  <a:tcPr marT="27432" marB="27432">
                    <a:solidFill>
                      <a:srgbClr val="CCCDD7"/>
                    </a:solidFill>
                  </a:tcPr>
                </a:tc>
                <a:tc>
                  <a:txBody>
                    <a:bodyPr/>
                    <a:lstStyle/>
                    <a:p>
                      <a:pPr algn="l"/>
                      <a:r>
                        <a:rPr lang="en-US" sz="800" dirty="0">
                          <a:solidFill>
                            <a:schemeClr val="dk1"/>
                          </a:solidFill>
                        </a:rPr>
                        <a:t>8%</a:t>
                      </a:r>
                    </a:p>
                  </a:txBody>
                  <a:tcPr marT="27432" marB="27432">
                    <a:solidFill>
                      <a:srgbClr val="CCCDD7"/>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800" dirty="0" smtClean="0">
                          <a:solidFill>
                            <a:schemeClr val="dk1"/>
                          </a:solidFill>
                        </a:rPr>
                        <a:t>1%</a:t>
                      </a:r>
                      <a:endParaRPr lang="en-US" sz="800" dirty="0">
                        <a:solidFill>
                          <a:schemeClr val="dk1"/>
                        </a:solidFill>
                      </a:endParaRPr>
                    </a:p>
                  </a:txBody>
                  <a:tcPr marT="27432" marB="27432">
                    <a:solidFill>
                      <a:srgbClr val="CCCDD7"/>
                    </a:solidFill>
                  </a:tcPr>
                </a:tc>
                <a:extLst>
                  <a:ext uri="{0D108BD9-81ED-4DB2-BD59-A6C34878D82A}">
                    <a16:rowId xmlns:a16="http://schemas.microsoft.com/office/drawing/2014/main" xmlns="" val="10004"/>
                  </a:ext>
                </a:extLst>
              </a:tr>
              <a:tr h="173736">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800" dirty="0" smtClean="0">
                          <a:solidFill>
                            <a:schemeClr val="dk1"/>
                          </a:solidFill>
                        </a:rPr>
                        <a:t>8800 Series non-3PCC (older models): 8811, 8821, 8841</a:t>
                      </a:r>
                      <a:endParaRPr lang="en-US" sz="800" dirty="0">
                        <a:solidFill>
                          <a:schemeClr val="dk1"/>
                        </a:solidFill>
                      </a:endParaRPr>
                    </a:p>
                  </a:txBody>
                  <a:tcPr marT="27432" marB="27432">
                    <a:solidFill>
                      <a:srgbClr val="E7E8EC"/>
                    </a:solidFill>
                  </a:tcPr>
                </a:tc>
                <a:tc>
                  <a:txBody>
                    <a:bodyPr/>
                    <a:lstStyle/>
                    <a:p>
                      <a:pPr algn="l"/>
                      <a:r>
                        <a:rPr lang="en-US" sz="800" dirty="0">
                          <a:solidFill>
                            <a:schemeClr val="dk1"/>
                          </a:solidFill>
                        </a:rPr>
                        <a:t>5%</a:t>
                      </a:r>
                    </a:p>
                  </a:txBody>
                  <a:tcPr marT="27432" marB="27432">
                    <a:solidFill>
                      <a:srgbClr val="E7E8EC"/>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800" dirty="0">
                          <a:solidFill>
                            <a:schemeClr val="dk1"/>
                          </a:solidFill>
                        </a:rPr>
                        <a:t>5%</a:t>
                      </a:r>
                    </a:p>
                  </a:txBody>
                  <a:tcPr marT="27432" marB="27432">
                    <a:solidFill>
                      <a:srgbClr val="E7E8EC"/>
                    </a:solidFill>
                  </a:tcPr>
                </a:tc>
              </a:tr>
              <a:tr h="173736">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800" dirty="0" smtClean="0">
                          <a:solidFill>
                            <a:schemeClr val="dk1"/>
                          </a:solidFill>
                        </a:rPr>
                        <a:t>7800 Series non-3PCC: 7861, 7841, 7821, 7811</a:t>
                      </a:r>
                      <a:endParaRPr lang="en-US" sz="800" dirty="0">
                        <a:solidFill>
                          <a:schemeClr val="dk1"/>
                        </a:solidFill>
                      </a:endParaRPr>
                    </a:p>
                  </a:txBody>
                  <a:tcPr marT="27432" marB="27432">
                    <a:solidFill>
                      <a:srgbClr val="CCCDD7"/>
                    </a:solidFill>
                  </a:tcPr>
                </a:tc>
                <a:tc>
                  <a:txBody>
                    <a:bodyPr/>
                    <a:lstStyle/>
                    <a:p>
                      <a:pPr algn="l"/>
                      <a:r>
                        <a:rPr lang="en-US" sz="800" dirty="0">
                          <a:solidFill>
                            <a:schemeClr val="dk1"/>
                          </a:solidFill>
                        </a:rPr>
                        <a:t>5%</a:t>
                      </a:r>
                    </a:p>
                  </a:txBody>
                  <a:tcPr marT="27432" marB="27432">
                    <a:solidFill>
                      <a:srgbClr val="CCCDD7"/>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800" dirty="0">
                          <a:solidFill>
                            <a:schemeClr val="dk1"/>
                          </a:solidFill>
                        </a:rPr>
                        <a:t>5%</a:t>
                      </a:r>
                    </a:p>
                  </a:txBody>
                  <a:tcPr marT="27432" marB="27432">
                    <a:solidFill>
                      <a:srgbClr val="CCCDD7"/>
                    </a:solidFill>
                  </a:tcPr>
                </a:tc>
              </a:tr>
              <a:tr h="173736">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800" dirty="0" smtClean="0">
                          <a:solidFill>
                            <a:schemeClr val="dk1"/>
                          </a:solidFill>
                        </a:rPr>
                        <a:t>IX Series: IX5000, IX5200</a:t>
                      </a:r>
                      <a:endParaRPr lang="en-US" sz="800" dirty="0">
                        <a:solidFill>
                          <a:schemeClr val="dk1"/>
                        </a:solidFill>
                      </a:endParaRPr>
                    </a:p>
                  </a:txBody>
                  <a:tcPr marT="27432" marB="27432">
                    <a:solidFill>
                      <a:srgbClr val="E7E8EC"/>
                    </a:solidFill>
                  </a:tcPr>
                </a:tc>
                <a:tc>
                  <a:txBody>
                    <a:bodyPr/>
                    <a:lstStyle/>
                    <a:p>
                      <a:pPr algn="l"/>
                      <a:r>
                        <a:rPr lang="en-US" sz="800" dirty="0">
                          <a:solidFill>
                            <a:schemeClr val="dk1"/>
                          </a:solidFill>
                        </a:rPr>
                        <a:t>5%</a:t>
                      </a:r>
                    </a:p>
                  </a:txBody>
                  <a:tcPr marT="27432" marB="27432">
                    <a:solidFill>
                      <a:srgbClr val="E7E8EC"/>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800" dirty="0">
                          <a:solidFill>
                            <a:schemeClr val="dk1"/>
                          </a:solidFill>
                        </a:rPr>
                        <a:t>5%</a:t>
                      </a:r>
                    </a:p>
                  </a:txBody>
                  <a:tcPr marT="27432" marB="27432">
                    <a:solidFill>
                      <a:srgbClr val="E7E8EC"/>
                    </a:solidFill>
                  </a:tcPr>
                </a:tc>
              </a:tr>
              <a:tr h="173736">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800" dirty="0" smtClean="0">
                          <a:solidFill>
                            <a:schemeClr val="dk1"/>
                          </a:solidFill>
                        </a:rPr>
                        <a:t>MX Series: MX200, MX300, MX700, MX800</a:t>
                      </a:r>
                      <a:endParaRPr lang="en-US" sz="800" dirty="0">
                        <a:solidFill>
                          <a:schemeClr val="dk1"/>
                        </a:solidFill>
                      </a:endParaRPr>
                    </a:p>
                  </a:txBody>
                  <a:tcPr marT="27432" marB="27432">
                    <a:solidFill>
                      <a:srgbClr val="CCCDD7"/>
                    </a:solidFill>
                  </a:tcPr>
                </a:tc>
                <a:tc>
                  <a:txBody>
                    <a:bodyPr/>
                    <a:lstStyle/>
                    <a:p>
                      <a:pPr algn="l"/>
                      <a:r>
                        <a:rPr lang="en-US" sz="800" dirty="0">
                          <a:solidFill>
                            <a:schemeClr val="dk1"/>
                          </a:solidFill>
                        </a:rPr>
                        <a:t>5%</a:t>
                      </a:r>
                    </a:p>
                  </a:txBody>
                  <a:tcPr marT="27432" marB="27432">
                    <a:solidFill>
                      <a:srgbClr val="CCCDD7"/>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800" dirty="0">
                          <a:solidFill>
                            <a:schemeClr val="dk1"/>
                          </a:solidFill>
                        </a:rPr>
                        <a:t>5%</a:t>
                      </a:r>
                    </a:p>
                  </a:txBody>
                  <a:tcPr marT="27432" marB="27432">
                    <a:solidFill>
                      <a:srgbClr val="CCCDD7"/>
                    </a:solidFill>
                  </a:tcPr>
                </a:tc>
              </a:tr>
              <a:tr h="173736">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800" dirty="0" smtClean="0">
                          <a:solidFill>
                            <a:schemeClr val="dk1"/>
                          </a:solidFill>
                        </a:rPr>
                        <a:t>SX Series: SX10, SX80</a:t>
                      </a:r>
                      <a:endParaRPr lang="en-US" sz="800" dirty="0">
                        <a:solidFill>
                          <a:schemeClr val="dk1"/>
                        </a:solidFill>
                      </a:endParaRPr>
                    </a:p>
                  </a:txBody>
                  <a:tcPr marT="27432" marB="27432">
                    <a:solidFill>
                      <a:srgbClr val="E7E8EC"/>
                    </a:solidFill>
                  </a:tcPr>
                </a:tc>
                <a:tc>
                  <a:txBody>
                    <a:bodyPr/>
                    <a:lstStyle/>
                    <a:p>
                      <a:pPr algn="l"/>
                      <a:r>
                        <a:rPr lang="en-US" sz="800" dirty="0">
                          <a:solidFill>
                            <a:schemeClr val="dk1"/>
                          </a:solidFill>
                        </a:rPr>
                        <a:t>3</a:t>
                      </a:r>
                      <a:r>
                        <a:rPr lang="en-US" sz="800" dirty="0" smtClean="0">
                          <a:solidFill>
                            <a:schemeClr val="dk1"/>
                          </a:solidFill>
                        </a:rPr>
                        <a:t>%</a:t>
                      </a:r>
                      <a:endParaRPr lang="en-US" sz="800" dirty="0">
                        <a:solidFill>
                          <a:schemeClr val="dk1"/>
                        </a:solidFill>
                      </a:endParaRPr>
                    </a:p>
                  </a:txBody>
                  <a:tcPr marT="27432" marB="27432">
                    <a:solidFill>
                      <a:srgbClr val="E7E8EC"/>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800" dirty="0" smtClean="0">
                          <a:solidFill>
                            <a:schemeClr val="dk1"/>
                          </a:solidFill>
                        </a:rPr>
                        <a:t>3%</a:t>
                      </a:r>
                      <a:endParaRPr lang="en-US" sz="800" dirty="0">
                        <a:solidFill>
                          <a:schemeClr val="dk1"/>
                        </a:solidFill>
                      </a:endParaRPr>
                    </a:p>
                  </a:txBody>
                  <a:tcPr marT="27432" marB="27432">
                    <a:solidFill>
                      <a:srgbClr val="E7E8EC"/>
                    </a:solidFill>
                  </a:tcPr>
                </a:tc>
              </a:tr>
              <a:tr h="173736">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800" dirty="0" smtClean="0">
                          <a:solidFill>
                            <a:schemeClr val="dk1"/>
                          </a:solidFill>
                        </a:rPr>
                        <a:t>SX20</a:t>
                      </a:r>
                      <a:endParaRPr lang="en-US" sz="800" dirty="0">
                        <a:solidFill>
                          <a:schemeClr val="dk1"/>
                        </a:solidFill>
                      </a:endParaRPr>
                    </a:p>
                  </a:txBody>
                  <a:tcPr marT="27432" marB="27432">
                    <a:solidFill>
                      <a:srgbClr val="CCCDD7"/>
                    </a:solidFill>
                  </a:tcPr>
                </a:tc>
                <a:tc>
                  <a:txBody>
                    <a:bodyPr/>
                    <a:lstStyle/>
                    <a:p>
                      <a:pPr algn="l"/>
                      <a:r>
                        <a:rPr lang="en-US" sz="800" dirty="0">
                          <a:solidFill>
                            <a:schemeClr val="dk1"/>
                          </a:solidFill>
                        </a:rPr>
                        <a:t>3</a:t>
                      </a:r>
                      <a:r>
                        <a:rPr lang="en-US" sz="800" dirty="0" smtClean="0">
                          <a:solidFill>
                            <a:schemeClr val="dk1"/>
                          </a:solidFill>
                        </a:rPr>
                        <a:t>%</a:t>
                      </a:r>
                      <a:endParaRPr lang="en-US" sz="800" dirty="0">
                        <a:solidFill>
                          <a:schemeClr val="dk1"/>
                        </a:solidFill>
                      </a:endParaRPr>
                    </a:p>
                  </a:txBody>
                  <a:tcPr marT="27432" marB="27432">
                    <a:solidFill>
                      <a:srgbClr val="CCCDD7"/>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800" baseline="0" dirty="0" smtClean="0">
                          <a:solidFill>
                            <a:schemeClr val="dk1"/>
                          </a:solidFill>
                        </a:rPr>
                        <a:t> -</a:t>
                      </a:r>
                      <a:endParaRPr lang="en-US" sz="800" dirty="0">
                        <a:solidFill>
                          <a:schemeClr val="dk1"/>
                        </a:solidFill>
                      </a:endParaRPr>
                    </a:p>
                  </a:txBody>
                  <a:tcPr marT="27432" marB="27432">
                    <a:solidFill>
                      <a:srgbClr val="CCCDD7"/>
                    </a:solidFill>
                  </a:tcPr>
                </a:tc>
              </a:tr>
              <a:tr h="173736">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800" dirty="0" smtClean="0">
                          <a:solidFill>
                            <a:schemeClr val="dk1"/>
                          </a:solidFill>
                        </a:rPr>
                        <a:t>Room Kit</a:t>
                      </a:r>
                      <a:endParaRPr lang="en-US" sz="800" dirty="0">
                        <a:solidFill>
                          <a:schemeClr val="dk1"/>
                        </a:solidFill>
                      </a:endParaRPr>
                    </a:p>
                  </a:txBody>
                  <a:tcPr marT="27432" marB="27432">
                    <a:solidFill>
                      <a:srgbClr val="E7E8EC"/>
                    </a:solidFill>
                  </a:tcPr>
                </a:tc>
                <a:tc>
                  <a:txBody>
                    <a:bodyPr/>
                    <a:lstStyle/>
                    <a:p>
                      <a:pPr algn="l"/>
                      <a:r>
                        <a:rPr lang="en-US" sz="800" baseline="0" dirty="0" smtClean="0">
                          <a:solidFill>
                            <a:schemeClr val="dk1"/>
                          </a:solidFill>
                        </a:rPr>
                        <a:t> - </a:t>
                      </a:r>
                      <a:endParaRPr lang="en-US" sz="800" dirty="0">
                        <a:solidFill>
                          <a:schemeClr val="dk1"/>
                        </a:solidFill>
                      </a:endParaRPr>
                    </a:p>
                  </a:txBody>
                  <a:tcPr marT="27432" marB="27432">
                    <a:solidFill>
                      <a:srgbClr val="E7E8EC"/>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800" dirty="0" smtClean="0">
                          <a:solidFill>
                            <a:schemeClr val="dk1"/>
                          </a:solidFill>
                        </a:rPr>
                        <a:t>3%</a:t>
                      </a:r>
                      <a:endParaRPr lang="en-US" sz="800" dirty="0">
                        <a:solidFill>
                          <a:schemeClr val="dk1"/>
                        </a:solidFill>
                      </a:endParaRPr>
                    </a:p>
                  </a:txBody>
                  <a:tcPr marT="27432" marB="27432">
                    <a:solidFill>
                      <a:srgbClr val="E7E8EC"/>
                    </a:solidFill>
                  </a:tcPr>
                </a:tc>
              </a:tr>
              <a:tr h="96158">
                <a:tc gridSpan="3">
                  <a:txBody>
                    <a:bodyPr/>
                    <a:lstStyle/>
                    <a:p>
                      <a:pPr algn="l"/>
                      <a:r>
                        <a:rPr lang="en-US" sz="800" dirty="0">
                          <a:solidFill>
                            <a:schemeClr val="bg1"/>
                          </a:solidFill>
                        </a:rPr>
                        <a:t>Software</a:t>
                      </a:r>
                    </a:p>
                  </a:txBody>
                  <a:tcPr marT="27432" marB="27432">
                    <a:solidFill>
                      <a:schemeClr val="tx1">
                        <a:lumMod val="60000"/>
                        <a:lumOff val="40000"/>
                      </a:schemeClr>
                    </a:solidFill>
                  </a:tcPr>
                </a:tc>
                <a:tc hMerge="1">
                  <a:txBody>
                    <a:bodyPr/>
                    <a:lstStyle/>
                    <a:p>
                      <a:endParaRPr lang="en-US"/>
                    </a:p>
                  </a:txBody>
                  <a:tcPr/>
                </a:tc>
                <a:tc hMerge="1">
                  <a:txBody>
                    <a:bodyPr/>
                    <a:lstStyle/>
                    <a:p>
                      <a:pPr algn="l"/>
                      <a:endParaRPr lang="en-US" sz="800" dirty="0">
                        <a:solidFill>
                          <a:schemeClr val="bg1"/>
                        </a:solidFill>
                      </a:endParaRPr>
                    </a:p>
                  </a:txBody>
                  <a:tcPr marT="27432" marB="27432">
                    <a:solidFill>
                      <a:schemeClr val="tx1">
                        <a:lumMod val="60000"/>
                        <a:lumOff val="40000"/>
                      </a:schemeClr>
                    </a:solidFill>
                  </a:tcPr>
                </a:tc>
                <a:extLst>
                  <a:ext uri="{0D108BD9-81ED-4DB2-BD59-A6C34878D82A}">
                    <a16:rowId xmlns:a16="http://schemas.microsoft.com/office/drawing/2014/main" xmlns="" val="10005"/>
                  </a:ext>
                </a:extLst>
              </a:tr>
              <a:tr h="361422">
                <a:tc>
                  <a:txBody>
                    <a:bodyPr/>
                    <a:lstStyle/>
                    <a:p>
                      <a:pPr algn="l"/>
                      <a:r>
                        <a:rPr lang="en-US" sz="800" b="1" dirty="0">
                          <a:solidFill>
                            <a:schemeClr val="dk1"/>
                          </a:solidFill>
                        </a:rPr>
                        <a:t>Business Edition 6000</a:t>
                      </a:r>
                    </a:p>
                    <a:p>
                      <a:pPr marL="112713" indent="-112713" algn="l">
                        <a:buSzPct val="80000"/>
                        <a:buFont typeface="Arial" pitchFamily="34" charset="0"/>
                        <a:buChar char="•"/>
                      </a:pPr>
                      <a:r>
                        <a:rPr lang="en-US" sz="800" dirty="0" smtClean="0">
                          <a:solidFill>
                            <a:schemeClr val="dk1"/>
                          </a:solidFill>
                        </a:rPr>
                        <a:t>Midmarket Cisco Unified Workspace Licensing Professional (CUWL Meeting)</a:t>
                      </a:r>
                    </a:p>
                    <a:p>
                      <a:pPr marL="112713" indent="-112713" algn="l">
                        <a:buSzPct val="80000"/>
                        <a:buFont typeface="Arial" pitchFamily="34" charset="0"/>
                        <a:buChar char="•"/>
                      </a:pPr>
                      <a:r>
                        <a:rPr lang="en-US" sz="800" dirty="0" smtClean="0">
                          <a:solidFill>
                            <a:schemeClr val="dk1"/>
                          </a:solidFill>
                        </a:rPr>
                        <a:t>Midmarket Cisco Unified Workspace Licensing Standard </a:t>
                      </a:r>
                      <a:br>
                        <a:rPr lang="en-US" sz="800" dirty="0" smtClean="0">
                          <a:solidFill>
                            <a:schemeClr val="dk1"/>
                          </a:solidFill>
                        </a:rPr>
                      </a:br>
                      <a:r>
                        <a:rPr lang="en-US" sz="800" dirty="0" smtClean="0">
                          <a:solidFill>
                            <a:schemeClr val="dk1"/>
                          </a:solidFill>
                        </a:rPr>
                        <a:t>(CUWL Standard)</a:t>
                      </a:r>
                      <a:endParaRPr lang="en-US" sz="800" dirty="0">
                        <a:solidFill>
                          <a:schemeClr val="dk1"/>
                        </a:solidFill>
                      </a:endParaRPr>
                    </a:p>
                  </a:txBody>
                  <a:tcPr marT="27432" marB="27432">
                    <a:solidFill>
                      <a:srgbClr val="E7E8EC"/>
                    </a:solidFill>
                  </a:tcPr>
                </a:tc>
                <a:tc>
                  <a:txBody>
                    <a:bodyPr/>
                    <a:lstStyle/>
                    <a:p>
                      <a:pPr algn="l"/>
                      <a:r>
                        <a:rPr lang="en-US" sz="800" dirty="0">
                          <a:solidFill>
                            <a:schemeClr val="dk1"/>
                          </a:solidFill>
                        </a:rPr>
                        <a:t>15%</a:t>
                      </a:r>
                    </a:p>
                  </a:txBody>
                  <a:tcPr marT="27432" marB="27432">
                    <a:solidFill>
                      <a:srgbClr val="E7E8EC"/>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800" dirty="0">
                          <a:solidFill>
                            <a:schemeClr val="dk1"/>
                          </a:solidFill>
                        </a:rPr>
                        <a:t>15%</a:t>
                      </a:r>
                    </a:p>
                    <a:p>
                      <a:pPr algn="l"/>
                      <a:endParaRPr lang="en-US" sz="800" dirty="0">
                        <a:solidFill>
                          <a:schemeClr val="dk1"/>
                        </a:solidFill>
                      </a:endParaRPr>
                    </a:p>
                  </a:txBody>
                  <a:tcPr marT="27432" marB="27432">
                    <a:solidFill>
                      <a:srgbClr val="E7E8EC"/>
                    </a:solidFill>
                  </a:tcPr>
                </a:tc>
                <a:extLst>
                  <a:ext uri="{0D108BD9-81ED-4DB2-BD59-A6C34878D82A}">
                    <a16:rowId xmlns:a16="http://schemas.microsoft.com/office/drawing/2014/main" xmlns="" val="10006"/>
                  </a:ext>
                </a:extLst>
              </a:tr>
              <a:tr h="228790">
                <a:tc>
                  <a:txBody>
                    <a:bodyPr/>
                    <a:lstStyle/>
                    <a:p>
                      <a:pPr algn="l"/>
                      <a:r>
                        <a:rPr lang="en-US" sz="800" b="1" dirty="0">
                          <a:solidFill>
                            <a:schemeClr val="dk1"/>
                          </a:solidFill>
                        </a:rPr>
                        <a:t>Business Edition 6000</a:t>
                      </a:r>
                    </a:p>
                    <a:p>
                      <a:pPr marL="112713" indent="-112713" algn="l">
                        <a:buSzPct val="80000"/>
                        <a:buFont typeface="Arial" pitchFamily="34" charset="0"/>
                        <a:buChar char="•"/>
                      </a:pPr>
                      <a:r>
                        <a:rPr lang="en-US" sz="800" dirty="0" smtClean="0">
                          <a:solidFill>
                            <a:schemeClr val="dk1"/>
                          </a:solidFill>
                        </a:rPr>
                        <a:t>Midmarket Unified Communications Licensing (UCL): UCL Enhanced, UCL Enhanced Plus, UCL Basic, UCL Essential</a:t>
                      </a:r>
                      <a:endParaRPr lang="en-US" sz="800" dirty="0">
                        <a:solidFill>
                          <a:schemeClr val="dk1"/>
                        </a:solidFill>
                      </a:endParaRPr>
                    </a:p>
                  </a:txBody>
                  <a:tcPr marT="27432" marB="27432">
                    <a:solidFill>
                      <a:srgbClr val="CCCDD7"/>
                    </a:solidFill>
                  </a:tcPr>
                </a:tc>
                <a:tc>
                  <a:txBody>
                    <a:bodyPr/>
                    <a:lstStyle/>
                    <a:p>
                      <a:pPr algn="l"/>
                      <a:r>
                        <a:rPr lang="en-US" sz="800" dirty="0" smtClean="0">
                          <a:solidFill>
                            <a:schemeClr val="dk1"/>
                          </a:solidFill>
                        </a:rPr>
                        <a:t>10%</a:t>
                      </a:r>
                      <a:endParaRPr lang="en-US" sz="800" dirty="0">
                        <a:solidFill>
                          <a:schemeClr val="dk1"/>
                        </a:solidFill>
                      </a:endParaRPr>
                    </a:p>
                  </a:txBody>
                  <a:tcPr marT="27432" marB="27432">
                    <a:solidFill>
                      <a:srgbClr val="CCCDD7"/>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800" dirty="0" smtClean="0">
                          <a:solidFill>
                            <a:schemeClr val="dk1"/>
                          </a:solidFill>
                        </a:rPr>
                        <a:t>10%</a:t>
                      </a:r>
                      <a:endParaRPr lang="en-US" sz="800" dirty="0">
                        <a:solidFill>
                          <a:schemeClr val="dk1"/>
                        </a:solidFill>
                      </a:endParaRPr>
                    </a:p>
                    <a:p>
                      <a:pPr algn="l"/>
                      <a:endParaRPr lang="en-US" sz="800" dirty="0">
                        <a:solidFill>
                          <a:schemeClr val="dk1"/>
                        </a:solidFill>
                      </a:endParaRPr>
                    </a:p>
                  </a:txBody>
                  <a:tcPr marT="27432" marB="27432">
                    <a:solidFill>
                      <a:srgbClr val="CCCDD7"/>
                    </a:solidFill>
                  </a:tcPr>
                </a:tc>
                <a:extLst>
                  <a:ext uri="{0D108BD9-81ED-4DB2-BD59-A6C34878D82A}">
                    <a16:rowId xmlns:a16="http://schemas.microsoft.com/office/drawing/2014/main" xmlns="" val="10007"/>
                  </a:ext>
                </a:extLst>
              </a:tr>
              <a:tr h="295106">
                <a:tc>
                  <a:txBody>
                    <a:bodyPr/>
                    <a:lstStyle/>
                    <a:p>
                      <a:pPr algn="l"/>
                      <a:r>
                        <a:rPr lang="en-US" sz="800" b="1" dirty="0">
                          <a:solidFill>
                            <a:schemeClr val="dk1"/>
                          </a:solidFill>
                        </a:rPr>
                        <a:t>Contact Center</a:t>
                      </a:r>
                    </a:p>
                    <a:p>
                      <a:pPr marL="112713" indent="-112713" algn="l">
                        <a:buSzPct val="80000"/>
                        <a:buFont typeface="Arial" pitchFamily="34" charset="0"/>
                        <a:buChar char="•"/>
                      </a:pPr>
                      <a:r>
                        <a:rPr lang="en-US" sz="800" dirty="0" smtClean="0">
                          <a:solidFill>
                            <a:schemeClr val="dk1"/>
                          </a:solidFill>
                        </a:rPr>
                        <a:t>Cisco Unified Contact Center Enterprise (IPCCE), Cisco Unified Customer Voice Portal (CVP), Contact Center Express (IPCCX) 10.x, 11.x</a:t>
                      </a:r>
                      <a:endParaRPr lang="en-US" sz="800" dirty="0">
                        <a:solidFill>
                          <a:schemeClr val="dk1"/>
                        </a:solidFill>
                      </a:endParaRPr>
                    </a:p>
                  </a:txBody>
                  <a:tcPr marT="27432" marB="27432">
                    <a:solidFill>
                      <a:srgbClr val="E7E8EC"/>
                    </a:solidFill>
                  </a:tcPr>
                </a:tc>
                <a:tc>
                  <a:txBody>
                    <a:bodyPr/>
                    <a:lstStyle/>
                    <a:p>
                      <a:pPr algn="l"/>
                      <a:r>
                        <a:rPr lang="en-US" sz="800" dirty="0">
                          <a:solidFill>
                            <a:schemeClr val="dk1"/>
                          </a:solidFill>
                        </a:rPr>
                        <a:t>15%</a:t>
                      </a:r>
                    </a:p>
                  </a:txBody>
                  <a:tcPr marT="27432" marB="27432">
                    <a:solidFill>
                      <a:srgbClr val="E7E8EC"/>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800" dirty="0">
                          <a:solidFill>
                            <a:schemeClr val="dk1"/>
                          </a:solidFill>
                        </a:rPr>
                        <a:t>15%</a:t>
                      </a:r>
                    </a:p>
                    <a:p>
                      <a:pPr algn="l"/>
                      <a:endParaRPr lang="en-US" sz="800" dirty="0">
                        <a:solidFill>
                          <a:schemeClr val="dk1"/>
                        </a:solidFill>
                      </a:endParaRPr>
                    </a:p>
                  </a:txBody>
                  <a:tcPr marT="27432" marB="27432">
                    <a:solidFill>
                      <a:srgbClr val="E7E8EC"/>
                    </a:solidFill>
                  </a:tcPr>
                </a:tc>
                <a:extLst>
                  <a:ext uri="{0D108BD9-81ED-4DB2-BD59-A6C34878D82A}">
                    <a16:rowId xmlns:a16="http://schemas.microsoft.com/office/drawing/2014/main" xmlns="" val="10008"/>
                  </a:ext>
                </a:extLst>
              </a:tr>
            </a:tbl>
          </a:graphicData>
        </a:graphic>
      </p:graphicFrame>
      <p:graphicFrame>
        <p:nvGraphicFramePr>
          <p:cNvPr id="13" name="Table Placeholder 4"/>
          <p:cNvGraphicFramePr>
            <a:graphicFrameLocks/>
          </p:cNvGraphicFramePr>
          <p:nvPr>
            <p:extLst>
              <p:ext uri="{D42A27DB-BD31-4B8C-83A1-F6EECF244321}">
                <p14:modId xmlns:p14="http://schemas.microsoft.com/office/powerpoint/2010/main" val="2764685936"/>
              </p:ext>
            </p:extLst>
          </p:nvPr>
        </p:nvGraphicFramePr>
        <p:xfrm>
          <a:off x="4818910" y="648883"/>
          <a:ext cx="3975840" cy="4096890"/>
        </p:xfrm>
        <a:graphic>
          <a:graphicData uri="http://schemas.openxmlformats.org/drawingml/2006/table">
            <a:tbl>
              <a:tblPr firstRow="1" bandRow="1">
                <a:tableStyleId>{5C22544A-7EE6-4342-B048-85BDC9FD1C3A}</a:tableStyleId>
              </a:tblPr>
              <a:tblGrid>
                <a:gridCol w="2858240">
                  <a:extLst>
                    <a:ext uri="{9D8B030D-6E8A-4147-A177-3AD203B41FA5}">
                      <a16:colId xmlns:a16="http://schemas.microsoft.com/office/drawing/2014/main" xmlns="" val="20000"/>
                    </a:ext>
                  </a:extLst>
                </a:gridCol>
                <a:gridCol w="558800">
                  <a:extLst>
                    <a:ext uri="{9D8B030D-6E8A-4147-A177-3AD203B41FA5}">
                      <a16:colId xmlns:a16="http://schemas.microsoft.com/office/drawing/2014/main" xmlns="" val="20001"/>
                    </a:ext>
                  </a:extLst>
                </a:gridCol>
                <a:gridCol w="558800">
                  <a:extLst>
                    <a:ext uri="{9D8B030D-6E8A-4147-A177-3AD203B41FA5}">
                      <a16:colId xmlns:a16="http://schemas.microsoft.com/office/drawing/2014/main" xmlns="" val="20002"/>
                    </a:ext>
                  </a:extLst>
                </a:gridCol>
              </a:tblGrid>
              <a:tr h="238122">
                <a:tc>
                  <a:txBody>
                    <a:bodyPr/>
                    <a:lstStyle/>
                    <a:p>
                      <a:pPr algn="l"/>
                      <a:r>
                        <a:rPr lang="en-US" sz="800" dirty="0"/>
                        <a:t>Collaboration</a:t>
                      </a:r>
                    </a:p>
                  </a:txBody>
                  <a:tcPr marT="27432" marB="27432" anchor="ctr">
                    <a:solidFill>
                      <a:srgbClr val="049FD9"/>
                    </a:solidFill>
                  </a:tcPr>
                </a:tc>
                <a:tc>
                  <a:txBody>
                    <a:bodyPr/>
                    <a:lstStyle/>
                    <a:p>
                      <a:pPr algn="l"/>
                      <a:r>
                        <a:rPr lang="en-US" sz="800" dirty="0"/>
                        <a:t>VIP </a:t>
                      </a:r>
                      <a:r>
                        <a:rPr lang="en-US" sz="800" dirty="0" smtClean="0"/>
                        <a:t>29</a:t>
                      </a:r>
                      <a:endParaRPr lang="en-US" sz="800" dirty="0"/>
                    </a:p>
                  </a:txBody>
                  <a:tcPr marT="27432" marB="27432" anchor="ctr">
                    <a:solidFill>
                      <a:srgbClr val="049FD9"/>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800" dirty="0"/>
                        <a:t>VIP </a:t>
                      </a:r>
                      <a:r>
                        <a:rPr lang="en-US" sz="800" dirty="0" smtClean="0"/>
                        <a:t>30</a:t>
                      </a:r>
                      <a:endParaRPr lang="en-US" sz="800" dirty="0"/>
                    </a:p>
                  </a:txBody>
                  <a:tcPr marT="27432" marB="27432" anchor="ctr">
                    <a:solidFill>
                      <a:srgbClr val="049FD9"/>
                    </a:solidFill>
                  </a:tcPr>
                </a:tc>
                <a:extLst>
                  <a:ext uri="{0D108BD9-81ED-4DB2-BD59-A6C34878D82A}">
                    <a16:rowId xmlns:a16="http://schemas.microsoft.com/office/drawing/2014/main" xmlns="" val="10000"/>
                  </a:ext>
                </a:extLst>
              </a:tr>
              <a:tr h="238122">
                <a:tc>
                  <a:txBody>
                    <a:bodyPr/>
                    <a:lstStyle/>
                    <a:p>
                      <a:pPr algn="l"/>
                      <a:r>
                        <a:rPr lang="en-US" sz="800" b="1" dirty="0">
                          <a:solidFill>
                            <a:schemeClr val="dk1"/>
                          </a:solidFill>
                        </a:rPr>
                        <a:t>Cisco Unified Workspace Licensing</a:t>
                      </a:r>
                    </a:p>
                    <a:p>
                      <a:pPr marL="112713" indent="-112713" algn="l">
                        <a:buSzPct val="80000"/>
                        <a:buFont typeface="Arial" pitchFamily="34" charset="0"/>
                        <a:buChar char="•"/>
                      </a:pPr>
                      <a:r>
                        <a:rPr lang="en-US" sz="800" dirty="0">
                          <a:solidFill>
                            <a:schemeClr val="dk1"/>
                          </a:solidFill>
                        </a:rPr>
                        <a:t>CUWL Meetings</a:t>
                      </a:r>
                      <a:r>
                        <a:rPr lang="en-US" sz="800" baseline="0" dirty="0">
                          <a:solidFill>
                            <a:schemeClr val="dk1"/>
                          </a:solidFill>
                        </a:rPr>
                        <a:t> </a:t>
                      </a:r>
                    </a:p>
                    <a:p>
                      <a:pPr marL="112713" indent="-112713" algn="l">
                        <a:buSzPct val="80000"/>
                        <a:buFont typeface="Arial" pitchFamily="34" charset="0"/>
                        <a:buChar char="•"/>
                      </a:pPr>
                      <a:r>
                        <a:rPr lang="en-US" sz="800" dirty="0" smtClean="0">
                          <a:solidFill>
                            <a:schemeClr val="dk1"/>
                          </a:solidFill>
                        </a:rPr>
                        <a:t>CUWL </a:t>
                      </a:r>
                      <a:r>
                        <a:rPr lang="en-US" sz="800" dirty="0">
                          <a:solidFill>
                            <a:schemeClr val="dk1"/>
                          </a:solidFill>
                        </a:rPr>
                        <a:t>Standard</a:t>
                      </a:r>
                    </a:p>
                  </a:txBody>
                  <a:tcPr marT="27432" marB="27432">
                    <a:solidFill>
                      <a:srgbClr val="CCCDD7"/>
                    </a:solidFill>
                  </a:tcPr>
                </a:tc>
                <a:tc>
                  <a:txBody>
                    <a:bodyPr/>
                    <a:lstStyle/>
                    <a:p>
                      <a:pPr algn="l"/>
                      <a:r>
                        <a:rPr lang="en-US" sz="800" dirty="0" smtClean="0">
                          <a:solidFill>
                            <a:schemeClr val="dk1"/>
                          </a:solidFill>
                        </a:rPr>
                        <a:t>10</a:t>
                      </a:r>
                      <a:r>
                        <a:rPr lang="en-US" sz="800" dirty="0">
                          <a:solidFill>
                            <a:schemeClr val="dk1"/>
                          </a:solidFill>
                        </a:rPr>
                        <a:t>%</a:t>
                      </a:r>
                    </a:p>
                  </a:txBody>
                  <a:tcPr marT="27432" marB="27432">
                    <a:solidFill>
                      <a:srgbClr val="CCCDD7"/>
                    </a:solidFill>
                  </a:tcPr>
                </a:tc>
                <a:tc>
                  <a:txBody>
                    <a:bodyPr/>
                    <a:lstStyle/>
                    <a:p>
                      <a:pPr algn="l"/>
                      <a:r>
                        <a:rPr lang="en-US" sz="800" baseline="0" dirty="0" smtClean="0">
                          <a:solidFill>
                            <a:schemeClr val="dk1"/>
                          </a:solidFill>
                        </a:rPr>
                        <a:t>10</a:t>
                      </a:r>
                      <a:r>
                        <a:rPr lang="en-US" sz="800" baseline="0" dirty="0">
                          <a:solidFill>
                            <a:schemeClr val="dk1"/>
                          </a:solidFill>
                        </a:rPr>
                        <a:t>%</a:t>
                      </a:r>
                      <a:endParaRPr lang="en-US" sz="800" dirty="0">
                        <a:solidFill>
                          <a:schemeClr val="dk1"/>
                        </a:solidFill>
                      </a:endParaRPr>
                    </a:p>
                  </a:txBody>
                  <a:tcPr marT="27432" marB="27432">
                    <a:solidFill>
                      <a:srgbClr val="CCCDD7"/>
                    </a:solidFill>
                  </a:tcPr>
                </a:tc>
              </a:tr>
              <a:tr h="238122">
                <a:tc>
                  <a:txBody>
                    <a:bodyPr/>
                    <a:lstStyle/>
                    <a:p>
                      <a:pPr algn="l"/>
                      <a:r>
                        <a:rPr lang="en-US" sz="800" b="1" dirty="0">
                          <a:solidFill>
                            <a:schemeClr val="dk1"/>
                          </a:solidFill>
                        </a:rPr>
                        <a:t>Enterprise Agreements</a:t>
                      </a:r>
                    </a:p>
                    <a:p>
                      <a:pPr marL="112713" indent="-112713" algn="l">
                        <a:buSzPct val="80000"/>
                        <a:buFont typeface="Arial" pitchFamily="34" charset="0"/>
                        <a:buChar char="•"/>
                      </a:pPr>
                      <a:r>
                        <a:rPr lang="fr-FR" sz="800" dirty="0" smtClean="0">
                          <a:solidFill>
                            <a:schemeClr val="dk1"/>
                          </a:solidFill>
                        </a:rPr>
                        <a:t>EAUC Suite, EATP Suite, EAHCS Suite, EAWBX Suite</a:t>
                      </a:r>
                      <a:endParaRPr lang="en-US" sz="800" dirty="0">
                        <a:solidFill>
                          <a:schemeClr val="dk1"/>
                        </a:solidFill>
                      </a:endParaRPr>
                    </a:p>
                  </a:txBody>
                  <a:tcPr marT="27432" marB="27432">
                    <a:solidFill>
                      <a:srgbClr val="E7E8EC"/>
                    </a:solidFill>
                  </a:tcPr>
                </a:tc>
                <a:tc>
                  <a:txBody>
                    <a:bodyPr/>
                    <a:lstStyle/>
                    <a:p>
                      <a:pPr algn="l"/>
                      <a:r>
                        <a:rPr lang="en-US" sz="800" dirty="0" smtClean="0">
                          <a:solidFill>
                            <a:schemeClr val="dk1"/>
                          </a:solidFill>
                        </a:rPr>
                        <a:t>10</a:t>
                      </a:r>
                      <a:r>
                        <a:rPr lang="en-US" sz="800" dirty="0">
                          <a:solidFill>
                            <a:schemeClr val="dk1"/>
                          </a:solidFill>
                        </a:rPr>
                        <a:t>%</a:t>
                      </a:r>
                    </a:p>
                  </a:txBody>
                  <a:tcPr marT="27432" marB="27432">
                    <a:solidFill>
                      <a:srgbClr val="E7E8EC"/>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800" dirty="0" smtClean="0">
                          <a:solidFill>
                            <a:schemeClr val="dk1"/>
                          </a:solidFill>
                        </a:rPr>
                        <a:t>8%</a:t>
                      </a:r>
                      <a:endParaRPr lang="en-US" sz="800" dirty="0">
                        <a:solidFill>
                          <a:schemeClr val="dk1"/>
                        </a:solidFill>
                      </a:endParaRPr>
                    </a:p>
                  </a:txBody>
                  <a:tcPr marT="27432" marB="27432">
                    <a:solidFill>
                      <a:srgbClr val="E7E8EC"/>
                    </a:solidFill>
                  </a:tcPr>
                </a:tc>
              </a:tr>
              <a:tr h="238122">
                <a:tc>
                  <a:txBody>
                    <a:bodyPr/>
                    <a:lstStyle/>
                    <a:p>
                      <a:pPr algn="l"/>
                      <a:r>
                        <a:rPr lang="en-US" sz="800" b="1" dirty="0">
                          <a:solidFill>
                            <a:schemeClr val="dk1"/>
                          </a:solidFill>
                        </a:rPr>
                        <a:t>UCL</a:t>
                      </a:r>
                    </a:p>
                    <a:p>
                      <a:pPr marL="112713" indent="-112713" algn="l">
                        <a:buSzPct val="80000"/>
                        <a:buFont typeface="Arial" pitchFamily="34" charset="0"/>
                        <a:buChar char="•"/>
                      </a:pPr>
                      <a:r>
                        <a:rPr lang="en-US" sz="800" dirty="0" smtClean="0">
                          <a:solidFill>
                            <a:schemeClr val="dk1"/>
                          </a:solidFill>
                        </a:rPr>
                        <a:t>UCL Enhanced, UCL Enhanced Plus</a:t>
                      </a:r>
                      <a:endParaRPr lang="en-US" sz="800" dirty="0">
                        <a:solidFill>
                          <a:schemeClr val="dk1"/>
                        </a:solidFill>
                      </a:endParaRPr>
                    </a:p>
                  </a:txBody>
                  <a:tcPr marT="27432" marB="27432">
                    <a:solidFill>
                      <a:srgbClr val="CCCDD7"/>
                    </a:solidFill>
                  </a:tcPr>
                </a:tc>
                <a:tc>
                  <a:txBody>
                    <a:bodyPr/>
                    <a:lstStyle/>
                    <a:p>
                      <a:pPr algn="l"/>
                      <a:r>
                        <a:rPr lang="en-US" sz="800" dirty="0" smtClean="0">
                          <a:solidFill>
                            <a:schemeClr val="dk1"/>
                          </a:solidFill>
                        </a:rPr>
                        <a:t>10</a:t>
                      </a:r>
                      <a:r>
                        <a:rPr lang="en-US" sz="800" dirty="0">
                          <a:solidFill>
                            <a:schemeClr val="dk1"/>
                          </a:solidFill>
                        </a:rPr>
                        <a:t>%</a:t>
                      </a:r>
                    </a:p>
                  </a:txBody>
                  <a:tcPr marT="27432" marB="27432">
                    <a:solidFill>
                      <a:srgbClr val="CCCDD7"/>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800" dirty="0" smtClean="0">
                          <a:solidFill>
                            <a:schemeClr val="dk1"/>
                          </a:solidFill>
                        </a:rPr>
                        <a:t>10</a:t>
                      </a:r>
                      <a:r>
                        <a:rPr lang="en-US" sz="800" dirty="0">
                          <a:solidFill>
                            <a:schemeClr val="dk1"/>
                          </a:solidFill>
                        </a:rPr>
                        <a:t>%</a:t>
                      </a:r>
                    </a:p>
                  </a:txBody>
                  <a:tcPr marT="27432" marB="27432">
                    <a:solidFill>
                      <a:srgbClr val="CCCDD7"/>
                    </a:solidFill>
                  </a:tcPr>
                </a:tc>
                <a:extLst>
                  <a:ext uri="{0D108BD9-81ED-4DB2-BD59-A6C34878D82A}">
                    <a16:rowId xmlns:a16="http://schemas.microsoft.com/office/drawing/2014/main" xmlns="" val="10001"/>
                  </a:ext>
                </a:extLst>
              </a:tr>
              <a:tr h="232047">
                <a:tc>
                  <a:txBody>
                    <a:bodyPr/>
                    <a:lstStyle/>
                    <a:p>
                      <a:pPr algn="l"/>
                      <a:r>
                        <a:rPr lang="en-US" sz="800" b="1" dirty="0">
                          <a:solidFill>
                            <a:schemeClr val="dk1"/>
                          </a:solidFill>
                        </a:rPr>
                        <a:t>UCL</a:t>
                      </a:r>
                    </a:p>
                    <a:p>
                      <a:pPr marL="115888" indent="-115888" algn="l">
                        <a:buSzPct val="80000"/>
                        <a:buFont typeface="Arial" pitchFamily="34" charset="0"/>
                        <a:buChar char="•"/>
                      </a:pPr>
                      <a:r>
                        <a:rPr lang="en-US" sz="800" b="0" dirty="0" smtClean="0">
                          <a:solidFill>
                            <a:schemeClr val="dk1"/>
                          </a:solidFill>
                        </a:rPr>
                        <a:t>UCL Basic, UCL Essential</a:t>
                      </a:r>
                      <a:endParaRPr lang="en-US" sz="800" b="0" dirty="0">
                        <a:solidFill>
                          <a:schemeClr val="dk1"/>
                        </a:solidFill>
                      </a:endParaRPr>
                    </a:p>
                  </a:txBody>
                  <a:tcPr marT="27432" marB="27432">
                    <a:solidFill>
                      <a:srgbClr val="E7E8EC"/>
                    </a:solidFill>
                  </a:tcPr>
                </a:tc>
                <a:tc>
                  <a:txBody>
                    <a:bodyPr/>
                    <a:lstStyle/>
                    <a:p>
                      <a:pPr algn="l"/>
                      <a:r>
                        <a:rPr lang="en-US" sz="800" dirty="0" smtClean="0">
                          <a:solidFill>
                            <a:schemeClr val="dk1"/>
                          </a:solidFill>
                        </a:rPr>
                        <a:t>5</a:t>
                      </a:r>
                      <a:r>
                        <a:rPr lang="en-US" sz="800" dirty="0">
                          <a:solidFill>
                            <a:schemeClr val="dk1"/>
                          </a:solidFill>
                        </a:rPr>
                        <a:t>%</a:t>
                      </a:r>
                    </a:p>
                  </a:txBody>
                  <a:tcPr marT="27432" marB="27432">
                    <a:solidFill>
                      <a:srgbClr val="E7E8EC"/>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800" smtClean="0">
                          <a:solidFill>
                            <a:schemeClr val="dk1"/>
                          </a:solidFill>
                        </a:rPr>
                        <a:t>5</a:t>
                      </a:r>
                      <a:r>
                        <a:rPr lang="en-US" sz="800" dirty="0">
                          <a:solidFill>
                            <a:schemeClr val="dk1"/>
                          </a:solidFill>
                        </a:rPr>
                        <a:t>%</a:t>
                      </a:r>
                    </a:p>
                  </a:txBody>
                  <a:tcPr marT="27432" marB="27432">
                    <a:solidFill>
                      <a:srgbClr val="E7E8EC"/>
                    </a:solidFill>
                  </a:tcPr>
                </a:tc>
                <a:extLst>
                  <a:ext uri="{0D108BD9-81ED-4DB2-BD59-A6C34878D82A}">
                    <a16:rowId xmlns:a16="http://schemas.microsoft.com/office/drawing/2014/main" xmlns="" val="10002"/>
                  </a:ext>
                </a:extLst>
              </a:tr>
              <a:tr h="323165">
                <a:tc>
                  <a:txBody>
                    <a:bodyPr/>
                    <a:lstStyle/>
                    <a:p>
                      <a:pPr algn="l"/>
                      <a:r>
                        <a:rPr lang="en-US" sz="800" b="1" dirty="0">
                          <a:solidFill>
                            <a:schemeClr val="dk1"/>
                          </a:solidFill>
                        </a:rPr>
                        <a:t>Hosted Collaboration Solution</a:t>
                      </a:r>
                      <a:r>
                        <a:rPr lang="en-US" sz="800" b="1" baseline="0" dirty="0">
                          <a:solidFill>
                            <a:schemeClr val="dk1"/>
                          </a:solidFill>
                        </a:rPr>
                        <a:t> (HCS)</a:t>
                      </a:r>
                    </a:p>
                    <a:p>
                      <a:pPr marL="115888" indent="-115888" algn="l">
                        <a:buSzPct val="80000"/>
                        <a:buFont typeface="Arial" pitchFamily="34" charset="0"/>
                        <a:buChar char="•"/>
                      </a:pPr>
                      <a:r>
                        <a:rPr lang="en-US" sz="800" b="0" dirty="0" smtClean="0">
                          <a:solidFill>
                            <a:schemeClr val="dk1"/>
                          </a:solidFill>
                        </a:rPr>
                        <a:t>HCS Foundation: Standard and Room</a:t>
                      </a:r>
                    </a:p>
                    <a:p>
                      <a:pPr marL="115888" indent="-115888" algn="l">
                        <a:buSzPct val="80000"/>
                        <a:buFont typeface="Arial" pitchFamily="34" charset="0"/>
                        <a:buChar char="•"/>
                      </a:pPr>
                      <a:r>
                        <a:rPr lang="en-US" sz="800" b="0" dirty="0" smtClean="0">
                          <a:solidFill>
                            <a:schemeClr val="dk1"/>
                          </a:solidFill>
                        </a:rPr>
                        <a:t>HCS LE Foundation: Standard and Room</a:t>
                      </a:r>
                      <a:endParaRPr lang="en-US" sz="800" b="0" dirty="0">
                        <a:solidFill>
                          <a:schemeClr val="dk1"/>
                        </a:solidFill>
                      </a:endParaRPr>
                    </a:p>
                  </a:txBody>
                  <a:tcPr marT="27432" marB="27432">
                    <a:solidFill>
                      <a:srgbClr val="CCCDD7"/>
                    </a:solidFill>
                  </a:tcPr>
                </a:tc>
                <a:tc>
                  <a:txBody>
                    <a:bodyPr/>
                    <a:lstStyle/>
                    <a:p>
                      <a:pPr algn="l"/>
                      <a:r>
                        <a:rPr lang="en-US" sz="800" dirty="0">
                          <a:solidFill>
                            <a:schemeClr val="dk1"/>
                          </a:solidFill>
                        </a:rPr>
                        <a:t>10</a:t>
                      </a:r>
                      <a:r>
                        <a:rPr lang="en-US" sz="800" dirty="0" smtClean="0">
                          <a:solidFill>
                            <a:schemeClr val="dk1"/>
                          </a:solidFill>
                        </a:rPr>
                        <a:t>%</a:t>
                      </a:r>
                      <a:endParaRPr lang="en-US" sz="800" dirty="0">
                        <a:solidFill>
                          <a:schemeClr val="dk1"/>
                        </a:solidFill>
                      </a:endParaRPr>
                    </a:p>
                  </a:txBody>
                  <a:tcPr marT="27432" marB="27432">
                    <a:solidFill>
                      <a:srgbClr val="CCCDD7"/>
                    </a:solidFill>
                  </a:tcPr>
                </a:tc>
                <a:tc>
                  <a:txBody>
                    <a:bodyPr/>
                    <a:lstStyle/>
                    <a:p>
                      <a:pPr algn="l"/>
                      <a:r>
                        <a:rPr lang="en-US" sz="800" dirty="0">
                          <a:solidFill>
                            <a:schemeClr val="dk1"/>
                          </a:solidFill>
                        </a:rPr>
                        <a:t>10%</a:t>
                      </a:r>
                    </a:p>
                  </a:txBody>
                  <a:tcPr marT="27432" marB="27432">
                    <a:solidFill>
                      <a:srgbClr val="CCCDD7"/>
                    </a:solidFill>
                  </a:tcPr>
                </a:tc>
                <a:extLst>
                  <a:ext uri="{0D108BD9-81ED-4DB2-BD59-A6C34878D82A}">
                    <a16:rowId xmlns:a16="http://schemas.microsoft.com/office/drawing/2014/main" xmlns="" val="10003"/>
                  </a:ext>
                </a:extLst>
              </a:tr>
              <a:tr h="173736">
                <a:tc>
                  <a:txBody>
                    <a:bodyPr/>
                    <a:lstStyle/>
                    <a:p>
                      <a:pPr marL="0" indent="0" algn="l">
                        <a:buSzPct val="80000"/>
                        <a:buFont typeface="Arial" pitchFamily="34" charset="0"/>
                        <a:buNone/>
                      </a:pPr>
                      <a:r>
                        <a:rPr lang="en-US" sz="800" b="0" dirty="0" smtClean="0">
                          <a:solidFill>
                            <a:schemeClr val="dk1"/>
                          </a:solidFill>
                        </a:rPr>
                        <a:t>Cisco Unity® Connection 10.x, 11.x</a:t>
                      </a:r>
                      <a:endParaRPr lang="en-US" sz="800" b="0" dirty="0">
                        <a:solidFill>
                          <a:schemeClr val="dk1"/>
                        </a:solidFill>
                      </a:endParaRPr>
                    </a:p>
                  </a:txBody>
                  <a:tcPr marT="27432" marB="27432">
                    <a:solidFill>
                      <a:srgbClr val="E7E8EC"/>
                    </a:solidFill>
                  </a:tcPr>
                </a:tc>
                <a:tc>
                  <a:txBody>
                    <a:bodyPr/>
                    <a:lstStyle/>
                    <a:p>
                      <a:pPr algn="l"/>
                      <a:r>
                        <a:rPr lang="en-US" sz="800" dirty="0">
                          <a:solidFill>
                            <a:schemeClr val="dk1"/>
                          </a:solidFill>
                        </a:rPr>
                        <a:t>10%</a:t>
                      </a:r>
                    </a:p>
                  </a:txBody>
                  <a:tcPr marT="27432" marB="27432">
                    <a:solidFill>
                      <a:srgbClr val="E7E8EC"/>
                    </a:solidFill>
                  </a:tcPr>
                </a:tc>
                <a:tc>
                  <a:txBody>
                    <a:bodyPr/>
                    <a:lstStyle/>
                    <a:p>
                      <a:pPr algn="l"/>
                      <a:r>
                        <a:rPr lang="en-US" sz="800" dirty="0">
                          <a:solidFill>
                            <a:schemeClr val="dk1"/>
                          </a:solidFill>
                        </a:rPr>
                        <a:t>10%</a:t>
                      </a:r>
                    </a:p>
                  </a:txBody>
                  <a:tcPr marT="27432" marB="27432">
                    <a:solidFill>
                      <a:srgbClr val="E7E8EC"/>
                    </a:solidFill>
                  </a:tcPr>
                </a:tc>
                <a:extLst>
                  <a:ext uri="{0D108BD9-81ED-4DB2-BD59-A6C34878D82A}">
                    <a16:rowId xmlns:a16="http://schemas.microsoft.com/office/drawing/2014/main" xmlns="" val="10004"/>
                  </a:ext>
                </a:extLst>
              </a:tr>
              <a:tr h="173736">
                <a:tc>
                  <a:txBody>
                    <a:bodyPr/>
                    <a:lstStyle/>
                    <a:p>
                      <a:pPr marL="0" indent="0" algn="l">
                        <a:buSzPct val="80000"/>
                        <a:buFont typeface="Arial" pitchFamily="34" charset="0"/>
                        <a:buNone/>
                      </a:pPr>
                      <a:r>
                        <a:rPr lang="en-US" sz="800" b="0" dirty="0">
                          <a:solidFill>
                            <a:schemeClr val="dk1"/>
                          </a:solidFill>
                        </a:rPr>
                        <a:t>SP View</a:t>
                      </a:r>
                    </a:p>
                  </a:txBody>
                  <a:tcPr marT="27432" marB="27432">
                    <a:solidFill>
                      <a:srgbClr val="CCCDD7"/>
                    </a:solidFill>
                  </a:tcPr>
                </a:tc>
                <a:tc>
                  <a:txBody>
                    <a:bodyPr/>
                    <a:lstStyle/>
                    <a:p>
                      <a:pPr algn="l"/>
                      <a:r>
                        <a:rPr lang="en-US" sz="800" dirty="0">
                          <a:solidFill>
                            <a:schemeClr val="dk1"/>
                          </a:solidFill>
                        </a:rPr>
                        <a:t>10%</a:t>
                      </a:r>
                    </a:p>
                  </a:txBody>
                  <a:tcPr marT="27432" marB="27432">
                    <a:solidFill>
                      <a:srgbClr val="CCCDD7"/>
                    </a:solidFill>
                  </a:tcPr>
                </a:tc>
                <a:tc>
                  <a:txBody>
                    <a:bodyPr/>
                    <a:lstStyle/>
                    <a:p>
                      <a:pPr algn="l"/>
                      <a:r>
                        <a:rPr lang="en-US" sz="800" dirty="0">
                          <a:solidFill>
                            <a:schemeClr val="dk1"/>
                          </a:solidFill>
                        </a:rPr>
                        <a:t>10%</a:t>
                      </a:r>
                    </a:p>
                  </a:txBody>
                  <a:tcPr marT="27432" marB="27432">
                    <a:solidFill>
                      <a:srgbClr val="CCCDD7"/>
                    </a:solidFill>
                  </a:tcPr>
                </a:tc>
                <a:extLst>
                  <a:ext uri="{0D108BD9-81ED-4DB2-BD59-A6C34878D82A}">
                    <a16:rowId xmlns:a16="http://schemas.microsoft.com/office/drawing/2014/main" xmlns="" val="10005"/>
                  </a:ext>
                </a:extLst>
              </a:tr>
              <a:tr h="173736">
                <a:tc>
                  <a:txBody>
                    <a:bodyPr/>
                    <a:lstStyle/>
                    <a:p>
                      <a:pPr marL="0" indent="0" algn="l">
                        <a:buSzPct val="80000"/>
                        <a:buFont typeface="Arial" pitchFamily="34" charset="0"/>
                        <a:buNone/>
                      </a:pPr>
                      <a:r>
                        <a:rPr lang="en-US" sz="800" b="0" dirty="0">
                          <a:solidFill>
                            <a:schemeClr val="dk1"/>
                          </a:solidFill>
                        </a:rPr>
                        <a:t>Advantage Program</a:t>
                      </a:r>
                    </a:p>
                  </a:txBody>
                  <a:tcPr marT="27432" marB="27432">
                    <a:solidFill>
                      <a:srgbClr val="E7E8EC"/>
                    </a:solidFill>
                  </a:tcPr>
                </a:tc>
                <a:tc>
                  <a:txBody>
                    <a:bodyPr/>
                    <a:lstStyle/>
                    <a:p>
                      <a:pPr algn="l"/>
                      <a:r>
                        <a:rPr lang="en-US" sz="800" dirty="0">
                          <a:solidFill>
                            <a:schemeClr val="dk1"/>
                          </a:solidFill>
                        </a:rPr>
                        <a:t>10%</a:t>
                      </a:r>
                    </a:p>
                  </a:txBody>
                  <a:tcPr marT="27432" marB="27432">
                    <a:solidFill>
                      <a:srgbClr val="E7E8EC"/>
                    </a:solidFill>
                  </a:tcPr>
                </a:tc>
                <a:tc>
                  <a:txBody>
                    <a:bodyPr/>
                    <a:lstStyle/>
                    <a:p>
                      <a:pPr algn="l"/>
                      <a:r>
                        <a:rPr lang="en-US" sz="800" baseline="0" dirty="0" smtClean="0">
                          <a:solidFill>
                            <a:schemeClr val="dk1"/>
                          </a:solidFill>
                        </a:rPr>
                        <a:t> - </a:t>
                      </a:r>
                      <a:endParaRPr lang="en-US" sz="800" dirty="0">
                        <a:solidFill>
                          <a:schemeClr val="dk1"/>
                        </a:solidFill>
                      </a:endParaRPr>
                    </a:p>
                  </a:txBody>
                  <a:tcPr marT="27432" marB="27432">
                    <a:solidFill>
                      <a:srgbClr val="E7E8EC"/>
                    </a:solidFill>
                  </a:tcPr>
                </a:tc>
                <a:extLst>
                  <a:ext uri="{0D108BD9-81ED-4DB2-BD59-A6C34878D82A}">
                    <a16:rowId xmlns:a16="http://schemas.microsoft.com/office/drawing/2014/main" xmlns="" val="10006"/>
                  </a:ext>
                </a:extLst>
              </a:tr>
              <a:tr h="173736">
                <a:tc>
                  <a:txBody>
                    <a:bodyPr/>
                    <a:lstStyle/>
                    <a:p>
                      <a:pPr marL="0" indent="0" algn="l">
                        <a:buSzPct val="80000"/>
                        <a:buFont typeface="Arial" pitchFamily="34" charset="0"/>
                        <a:buNone/>
                      </a:pPr>
                      <a:r>
                        <a:rPr lang="en-US" sz="800" b="0" dirty="0">
                          <a:solidFill>
                            <a:schemeClr val="dk1"/>
                          </a:solidFill>
                        </a:rPr>
                        <a:t>Emergency Responder</a:t>
                      </a:r>
                    </a:p>
                  </a:txBody>
                  <a:tcPr marT="27432" marB="27432">
                    <a:solidFill>
                      <a:srgbClr val="CCCDD7"/>
                    </a:solidFill>
                  </a:tcPr>
                </a:tc>
                <a:tc>
                  <a:txBody>
                    <a:bodyPr/>
                    <a:lstStyle/>
                    <a:p>
                      <a:pPr algn="l"/>
                      <a:r>
                        <a:rPr lang="en-US" sz="800" dirty="0">
                          <a:solidFill>
                            <a:schemeClr val="dk1"/>
                          </a:solidFill>
                        </a:rPr>
                        <a:t>10%</a:t>
                      </a:r>
                    </a:p>
                  </a:txBody>
                  <a:tcPr marT="27432" marB="27432">
                    <a:solidFill>
                      <a:srgbClr val="CCCDD7"/>
                    </a:solidFill>
                  </a:tcPr>
                </a:tc>
                <a:tc>
                  <a:txBody>
                    <a:bodyPr/>
                    <a:lstStyle/>
                    <a:p>
                      <a:pPr algn="l"/>
                      <a:r>
                        <a:rPr lang="en-US" sz="800" dirty="0" smtClean="0">
                          <a:solidFill>
                            <a:schemeClr val="dk1"/>
                          </a:solidFill>
                        </a:rPr>
                        <a:t>5%</a:t>
                      </a:r>
                      <a:endParaRPr lang="en-US" sz="800" dirty="0">
                        <a:solidFill>
                          <a:schemeClr val="dk1"/>
                        </a:solidFill>
                      </a:endParaRPr>
                    </a:p>
                  </a:txBody>
                  <a:tcPr marT="27432" marB="27432">
                    <a:solidFill>
                      <a:srgbClr val="CCCDD7"/>
                    </a:solidFill>
                  </a:tcPr>
                </a:tc>
                <a:extLst>
                  <a:ext uri="{0D108BD9-81ED-4DB2-BD59-A6C34878D82A}">
                    <a16:rowId xmlns:a16="http://schemas.microsoft.com/office/drawing/2014/main" xmlns="" val="10007"/>
                  </a:ext>
                </a:extLst>
              </a:tr>
              <a:tr h="173736">
                <a:tc>
                  <a:txBody>
                    <a:bodyPr/>
                    <a:lstStyle/>
                    <a:p>
                      <a:pPr marL="0" indent="0" algn="l">
                        <a:buSzPct val="80000"/>
                        <a:buFont typeface="Arial" pitchFamily="34" charset="0"/>
                        <a:buNone/>
                      </a:pPr>
                      <a:r>
                        <a:rPr lang="en-US" sz="800" b="0" dirty="0" smtClean="0">
                          <a:solidFill>
                            <a:schemeClr val="dk1"/>
                          </a:solidFill>
                        </a:rPr>
                        <a:t>Cisco Prime® Collaboration</a:t>
                      </a:r>
                      <a:endParaRPr lang="en-US" sz="800" b="0" dirty="0">
                        <a:solidFill>
                          <a:schemeClr val="dk1"/>
                        </a:solidFill>
                      </a:endParaRPr>
                    </a:p>
                  </a:txBody>
                  <a:tcPr marT="27432" marB="27432">
                    <a:solidFill>
                      <a:srgbClr val="E7E8EC"/>
                    </a:solidFill>
                  </a:tcPr>
                </a:tc>
                <a:tc>
                  <a:txBody>
                    <a:bodyPr/>
                    <a:lstStyle/>
                    <a:p>
                      <a:pPr algn="l"/>
                      <a:r>
                        <a:rPr lang="en-US" sz="800" dirty="0">
                          <a:solidFill>
                            <a:schemeClr val="dk1"/>
                          </a:solidFill>
                        </a:rPr>
                        <a:t>10%</a:t>
                      </a:r>
                    </a:p>
                  </a:txBody>
                  <a:tcPr marT="27432" marB="27432">
                    <a:solidFill>
                      <a:srgbClr val="E7E8EC"/>
                    </a:solidFill>
                  </a:tcPr>
                </a:tc>
                <a:tc>
                  <a:txBody>
                    <a:bodyPr/>
                    <a:lstStyle/>
                    <a:p>
                      <a:pPr algn="l"/>
                      <a:r>
                        <a:rPr lang="en-US" sz="800" dirty="0" smtClean="0">
                          <a:solidFill>
                            <a:schemeClr val="dk1"/>
                          </a:solidFill>
                        </a:rPr>
                        <a:t> - </a:t>
                      </a:r>
                      <a:endParaRPr lang="en-US" sz="800" dirty="0">
                        <a:solidFill>
                          <a:schemeClr val="dk1"/>
                        </a:solidFill>
                      </a:endParaRPr>
                    </a:p>
                  </a:txBody>
                  <a:tcPr marT="27432" marB="27432">
                    <a:solidFill>
                      <a:srgbClr val="E7E8EC"/>
                    </a:solidFill>
                  </a:tcPr>
                </a:tc>
                <a:extLst>
                  <a:ext uri="{0D108BD9-81ED-4DB2-BD59-A6C34878D82A}">
                    <a16:rowId xmlns:a16="http://schemas.microsoft.com/office/drawing/2014/main" xmlns="" val="10008"/>
                  </a:ext>
                </a:extLst>
              </a:tr>
              <a:tr h="173736">
                <a:tc>
                  <a:txBody>
                    <a:bodyPr/>
                    <a:lstStyle/>
                    <a:p>
                      <a:pPr marL="0" indent="0" algn="l">
                        <a:buSzPct val="80000"/>
                        <a:buFont typeface="Arial" pitchFamily="34" charset="0"/>
                        <a:buNone/>
                      </a:pPr>
                      <a:r>
                        <a:rPr lang="en-US" sz="800" b="0" dirty="0">
                          <a:solidFill>
                            <a:schemeClr val="dk1"/>
                          </a:solidFill>
                        </a:rPr>
                        <a:t>Virtual Cisco </a:t>
                      </a:r>
                      <a:r>
                        <a:rPr lang="en-US" sz="800" b="0" dirty="0" err="1">
                          <a:solidFill>
                            <a:schemeClr val="dk1"/>
                          </a:solidFill>
                        </a:rPr>
                        <a:t>TelePresence</a:t>
                      </a:r>
                      <a:r>
                        <a:rPr lang="en-US" sz="800" b="0" dirty="0">
                          <a:solidFill>
                            <a:schemeClr val="dk1"/>
                          </a:solidFill>
                        </a:rPr>
                        <a:t> Server</a:t>
                      </a:r>
                    </a:p>
                  </a:txBody>
                  <a:tcPr marT="27432" marB="27432">
                    <a:solidFill>
                      <a:srgbClr val="CCCDD7"/>
                    </a:solidFill>
                  </a:tcPr>
                </a:tc>
                <a:tc>
                  <a:txBody>
                    <a:bodyPr/>
                    <a:lstStyle/>
                    <a:p>
                      <a:pPr algn="l"/>
                      <a:r>
                        <a:rPr lang="en-US" sz="800" dirty="0">
                          <a:solidFill>
                            <a:schemeClr val="dk1"/>
                          </a:solidFill>
                        </a:rPr>
                        <a:t>10%</a:t>
                      </a:r>
                    </a:p>
                  </a:txBody>
                  <a:tcPr marT="27432" marB="27432">
                    <a:solidFill>
                      <a:srgbClr val="CCCDD7"/>
                    </a:solidFill>
                  </a:tcPr>
                </a:tc>
                <a:tc>
                  <a:txBody>
                    <a:bodyPr/>
                    <a:lstStyle/>
                    <a:p>
                      <a:pPr algn="l"/>
                      <a:r>
                        <a:rPr lang="en-US" sz="800" dirty="0">
                          <a:solidFill>
                            <a:schemeClr val="dk1"/>
                          </a:solidFill>
                        </a:rPr>
                        <a:t>10%</a:t>
                      </a:r>
                    </a:p>
                  </a:txBody>
                  <a:tcPr marT="27432" marB="27432">
                    <a:solidFill>
                      <a:srgbClr val="CCCDD7"/>
                    </a:solidFill>
                  </a:tcPr>
                </a:tc>
                <a:extLst>
                  <a:ext uri="{0D108BD9-81ED-4DB2-BD59-A6C34878D82A}">
                    <a16:rowId xmlns:a16="http://schemas.microsoft.com/office/drawing/2014/main" xmlns="" val="10009"/>
                  </a:ext>
                </a:extLst>
              </a:tr>
              <a:tr h="173736">
                <a:tc>
                  <a:txBody>
                    <a:bodyPr/>
                    <a:lstStyle/>
                    <a:p>
                      <a:pPr marL="0" indent="0" algn="l">
                        <a:buSzPct val="80000"/>
                        <a:buFont typeface="Arial" pitchFamily="34" charset="0"/>
                        <a:buNone/>
                      </a:pPr>
                      <a:r>
                        <a:rPr lang="en-US" sz="800" b="0" dirty="0">
                          <a:solidFill>
                            <a:schemeClr val="dk1"/>
                          </a:solidFill>
                        </a:rPr>
                        <a:t>Conductor</a:t>
                      </a:r>
                    </a:p>
                  </a:txBody>
                  <a:tcPr marT="27432" marB="27432">
                    <a:solidFill>
                      <a:srgbClr val="E7E8EC"/>
                    </a:solidFill>
                  </a:tcPr>
                </a:tc>
                <a:tc>
                  <a:txBody>
                    <a:bodyPr/>
                    <a:lstStyle/>
                    <a:p>
                      <a:pPr algn="l"/>
                      <a:r>
                        <a:rPr lang="en-US" sz="800" dirty="0">
                          <a:solidFill>
                            <a:schemeClr val="dk1"/>
                          </a:solidFill>
                        </a:rPr>
                        <a:t>10%</a:t>
                      </a:r>
                    </a:p>
                  </a:txBody>
                  <a:tcPr marT="27432" marB="27432">
                    <a:solidFill>
                      <a:srgbClr val="E7E8EC"/>
                    </a:solidFill>
                  </a:tcPr>
                </a:tc>
                <a:tc>
                  <a:txBody>
                    <a:bodyPr/>
                    <a:lstStyle/>
                    <a:p>
                      <a:pPr algn="l"/>
                      <a:r>
                        <a:rPr lang="en-US" sz="800" dirty="0">
                          <a:solidFill>
                            <a:schemeClr val="dk1"/>
                          </a:solidFill>
                        </a:rPr>
                        <a:t>10%</a:t>
                      </a:r>
                    </a:p>
                  </a:txBody>
                  <a:tcPr marT="27432" marB="27432">
                    <a:solidFill>
                      <a:srgbClr val="E7E8EC"/>
                    </a:solidFill>
                  </a:tcPr>
                </a:tc>
                <a:extLst>
                  <a:ext uri="{0D108BD9-81ED-4DB2-BD59-A6C34878D82A}">
                    <a16:rowId xmlns:a16="http://schemas.microsoft.com/office/drawing/2014/main" xmlns="" val="10010"/>
                  </a:ext>
                </a:extLst>
              </a:tr>
              <a:tr h="173736">
                <a:tc>
                  <a:txBody>
                    <a:bodyPr/>
                    <a:lstStyle/>
                    <a:p>
                      <a:pPr marL="0" indent="0" algn="l">
                        <a:buSzPct val="80000"/>
                        <a:buFont typeface="Arial" pitchFamily="34" charset="0"/>
                        <a:buNone/>
                      </a:pPr>
                      <a:r>
                        <a:rPr lang="en-US" sz="800" b="0" kern="1200" dirty="0" err="1">
                          <a:solidFill>
                            <a:schemeClr val="dk1"/>
                          </a:solidFill>
                          <a:latin typeface="+mn-lt"/>
                          <a:ea typeface="+mn-ea"/>
                          <a:cs typeface="+mn-cs"/>
                        </a:rPr>
                        <a:t>TelePresence</a:t>
                      </a:r>
                      <a:r>
                        <a:rPr lang="en-US" sz="800" b="0" kern="1200" dirty="0">
                          <a:solidFill>
                            <a:schemeClr val="dk1"/>
                          </a:solidFill>
                          <a:latin typeface="+mn-lt"/>
                          <a:ea typeface="+mn-ea"/>
                          <a:cs typeface="+mn-cs"/>
                        </a:rPr>
                        <a:t> Room license</a:t>
                      </a:r>
                    </a:p>
                  </a:txBody>
                  <a:tcPr marT="27432" marB="27432">
                    <a:solidFill>
                      <a:srgbClr val="CCCDD7"/>
                    </a:solidFill>
                  </a:tcPr>
                </a:tc>
                <a:tc>
                  <a:txBody>
                    <a:bodyPr/>
                    <a:lstStyle/>
                    <a:p>
                      <a:pPr algn="l"/>
                      <a:r>
                        <a:rPr lang="en-US" sz="800" dirty="0">
                          <a:solidFill>
                            <a:schemeClr val="dk1"/>
                          </a:solidFill>
                        </a:rPr>
                        <a:t>10%</a:t>
                      </a:r>
                    </a:p>
                  </a:txBody>
                  <a:tcPr marT="27432" marB="27432">
                    <a:solidFill>
                      <a:srgbClr val="CCCDD7"/>
                    </a:solidFill>
                  </a:tcPr>
                </a:tc>
                <a:tc>
                  <a:txBody>
                    <a:bodyPr/>
                    <a:lstStyle/>
                    <a:p>
                      <a:pPr algn="l"/>
                      <a:r>
                        <a:rPr lang="en-US" sz="800" dirty="0">
                          <a:solidFill>
                            <a:schemeClr val="dk1"/>
                          </a:solidFill>
                        </a:rPr>
                        <a:t>10%</a:t>
                      </a:r>
                    </a:p>
                  </a:txBody>
                  <a:tcPr marT="27432" marB="27432">
                    <a:solidFill>
                      <a:srgbClr val="CCCDD7"/>
                    </a:solidFill>
                  </a:tcPr>
                </a:tc>
                <a:extLst>
                  <a:ext uri="{0D108BD9-81ED-4DB2-BD59-A6C34878D82A}">
                    <a16:rowId xmlns:a16="http://schemas.microsoft.com/office/drawing/2014/main" xmlns="" val="10011"/>
                  </a:ext>
                </a:extLst>
              </a:tr>
              <a:tr h="173736">
                <a:tc>
                  <a:txBody>
                    <a:bodyPr/>
                    <a:lstStyle/>
                    <a:p>
                      <a:pPr marL="0" indent="0" algn="l">
                        <a:buSzPct val="80000"/>
                        <a:buFont typeface="Arial" pitchFamily="34" charset="0"/>
                        <a:buNone/>
                      </a:pPr>
                      <a:r>
                        <a:rPr lang="en-US" sz="800" b="0" dirty="0">
                          <a:solidFill>
                            <a:schemeClr val="dk1"/>
                          </a:solidFill>
                        </a:rPr>
                        <a:t>Cisco </a:t>
                      </a:r>
                      <a:r>
                        <a:rPr lang="en-US" sz="800" b="0" dirty="0" err="1">
                          <a:solidFill>
                            <a:schemeClr val="dk1"/>
                          </a:solidFill>
                        </a:rPr>
                        <a:t>TelePresence</a:t>
                      </a:r>
                      <a:r>
                        <a:rPr lang="en-US" sz="800" b="0" dirty="0">
                          <a:solidFill>
                            <a:schemeClr val="dk1"/>
                          </a:solidFill>
                        </a:rPr>
                        <a:t> Management Suite (TMS)</a:t>
                      </a:r>
                    </a:p>
                  </a:txBody>
                  <a:tcPr marT="27432" marB="27432">
                    <a:solidFill>
                      <a:srgbClr val="E7E8EC"/>
                    </a:solidFill>
                  </a:tcPr>
                </a:tc>
                <a:tc>
                  <a:txBody>
                    <a:bodyPr/>
                    <a:lstStyle/>
                    <a:p>
                      <a:pPr algn="l"/>
                      <a:r>
                        <a:rPr lang="en-US" sz="800" dirty="0">
                          <a:solidFill>
                            <a:schemeClr val="dk1"/>
                          </a:solidFill>
                        </a:rPr>
                        <a:t>10%</a:t>
                      </a:r>
                    </a:p>
                  </a:txBody>
                  <a:tcPr marT="27432" marB="27432">
                    <a:solidFill>
                      <a:srgbClr val="E7E8EC"/>
                    </a:solidFill>
                  </a:tcPr>
                </a:tc>
                <a:tc>
                  <a:txBody>
                    <a:bodyPr/>
                    <a:lstStyle/>
                    <a:p>
                      <a:pPr algn="l"/>
                      <a:r>
                        <a:rPr lang="en-US" sz="800" dirty="0">
                          <a:solidFill>
                            <a:schemeClr val="dk1"/>
                          </a:solidFill>
                        </a:rPr>
                        <a:t>10%</a:t>
                      </a:r>
                    </a:p>
                  </a:txBody>
                  <a:tcPr marT="27432" marB="27432">
                    <a:solidFill>
                      <a:srgbClr val="E7E8EC"/>
                    </a:solidFill>
                  </a:tcPr>
                </a:tc>
                <a:extLst>
                  <a:ext uri="{0D108BD9-81ED-4DB2-BD59-A6C34878D82A}">
                    <a16:rowId xmlns:a16="http://schemas.microsoft.com/office/drawing/2014/main" xmlns="" val="10012"/>
                  </a:ext>
                </a:extLst>
              </a:tr>
              <a:tr h="173736">
                <a:tc>
                  <a:txBody>
                    <a:bodyPr/>
                    <a:lstStyle/>
                    <a:p>
                      <a:pPr marL="0" indent="0" algn="l">
                        <a:buSzPct val="80000"/>
                        <a:buFont typeface="Arial" pitchFamily="34" charset="0"/>
                        <a:buNone/>
                      </a:pPr>
                      <a:r>
                        <a:rPr lang="en-US" sz="800" b="0" dirty="0">
                          <a:solidFill>
                            <a:schemeClr val="dk1"/>
                          </a:solidFill>
                        </a:rPr>
                        <a:t>Shared Multiparty (SMP)</a:t>
                      </a:r>
                    </a:p>
                  </a:txBody>
                  <a:tcPr marT="27432" marB="27432">
                    <a:solidFill>
                      <a:srgbClr val="CCCDD7"/>
                    </a:solidFill>
                  </a:tcPr>
                </a:tc>
                <a:tc>
                  <a:txBody>
                    <a:bodyPr/>
                    <a:lstStyle/>
                    <a:p>
                      <a:pPr algn="l"/>
                      <a:r>
                        <a:rPr lang="en-US" sz="800" dirty="0">
                          <a:solidFill>
                            <a:schemeClr val="dk1"/>
                          </a:solidFill>
                        </a:rPr>
                        <a:t>10%</a:t>
                      </a:r>
                    </a:p>
                  </a:txBody>
                  <a:tcPr marT="27432" marB="27432">
                    <a:solidFill>
                      <a:srgbClr val="CCCDD7"/>
                    </a:solidFill>
                  </a:tcPr>
                </a:tc>
                <a:tc>
                  <a:txBody>
                    <a:bodyPr/>
                    <a:lstStyle/>
                    <a:p>
                      <a:pPr algn="l"/>
                      <a:r>
                        <a:rPr lang="en-US" sz="800" dirty="0">
                          <a:solidFill>
                            <a:schemeClr val="dk1"/>
                          </a:solidFill>
                        </a:rPr>
                        <a:t>10%</a:t>
                      </a:r>
                    </a:p>
                  </a:txBody>
                  <a:tcPr marT="27432" marB="27432">
                    <a:solidFill>
                      <a:srgbClr val="CCCDD7"/>
                    </a:solidFill>
                  </a:tcPr>
                </a:tc>
                <a:extLst>
                  <a:ext uri="{0D108BD9-81ED-4DB2-BD59-A6C34878D82A}">
                    <a16:rowId xmlns:a16="http://schemas.microsoft.com/office/drawing/2014/main" xmlns="" val="10013"/>
                  </a:ext>
                </a:extLst>
              </a:tr>
              <a:tr h="173736">
                <a:tc>
                  <a:txBody>
                    <a:bodyPr/>
                    <a:lstStyle/>
                    <a:p>
                      <a:pPr marL="0" indent="0" algn="l">
                        <a:buSzPct val="80000"/>
                        <a:buFont typeface="Arial" pitchFamily="34" charset="0"/>
                        <a:buNone/>
                      </a:pPr>
                      <a:r>
                        <a:rPr lang="en-US" sz="800" b="0" dirty="0">
                          <a:solidFill>
                            <a:schemeClr val="dk1"/>
                          </a:solidFill>
                        </a:rPr>
                        <a:t>Personal</a:t>
                      </a:r>
                      <a:r>
                        <a:rPr lang="en-US" sz="800" b="0" baseline="0" dirty="0">
                          <a:solidFill>
                            <a:schemeClr val="dk1"/>
                          </a:solidFill>
                        </a:rPr>
                        <a:t> Multiparty (PMP)</a:t>
                      </a:r>
                      <a:endParaRPr lang="en-US" sz="800" b="0" dirty="0">
                        <a:solidFill>
                          <a:schemeClr val="dk1"/>
                        </a:solidFill>
                      </a:endParaRPr>
                    </a:p>
                  </a:txBody>
                  <a:tcPr marT="27432" marB="27432">
                    <a:solidFill>
                      <a:srgbClr val="E7E8EC"/>
                    </a:solidFill>
                  </a:tcPr>
                </a:tc>
                <a:tc>
                  <a:txBody>
                    <a:bodyPr/>
                    <a:lstStyle/>
                    <a:p>
                      <a:pPr algn="l"/>
                      <a:r>
                        <a:rPr lang="en-US" sz="800" dirty="0">
                          <a:solidFill>
                            <a:schemeClr val="dk1"/>
                          </a:solidFill>
                        </a:rPr>
                        <a:t>10%</a:t>
                      </a:r>
                    </a:p>
                  </a:txBody>
                  <a:tcPr marT="27432" marB="27432">
                    <a:solidFill>
                      <a:srgbClr val="E7E8EC"/>
                    </a:solidFill>
                  </a:tcPr>
                </a:tc>
                <a:tc>
                  <a:txBody>
                    <a:bodyPr/>
                    <a:lstStyle/>
                    <a:p>
                      <a:pPr algn="l"/>
                      <a:r>
                        <a:rPr lang="en-US" sz="800" dirty="0">
                          <a:solidFill>
                            <a:schemeClr val="dk1"/>
                          </a:solidFill>
                        </a:rPr>
                        <a:t>10%</a:t>
                      </a:r>
                    </a:p>
                  </a:txBody>
                  <a:tcPr marT="27432" marB="27432">
                    <a:solidFill>
                      <a:srgbClr val="E7E8EC"/>
                    </a:solidFill>
                  </a:tcPr>
                </a:tc>
                <a:extLst>
                  <a:ext uri="{0D108BD9-81ED-4DB2-BD59-A6C34878D82A}">
                    <a16:rowId xmlns:a16="http://schemas.microsoft.com/office/drawing/2014/main" xmlns="" val="10014"/>
                  </a:ext>
                </a:extLst>
              </a:tr>
              <a:tr h="173736">
                <a:tc>
                  <a:txBody>
                    <a:bodyPr/>
                    <a:lstStyle/>
                    <a:p>
                      <a:pPr marL="0" indent="0" algn="l">
                        <a:buSzPct val="80000"/>
                        <a:buFont typeface="Arial" pitchFamily="34" charset="0"/>
                        <a:buNone/>
                      </a:pPr>
                      <a:r>
                        <a:rPr lang="en-US" sz="800" b="1" dirty="0">
                          <a:solidFill>
                            <a:schemeClr val="bg1"/>
                          </a:solidFill>
                        </a:rPr>
                        <a:t>Server Hardware</a:t>
                      </a:r>
                    </a:p>
                  </a:txBody>
                  <a:tcPr marT="27432" marB="27432">
                    <a:solidFill>
                      <a:schemeClr val="tx1">
                        <a:lumMod val="60000"/>
                        <a:lumOff val="40000"/>
                      </a:schemeClr>
                    </a:solidFill>
                  </a:tcPr>
                </a:tc>
                <a:tc>
                  <a:txBody>
                    <a:bodyPr/>
                    <a:lstStyle/>
                    <a:p>
                      <a:pPr algn="l"/>
                      <a:r>
                        <a:rPr lang="en-US" sz="800" b="1" dirty="0">
                          <a:solidFill>
                            <a:schemeClr val="bg1"/>
                          </a:solidFill>
                        </a:rPr>
                        <a:t>1%</a:t>
                      </a:r>
                    </a:p>
                  </a:txBody>
                  <a:tcPr marT="27432" marB="27432">
                    <a:solidFill>
                      <a:schemeClr val="tx1">
                        <a:lumMod val="60000"/>
                        <a:lumOff val="40000"/>
                      </a:schemeClr>
                    </a:solidFill>
                  </a:tcPr>
                </a:tc>
                <a:tc>
                  <a:txBody>
                    <a:bodyPr/>
                    <a:lstStyle/>
                    <a:p>
                      <a:pPr algn="l"/>
                      <a:r>
                        <a:rPr lang="en-US" sz="800" b="1" dirty="0">
                          <a:solidFill>
                            <a:schemeClr val="bg1"/>
                          </a:solidFill>
                        </a:rPr>
                        <a:t>1%</a:t>
                      </a:r>
                    </a:p>
                  </a:txBody>
                  <a:tcPr marT="27432" marB="27432">
                    <a:solidFill>
                      <a:schemeClr val="tx1">
                        <a:lumMod val="60000"/>
                        <a:lumOff val="40000"/>
                      </a:schemeClr>
                    </a:solidFill>
                  </a:tcPr>
                </a:tc>
                <a:extLst>
                  <a:ext uri="{0D108BD9-81ED-4DB2-BD59-A6C34878D82A}">
                    <a16:rowId xmlns:a16="http://schemas.microsoft.com/office/drawing/2014/main" xmlns="" val="10016"/>
                  </a:ext>
                </a:extLst>
              </a:tr>
            </a:tbl>
          </a:graphicData>
        </a:graphic>
      </p:graphicFrame>
    </p:spTree>
    <p:extLst>
      <p:ext uri="{BB962C8B-B14F-4D97-AF65-F5344CB8AC3E}">
        <p14:creationId xmlns:p14="http://schemas.microsoft.com/office/powerpoint/2010/main" val="3576006209"/>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7"/>
            <a:ext cx="9235440" cy="5230368"/>
          </a:xfrm>
          <a:prstGeom prst="rect">
            <a:avLst/>
          </a:prstGeom>
        </p:spPr>
      </p:pic>
      <p:sp>
        <p:nvSpPr>
          <p:cNvPr id="4" name="Text Placeholder 3"/>
          <p:cNvSpPr>
            <a:spLocks noGrp="1"/>
          </p:cNvSpPr>
          <p:nvPr>
            <p:ph type="body" sz="quarter" idx="11"/>
          </p:nvPr>
        </p:nvSpPr>
        <p:spPr>
          <a:xfrm>
            <a:off x="500063" y="3333078"/>
            <a:ext cx="8139112" cy="889987"/>
          </a:xfrm>
        </p:spPr>
        <p:txBody>
          <a:bodyPr/>
          <a:lstStyle/>
          <a:p>
            <a:r>
              <a:rPr lang="en-US" sz="2800" dirty="0"/>
              <a:t>Service Provider Technology</a:t>
            </a:r>
          </a:p>
        </p:txBody>
      </p:sp>
    </p:spTree>
    <p:extLst>
      <p:ext uri="{BB962C8B-B14F-4D97-AF65-F5344CB8AC3E}">
        <p14:creationId xmlns:p14="http://schemas.microsoft.com/office/powerpoint/2010/main" val="934292426"/>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462301" y="1759550"/>
            <a:ext cx="8277344" cy="2679099"/>
          </a:xfrm>
        </p:spPr>
        <p:txBody>
          <a:bodyPr/>
          <a:lstStyle/>
          <a:p>
            <a:pPr>
              <a:spcBef>
                <a:spcPts val="800"/>
              </a:spcBef>
            </a:pPr>
            <a:r>
              <a:rPr lang="en-US" sz="1200" dirty="0" smtClean="0"/>
              <a:t>Continue </a:t>
            </a:r>
            <a:r>
              <a:rPr lang="en-US" sz="1200" dirty="0"/>
              <a:t>to drive focus and attention on Cisco’s routing portfolio and its best-in-class routing software and automation, so that service providers get </a:t>
            </a:r>
            <a:r>
              <a:rPr lang="en-US" sz="1200" b="1" dirty="0"/>
              <a:t>more agility to innovate </a:t>
            </a:r>
            <a:r>
              <a:rPr lang="en-US" sz="1200" dirty="0"/>
              <a:t>as well as the ability to deliver better network </a:t>
            </a:r>
            <a:r>
              <a:rPr lang="en-US" sz="1200" dirty="0" smtClean="0"/>
              <a:t>quality</a:t>
            </a:r>
            <a:endParaRPr lang="en-US" sz="1200" dirty="0"/>
          </a:p>
          <a:p>
            <a:pPr>
              <a:spcBef>
                <a:spcPts val="800"/>
              </a:spcBef>
            </a:pPr>
            <a:r>
              <a:rPr lang="en-US" sz="1200" dirty="0" smtClean="0"/>
              <a:t>Encourage </a:t>
            </a:r>
            <a:r>
              <a:rPr lang="en-US" sz="1200" dirty="0"/>
              <a:t>adoption of the </a:t>
            </a:r>
            <a:r>
              <a:rPr lang="en-US" sz="1200" b="1" dirty="0"/>
              <a:t>Cisco ASR 9000 Series </a:t>
            </a:r>
            <a:r>
              <a:rPr lang="en-US" sz="1200" dirty="0"/>
              <a:t>using Tomahawk line cards, either by migration from the 7600 or in greenfield </a:t>
            </a:r>
            <a:r>
              <a:rPr lang="en-US" sz="1200" dirty="0" smtClean="0"/>
              <a:t>opportunities</a:t>
            </a:r>
            <a:endParaRPr lang="en-US" sz="1200" dirty="0"/>
          </a:p>
          <a:p>
            <a:pPr>
              <a:spcBef>
                <a:spcPts val="800"/>
              </a:spcBef>
            </a:pPr>
            <a:r>
              <a:rPr lang="en-US" sz="1200" dirty="0" smtClean="0"/>
              <a:t>Capture </a:t>
            </a:r>
            <a:r>
              <a:rPr lang="en-US" sz="1200" dirty="0"/>
              <a:t>the optical market with </a:t>
            </a:r>
            <a:r>
              <a:rPr lang="en-US" sz="1200" b="1" dirty="0"/>
              <a:t>our optical portfolio </a:t>
            </a:r>
            <a:r>
              <a:rPr lang="en-US" sz="1200" dirty="0"/>
              <a:t>using our NCS2k for DWDM transition and NCS1k for </a:t>
            </a:r>
            <a:r>
              <a:rPr lang="en-US" sz="1200" dirty="0" smtClean="0"/>
              <a:t>DCI </a:t>
            </a:r>
            <a:endParaRPr lang="en-US" sz="1200" dirty="0"/>
          </a:p>
          <a:p>
            <a:pPr>
              <a:spcBef>
                <a:spcPts val="800"/>
              </a:spcBef>
            </a:pPr>
            <a:r>
              <a:rPr lang="en-US" sz="1200" dirty="0" smtClean="0"/>
              <a:t>Use </a:t>
            </a:r>
            <a:r>
              <a:rPr lang="en-US" sz="1200" dirty="0"/>
              <a:t>our </a:t>
            </a:r>
            <a:r>
              <a:rPr lang="en-US" sz="1200" b="1" dirty="0"/>
              <a:t>Network Convergence System (NCS) 5500 Series</a:t>
            </a:r>
            <a:r>
              <a:rPr lang="en-US" sz="1200" dirty="0"/>
              <a:t>, designed to efficiently scale between data centers and large enterprise, web, and service provider WAN and aggregation </a:t>
            </a:r>
            <a:r>
              <a:rPr lang="en-US" sz="1200" dirty="0" smtClean="0"/>
              <a:t>networks </a:t>
            </a:r>
            <a:endParaRPr lang="en-US" sz="1200" dirty="0"/>
          </a:p>
          <a:p>
            <a:pPr>
              <a:spcBef>
                <a:spcPts val="800"/>
              </a:spcBef>
            </a:pPr>
            <a:r>
              <a:rPr lang="en-US" sz="1200" dirty="0" smtClean="0"/>
              <a:t>Sell </a:t>
            </a:r>
            <a:r>
              <a:rPr lang="en-US" sz="1200" dirty="0"/>
              <a:t>our </a:t>
            </a:r>
            <a:r>
              <a:rPr lang="en-US" sz="1200" b="1" dirty="0"/>
              <a:t>NCS 5000 series</a:t>
            </a:r>
            <a:r>
              <a:rPr lang="en-US" sz="1200" dirty="0"/>
              <a:t>, designed for metro aggregation and data center </a:t>
            </a:r>
            <a:r>
              <a:rPr lang="en-US" sz="1200" dirty="0" smtClean="0"/>
              <a:t>networks</a:t>
            </a:r>
            <a:endParaRPr lang="en-US" sz="1200" dirty="0"/>
          </a:p>
          <a:p>
            <a:pPr>
              <a:spcBef>
                <a:spcPts val="800"/>
              </a:spcBef>
            </a:pPr>
            <a:r>
              <a:rPr lang="en-US" sz="1200" dirty="0" smtClean="0"/>
              <a:t>We </a:t>
            </a:r>
            <a:r>
              <a:rPr lang="en-US" sz="1200" dirty="0"/>
              <a:t>now have </a:t>
            </a:r>
            <a:r>
              <a:rPr lang="en-US" sz="1200" b="1" dirty="0"/>
              <a:t>NCS4200 and NCS4000 </a:t>
            </a:r>
            <a:r>
              <a:rPr lang="en-US" sz="1200" dirty="0"/>
              <a:t>complementing our Optical and Access portfolio part of VIP </a:t>
            </a:r>
            <a:r>
              <a:rPr lang="en-US" sz="1200" dirty="0" smtClean="0"/>
              <a:t>30 </a:t>
            </a:r>
            <a:endParaRPr lang="en-US" sz="1200" dirty="0"/>
          </a:p>
          <a:p>
            <a:pPr>
              <a:spcBef>
                <a:spcPts val="800"/>
              </a:spcBef>
            </a:pPr>
            <a:r>
              <a:rPr lang="en-US" sz="1200" b="1" dirty="0"/>
              <a:t>Migration bonus </a:t>
            </a:r>
            <a:r>
              <a:rPr lang="en-US" sz="1200" b="1" baseline="30000" dirty="0"/>
              <a:t>NEW</a:t>
            </a:r>
            <a:r>
              <a:rPr lang="en-US" sz="1200" b="1" dirty="0"/>
              <a:t> </a:t>
            </a:r>
            <a:r>
              <a:rPr lang="en-US" sz="1200" dirty="0"/>
              <a:t>provides an additional 2 percent VIP rebate </a:t>
            </a:r>
            <a:endParaRPr lang="en-US" sz="1200" dirty="0" smtClean="0"/>
          </a:p>
          <a:p>
            <a:pPr>
              <a:spcBef>
                <a:spcPts val="800"/>
              </a:spcBef>
            </a:pPr>
            <a:r>
              <a:rPr lang="en-US" sz="1200" dirty="0" smtClean="0"/>
              <a:t>Learn </a:t>
            </a:r>
            <a:r>
              <a:rPr lang="en-US" sz="1200" dirty="0"/>
              <a:t>more in the VIP playbook at </a:t>
            </a:r>
            <a:r>
              <a:rPr lang="en-US" sz="1200" dirty="0">
                <a:hlinkClick r:id="rId3"/>
              </a:rPr>
              <a:t>www.cisco.com/go/vip</a:t>
            </a:r>
            <a:r>
              <a:rPr lang="en-US" sz="1200" dirty="0"/>
              <a:t> </a:t>
            </a:r>
          </a:p>
        </p:txBody>
      </p:sp>
      <p:sp>
        <p:nvSpPr>
          <p:cNvPr id="12" name="Title Placeholder 5"/>
          <p:cNvSpPr>
            <a:spLocks noGrp="1"/>
          </p:cNvSpPr>
          <p:nvPr>
            <p:ph type="title"/>
          </p:nvPr>
        </p:nvSpPr>
        <p:spPr/>
        <p:txBody>
          <a:bodyPr/>
          <a:lstStyle/>
          <a:p>
            <a:pPr lvl="0"/>
            <a:r>
              <a:rPr lang="en-US" dirty="0"/>
              <a:t>Service Provider Technology</a:t>
            </a:r>
          </a:p>
        </p:txBody>
      </p:sp>
      <p:sp>
        <p:nvSpPr>
          <p:cNvPr id="4" name="TextBox 3"/>
          <p:cNvSpPr txBox="1"/>
          <p:nvPr/>
        </p:nvSpPr>
        <p:spPr>
          <a:xfrm>
            <a:off x="581218" y="1007892"/>
            <a:ext cx="3840480" cy="646331"/>
          </a:xfrm>
          <a:prstGeom prst="rect">
            <a:avLst/>
          </a:prstGeom>
          <a:solidFill>
            <a:srgbClr val="4EAD3E"/>
          </a:solidFill>
        </p:spPr>
        <p:txBody>
          <a:bodyPr wrap="square" tIns="182880" bIns="182880" rtlCol="0">
            <a:spAutoFit/>
          </a:bodyPr>
          <a:lstStyle/>
          <a:p>
            <a:pPr algn="ctr"/>
            <a:r>
              <a:rPr lang="en-US" dirty="0">
                <a:solidFill>
                  <a:schemeClr val="bg1"/>
                </a:solidFill>
              </a:rPr>
              <a:t>Service Provider Technology</a:t>
            </a:r>
          </a:p>
        </p:txBody>
      </p:sp>
    </p:spTree>
    <p:extLst>
      <p:ext uri="{BB962C8B-B14F-4D97-AF65-F5344CB8AC3E}">
        <p14:creationId xmlns:p14="http://schemas.microsoft.com/office/powerpoint/2010/main" val="418658001"/>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950" y="341313"/>
            <a:ext cx="8509000" cy="731837"/>
          </a:xfrm>
        </p:spPr>
        <p:txBody>
          <a:bodyPr/>
          <a:lstStyle/>
          <a:p>
            <a:r>
              <a:rPr lang="en-US" dirty="0"/>
              <a:t>VIP </a:t>
            </a:r>
            <a:r>
              <a:rPr lang="en-US" dirty="0" smtClean="0"/>
              <a:t>30 Service </a:t>
            </a:r>
            <a:r>
              <a:rPr lang="en-US" dirty="0"/>
              <a:t>Provider </a:t>
            </a:r>
            <a:r>
              <a:rPr lang="en-US" dirty="0" smtClean="0"/>
              <a:t>Technology Overview</a:t>
            </a:r>
            <a:endParaRPr lang="en-US" dirty="0"/>
          </a:p>
        </p:txBody>
      </p:sp>
      <p:graphicFrame>
        <p:nvGraphicFramePr>
          <p:cNvPr id="6" name="Table Placeholder 8"/>
          <p:cNvGraphicFramePr>
            <a:graphicFrameLocks/>
          </p:cNvGraphicFramePr>
          <p:nvPr>
            <p:extLst>
              <p:ext uri="{D42A27DB-BD31-4B8C-83A1-F6EECF244321}">
                <p14:modId xmlns:p14="http://schemas.microsoft.com/office/powerpoint/2010/main" val="1692943275"/>
              </p:ext>
            </p:extLst>
          </p:nvPr>
        </p:nvGraphicFramePr>
        <p:xfrm>
          <a:off x="469692" y="1066355"/>
          <a:ext cx="8223458" cy="3143962"/>
        </p:xfrm>
        <a:graphic>
          <a:graphicData uri="http://schemas.openxmlformats.org/drawingml/2006/table">
            <a:tbl>
              <a:tblPr firstRow="1" bandRow="1">
                <a:tableStyleId>{5C22544A-7EE6-4342-B048-85BDC9FD1C3A}</a:tableStyleId>
              </a:tblPr>
              <a:tblGrid>
                <a:gridCol w="1898858">
                  <a:extLst>
                    <a:ext uri="{9D8B030D-6E8A-4147-A177-3AD203B41FA5}">
                      <a16:colId xmlns:a16="http://schemas.microsoft.com/office/drawing/2014/main" xmlns="" val="20000"/>
                    </a:ext>
                  </a:extLst>
                </a:gridCol>
                <a:gridCol w="6324600">
                  <a:extLst>
                    <a:ext uri="{9D8B030D-6E8A-4147-A177-3AD203B41FA5}">
                      <a16:colId xmlns:a16="http://schemas.microsoft.com/office/drawing/2014/main" xmlns="" val="20001"/>
                    </a:ext>
                  </a:extLst>
                </a:gridCol>
              </a:tblGrid>
              <a:tr h="219456">
                <a:tc>
                  <a:txBody>
                    <a:bodyPr/>
                    <a:lstStyle/>
                    <a:p>
                      <a:pPr marL="0" algn="l" defTabSz="914400" rtl="0" eaLnBrk="1" latinLnBrk="0" hangingPunct="1">
                        <a:lnSpc>
                          <a:spcPct val="95000"/>
                        </a:lnSpc>
                        <a:spcBef>
                          <a:spcPts val="300"/>
                        </a:spcBef>
                      </a:pPr>
                      <a:r>
                        <a:rPr lang="en-US" sz="900" b="1" kern="1200" dirty="0">
                          <a:solidFill>
                            <a:schemeClr val="bg1"/>
                          </a:solidFill>
                          <a:effectLst/>
                          <a:latin typeface="+mn-lt"/>
                          <a:ea typeface="+mn-ea"/>
                          <a:cs typeface="+mn-cs"/>
                        </a:rPr>
                        <a:t>Subtrack</a:t>
                      </a:r>
                    </a:p>
                  </a:txBody>
                  <a:tcPr marR="34128" marT="34128" marB="34128"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49FD9"/>
                    </a:solidFill>
                  </a:tcPr>
                </a:tc>
                <a:tc>
                  <a:txBody>
                    <a:bodyPr/>
                    <a:lstStyle/>
                    <a:p>
                      <a:pPr marL="0" algn="l" defTabSz="914400" rtl="0" eaLnBrk="1" latinLnBrk="0" hangingPunct="1">
                        <a:lnSpc>
                          <a:spcPct val="95000"/>
                        </a:lnSpc>
                        <a:spcBef>
                          <a:spcPts val="300"/>
                        </a:spcBef>
                      </a:pPr>
                      <a:r>
                        <a:rPr lang="en-US" sz="900" dirty="0" smtClean="0"/>
                        <a:t>Service Provider Technology </a:t>
                      </a:r>
                      <a:endParaRPr lang="en-US" sz="900" b="1" kern="1200" dirty="0">
                        <a:solidFill>
                          <a:schemeClr val="bg1"/>
                        </a:solidFill>
                        <a:latin typeface="+mj-lt"/>
                        <a:ea typeface="+mn-ea"/>
                        <a:cs typeface="+mn-cs"/>
                      </a:endParaRPr>
                    </a:p>
                  </a:txBody>
                  <a:tcPr marR="34128" marT="34128" marB="34128"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49FD9"/>
                    </a:solidFill>
                  </a:tcPr>
                </a:tc>
                <a:extLst>
                  <a:ext uri="{0D108BD9-81ED-4DB2-BD59-A6C34878D82A}">
                    <a16:rowId xmlns:a16="http://schemas.microsoft.com/office/drawing/2014/main" xmlns="" val="10000"/>
                  </a:ext>
                </a:extLst>
              </a:tr>
              <a:tr h="438912">
                <a:tc>
                  <a:txBody>
                    <a:bodyPr/>
                    <a:lstStyle/>
                    <a:p>
                      <a:pPr algn="l"/>
                      <a:r>
                        <a:rPr lang="en-US" sz="900" b="1" kern="1200" dirty="0">
                          <a:solidFill>
                            <a:schemeClr val="tx1"/>
                          </a:solidFill>
                          <a:latin typeface="+mn-lt"/>
                        </a:rPr>
                        <a:t>Enrollment</a:t>
                      </a:r>
                      <a:r>
                        <a:rPr lang="en-US" sz="900" b="1" kern="1200" baseline="0" dirty="0">
                          <a:solidFill>
                            <a:schemeClr val="tx1"/>
                          </a:solidFill>
                          <a:latin typeface="+mn-lt"/>
                        </a:rPr>
                        <a:t> </a:t>
                      </a:r>
                      <a:r>
                        <a:rPr lang="en-US" sz="900" b="1" kern="1200" dirty="0">
                          <a:solidFill>
                            <a:schemeClr val="tx1"/>
                          </a:solidFill>
                          <a:latin typeface="+mn-lt"/>
                        </a:rPr>
                        <a:t>Requirement</a:t>
                      </a:r>
                      <a:endParaRPr lang="en-US" sz="900" b="1" kern="1200" dirty="0">
                        <a:solidFill>
                          <a:schemeClr val="tx1"/>
                        </a:solidFill>
                        <a:latin typeface="+mn-lt"/>
                        <a:ea typeface="+mn-ea"/>
                        <a:cs typeface="+mn-cs"/>
                      </a:endParaRPr>
                    </a:p>
                  </a:txBody>
                  <a:tcPr marR="140158">
                    <a:lnT w="38100" cap="flat" cmpd="sng" algn="ctr">
                      <a:solidFill>
                        <a:schemeClr val="bg1"/>
                      </a:solidFill>
                      <a:prstDash val="solid"/>
                      <a:round/>
                      <a:headEnd type="none" w="med" len="med"/>
                      <a:tailEnd type="none" w="med" len="med"/>
                    </a:lnT>
                  </a:tcPr>
                </a:tc>
                <a:tc>
                  <a:txBody>
                    <a:bodyPr/>
                    <a:lstStyle/>
                    <a:p>
                      <a:pPr marL="0" marR="0" lvl="0" indent="0" algn="l" defTabSz="814388" rtl="0" eaLnBrk="1" fontAlgn="base" latinLnBrk="0" hangingPunct="1">
                        <a:lnSpc>
                          <a:spcPct val="95000"/>
                        </a:lnSpc>
                        <a:spcBef>
                          <a:spcPct val="50000"/>
                        </a:spcBef>
                        <a:spcAft>
                          <a:spcPct val="0"/>
                        </a:spcAft>
                        <a:buClr>
                          <a:schemeClr val="tx2"/>
                        </a:buClr>
                        <a:buSzPct val="100000"/>
                        <a:buFont typeface="Wingdings" pitchFamily="2" charset="2"/>
                        <a:buNone/>
                        <a:tabLst/>
                        <a:defRPr/>
                      </a:pPr>
                      <a:r>
                        <a:rPr lang="en-US" sz="900" kern="1200" dirty="0">
                          <a:solidFill>
                            <a:schemeClr val="tx1"/>
                          </a:solidFill>
                          <a:latin typeface="+mn-lt"/>
                          <a:ea typeface="+mn-ea"/>
                          <a:cs typeface="+mn-cs"/>
                        </a:rPr>
                        <a:t>Advanced Service Provider Architecture </a:t>
                      </a:r>
                      <a:r>
                        <a:rPr lang="en-US" sz="900" kern="1200" dirty="0" smtClean="0">
                          <a:solidFill>
                            <a:schemeClr val="tx1"/>
                          </a:solidFill>
                          <a:latin typeface="+mn-lt"/>
                          <a:ea typeface="+mn-ea"/>
                          <a:cs typeface="+mn-cs"/>
                        </a:rPr>
                        <a:t>Specialization</a:t>
                      </a:r>
                      <a:endParaRPr lang="en-US" sz="900" kern="1200" dirty="0">
                        <a:solidFill>
                          <a:schemeClr val="tx1"/>
                        </a:solidFill>
                        <a:latin typeface="+mn-lt"/>
                        <a:ea typeface="+mn-ea"/>
                        <a:cs typeface="+mn-cs"/>
                      </a:endParaRPr>
                    </a:p>
                  </a:txBody>
                  <a:tcPr marR="140158">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xmlns="" val="10001"/>
                  </a:ext>
                </a:extLst>
              </a:tr>
              <a:tr h="438912">
                <a:tc>
                  <a:txBody>
                    <a:bodyPr/>
                    <a:lstStyle/>
                    <a:p>
                      <a:pPr algn="l"/>
                      <a:r>
                        <a:rPr lang="en-US" sz="900" b="1" kern="1200" dirty="0">
                          <a:solidFill>
                            <a:schemeClr val="tx1"/>
                          </a:solidFill>
                          <a:latin typeface="+mn-lt"/>
                          <a:ea typeface="+mn-ea"/>
                          <a:cs typeface="+mn-cs"/>
                        </a:rPr>
                        <a:t>Specialization Requirement</a:t>
                      </a:r>
                    </a:p>
                  </a:txBody>
                  <a:tcPr marR="140158"/>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mn-lt"/>
                          <a:ea typeface="+mn-ea"/>
                          <a:cs typeface="+mn-cs"/>
                        </a:rPr>
                        <a:t>Maintain Advanced Service Provider Architecture Specialization (</a:t>
                      </a:r>
                      <a:r>
                        <a:rPr lang="en-US" sz="900" kern="1200" dirty="0">
                          <a:solidFill>
                            <a:srgbClr val="4D4D4C"/>
                          </a:solidFill>
                          <a:latin typeface="+mn-lt"/>
                          <a:ea typeface="+mn-ea"/>
                          <a:cs typeface="+mn-cs"/>
                        </a:rPr>
                        <a:t>throughout the entire VIP period)</a:t>
                      </a:r>
                    </a:p>
                  </a:txBody>
                  <a:tcPr marR="140158"/>
                </a:tc>
                <a:extLst>
                  <a:ext uri="{0D108BD9-81ED-4DB2-BD59-A6C34878D82A}">
                    <a16:rowId xmlns:a16="http://schemas.microsoft.com/office/drawing/2014/main" xmlns="" val="10002"/>
                  </a:ext>
                </a:extLst>
              </a:tr>
              <a:tr h="3566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mn-lt"/>
                          <a:ea typeface="+mn-ea"/>
                          <a:cs typeface="+mn-cs"/>
                        </a:rPr>
                        <a:t>Minimum Booking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mn-lt"/>
                          <a:ea typeface="+mn-ea"/>
                          <a:cs typeface="+mn-cs"/>
                        </a:rPr>
                        <a:t>(6 Month/3 Month)</a:t>
                      </a:r>
                    </a:p>
                  </a:txBody>
                  <a:tcPr marR="140158"/>
                </a:tc>
                <a:tc>
                  <a:txBody>
                    <a:bodyPr/>
                    <a:lstStyle/>
                    <a:p>
                      <a:pPr marL="0" marR="0" lvl="0" indent="0" algn="l" defTabSz="914400" rtl="0" eaLnBrk="1" fontAlgn="base" latinLnBrk="0" hangingPunct="1">
                        <a:lnSpc>
                          <a:spcPct val="95000"/>
                        </a:lnSpc>
                        <a:spcBef>
                          <a:spcPct val="50000"/>
                        </a:spcBef>
                        <a:spcAft>
                          <a:spcPct val="0"/>
                        </a:spcAft>
                        <a:buClr>
                          <a:schemeClr val="tx2"/>
                        </a:buClr>
                        <a:buSzPct val="100000"/>
                        <a:buFont typeface="Wingdings" pitchFamily="2" charset="2"/>
                        <a:buNone/>
                        <a:tabLst/>
                        <a:defRPr/>
                      </a:pPr>
                      <a:r>
                        <a:rPr lang="en-US" sz="900" kern="1200" dirty="0">
                          <a:solidFill>
                            <a:schemeClr val="tx1"/>
                          </a:solidFill>
                          <a:latin typeface="+mn-lt"/>
                          <a:ea typeface="+mn-ea"/>
                          <a:cs typeface="+mn-cs"/>
                        </a:rPr>
                        <a:t>$1,000,000 for </a:t>
                      </a:r>
                      <a:r>
                        <a:rPr lang="en-US" sz="900" kern="1200" dirty="0" smtClean="0">
                          <a:solidFill>
                            <a:schemeClr val="tx1"/>
                          </a:solidFill>
                          <a:latin typeface="+mn-lt"/>
                          <a:ea typeface="+mn-ea"/>
                          <a:cs typeface="+mn-cs"/>
                        </a:rPr>
                        <a:t>U.S., $</a:t>
                      </a:r>
                      <a:r>
                        <a:rPr lang="en-US" sz="900" kern="1200" dirty="0">
                          <a:solidFill>
                            <a:schemeClr val="tx1"/>
                          </a:solidFill>
                          <a:latin typeface="+mn-lt"/>
                          <a:ea typeface="+mn-ea"/>
                          <a:cs typeface="+mn-cs"/>
                        </a:rPr>
                        <a:t>250,000 for </a:t>
                      </a:r>
                      <a:r>
                        <a:rPr lang="en-US" sz="900" kern="1200" dirty="0" smtClean="0">
                          <a:solidFill>
                            <a:schemeClr val="tx1"/>
                          </a:solidFill>
                          <a:latin typeface="+mn-lt"/>
                          <a:ea typeface="+mn-ea"/>
                          <a:cs typeface="+mn-cs"/>
                        </a:rPr>
                        <a:t>LATAM, Canada,</a:t>
                      </a:r>
                      <a:r>
                        <a:rPr lang="en-US" sz="900" kern="1200" baseline="0" dirty="0" smtClean="0">
                          <a:solidFill>
                            <a:schemeClr val="tx1"/>
                          </a:solidFill>
                          <a:latin typeface="+mn-lt"/>
                          <a:ea typeface="+mn-ea"/>
                          <a:cs typeface="+mn-cs"/>
                        </a:rPr>
                        <a:t> </a:t>
                      </a:r>
                      <a:r>
                        <a:rPr lang="en-US" sz="900" kern="1200" dirty="0" smtClean="0">
                          <a:solidFill>
                            <a:schemeClr val="tx1"/>
                          </a:solidFill>
                          <a:latin typeface="+mn-lt"/>
                          <a:ea typeface="+mn-ea"/>
                          <a:cs typeface="+mn-cs"/>
                        </a:rPr>
                        <a:t>EMEAR</a:t>
                      </a:r>
                      <a:r>
                        <a:rPr lang="en-US" sz="900" kern="1200" dirty="0">
                          <a:solidFill>
                            <a:schemeClr val="tx1"/>
                          </a:solidFill>
                          <a:latin typeface="+mn-lt"/>
                          <a:ea typeface="+mn-ea"/>
                          <a:cs typeface="+mn-cs"/>
                        </a:rPr>
                        <a:t>, APJ, GC (excluding China)</a:t>
                      </a:r>
                    </a:p>
                  </a:txBody>
                  <a:tcPr marR="140158"/>
                </a:tc>
                <a:extLst>
                  <a:ext uri="{0D108BD9-81ED-4DB2-BD59-A6C34878D82A}">
                    <a16:rowId xmlns:a16="http://schemas.microsoft.com/office/drawing/2014/main" xmlns="" val="10003"/>
                  </a:ext>
                </a:extLst>
              </a:tr>
              <a:tr h="219456">
                <a:tc>
                  <a:txBody>
                    <a:bodyPr/>
                    <a:lstStyle/>
                    <a:p>
                      <a:pPr marL="0" lvl="0" algn="l" defTabSz="914400" rtl="0" eaLnBrk="1" latinLnBrk="0" hangingPunct="1">
                        <a:lnSpc>
                          <a:spcPct val="95000"/>
                        </a:lnSpc>
                        <a:spcBef>
                          <a:spcPts val="300"/>
                        </a:spcBef>
                      </a:pPr>
                      <a:r>
                        <a:rPr lang="pt-BR" sz="900" b="1" kern="1200" dirty="0" smtClean="0">
                          <a:solidFill>
                            <a:srgbClr val="4D4D4C"/>
                          </a:solidFill>
                          <a:latin typeface="+mn-lt"/>
                          <a:ea typeface="+mn-ea"/>
                          <a:cs typeface="+mn-cs"/>
                        </a:rPr>
                        <a:t>SKU Categories</a:t>
                      </a:r>
                      <a:endParaRPr lang="pt-BR" sz="900" b="1" kern="1200" dirty="0">
                        <a:solidFill>
                          <a:srgbClr val="4D4D4C"/>
                        </a:solidFill>
                        <a:latin typeface="+mn-lt"/>
                        <a:ea typeface="+mn-ea"/>
                        <a:cs typeface="+mn-cs"/>
                      </a:endParaRPr>
                    </a:p>
                  </a:txBody>
                  <a:tcPr marR="140158"/>
                </a:tc>
                <a:tc>
                  <a:txBody>
                    <a:bodyPr/>
                    <a:lstStyle/>
                    <a:p>
                      <a:pPr marL="0" marR="0" lvl="0" indent="0" algn="l" defTabSz="914400" rtl="0" eaLnBrk="1" fontAlgn="base" latinLnBrk="0" hangingPunct="1">
                        <a:lnSpc>
                          <a:spcPct val="95000"/>
                        </a:lnSpc>
                        <a:spcBef>
                          <a:spcPct val="50000"/>
                        </a:spcBef>
                        <a:spcAft>
                          <a:spcPct val="0"/>
                        </a:spcAft>
                        <a:buClr>
                          <a:schemeClr val="tx2"/>
                        </a:buClr>
                        <a:buSzPct val="100000"/>
                        <a:buFont typeface="Wingdings" pitchFamily="2" charset="2"/>
                        <a:buNone/>
                        <a:tabLst/>
                        <a:defRPr/>
                      </a:pPr>
                      <a:r>
                        <a:rPr lang="en-US" sz="900" kern="1200" dirty="0" smtClean="0">
                          <a:solidFill>
                            <a:schemeClr val="tx1"/>
                          </a:solidFill>
                          <a:latin typeface="+mn-lt"/>
                          <a:ea typeface="+mn-ea"/>
                          <a:cs typeface="+mn-cs"/>
                        </a:rPr>
                        <a:t>1%</a:t>
                      </a:r>
                      <a:endParaRPr lang="en-US" sz="900" kern="1200" dirty="0">
                        <a:solidFill>
                          <a:schemeClr val="tx1"/>
                        </a:solidFill>
                        <a:latin typeface="+mn-lt"/>
                        <a:ea typeface="+mn-ea"/>
                        <a:cs typeface="+mn-cs"/>
                      </a:endParaRPr>
                    </a:p>
                  </a:txBody>
                  <a:tcPr marR="140158"/>
                </a:tc>
                <a:extLst>
                  <a:ext uri="{0D108BD9-81ED-4DB2-BD59-A6C34878D82A}">
                    <a16:rowId xmlns:a16="http://schemas.microsoft.com/office/drawing/2014/main" xmlns="" val="10004"/>
                  </a:ext>
                </a:extLst>
              </a:tr>
              <a:tr h="2692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mn-lt"/>
                          <a:ea typeface="+mn-ea"/>
                          <a:cs typeface="+mn-cs"/>
                        </a:rPr>
                        <a:t>CSAT </a:t>
                      </a:r>
                      <a:br>
                        <a:rPr lang="en-US" sz="900" b="1" kern="1200" dirty="0">
                          <a:solidFill>
                            <a:schemeClr val="tx1"/>
                          </a:solidFill>
                          <a:latin typeface="+mn-lt"/>
                          <a:ea typeface="+mn-ea"/>
                          <a:cs typeface="+mn-cs"/>
                        </a:rPr>
                      </a:br>
                      <a:r>
                        <a:rPr lang="en-US" sz="900" b="1" kern="1200" dirty="0">
                          <a:solidFill>
                            <a:schemeClr val="tx1"/>
                          </a:solidFill>
                          <a:latin typeface="+mn-lt"/>
                          <a:ea typeface="+mn-ea"/>
                          <a:cs typeface="+mn-cs"/>
                        </a:rPr>
                        <a:t>Requirement</a:t>
                      </a:r>
                    </a:p>
                  </a:txBody>
                  <a:tcPr marR="140158"/>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smtClean="0">
                          <a:solidFill>
                            <a:srgbClr val="4D4D4C"/>
                          </a:solidFill>
                          <a:latin typeface="+mn-lt"/>
                          <a:ea typeface="+mn-ea"/>
                          <a:cs typeface="+mn-cs"/>
                        </a:rPr>
                        <a:t>Maintain Gold (incl. Global Gold)/Premier Certification or</a:t>
                      </a:r>
                      <a:br>
                        <a:rPr lang="en-US" sz="900" kern="1200" dirty="0" smtClean="0">
                          <a:solidFill>
                            <a:srgbClr val="4D4D4C"/>
                          </a:solidFill>
                          <a:latin typeface="+mn-lt"/>
                          <a:ea typeface="+mn-ea"/>
                          <a:cs typeface="+mn-cs"/>
                        </a:rPr>
                      </a:br>
                      <a:r>
                        <a:rPr lang="en-US" sz="900" kern="1200" dirty="0" smtClean="0">
                          <a:solidFill>
                            <a:srgbClr val="4D4D4C"/>
                          </a:solidFill>
                          <a:latin typeface="+mn-lt"/>
                          <a:ea typeface="+mn-ea"/>
                          <a:cs typeface="+mn-cs"/>
                        </a:rPr>
                        <a:t>Provide minimum 30 (Gold), 10 (Premier, Select, Registered) customer contacts/email addresses by January 27, 2018 </a:t>
                      </a:r>
                    </a:p>
                  </a:txBody>
                  <a:tcPr marR="140158"/>
                </a:tc>
                <a:extLst>
                  <a:ext uri="{0D108BD9-81ED-4DB2-BD59-A6C34878D82A}">
                    <a16:rowId xmlns:a16="http://schemas.microsoft.com/office/drawing/2014/main" xmlns="" val="10005"/>
                  </a:ext>
                </a:extLst>
              </a:tr>
              <a:tr h="277318">
                <a:tc>
                  <a:txBody>
                    <a:bodyPr/>
                    <a:lstStyle/>
                    <a:p>
                      <a:pPr algn="l"/>
                      <a:r>
                        <a:rPr lang="en-US" sz="900" b="1" kern="1200" dirty="0">
                          <a:solidFill>
                            <a:schemeClr val="tx1"/>
                          </a:solidFill>
                          <a:latin typeface="+mn-lt"/>
                          <a:ea typeface="+mn-ea"/>
                          <a:cs typeface="+mn-cs"/>
                        </a:rPr>
                        <a:t>Master Specialization</a:t>
                      </a:r>
                      <a:r>
                        <a:rPr lang="en-US" sz="900" b="1" kern="1200" dirty="0" smtClean="0">
                          <a:solidFill>
                            <a:schemeClr val="tx1"/>
                          </a:solidFill>
                          <a:latin typeface="+mn-lt"/>
                          <a:ea typeface="+mn-ea"/>
                          <a:cs typeface="+mn-cs"/>
                        </a:rPr>
                        <a:t>/</a:t>
                      </a:r>
                      <a:br>
                        <a:rPr lang="en-US" sz="900" b="1" kern="1200" dirty="0" smtClean="0">
                          <a:solidFill>
                            <a:schemeClr val="tx1"/>
                          </a:solidFill>
                          <a:latin typeface="+mn-lt"/>
                          <a:ea typeface="+mn-ea"/>
                          <a:cs typeface="+mn-cs"/>
                        </a:rPr>
                      </a:br>
                      <a:r>
                        <a:rPr lang="en-US" sz="900" b="1" kern="1200" dirty="0" smtClean="0">
                          <a:solidFill>
                            <a:schemeClr val="tx1"/>
                          </a:solidFill>
                          <a:latin typeface="+mn-lt"/>
                          <a:ea typeface="+mn-ea"/>
                          <a:cs typeface="+mn-cs"/>
                        </a:rPr>
                        <a:t>Cisco </a:t>
                      </a:r>
                      <a:r>
                        <a:rPr lang="en-US" sz="900" b="1" kern="1200" dirty="0">
                          <a:solidFill>
                            <a:schemeClr val="tx1"/>
                          </a:solidFill>
                          <a:latin typeface="+mn-lt"/>
                          <a:ea typeface="+mn-ea"/>
                          <a:cs typeface="+mn-cs"/>
                        </a:rPr>
                        <a:t>Powered </a:t>
                      </a:r>
                      <a:r>
                        <a:rPr lang="en-US" sz="900" b="1" kern="1200" dirty="0" smtClean="0">
                          <a:solidFill>
                            <a:schemeClr val="tx1"/>
                          </a:solidFill>
                          <a:latin typeface="+mn-lt"/>
                          <a:ea typeface="+mn-ea"/>
                          <a:cs typeface="+mn-cs"/>
                        </a:rPr>
                        <a:t>bonus </a:t>
                      </a:r>
                      <a:r>
                        <a:rPr lang="en-US" sz="900" b="1" kern="1200" dirty="0">
                          <a:solidFill>
                            <a:schemeClr val="tx1"/>
                          </a:solidFill>
                          <a:latin typeface="+mn-lt"/>
                          <a:ea typeface="+mn-ea"/>
                          <a:cs typeface="+mn-cs"/>
                        </a:rPr>
                        <a:t>%</a:t>
                      </a:r>
                    </a:p>
                  </a:txBody>
                  <a:tcPr marR="14015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mn-lt"/>
                          <a:ea typeface="+mn-ea"/>
                          <a:cs typeface="+mn-cs"/>
                        </a:rPr>
                        <a:t>–</a:t>
                      </a:r>
                    </a:p>
                  </a:txBody>
                  <a:tcPr marR="140158"/>
                </a:tc>
                <a:extLst>
                  <a:ext uri="{0D108BD9-81ED-4DB2-BD59-A6C34878D82A}">
                    <a16:rowId xmlns:a16="http://schemas.microsoft.com/office/drawing/2014/main" xmlns="" val="10006"/>
                  </a:ext>
                </a:extLst>
              </a:tr>
              <a:tr h="277318">
                <a:tc>
                  <a:txBody>
                    <a:bodyPr/>
                    <a:lstStyle/>
                    <a:p>
                      <a:pPr marL="0" lvl="0" algn="l" defTabSz="914400" rtl="0" eaLnBrk="1" latinLnBrk="0" hangingPunct="1"/>
                      <a:r>
                        <a:rPr lang="pl-PL" sz="900" b="1" kern="1200" dirty="0">
                          <a:solidFill>
                            <a:schemeClr val="tx1"/>
                          </a:solidFill>
                          <a:latin typeface="+mn-lt"/>
                          <a:ea typeface="+mn-ea"/>
                          <a:cs typeface="+mn-cs"/>
                        </a:rPr>
                        <a:t>Gold/CMSP</a:t>
                      </a:r>
                      <a:r>
                        <a:rPr lang="en-US" sz="900" b="1" kern="1200" baseline="0" dirty="0">
                          <a:solidFill>
                            <a:schemeClr val="tx1"/>
                          </a:solidFill>
                          <a:latin typeface="+mn-lt"/>
                          <a:ea typeface="+mn-ea"/>
                          <a:cs typeface="+mn-cs"/>
                        </a:rPr>
                        <a:t> </a:t>
                      </a:r>
                      <a:r>
                        <a:rPr lang="pl-PL" sz="900" b="1" kern="1200" dirty="0">
                          <a:solidFill>
                            <a:schemeClr val="tx1"/>
                          </a:solidFill>
                          <a:latin typeface="+mn-lt"/>
                          <a:ea typeface="+mn-ea"/>
                          <a:cs typeface="+mn-cs"/>
                        </a:rPr>
                        <a:t>Master </a:t>
                      </a:r>
                      <a:r>
                        <a:rPr lang="en-US" sz="900" b="1" kern="1200" dirty="0" smtClean="0">
                          <a:solidFill>
                            <a:schemeClr val="tx1"/>
                          </a:solidFill>
                          <a:latin typeface="+mn-lt"/>
                          <a:ea typeface="+mn-ea"/>
                          <a:cs typeface="+mn-cs"/>
                        </a:rPr>
                        <a:t>b</a:t>
                      </a:r>
                      <a:r>
                        <a:rPr lang="pl-PL" sz="900" b="1" kern="1200" dirty="0" smtClean="0">
                          <a:solidFill>
                            <a:schemeClr val="tx1"/>
                          </a:solidFill>
                          <a:latin typeface="+mn-lt"/>
                          <a:ea typeface="+mn-ea"/>
                          <a:cs typeface="+mn-cs"/>
                        </a:rPr>
                        <a:t>onus </a:t>
                      </a:r>
                      <a:r>
                        <a:rPr lang="pl-PL" sz="900" b="1" kern="1200" dirty="0">
                          <a:solidFill>
                            <a:schemeClr val="tx1"/>
                          </a:solidFill>
                          <a:latin typeface="+mn-lt"/>
                          <a:ea typeface="+mn-ea"/>
                          <a:cs typeface="+mn-cs"/>
                        </a:rPr>
                        <a:t>%</a:t>
                      </a:r>
                    </a:p>
                  </a:txBody>
                  <a:tcPr marR="14015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mn-lt"/>
                          <a:ea typeface="+mn-ea"/>
                          <a:cs typeface="+mn-cs"/>
                        </a:rPr>
                        <a:t>– </a:t>
                      </a:r>
                    </a:p>
                  </a:txBody>
                  <a:tcPr marR="140158"/>
                </a:tc>
                <a:extLst>
                  <a:ext uri="{0D108BD9-81ED-4DB2-BD59-A6C34878D82A}">
                    <a16:rowId xmlns:a16="http://schemas.microsoft.com/office/drawing/2014/main" xmlns="" val="10007"/>
                  </a:ext>
                </a:extLst>
              </a:tr>
              <a:tr h="219456">
                <a:tc>
                  <a:txBody>
                    <a:bodyPr/>
                    <a:lstStyle/>
                    <a:p>
                      <a:pPr marL="0" marR="0" lvl="0" indent="0" algn="l" defTabSz="685777" rtl="0" eaLnBrk="1" fontAlgn="auto" latinLnBrk="0" hangingPunct="1">
                        <a:lnSpc>
                          <a:spcPct val="95000"/>
                        </a:lnSpc>
                        <a:spcBef>
                          <a:spcPts val="300"/>
                        </a:spcBef>
                        <a:spcAft>
                          <a:spcPts val="0"/>
                        </a:spcAft>
                        <a:buClrTx/>
                        <a:buSzTx/>
                        <a:buFontTx/>
                        <a:buNone/>
                        <a:tabLst/>
                        <a:defRPr/>
                      </a:pPr>
                      <a:r>
                        <a:rPr lang="en-US" sz="900" b="1" kern="1200" dirty="0" smtClean="0">
                          <a:solidFill>
                            <a:srgbClr val="4D4D4C"/>
                          </a:solidFill>
                          <a:latin typeface="+mn-lt"/>
                          <a:ea typeface="+mn-ea"/>
                          <a:cs typeface="+mn-cs"/>
                        </a:rPr>
                        <a:t>Migration b</a:t>
                      </a:r>
                      <a:r>
                        <a:rPr lang="pl-PL" sz="900" b="1" kern="1200" dirty="0" smtClean="0">
                          <a:solidFill>
                            <a:srgbClr val="4D4D4C"/>
                          </a:solidFill>
                          <a:latin typeface="+mn-lt"/>
                          <a:ea typeface="+mn-ea"/>
                          <a:cs typeface="+mn-cs"/>
                        </a:rPr>
                        <a:t>onus</a:t>
                      </a:r>
                      <a:r>
                        <a:rPr lang="en-US" sz="900" b="1" kern="1200" dirty="0" smtClean="0">
                          <a:solidFill>
                            <a:srgbClr val="4D4D4C"/>
                          </a:solidFill>
                          <a:latin typeface="+mn-lt"/>
                          <a:ea typeface="+mn-ea"/>
                          <a:cs typeface="+mn-cs"/>
                        </a:rPr>
                        <a:t> % </a:t>
                      </a:r>
                      <a:r>
                        <a:rPr lang="en-US" sz="900" b="1" kern="1200" baseline="30000" dirty="0" smtClean="0">
                          <a:solidFill>
                            <a:srgbClr val="4D4D4C"/>
                          </a:solidFill>
                          <a:latin typeface="+mn-lt"/>
                          <a:ea typeface="+mn-ea"/>
                          <a:cs typeface="+mn-cs"/>
                        </a:rPr>
                        <a:t>NEW</a:t>
                      </a:r>
                      <a:endParaRPr lang="pl-PL" sz="900" b="1" kern="1200" baseline="30000" dirty="0" smtClean="0">
                        <a:solidFill>
                          <a:srgbClr val="4D4D4C"/>
                        </a:solidFill>
                        <a:latin typeface="+mn-lt"/>
                        <a:ea typeface="+mn-ea"/>
                        <a:cs typeface="+mn-cs"/>
                      </a:endParaRPr>
                    </a:p>
                  </a:txBody>
                  <a:tcPr marR="45720"/>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0" kern="1200" dirty="0" smtClean="0">
                          <a:solidFill>
                            <a:srgbClr val="4D4D4C"/>
                          </a:solidFill>
                          <a:latin typeface="+mj-lt"/>
                          <a:ea typeface="+mn-ea"/>
                          <a:cs typeface="+mn-cs"/>
                        </a:rPr>
                        <a:t>2%</a:t>
                      </a:r>
                      <a:endParaRPr lang="en-US" sz="900" b="0" kern="1200" dirty="0">
                        <a:solidFill>
                          <a:srgbClr val="4D4D4C"/>
                        </a:solidFill>
                        <a:latin typeface="+mj-lt"/>
                        <a:ea typeface="+mn-ea"/>
                        <a:cs typeface="+mn-cs"/>
                      </a:endParaRPr>
                    </a:p>
                  </a:txBody>
                  <a:tcPr marR="45720"/>
                </a:tc>
              </a:tr>
              <a:tr h="219456">
                <a:tc>
                  <a:txBody>
                    <a:bodyPr/>
                    <a:lstStyle/>
                    <a:p>
                      <a:pPr marL="0" lvl="0" algn="l" defTabSz="914400" rtl="0" eaLnBrk="1" latinLnBrk="0" hangingPunct="1"/>
                      <a:r>
                        <a:rPr lang="en-US" sz="900" b="1" kern="1200" dirty="0">
                          <a:solidFill>
                            <a:schemeClr val="tx1"/>
                          </a:solidFill>
                          <a:latin typeface="+mn-lt"/>
                          <a:ea typeface="+mn-ea"/>
                          <a:cs typeface="+mn-cs"/>
                        </a:rPr>
                        <a:t>Precedence</a:t>
                      </a:r>
                      <a:endParaRPr lang="pl-PL" sz="900" b="1" kern="1200" dirty="0">
                        <a:solidFill>
                          <a:schemeClr val="tx1"/>
                        </a:solidFill>
                        <a:latin typeface="+mn-lt"/>
                        <a:ea typeface="+mn-ea"/>
                        <a:cs typeface="+mn-cs"/>
                      </a:endParaRPr>
                    </a:p>
                  </a:txBody>
                  <a:tcPr marR="14015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mn-lt"/>
                          <a:ea typeface="+mn-ea"/>
                          <a:cs typeface="+mn-cs"/>
                        </a:rPr>
                        <a:t>–</a:t>
                      </a:r>
                    </a:p>
                  </a:txBody>
                  <a:tcPr marR="140158"/>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2235958581"/>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01650" y="999763"/>
            <a:ext cx="8070850" cy="3606355"/>
          </a:xfrm>
        </p:spPr>
        <p:txBody>
          <a:bodyPr/>
          <a:lstStyle/>
          <a:p>
            <a:pPr marL="57140" indent="0">
              <a:spcBef>
                <a:spcPts val="600"/>
              </a:spcBef>
              <a:buNone/>
            </a:pPr>
            <a:r>
              <a:rPr lang="en-US" sz="1400" b="1" dirty="0" smtClean="0">
                <a:solidFill>
                  <a:schemeClr val="bg2">
                    <a:lumMod val="75000"/>
                  </a:schemeClr>
                </a:solidFill>
              </a:rPr>
              <a:t>Migration </a:t>
            </a:r>
            <a:r>
              <a:rPr lang="en-US" sz="1400" b="1" dirty="0">
                <a:solidFill>
                  <a:schemeClr val="bg2">
                    <a:lumMod val="75000"/>
                  </a:schemeClr>
                </a:solidFill>
              </a:rPr>
              <a:t>bonus </a:t>
            </a:r>
            <a:r>
              <a:rPr lang="en-US" sz="1400" b="1" baseline="30000" dirty="0">
                <a:solidFill>
                  <a:schemeClr val="bg2">
                    <a:lumMod val="75000"/>
                  </a:schemeClr>
                </a:solidFill>
              </a:rPr>
              <a:t>NEW</a:t>
            </a:r>
          </a:p>
          <a:p>
            <a:pPr>
              <a:spcBef>
                <a:spcPts val="600"/>
              </a:spcBef>
            </a:pPr>
            <a:r>
              <a:rPr lang="en-US" sz="1400" dirty="0"/>
              <a:t>Help </a:t>
            </a:r>
            <a:r>
              <a:rPr lang="en-US" sz="1400" dirty="0" smtClean="0"/>
              <a:t>customers </a:t>
            </a:r>
            <a:r>
              <a:rPr lang="en-US" sz="1400" dirty="0"/>
              <a:t>stay ahead of the competition by refreshing their </a:t>
            </a:r>
            <a:r>
              <a:rPr lang="en-US" sz="1400" dirty="0" smtClean="0"/>
              <a:t>infrastructure and </a:t>
            </a:r>
            <a:br>
              <a:rPr lang="en-US" sz="1400" dirty="0" smtClean="0"/>
            </a:br>
            <a:r>
              <a:rPr lang="en-US" sz="1400" dirty="0" smtClean="0"/>
              <a:t>return </a:t>
            </a:r>
            <a:r>
              <a:rPr lang="en-US" sz="1400" dirty="0"/>
              <a:t>the old equipment using the Migration Incentive Program (MIP)</a:t>
            </a:r>
          </a:p>
          <a:p>
            <a:pPr>
              <a:spcBef>
                <a:spcPts val="600"/>
              </a:spcBef>
            </a:pPr>
            <a:r>
              <a:rPr lang="en-US" sz="1400" dirty="0" smtClean="0"/>
              <a:t>Qualify for significant </a:t>
            </a:r>
            <a:r>
              <a:rPr lang="en-US" sz="1400" dirty="0"/>
              <a:t>upfront discount and also additional 2 percent VIP rebate on VIP eligible SKUs in approved and booked MIP deals in VIP 30</a:t>
            </a:r>
          </a:p>
          <a:p>
            <a:pPr>
              <a:spcBef>
                <a:spcPts val="600"/>
              </a:spcBef>
            </a:pPr>
            <a:r>
              <a:rPr lang="en-US" sz="1400" dirty="0" smtClean="0"/>
              <a:t>Open </a:t>
            </a:r>
            <a:r>
              <a:rPr lang="en-US" sz="1400" dirty="0"/>
              <a:t>the doors to more cross-sell and upsell </a:t>
            </a:r>
            <a:r>
              <a:rPr lang="en-US" sz="1400" dirty="0" smtClean="0"/>
              <a:t>opportunities</a:t>
            </a:r>
          </a:p>
          <a:p>
            <a:pPr>
              <a:spcBef>
                <a:spcPts val="600"/>
              </a:spcBef>
            </a:pPr>
            <a:r>
              <a:rPr lang="en-US" sz="1400" dirty="0"/>
              <a:t>Migration bonus can be combined with any other VIP bonus</a:t>
            </a:r>
          </a:p>
          <a:p>
            <a:pPr>
              <a:spcBef>
                <a:spcPts val="600"/>
              </a:spcBef>
            </a:pPr>
            <a:r>
              <a:rPr lang="en-US" sz="1400" dirty="0" smtClean="0"/>
              <a:t>Register </a:t>
            </a:r>
            <a:r>
              <a:rPr lang="en-US" sz="1400" dirty="0"/>
              <a:t>MIP deals in Cisco Commerce Workspace, for more information visit </a:t>
            </a:r>
            <a:r>
              <a:rPr lang="en-US" sz="1400" dirty="0">
                <a:hlinkClick r:id="rId3"/>
              </a:rPr>
              <a:t>www.cisco.com/go/mip</a:t>
            </a:r>
            <a:r>
              <a:rPr lang="en-US" sz="1400" dirty="0"/>
              <a:t> </a:t>
            </a:r>
          </a:p>
          <a:p>
            <a:endParaRPr lang="en-US" sz="1200" dirty="0"/>
          </a:p>
        </p:txBody>
      </p:sp>
      <p:sp>
        <p:nvSpPr>
          <p:cNvPr id="8" name="Title 7"/>
          <p:cNvSpPr>
            <a:spLocks noGrp="1"/>
          </p:cNvSpPr>
          <p:nvPr>
            <p:ph type="title"/>
          </p:nvPr>
        </p:nvSpPr>
        <p:spPr/>
        <p:txBody>
          <a:bodyPr/>
          <a:lstStyle/>
          <a:p>
            <a:r>
              <a:rPr lang="en-US" dirty="0"/>
              <a:t>Service Provider Technology</a:t>
            </a:r>
          </a:p>
        </p:txBody>
      </p:sp>
    </p:spTree>
    <p:extLst>
      <p:ext uri="{BB962C8B-B14F-4D97-AF65-F5344CB8AC3E}">
        <p14:creationId xmlns:p14="http://schemas.microsoft.com/office/powerpoint/2010/main" val="1943021544"/>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ctrTitle"/>
          </p:nvPr>
        </p:nvSpPr>
        <p:spPr/>
        <p:txBody>
          <a:bodyPr/>
          <a:lstStyle/>
          <a:p>
            <a:r>
              <a:rPr lang="en-US" altLang="en-US" dirty="0">
                <a:ea typeface="ＭＳ Ｐゴシック" pitchFamily="34" charset="-128"/>
                <a:cs typeface="CiscoSans" pitchFamily="34" charset="0"/>
              </a:rPr>
              <a:t>Executive Summary</a:t>
            </a:r>
          </a:p>
        </p:txBody>
      </p:sp>
    </p:spTree>
    <p:extLst>
      <p:ext uri="{BB962C8B-B14F-4D97-AF65-F5344CB8AC3E}">
        <p14:creationId xmlns:p14="http://schemas.microsoft.com/office/powerpoint/2010/main" val="152276833"/>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Service Provider Technology</a:t>
            </a:r>
            <a:endParaRPr lang="en-US" dirty="0"/>
          </a:p>
        </p:txBody>
      </p:sp>
      <p:graphicFrame>
        <p:nvGraphicFramePr>
          <p:cNvPr id="8" name="Table Placeholder 4"/>
          <p:cNvGraphicFramePr>
            <a:graphicFrameLocks/>
          </p:cNvGraphicFramePr>
          <p:nvPr>
            <p:extLst>
              <p:ext uri="{D42A27DB-BD31-4B8C-83A1-F6EECF244321}">
                <p14:modId xmlns:p14="http://schemas.microsoft.com/office/powerpoint/2010/main" val="3727276403"/>
              </p:ext>
            </p:extLst>
          </p:nvPr>
        </p:nvGraphicFramePr>
        <p:xfrm>
          <a:off x="606393" y="1146731"/>
          <a:ext cx="7883089" cy="1972056"/>
        </p:xfrm>
        <a:graphic>
          <a:graphicData uri="http://schemas.openxmlformats.org/drawingml/2006/table">
            <a:tbl>
              <a:tblPr firstRow="1" bandRow="1">
                <a:tableStyleId>{5C22544A-7EE6-4342-B048-85BDC9FD1C3A}</a:tableStyleId>
              </a:tblPr>
              <a:tblGrid>
                <a:gridCol w="5413407">
                  <a:extLst>
                    <a:ext uri="{9D8B030D-6E8A-4147-A177-3AD203B41FA5}">
                      <a16:colId xmlns:a16="http://schemas.microsoft.com/office/drawing/2014/main" xmlns="" val="20000"/>
                    </a:ext>
                  </a:extLst>
                </a:gridCol>
                <a:gridCol w="1238250">
                  <a:extLst>
                    <a:ext uri="{9D8B030D-6E8A-4147-A177-3AD203B41FA5}">
                      <a16:colId xmlns:a16="http://schemas.microsoft.com/office/drawing/2014/main" xmlns="" val="20001"/>
                    </a:ext>
                  </a:extLst>
                </a:gridCol>
                <a:gridCol w="1231432">
                  <a:extLst>
                    <a:ext uri="{9D8B030D-6E8A-4147-A177-3AD203B41FA5}">
                      <a16:colId xmlns:a16="http://schemas.microsoft.com/office/drawing/2014/main" xmlns="" val="20002"/>
                    </a:ext>
                  </a:extLst>
                </a:gridCol>
              </a:tblGrid>
              <a:tr h="147881">
                <a:tc>
                  <a:txBody>
                    <a:bodyPr/>
                    <a:lstStyle/>
                    <a:p>
                      <a:pPr algn="l"/>
                      <a:r>
                        <a:rPr lang="en-US" sz="1000" dirty="0"/>
                        <a:t>Service Provider Technology</a:t>
                      </a:r>
                    </a:p>
                  </a:txBody>
                  <a:tcPr>
                    <a:solidFill>
                      <a:srgbClr val="049FD9"/>
                    </a:solidFill>
                  </a:tcPr>
                </a:tc>
                <a:tc>
                  <a:txBody>
                    <a:bodyPr/>
                    <a:lstStyle/>
                    <a:p>
                      <a:pPr algn="l"/>
                      <a:r>
                        <a:rPr lang="en-US" sz="1000" dirty="0"/>
                        <a:t>VIP </a:t>
                      </a:r>
                      <a:r>
                        <a:rPr lang="en-US" sz="1000" dirty="0" smtClean="0"/>
                        <a:t>29</a:t>
                      </a:r>
                      <a:endParaRPr lang="en-US" sz="1000" dirty="0"/>
                    </a:p>
                  </a:txBody>
                  <a:tcPr>
                    <a:solidFill>
                      <a:srgbClr val="049FD9"/>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1000" dirty="0"/>
                        <a:t>VIP </a:t>
                      </a:r>
                      <a:r>
                        <a:rPr lang="en-US" sz="1000" dirty="0" smtClean="0"/>
                        <a:t>30</a:t>
                      </a:r>
                      <a:endParaRPr lang="en-US" sz="1000" dirty="0"/>
                    </a:p>
                  </a:txBody>
                  <a:tcPr>
                    <a:solidFill>
                      <a:srgbClr val="049FD9"/>
                    </a:solidFill>
                  </a:tcPr>
                </a:tc>
                <a:extLst>
                  <a:ext uri="{0D108BD9-81ED-4DB2-BD59-A6C34878D82A}">
                    <a16:rowId xmlns:a16="http://schemas.microsoft.com/office/drawing/2014/main" xmlns="" val="10000"/>
                  </a:ext>
                </a:extLst>
              </a:tr>
              <a:tr h="246888">
                <a:tc>
                  <a:txBody>
                    <a:bodyPr/>
                    <a:lstStyle/>
                    <a:p>
                      <a:pPr algn="l"/>
                      <a:r>
                        <a:rPr lang="en-US" sz="1000" b="0" dirty="0" smtClean="0">
                          <a:solidFill>
                            <a:schemeClr val="dk1"/>
                          </a:solidFill>
                        </a:rPr>
                        <a:t>SP Core: Network Convergence System (NCS) 5500 Series</a:t>
                      </a:r>
                      <a:endParaRPr lang="en-US" sz="1000" b="0" dirty="0">
                        <a:solidFill>
                          <a:schemeClr val="dk1"/>
                        </a:solidFill>
                      </a:endParaRPr>
                    </a:p>
                  </a:txBody>
                  <a:tcPr/>
                </a:tc>
                <a:tc>
                  <a:txBody>
                    <a:bodyPr/>
                    <a:lstStyle/>
                    <a:p>
                      <a:pPr algn="l"/>
                      <a:r>
                        <a:rPr lang="en-US" sz="1000" dirty="0">
                          <a:solidFill>
                            <a:schemeClr val="dk1"/>
                          </a:solidFill>
                        </a:rPr>
                        <a:t>1%</a:t>
                      </a:r>
                    </a:p>
                  </a:txBody>
                  <a:tcPr/>
                </a:tc>
                <a:tc>
                  <a:txBody>
                    <a:bodyPr/>
                    <a:lstStyle/>
                    <a:p>
                      <a:pPr algn="l"/>
                      <a:r>
                        <a:rPr lang="en-US" sz="1000" dirty="0">
                          <a:solidFill>
                            <a:schemeClr val="dk1"/>
                          </a:solidFill>
                        </a:rPr>
                        <a:t>1%</a:t>
                      </a:r>
                    </a:p>
                  </a:txBody>
                  <a:tcPr/>
                </a:tc>
                <a:extLst>
                  <a:ext uri="{0D108BD9-81ED-4DB2-BD59-A6C34878D82A}">
                    <a16:rowId xmlns:a16="http://schemas.microsoft.com/office/drawing/2014/main" xmlns="" val="10001"/>
                  </a:ext>
                </a:extLst>
              </a:tr>
              <a:tr h="246888">
                <a:tc>
                  <a:txBody>
                    <a:bodyPr/>
                    <a:lstStyle/>
                    <a:p>
                      <a:pPr algn="l"/>
                      <a:r>
                        <a:rPr lang="en-US" sz="1000" b="0" dirty="0" smtClean="0">
                          <a:solidFill>
                            <a:schemeClr val="dk1"/>
                          </a:solidFill>
                        </a:rPr>
                        <a:t>SP Core: Network Convergence System (NCS) 6000 Series</a:t>
                      </a:r>
                      <a:endParaRPr lang="en-US" sz="1000" b="0" dirty="0">
                        <a:solidFill>
                          <a:schemeClr val="dk1"/>
                        </a:solidFill>
                      </a:endParaRPr>
                    </a:p>
                  </a:txBody>
                  <a:tcPr/>
                </a:tc>
                <a:tc>
                  <a:txBody>
                    <a:bodyPr/>
                    <a:lstStyle/>
                    <a:p>
                      <a:pPr algn="l"/>
                      <a:r>
                        <a:rPr lang="en-US" sz="1000" dirty="0">
                          <a:solidFill>
                            <a:schemeClr val="dk1"/>
                          </a:solidFill>
                        </a:rPr>
                        <a:t>1%</a:t>
                      </a:r>
                    </a:p>
                  </a:txBody>
                  <a:tcPr/>
                </a:tc>
                <a:tc>
                  <a:txBody>
                    <a:bodyPr/>
                    <a:lstStyle/>
                    <a:p>
                      <a:pPr algn="l"/>
                      <a:r>
                        <a:rPr lang="en-US" sz="1000" baseline="0" dirty="0" smtClean="0">
                          <a:solidFill>
                            <a:schemeClr val="dk1"/>
                          </a:solidFill>
                        </a:rPr>
                        <a:t> -</a:t>
                      </a:r>
                      <a:endParaRPr lang="en-US" sz="1000" dirty="0">
                        <a:solidFill>
                          <a:schemeClr val="dk1"/>
                        </a:solidFill>
                      </a:endParaRPr>
                    </a:p>
                  </a:txBody>
                  <a:tcPr/>
                </a:tc>
                <a:extLst>
                  <a:ext uri="{0D108BD9-81ED-4DB2-BD59-A6C34878D82A}">
                    <a16:rowId xmlns:a16="http://schemas.microsoft.com/office/drawing/2014/main" xmlns="" val="10002"/>
                  </a:ext>
                </a:extLst>
              </a:tr>
              <a:tr h="246888">
                <a:tc>
                  <a:txBody>
                    <a:bodyPr/>
                    <a:lstStyle/>
                    <a:p>
                      <a:pPr algn="l"/>
                      <a:r>
                        <a:rPr lang="en-US" sz="1000" b="0" dirty="0" smtClean="0">
                          <a:solidFill>
                            <a:schemeClr val="dk1"/>
                          </a:solidFill>
                        </a:rPr>
                        <a:t>SP Edge: ASR 9000 Series (Typhoon line cards excluded), NCS 5000 Series, Cisco IOS </a:t>
                      </a:r>
                      <a:r>
                        <a:rPr lang="en-US" sz="1000" b="0" dirty="0" err="1" smtClean="0">
                          <a:solidFill>
                            <a:schemeClr val="dk1"/>
                          </a:solidFill>
                        </a:rPr>
                        <a:t>XRv</a:t>
                      </a:r>
                      <a:r>
                        <a:rPr lang="en-US" sz="1000" b="0" dirty="0" smtClean="0">
                          <a:solidFill>
                            <a:schemeClr val="dk1"/>
                          </a:solidFill>
                        </a:rPr>
                        <a:t> </a:t>
                      </a:r>
                      <a:endParaRPr lang="en-US" sz="1000" b="0" dirty="0">
                        <a:solidFill>
                          <a:schemeClr val="dk1"/>
                        </a:solidFill>
                      </a:endParaRPr>
                    </a:p>
                  </a:txBody>
                  <a:tcPr/>
                </a:tc>
                <a:tc>
                  <a:txBody>
                    <a:bodyPr/>
                    <a:lstStyle/>
                    <a:p>
                      <a:pPr algn="l"/>
                      <a:r>
                        <a:rPr lang="en-US" sz="1000" dirty="0">
                          <a:solidFill>
                            <a:schemeClr val="dk1"/>
                          </a:solidFill>
                        </a:rPr>
                        <a:t>1%</a:t>
                      </a:r>
                    </a:p>
                  </a:txBody>
                  <a:tcPr/>
                </a:tc>
                <a:tc>
                  <a:txBody>
                    <a:bodyPr/>
                    <a:lstStyle/>
                    <a:p>
                      <a:pPr algn="l"/>
                      <a:r>
                        <a:rPr lang="en-US" sz="1000" dirty="0">
                          <a:solidFill>
                            <a:schemeClr val="dk1"/>
                          </a:solidFill>
                        </a:rPr>
                        <a:t>1%</a:t>
                      </a:r>
                    </a:p>
                  </a:txBody>
                  <a:tcPr/>
                </a:tc>
                <a:extLst>
                  <a:ext uri="{0D108BD9-81ED-4DB2-BD59-A6C34878D82A}">
                    <a16:rowId xmlns:a16="http://schemas.microsoft.com/office/drawing/2014/main" xmlns="" val="10003"/>
                  </a:ext>
                </a:extLst>
              </a:tr>
              <a:tr h="246888">
                <a:tc>
                  <a:txBody>
                    <a:bodyPr/>
                    <a:lstStyle/>
                    <a:p>
                      <a:pPr algn="l"/>
                      <a:r>
                        <a:rPr lang="en-US" sz="1000" b="0" dirty="0" smtClean="0">
                          <a:solidFill>
                            <a:schemeClr val="dk1"/>
                          </a:solidFill>
                        </a:rPr>
                        <a:t>SP Access: ASR 903, 920; NCS4200, ASR900 Series</a:t>
                      </a:r>
                      <a:endParaRPr lang="en-US" sz="1000" b="0" baseline="0" dirty="0">
                        <a:solidFill>
                          <a:schemeClr val="dk1"/>
                        </a:solidFill>
                      </a:endParaRPr>
                    </a:p>
                  </a:txBody>
                  <a:tcPr/>
                </a:tc>
                <a:tc>
                  <a:txBody>
                    <a:bodyPr/>
                    <a:lstStyle/>
                    <a:p>
                      <a:pPr algn="l"/>
                      <a:r>
                        <a:rPr lang="en-US" sz="1000" dirty="0">
                          <a:solidFill>
                            <a:schemeClr val="dk1"/>
                          </a:solidFill>
                        </a:rPr>
                        <a:t>1%</a:t>
                      </a:r>
                    </a:p>
                  </a:txBody>
                  <a:tcPr/>
                </a:tc>
                <a:tc>
                  <a:txBody>
                    <a:bodyPr/>
                    <a:lstStyle/>
                    <a:p>
                      <a:pPr algn="l"/>
                      <a:r>
                        <a:rPr lang="en-US" sz="1000" dirty="0">
                          <a:solidFill>
                            <a:schemeClr val="dk1"/>
                          </a:solidFill>
                        </a:rPr>
                        <a:t>1%</a:t>
                      </a:r>
                    </a:p>
                  </a:txBody>
                  <a:tcPr/>
                </a:tc>
                <a:extLst>
                  <a:ext uri="{0D108BD9-81ED-4DB2-BD59-A6C34878D82A}">
                    <a16:rowId xmlns:a16="http://schemas.microsoft.com/office/drawing/2014/main" xmlns="" val="10004"/>
                  </a:ext>
                </a:extLst>
              </a:tr>
              <a:tr h="246888">
                <a:tc>
                  <a:txBody>
                    <a:bodyPr/>
                    <a:lstStyle/>
                    <a:p>
                      <a:pPr algn="l"/>
                      <a:r>
                        <a:rPr lang="en-US" sz="1000" b="0" dirty="0" smtClean="0">
                          <a:solidFill>
                            <a:schemeClr val="dk1"/>
                          </a:solidFill>
                        </a:rPr>
                        <a:t>SP Optical: NCS 4000, 2000, 1000 Series; ONS 15216; ONS Pluggable Optics Series</a:t>
                      </a:r>
                      <a:endParaRPr lang="en-US" sz="1000" b="0" dirty="0">
                        <a:solidFill>
                          <a:schemeClr val="dk1"/>
                        </a:solidFill>
                      </a:endParaRPr>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1000" dirty="0">
                          <a:solidFill>
                            <a:schemeClr val="dk1"/>
                          </a:solidFill>
                        </a:rPr>
                        <a:t>1</a:t>
                      </a:r>
                      <a:r>
                        <a:rPr lang="en-US" sz="1000" dirty="0" smtClean="0">
                          <a:solidFill>
                            <a:schemeClr val="dk1"/>
                          </a:solidFill>
                        </a:rPr>
                        <a:t>%</a:t>
                      </a:r>
                      <a:endParaRPr lang="en-US" sz="1000" dirty="0">
                        <a:solidFill>
                          <a:schemeClr val="dk1"/>
                        </a:solidFill>
                      </a:endParaRPr>
                    </a:p>
                  </a:txBody>
                  <a:tcPr/>
                </a:tc>
                <a:tc>
                  <a:txBody>
                    <a:bodyPr/>
                    <a:lstStyle/>
                    <a:p>
                      <a:pPr algn="l"/>
                      <a:r>
                        <a:rPr lang="en-US" sz="1000" dirty="0" smtClean="0">
                          <a:solidFill>
                            <a:schemeClr val="dk1"/>
                          </a:solidFill>
                        </a:rPr>
                        <a:t>1%</a:t>
                      </a:r>
                      <a:endParaRPr lang="en-US" sz="1000" dirty="0">
                        <a:solidFill>
                          <a:schemeClr val="dk1"/>
                        </a:solidFill>
                      </a:endParaRPr>
                    </a:p>
                  </a:txBody>
                  <a:tcPr/>
                </a:tc>
                <a:extLst>
                  <a:ext uri="{0D108BD9-81ED-4DB2-BD59-A6C34878D82A}">
                    <a16:rowId xmlns:a16="http://schemas.microsoft.com/office/drawing/2014/main" xmlns="" val="10005"/>
                  </a:ext>
                </a:extLst>
              </a:tr>
              <a:tr h="246888">
                <a:tc>
                  <a:txBody>
                    <a:bodyPr/>
                    <a:lstStyle/>
                    <a:p>
                      <a:pPr algn="l"/>
                      <a:r>
                        <a:rPr lang="en-US" sz="1000" b="0" dirty="0" smtClean="0">
                          <a:solidFill>
                            <a:schemeClr val="dk1"/>
                          </a:solidFill>
                        </a:rPr>
                        <a:t>SP Network Management Solution: Evolved Programmable Network Manager (EPN-M) 2.0</a:t>
                      </a:r>
                      <a:endParaRPr lang="en-US" sz="1000" b="0" dirty="0">
                        <a:solidFill>
                          <a:schemeClr val="dk1"/>
                        </a:solidFill>
                      </a:endParaRPr>
                    </a:p>
                  </a:txBody>
                  <a:tcPr/>
                </a:tc>
                <a:tc>
                  <a:txBody>
                    <a:bodyPr/>
                    <a:lstStyle/>
                    <a:p>
                      <a:pPr algn="l"/>
                      <a:r>
                        <a:rPr lang="en-US" sz="1000" dirty="0">
                          <a:solidFill>
                            <a:schemeClr val="dk1"/>
                          </a:solidFill>
                        </a:rPr>
                        <a:t>1%</a:t>
                      </a:r>
                    </a:p>
                  </a:txBody>
                  <a:tcPr/>
                </a:tc>
                <a:tc>
                  <a:txBody>
                    <a:bodyPr/>
                    <a:lstStyle/>
                    <a:p>
                      <a:pPr algn="l"/>
                      <a:r>
                        <a:rPr lang="en-US" sz="1000" dirty="0">
                          <a:solidFill>
                            <a:schemeClr val="dk1"/>
                          </a:solidFill>
                        </a:rPr>
                        <a:t>1%</a:t>
                      </a:r>
                    </a:p>
                  </a:txBody>
                  <a:tcPr/>
                </a:tc>
                <a:extLst>
                  <a:ext uri="{0D108BD9-81ED-4DB2-BD59-A6C34878D82A}">
                    <a16:rowId xmlns:a16="http://schemas.microsoft.com/office/drawing/2014/main" xmlns="" val="10006"/>
                  </a:ext>
                </a:extLst>
              </a:tr>
              <a:tr h="246888">
                <a:tc>
                  <a:txBody>
                    <a:bodyPr/>
                    <a:lstStyle/>
                    <a:p>
                      <a:pPr marL="0" indent="0" algn="l">
                        <a:buFont typeface="Arial" panose="020B0604020202020204" pitchFamily="34" charset="0"/>
                        <a:buNone/>
                      </a:pPr>
                      <a:r>
                        <a:rPr lang="en-US" sz="1000" b="0" dirty="0" smtClean="0">
                          <a:solidFill>
                            <a:schemeClr val="dk1"/>
                          </a:solidFill>
                        </a:rPr>
                        <a:t>Cisco WAN Automation Engine (WAE)</a:t>
                      </a:r>
                      <a:endParaRPr lang="en-US" sz="1000" b="0" dirty="0">
                        <a:solidFill>
                          <a:schemeClr val="dk1"/>
                        </a:solidFill>
                      </a:endParaRPr>
                    </a:p>
                  </a:txBody>
                  <a:tcPr/>
                </a:tc>
                <a:tc>
                  <a:txBody>
                    <a:bodyPr/>
                    <a:lstStyle/>
                    <a:p>
                      <a:pPr algn="l"/>
                      <a:r>
                        <a:rPr lang="en-US" sz="1000" dirty="0" smtClean="0">
                          <a:solidFill>
                            <a:schemeClr val="dk1"/>
                          </a:solidFill>
                        </a:rPr>
                        <a:t>1%</a:t>
                      </a:r>
                      <a:endParaRPr lang="en-US" sz="1000" dirty="0">
                        <a:solidFill>
                          <a:schemeClr val="dk1"/>
                        </a:solidFill>
                      </a:endParaRPr>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1000" baseline="0" dirty="0" smtClean="0">
                          <a:solidFill>
                            <a:schemeClr val="dk1"/>
                          </a:solidFill>
                        </a:rPr>
                        <a:t> -</a:t>
                      </a:r>
                      <a:endParaRPr lang="en-US" sz="1000" dirty="0">
                        <a:solidFill>
                          <a:schemeClr val="dk1"/>
                        </a:solidFill>
                      </a:endParaRPr>
                    </a:p>
                  </a:txBody>
                  <a:tcPr/>
                </a:tc>
                <a:extLst>
                  <a:ext uri="{0D108BD9-81ED-4DB2-BD59-A6C34878D82A}">
                    <a16:rowId xmlns:a16="http://schemas.microsoft.com/office/drawing/2014/main" xmlns="" val="10007"/>
                  </a:ext>
                </a:extLst>
              </a:tr>
            </a:tbl>
          </a:graphicData>
        </a:graphic>
      </p:graphicFrame>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573" y="4618148"/>
            <a:ext cx="457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Placeholder 2"/>
          <p:cNvSpPr txBox="1">
            <a:spLocks/>
          </p:cNvSpPr>
          <p:nvPr/>
        </p:nvSpPr>
        <p:spPr>
          <a:xfrm>
            <a:off x="607929" y="3119342"/>
            <a:ext cx="4706938" cy="312176"/>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spcBef>
                <a:spcPts val="0"/>
              </a:spcBef>
              <a:buNone/>
            </a:pPr>
            <a:r>
              <a:rPr lang="en-US" sz="700" dirty="0"/>
              <a:t>For a complete list of </a:t>
            </a:r>
            <a:r>
              <a:rPr lang="en-US" sz="700" dirty="0" smtClean="0"/>
              <a:t>VIP eligible </a:t>
            </a:r>
            <a:r>
              <a:rPr lang="en-US" sz="700" dirty="0"/>
              <a:t>SKUs, go to </a:t>
            </a:r>
            <a:r>
              <a:rPr lang="en-US" sz="700" u="sng" dirty="0">
                <a:hlinkClick r:id="rId3"/>
              </a:rPr>
              <a:t>www.cisco.com/go/vipskus</a:t>
            </a:r>
            <a:r>
              <a:rPr lang="en-US" sz="700" dirty="0"/>
              <a:t>.</a:t>
            </a:r>
          </a:p>
        </p:txBody>
      </p:sp>
    </p:spTree>
    <p:extLst>
      <p:ext uri="{BB962C8B-B14F-4D97-AF65-F5344CB8AC3E}">
        <p14:creationId xmlns:p14="http://schemas.microsoft.com/office/powerpoint/2010/main" val="692936719"/>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ctrTitle"/>
          </p:nvPr>
        </p:nvSpPr>
        <p:spPr/>
        <p:txBody>
          <a:bodyPr/>
          <a:lstStyle/>
          <a:p>
            <a:r>
              <a:rPr lang="en-US" altLang="en-US" dirty="0">
                <a:ea typeface="ＭＳ Ｐゴシック" pitchFamily="34" charset="-128"/>
                <a:cs typeface="CiscoSans" pitchFamily="34" charset="0"/>
              </a:rPr>
              <a:t>VIP </a:t>
            </a:r>
            <a:r>
              <a:rPr lang="en-US" altLang="en-US" dirty="0" smtClean="0">
                <a:ea typeface="ＭＳ Ｐゴシック" pitchFamily="34" charset="-128"/>
                <a:cs typeface="CiscoSans" pitchFamily="34" charset="0"/>
              </a:rPr>
              <a:t>30: </a:t>
            </a:r>
            <a:r>
              <a:rPr lang="en-US" altLang="en-US" dirty="0">
                <a:ea typeface="ＭＳ Ｐゴシック" pitchFamily="34" charset="-128"/>
                <a:cs typeface="CiscoSans" pitchFamily="34" charset="0"/>
              </a:rPr>
              <a:t>New Business </a:t>
            </a:r>
            <a:r>
              <a:rPr lang="en-US" altLang="en-US" dirty="0" smtClean="0">
                <a:ea typeface="ＭＳ Ｐゴシック" pitchFamily="34" charset="-128"/>
                <a:cs typeface="CiscoSans" pitchFamily="34" charset="0"/>
              </a:rPr>
              <a:t>track</a:t>
            </a:r>
            <a:endParaRPr lang="en-US" altLang="en-US" dirty="0">
              <a:ea typeface="ＭＳ Ｐゴシック" pitchFamily="34" charset="-128"/>
              <a:cs typeface="CiscoSans" pitchFamily="34" charset="0"/>
            </a:endParaRPr>
          </a:p>
        </p:txBody>
      </p:sp>
    </p:spTree>
    <p:extLst>
      <p:ext uri="{BB962C8B-B14F-4D97-AF65-F5344CB8AC3E}">
        <p14:creationId xmlns:p14="http://schemas.microsoft.com/office/powerpoint/2010/main" val="670560092"/>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652" t="4442" r="872" b="15779"/>
          <a:stretch/>
        </p:blipFill>
        <p:spPr>
          <a:xfrm>
            <a:off x="0" y="0"/>
            <a:ext cx="9144000" cy="5148072"/>
          </a:xfrm>
          <a:prstGeom prst="rect">
            <a:avLst/>
          </a:prstGeom>
        </p:spPr>
      </p:pic>
      <p:sp>
        <p:nvSpPr>
          <p:cNvPr id="15" name="Rectangle 14"/>
          <p:cNvSpPr/>
          <p:nvPr/>
        </p:nvSpPr>
        <p:spPr>
          <a:xfrm>
            <a:off x="600363" y="3241964"/>
            <a:ext cx="7943273" cy="1029851"/>
          </a:xfrm>
          <a:prstGeom prst="rect">
            <a:avLst/>
          </a:prstGeom>
          <a:solidFill>
            <a:schemeClr val="bg2">
              <a:alpha val="7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20040" rtlCol="0" anchor="ctr"/>
          <a:lstStyle/>
          <a:p>
            <a:r>
              <a:rPr lang="en-US" sz="2800" i="1" dirty="0">
                <a:solidFill>
                  <a:srgbClr val="5C5E60"/>
                </a:solidFill>
                <a:latin typeface="Arial" panose="020B0604020202020204" pitchFamily="34" charset="0"/>
                <a:ea typeface="ＭＳ Ｐゴシック" charset="0"/>
                <a:cs typeface="Arial" panose="020B0604020202020204" pitchFamily="34" charset="0"/>
              </a:rPr>
              <a:t>Enterprise Networks Annuity (pilot</a:t>
            </a:r>
            <a:r>
              <a:rPr lang="en-US" sz="2800" i="1" dirty="0" smtClean="0">
                <a:solidFill>
                  <a:srgbClr val="5C5E60"/>
                </a:solidFill>
                <a:latin typeface="Arial" panose="020B0604020202020204" pitchFamily="34" charset="0"/>
                <a:ea typeface="ＭＳ Ｐゴシック" charset="0"/>
                <a:cs typeface="Arial" panose="020B0604020202020204" pitchFamily="34" charset="0"/>
              </a:rPr>
              <a:t>) </a:t>
            </a:r>
            <a:r>
              <a:rPr lang="en-US" sz="2800" i="1" baseline="30000" dirty="0" smtClean="0">
                <a:solidFill>
                  <a:srgbClr val="5C5E60"/>
                </a:solidFill>
                <a:latin typeface="Arial" panose="020B0604020202020204" pitchFamily="34" charset="0"/>
                <a:ea typeface="ＭＳ Ｐゴシック" charset="0"/>
                <a:cs typeface="Arial" panose="020B0604020202020204" pitchFamily="34" charset="0"/>
              </a:rPr>
              <a:t>NEW</a:t>
            </a:r>
            <a:endParaRPr lang="en-US" sz="2800" i="1" baseline="30000" dirty="0">
              <a:solidFill>
                <a:srgbClr val="5C5E6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7669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462301" y="1928008"/>
            <a:ext cx="8277344" cy="2618187"/>
          </a:xfrm>
        </p:spPr>
        <p:txBody>
          <a:bodyPr/>
          <a:lstStyle/>
          <a:p>
            <a:pPr marL="280703" lvl="0" indent="-223621" defTabSz="683677">
              <a:buClr>
                <a:srgbClr val="676767"/>
              </a:buClr>
            </a:pPr>
            <a:r>
              <a:rPr lang="en-US" sz="1400" dirty="0">
                <a:solidFill>
                  <a:srgbClr val="676767"/>
                </a:solidFill>
              </a:rPr>
              <a:t>New addition to Annuity </a:t>
            </a:r>
            <a:r>
              <a:rPr lang="en-US" sz="1400" dirty="0" err="1">
                <a:solidFill>
                  <a:srgbClr val="676767"/>
                </a:solidFill>
              </a:rPr>
              <a:t>subtracks</a:t>
            </a:r>
            <a:r>
              <a:rPr lang="en-US" sz="1400" dirty="0">
                <a:solidFill>
                  <a:srgbClr val="676767"/>
                </a:solidFill>
              </a:rPr>
              <a:t>, initially rewarding the </a:t>
            </a:r>
            <a:r>
              <a:rPr lang="en-US" sz="1400" b="1" dirty="0">
                <a:solidFill>
                  <a:srgbClr val="676767"/>
                </a:solidFill>
              </a:rPr>
              <a:t>Cisco ONE Enterprise Agreements </a:t>
            </a:r>
            <a:r>
              <a:rPr lang="en-US" sz="1400" dirty="0">
                <a:solidFill>
                  <a:srgbClr val="676767"/>
                </a:solidFill>
              </a:rPr>
              <a:t>ordered on the Cisco’s Annuity platform in </a:t>
            </a:r>
            <a:r>
              <a:rPr lang="en-US" sz="1400" dirty="0" smtClean="0">
                <a:solidFill>
                  <a:srgbClr val="676767"/>
                </a:solidFill>
              </a:rPr>
              <a:t>CCW (orders after August 5, 2017)</a:t>
            </a:r>
            <a:endParaRPr lang="en-US" sz="1400" dirty="0">
              <a:solidFill>
                <a:srgbClr val="676767"/>
              </a:solidFill>
            </a:endParaRPr>
          </a:p>
          <a:p>
            <a:pPr marL="280703" lvl="0" indent="-223621" defTabSz="683677">
              <a:buClr>
                <a:srgbClr val="676767"/>
              </a:buClr>
            </a:pPr>
            <a:r>
              <a:rPr lang="en-US" sz="1400" dirty="0">
                <a:solidFill>
                  <a:srgbClr val="676767"/>
                </a:solidFill>
              </a:rPr>
              <a:t>Receive </a:t>
            </a:r>
            <a:r>
              <a:rPr lang="en-US" sz="1400" b="1" dirty="0">
                <a:solidFill>
                  <a:srgbClr val="676767"/>
                </a:solidFill>
              </a:rPr>
              <a:t>recurring, predictable and simplified incentives </a:t>
            </a:r>
            <a:r>
              <a:rPr lang="en-US" sz="1400" dirty="0">
                <a:solidFill>
                  <a:srgbClr val="676767"/>
                </a:solidFill>
              </a:rPr>
              <a:t>for Annuity-based deals </a:t>
            </a:r>
          </a:p>
          <a:p>
            <a:pPr marL="280703" indent="-223621" defTabSz="683677">
              <a:buClr>
                <a:srgbClr val="676767"/>
              </a:buClr>
            </a:pPr>
            <a:r>
              <a:rPr lang="en-US" sz="1400" b="1" dirty="0">
                <a:solidFill>
                  <a:srgbClr val="676767"/>
                </a:solidFill>
              </a:rPr>
              <a:t>Similar incentive design</a:t>
            </a:r>
            <a:r>
              <a:rPr lang="en-US" sz="1400" dirty="0">
                <a:solidFill>
                  <a:srgbClr val="676767"/>
                </a:solidFill>
              </a:rPr>
              <a:t> to what was introduced for Collaboration and Security Annuity </a:t>
            </a:r>
          </a:p>
          <a:p>
            <a:pPr marL="280703" lvl="0" indent="-223621" defTabSz="683677">
              <a:buClr>
                <a:srgbClr val="676767"/>
              </a:buClr>
            </a:pPr>
            <a:r>
              <a:rPr lang="en-US" sz="1400" dirty="0" smtClean="0">
                <a:solidFill>
                  <a:srgbClr val="676767"/>
                </a:solidFill>
              </a:rPr>
              <a:t>Focus </a:t>
            </a:r>
            <a:r>
              <a:rPr lang="en-US" sz="1400" dirty="0">
                <a:solidFill>
                  <a:srgbClr val="676767"/>
                </a:solidFill>
              </a:rPr>
              <a:t>on </a:t>
            </a:r>
            <a:r>
              <a:rPr lang="en-US" sz="1400" b="1" dirty="0">
                <a:solidFill>
                  <a:srgbClr val="676767"/>
                </a:solidFill>
              </a:rPr>
              <a:t>land, adopt, expand, and renew </a:t>
            </a:r>
            <a:r>
              <a:rPr lang="en-US" sz="1400" dirty="0">
                <a:solidFill>
                  <a:srgbClr val="676767"/>
                </a:solidFill>
              </a:rPr>
              <a:t>within your EN practice and with your customers to  earn additional incentives for such recurring revenue growth and renewals</a:t>
            </a:r>
          </a:p>
          <a:p>
            <a:pPr marL="280703" lvl="0" indent="-223621" defTabSz="683677">
              <a:buClr>
                <a:srgbClr val="676767"/>
              </a:buClr>
            </a:pPr>
            <a:r>
              <a:rPr lang="en-US" sz="1400" b="1" dirty="0">
                <a:solidFill>
                  <a:srgbClr val="676767"/>
                </a:solidFill>
              </a:rPr>
              <a:t>Activate </a:t>
            </a:r>
            <a:r>
              <a:rPr lang="en-US" sz="1400" dirty="0">
                <a:solidFill>
                  <a:srgbClr val="676767"/>
                </a:solidFill>
              </a:rPr>
              <a:t>the key software in Cisco ONE Enterprise Agreements in a production network to add up to 17% of incremental bonus </a:t>
            </a:r>
          </a:p>
          <a:p>
            <a:pPr marL="280703" lvl="0" indent="-223621" defTabSz="683677">
              <a:buClr>
                <a:srgbClr val="676767"/>
              </a:buClr>
            </a:pPr>
            <a:r>
              <a:rPr lang="en-US" sz="1400" dirty="0">
                <a:solidFill>
                  <a:srgbClr val="676767"/>
                </a:solidFill>
              </a:rPr>
              <a:t>Learn more in the VIP playbook at </a:t>
            </a:r>
            <a:r>
              <a:rPr lang="en-US" sz="1400" dirty="0">
                <a:solidFill>
                  <a:srgbClr val="676767"/>
                </a:solidFill>
                <a:hlinkClick r:id="rId3"/>
              </a:rPr>
              <a:t>www.cisco.com/go/vip</a:t>
            </a:r>
            <a:r>
              <a:rPr lang="en-US" sz="1400" dirty="0">
                <a:solidFill>
                  <a:srgbClr val="676767"/>
                </a:solidFill>
              </a:rPr>
              <a:t> </a:t>
            </a:r>
          </a:p>
        </p:txBody>
      </p:sp>
      <p:sp>
        <p:nvSpPr>
          <p:cNvPr id="12" name="Title Placeholder 5"/>
          <p:cNvSpPr>
            <a:spLocks noGrp="1"/>
          </p:cNvSpPr>
          <p:nvPr>
            <p:ph type="title"/>
          </p:nvPr>
        </p:nvSpPr>
        <p:spPr/>
        <p:txBody>
          <a:bodyPr/>
          <a:lstStyle/>
          <a:p>
            <a:pPr lvl="0"/>
            <a:r>
              <a:rPr lang="en-US" dirty="0"/>
              <a:t>Enterprise Networks Annuity (pilot</a:t>
            </a:r>
            <a:r>
              <a:rPr lang="en-US" dirty="0" smtClean="0"/>
              <a:t>)</a:t>
            </a:r>
            <a:endParaRPr lang="en-US" baseline="30000" dirty="0"/>
          </a:p>
        </p:txBody>
      </p:sp>
      <p:sp>
        <p:nvSpPr>
          <p:cNvPr id="4" name="TextBox 3"/>
          <p:cNvSpPr txBox="1"/>
          <p:nvPr/>
        </p:nvSpPr>
        <p:spPr>
          <a:xfrm>
            <a:off x="581218" y="1111290"/>
            <a:ext cx="3840480" cy="646331"/>
          </a:xfrm>
          <a:prstGeom prst="rect">
            <a:avLst/>
          </a:prstGeom>
          <a:solidFill>
            <a:srgbClr val="4EAD3E"/>
          </a:solidFill>
        </p:spPr>
        <p:txBody>
          <a:bodyPr wrap="square" tIns="182880" bIns="182880" rtlCol="0">
            <a:spAutoFit/>
          </a:bodyPr>
          <a:lstStyle/>
          <a:p>
            <a:pPr algn="ctr"/>
            <a:r>
              <a:rPr lang="en-US" dirty="0">
                <a:solidFill>
                  <a:srgbClr val="FFFFFF"/>
                </a:solidFill>
                <a:ea typeface="ＭＳ Ｐゴシック" charset="0"/>
              </a:rPr>
              <a:t>Enterprise Networks Annuity</a:t>
            </a:r>
          </a:p>
        </p:txBody>
      </p:sp>
    </p:spTree>
    <p:extLst>
      <p:ext uri="{BB962C8B-B14F-4D97-AF65-F5344CB8AC3E}">
        <p14:creationId xmlns:p14="http://schemas.microsoft.com/office/powerpoint/2010/main" val="2894164555"/>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41331"/>
            <a:ext cx="8478454" cy="731837"/>
          </a:xfrm>
        </p:spPr>
        <p:txBody>
          <a:bodyPr/>
          <a:lstStyle/>
          <a:p>
            <a:r>
              <a:rPr lang="en-US" dirty="0"/>
              <a:t>VIP 30 Enterprise Networks Annuity Overview</a:t>
            </a:r>
          </a:p>
        </p:txBody>
      </p:sp>
      <p:graphicFrame>
        <p:nvGraphicFramePr>
          <p:cNvPr id="4" name="Table Placeholder 8"/>
          <p:cNvGraphicFramePr>
            <a:graphicFrameLocks/>
          </p:cNvGraphicFramePr>
          <p:nvPr>
            <p:extLst>
              <p:ext uri="{D42A27DB-BD31-4B8C-83A1-F6EECF244321}">
                <p14:modId xmlns:p14="http://schemas.microsoft.com/office/powerpoint/2010/main" val="2236314473"/>
              </p:ext>
            </p:extLst>
          </p:nvPr>
        </p:nvGraphicFramePr>
        <p:xfrm>
          <a:off x="194212" y="1016738"/>
          <a:ext cx="8796040" cy="3002484"/>
        </p:xfrm>
        <a:graphic>
          <a:graphicData uri="http://schemas.openxmlformats.org/drawingml/2006/table">
            <a:tbl>
              <a:tblPr firstRow="1" bandRow="1">
                <a:effectLst/>
                <a:tableStyleId>{5C22544A-7EE6-4342-B048-85BDC9FD1C3A}</a:tableStyleId>
              </a:tblPr>
              <a:tblGrid>
                <a:gridCol w="1157159">
                  <a:extLst>
                    <a:ext uri="{9D8B030D-6E8A-4147-A177-3AD203B41FA5}">
                      <a16:colId xmlns="" xmlns:a16="http://schemas.microsoft.com/office/drawing/2014/main" val="20000"/>
                    </a:ext>
                  </a:extLst>
                </a:gridCol>
                <a:gridCol w="7638881">
                  <a:extLst>
                    <a:ext uri="{9D8B030D-6E8A-4147-A177-3AD203B41FA5}">
                      <a16:colId xmlns="" xmlns:a16="http://schemas.microsoft.com/office/drawing/2014/main" val="20001"/>
                    </a:ext>
                  </a:extLst>
                </a:gridCol>
              </a:tblGrid>
              <a:tr h="272441">
                <a:tc>
                  <a:txBody>
                    <a:bodyPr/>
                    <a:lstStyle/>
                    <a:p>
                      <a:pPr marL="0" algn="l" defTabSz="914400" rtl="0" eaLnBrk="1" latinLnBrk="0" hangingPunct="1">
                        <a:lnSpc>
                          <a:spcPct val="95000"/>
                        </a:lnSpc>
                        <a:spcBef>
                          <a:spcPts val="300"/>
                        </a:spcBef>
                      </a:pPr>
                      <a:endParaRPr lang="en-US" sz="900" b="0" strike="noStrike" kern="1200" dirty="0">
                        <a:solidFill>
                          <a:schemeClr val="bg1"/>
                        </a:solidFill>
                        <a:latin typeface="+mn-lt"/>
                        <a:ea typeface="+mn-ea"/>
                        <a:cs typeface="+mn-cs"/>
                      </a:endParaRPr>
                    </a:p>
                  </a:txBody>
                  <a:tcPr marL="135279" marR="135279" marT="67640" marB="67640">
                    <a:lnB w="12700" cap="flat" cmpd="sng" algn="ctr">
                      <a:solidFill>
                        <a:schemeClr val="bg1"/>
                      </a:solidFill>
                      <a:prstDash val="solid"/>
                      <a:round/>
                      <a:headEnd type="none" w="med" len="med"/>
                      <a:tailEnd type="none" w="med" len="med"/>
                    </a:lnB>
                    <a:solidFill>
                      <a:srgbClr val="049FD9"/>
                    </a:solidFill>
                  </a:tcPr>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1" dirty="0" smtClean="0">
                          <a:solidFill>
                            <a:srgbClr val="FFFFFF"/>
                          </a:solidFill>
                          <a:effectLst/>
                          <a:latin typeface="Arial" pitchFamily="34" charset="0"/>
                          <a:ea typeface="ＭＳ Ｐゴシック" pitchFamily="34" charset="-128"/>
                        </a:rPr>
                        <a:t>Enterprise Networks Annuity</a:t>
                      </a:r>
                      <a:endParaRPr lang="en-US" sz="900" b="1" dirty="0">
                        <a:solidFill>
                          <a:srgbClr val="FFFFFF"/>
                        </a:solidFill>
                        <a:effectLst/>
                        <a:latin typeface="Arial" pitchFamily="34" charset="0"/>
                        <a:ea typeface="ＭＳ Ｐゴシック" pitchFamily="34" charset="-128"/>
                      </a:endParaRPr>
                    </a:p>
                  </a:txBody>
                  <a:tcPr marL="135279" marR="135279" marT="67640" marB="67640">
                    <a:lnB w="12700" cap="flat" cmpd="sng" algn="ctr">
                      <a:solidFill>
                        <a:schemeClr val="bg1"/>
                      </a:solidFill>
                      <a:prstDash val="solid"/>
                      <a:round/>
                      <a:headEnd type="none" w="med" len="med"/>
                      <a:tailEnd type="none" w="med" len="med"/>
                    </a:lnB>
                    <a:solidFill>
                      <a:srgbClr val="049FD9"/>
                    </a:solidFill>
                  </a:tcPr>
                </a:tc>
                <a:extLst>
                  <a:ext uri="{0D108BD9-81ED-4DB2-BD59-A6C34878D82A}">
                    <a16:rowId xmlns="" xmlns:a16="http://schemas.microsoft.com/office/drawing/2014/main" val="10000"/>
                  </a:ext>
                </a:extLst>
              </a:tr>
              <a:tr h="409601">
                <a:tc>
                  <a:txBody>
                    <a:bodyPr/>
                    <a:lstStyle/>
                    <a:p>
                      <a:pPr algn="l">
                        <a:lnSpc>
                          <a:spcPct val="95000"/>
                        </a:lnSpc>
                        <a:spcBef>
                          <a:spcPts val="300"/>
                        </a:spcBef>
                      </a:pPr>
                      <a:r>
                        <a:rPr lang="en-US" sz="900" b="1" kern="1200" dirty="0">
                          <a:solidFill>
                            <a:schemeClr val="tx1"/>
                          </a:solidFill>
                          <a:latin typeface="+mn-lt"/>
                          <a:ea typeface="+mn-ea"/>
                          <a:cs typeface="+mn-cs"/>
                        </a:rPr>
                        <a:t>Enrollment Requirement</a:t>
                      </a:r>
                    </a:p>
                  </a:txBody>
                  <a:tcPr marL="135279" marR="135279" marT="67640" marB="67640">
                    <a:lnT w="12700" cap="flat" cmpd="sng" algn="ctr">
                      <a:solidFill>
                        <a:schemeClr val="bg1"/>
                      </a:solidFill>
                      <a:prstDash val="solid"/>
                      <a:round/>
                      <a:headEnd type="none" w="med" len="med"/>
                      <a:tailEnd type="none" w="med" len="med"/>
                    </a:lnT>
                  </a:tcPr>
                </a:tc>
                <a:tc>
                  <a:txBody>
                    <a:bodyPr/>
                    <a:lstStyle/>
                    <a:p>
                      <a:pPr marL="0" marR="0" lvl="0" indent="0" algn="ctr" defTabSz="814388" rtl="0" eaLnBrk="0" fontAlgn="base" latinLnBrk="0" hangingPunct="0">
                        <a:lnSpc>
                          <a:spcPct val="95000"/>
                        </a:lnSpc>
                        <a:spcBef>
                          <a:spcPts val="300"/>
                        </a:spcBef>
                        <a:spcAft>
                          <a:spcPct val="0"/>
                        </a:spcAft>
                        <a:buClr>
                          <a:schemeClr val="tx2"/>
                        </a:buClr>
                        <a:buSzPct val="100000"/>
                        <a:buFont typeface="Wingdings" pitchFamily="2" charset="2"/>
                        <a:buNone/>
                        <a:tabLst/>
                        <a:defRPr/>
                      </a:pPr>
                      <a:r>
                        <a:rPr lang="en-US" sz="900" kern="1200" dirty="0" smtClean="0">
                          <a:solidFill>
                            <a:schemeClr val="tx1"/>
                          </a:solidFill>
                          <a:latin typeface="+mn-lt"/>
                          <a:ea typeface="+mn-ea"/>
                          <a:cs typeface="+mn-cs"/>
                        </a:rPr>
                        <a:t>Advanced Enterprise Networks Architecture Specialization and/or Global Gold Certification</a:t>
                      </a:r>
                    </a:p>
                  </a:txBody>
                  <a:tcPr marL="135279" marR="135279" marT="67640" marB="67640">
                    <a:lnT w="12700" cap="flat" cmpd="sng" algn="ctr">
                      <a:solidFill>
                        <a:schemeClr val="bg1"/>
                      </a:solidFill>
                      <a:prstDash val="solid"/>
                      <a:round/>
                      <a:headEnd type="none" w="med" len="med"/>
                      <a:tailEnd type="none" w="med" len="med"/>
                    </a:lnT>
                    <a:solidFill>
                      <a:srgbClr val="CCCDD7"/>
                    </a:solidFill>
                  </a:tcPr>
                </a:tc>
                <a:extLst>
                  <a:ext uri="{0D108BD9-81ED-4DB2-BD59-A6C34878D82A}">
                    <a16:rowId xmlns="" xmlns:a16="http://schemas.microsoft.com/office/drawing/2014/main" val="10001"/>
                  </a:ext>
                </a:extLst>
              </a:tr>
              <a:tr h="411480">
                <a:tc>
                  <a:txBody>
                    <a:bodyPr/>
                    <a:lstStyle/>
                    <a:p>
                      <a:pPr marL="0" marR="0" indent="0" algn="l" defTabSz="914400" rtl="0" eaLnBrk="1" fontAlgn="auto" latinLnBrk="0" hangingPunct="1">
                        <a:lnSpc>
                          <a:spcPct val="95000"/>
                        </a:lnSpc>
                        <a:spcBef>
                          <a:spcPts val="300"/>
                        </a:spcBef>
                        <a:spcAft>
                          <a:spcPts val="0"/>
                        </a:spcAft>
                        <a:buClrTx/>
                        <a:buSzTx/>
                        <a:buFontTx/>
                        <a:buNone/>
                        <a:tabLst/>
                        <a:defRPr/>
                      </a:pPr>
                      <a:r>
                        <a:rPr lang="en-US" sz="900" b="1" kern="1200" dirty="0" smtClean="0">
                          <a:solidFill>
                            <a:schemeClr val="tx1"/>
                          </a:solidFill>
                          <a:latin typeface="+mn-lt"/>
                          <a:ea typeface="+mn-ea"/>
                          <a:cs typeface="+mn-cs"/>
                        </a:rPr>
                        <a:t>Designation Requirement</a:t>
                      </a:r>
                    </a:p>
                  </a:txBody>
                  <a:tcPr marL="135279" marR="135279" marT="67640" marB="67640">
                    <a:solidFill>
                      <a:srgbClr val="E7E8EC"/>
                    </a:solidFill>
                  </a:tcPr>
                </a:tc>
                <a:tc>
                  <a:txBody>
                    <a:bodyPr/>
                    <a:lstStyle/>
                    <a:p>
                      <a:pPr marL="0" marR="0" lvl="0" indent="0" algn="ctr" defTabSz="914400" rtl="0" eaLnBrk="1" fontAlgn="auto" latinLnBrk="0" hangingPunct="1">
                        <a:lnSpc>
                          <a:spcPct val="95000"/>
                        </a:lnSpc>
                        <a:spcBef>
                          <a:spcPts val="300"/>
                        </a:spcBef>
                        <a:spcAft>
                          <a:spcPts val="0"/>
                        </a:spcAft>
                        <a:buClrTx/>
                        <a:buSzTx/>
                        <a:buFontTx/>
                        <a:buNone/>
                        <a:tabLst/>
                        <a:defRPr/>
                      </a:pPr>
                      <a:r>
                        <a:rPr lang="en-US" sz="900" kern="1200" dirty="0" smtClean="0">
                          <a:solidFill>
                            <a:schemeClr val="tx1"/>
                          </a:solidFill>
                          <a:latin typeface="+mn-lt"/>
                          <a:ea typeface="+mn-ea"/>
                          <a:cs typeface="+mn-cs"/>
                        </a:rPr>
                        <a:t>Maintain Advanced Enterprise Networks Architecture Specialization and/or Global Gold Certification (throughout the entire VIP period)</a:t>
                      </a:r>
                    </a:p>
                  </a:txBody>
                  <a:tcPr marL="135279" marR="135279" marT="67640" marB="67640">
                    <a:solidFill>
                      <a:srgbClr val="E7E8EC"/>
                    </a:solidFill>
                  </a:tcPr>
                </a:tc>
              </a:tr>
              <a:tr h="409601">
                <a:tc rowSpan="2">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1" kern="1200" dirty="0" smtClean="0">
                          <a:solidFill>
                            <a:schemeClr val="tx1"/>
                          </a:solidFill>
                          <a:latin typeface="+mn-lt"/>
                        </a:rPr>
                        <a:t>Minimum Revenue</a:t>
                      </a:r>
                      <a:endParaRPr lang="en-US" sz="900" b="1" kern="1200" noProof="0" dirty="0">
                        <a:solidFill>
                          <a:schemeClr val="tx1"/>
                        </a:solidFill>
                        <a:latin typeface="+mn-lt"/>
                        <a:ea typeface="+mn-ea"/>
                        <a:cs typeface="+mn-cs"/>
                      </a:endParaRPr>
                    </a:p>
                  </a:txBody>
                  <a:tcPr marL="135279" marR="135279" marT="67640" marB="67640"/>
                </a:tc>
                <a:tc>
                  <a:txBody>
                    <a:bodyPr/>
                    <a:lstStyle/>
                    <a:p>
                      <a:pPr algn="ctr"/>
                      <a:r>
                        <a:rPr lang="en-US" sz="900" kern="1200" dirty="0" smtClean="0">
                          <a:solidFill>
                            <a:schemeClr val="tx1"/>
                          </a:solidFill>
                          <a:latin typeface="+mn-lt"/>
                          <a:ea typeface="+mn-ea"/>
                          <a:cs typeface="+mn-cs"/>
                        </a:rPr>
                        <a:t>Achieve Minimum Cumulative Monthly Recurring Revenue (MRR) of $1,000 in qualified </a:t>
                      </a:r>
                      <a:br>
                        <a:rPr lang="en-US" sz="900" kern="1200" dirty="0" smtClean="0">
                          <a:solidFill>
                            <a:schemeClr val="tx1"/>
                          </a:solidFill>
                          <a:latin typeface="+mn-lt"/>
                          <a:ea typeface="+mn-ea"/>
                          <a:cs typeface="+mn-cs"/>
                        </a:rPr>
                      </a:br>
                      <a:r>
                        <a:rPr lang="en-US" sz="900" kern="1200" dirty="0" smtClean="0">
                          <a:solidFill>
                            <a:schemeClr val="tx1"/>
                          </a:solidFill>
                          <a:latin typeface="+mn-lt"/>
                          <a:ea typeface="+mn-ea"/>
                          <a:cs typeface="+mn-cs"/>
                        </a:rPr>
                        <a:t>EN Annuity SKUs on Cisco’s Annuity platform in CCW</a:t>
                      </a:r>
                    </a:p>
                  </a:txBody>
                  <a:tcPr marL="135279" marR="135279" marT="67640" marB="67640"/>
                </a:tc>
                <a:extLst>
                  <a:ext uri="{0D108BD9-81ED-4DB2-BD59-A6C34878D82A}">
                    <a16:rowId xmlns="" xmlns:a16="http://schemas.microsoft.com/office/drawing/2014/main" val="10004"/>
                  </a:ext>
                </a:extLst>
              </a:tr>
              <a:tr h="409601">
                <a:tc vMerge="1">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endParaRPr lang="en-US" sz="900" b="1" kern="1200" noProof="0" dirty="0">
                        <a:solidFill>
                          <a:schemeClr val="tx1"/>
                        </a:solidFill>
                        <a:latin typeface="+mn-lt"/>
                        <a:ea typeface="+mn-ea"/>
                        <a:cs typeface="+mn-cs"/>
                      </a:endParaRPr>
                    </a:p>
                  </a:txBody>
                  <a:tcPr marL="135279" marR="135279" marT="67640" marB="67640"/>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900" kern="1200" dirty="0" smtClean="0">
                          <a:solidFill>
                            <a:schemeClr val="tx1"/>
                          </a:solidFill>
                          <a:latin typeface="+mn-lt"/>
                          <a:ea typeface="+mn-ea"/>
                          <a:cs typeface="+mn-cs"/>
                        </a:rPr>
                        <a:t>May qualify for the Renewal bonus payout, provided Cumulative MRR at the end of VIP 30 is the same </a:t>
                      </a:r>
                      <a:br>
                        <a:rPr lang="en-US" sz="900" kern="1200" dirty="0" smtClean="0">
                          <a:solidFill>
                            <a:schemeClr val="tx1"/>
                          </a:solidFill>
                          <a:latin typeface="+mn-lt"/>
                          <a:ea typeface="+mn-ea"/>
                          <a:cs typeface="+mn-cs"/>
                        </a:rPr>
                      </a:br>
                      <a:r>
                        <a:rPr lang="en-US" sz="900" kern="1200" dirty="0" smtClean="0">
                          <a:solidFill>
                            <a:schemeClr val="tx1"/>
                          </a:solidFill>
                          <a:latin typeface="+mn-lt"/>
                          <a:ea typeface="+mn-ea"/>
                          <a:cs typeface="+mn-cs"/>
                        </a:rPr>
                        <a:t>or greater than Cumulative MRR at the end of VIP 29</a:t>
                      </a:r>
                    </a:p>
                  </a:txBody>
                  <a:tcPr marL="135279" marR="135279" marT="67640" marB="67640"/>
                </a:tc>
              </a:tr>
              <a:tr h="182880">
                <a:tc rowSpan="4">
                  <a:txBody>
                    <a:bodyPr/>
                    <a:lstStyle/>
                    <a:p>
                      <a:pPr algn="l">
                        <a:lnSpc>
                          <a:spcPct val="95000"/>
                        </a:lnSpc>
                        <a:spcBef>
                          <a:spcPts val="300"/>
                        </a:spcBef>
                      </a:pPr>
                      <a:r>
                        <a:rPr lang="en-US" sz="900" b="1" kern="1200" dirty="0">
                          <a:solidFill>
                            <a:schemeClr val="tx1"/>
                          </a:solidFill>
                          <a:latin typeface="+mn-lt"/>
                        </a:rPr>
                        <a:t>VIP Payout</a:t>
                      </a:r>
                      <a:endParaRPr lang="en-US" sz="900" b="1" kern="1200" dirty="0">
                        <a:solidFill>
                          <a:schemeClr val="tx1"/>
                        </a:solidFill>
                        <a:latin typeface="+mn-lt"/>
                        <a:ea typeface="+mn-ea"/>
                        <a:cs typeface="+mn-cs"/>
                      </a:endParaRPr>
                    </a:p>
                  </a:txBody>
                  <a:tcPr marL="135279" marR="135279" marT="67640" marB="67640"/>
                </a:tc>
                <a:tc>
                  <a:txBody>
                    <a:bodyPr/>
                    <a:lstStyle/>
                    <a:p>
                      <a:r>
                        <a:rPr lang="en-US" sz="900" kern="1200" dirty="0" smtClean="0">
                          <a:solidFill>
                            <a:schemeClr val="tx1"/>
                          </a:solidFill>
                          <a:latin typeface="+mn-lt"/>
                          <a:ea typeface="+mn-ea"/>
                          <a:cs typeface="+mn-cs"/>
                        </a:rPr>
                        <a:t>Base payout: 2% paid on Cumulative MRR </a:t>
                      </a:r>
                      <a:r>
                        <a:rPr lang="en-US" sz="900" kern="1200" baseline="30000" dirty="0" smtClean="0">
                          <a:solidFill>
                            <a:schemeClr val="tx1"/>
                          </a:solidFill>
                          <a:latin typeface="+mn-lt"/>
                          <a:ea typeface="+mn-ea"/>
                          <a:cs typeface="+mn-cs"/>
                        </a:rPr>
                        <a:t>1</a:t>
                      </a:r>
                      <a:r>
                        <a:rPr lang="en-US" sz="900" kern="1200" dirty="0" smtClean="0">
                          <a:solidFill>
                            <a:schemeClr val="tx1"/>
                          </a:solidFill>
                          <a:latin typeface="+mn-lt"/>
                          <a:ea typeface="+mn-ea"/>
                          <a:cs typeface="+mn-cs"/>
                        </a:rPr>
                        <a:t> </a:t>
                      </a:r>
                    </a:p>
                  </a:txBody>
                  <a:tcPr marL="135279" marR="135279" marT="67640" marB="67640"/>
                </a:tc>
                <a:extLst>
                  <a:ext uri="{0D108BD9-81ED-4DB2-BD59-A6C34878D82A}">
                    <a16:rowId xmlns="" xmlns:a16="http://schemas.microsoft.com/office/drawing/2014/main" val="10005"/>
                  </a:ext>
                </a:extLst>
              </a:tr>
              <a:tr h="182880">
                <a:tc vMerge="1">
                  <a:txBody>
                    <a:bodyPr/>
                    <a:lstStyle/>
                    <a:p>
                      <a:pPr algn="l">
                        <a:lnSpc>
                          <a:spcPct val="95000"/>
                        </a:lnSpc>
                        <a:spcBef>
                          <a:spcPts val="300"/>
                        </a:spcBef>
                      </a:pPr>
                      <a:endParaRPr lang="en-US" sz="900" b="1" kern="1200" dirty="0">
                        <a:solidFill>
                          <a:schemeClr val="tx1"/>
                        </a:solidFill>
                        <a:latin typeface="+mn-lt"/>
                        <a:ea typeface="+mn-ea"/>
                        <a:cs typeface="+mn-cs"/>
                      </a:endParaRPr>
                    </a:p>
                  </a:txBody>
                  <a:tcPr marL="135279" marR="135279" marT="67640" marB="67640"/>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900" kern="1200" dirty="0" smtClean="0">
                          <a:solidFill>
                            <a:schemeClr val="tx1"/>
                          </a:solidFill>
                          <a:latin typeface="+mn-lt"/>
                          <a:ea typeface="+mn-ea"/>
                          <a:cs typeface="+mn-cs"/>
                        </a:rPr>
                        <a:t>Land and Expand bonus: 7% paid on Net Growth in TCV </a:t>
                      </a:r>
                      <a:r>
                        <a:rPr lang="en-US" sz="900" kern="1200" baseline="30000" dirty="0" smtClean="0">
                          <a:solidFill>
                            <a:schemeClr val="tx1"/>
                          </a:solidFill>
                          <a:latin typeface="+mn-lt"/>
                          <a:ea typeface="+mn-ea"/>
                          <a:cs typeface="+mn-cs"/>
                        </a:rPr>
                        <a:t>2</a:t>
                      </a:r>
                    </a:p>
                  </a:txBody>
                  <a:tcPr marL="135279" marR="135279" marT="67640" marB="67640"/>
                </a:tc>
              </a:tr>
              <a:tr h="182880">
                <a:tc vMerge="1">
                  <a:txBody>
                    <a:bodyPr/>
                    <a:lstStyle/>
                    <a:p>
                      <a:endParaRPr lang="en-US"/>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900" kern="1200" dirty="0" smtClean="0">
                          <a:solidFill>
                            <a:schemeClr val="tx1"/>
                          </a:solidFill>
                          <a:latin typeface="+mn-lt"/>
                          <a:ea typeface="+mn-ea"/>
                          <a:cs typeface="+mn-cs"/>
                        </a:rPr>
                        <a:t>Activation bonus: Up to 17% paid on TCV </a:t>
                      </a:r>
                      <a:r>
                        <a:rPr lang="en-US" sz="900" kern="1200" baseline="30000" dirty="0" smtClean="0">
                          <a:solidFill>
                            <a:schemeClr val="tx1"/>
                          </a:solidFill>
                          <a:latin typeface="+mn-lt"/>
                          <a:ea typeface="+mn-ea"/>
                          <a:cs typeface="+mn-cs"/>
                        </a:rPr>
                        <a:t>3</a:t>
                      </a:r>
                      <a:r>
                        <a:rPr lang="en-US" sz="900" kern="1200" dirty="0" smtClean="0">
                          <a:solidFill>
                            <a:schemeClr val="tx1"/>
                          </a:solidFill>
                          <a:latin typeface="+mn-lt"/>
                          <a:ea typeface="+mn-ea"/>
                          <a:cs typeface="+mn-cs"/>
                        </a:rPr>
                        <a:t> of activated subscriptions </a:t>
                      </a:r>
                    </a:p>
                  </a:txBody>
                  <a:tcPr marL="135279" marR="135279" marT="67640" marB="67640"/>
                </a:tc>
              </a:tr>
              <a:tr h="182880">
                <a:tc vMerge="1">
                  <a:txBody>
                    <a:bodyPr/>
                    <a:lstStyle/>
                    <a:p>
                      <a:pPr algn="l">
                        <a:lnSpc>
                          <a:spcPct val="95000"/>
                        </a:lnSpc>
                        <a:spcBef>
                          <a:spcPts val="300"/>
                        </a:spcBef>
                      </a:pPr>
                      <a:endParaRPr lang="en-US" sz="900" b="1" kern="1200" dirty="0">
                        <a:solidFill>
                          <a:schemeClr val="tx1"/>
                        </a:solidFill>
                        <a:latin typeface="+mn-lt"/>
                        <a:ea typeface="+mn-ea"/>
                        <a:cs typeface="+mn-cs"/>
                      </a:endParaRPr>
                    </a:p>
                  </a:txBody>
                  <a:tcPr marL="135279" marR="135279" marT="67640" marB="67640"/>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900" kern="1200" dirty="0" smtClean="0">
                          <a:solidFill>
                            <a:schemeClr val="tx1"/>
                          </a:solidFill>
                          <a:latin typeface="+mn-lt"/>
                          <a:ea typeface="+mn-ea"/>
                          <a:cs typeface="+mn-cs"/>
                        </a:rPr>
                        <a:t>Renewal bonus: 1%/2% paid on TCV </a:t>
                      </a:r>
                      <a:r>
                        <a:rPr lang="en-US" sz="900" kern="1200" baseline="30000" dirty="0" smtClean="0">
                          <a:solidFill>
                            <a:schemeClr val="tx1"/>
                          </a:solidFill>
                          <a:latin typeface="+mn-lt"/>
                          <a:ea typeface="+mn-ea"/>
                          <a:cs typeface="+mn-cs"/>
                        </a:rPr>
                        <a:t>4</a:t>
                      </a:r>
                      <a:r>
                        <a:rPr lang="en-US" sz="900" kern="1200" dirty="0" smtClean="0">
                          <a:solidFill>
                            <a:schemeClr val="tx1"/>
                          </a:solidFill>
                          <a:latin typeface="+mn-lt"/>
                          <a:ea typeface="+mn-ea"/>
                          <a:cs typeface="+mn-cs"/>
                        </a:rPr>
                        <a:t> of renewed subscriptions </a:t>
                      </a:r>
                    </a:p>
                  </a:txBody>
                  <a:tcPr marL="135279" marR="135279" marT="67640" marB="67640"/>
                </a:tc>
              </a:tr>
            </a:tbl>
          </a:graphicData>
        </a:graphic>
      </p:graphicFrame>
      <p:sp>
        <p:nvSpPr>
          <p:cNvPr id="3" name="Rectangle 2"/>
          <p:cNvSpPr/>
          <p:nvPr/>
        </p:nvSpPr>
        <p:spPr>
          <a:xfrm>
            <a:off x="205087" y="4048976"/>
            <a:ext cx="8626414" cy="815572"/>
          </a:xfrm>
          <a:prstGeom prst="rect">
            <a:avLst/>
          </a:prstGeom>
        </p:spPr>
        <p:txBody>
          <a:bodyPr wrap="square" lIns="91404" tIns="45702" rIns="91404" bIns="45702">
            <a:spAutoFit/>
          </a:bodyPr>
          <a:lstStyle/>
          <a:p>
            <a:pPr>
              <a:spcBef>
                <a:spcPts val="600"/>
              </a:spcBef>
              <a:spcAft>
                <a:spcPts val="200"/>
              </a:spcAft>
            </a:pPr>
            <a:r>
              <a:rPr lang="en-US" sz="700" dirty="0" smtClean="0"/>
              <a:t>1 </a:t>
            </a:r>
            <a:r>
              <a:rPr lang="en-US" sz="700" dirty="0"/>
              <a:t>- Cumulative Monthly Recurring Revenue (MRR) to Cisco within VIP Program Period on Cisco’s Annuity platform in CCW</a:t>
            </a:r>
          </a:p>
          <a:p>
            <a:pPr>
              <a:spcBef>
                <a:spcPts val="0"/>
              </a:spcBef>
              <a:spcAft>
                <a:spcPts val="200"/>
              </a:spcAft>
            </a:pPr>
            <a:r>
              <a:rPr lang="en-US" sz="700" dirty="0" smtClean="0"/>
              <a:t>2 </a:t>
            </a:r>
            <a:r>
              <a:rPr lang="en-US" sz="700" dirty="0"/>
              <a:t>- Total Contract Value (TCV) to Cisco within VIP Program Period placed on Cisco’s Annuity platform in CCW</a:t>
            </a:r>
          </a:p>
          <a:p>
            <a:pPr>
              <a:spcBef>
                <a:spcPts val="0"/>
              </a:spcBef>
              <a:spcAft>
                <a:spcPts val="200"/>
              </a:spcAft>
            </a:pPr>
            <a:r>
              <a:rPr lang="en-US" sz="700" dirty="0"/>
              <a:t>3</a:t>
            </a:r>
            <a:r>
              <a:rPr lang="en-US" sz="700" dirty="0" smtClean="0"/>
              <a:t> </a:t>
            </a:r>
            <a:r>
              <a:rPr lang="en-US" sz="700" dirty="0"/>
              <a:t>- Total Contract Value (TCV) of </a:t>
            </a:r>
            <a:r>
              <a:rPr lang="en-US" sz="700" dirty="0" smtClean="0"/>
              <a:t>eligible subscriptions to Cisco within </a:t>
            </a:r>
            <a:r>
              <a:rPr lang="en-US" sz="700" dirty="0"/>
              <a:t>VIP Program Period placed on Cisco’s Annuity platform in CCW, with activation validated via Proof-of-Performance (POP) submitted for review at </a:t>
            </a:r>
            <a:r>
              <a:rPr lang="en-US" sz="700" dirty="0" smtClean="0">
                <a:hlinkClick r:id="rId3"/>
              </a:rPr>
              <a:t>www.cisco.com/go/ppe</a:t>
            </a:r>
            <a:r>
              <a:rPr lang="en-US" sz="700" dirty="0" smtClean="0"/>
              <a:t> before </a:t>
            </a:r>
            <a:r>
              <a:rPr lang="en-US" sz="700" dirty="0"/>
              <a:t>April 27, </a:t>
            </a:r>
            <a:r>
              <a:rPr lang="en-US" sz="700" dirty="0" smtClean="0"/>
              <a:t>2019</a:t>
            </a:r>
            <a:endParaRPr lang="en-US" sz="700" dirty="0"/>
          </a:p>
          <a:p>
            <a:pPr>
              <a:spcBef>
                <a:spcPts val="0"/>
              </a:spcBef>
              <a:spcAft>
                <a:spcPts val="200"/>
              </a:spcAft>
            </a:pPr>
            <a:r>
              <a:rPr lang="en-US" sz="700" dirty="0" smtClean="0"/>
              <a:t>4 </a:t>
            </a:r>
            <a:r>
              <a:rPr lang="en-US" sz="700" dirty="0"/>
              <a:t>- Total Contract Value (TCV) of renewed subscriptions to Cisco within VIP Program Period placed on Cisco’s Annuity platform in CCW (Advanced Enterprise Networks Architecture </a:t>
            </a:r>
            <a:r>
              <a:rPr lang="en-US" sz="700" dirty="0" smtClean="0"/>
              <a:t>Specialized and/or </a:t>
            </a:r>
            <a:r>
              <a:rPr lang="en-US" sz="700" dirty="0"/>
              <a:t>Global Gold </a:t>
            </a:r>
            <a:r>
              <a:rPr lang="en-US" sz="700" dirty="0" smtClean="0"/>
              <a:t>Certification Partner: 1%; Valid Lifecycle Advisor </a:t>
            </a:r>
            <a:r>
              <a:rPr lang="en-US" sz="700" dirty="0"/>
              <a:t>for Enterprise </a:t>
            </a:r>
            <a:r>
              <a:rPr lang="en-US" sz="700" dirty="0" smtClean="0"/>
              <a:t>Agreements: 2%) </a:t>
            </a:r>
            <a:endParaRPr lang="en-US" sz="700" dirty="0"/>
          </a:p>
        </p:txBody>
      </p:sp>
    </p:spTree>
    <p:extLst>
      <p:ext uri="{BB962C8B-B14F-4D97-AF65-F5344CB8AC3E}">
        <p14:creationId xmlns:p14="http://schemas.microsoft.com/office/powerpoint/2010/main" val="1753031309"/>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Enterprise Networks Annuity</a:t>
            </a:r>
          </a:p>
        </p:txBody>
      </p:sp>
      <p:cxnSp>
        <p:nvCxnSpPr>
          <p:cNvPr id="11" name="Straight Connector 10"/>
          <p:cNvCxnSpPr/>
          <p:nvPr/>
        </p:nvCxnSpPr>
        <p:spPr>
          <a:xfrm>
            <a:off x="1664944" y="1997072"/>
            <a:ext cx="5516906" cy="0"/>
          </a:xfrm>
          <a:prstGeom prst="line">
            <a:avLst/>
          </a:prstGeom>
          <a:ln w="6350">
            <a:solidFill>
              <a:schemeClr val="bg1">
                <a:lumMod val="75000"/>
              </a:schemeClr>
            </a:solidFill>
          </a:ln>
        </p:spPr>
        <p:style>
          <a:lnRef idx="1">
            <a:schemeClr val="accent5"/>
          </a:lnRef>
          <a:fillRef idx="0">
            <a:schemeClr val="accent5"/>
          </a:fillRef>
          <a:effectRef idx="0">
            <a:schemeClr val="accent5"/>
          </a:effectRef>
          <a:fontRef idx="minor">
            <a:schemeClr val="tx1"/>
          </a:fontRef>
        </p:style>
      </p:cxnSp>
      <p:sp>
        <p:nvSpPr>
          <p:cNvPr id="10" name="Rectangle 9"/>
          <p:cNvSpPr/>
          <p:nvPr/>
        </p:nvSpPr>
        <p:spPr>
          <a:xfrm>
            <a:off x="438150" y="1047750"/>
            <a:ext cx="1746250" cy="55245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rPr>
              <a:t>Base payout</a:t>
            </a:r>
          </a:p>
        </p:txBody>
      </p:sp>
      <p:sp>
        <p:nvSpPr>
          <p:cNvPr id="13" name="Plus 12"/>
          <p:cNvSpPr/>
          <p:nvPr/>
        </p:nvSpPr>
        <p:spPr>
          <a:xfrm>
            <a:off x="1137920" y="1832766"/>
            <a:ext cx="325120" cy="328612"/>
          </a:xfrm>
          <a:prstGeom prst="mathPlus">
            <a:avLst/>
          </a:prstGeom>
          <a:solidFill>
            <a:schemeClr val="bg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solidFill>
                <a:srgbClr val="FFFFFF"/>
              </a:solidFill>
            </a:endParaRPr>
          </a:p>
        </p:txBody>
      </p:sp>
      <p:sp>
        <p:nvSpPr>
          <p:cNvPr id="14" name="Rectangle 13"/>
          <p:cNvSpPr/>
          <p:nvPr/>
        </p:nvSpPr>
        <p:spPr>
          <a:xfrm>
            <a:off x="438150" y="2230435"/>
            <a:ext cx="1746250" cy="552450"/>
          </a:xfrm>
          <a:prstGeom prst="rect">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FFFF"/>
                </a:solidFill>
              </a:rPr>
              <a:t>Land &amp; Expand </a:t>
            </a:r>
            <a:r>
              <a:rPr lang="en-US" sz="1600" dirty="0">
                <a:solidFill>
                  <a:srgbClr val="FFFFFF"/>
                </a:solidFill>
              </a:rPr>
              <a:t>bonus</a:t>
            </a:r>
            <a:endParaRPr lang="en-US" sz="1600" dirty="0" smtClean="0">
              <a:solidFill>
                <a:srgbClr val="FFFFFF"/>
              </a:solidFill>
            </a:endParaRPr>
          </a:p>
        </p:txBody>
      </p:sp>
      <p:sp>
        <p:nvSpPr>
          <p:cNvPr id="15" name="Rectangle 14"/>
          <p:cNvSpPr/>
          <p:nvPr/>
        </p:nvSpPr>
        <p:spPr>
          <a:xfrm>
            <a:off x="438150" y="3262311"/>
            <a:ext cx="1746250" cy="552450"/>
          </a:xfrm>
          <a:prstGeom prst="rect">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FFFF"/>
                </a:solidFill>
              </a:rPr>
              <a:t>Renewal bonus</a:t>
            </a:r>
            <a:endParaRPr lang="en-US" sz="1600" dirty="0" smtClean="0">
              <a:solidFill>
                <a:srgbClr val="FFFFFF"/>
              </a:solidFill>
            </a:endParaRPr>
          </a:p>
        </p:txBody>
      </p:sp>
      <p:sp>
        <p:nvSpPr>
          <p:cNvPr id="17" name="Text Placeholder 11"/>
          <p:cNvSpPr txBox="1">
            <a:spLocks/>
          </p:cNvSpPr>
          <p:nvPr/>
        </p:nvSpPr>
        <p:spPr>
          <a:xfrm>
            <a:off x="2297356" y="1043618"/>
            <a:ext cx="4960694" cy="1332867"/>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2"/>
              </a:buClr>
              <a:buSzPct val="80000"/>
              <a:buFont typeface="Arial"/>
              <a:buChar char="•"/>
              <a:defRPr lang="en-US" sz="2000" b="0" i="0" kern="1200">
                <a:solidFill>
                  <a:schemeClr val="tx2"/>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2"/>
              </a:buClr>
              <a:buSzPct val="80000"/>
              <a:buFont typeface="Arial"/>
              <a:buChar char="•"/>
              <a:defRPr lang="en-US" sz="1600" b="0" i="0" kern="1200">
                <a:solidFill>
                  <a:schemeClr val="tx2"/>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4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2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85750" indent="-285750">
              <a:spcBef>
                <a:spcPts val="300"/>
              </a:spcBef>
              <a:buClr>
                <a:srgbClr val="515150"/>
              </a:buClr>
              <a:buFont typeface="Arial" panose="020B0604020202020204" pitchFamily="34" charset="0"/>
              <a:buChar char="•"/>
            </a:pPr>
            <a:r>
              <a:rPr sz="1200" dirty="0" smtClean="0">
                <a:solidFill>
                  <a:srgbClr val="515150"/>
                </a:solidFill>
              </a:rPr>
              <a:t>2% paid on Cumulative </a:t>
            </a:r>
            <a:r>
              <a:rPr sz="1200" dirty="0">
                <a:solidFill>
                  <a:srgbClr val="515150"/>
                </a:solidFill>
              </a:rPr>
              <a:t>MRR –  </a:t>
            </a:r>
            <a:r>
              <a:rPr sz="1200" dirty="0" smtClean="0">
                <a:solidFill>
                  <a:srgbClr val="515150"/>
                </a:solidFill>
              </a:rPr>
              <a:t>revenue </a:t>
            </a:r>
            <a:r>
              <a:rPr sz="1200" dirty="0">
                <a:solidFill>
                  <a:srgbClr val="515150"/>
                </a:solidFill>
              </a:rPr>
              <a:t>delivered </a:t>
            </a:r>
            <a:r>
              <a:rPr sz="1200" dirty="0" smtClean="0">
                <a:solidFill>
                  <a:srgbClr val="515150"/>
                </a:solidFill>
              </a:rPr>
              <a:t>in VIP </a:t>
            </a:r>
            <a:r>
              <a:rPr sz="1200" dirty="0">
                <a:solidFill>
                  <a:srgbClr val="515150"/>
                </a:solidFill>
              </a:rPr>
              <a:t>period</a:t>
            </a:r>
          </a:p>
          <a:p>
            <a:pPr marL="285750" indent="-285750">
              <a:spcBef>
                <a:spcPts val="300"/>
              </a:spcBef>
              <a:buClr>
                <a:srgbClr val="515150"/>
              </a:buClr>
              <a:buFont typeface="Arial" panose="020B0604020202020204" pitchFamily="34" charset="0"/>
              <a:buChar char="•"/>
            </a:pPr>
            <a:r>
              <a:rPr sz="1200" dirty="0" smtClean="0">
                <a:solidFill>
                  <a:srgbClr val="515150"/>
                </a:solidFill>
              </a:rPr>
              <a:t>Over </a:t>
            </a:r>
            <a:r>
              <a:rPr sz="1200" dirty="0">
                <a:solidFill>
                  <a:srgbClr val="515150"/>
                </a:solidFill>
              </a:rPr>
              <a:t>the subscription </a:t>
            </a:r>
            <a:r>
              <a:rPr sz="1200" dirty="0" smtClean="0">
                <a:solidFill>
                  <a:srgbClr val="515150"/>
                </a:solidFill>
              </a:rPr>
              <a:t>lifecycle (in multiple VIP periods)</a:t>
            </a:r>
          </a:p>
          <a:p>
            <a:pPr marL="285750" indent="-285750">
              <a:spcBef>
                <a:spcPts val="300"/>
              </a:spcBef>
              <a:buClr>
                <a:srgbClr val="515150"/>
              </a:buClr>
              <a:buFont typeface="Arial" panose="020B0604020202020204" pitchFamily="34" charset="0"/>
              <a:buChar char="•"/>
            </a:pPr>
            <a:r>
              <a:rPr sz="1200" dirty="0">
                <a:solidFill>
                  <a:srgbClr val="515150"/>
                </a:solidFill>
              </a:rPr>
              <a:t>Includes Land, Expand, Renew subscriptions</a:t>
            </a:r>
          </a:p>
          <a:p>
            <a:pPr marL="285750" indent="-285750">
              <a:spcBef>
                <a:spcPts val="300"/>
              </a:spcBef>
              <a:buClr>
                <a:srgbClr val="515150"/>
              </a:buClr>
              <a:buFont typeface="Arial" panose="020B0604020202020204" pitchFamily="34" charset="0"/>
              <a:buChar char="•"/>
            </a:pPr>
            <a:r>
              <a:rPr sz="1200" dirty="0" smtClean="0">
                <a:solidFill>
                  <a:srgbClr val="515150"/>
                </a:solidFill>
              </a:rPr>
              <a:t>Simplified, predictable</a:t>
            </a:r>
            <a:r>
              <a:rPr sz="1200" dirty="0">
                <a:solidFill>
                  <a:srgbClr val="515150"/>
                </a:solidFill>
              </a:rPr>
              <a:t>, recurring </a:t>
            </a:r>
            <a:r>
              <a:rPr sz="1200" dirty="0" smtClean="0">
                <a:solidFill>
                  <a:srgbClr val="515150"/>
                </a:solidFill>
              </a:rPr>
              <a:t>incentive</a:t>
            </a:r>
            <a:endParaRPr sz="1200" dirty="0">
              <a:solidFill>
                <a:srgbClr val="515150"/>
              </a:solidFill>
            </a:endParaRPr>
          </a:p>
          <a:p>
            <a:pPr marL="285750" indent="-285750">
              <a:spcBef>
                <a:spcPts val="300"/>
              </a:spcBef>
              <a:buClr>
                <a:srgbClr val="515150"/>
              </a:buClr>
              <a:buFont typeface="Arial" panose="020B0604020202020204" pitchFamily="34" charset="0"/>
              <a:buChar char="•"/>
            </a:pPr>
            <a:endParaRPr sz="1200" dirty="0">
              <a:solidFill>
                <a:srgbClr val="515150"/>
              </a:solidFill>
            </a:endParaRPr>
          </a:p>
        </p:txBody>
      </p:sp>
      <p:sp>
        <p:nvSpPr>
          <p:cNvPr id="18" name="Plus 17"/>
          <p:cNvSpPr/>
          <p:nvPr/>
        </p:nvSpPr>
        <p:spPr>
          <a:xfrm>
            <a:off x="1148715" y="2860833"/>
            <a:ext cx="325120" cy="328612"/>
          </a:xfrm>
          <a:prstGeom prst="mathPlus">
            <a:avLst/>
          </a:prstGeom>
          <a:solidFill>
            <a:schemeClr val="bg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solidFill>
                <a:srgbClr val="FFFFFF"/>
              </a:solidFill>
            </a:endParaRPr>
          </a:p>
        </p:txBody>
      </p:sp>
      <p:cxnSp>
        <p:nvCxnSpPr>
          <p:cNvPr id="19" name="Straight Connector 18"/>
          <p:cNvCxnSpPr/>
          <p:nvPr/>
        </p:nvCxnSpPr>
        <p:spPr>
          <a:xfrm>
            <a:off x="1664944" y="3025139"/>
            <a:ext cx="5452062" cy="0"/>
          </a:xfrm>
          <a:prstGeom prst="line">
            <a:avLst/>
          </a:prstGeom>
          <a:ln w="6350">
            <a:solidFill>
              <a:schemeClr val="bg1">
                <a:lumMod val="75000"/>
              </a:schemeClr>
            </a:solidFill>
          </a:ln>
        </p:spPr>
        <p:style>
          <a:lnRef idx="1">
            <a:schemeClr val="accent5"/>
          </a:lnRef>
          <a:fillRef idx="0">
            <a:schemeClr val="accent5"/>
          </a:fillRef>
          <a:effectRef idx="0">
            <a:schemeClr val="accent5"/>
          </a:effectRef>
          <a:fontRef idx="minor">
            <a:schemeClr val="tx1"/>
          </a:fontRef>
        </p:style>
      </p:cxnSp>
      <p:sp>
        <p:nvSpPr>
          <p:cNvPr id="20" name="Text Placeholder 11"/>
          <p:cNvSpPr txBox="1">
            <a:spLocks/>
          </p:cNvSpPr>
          <p:nvPr/>
        </p:nvSpPr>
        <p:spPr>
          <a:xfrm>
            <a:off x="2297356" y="2230436"/>
            <a:ext cx="4960694" cy="552450"/>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2"/>
              </a:buClr>
              <a:buSzPct val="80000"/>
              <a:buFont typeface="Arial"/>
              <a:buChar char="•"/>
              <a:defRPr lang="en-US" sz="2000" b="0" i="0" kern="1200">
                <a:solidFill>
                  <a:schemeClr val="tx2"/>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2"/>
              </a:buClr>
              <a:buSzPct val="80000"/>
              <a:buFont typeface="Arial"/>
              <a:buChar char="•"/>
              <a:defRPr lang="en-US" sz="1600" b="0" i="0" kern="1200">
                <a:solidFill>
                  <a:schemeClr val="tx2"/>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4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2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85750" indent="-285750">
              <a:spcBef>
                <a:spcPts val="600"/>
              </a:spcBef>
              <a:buClr>
                <a:srgbClr val="2968AF"/>
              </a:buClr>
              <a:buFont typeface="Arial" panose="020B0604020202020204" pitchFamily="34" charset="0"/>
              <a:buChar char="•"/>
            </a:pPr>
            <a:r>
              <a:rPr lang="en-US" sz="1200" dirty="0">
                <a:solidFill>
                  <a:srgbClr val="676767"/>
                </a:solidFill>
              </a:rPr>
              <a:t>7% paid on Net Growth in Total Contract Value (TCV) </a:t>
            </a:r>
          </a:p>
          <a:p>
            <a:pPr marL="285750" indent="-285750">
              <a:spcBef>
                <a:spcPts val="600"/>
              </a:spcBef>
              <a:buClr>
                <a:srgbClr val="2968AF"/>
              </a:buClr>
              <a:buFont typeface="Arial" panose="020B0604020202020204" pitchFamily="34" charset="0"/>
              <a:buChar char="•"/>
            </a:pPr>
            <a:r>
              <a:rPr lang="en-US" sz="1200" dirty="0">
                <a:solidFill>
                  <a:srgbClr val="676767"/>
                </a:solidFill>
              </a:rPr>
              <a:t>One time bonus for new and expanded subscriptions within VIP 30</a:t>
            </a:r>
          </a:p>
        </p:txBody>
      </p:sp>
      <p:sp>
        <p:nvSpPr>
          <p:cNvPr id="21" name="Text Placeholder 11"/>
          <p:cNvSpPr txBox="1">
            <a:spLocks/>
          </p:cNvSpPr>
          <p:nvPr/>
        </p:nvSpPr>
        <p:spPr>
          <a:xfrm>
            <a:off x="2297356" y="3262311"/>
            <a:ext cx="4960694" cy="1544639"/>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2"/>
              </a:buClr>
              <a:buSzPct val="80000"/>
              <a:buFont typeface="Arial"/>
              <a:buChar char="•"/>
              <a:defRPr lang="en-US" sz="2000" b="0" i="0" kern="1200">
                <a:solidFill>
                  <a:schemeClr val="tx2"/>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2"/>
              </a:buClr>
              <a:buSzPct val="80000"/>
              <a:buFont typeface="Arial"/>
              <a:buChar char="•"/>
              <a:defRPr lang="en-US" sz="1600" b="0" i="0" kern="1200">
                <a:solidFill>
                  <a:schemeClr val="tx2"/>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4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2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85750" indent="-285750">
              <a:spcBef>
                <a:spcPts val="300"/>
              </a:spcBef>
              <a:buClr>
                <a:srgbClr val="2968AF"/>
              </a:buClr>
              <a:buFont typeface="Arial" panose="020B0604020202020204" pitchFamily="34" charset="0"/>
              <a:buChar char="•"/>
            </a:pPr>
            <a:r>
              <a:rPr lang="en-US" sz="1200" dirty="0">
                <a:solidFill>
                  <a:srgbClr val="676767"/>
                </a:solidFill>
              </a:rPr>
              <a:t>One time bonus, paid on Total Contract Value (TCV) of renewed subscriptions within VIP 30</a:t>
            </a:r>
          </a:p>
          <a:p>
            <a:pPr marL="525413" lvl="2" indent="-285750">
              <a:spcBef>
                <a:spcPts val="300"/>
              </a:spcBef>
              <a:buClr>
                <a:srgbClr val="2968AF"/>
              </a:buClr>
              <a:buFont typeface="Arial" panose="020B0604020202020204" pitchFamily="34" charset="0"/>
              <a:buChar char="•"/>
            </a:pPr>
            <a:r>
              <a:rPr lang="en-US" sz="1000" dirty="0">
                <a:solidFill>
                  <a:srgbClr val="676767"/>
                </a:solidFill>
              </a:rPr>
              <a:t>Advanced Enterprise Networks Architecture Specialized and/or Global Gold Certification Partner: 1%</a:t>
            </a:r>
          </a:p>
          <a:p>
            <a:pPr marL="525413" lvl="2" indent="-285750">
              <a:spcBef>
                <a:spcPts val="300"/>
              </a:spcBef>
              <a:buClr>
                <a:srgbClr val="2968AF"/>
              </a:buClr>
              <a:buFont typeface="Arial" panose="020B0604020202020204" pitchFamily="34" charset="0"/>
              <a:buChar char="•"/>
            </a:pPr>
            <a:r>
              <a:rPr lang="en-US" sz="1000" dirty="0">
                <a:solidFill>
                  <a:srgbClr val="676767"/>
                </a:solidFill>
              </a:rPr>
              <a:t>Lifecycle Advisor for Enterprise Agreements: 2%</a:t>
            </a:r>
            <a:endParaRPr lang="en-US" sz="1200" dirty="0">
              <a:solidFill>
                <a:srgbClr val="676767"/>
              </a:solidFill>
            </a:endParaRPr>
          </a:p>
          <a:p>
            <a:pPr marL="285750" indent="-285750">
              <a:spcBef>
                <a:spcPts val="600"/>
              </a:spcBef>
              <a:buClr>
                <a:srgbClr val="2968AF"/>
              </a:buClr>
              <a:buFont typeface="Arial" panose="020B0604020202020204" pitchFamily="34" charset="0"/>
              <a:buChar char="•"/>
            </a:pPr>
            <a:r>
              <a:rPr lang="en-US" sz="1200" dirty="0">
                <a:solidFill>
                  <a:srgbClr val="676767"/>
                </a:solidFill>
              </a:rPr>
              <a:t>Performance requirement: Partner must maintain/grow Cumulative MRR, period over period, to be eligible for Renewal bonus</a:t>
            </a:r>
          </a:p>
          <a:p>
            <a:pPr marL="285750" indent="-285750">
              <a:spcBef>
                <a:spcPts val="300"/>
              </a:spcBef>
              <a:buClr>
                <a:srgbClr val="515150"/>
              </a:buClr>
              <a:buFont typeface="Arial" panose="020B0604020202020204" pitchFamily="34" charset="0"/>
              <a:buChar char="•"/>
            </a:pPr>
            <a:endParaRPr sz="1200" dirty="0">
              <a:solidFill>
                <a:srgbClr val="515150"/>
              </a:solidFill>
            </a:endParaRPr>
          </a:p>
          <a:p>
            <a:pPr marL="285750" indent="-285750">
              <a:spcBef>
                <a:spcPts val="300"/>
              </a:spcBef>
              <a:buClr>
                <a:srgbClr val="515150"/>
              </a:buClr>
              <a:buFont typeface="Arial" panose="020B0604020202020204" pitchFamily="34" charset="0"/>
              <a:buChar char="•"/>
            </a:pPr>
            <a:endParaRPr sz="1200" dirty="0">
              <a:solidFill>
                <a:srgbClr val="515150"/>
              </a:solidFill>
            </a:endParaRPr>
          </a:p>
        </p:txBody>
      </p:sp>
      <p:sp>
        <p:nvSpPr>
          <p:cNvPr id="5" name="Rectangle 4"/>
          <p:cNvSpPr/>
          <p:nvPr/>
        </p:nvSpPr>
        <p:spPr>
          <a:xfrm>
            <a:off x="7346950" y="1047750"/>
            <a:ext cx="1670050" cy="3663950"/>
          </a:xfrm>
          <a:prstGeom prst="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800"/>
              </a:spcBef>
            </a:pPr>
            <a:r>
              <a:rPr lang="en-US" sz="1200" dirty="0">
                <a:solidFill>
                  <a:srgbClr val="0070C0"/>
                </a:solidFill>
              </a:rPr>
              <a:t>General</a:t>
            </a:r>
          </a:p>
          <a:p>
            <a:pPr>
              <a:spcBef>
                <a:spcPts val="0"/>
              </a:spcBef>
            </a:pPr>
            <a:r>
              <a:rPr lang="en-US" sz="1200" dirty="0">
                <a:solidFill>
                  <a:srgbClr val="0070C0"/>
                </a:solidFill>
              </a:rPr>
              <a:t>Requirements</a:t>
            </a:r>
          </a:p>
          <a:p>
            <a:pPr>
              <a:spcBef>
                <a:spcPts val="800"/>
              </a:spcBef>
            </a:pPr>
            <a:r>
              <a:rPr lang="en-US" sz="1100" dirty="0">
                <a:solidFill>
                  <a:srgbClr val="515150"/>
                </a:solidFill>
                <a:ea typeface="ＭＳ Ｐゴシック" charset="0"/>
                <a:cs typeface="CiscoSans ExtraLight"/>
              </a:rPr>
              <a:t>Able to contractually sell eligible offers (SKUs details available on VIP SKUs list) </a:t>
            </a:r>
          </a:p>
          <a:p>
            <a:pPr>
              <a:spcBef>
                <a:spcPts val="800"/>
              </a:spcBef>
            </a:pPr>
            <a:r>
              <a:rPr lang="en-US" sz="1100" dirty="0">
                <a:solidFill>
                  <a:srgbClr val="515150"/>
                </a:solidFill>
                <a:ea typeface="ＭＳ Ｐゴシック" charset="0"/>
                <a:cs typeface="CiscoSans ExtraLight"/>
              </a:rPr>
              <a:t>No CSAT requirements</a:t>
            </a:r>
          </a:p>
          <a:p>
            <a:pPr>
              <a:spcBef>
                <a:spcPts val="800"/>
              </a:spcBef>
            </a:pPr>
            <a:r>
              <a:rPr lang="en-US" sz="1100" dirty="0">
                <a:solidFill>
                  <a:srgbClr val="515150"/>
                </a:solidFill>
                <a:ea typeface="ＭＳ Ｐゴシック" charset="0"/>
                <a:cs typeface="CiscoSans ExtraLight"/>
              </a:rPr>
              <a:t>Internal Business Use, NFR, Simplified pricing deals are </a:t>
            </a:r>
            <a:r>
              <a:rPr lang="en-US" sz="1100" dirty="0" smtClean="0">
                <a:solidFill>
                  <a:srgbClr val="515150"/>
                </a:solidFill>
                <a:ea typeface="ＭＳ Ｐゴシック" charset="0"/>
                <a:cs typeface="CiscoSans ExtraLight"/>
              </a:rPr>
              <a:t>excluded</a:t>
            </a:r>
          </a:p>
          <a:p>
            <a:pPr>
              <a:spcBef>
                <a:spcPts val="800"/>
              </a:spcBef>
            </a:pPr>
            <a:r>
              <a:rPr lang="en-US" sz="1100" dirty="0" smtClean="0">
                <a:solidFill>
                  <a:schemeClr val="tx2"/>
                </a:solidFill>
                <a:ea typeface="ＭＳ Ｐゴシック" charset="0"/>
                <a:cs typeface="CiscoSans ExtraLight"/>
              </a:rPr>
              <a:t>Partner credentials on </a:t>
            </a:r>
            <a:r>
              <a:rPr lang="en-US" sz="1100" dirty="0">
                <a:solidFill>
                  <a:schemeClr val="tx2"/>
                </a:solidFill>
                <a:ea typeface="ＭＳ Ｐゴシック" charset="0"/>
                <a:cs typeface="CiscoSans ExtraLight"/>
              </a:rPr>
              <a:t>January 27, 2018 will be </a:t>
            </a:r>
            <a:r>
              <a:rPr lang="en-US" sz="1100" dirty="0" smtClean="0">
                <a:solidFill>
                  <a:schemeClr val="tx2"/>
                </a:solidFill>
                <a:ea typeface="ＭＳ Ｐゴシック" charset="0"/>
                <a:cs typeface="CiscoSans ExtraLight"/>
              </a:rPr>
              <a:t>recognized for </a:t>
            </a:r>
            <a:r>
              <a:rPr lang="en-US" sz="1100" dirty="0">
                <a:solidFill>
                  <a:schemeClr val="tx2"/>
                </a:solidFill>
                <a:ea typeface="ＭＳ Ｐゴシック" charset="0"/>
                <a:cs typeface="CiscoSans ExtraLight"/>
              </a:rPr>
              <a:t>Renewal bonus calculation</a:t>
            </a:r>
          </a:p>
          <a:p>
            <a:pPr>
              <a:spcBef>
                <a:spcPts val="800"/>
              </a:spcBef>
            </a:pPr>
            <a:endParaRPr lang="en-US" sz="1100" b="1" dirty="0">
              <a:solidFill>
                <a:srgbClr val="515150"/>
              </a:solidFill>
              <a:ea typeface="ＭＳ Ｐゴシック" charset="0"/>
              <a:cs typeface="CiscoSans ExtraLight"/>
            </a:endParaRPr>
          </a:p>
        </p:txBody>
      </p:sp>
    </p:spTree>
    <p:extLst>
      <p:ext uri="{BB962C8B-B14F-4D97-AF65-F5344CB8AC3E}">
        <p14:creationId xmlns:p14="http://schemas.microsoft.com/office/powerpoint/2010/main" val="2995300342"/>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p:cNvSpPr/>
          <p:nvPr/>
        </p:nvSpPr>
        <p:spPr>
          <a:xfrm>
            <a:off x="336260" y="1573155"/>
            <a:ext cx="8533469" cy="1372973"/>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 name="TextBox 9"/>
          <p:cNvSpPr txBox="1"/>
          <p:nvPr/>
        </p:nvSpPr>
        <p:spPr>
          <a:xfrm>
            <a:off x="290248" y="1131348"/>
            <a:ext cx="8538768" cy="3693319"/>
          </a:xfrm>
          <a:prstGeom prst="rect">
            <a:avLst/>
          </a:prstGeom>
          <a:noFill/>
        </p:spPr>
        <p:txBody>
          <a:bodyPr wrap="square" rtlCol="0">
            <a:spAutoFit/>
          </a:bodyPr>
          <a:lstStyle/>
          <a:p>
            <a:pPr marL="285750" indent="-285750">
              <a:spcAft>
                <a:spcPts val="600"/>
              </a:spcAft>
              <a:buFont typeface="Arial" panose="020B0604020202020204" pitchFamily="34" charset="0"/>
              <a:buChar char="•"/>
            </a:pPr>
            <a:endParaRPr lang="en-US" sz="1200" dirty="0" smtClean="0"/>
          </a:p>
          <a:p>
            <a:pPr marL="285750" indent="-285750">
              <a:spcAft>
                <a:spcPts val="600"/>
              </a:spcAft>
              <a:buFont typeface="Arial" panose="020B0604020202020204" pitchFamily="34" charset="0"/>
              <a:buChar char="•"/>
            </a:pPr>
            <a:endParaRPr lang="en-US" sz="1200" dirty="0"/>
          </a:p>
          <a:p>
            <a:pPr marL="285750" indent="-285750">
              <a:spcAft>
                <a:spcPts val="600"/>
              </a:spcAft>
              <a:buFont typeface="Arial" panose="020B0604020202020204" pitchFamily="34" charset="0"/>
              <a:buChar char="•"/>
            </a:pPr>
            <a:endParaRPr lang="en-US" sz="1200" dirty="0" smtClean="0"/>
          </a:p>
          <a:p>
            <a:pPr marL="285750" indent="-285750">
              <a:spcAft>
                <a:spcPts val="600"/>
              </a:spcAft>
              <a:buFont typeface="Arial" panose="020B0604020202020204" pitchFamily="34" charset="0"/>
              <a:buChar char="•"/>
            </a:pPr>
            <a:endParaRPr lang="en-US" sz="1200" dirty="0"/>
          </a:p>
          <a:p>
            <a:pPr marL="285750" indent="-285750">
              <a:spcAft>
                <a:spcPts val="600"/>
              </a:spcAft>
              <a:buFont typeface="Arial" panose="020B0604020202020204" pitchFamily="34" charset="0"/>
              <a:buChar char="•"/>
            </a:pPr>
            <a:endParaRPr lang="en-US" sz="1200" dirty="0" smtClean="0"/>
          </a:p>
          <a:p>
            <a:pPr marL="285750" indent="-285750">
              <a:spcAft>
                <a:spcPts val="600"/>
              </a:spcAft>
              <a:buFont typeface="Arial" panose="020B0604020202020204" pitchFamily="34" charset="0"/>
              <a:buChar char="•"/>
            </a:pPr>
            <a:endParaRPr lang="en-US" sz="1200" dirty="0"/>
          </a:p>
          <a:p>
            <a:pPr marL="285750" indent="-285750">
              <a:spcAft>
                <a:spcPts val="600"/>
              </a:spcAft>
              <a:buFont typeface="Arial" panose="020B0604020202020204" pitchFamily="34" charset="0"/>
              <a:buChar char="•"/>
            </a:pPr>
            <a:endParaRPr lang="en-US" sz="1200" dirty="0" smtClean="0"/>
          </a:p>
          <a:p>
            <a:pPr marL="285750" indent="-285750">
              <a:spcAft>
                <a:spcPts val="300"/>
              </a:spcAft>
              <a:buFont typeface="Arial" panose="020B0604020202020204" pitchFamily="34" charset="0"/>
              <a:buChar char="•"/>
            </a:pPr>
            <a:r>
              <a:rPr lang="en-US" sz="1100" dirty="0" smtClean="0"/>
              <a:t>All </a:t>
            </a:r>
            <a:r>
              <a:rPr lang="en-US" sz="1100" dirty="0"/>
              <a:t>partners who earn a VIP payment in EN </a:t>
            </a:r>
            <a:r>
              <a:rPr lang="en-US" sz="1100" dirty="0" smtClean="0"/>
              <a:t>Annuity </a:t>
            </a:r>
            <a:r>
              <a:rPr lang="en-US" sz="1100" dirty="0" err="1" smtClean="0"/>
              <a:t>subtrack</a:t>
            </a:r>
            <a:r>
              <a:rPr lang="en-US" sz="1100" dirty="0" smtClean="0"/>
              <a:t> </a:t>
            </a:r>
            <a:r>
              <a:rPr lang="en-US" sz="1100" dirty="0"/>
              <a:t>are eligible for the Activation </a:t>
            </a:r>
            <a:r>
              <a:rPr lang="en-US" sz="1100" dirty="0" smtClean="0"/>
              <a:t>bonus</a:t>
            </a:r>
            <a:endParaRPr lang="en-US" sz="1100" dirty="0"/>
          </a:p>
          <a:p>
            <a:pPr marL="285750" indent="-285750">
              <a:spcAft>
                <a:spcPts val="300"/>
              </a:spcAft>
              <a:buFont typeface="Arial" panose="020B0604020202020204" pitchFamily="34" charset="0"/>
              <a:buChar char="•"/>
            </a:pPr>
            <a:r>
              <a:rPr lang="en-US" sz="1100" dirty="0" smtClean="0"/>
              <a:t>Software </a:t>
            </a:r>
            <a:r>
              <a:rPr lang="en-US" sz="1100" dirty="0"/>
              <a:t>activation needs to be validated via Proof-of-Performance (POP) submitted for </a:t>
            </a:r>
            <a:r>
              <a:rPr lang="en-US" sz="1100" dirty="0" smtClean="0"/>
              <a:t>review at </a:t>
            </a:r>
            <a:r>
              <a:rPr lang="en-US" sz="1100" dirty="0" smtClean="0">
                <a:hlinkClick r:id="rId3"/>
              </a:rPr>
              <a:t>www.cisco.com/go/ppe</a:t>
            </a:r>
            <a:r>
              <a:rPr lang="en-US" sz="1100" dirty="0" smtClean="0"/>
              <a:t> </a:t>
            </a:r>
          </a:p>
          <a:p>
            <a:pPr marL="285750" indent="-285750">
              <a:spcAft>
                <a:spcPts val="300"/>
              </a:spcAft>
              <a:buFont typeface="Arial" panose="020B0604020202020204" pitchFamily="34" charset="0"/>
              <a:buChar char="•"/>
            </a:pPr>
            <a:r>
              <a:rPr lang="en-US" sz="1100" dirty="0"/>
              <a:t>Detailed submission steps and POP guidelines are available in VIP Operations Guide at </a:t>
            </a:r>
            <a:r>
              <a:rPr lang="en-US" sz="1100" dirty="0">
                <a:hlinkClick r:id="rId4"/>
              </a:rPr>
              <a:t>www.cisco.com/go/vip</a:t>
            </a:r>
            <a:r>
              <a:rPr lang="en-US" sz="1100" dirty="0"/>
              <a:t> </a:t>
            </a:r>
            <a:endParaRPr lang="en-US" sz="1100" dirty="0" smtClean="0"/>
          </a:p>
          <a:p>
            <a:pPr marL="285750" indent="-285750">
              <a:spcAft>
                <a:spcPts val="300"/>
              </a:spcAft>
              <a:buFont typeface="Arial" panose="020B0604020202020204" pitchFamily="34" charset="0"/>
              <a:buChar char="•"/>
            </a:pPr>
            <a:r>
              <a:rPr lang="en-US" sz="1100" dirty="0" smtClean="0"/>
              <a:t>Partners have until April </a:t>
            </a:r>
            <a:r>
              <a:rPr lang="en-US" sz="1100" dirty="0"/>
              <a:t>27, </a:t>
            </a:r>
            <a:r>
              <a:rPr lang="en-US" sz="1100" dirty="0" smtClean="0"/>
              <a:t>2019 to </a:t>
            </a:r>
            <a:r>
              <a:rPr lang="en-US" sz="1100" dirty="0"/>
              <a:t>activate </a:t>
            </a:r>
            <a:r>
              <a:rPr lang="en-US" sz="1100" dirty="0" smtClean="0"/>
              <a:t>the eligible </a:t>
            </a:r>
            <a:r>
              <a:rPr lang="en-US" sz="1100" dirty="0"/>
              <a:t>software </a:t>
            </a:r>
            <a:r>
              <a:rPr lang="en-US" sz="1100" dirty="0" smtClean="0"/>
              <a:t>within Cisco ONE Enterprise Agreements and </a:t>
            </a:r>
            <a:r>
              <a:rPr lang="en-US" sz="1100" dirty="0"/>
              <a:t>provide the </a:t>
            </a:r>
            <a:r>
              <a:rPr lang="en-US" sz="1100" dirty="0" smtClean="0"/>
              <a:t>POP </a:t>
            </a:r>
            <a:r>
              <a:rPr lang="en-US" sz="1100" dirty="0" smtClean="0">
                <a:sym typeface="Wingdings" panose="05000000000000000000" pitchFamily="2" charset="2"/>
              </a:rPr>
              <a:t> 12</a:t>
            </a:r>
            <a:r>
              <a:rPr lang="en-US" sz="1100" dirty="0" smtClean="0"/>
              <a:t> months at minimum</a:t>
            </a:r>
          </a:p>
          <a:p>
            <a:pPr marL="285750" indent="-285750">
              <a:spcAft>
                <a:spcPts val="300"/>
              </a:spcAft>
              <a:buFont typeface="Arial" panose="020B0604020202020204" pitchFamily="34" charset="0"/>
              <a:buChar char="•"/>
            </a:pPr>
            <a:r>
              <a:rPr lang="en-US" sz="1100" dirty="0" smtClean="0"/>
              <a:t>VIP </a:t>
            </a:r>
            <a:r>
              <a:rPr lang="en-US" sz="1100" dirty="0"/>
              <a:t>Activation bonus </a:t>
            </a:r>
            <a:r>
              <a:rPr lang="en-US" sz="1100" dirty="0" smtClean="0"/>
              <a:t>replaces the DNA </a:t>
            </a:r>
            <a:r>
              <a:rPr lang="en-US" sz="1100" dirty="0"/>
              <a:t>Voucher Program, which was part of </a:t>
            </a:r>
            <a:r>
              <a:rPr lang="en-US" sz="1100" dirty="0" smtClean="0"/>
              <a:t>DNA </a:t>
            </a:r>
            <a:r>
              <a:rPr lang="en-US" sz="1100" dirty="0"/>
              <a:t>offers (expired at the end of VIP 29</a:t>
            </a:r>
            <a:r>
              <a:rPr lang="en-US" sz="1100" dirty="0" smtClean="0"/>
              <a:t>)</a:t>
            </a:r>
          </a:p>
          <a:p>
            <a:pPr marL="285750" indent="-285750">
              <a:spcAft>
                <a:spcPts val="300"/>
              </a:spcAft>
              <a:buFont typeface="Arial" panose="020B0604020202020204" pitchFamily="34" charset="0"/>
              <a:buChar char="•"/>
            </a:pPr>
            <a:r>
              <a:rPr lang="en-US" sz="1100" dirty="0" smtClean="0"/>
              <a:t>POPs can be submitted retroactively </a:t>
            </a:r>
            <a:r>
              <a:rPr lang="en-US" sz="1100" dirty="0"/>
              <a:t>for bookings from </a:t>
            </a:r>
            <a:r>
              <a:rPr lang="en-US" sz="1100" dirty="0" smtClean="0"/>
              <a:t>August 5 </a:t>
            </a:r>
            <a:r>
              <a:rPr lang="en-US" sz="1100" dirty="0"/>
              <a:t>until </a:t>
            </a:r>
            <a:r>
              <a:rPr lang="en-US" sz="1100" dirty="0" smtClean="0"/>
              <a:t>September </a:t>
            </a:r>
            <a:r>
              <a:rPr lang="en-US" sz="1100" dirty="0"/>
              <a:t>10 </a:t>
            </a:r>
            <a:endParaRPr lang="en-US" sz="1100" dirty="0" smtClean="0"/>
          </a:p>
          <a:p>
            <a:pPr marL="285750" indent="-285750">
              <a:spcAft>
                <a:spcPts val="300"/>
              </a:spcAft>
              <a:buFont typeface="Arial" panose="020B0604020202020204" pitchFamily="34" charset="0"/>
              <a:buChar char="•"/>
            </a:pPr>
            <a:r>
              <a:rPr lang="en-US" sz="1100" dirty="0"/>
              <a:t>VIP Activation bonus complements the Lifecycle Advisor program and its </a:t>
            </a:r>
            <a:r>
              <a:rPr lang="en-US" sz="1100" dirty="0" smtClean="0"/>
              <a:t>incentive</a:t>
            </a:r>
            <a:r>
              <a:rPr lang="en-US" sz="1200" dirty="0"/>
              <a:t/>
            </a:r>
            <a:br>
              <a:rPr lang="en-US" sz="1200" dirty="0"/>
            </a:br>
            <a:endParaRPr lang="en-US" sz="1200" dirty="0" smtClean="0">
              <a:solidFill>
                <a:schemeClr val="tx2"/>
              </a:solidFill>
              <a:latin typeface="+mn-lt"/>
            </a:endParaRPr>
          </a:p>
        </p:txBody>
      </p:sp>
      <p:sp>
        <p:nvSpPr>
          <p:cNvPr id="8" name="Title 7"/>
          <p:cNvSpPr>
            <a:spLocks noGrp="1"/>
          </p:cNvSpPr>
          <p:nvPr>
            <p:ph type="title"/>
          </p:nvPr>
        </p:nvSpPr>
        <p:spPr>
          <a:xfrm>
            <a:off x="433880" y="341313"/>
            <a:ext cx="8595360" cy="731837"/>
          </a:xfrm>
        </p:spPr>
        <p:txBody>
          <a:bodyPr/>
          <a:lstStyle/>
          <a:p>
            <a:r>
              <a:rPr lang="en-US" dirty="0"/>
              <a:t>Enterprise </a:t>
            </a:r>
            <a:r>
              <a:rPr lang="en-US" dirty="0" smtClean="0"/>
              <a:t>Networks Annuity: </a:t>
            </a:r>
            <a:br>
              <a:rPr lang="en-US" dirty="0" smtClean="0"/>
            </a:br>
            <a:r>
              <a:rPr lang="en-US" dirty="0" smtClean="0"/>
              <a:t>Activation bonus</a:t>
            </a:r>
            <a:endParaRPr lang="en-US" dirty="0"/>
          </a:p>
        </p:txBody>
      </p:sp>
      <p:sp>
        <p:nvSpPr>
          <p:cNvPr id="6" name="Rectangle 5"/>
          <p:cNvSpPr/>
          <p:nvPr/>
        </p:nvSpPr>
        <p:spPr>
          <a:xfrm>
            <a:off x="444210" y="857026"/>
            <a:ext cx="8384805" cy="461665"/>
          </a:xfrm>
          <a:prstGeom prst="rect">
            <a:avLst/>
          </a:prstGeom>
        </p:spPr>
        <p:txBody>
          <a:bodyPr wrap="square">
            <a:spAutoFit/>
          </a:bodyPr>
          <a:lstStyle/>
          <a:p>
            <a:endParaRPr lang="en-US" sz="1200" dirty="0"/>
          </a:p>
          <a:p>
            <a:endParaRPr lang="en-US" sz="1200" dirty="0"/>
          </a:p>
        </p:txBody>
      </p:sp>
      <p:sp>
        <p:nvSpPr>
          <p:cNvPr id="7" name="Rounded Rectangle 6"/>
          <p:cNvSpPr/>
          <p:nvPr/>
        </p:nvSpPr>
        <p:spPr>
          <a:xfrm>
            <a:off x="336260" y="1084580"/>
            <a:ext cx="8533470" cy="595255"/>
          </a:xfrm>
          <a:prstGeom prst="roundRect">
            <a:avLst>
              <a:gd name="adj" fmla="val 0"/>
            </a:avLst>
          </a:prstGeom>
          <a:solidFill>
            <a:srgbClr val="04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Activate </a:t>
            </a:r>
            <a:r>
              <a:rPr lang="en-US" dirty="0" smtClean="0"/>
              <a:t>key </a:t>
            </a:r>
            <a:r>
              <a:rPr lang="en-US" dirty="0"/>
              <a:t>software </a:t>
            </a:r>
            <a:r>
              <a:rPr lang="en-US" dirty="0" smtClean="0"/>
              <a:t>in Cisco </a:t>
            </a:r>
            <a:r>
              <a:rPr lang="en-US" dirty="0"/>
              <a:t>ONE </a:t>
            </a:r>
            <a:r>
              <a:rPr lang="en-US" dirty="0" smtClean="0"/>
              <a:t>Enterprise Agreements* </a:t>
            </a:r>
            <a:br>
              <a:rPr lang="en-US" dirty="0" smtClean="0"/>
            </a:br>
            <a:r>
              <a:rPr lang="en-US" dirty="0" smtClean="0"/>
              <a:t>in </a:t>
            </a:r>
            <a:r>
              <a:rPr lang="en-US" dirty="0"/>
              <a:t>a production network to add up to 17% of incremental rebate</a:t>
            </a:r>
            <a:endParaRPr lang="en-US" dirty="0">
              <a:solidFill>
                <a:schemeClr val="bg1"/>
              </a:solidFill>
            </a:endParaRPr>
          </a:p>
        </p:txBody>
      </p:sp>
      <p:sp>
        <p:nvSpPr>
          <p:cNvPr id="17" name="TextBox 16"/>
          <p:cNvSpPr txBox="1"/>
          <p:nvPr/>
        </p:nvSpPr>
        <p:spPr>
          <a:xfrm>
            <a:off x="955148" y="4665187"/>
            <a:ext cx="8134135" cy="246221"/>
          </a:xfrm>
          <a:prstGeom prst="rect">
            <a:avLst/>
          </a:prstGeom>
          <a:noFill/>
        </p:spPr>
        <p:txBody>
          <a:bodyPr wrap="square" rtlCol="0">
            <a:spAutoFit/>
          </a:bodyPr>
          <a:lstStyle/>
          <a:p>
            <a:r>
              <a:rPr lang="en-US" sz="1000" dirty="0" smtClean="0">
                <a:solidFill>
                  <a:schemeClr val="tx2"/>
                </a:solidFill>
              </a:rPr>
              <a:t>*For </a:t>
            </a:r>
            <a:r>
              <a:rPr lang="en-US" sz="1000" dirty="0">
                <a:solidFill>
                  <a:schemeClr val="tx2"/>
                </a:solidFill>
              </a:rPr>
              <a:t>a list of Activation bonus eligible SKUs, go to </a:t>
            </a:r>
            <a:r>
              <a:rPr lang="en-US" sz="1000" dirty="0">
                <a:solidFill>
                  <a:schemeClr val="tx2"/>
                </a:solidFill>
                <a:hlinkClick r:id="rId5"/>
              </a:rPr>
              <a:t>www.cisco.com/go/vipskus</a:t>
            </a:r>
            <a:r>
              <a:rPr lang="en-US" sz="1000" dirty="0">
                <a:solidFill>
                  <a:schemeClr val="tx2"/>
                </a:solidFill>
              </a:rPr>
              <a:t> </a:t>
            </a:r>
          </a:p>
        </p:txBody>
      </p:sp>
      <p:graphicFrame>
        <p:nvGraphicFramePr>
          <p:cNvPr id="64" name="Table 63"/>
          <p:cNvGraphicFramePr>
            <a:graphicFrameLocks noGrp="1"/>
          </p:cNvGraphicFramePr>
          <p:nvPr>
            <p:extLst>
              <p:ext uri="{D42A27DB-BD31-4B8C-83A1-F6EECF244321}">
                <p14:modId xmlns:p14="http://schemas.microsoft.com/office/powerpoint/2010/main" val="830373220"/>
              </p:ext>
            </p:extLst>
          </p:nvPr>
        </p:nvGraphicFramePr>
        <p:xfrm>
          <a:off x="948617" y="1839823"/>
          <a:ext cx="1689192" cy="988619"/>
        </p:xfrm>
        <a:graphic>
          <a:graphicData uri="http://schemas.openxmlformats.org/drawingml/2006/table">
            <a:tbl>
              <a:tblPr firstRow="1" bandRow="1"/>
              <a:tblGrid>
                <a:gridCol w="1061395"/>
                <a:gridCol w="627797"/>
              </a:tblGrid>
              <a:tr h="370840">
                <a:tc>
                  <a:txBody>
                    <a:bodyPr/>
                    <a:lstStyle>
                      <a:lvl1pPr marL="0" algn="l" defTabSz="685777" rtl="0" eaLnBrk="1" latinLnBrk="0" hangingPunct="1">
                        <a:defRPr sz="1400" b="1" kern="1200">
                          <a:solidFill>
                            <a:schemeClr val="tx1"/>
                          </a:solidFill>
                          <a:latin typeface="CiscoSansTT ExtraLight"/>
                        </a:defRPr>
                      </a:lvl1pPr>
                      <a:lvl2pPr marL="342886" algn="l" defTabSz="685777" rtl="0" eaLnBrk="1" latinLnBrk="0" hangingPunct="1">
                        <a:defRPr sz="1400" b="1" kern="1200">
                          <a:solidFill>
                            <a:schemeClr val="tx1"/>
                          </a:solidFill>
                          <a:latin typeface="CiscoSansTT ExtraLight"/>
                        </a:defRPr>
                      </a:lvl2pPr>
                      <a:lvl3pPr marL="685777" algn="l" defTabSz="685777" rtl="0" eaLnBrk="1" latinLnBrk="0" hangingPunct="1">
                        <a:defRPr sz="1400" b="1" kern="1200">
                          <a:solidFill>
                            <a:schemeClr val="tx1"/>
                          </a:solidFill>
                          <a:latin typeface="CiscoSansTT ExtraLight"/>
                        </a:defRPr>
                      </a:lvl3pPr>
                      <a:lvl4pPr marL="1028665" algn="l" defTabSz="685777" rtl="0" eaLnBrk="1" latinLnBrk="0" hangingPunct="1">
                        <a:defRPr sz="1400" b="1" kern="1200">
                          <a:solidFill>
                            <a:schemeClr val="tx1"/>
                          </a:solidFill>
                          <a:latin typeface="CiscoSansTT ExtraLight"/>
                        </a:defRPr>
                      </a:lvl4pPr>
                      <a:lvl5pPr marL="1371555" algn="l" defTabSz="685777" rtl="0" eaLnBrk="1" latinLnBrk="0" hangingPunct="1">
                        <a:defRPr sz="1400" b="1" kern="1200">
                          <a:solidFill>
                            <a:schemeClr val="tx1"/>
                          </a:solidFill>
                          <a:latin typeface="CiscoSansTT ExtraLight"/>
                        </a:defRPr>
                      </a:lvl5pPr>
                      <a:lvl6pPr marL="1714441" algn="l" defTabSz="685777" rtl="0" eaLnBrk="1" latinLnBrk="0" hangingPunct="1">
                        <a:defRPr sz="1400" b="1" kern="1200">
                          <a:solidFill>
                            <a:schemeClr val="tx1"/>
                          </a:solidFill>
                          <a:latin typeface="CiscoSansTT ExtraLight"/>
                        </a:defRPr>
                      </a:lvl6pPr>
                      <a:lvl7pPr marL="2057332" algn="l" defTabSz="685777" rtl="0" eaLnBrk="1" latinLnBrk="0" hangingPunct="1">
                        <a:defRPr sz="1400" b="1" kern="1200">
                          <a:solidFill>
                            <a:schemeClr val="tx1"/>
                          </a:solidFill>
                          <a:latin typeface="CiscoSansTT ExtraLight"/>
                        </a:defRPr>
                      </a:lvl7pPr>
                      <a:lvl8pPr marL="2400220" algn="l" defTabSz="685777" rtl="0" eaLnBrk="1" latinLnBrk="0" hangingPunct="1">
                        <a:defRPr sz="1400" b="1" kern="1200">
                          <a:solidFill>
                            <a:schemeClr val="tx1"/>
                          </a:solidFill>
                          <a:latin typeface="CiscoSansTT ExtraLight"/>
                        </a:defRPr>
                      </a:lvl8pPr>
                      <a:lvl9pPr marL="2743110" algn="l" defTabSz="685777" rtl="0" eaLnBrk="1" latinLnBrk="0" hangingPunct="1">
                        <a:defRPr sz="1400" b="1" kern="1200">
                          <a:solidFill>
                            <a:schemeClr val="tx1"/>
                          </a:solidFill>
                          <a:latin typeface="CiscoSansTT ExtraLight"/>
                        </a:defRPr>
                      </a:lvl9pPr>
                    </a:lstStyle>
                    <a:p>
                      <a:pPr algn="ctr"/>
                      <a:r>
                        <a:rPr lang="en-US" sz="900" dirty="0" smtClean="0">
                          <a:solidFill>
                            <a:schemeClr val="tx2"/>
                          </a:solidFill>
                          <a:latin typeface="+mn-lt"/>
                        </a:rPr>
                        <a:t>Software</a:t>
                      </a:r>
                      <a:endParaRPr lang="en-US" sz="900" dirty="0">
                        <a:solidFill>
                          <a:schemeClr val="tx2"/>
                        </a:solidFill>
                        <a:latin typeface="+mn-lt"/>
                      </a:endParaRPr>
                    </a:p>
                  </a:txBody>
                  <a:tcPr>
                    <a:lnL>
                      <a:noFill/>
                    </a:lnL>
                    <a:lnR>
                      <a:noFill/>
                    </a:lnR>
                    <a:lnT w="12700" cap="flat" cmpd="sng" algn="ctr">
                      <a:solidFill>
                        <a:srgbClr val="049FD9"/>
                      </a:solidFill>
                      <a:prstDash val="solid"/>
                      <a:round/>
                      <a:headEnd type="none" w="med" len="med"/>
                      <a:tailEnd type="none" w="med" len="med"/>
                    </a:lnT>
                    <a:lnB w="12700" cap="flat" cmpd="sng" algn="ctr">
                      <a:solidFill>
                        <a:srgbClr val="049FD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777" rtl="0" eaLnBrk="1" latinLnBrk="0" hangingPunct="1">
                        <a:defRPr sz="1400" b="1" kern="1200">
                          <a:solidFill>
                            <a:schemeClr val="tx1"/>
                          </a:solidFill>
                          <a:latin typeface="CiscoSansTT ExtraLight"/>
                        </a:defRPr>
                      </a:lvl1pPr>
                      <a:lvl2pPr marL="342886" algn="l" defTabSz="685777" rtl="0" eaLnBrk="1" latinLnBrk="0" hangingPunct="1">
                        <a:defRPr sz="1400" b="1" kern="1200">
                          <a:solidFill>
                            <a:schemeClr val="tx1"/>
                          </a:solidFill>
                          <a:latin typeface="CiscoSansTT ExtraLight"/>
                        </a:defRPr>
                      </a:lvl2pPr>
                      <a:lvl3pPr marL="685777" algn="l" defTabSz="685777" rtl="0" eaLnBrk="1" latinLnBrk="0" hangingPunct="1">
                        <a:defRPr sz="1400" b="1" kern="1200">
                          <a:solidFill>
                            <a:schemeClr val="tx1"/>
                          </a:solidFill>
                          <a:latin typeface="CiscoSansTT ExtraLight"/>
                        </a:defRPr>
                      </a:lvl3pPr>
                      <a:lvl4pPr marL="1028665" algn="l" defTabSz="685777" rtl="0" eaLnBrk="1" latinLnBrk="0" hangingPunct="1">
                        <a:defRPr sz="1400" b="1" kern="1200">
                          <a:solidFill>
                            <a:schemeClr val="tx1"/>
                          </a:solidFill>
                          <a:latin typeface="CiscoSansTT ExtraLight"/>
                        </a:defRPr>
                      </a:lvl4pPr>
                      <a:lvl5pPr marL="1371555" algn="l" defTabSz="685777" rtl="0" eaLnBrk="1" latinLnBrk="0" hangingPunct="1">
                        <a:defRPr sz="1400" b="1" kern="1200">
                          <a:solidFill>
                            <a:schemeClr val="tx1"/>
                          </a:solidFill>
                          <a:latin typeface="CiscoSansTT ExtraLight"/>
                        </a:defRPr>
                      </a:lvl5pPr>
                      <a:lvl6pPr marL="1714441" algn="l" defTabSz="685777" rtl="0" eaLnBrk="1" latinLnBrk="0" hangingPunct="1">
                        <a:defRPr sz="1400" b="1" kern="1200">
                          <a:solidFill>
                            <a:schemeClr val="tx1"/>
                          </a:solidFill>
                          <a:latin typeface="CiscoSansTT ExtraLight"/>
                        </a:defRPr>
                      </a:lvl6pPr>
                      <a:lvl7pPr marL="2057332" algn="l" defTabSz="685777" rtl="0" eaLnBrk="1" latinLnBrk="0" hangingPunct="1">
                        <a:defRPr sz="1400" b="1" kern="1200">
                          <a:solidFill>
                            <a:schemeClr val="tx1"/>
                          </a:solidFill>
                          <a:latin typeface="CiscoSansTT ExtraLight"/>
                        </a:defRPr>
                      </a:lvl7pPr>
                      <a:lvl8pPr marL="2400220" algn="l" defTabSz="685777" rtl="0" eaLnBrk="1" latinLnBrk="0" hangingPunct="1">
                        <a:defRPr sz="1400" b="1" kern="1200">
                          <a:solidFill>
                            <a:schemeClr val="tx1"/>
                          </a:solidFill>
                          <a:latin typeface="CiscoSansTT ExtraLight"/>
                        </a:defRPr>
                      </a:lvl8pPr>
                      <a:lvl9pPr marL="2743110" algn="l" defTabSz="685777" rtl="0" eaLnBrk="1" latinLnBrk="0" hangingPunct="1">
                        <a:defRPr sz="1400" b="1" kern="1200">
                          <a:solidFill>
                            <a:schemeClr val="tx1"/>
                          </a:solidFill>
                          <a:latin typeface="CiscoSansTT ExtraLight"/>
                        </a:defRPr>
                      </a:lvl9pPr>
                    </a:lstStyle>
                    <a:p>
                      <a:pPr algn="ctr"/>
                      <a:r>
                        <a:rPr lang="en-US" sz="900" dirty="0" smtClean="0">
                          <a:solidFill>
                            <a:schemeClr val="tx2"/>
                          </a:solidFill>
                          <a:latin typeface="+mn-lt"/>
                        </a:rPr>
                        <a:t>Bonus %</a:t>
                      </a:r>
                      <a:endParaRPr lang="en-US" sz="900" dirty="0">
                        <a:solidFill>
                          <a:schemeClr val="tx2"/>
                        </a:solidFill>
                        <a:latin typeface="+mn-lt"/>
                      </a:endParaRPr>
                    </a:p>
                  </a:txBody>
                  <a:tcPr>
                    <a:lnL>
                      <a:noFill/>
                    </a:lnL>
                    <a:lnR>
                      <a:noFill/>
                    </a:lnR>
                    <a:lnT w="12700" cap="flat" cmpd="sng" algn="ctr">
                      <a:solidFill>
                        <a:srgbClr val="049FD9"/>
                      </a:solidFill>
                      <a:prstDash val="solid"/>
                      <a:round/>
                      <a:headEnd type="none" w="med" len="med"/>
                      <a:tailEnd type="none" w="med" len="med"/>
                    </a:lnT>
                    <a:lnB w="12700" cap="flat" cmpd="sng" algn="ctr">
                      <a:solidFill>
                        <a:srgbClr val="049FD9"/>
                      </a:solidFill>
                      <a:prstDash val="solid"/>
                      <a:round/>
                      <a:headEnd type="none" w="med" len="med"/>
                      <a:tailEnd type="none" w="med" len="med"/>
                    </a:lnB>
                    <a:lnTlToBr w="12700" cmpd="sng">
                      <a:noFill/>
                      <a:prstDash val="solid"/>
                    </a:lnTlToBr>
                    <a:lnBlToTr w="12700" cmpd="sng">
                      <a:noFill/>
                      <a:prstDash val="solid"/>
                    </a:lnBlToTr>
                    <a:noFill/>
                  </a:tcPr>
                </a:tc>
              </a:tr>
              <a:tr h="246939">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171450" marR="0" lvl="0" indent="-171450" algn="l" defTabSz="6857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kern="1200" dirty="0" smtClean="0">
                          <a:solidFill>
                            <a:schemeClr val="tx2"/>
                          </a:solidFill>
                          <a:latin typeface="+mn-lt"/>
                          <a:ea typeface="+mn-ea"/>
                          <a:cs typeface="+mn-cs"/>
                        </a:rPr>
                        <a:t>DNA Center</a:t>
                      </a:r>
                    </a:p>
                  </a:txBody>
                  <a:tcPr>
                    <a:lnL>
                      <a:noFill/>
                    </a:lnL>
                    <a:lnR>
                      <a:noFill/>
                    </a:lnR>
                    <a:lnT w="12700" cap="flat" cmpd="sng" algn="ctr">
                      <a:solidFill>
                        <a:srgbClr val="049FD9"/>
                      </a:solidFill>
                      <a:prstDash val="solid"/>
                      <a:round/>
                      <a:headEnd type="none" w="med" len="med"/>
                      <a:tailEnd type="none" w="med" len="med"/>
                    </a:lnT>
                    <a:lnB>
                      <a:noFill/>
                    </a:lnB>
                    <a:lnTlToBr w="12700" cmpd="sng">
                      <a:noFill/>
                      <a:prstDash val="solid"/>
                    </a:lnTlToBr>
                    <a:lnBlToTr w="12700" cmpd="sng">
                      <a:noFill/>
                      <a:prstDash val="solid"/>
                    </a:lnBlToTr>
                    <a:solidFill>
                      <a:srgbClr val="005073">
                        <a:alpha val="20000"/>
                      </a:srgbClr>
                    </a:solid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algn="ctr"/>
                      <a:r>
                        <a:rPr lang="en-US" sz="900" dirty="0" smtClean="0">
                          <a:solidFill>
                            <a:schemeClr val="tx2"/>
                          </a:solidFill>
                          <a:latin typeface="+mn-lt"/>
                        </a:rPr>
                        <a:t>3%</a:t>
                      </a:r>
                      <a:endParaRPr lang="en-US" sz="900" dirty="0">
                        <a:solidFill>
                          <a:schemeClr val="tx2"/>
                        </a:solidFill>
                        <a:latin typeface="+mn-lt"/>
                      </a:endParaRPr>
                    </a:p>
                  </a:txBody>
                  <a:tcPr>
                    <a:lnL>
                      <a:noFill/>
                    </a:lnL>
                    <a:lnR>
                      <a:noFill/>
                    </a:lnR>
                    <a:lnT w="12700" cap="flat" cmpd="sng" algn="ctr">
                      <a:solidFill>
                        <a:srgbClr val="049FD9"/>
                      </a:solidFill>
                      <a:prstDash val="solid"/>
                      <a:round/>
                      <a:headEnd type="none" w="med" len="med"/>
                      <a:tailEnd type="none" w="med" len="med"/>
                    </a:lnT>
                    <a:lnB>
                      <a:noFill/>
                    </a:lnB>
                    <a:lnTlToBr w="12700" cmpd="sng">
                      <a:noFill/>
                      <a:prstDash val="solid"/>
                    </a:lnTlToBr>
                    <a:lnBlToTr w="12700" cmpd="sng">
                      <a:noFill/>
                      <a:prstDash val="solid"/>
                    </a:lnBlToTr>
                    <a:solidFill>
                      <a:srgbClr val="005073">
                        <a:alpha val="20000"/>
                      </a:srgbClr>
                    </a:solidFill>
                  </a:tcPr>
                </a:tc>
              </a:tr>
              <a:tr h="370840">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171450" indent="-171450">
                        <a:buFont typeface="Arial" panose="020B0604020202020204" pitchFamily="34" charset="0"/>
                        <a:buChar char="•"/>
                      </a:pPr>
                      <a:r>
                        <a:rPr lang="en-US" sz="900" dirty="0" smtClean="0">
                          <a:solidFill>
                            <a:schemeClr val="tx2"/>
                          </a:solidFill>
                          <a:latin typeface="+mn-lt"/>
                        </a:rPr>
                        <a:t>ISE</a:t>
                      </a:r>
                      <a:endParaRPr lang="en-US" sz="900" baseline="0" dirty="0" smtClean="0">
                        <a:solidFill>
                          <a:schemeClr val="tx2"/>
                        </a:solidFill>
                        <a:latin typeface="+mn-lt"/>
                      </a:endParaRPr>
                    </a:p>
                    <a:p>
                      <a:pPr marL="171450" indent="-171450">
                        <a:buFont typeface="Arial" panose="020B0604020202020204" pitchFamily="34" charset="0"/>
                        <a:buChar char="•"/>
                      </a:pPr>
                      <a:r>
                        <a:rPr lang="en-US" sz="900" baseline="0" dirty="0" err="1" smtClean="0">
                          <a:solidFill>
                            <a:schemeClr val="tx2"/>
                          </a:solidFill>
                          <a:latin typeface="+mn-lt"/>
                        </a:rPr>
                        <a:t>Stealthwatch</a:t>
                      </a:r>
                      <a:endParaRPr lang="en-US" sz="900" dirty="0">
                        <a:solidFill>
                          <a:schemeClr val="tx2"/>
                        </a:solidFill>
                        <a:latin typeface="+mn-lt"/>
                      </a:endParaRPr>
                    </a:p>
                  </a:txBody>
                  <a:tcPr>
                    <a:lnL>
                      <a:noFill/>
                    </a:lnL>
                    <a:lnR>
                      <a:noFill/>
                    </a:lnR>
                    <a:lnT>
                      <a:noFill/>
                    </a:lnT>
                    <a:lnB w="12700" cap="flat" cmpd="sng" algn="ctr">
                      <a:solidFill>
                        <a:srgbClr val="049FD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algn="ctr"/>
                      <a:r>
                        <a:rPr lang="en-US" sz="900" dirty="0" smtClean="0">
                          <a:solidFill>
                            <a:schemeClr val="tx2"/>
                          </a:solidFill>
                          <a:latin typeface="+mn-lt"/>
                        </a:rPr>
                        <a:t>7%</a:t>
                      </a:r>
                      <a:endParaRPr lang="en-US" sz="900" dirty="0">
                        <a:solidFill>
                          <a:schemeClr val="tx2"/>
                        </a:solidFill>
                        <a:latin typeface="+mn-lt"/>
                      </a:endParaRPr>
                    </a:p>
                  </a:txBody>
                  <a:tcPr>
                    <a:lnL>
                      <a:noFill/>
                    </a:lnL>
                    <a:lnR>
                      <a:noFill/>
                    </a:lnR>
                    <a:lnT>
                      <a:noFill/>
                    </a:lnT>
                    <a:lnB w="12700" cap="flat" cmpd="sng" algn="ctr">
                      <a:solidFill>
                        <a:srgbClr val="049FD9"/>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68" name="TextBox 67"/>
          <p:cNvSpPr txBox="1"/>
          <p:nvPr/>
        </p:nvSpPr>
        <p:spPr>
          <a:xfrm>
            <a:off x="3307762" y="1803711"/>
            <a:ext cx="1133712" cy="276999"/>
          </a:xfrm>
          <a:prstGeom prst="rect">
            <a:avLst/>
          </a:prstGeom>
          <a:noFill/>
        </p:spPr>
        <p:txBody>
          <a:bodyPr wrap="square" rtlCol="0">
            <a:spAutoFit/>
          </a:bodyPr>
          <a:lstStyle/>
          <a:p>
            <a:r>
              <a:rPr lang="en-US" sz="1200" dirty="0" smtClean="0">
                <a:solidFill>
                  <a:schemeClr val="tx2"/>
                </a:solidFill>
                <a:latin typeface="+mn-lt"/>
                <a:ea typeface="ＭＳ Ｐゴシック" charset="0"/>
              </a:rPr>
              <a:t>DNA Center</a:t>
            </a:r>
          </a:p>
        </p:txBody>
      </p:sp>
      <p:sp>
        <p:nvSpPr>
          <p:cNvPr id="69" name="TextBox 68"/>
          <p:cNvSpPr txBox="1"/>
          <p:nvPr/>
        </p:nvSpPr>
        <p:spPr>
          <a:xfrm>
            <a:off x="3307762" y="2096194"/>
            <a:ext cx="1004931" cy="276999"/>
          </a:xfrm>
          <a:prstGeom prst="rect">
            <a:avLst/>
          </a:prstGeom>
          <a:noFill/>
        </p:spPr>
        <p:txBody>
          <a:bodyPr wrap="square" rtlCol="0">
            <a:spAutoFit/>
          </a:bodyPr>
          <a:lstStyle/>
          <a:p>
            <a:r>
              <a:rPr lang="en-US" sz="1200" dirty="0" smtClean="0">
                <a:solidFill>
                  <a:schemeClr val="tx2"/>
                </a:solidFill>
                <a:latin typeface="+mn-lt"/>
                <a:ea typeface="ＭＳ Ｐゴシック" charset="0"/>
              </a:rPr>
              <a:t>ISE</a:t>
            </a:r>
          </a:p>
        </p:txBody>
      </p:sp>
      <p:sp>
        <p:nvSpPr>
          <p:cNvPr id="70" name="TextBox 69"/>
          <p:cNvSpPr txBox="1"/>
          <p:nvPr/>
        </p:nvSpPr>
        <p:spPr>
          <a:xfrm>
            <a:off x="3307762" y="2382108"/>
            <a:ext cx="1132115" cy="276999"/>
          </a:xfrm>
          <a:prstGeom prst="rect">
            <a:avLst/>
          </a:prstGeom>
          <a:noFill/>
        </p:spPr>
        <p:txBody>
          <a:bodyPr wrap="square" rtlCol="0">
            <a:spAutoFit/>
          </a:bodyPr>
          <a:lstStyle/>
          <a:p>
            <a:r>
              <a:rPr lang="en-US" sz="1200" dirty="0" err="1" smtClean="0">
                <a:solidFill>
                  <a:schemeClr val="tx2"/>
                </a:solidFill>
                <a:latin typeface="+mn-lt"/>
                <a:ea typeface="ＭＳ Ｐゴシック" charset="0"/>
              </a:rPr>
              <a:t>Stealthwatch</a:t>
            </a:r>
            <a:endParaRPr lang="en-US" sz="1200" dirty="0" smtClean="0">
              <a:solidFill>
                <a:schemeClr val="tx2"/>
              </a:solidFill>
              <a:latin typeface="+mn-lt"/>
              <a:ea typeface="ＭＳ Ｐゴシック" charset="0"/>
            </a:endParaRPr>
          </a:p>
        </p:txBody>
      </p:sp>
      <p:sp>
        <p:nvSpPr>
          <p:cNvPr id="71" name="TextBox 70"/>
          <p:cNvSpPr txBox="1"/>
          <p:nvPr/>
        </p:nvSpPr>
        <p:spPr>
          <a:xfrm>
            <a:off x="3453769" y="1957694"/>
            <a:ext cx="347363" cy="276999"/>
          </a:xfrm>
          <a:prstGeom prst="rect">
            <a:avLst/>
          </a:prstGeom>
          <a:noFill/>
        </p:spPr>
        <p:txBody>
          <a:bodyPr wrap="square" rtlCol="0">
            <a:spAutoFit/>
          </a:bodyPr>
          <a:lstStyle/>
          <a:p>
            <a:r>
              <a:rPr lang="en-US" sz="1200" dirty="0" smtClean="0">
                <a:solidFill>
                  <a:schemeClr val="tx2"/>
                </a:solidFill>
                <a:latin typeface="+mn-lt"/>
                <a:ea typeface="ＭＳ Ｐゴシック" charset="0"/>
              </a:rPr>
              <a:t>+</a:t>
            </a:r>
          </a:p>
        </p:txBody>
      </p:sp>
      <p:sp>
        <p:nvSpPr>
          <p:cNvPr id="73" name="TextBox 72"/>
          <p:cNvSpPr txBox="1"/>
          <p:nvPr/>
        </p:nvSpPr>
        <p:spPr>
          <a:xfrm>
            <a:off x="4351693" y="1803710"/>
            <a:ext cx="478904" cy="276999"/>
          </a:xfrm>
          <a:prstGeom prst="rect">
            <a:avLst/>
          </a:prstGeom>
          <a:noFill/>
        </p:spPr>
        <p:txBody>
          <a:bodyPr wrap="square" rtlCol="0">
            <a:spAutoFit/>
          </a:bodyPr>
          <a:lstStyle/>
          <a:p>
            <a:pPr algn="r"/>
            <a:r>
              <a:rPr lang="en-US" sz="1200" dirty="0" smtClean="0">
                <a:solidFill>
                  <a:schemeClr val="tx2"/>
                </a:solidFill>
                <a:latin typeface="+mn-lt"/>
                <a:ea typeface="ＭＳ Ｐゴシック" charset="0"/>
              </a:rPr>
              <a:t>3%</a:t>
            </a:r>
          </a:p>
        </p:txBody>
      </p:sp>
      <p:sp>
        <p:nvSpPr>
          <p:cNvPr id="74" name="TextBox 73"/>
          <p:cNvSpPr txBox="1"/>
          <p:nvPr/>
        </p:nvSpPr>
        <p:spPr>
          <a:xfrm>
            <a:off x="4351693" y="2096194"/>
            <a:ext cx="478904" cy="276999"/>
          </a:xfrm>
          <a:prstGeom prst="rect">
            <a:avLst/>
          </a:prstGeom>
          <a:noFill/>
        </p:spPr>
        <p:txBody>
          <a:bodyPr wrap="square" rtlCol="0">
            <a:spAutoFit/>
          </a:bodyPr>
          <a:lstStyle/>
          <a:p>
            <a:pPr algn="r"/>
            <a:r>
              <a:rPr lang="en-US" sz="1200" dirty="0" smtClean="0">
                <a:solidFill>
                  <a:schemeClr val="tx2"/>
                </a:solidFill>
                <a:latin typeface="+mn-lt"/>
                <a:ea typeface="ＭＳ Ｐゴシック" charset="0"/>
              </a:rPr>
              <a:t>7%</a:t>
            </a:r>
          </a:p>
        </p:txBody>
      </p:sp>
      <p:cxnSp>
        <p:nvCxnSpPr>
          <p:cNvPr id="76" name="Straight Connector 75"/>
          <p:cNvCxnSpPr/>
          <p:nvPr/>
        </p:nvCxnSpPr>
        <p:spPr>
          <a:xfrm>
            <a:off x="4316642" y="2627357"/>
            <a:ext cx="635724" cy="0"/>
          </a:xfrm>
          <a:prstGeom prst="line">
            <a:avLst/>
          </a:prstGeom>
          <a:ln/>
        </p:spPr>
        <p:style>
          <a:lnRef idx="1">
            <a:schemeClr val="dk1"/>
          </a:lnRef>
          <a:fillRef idx="0">
            <a:schemeClr val="dk1"/>
          </a:fillRef>
          <a:effectRef idx="0">
            <a:schemeClr val="dk1"/>
          </a:effectRef>
          <a:fontRef idx="minor">
            <a:schemeClr val="tx1"/>
          </a:fontRef>
        </p:style>
      </p:cxnSp>
      <p:sp>
        <p:nvSpPr>
          <p:cNvPr id="77" name="TextBox 76"/>
          <p:cNvSpPr txBox="1"/>
          <p:nvPr/>
        </p:nvSpPr>
        <p:spPr>
          <a:xfrm>
            <a:off x="4156302" y="2669130"/>
            <a:ext cx="710796" cy="276999"/>
          </a:xfrm>
          <a:prstGeom prst="rect">
            <a:avLst/>
          </a:prstGeom>
          <a:noFill/>
        </p:spPr>
        <p:txBody>
          <a:bodyPr wrap="square" rtlCol="0">
            <a:spAutoFit/>
          </a:bodyPr>
          <a:lstStyle/>
          <a:p>
            <a:pPr algn="r"/>
            <a:r>
              <a:rPr lang="en-US" sz="1200" b="1" dirty="0" smtClean="0">
                <a:solidFill>
                  <a:schemeClr val="tx2"/>
                </a:solidFill>
                <a:latin typeface="+mn-lt"/>
                <a:ea typeface="ＭＳ Ｐゴシック" charset="0"/>
              </a:rPr>
              <a:t>17%</a:t>
            </a:r>
          </a:p>
        </p:txBody>
      </p:sp>
      <p:sp>
        <p:nvSpPr>
          <p:cNvPr id="78" name="Pentagon 77"/>
          <p:cNvSpPr/>
          <p:nvPr/>
        </p:nvSpPr>
        <p:spPr>
          <a:xfrm>
            <a:off x="2631976" y="1835217"/>
            <a:ext cx="182880" cy="996696"/>
          </a:xfrm>
          <a:prstGeom prst="homePlate">
            <a:avLst>
              <a:gd name="adj" fmla="val 76478"/>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CiscoSansTT ExtraLight"/>
              <a:ea typeface="+mn-ea"/>
              <a:cs typeface="+mn-cs"/>
            </a:endParaRPr>
          </a:p>
        </p:txBody>
      </p:sp>
      <p:sp>
        <p:nvSpPr>
          <p:cNvPr id="79" name="Rectangle 78"/>
          <p:cNvSpPr/>
          <p:nvPr/>
        </p:nvSpPr>
        <p:spPr>
          <a:xfrm>
            <a:off x="5594999" y="1824716"/>
            <a:ext cx="2992512" cy="996696"/>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chemeClr val="tx2"/>
                </a:solidFill>
                <a:effectLst/>
                <a:uLnTx/>
                <a:uFillTx/>
                <a:latin typeface="+mn-lt"/>
                <a:ea typeface="+mn-ea"/>
                <a:cs typeface="+mn-cs"/>
              </a:rPr>
              <a:t>Increases 2-3 times the VIP payout on eligible SW SKUs </a:t>
            </a:r>
          </a:p>
        </p:txBody>
      </p:sp>
      <p:sp>
        <p:nvSpPr>
          <p:cNvPr id="96" name="TextBox 95"/>
          <p:cNvSpPr txBox="1"/>
          <p:nvPr/>
        </p:nvSpPr>
        <p:spPr>
          <a:xfrm>
            <a:off x="3454357" y="2237708"/>
            <a:ext cx="347363" cy="276999"/>
          </a:xfrm>
          <a:prstGeom prst="rect">
            <a:avLst/>
          </a:prstGeom>
          <a:noFill/>
        </p:spPr>
        <p:txBody>
          <a:bodyPr wrap="square" rtlCol="0">
            <a:spAutoFit/>
          </a:bodyPr>
          <a:lstStyle/>
          <a:p>
            <a:r>
              <a:rPr lang="en-US" sz="1200" dirty="0" smtClean="0">
                <a:solidFill>
                  <a:schemeClr val="tx2"/>
                </a:solidFill>
                <a:latin typeface="+mn-lt"/>
                <a:ea typeface="ＭＳ Ｐゴシック" charset="0"/>
              </a:rPr>
              <a:t>+</a:t>
            </a:r>
          </a:p>
        </p:txBody>
      </p:sp>
      <p:sp>
        <p:nvSpPr>
          <p:cNvPr id="97" name="TextBox 96"/>
          <p:cNvSpPr txBox="1"/>
          <p:nvPr/>
        </p:nvSpPr>
        <p:spPr>
          <a:xfrm>
            <a:off x="4351693" y="2382108"/>
            <a:ext cx="478904" cy="276999"/>
          </a:xfrm>
          <a:prstGeom prst="rect">
            <a:avLst/>
          </a:prstGeom>
          <a:noFill/>
        </p:spPr>
        <p:txBody>
          <a:bodyPr wrap="square" rtlCol="0">
            <a:spAutoFit/>
          </a:bodyPr>
          <a:lstStyle/>
          <a:p>
            <a:pPr algn="r"/>
            <a:r>
              <a:rPr lang="en-US" sz="1200" dirty="0" smtClean="0">
                <a:solidFill>
                  <a:schemeClr val="tx2"/>
                </a:solidFill>
                <a:latin typeface="+mn-lt"/>
                <a:ea typeface="ＭＳ Ｐゴシック" charset="0"/>
              </a:rPr>
              <a:t>7%</a:t>
            </a:r>
          </a:p>
        </p:txBody>
      </p:sp>
      <p:sp>
        <p:nvSpPr>
          <p:cNvPr id="98" name="Pentagon 97"/>
          <p:cNvSpPr/>
          <p:nvPr/>
        </p:nvSpPr>
        <p:spPr>
          <a:xfrm>
            <a:off x="5115864" y="1835217"/>
            <a:ext cx="182880" cy="996696"/>
          </a:xfrm>
          <a:prstGeom prst="homePlate">
            <a:avLst>
              <a:gd name="adj" fmla="val 76478"/>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CiscoSansTT ExtraLight"/>
              <a:ea typeface="+mn-ea"/>
              <a:cs typeface="+mn-cs"/>
            </a:endParaRPr>
          </a:p>
        </p:txBody>
      </p:sp>
    </p:spTree>
    <p:extLst>
      <p:ext uri="{BB962C8B-B14F-4D97-AF65-F5344CB8AC3E}">
        <p14:creationId xmlns:p14="http://schemas.microsoft.com/office/powerpoint/2010/main" val="707617678"/>
      </p:ext>
    </p:ext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371" y="114548"/>
            <a:ext cx="8345488" cy="731837"/>
          </a:xfrm>
        </p:spPr>
        <p:txBody>
          <a:bodyPr/>
          <a:lstStyle/>
          <a:p>
            <a:r>
              <a:rPr lang="en-US" dirty="0"/>
              <a:t>Enterprise Networks </a:t>
            </a:r>
            <a:r>
              <a:rPr lang="en-US" dirty="0" smtClean="0"/>
              <a:t>Annuity: Example</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789690220"/>
              </p:ext>
            </p:extLst>
          </p:nvPr>
        </p:nvGraphicFramePr>
        <p:xfrm>
          <a:off x="313557" y="687230"/>
          <a:ext cx="6482263" cy="1224611"/>
        </p:xfrm>
        <a:graphic>
          <a:graphicData uri="http://schemas.openxmlformats.org/drawingml/2006/table">
            <a:tbl>
              <a:tblPr firstRow="1" lastRow="1" bandRow="1">
                <a:tableStyleId>{7DF18680-E054-41AD-8BC1-D1AEF772440D}</a:tableStyleId>
              </a:tblPr>
              <a:tblGrid>
                <a:gridCol w="732207">
                  <a:extLst>
                    <a:ext uri="{9D8B030D-6E8A-4147-A177-3AD203B41FA5}">
                      <a16:colId xmlns:a16="http://schemas.microsoft.com/office/drawing/2014/main" xmlns="" val="1622344103"/>
                    </a:ext>
                  </a:extLst>
                </a:gridCol>
                <a:gridCol w="607246">
                  <a:extLst>
                    <a:ext uri="{9D8B030D-6E8A-4147-A177-3AD203B41FA5}">
                      <a16:colId xmlns:a16="http://schemas.microsoft.com/office/drawing/2014/main" xmlns="" val="3702191719"/>
                    </a:ext>
                  </a:extLst>
                </a:gridCol>
                <a:gridCol w="1000672">
                  <a:extLst>
                    <a:ext uri="{9D8B030D-6E8A-4147-A177-3AD203B41FA5}">
                      <a16:colId xmlns:a16="http://schemas.microsoft.com/office/drawing/2014/main" xmlns="" val="4140722381"/>
                    </a:ext>
                  </a:extLst>
                </a:gridCol>
                <a:gridCol w="552380">
                  <a:extLst>
                    <a:ext uri="{9D8B030D-6E8A-4147-A177-3AD203B41FA5}">
                      <a16:colId xmlns:a16="http://schemas.microsoft.com/office/drawing/2014/main" xmlns="" val="659435489"/>
                    </a:ext>
                  </a:extLst>
                </a:gridCol>
                <a:gridCol w="552380">
                  <a:extLst>
                    <a:ext uri="{9D8B030D-6E8A-4147-A177-3AD203B41FA5}">
                      <a16:colId xmlns:a16="http://schemas.microsoft.com/office/drawing/2014/main" xmlns="" val="4188658629"/>
                    </a:ext>
                  </a:extLst>
                </a:gridCol>
                <a:gridCol w="552380">
                  <a:extLst>
                    <a:ext uri="{9D8B030D-6E8A-4147-A177-3AD203B41FA5}">
                      <a16:colId xmlns:a16="http://schemas.microsoft.com/office/drawing/2014/main" xmlns="" val="2045784769"/>
                    </a:ext>
                  </a:extLst>
                </a:gridCol>
                <a:gridCol w="552380">
                  <a:extLst>
                    <a:ext uri="{9D8B030D-6E8A-4147-A177-3AD203B41FA5}">
                      <a16:colId xmlns:a16="http://schemas.microsoft.com/office/drawing/2014/main" xmlns="" val="1934741920"/>
                    </a:ext>
                  </a:extLst>
                </a:gridCol>
                <a:gridCol w="552380">
                  <a:extLst>
                    <a:ext uri="{9D8B030D-6E8A-4147-A177-3AD203B41FA5}">
                      <a16:colId xmlns:a16="http://schemas.microsoft.com/office/drawing/2014/main" xmlns="" val="1156391796"/>
                    </a:ext>
                  </a:extLst>
                </a:gridCol>
                <a:gridCol w="552380">
                  <a:extLst>
                    <a:ext uri="{9D8B030D-6E8A-4147-A177-3AD203B41FA5}">
                      <a16:colId xmlns:a16="http://schemas.microsoft.com/office/drawing/2014/main" xmlns="" val="760722587"/>
                    </a:ext>
                  </a:extLst>
                </a:gridCol>
                <a:gridCol w="827858">
                  <a:extLst>
                    <a:ext uri="{9D8B030D-6E8A-4147-A177-3AD203B41FA5}">
                      <a16:colId xmlns:a16="http://schemas.microsoft.com/office/drawing/2014/main" xmlns="" val="2503208194"/>
                    </a:ext>
                  </a:extLst>
                </a:gridCol>
              </a:tblGrid>
              <a:tr h="231870">
                <a:tc gridSpan="10">
                  <a:txBody>
                    <a:bodyPr/>
                    <a:lstStyle/>
                    <a:p>
                      <a:pPr algn="l" fontAlgn="b"/>
                      <a:r>
                        <a:rPr lang="en-US" sz="1000" u="none" strike="noStrike" dirty="0" smtClean="0">
                          <a:solidFill>
                            <a:schemeClr val="tx1"/>
                          </a:solidFill>
                          <a:effectLst/>
                        </a:rPr>
                        <a:t>Monthly</a:t>
                      </a:r>
                      <a:r>
                        <a:rPr lang="en-US" sz="1000" u="none" strike="noStrike" baseline="0" dirty="0" smtClean="0">
                          <a:solidFill>
                            <a:schemeClr val="tx1"/>
                          </a:solidFill>
                          <a:effectLst/>
                        </a:rPr>
                        <a:t> Recurring Revenue (MRR) during VIP 30 period</a:t>
                      </a:r>
                      <a:endParaRPr lang="en-US" sz="1000" b="1" i="0" u="none" strike="noStrike" dirty="0">
                        <a:solidFill>
                          <a:schemeClr val="tx1"/>
                        </a:solidFill>
                        <a:effectLst/>
                        <a:latin typeface="Calibri" panose="020F0502020204030204" pitchFamily="34" charset="0"/>
                      </a:endParaRPr>
                    </a:p>
                  </a:txBody>
                  <a:tcPr marL="3612" marR="3612" marT="3612" marB="0" anchor="ctr">
                    <a:noFill/>
                  </a:tcPr>
                </a:tc>
                <a:tc hMerge="1">
                  <a:txBody>
                    <a:bodyPr/>
                    <a:lstStyle/>
                    <a:p>
                      <a:pPr algn="ctr" fontAlgn="b"/>
                      <a:endParaRPr lang="en-US" sz="1000" b="1" i="0" u="none" strike="noStrike" dirty="0">
                        <a:solidFill>
                          <a:srgbClr val="000000"/>
                        </a:solidFill>
                        <a:effectLst/>
                        <a:latin typeface="Calibri" panose="020F0502020204030204" pitchFamily="34" charset="0"/>
                      </a:endParaRPr>
                    </a:p>
                  </a:txBody>
                  <a:tcPr marL="3612" marR="3612" marT="3612" marB="0" anchor="b"/>
                </a:tc>
                <a:tc hMerge="1">
                  <a:txBody>
                    <a:bodyPr/>
                    <a:lstStyle/>
                    <a:p>
                      <a:pPr algn="ctr" fontAlgn="b"/>
                      <a:endParaRPr lang="en-US" sz="1000" b="1" i="0" u="none" strike="noStrike" dirty="0">
                        <a:solidFill>
                          <a:srgbClr val="000000"/>
                        </a:solidFill>
                        <a:effectLst/>
                        <a:latin typeface="Calibri" panose="020F0502020204030204" pitchFamily="34" charset="0"/>
                      </a:endParaRPr>
                    </a:p>
                  </a:txBody>
                  <a:tcPr marL="3612" marR="3612" marT="3612" marB="0" anchor="b"/>
                </a:tc>
                <a:tc hMerge="1">
                  <a:txBody>
                    <a:bodyPr/>
                    <a:lstStyle/>
                    <a:p>
                      <a:pPr algn="ctr" fontAlgn="b"/>
                      <a:endParaRPr lang="en-US" sz="1000" b="1" i="0" u="none" strike="noStrike" dirty="0">
                        <a:solidFill>
                          <a:srgbClr val="000000"/>
                        </a:solidFill>
                        <a:effectLst/>
                        <a:latin typeface="Calibri" panose="020F0502020204030204" pitchFamily="34" charset="0"/>
                      </a:endParaRPr>
                    </a:p>
                  </a:txBody>
                  <a:tcPr marL="3612" marR="3612" marT="3612"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1000" b="1" i="0" u="none" strike="noStrike" dirty="0">
                        <a:solidFill>
                          <a:schemeClr val="bg1"/>
                        </a:solidFill>
                        <a:effectLst/>
                        <a:latin typeface="Calibri" panose="020F0502020204030204" pitchFamily="34" charset="0"/>
                      </a:endParaRPr>
                    </a:p>
                  </a:txBody>
                  <a:tcPr marL="3612" marR="3612" marT="3612" marB="0" anchor="b"/>
                </a:tc>
                <a:extLst>
                  <a:ext uri="{0D108BD9-81ED-4DB2-BD59-A6C34878D82A}">
                    <a16:rowId xmlns:a16="http://schemas.microsoft.com/office/drawing/2014/main" xmlns="" val="3242434443"/>
                  </a:ext>
                </a:extLst>
              </a:tr>
              <a:tr h="177785">
                <a:tc>
                  <a:txBody>
                    <a:bodyPr/>
                    <a:lstStyle/>
                    <a:p>
                      <a:pPr algn="l" fontAlgn="b"/>
                      <a:r>
                        <a:rPr lang="en-US" sz="900" u="none" strike="noStrike" dirty="0" smtClean="0">
                          <a:solidFill>
                            <a:schemeClr val="bg1"/>
                          </a:solidFill>
                          <a:effectLst/>
                        </a:rPr>
                        <a:t> Subscription       </a:t>
                      </a:r>
                      <a:endParaRPr lang="en-US" sz="900" b="1" i="0" u="none" strike="noStrike" dirty="0">
                        <a:solidFill>
                          <a:schemeClr val="bg1"/>
                        </a:solidFill>
                        <a:effectLst/>
                        <a:latin typeface="Calibri" panose="020F0502020204030204" pitchFamily="34" charset="0"/>
                      </a:endParaRPr>
                    </a:p>
                  </a:txBody>
                  <a:tcPr marL="3612" marR="3612" marT="3612" marB="0" anchor="ctr">
                    <a:solidFill>
                      <a:srgbClr val="049FD9"/>
                    </a:solidFill>
                  </a:tcPr>
                </a:tc>
                <a:tc>
                  <a:txBody>
                    <a:bodyPr/>
                    <a:lstStyle/>
                    <a:p>
                      <a:pPr algn="ctr" fontAlgn="b"/>
                      <a:r>
                        <a:rPr lang="en-US" sz="900" u="none" strike="noStrike" dirty="0">
                          <a:solidFill>
                            <a:schemeClr val="bg1"/>
                          </a:solidFill>
                          <a:effectLst/>
                        </a:rPr>
                        <a:t>TCV</a:t>
                      </a:r>
                      <a:endParaRPr lang="en-US" sz="900" b="1" i="0" u="none" strike="noStrike" dirty="0">
                        <a:solidFill>
                          <a:schemeClr val="bg1"/>
                        </a:solidFill>
                        <a:effectLst/>
                        <a:latin typeface="Calibri" panose="020F0502020204030204" pitchFamily="34" charset="0"/>
                      </a:endParaRPr>
                    </a:p>
                  </a:txBody>
                  <a:tcPr marL="3612" marR="3612" marT="3612" marB="0" anchor="ctr">
                    <a:solidFill>
                      <a:srgbClr val="049FD9"/>
                    </a:solidFill>
                  </a:tcPr>
                </a:tc>
                <a:tc>
                  <a:txBody>
                    <a:bodyPr/>
                    <a:lstStyle/>
                    <a:p>
                      <a:pPr algn="ctr" fontAlgn="b"/>
                      <a:r>
                        <a:rPr lang="en-US" sz="900" u="none" strike="noStrike" dirty="0">
                          <a:solidFill>
                            <a:schemeClr val="bg1"/>
                          </a:solidFill>
                          <a:effectLst/>
                        </a:rPr>
                        <a:t>Sub Type</a:t>
                      </a:r>
                      <a:endParaRPr lang="en-US" sz="900" b="1" i="0" u="none" strike="noStrike" dirty="0">
                        <a:solidFill>
                          <a:schemeClr val="bg1"/>
                        </a:solidFill>
                        <a:effectLst/>
                        <a:latin typeface="Calibri" panose="020F0502020204030204" pitchFamily="34" charset="0"/>
                      </a:endParaRPr>
                    </a:p>
                  </a:txBody>
                  <a:tcPr marL="3612" marR="3612" marT="3612" marB="0" anchor="ctr">
                    <a:solidFill>
                      <a:srgbClr val="049FD9"/>
                    </a:solidFill>
                  </a:tcPr>
                </a:tc>
                <a:tc>
                  <a:txBody>
                    <a:bodyPr/>
                    <a:lstStyle/>
                    <a:p>
                      <a:pPr algn="ctr" fontAlgn="b"/>
                      <a:r>
                        <a:rPr lang="en-US" sz="900" u="none" strike="noStrike" dirty="0" smtClean="0">
                          <a:solidFill>
                            <a:schemeClr val="bg1"/>
                          </a:solidFill>
                          <a:effectLst/>
                        </a:rPr>
                        <a:t>M1</a:t>
                      </a:r>
                      <a:endParaRPr lang="en-US" sz="900" b="1" i="0" u="none" strike="noStrike" dirty="0">
                        <a:solidFill>
                          <a:schemeClr val="bg1"/>
                        </a:solidFill>
                        <a:effectLst/>
                        <a:latin typeface="Calibri" panose="020F0502020204030204" pitchFamily="34" charset="0"/>
                      </a:endParaRPr>
                    </a:p>
                  </a:txBody>
                  <a:tcPr marL="3612" marR="3612" marT="3612" marB="0" anchor="ctr">
                    <a:solidFill>
                      <a:srgbClr val="049FD9"/>
                    </a:solidFill>
                  </a:tcPr>
                </a:tc>
                <a:tc>
                  <a:txBody>
                    <a:bodyPr/>
                    <a:lstStyle/>
                    <a:p>
                      <a:pPr algn="ctr" fontAlgn="b"/>
                      <a:r>
                        <a:rPr lang="en-US" sz="900" u="none" strike="noStrike" dirty="0" smtClean="0">
                          <a:solidFill>
                            <a:schemeClr val="bg1"/>
                          </a:solidFill>
                          <a:effectLst/>
                        </a:rPr>
                        <a:t>M2</a:t>
                      </a:r>
                      <a:endParaRPr lang="en-US" sz="900" b="1" i="0" u="none" strike="noStrike" dirty="0">
                        <a:solidFill>
                          <a:schemeClr val="bg1"/>
                        </a:solidFill>
                        <a:effectLst/>
                        <a:latin typeface="Calibri" panose="020F0502020204030204" pitchFamily="34" charset="0"/>
                      </a:endParaRPr>
                    </a:p>
                  </a:txBody>
                  <a:tcPr marL="3612" marR="3612" marT="3612" marB="0" anchor="ctr">
                    <a:solidFill>
                      <a:srgbClr val="049FD9"/>
                    </a:solidFill>
                  </a:tcPr>
                </a:tc>
                <a:tc>
                  <a:txBody>
                    <a:bodyPr/>
                    <a:lstStyle/>
                    <a:p>
                      <a:pPr algn="ctr" fontAlgn="b"/>
                      <a:r>
                        <a:rPr lang="en-US" sz="900" u="none" strike="noStrike" dirty="0" smtClean="0">
                          <a:solidFill>
                            <a:schemeClr val="bg1"/>
                          </a:solidFill>
                          <a:effectLst/>
                        </a:rPr>
                        <a:t>M3</a:t>
                      </a:r>
                      <a:endParaRPr lang="en-US" sz="900" b="1" i="0" u="none" strike="noStrike" dirty="0">
                        <a:solidFill>
                          <a:schemeClr val="bg1"/>
                        </a:solidFill>
                        <a:effectLst/>
                        <a:latin typeface="Calibri" panose="020F0502020204030204" pitchFamily="34" charset="0"/>
                      </a:endParaRPr>
                    </a:p>
                  </a:txBody>
                  <a:tcPr marL="3612" marR="3612" marT="3612" marB="0" anchor="ctr">
                    <a:solidFill>
                      <a:srgbClr val="049FD9"/>
                    </a:solidFill>
                  </a:tcPr>
                </a:tc>
                <a:tc>
                  <a:txBody>
                    <a:bodyPr/>
                    <a:lstStyle/>
                    <a:p>
                      <a:pPr algn="ctr" fontAlgn="b"/>
                      <a:r>
                        <a:rPr lang="en-US" sz="900" u="none" strike="noStrike" dirty="0" smtClean="0">
                          <a:solidFill>
                            <a:schemeClr val="bg1"/>
                          </a:solidFill>
                          <a:effectLst/>
                        </a:rPr>
                        <a:t>M4</a:t>
                      </a:r>
                      <a:endParaRPr lang="en-US" sz="900" b="1" i="0" u="none" strike="noStrike" dirty="0">
                        <a:solidFill>
                          <a:schemeClr val="bg1"/>
                        </a:solidFill>
                        <a:effectLst/>
                        <a:latin typeface="Calibri" panose="020F0502020204030204" pitchFamily="34" charset="0"/>
                      </a:endParaRPr>
                    </a:p>
                  </a:txBody>
                  <a:tcPr marL="3612" marR="3612" marT="3612" marB="0" anchor="ctr">
                    <a:solidFill>
                      <a:srgbClr val="049FD9"/>
                    </a:solidFill>
                  </a:tcPr>
                </a:tc>
                <a:tc>
                  <a:txBody>
                    <a:bodyPr/>
                    <a:lstStyle/>
                    <a:p>
                      <a:pPr algn="ctr" fontAlgn="b"/>
                      <a:r>
                        <a:rPr lang="en-US" sz="900" u="none" strike="noStrike" dirty="0" smtClean="0">
                          <a:solidFill>
                            <a:schemeClr val="bg1"/>
                          </a:solidFill>
                          <a:effectLst/>
                        </a:rPr>
                        <a:t>M5</a:t>
                      </a:r>
                      <a:endParaRPr lang="en-US" sz="900" b="1" i="0" u="none" strike="noStrike" dirty="0">
                        <a:solidFill>
                          <a:schemeClr val="bg1"/>
                        </a:solidFill>
                        <a:effectLst/>
                        <a:latin typeface="Calibri" panose="020F0502020204030204" pitchFamily="34" charset="0"/>
                      </a:endParaRPr>
                    </a:p>
                  </a:txBody>
                  <a:tcPr marL="3612" marR="3612" marT="3612" marB="0" anchor="ctr">
                    <a:solidFill>
                      <a:srgbClr val="049FD9"/>
                    </a:solidFill>
                  </a:tcPr>
                </a:tc>
                <a:tc>
                  <a:txBody>
                    <a:bodyPr/>
                    <a:lstStyle/>
                    <a:p>
                      <a:pPr algn="ctr" fontAlgn="b"/>
                      <a:r>
                        <a:rPr lang="en-US" sz="900" u="none" strike="noStrike" dirty="0" smtClean="0">
                          <a:solidFill>
                            <a:schemeClr val="bg1"/>
                          </a:solidFill>
                          <a:effectLst/>
                        </a:rPr>
                        <a:t>M6</a:t>
                      </a:r>
                      <a:endParaRPr lang="en-US" sz="900" b="1" i="0" u="none" strike="noStrike" dirty="0">
                        <a:solidFill>
                          <a:schemeClr val="bg1"/>
                        </a:solidFill>
                        <a:effectLst/>
                        <a:latin typeface="Calibri" panose="020F0502020204030204" pitchFamily="34" charset="0"/>
                      </a:endParaRPr>
                    </a:p>
                  </a:txBody>
                  <a:tcPr marL="3612" marR="3612" marT="3612" marB="0" anchor="ctr">
                    <a:solidFill>
                      <a:srgbClr val="049FD9"/>
                    </a:solidFill>
                  </a:tcPr>
                </a:tc>
                <a:tc>
                  <a:txBody>
                    <a:bodyPr/>
                    <a:lstStyle/>
                    <a:p>
                      <a:pPr algn="ctr" fontAlgn="b"/>
                      <a:r>
                        <a:rPr lang="en-US" sz="900" u="none" strike="noStrike" kern="1200" dirty="0" smtClean="0">
                          <a:solidFill>
                            <a:schemeClr val="bg1"/>
                          </a:solidFill>
                          <a:effectLst/>
                        </a:rPr>
                        <a:t>Cumulative MRR</a:t>
                      </a:r>
                      <a:endParaRPr lang="en-US" sz="900" b="1" u="none" strike="noStrike" kern="1200" dirty="0">
                        <a:solidFill>
                          <a:schemeClr val="bg1"/>
                        </a:solidFill>
                        <a:effectLst/>
                        <a:latin typeface="+mn-lt"/>
                        <a:ea typeface="+mn-ea"/>
                        <a:cs typeface="+mn-cs"/>
                      </a:endParaRPr>
                    </a:p>
                  </a:txBody>
                  <a:tcPr marL="3612" marR="3612" marT="3612" marB="0" anchor="ctr">
                    <a:solidFill>
                      <a:srgbClr val="049FD9"/>
                    </a:solidFill>
                  </a:tcPr>
                </a:tc>
                <a:extLst>
                  <a:ext uri="{0D108BD9-81ED-4DB2-BD59-A6C34878D82A}">
                    <a16:rowId xmlns:a16="http://schemas.microsoft.com/office/drawing/2014/main" xmlns="" val="4134209379"/>
                  </a:ext>
                </a:extLst>
              </a:tr>
              <a:tr h="174157">
                <a:tc>
                  <a:txBody>
                    <a:bodyPr/>
                    <a:lstStyle/>
                    <a:p>
                      <a:pPr marL="91440" algn="l" fontAlgn="b">
                        <a:spcBef>
                          <a:spcPts val="0"/>
                        </a:spcBef>
                      </a:pPr>
                      <a:r>
                        <a:rPr lang="en-US" sz="900" u="none" strike="noStrike" dirty="0">
                          <a:effectLst/>
                        </a:rPr>
                        <a:t>Sub </a:t>
                      </a:r>
                      <a:r>
                        <a:rPr lang="en-US" sz="900" u="none" strike="noStrike" dirty="0" smtClean="0">
                          <a:effectLst/>
                        </a:rPr>
                        <a:t>1</a:t>
                      </a:r>
                      <a:endParaRPr lang="en-US" sz="900" b="0" i="0" u="none" strike="noStrike" dirty="0">
                        <a:solidFill>
                          <a:srgbClr val="000000"/>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effectLst/>
                        </a:rPr>
                        <a:t>$120,000</a:t>
                      </a:r>
                      <a:endParaRPr lang="en-US" sz="900" b="0" i="0" u="none" strike="noStrike" dirty="0">
                        <a:solidFill>
                          <a:srgbClr val="000000"/>
                        </a:solidFill>
                        <a:effectLst/>
                        <a:latin typeface="Calibri" panose="020F0502020204030204" pitchFamily="34" charset="0"/>
                      </a:endParaRPr>
                    </a:p>
                  </a:txBody>
                  <a:tcPr marL="3612" marR="3612" marT="3612" marB="0" anchor="ctr">
                    <a:noFill/>
                  </a:tcPr>
                </a:tc>
                <a:tc>
                  <a:txBody>
                    <a:bodyPr/>
                    <a:lstStyle/>
                    <a:p>
                      <a:pPr marL="45720" algn="l" fontAlgn="b"/>
                      <a:r>
                        <a:rPr lang="en-US" sz="900" u="none" strike="noStrike" dirty="0" smtClean="0">
                          <a:solidFill>
                            <a:schemeClr val="tx1"/>
                          </a:solidFill>
                          <a:effectLst/>
                        </a:rPr>
                        <a:t>New </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effectLst/>
                        </a:rPr>
                        <a:t>$10,000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effectLst/>
                        </a:rPr>
                        <a:t>$10,000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effectLst/>
                        </a:rPr>
                        <a:t>$10,000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effectLst/>
                        </a:rPr>
                        <a:t>$10,000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effectLst/>
                        </a:rPr>
                        <a:t>$10,000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effectLst/>
                        </a:rPr>
                        <a:t>$10,000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kern="1200" dirty="0" smtClean="0">
                          <a:solidFill>
                            <a:schemeClr val="tx1"/>
                          </a:solidFill>
                          <a:effectLst/>
                        </a:rPr>
                        <a:t>$60,000</a:t>
                      </a:r>
                      <a:endParaRPr lang="en-US" sz="900" b="1" u="none" strike="noStrike" kern="1200" dirty="0">
                        <a:solidFill>
                          <a:schemeClr val="tx1"/>
                        </a:solidFill>
                        <a:effectLst/>
                        <a:latin typeface="+mn-lt"/>
                        <a:ea typeface="+mn-ea"/>
                        <a:cs typeface="+mn-cs"/>
                      </a:endParaRPr>
                    </a:p>
                  </a:txBody>
                  <a:tcPr marL="3612" marR="3612" marT="3612" marB="0" anchor="ctr">
                    <a:solidFill>
                      <a:schemeClr val="bg2">
                        <a:lumMod val="20000"/>
                        <a:lumOff val="80000"/>
                      </a:schemeClr>
                    </a:solidFill>
                  </a:tcPr>
                </a:tc>
              </a:tr>
              <a:tr h="174157">
                <a:tc>
                  <a:txBody>
                    <a:bodyPr/>
                    <a:lstStyle/>
                    <a:p>
                      <a:pPr marL="91440" algn="l" fontAlgn="b">
                        <a:spcBef>
                          <a:spcPts val="0"/>
                        </a:spcBef>
                      </a:pPr>
                      <a:r>
                        <a:rPr lang="en-US" sz="900" u="none" strike="noStrike" dirty="0">
                          <a:effectLst/>
                        </a:rPr>
                        <a:t>Sub </a:t>
                      </a:r>
                      <a:r>
                        <a:rPr lang="en-US" sz="900" u="none" strike="noStrike" dirty="0" smtClean="0">
                          <a:effectLst/>
                        </a:rPr>
                        <a:t>2</a:t>
                      </a:r>
                      <a:endParaRPr lang="en-US" sz="900" b="0" i="0" u="none" strike="noStrike" dirty="0">
                        <a:solidFill>
                          <a:srgbClr val="000000"/>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dirty="0" smtClean="0">
                          <a:effectLst/>
                        </a:rPr>
                        <a:t>$90,000</a:t>
                      </a:r>
                      <a:endParaRPr lang="en-US" sz="900" b="0" i="0" u="none" strike="noStrike" dirty="0">
                        <a:solidFill>
                          <a:srgbClr val="000000"/>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marL="45720" algn="l" fontAlgn="b"/>
                      <a:r>
                        <a:rPr lang="en-US" sz="900" u="none" strike="noStrike" dirty="0" smtClean="0">
                          <a:effectLst/>
                        </a:rPr>
                        <a:t>New</a:t>
                      </a:r>
                      <a:endParaRPr lang="en-US" sz="700" i="1" u="none" strike="noStrike" kern="1200" dirty="0">
                        <a:solidFill>
                          <a:schemeClr val="tx1"/>
                        </a:solidFill>
                        <a:effectLst/>
                        <a:latin typeface="+mn-lt"/>
                        <a:ea typeface="+mn-ea"/>
                        <a:cs typeface="+mn-cs"/>
                      </a:endParaRPr>
                    </a:p>
                  </a:txBody>
                  <a:tcPr marL="3612" marR="3612" marT="3612" marB="0" anchor="ctr">
                    <a:solidFill>
                      <a:schemeClr val="bg1">
                        <a:lumMod val="95000"/>
                      </a:schemeClr>
                    </a:solidFill>
                  </a:tcPr>
                </a:tc>
                <a:tc>
                  <a:txBody>
                    <a:bodyPr/>
                    <a:lstStyle/>
                    <a:p>
                      <a:pPr algn="ctr" fontAlgn="b"/>
                      <a:r>
                        <a:rPr lang="en-US" sz="900" u="none" strike="noStrike" dirty="0" smtClean="0">
                          <a:effectLst/>
                        </a:rPr>
                        <a:t>- </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dirty="0">
                          <a:effectLst/>
                        </a:rPr>
                        <a:t>$7,500</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dirty="0">
                          <a:effectLst/>
                        </a:rPr>
                        <a:t>$7,500</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dirty="0">
                          <a:effectLst/>
                        </a:rPr>
                        <a:t>$7,500</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dirty="0" smtClean="0">
                          <a:effectLst/>
                        </a:rPr>
                        <a:t>$7,500</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dirty="0" smtClean="0">
                          <a:effectLst/>
                        </a:rPr>
                        <a:t>$7,500</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kern="1200" dirty="0" smtClean="0">
                          <a:solidFill>
                            <a:schemeClr val="tx1"/>
                          </a:solidFill>
                          <a:effectLst/>
                        </a:rPr>
                        <a:t>$37,500</a:t>
                      </a:r>
                      <a:endParaRPr lang="en-US" sz="900" b="1" u="none" strike="noStrike" kern="1200" dirty="0">
                        <a:solidFill>
                          <a:schemeClr val="tx1"/>
                        </a:solidFill>
                        <a:effectLst/>
                        <a:latin typeface="+mn-lt"/>
                        <a:ea typeface="+mn-ea"/>
                        <a:cs typeface="+mn-cs"/>
                      </a:endParaRPr>
                    </a:p>
                  </a:txBody>
                  <a:tcPr marL="3612" marR="3612" marT="3612" marB="0" anchor="ctr">
                    <a:solidFill>
                      <a:schemeClr val="bg2">
                        <a:lumMod val="20000"/>
                        <a:lumOff val="80000"/>
                      </a:schemeClr>
                    </a:solidFill>
                  </a:tcPr>
                </a:tc>
                <a:extLst>
                  <a:ext uri="{0D108BD9-81ED-4DB2-BD59-A6C34878D82A}">
                    <a16:rowId xmlns:a16="http://schemas.microsoft.com/office/drawing/2014/main" xmlns="" val="1009973111"/>
                  </a:ext>
                </a:extLst>
              </a:tr>
              <a:tr h="188710">
                <a:tc>
                  <a:txBody>
                    <a:bodyPr/>
                    <a:lstStyle/>
                    <a:p>
                      <a:pPr marL="91440" algn="l" fontAlgn="b">
                        <a:spcBef>
                          <a:spcPts val="0"/>
                        </a:spcBef>
                      </a:pPr>
                      <a:r>
                        <a:rPr lang="en-US" sz="900" u="none" strike="noStrike" dirty="0">
                          <a:effectLst/>
                        </a:rPr>
                        <a:t>Sub </a:t>
                      </a:r>
                      <a:r>
                        <a:rPr lang="en-US" sz="900" u="none" strike="noStrike" dirty="0" smtClean="0">
                          <a:effectLst/>
                        </a:rPr>
                        <a:t>3</a:t>
                      </a:r>
                      <a:endParaRPr lang="en-US" sz="900" b="0" i="0" u="none" strike="noStrike" dirty="0">
                        <a:solidFill>
                          <a:srgbClr val="000000"/>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dirty="0" smtClean="0">
                          <a:effectLst/>
                        </a:rPr>
                        <a:t>$360,000</a:t>
                      </a:r>
                      <a:endParaRPr lang="en-US" sz="900" b="0" i="0" u="none" strike="noStrike" dirty="0">
                        <a:solidFill>
                          <a:srgbClr val="000000"/>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marL="45720" algn="l" fontAlgn="b"/>
                      <a:r>
                        <a:rPr lang="en-US" sz="900" u="none" strike="noStrike" dirty="0" smtClean="0">
                          <a:solidFill>
                            <a:schemeClr val="tx1"/>
                          </a:solidFill>
                          <a:effectLst/>
                        </a:rPr>
                        <a:t>New </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gridSpan="3">
                  <a:txBody>
                    <a:bodyPr/>
                    <a:lstStyle/>
                    <a:p>
                      <a:pPr algn="ctr" fontAlgn="b"/>
                      <a:r>
                        <a:rPr lang="en-US" sz="900" b="0" i="0" u="none" strike="noStrike" dirty="0" smtClean="0">
                          <a:solidFill>
                            <a:schemeClr val="tx1"/>
                          </a:solidFill>
                          <a:effectLst/>
                          <a:latin typeface="Calibri" panose="020F0502020204030204" pitchFamily="34" charset="0"/>
                        </a:rPr>
                        <a:t>-</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hMerge="1">
                  <a:txBody>
                    <a:bodyPr/>
                    <a:lstStyle/>
                    <a:p>
                      <a:pPr algn="r" fontAlgn="b"/>
                      <a:endParaRPr lang="en-US" sz="8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hMerge="1">
                  <a:txBody>
                    <a:bodyPr/>
                    <a:lstStyle/>
                    <a:p>
                      <a:pPr algn="r" fontAlgn="b"/>
                      <a:endParaRPr lang="en-US" sz="8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dirty="0" smtClean="0">
                          <a:effectLst/>
                        </a:rPr>
                        <a:t>$15,000</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dirty="0" smtClean="0">
                          <a:effectLst/>
                        </a:rPr>
                        <a:t>$15,000</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dirty="0" smtClean="0">
                          <a:effectLst/>
                        </a:rPr>
                        <a:t>$15,000</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kern="1200" dirty="0" smtClean="0">
                          <a:solidFill>
                            <a:schemeClr val="tx1"/>
                          </a:solidFill>
                          <a:effectLst/>
                        </a:rPr>
                        <a:t>$45,000</a:t>
                      </a:r>
                      <a:endParaRPr lang="en-US" sz="900" b="1" u="none" strike="noStrike" kern="1200" dirty="0">
                        <a:solidFill>
                          <a:schemeClr val="tx1"/>
                        </a:solidFill>
                        <a:effectLst/>
                        <a:latin typeface="+mn-lt"/>
                        <a:ea typeface="+mn-ea"/>
                        <a:cs typeface="+mn-cs"/>
                      </a:endParaRPr>
                    </a:p>
                  </a:txBody>
                  <a:tcPr marL="3612" marR="3612" marT="3612" marB="0" anchor="ctr">
                    <a:solidFill>
                      <a:schemeClr val="bg2">
                        <a:lumMod val="20000"/>
                        <a:lumOff val="80000"/>
                      </a:schemeClr>
                    </a:solidFill>
                  </a:tcPr>
                </a:tc>
                <a:extLst>
                  <a:ext uri="{0D108BD9-81ED-4DB2-BD59-A6C34878D82A}">
                    <a16:rowId xmlns:a16="http://schemas.microsoft.com/office/drawing/2014/main" xmlns="" val="1966739133"/>
                  </a:ext>
                </a:extLst>
              </a:tr>
              <a:tr h="177785">
                <a:tc gridSpan="3">
                  <a:txBody>
                    <a:bodyPr/>
                    <a:lstStyle/>
                    <a:p>
                      <a:pPr algn="ctr" fontAlgn="b"/>
                      <a:endParaRPr lang="en-US" sz="900" b="1" i="0" u="none" strike="noStrike" dirty="0">
                        <a:solidFill>
                          <a:schemeClr val="tx1"/>
                        </a:solidFill>
                        <a:effectLst/>
                        <a:latin typeface="Calibri" panose="020F0502020204030204" pitchFamily="34" charset="0"/>
                      </a:endParaRPr>
                    </a:p>
                  </a:txBody>
                  <a:tcPr marL="3612" marR="3612" marT="3612" marB="0" anchor="ctr">
                    <a:solidFill>
                      <a:schemeClr val="bg2">
                        <a:lumMod val="20000"/>
                        <a:lumOff val="80000"/>
                      </a:schemeClr>
                    </a:solidFill>
                  </a:tcPr>
                </a:tc>
                <a:tc hMerge="1">
                  <a:txBody>
                    <a:bodyPr/>
                    <a:lstStyle/>
                    <a:p>
                      <a:pPr algn="l" fontAlgn="b"/>
                      <a:endParaRPr lang="en-US" sz="800" b="1" i="0" u="none" strike="noStrike" dirty="0">
                        <a:solidFill>
                          <a:srgbClr val="000000"/>
                        </a:solidFill>
                        <a:effectLst/>
                        <a:latin typeface="Calibri" panose="020F0502020204030204" pitchFamily="34" charset="0"/>
                      </a:endParaRPr>
                    </a:p>
                  </a:txBody>
                  <a:tcPr marL="3612" marR="3612" marT="3612" marB="0" anchor="b"/>
                </a:tc>
                <a:tc hMerge="1">
                  <a:txBody>
                    <a:bodyPr/>
                    <a:lstStyle/>
                    <a:p>
                      <a:pPr algn="l" fontAlgn="b"/>
                      <a:endParaRPr lang="en-US" sz="800" b="1" i="0" u="none" strike="noStrike" dirty="0">
                        <a:solidFill>
                          <a:srgbClr val="000000"/>
                        </a:solidFill>
                        <a:effectLst/>
                        <a:latin typeface="Calibri" panose="020F0502020204030204" pitchFamily="34" charset="0"/>
                      </a:endParaRPr>
                    </a:p>
                  </a:txBody>
                  <a:tcPr marL="3612" marR="3612" marT="3612" marB="0" anchor="b"/>
                </a:tc>
                <a:tc>
                  <a:txBody>
                    <a:bodyPr/>
                    <a:lstStyle/>
                    <a:p>
                      <a:pPr algn="r" rtl="0" fontAlgn="b"/>
                      <a:r>
                        <a:rPr lang="en-US" sz="900" b="1" i="0" u="none" strike="noStrike" dirty="0" smtClean="0">
                          <a:solidFill>
                            <a:srgbClr val="4D4D4C"/>
                          </a:solidFill>
                          <a:effectLst/>
                          <a:latin typeface="Arial"/>
                        </a:rPr>
                        <a:t>$10,000 </a:t>
                      </a:r>
                      <a:endParaRPr lang="en-US" sz="900" b="1" i="0" u="none" strike="noStrike" dirty="0">
                        <a:solidFill>
                          <a:srgbClr val="4D4D4C"/>
                        </a:solidFill>
                        <a:effectLst/>
                        <a:latin typeface="Arial"/>
                      </a:endParaRPr>
                    </a:p>
                  </a:txBody>
                  <a:tcPr marL="9525" marR="9525" marT="9525" marB="0" anchor="ctr">
                    <a:solidFill>
                      <a:schemeClr val="bg2">
                        <a:lumMod val="20000"/>
                        <a:lumOff val="80000"/>
                      </a:schemeClr>
                    </a:solidFill>
                  </a:tcPr>
                </a:tc>
                <a:tc>
                  <a:txBody>
                    <a:bodyPr/>
                    <a:lstStyle/>
                    <a:p>
                      <a:pPr algn="r" rtl="0" fontAlgn="b"/>
                      <a:r>
                        <a:rPr lang="en-US" sz="900" b="1" i="0" u="none" strike="noStrike" dirty="0" smtClean="0">
                          <a:solidFill>
                            <a:srgbClr val="4D4D4C"/>
                          </a:solidFill>
                          <a:effectLst/>
                          <a:latin typeface="Arial"/>
                        </a:rPr>
                        <a:t>$17,500 </a:t>
                      </a:r>
                      <a:endParaRPr lang="en-US" sz="900" b="1" i="0" u="none" strike="noStrike" dirty="0">
                        <a:solidFill>
                          <a:srgbClr val="4D4D4C"/>
                        </a:solidFill>
                        <a:effectLst/>
                        <a:latin typeface="Arial"/>
                      </a:endParaRPr>
                    </a:p>
                  </a:txBody>
                  <a:tcPr marL="9525" marR="9525" marT="9525" marB="0" anchor="ctr">
                    <a:solidFill>
                      <a:schemeClr val="bg2">
                        <a:lumMod val="20000"/>
                        <a:lumOff val="80000"/>
                      </a:schemeClr>
                    </a:solidFill>
                  </a:tcPr>
                </a:tc>
                <a:tc>
                  <a:txBody>
                    <a:bodyPr/>
                    <a:lstStyle/>
                    <a:p>
                      <a:pPr algn="r" rtl="0" fontAlgn="b"/>
                      <a:r>
                        <a:rPr lang="en-US" sz="900" b="1" i="0" u="none" strike="noStrike" dirty="0" smtClean="0">
                          <a:solidFill>
                            <a:srgbClr val="4D4D4C"/>
                          </a:solidFill>
                          <a:effectLst/>
                          <a:latin typeface="Arial"/>
                        </a:rPr>
                        <a:t>$17,500 </a:t>
                      </a:r>
                      <a:endParaRPr lang="en-US" sz="900" b="1" i="0" u="none" strike="noStrike" dirty="0">
                        <a:solidFill>
                          <a:srgbClr val="4D4D4C"/>
                        </a:solidFill>
                        <a:effectLst/>
                        <a:latin typeface="Arial"/>
                      </a:endParaRPr>
                    </a:p>
                  </a:txBody>
                  <a:tcPr marL="9525" marR="9525" marT="9525" marB="0" anchor="ctr">
                    <a:solidFill>
                      <a:schemeClr val="bg2">
                        <a:lumMod val="20000"/>
                        <a:lumOff val="80000"/>
                      </a:schemeClr>
                    </a:solidFill>
                  </a:tcPr>
                </a:tc>
                <a:tc>
                  <a:txBody>
                    <a:bodyPr/>
                    <a:lstStyle/>
                    <a:p>
                      <a:pPr algn="r" rtl="0" fontAlgn="b"/>
                      <a:r>
                        <a:rPr lang="en-US" sz="900" b="1" i="0" u="none" strike="noStrike" dirty="0" smtClean="0">
                          <a:solidFill>
                            <a:srgbClr val="4D4D4C"/>
                          </a:solidFill>
                          <a:effectLst/>
                          <a:latin typeface="Arial"/>
                        </a:rPr>
                        <a:t>$32,500 </a:t>
                      </a:r>
                      <a:endParaRPr lang="en-US" sz="900" b="1" i="0" u="none" strike="noStrike" dirty="0">
                        <a:solidFill>
                          <a:srgbClr val="4D4D4C"/>
                        </a:solidFill>
                        <a:effectLst/>
                        <a:latin typeface="Arial"/>
                      </a:endParaRPr>
                    </a:p>
                  </a:txBody>
                  <a:tcPr marL="9525" marR="9525" marT="9525" marB="0" anchor="ctr">
                    <a:solidFill>
                      <a:schemeClr val="bg2">
                        <a:lumMod val="20000"/>
                        <a:lumOff val="80000"/>
                      </a:schemeClr>
                    </a:solidFill>
                  </a:tcPr>
                </a:tc>
                <a:tc>
                  <a:txBody>
                    <a:bodyPr/>
                    <a:lstStyle/>
                    <a:p>
                      <a:pPr algn="r" rtl="0" fontAlgn="b"/>
                      <a:r>
                        <a:rPr lang="en-US" sz="900" b="1" i="0" u="none" strike="noStrike" dirty="0" smtClean="0">
                          <a:solidFill>
                            <a:srgbClr val="4D4D4C"/>
                          </a:solidFill>
                          <a:effectLst/>
                          <a:latin typeface="Arial"/>
                        </a:rPr>
                        <a:t>$32,500 </a:t>
                      </a:r>
                      <a:endParaRPr lang="en-US" sz="900" b="1" i="0" u="none" strike="noStrike" dirty="0">
                        <a:solidFill>
                          <a:srgbClr val="4D4D4C"/>
                        </a:solidFill>
                        <a:effectLst/>
                        <a:latin typeface="Arial"/>
                      </a:endParaRPr>
                    </a:p>
                  </a:txBody>
                  <a:tcPr marL="9525" marR="9525" marT="9525" marB="0" anchor="ctr">
                    <a:solidFill>
                      <a:schemeClr val="bg2">
                        <a:lumMod val="20000"/>
                        <a:lumOff val="80000"/>
                      </a:schemeClr>
                    </a:solidFill>
                  </a:tcPr>
                </a:tc>
                <a:tc>
                  <a:txBody>
                    <a:bodyPr/>
                    <a:lstStyle/>
                    <a:p>
                      <a:pPr algn="r" rtl="0" fontAlgn="b"/>
                      <a:r>
                        <a:rPr lang="en-US" sz="900" b="1" i="0" u="none" strike="noStrike" dirty="0" smtClean="0">
                          <a:solidFill>
                            <a:srgbClr val="4D4D4C"/>
                          </a:solidFill>
                          <a:effectLst/>
                          <a:latin typeface="Arial"/>
                        </a:rPr>
                        <a:t>$32,500 </a:t>
                      </a:r>
                      <a:endParaRPr lang="en-US" sz="900" b="1" i="0" u="none" strike="noStrike" dirty="0">
                        <a:solidFill>
                          <a:srgbClr val="4D4D4C"/>
                        </a:solidFill>
                        <a:effectLst/>
                        <a:latin typeface="Arial"/>
                      </a:endParaRPr>
                    </a:p>
                  </a:txBody>
                  <a:tcPr marL="9525" marR="9525" marT="9525" marB="0" anchor="ctr">
                    <a:solidFill>
                      <a:schemeClr val="bg2">
                        <a:lumMod val="20000"/>
                        <a:lumOff val="80000"/>
                      </a:schemeClr>
                    </a:solidFill>
                  </a:tcPr>
                </a:tc>
                <a:tc>
                  <a:txBody>
                    <a:bodyPr/>
                    <a:lstStyle/>
                    <a:p>
                      <a:pPr algn="r" fontAlgn="b"/>
                      <a:r>
                        <a:rPr lang="en-US" sz="900" u="none" strike="noStrike" dirty="0" smtClean="0">
                          <a:solidFill>
                            <a:schemeClr val="tx1"/>
                          </a:solidFill>
                          <a:effectLst/>
                        </a:rPr>
                        <a:t>$142</a:t>
                      </a:r>
                      <a:r>
                        <a:rPr lang="en-US" sz="900" u="none" strike="noStrike" kern="1200" dirty="0" smtClean="0">
                          <a:solidFill>
                            <a:schemeClr val="tx1"/>
                          </a:solidFill>
                          <a:effectLst/>
                        </a:rPr>
                        <a:t>,500</a:t>
                      </a:r>
                      <a:endParaRPr lang="en-US" sz="900" b="1" u="none" strike="noStrike" kern="1200" dirty="0">
                        <a:solidFill>
                          <a:schemeClr val="tx1"/>
                        </a:solidFill>
                        <a:effectLst/>
                        <a:latin typeface="+mn-lt"/>
                        <a:ea typeface="+mn-ea"/>
                        <a:cs typeface="+mn-cs"/>
                      </a:endParaRPr>
                    </a:p>
                  </a:txBody>
                  <a:tcPr marL="3612" marR="3612" marT="3612" marB="0" anchor="ctr">
                    <a:solidFill>
                      <a:schemeClr val="bg2">
                        <a:lumMod val="20000"/>
                        <a:lumOff val="80000"/>
                      </a:schemeClr>
                    </a:solidFill>
                  </a:tcPr>
                </a:tc>
                <a:extLst>
                  <a:ext uri="{0D108BD9-81ED-4DB2-BD59-A6C34878D82A}">
                    <a16:rowId xmlns:a16="http://schemas.microsoft.com/office/drawing/2014/main" xmlns="" val="4051250690"/>
                  </a:ext>
                </a:extLst>
              </a:tr>
            </a:tbl>
          </a:graphicData>
        </a:graphic>
      </p:graphicFrame>
      <p:sp>
        <p:nvSpPr>
          <p:cNvPr id="4" name="Rectangle 3"/>
          <p:cNvSpPr/>
          <p:nvPr/>
        </p:nvSpPr>
        <p:spPr>
          <a:xfrm>
            <a:off x="6861445" y="944901"/>
            <a:ext cx="2133867" cy="701179"/>
          </a:xfrm>
          <a:prstGeom prst="rect">
            <a:avLst/>
          </a:prstGeom>
          <a:solidFill>
            <a:schemeClr val="accent3">
              <a:lumMod val="20000"/>
              <a:lumOff val="80000"/>
            </a:schemeClr>
          </a:solidFill>
          <a:ln w="9525">
            <a:noFill/>
          </a:ln>
        </p:spPr>
        <p:style>
          <a:lnRef idx="2">
            <a:schemeClr val="accent2"/>
          </a:lnRef>
          <a:fillRef idx="1">
            <a:schemeClr val="lt1"/>
          </a:fillRef>
          <a:effectRef idx="0">
            <a:schemeClr val="accent2"/>
          </a:effectRef>
          <a:fontRef idx="minor">
            <a:schemeClr val="dk1"/>
          </a:fontRef>
        </p:style>
        <p:txBody>
          <a:bodyPr rtlCol="0" anchor="ctr"/>
          <a:lstStyle/>
          <a:p>
            <a:r>
              <a:rPr lang="en-US" sz="1000" b="1" dirty="0" smtClean="0">
                <a:solidFill>
                  <a:srgbClr val="4D4D4C"/>
                </a:solidFill>
              </a:rPr>
              <a:t>MRR calculation example</a:t>
            </a:r>
          </a:p>
          <a:p>
            <a:r>
              <a:rPr lang="en-US" sz="1000" dirty="0" smtClean="0">
                <a:solidFill>
                  <a:srgbClr val="4D4D4C"/>
                </a:solidFill>
              </a:rPr>
              <a:t>Total Contract Value: $120,000</a:t>
            </a:r>
          </a:p>
          <a:p>
            <a:r>
              <a:rPr lang="en-US" sz="1000" dirty="0" smtClean="0">
                <a:solidFill>
                  <a:srgbClr val="4D4D4C"/>
                </a:solidFill>
              </a:rPr>
              <a:t>Term: 12 months</a:t>
            </a:r>
          </a:p>
          <a:p>
            <a:r>
              <a:rPr lang="en-US" sz="1000" dirty="0" smtClean="0">
                <a:solidFill>
                  <a:srgbClr val="4D4D4C"/>
                </a:solidFill>
              </a:rPr>
              <a:t>MRR: $10,000</a:t>
            </a:r>
          </a:p>
        </p:txBody>
      </p:sp>
      <p:sp>
        <p:nvSpPr>
          <p:cNvPr id="5" name="Rectangle 4"/>
          <p:cNvSpPr/>
          <p:nvPr/>
        </p:nvSpPr>
        <p:spPr>
          <a:xfrm>
            <a:off x="932948" y="2456941"/>
            <a:ext cx="2103120" cy="922703"/>
          </a:xfrm>
          <a:prstGeom prst="rect">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pPr>
            <a:r>
              <a:rPr lang="en-US" sz="1000" b="1" dirty="0" smtClean="0">
                <a:solidFill>
                  <a:srgbClr val="4D4D4C"/>
                </a:solidFill>
              </a:rPr>
              <a:t>Base payout</a:t>
            </a:r>
          </a:p>
          <a:p>
            <a:pPr>
              <a:spcBef>
                <a:spcPts val="300"/>
              </a:spcBef>
            </a:pPr>
            <a:r>
              <a:rPr lang="en-US" sz="1000" dirty="0" smtClean="0">
                <a:solidFill>
                  <a:srgbClr val="4D4D4C"/>
                </a:solidFill>
              </a:rPr>
              <a:t>Cumulative MRR * Base rebate %</a:t>
            </a:r>
          </a:p>
          <a:p>
            <a:pPr>
              <a:spcBef>
                <a:spcPts val="300"/>
              </a:spcBef>
            </a:pPr>
            <a:r>
              <a:rPr lang="en-US" sz="1000" dirty="0" smtClean="0">
                <a:solidFill>
                  <a:srgbClr val="4D4D4C"/>
                </a:solidFill>
              </a:rPr>
              <a:t>$142,500 * 2% = $2,850 </a:t>
            </a:r>
          </a:p>
        </p:txBody>
      </p:sp>
      <p:sp>
        <p:nvSpPr>
          <p:cNvPr id="6" name="Rectangle 5"/>
          <p:cNvSpPr/>
          <p:nvPr/>
        </p:nvSpPr>
        <p:spPr>
          <a:xfrm>
            <a:off x="940568" y="4193429"/>
            <a:ext cx="7052670" cy="453552"/>
          </a:xfrm>
          <a:prstGeom prst="rect">
            <a:avLst/>
          </a:prstGeom>
          <a:solidFill>
            <a:srgbClr val="049FD9"/>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050" b="1" dirty="0" smtClean="0">
                <a:solidFill>
                  <a:srgbClr val="FFFFFF"/>
                </a:solidFill>
              </a:rPr>
              <a:t>Total Enterprise Networks Annuity rebate = $46,250</a:t>
            </a:r>
          </a:p>
          <a:p>
            <a:pPr algn="ctr"/>
            <a:r>
              <a:rPr lang="en-US" sz="1050" b="1" dirty="0" smtClean="0">
                <a:solidFill>
                  <a:srgbClr val="FFFFFF"/>
                </a:solidFill>
              </a:rPr>
              <a:t>Rebate as % of Revenue = 32%</a:t>
            </a:r>
          </a:p>
        </p:txBody>
      </p:sp>
      <p:sp>
        <p:nvSpPr>
          <p:cNvPr id="43" name="Rectangle 42"/>
          <p:cNvSpPr/>
          <p:nvPr/>
        </p:nvSpPr>
        <p:spPr>
          <a:xfrm>
            <a:off x="3404657" y="3379646"/>
            <a:ext cx="2107488" cy="577311"/>
          </a:xfrm>
          <a:prstGeom prst="rect">
            <a:avLst/>
          </a:prstGeom>
          <a:noFill/>
          <a:ln w="12700">
            <a:solidFill>
              <a:schemeClr val="tx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spcAft>
                <a:spcPts val="600"/>
              </a:spcAft>
            </a:pPr>
            <a:r>
              <a:rPr lang="en-US" sz="900" dirty="0" smtClean="0">
                <a:solidFill>
                  <a:srgbClr val="4D4D4C"/>
                </a:solidFill>
              </a:rPr>
              <a:t>$570,000 = $120,000 (Sub 1) + $</a:t>
            </a:r>
            <a:r>
              <a:rPr lang="en-US" sz="900" dirty="0">
                <a:solidFill>
                  <a:srgbClr val="4D4D4C"/>
                </a:solidFill>
              </a:rPr>
              <a:t>9</a:t>
            </a:r>
            <a:r>
              <a:rPr lang="en-US" sz="900" dirty="0" smtClean="0">
                <a:solidFill>
                  <a:srgbClr val="4D4D4C"/>
                </a:solidFill>
              </a:rPr>
              <a:t>0,000 (Sub 2) + $360,000 (Sub 3)</a:t>
            </a:r>
          </a:p>
        </p:txBody>
      </p:sp>
      <p:sp>
        <p:nvSpPr>
          <p:cNvPr id="48" name="Rectangle 47"/>
          <p:cNvSpPr/>
          <p:nvPr/>
        </p:nvSpPr>
        <p:spPr>
          <a:xfrm>
            <a:off x="5882498" y="3379645"/>
            <a:ext cx="2103120" cy="577311"/>
          </a:xfrm>
          <a:prstGeom prst="rect">
            <a:avLst/>
          </a:prstGeom>
          <a:noFill/>
          <a:ln w="12700">
            <a:solidFill>
              <a:schemeClr val="tx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rgbClr val="4D4D4C"/>
                </a:solidFill>
              </a:rPr>
              <a:t>Sub 1: </a:t>
            </a:r>
            <a:r>
              <a:rPr lang="en-US" sz="900" dirty="0">
                <a:solidFill>
                  <a:srgbClr val="4D4D4C"/>
                </a:solidFill>
              </a:rPr>
              <a:t>Only </a:t>
            </a:r>
            <a:r>
              <a:rPr lang="en-US" sz="900" dirty="0" err="1">
                <a:solidFill>
                  <a:srgbClr val="4D4D4C"/>
                </a:solidFill>
              </a:rPr>
              <a:t>Stealthwatch</a:t>
            </a:r>
            <a:r>
              <a:rPr lang="en-US" sz="900" dirty="0" smtClean="0">
                <a:solidFill>
                  <a:srgbClr val="4D4D4C"/>
                </a:solidFill>
              </a:rPr>
              <a:t> activated </a:t>
            </a:r>
            <a:r>
              <a:rPr lang="en-US" sz="900" dirty="0">
                <a:solidFill>
                  <a:srgbClr val="4D4D4C"/>
                </a:solidFill>
              </a:rPr>
              <a:t>in Cisco ONE EA </a:t>
            </a:r>
            <a:r>
              <a:rPr lang="en-US" sz="900" dirty="0" smtClean="0">
                <a:solidFill>
                  <a:srgbClr val="4D4D4C"/>
                </a:solidFill>
              </a:rPr>
              <a:t>Advantage SKUs within the C1 EA</a:t>
            </a:r>
            <a:endParaRPr lang="en-US" sz="900" dirty="0">
              <a:solidFill>
                <a:srgbClr val="4D4D4C"/>
              </a:solidFill>
            </a:endParaRPr>
          </a:p>
        </p:txBody>
      </p:sp>
      <p:sp>
        <p:nvSpPr>
          <p:cNvPr id="49" name="Plus 48"/>
          <p:cNvSpPr/>
          <p:nvPr/>
        </p:nvSpPr>
        <p:spPr>
          <a:xfrm>
            <a:off x="5535438" y="2782267"/>
            <a:ext cx="325120" cy="328612"/>
          </a:xfrm>
          <a:prstGeom prst="mathPlus">
            <a:avLst/>
          </a:prstGeom>
          <a:solidFill>
            <a:schemeClr val="bg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solidFill>
                <a:srgbClr val="FFFFFF"/>
              </a:solidFill>
            </a:endParaRPr>
          </a:p>
        </p:txBody>
      </p:sp>
      <p:sp>
        <p:nvSpPr>
          <p:cNvPr id="51" name="Plus 50"/>
          <p:cNvSpPr/>
          <p:nvPr/>
        </p:nvSpPr>
        <p:spPr>
          <a:xfrm>
            <a:off x="3053000" y="2782267"/>
            <a:ext cx="325120" cy="328612"/>
          </a:xfrm>
          <a:prstGeom prst="mathPlus">
            <a:avLst/>
          </a:prstGeom>
          <a:solidFill>
            <a:schemeClr val="bg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solidFill>
                <a:srgbClr val="FFFFFF"/>
              </a:solidFill>
            </a:endParaRPr>
          </a:p>
        </p:txBody>
      </p:sp>
      <p:sp>
        <p:nvSpPr>
          <p:cNvPr id="41" name="Rectangle 40"/>
          <p:cNvSpPr/>
          <p:nvPr/>
        </p:nvSpPr>
        <p:spPr>
          <a:xfrm>
            <a:off x="3404657" y="2480289"/>
            <a:ext cx="2103120" cy="899356"/>
          </a:xfrm>
          <a:prstGeom prst="rect">
            <a:avLst/>
          </a:prstGeom>
          <a:noFill/>
          <a:ln w="19050">
            <a:solidFill>
              <a:schemeClr val="accent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pPr>
            <a:r>
              <a:rPr lang="en-US" sz="1000" b="1" dirty="0">
                <a:solidFill>
                  <a:srgbClr val="4D4D4C"/>
                </a:solidFill>
              </a:rPr>
              <a:t>Land &amp; Expand bonus</a:t>
            </a:r>
          </a:p>
          <a:p>
            <a:pPr>
              <a:spcBef>
                <a:spcPts val="300"/>
              </a:spcBef>
            </a:pPr>
            <a:r>
              <a:rPr lang="en-US" sz="1000" dirty="0" smtClean="0">
                <a:solidFill>
                  <a:srgbClr val="4D4D4C"/>
                </a:solidFill>
              </a:rPr>
              <a:t>TCV of new </a:t>
            </a:r>
            <a:r>
              <a:rPr lang="en-US" sz="1000" dirty="0">
                <a:solidFill>
                  <a:srgbClr val="4D4D4C"/>
                </a:solidFill>
              </a:rPr>
              <a:t>and expanded subscriptions </a:t>
            </a:r>
            <a:r>
              <a:rPr lang="en-US" sz="1000" dirty="0" smtClean="0">
                <a:solidFill>
                  <a:srgbClr val="4D4D4C"/>
                </a:solidFill>
              </a:rPr>
              <a:t>* bonus rebate %</a:t>
            </a:r>
          </a:p>
          <a:p>
            <a:pPr>
              <a:spcBef>
                <a:spcPts val="300"/>
              </a:spcBef>
            </a:pPr>
            <a:r>
              <a:rPr lang="en-US" sz="1000" dirty="0">
                <a:solidFill>
                  <a:srgbClr val="4D4D4C"/>
                </a:solidFill>
              </a:rPr>
              <a:t>$</a:t>
            </a:r>
            <a:r>
              <a:rPr lang="en-US" sz="1000" dirty="0" smtClean="0">
                <a:solidFill>
                  <a:srgbClr val="4D4D4C"/>
                </a:solidFill>
              </a:rPr>
              <a:t>570,000 * 7% = $39,900</a:t>
            </a:r>
          </a:p>
        </p:txBody>
      </p:sp>
      <p:sp>
        <p:nvSpPr>
          <p:cNvPr id="42" name="Rectangle 41"/>
          <p:cNvSpPr/>
          <p:nvPr/>
        </p:nvSpPr>
        <p:spPr>
          <a:xfrm>
            <a:off x="5882498" y="2480287"/>
            <a:ext cx="2103120" cy="899357"/>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spcBef>
                <a:spcPts val="300"/>
              </a:spcBef>
            </a:pPr>
            <a:r>
              <a:rPr lang="en-US" sz="1000" b="1" dirty="0" smtClean="0">
                <a:solidFill>
                  <a:srgbClr val="4D4D4C"/>
                </a:solidFill>
              </a:rPr>
              <a:t>Activation bonus</a:t>
            </a:r>
            <a:endParaRPr lang="en-US" sz="1000" b="1" dirty="0">
              <a:solidFill>
                <a:srgbClr val="4D4D4C"/>
              </a:solidFill>
            </a:endParaRPr>
          </a:p>
          <a:p>
            <a:pPr>
              <a:spcBef>
                <a:spcPts val="300"/>
              </a:spcBef>
            </a:pPr>
            <a:r>
              <a:rPr lang="en-US" sz="1000" dirty="0" smtClean="0">
                <a:solidFill>
                  <a:srgbClr val="4D4D4C"/>
                </a:solidFill>
              </a:rPr>
              <a:t>TCV of activated subscription </a:t>
            </a:r>
            <a:br>
              <a:rPr lang="en-US" sz="1000" dirty="0" smtClean="0">
                <a:solidFill>
                  <a:srgbClr val="4D4D4C"/>
                </a:solidFill>
              </a:rPr>
            </a:br>
            <a:r>
              <a:rPr lang="en-US" sz="1000" dirty="0" smtClean="0">
                <a:solidFill>
                  <a:srgbClr val="4D4D4C"/>
                </a:solidFill>
              </a:rPr>
              <a:t>* bonus rebate %</a:t>
            </a:r>
          </a:p>
          <a:p>
            <a:pPr>
              <a:spcBef>
                <a:spcPts val="300"/>
              </a:spcBef>
            </a:pPr>
            <a:r>
              <a:rPr lang="en-US" sz="1000" dirty="0" smtClean="0">
                <a:solidFill>
                  <a:srgbClr val="4D4D4C"/>
                </a:solidFill>
              </a:rPr>
              <a:t>$</a:t>
            </a:r>
            <a:r>
              <a:rPr lang="en-US" sz="1000" dirty="0">
                <a:solidFill>
                  <a:srgbClr val="4D4D4C"/>
                </a:solidFill>
              </a:rPr>
              <a:t>5</a:t>
            </a:r>
            <a:r>
              <a:rPr lang="en-US" sz="1000" dirty="0" smtClean="0">
                <a:solidFill>
                  <a:srgbClr val="4D4D4C"/>
                </a:solidFill>
              </a:rPr>
              <a:t>0,000 (net TCV of Cisco </a:t>
            </a:r>
            <a:r>
              <a:rPr lang="en-US" sz="1000" dirty="0">
                <a:solidFill>
                  <a:srgbClr val="4D4D4C"/>
                </a:solidFill>
              </a:rPr>
              <a:t>ONE EA Advantage </a:t>
            </a:r>
            <a:r>
              <a:rPr lang="en-US" sz="1000" dirty="0" smtClean="0">
                <a:solidFill>
                  <a:srgbClr val="4D4D4C"/>
                </a:solidFill>
              </a:rPr>
              <a:t>) * 7% = $3,500</a:t>
            </a:r>
          </a:p>
        </p:txBody>
      </p:sp>
      <p:sp>
        <p:nvSpPr>
          <p:cNvPr id="13" name="Text Placeholder 11"/>
          <p:cNvSpPr txBox="1">
            <a:spLocks/>
          </p:cNvSpPr>
          <p:nvPr/>
        </p:nvSpPr>
        <p:spPr>
          <a:xfrm>
            <a:off x="330968" y="1909619"/>
            <a:ext cx="8454892" cy="451080"/>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2"/>
              </a:buClr>
              <a:buSzPct val="80000"/>
              <a:buFont typeface="Arial"/>
              <a:buChar char="•"/>
              <a:defRPr lang="en-US" sz="2000" b="0" i="0" kern="1200">
                <a:solidFill>
                  <a:schemeClr val="tx2"/>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2"/>
              </a:buClr>
              <a:buSzPct val="80000"/>
              <a:buFont typeface="Arial"/>
              <a:buChar char="•"/>
              <a:defRPr lang="en-US" sz="1600" b="0" i="0" kern="1200">
                <a:solidFill>
                  <a:schemeClr val="tx2"/>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4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2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85750" indent="-285750">
              <a:spcBef>
                <a:spcPts val="300"/>
              </a:spcBef>
              <a:buFont typeface="Arial" panose="020B0604020202020204" pitchFamily="34" charset="0"/>
              <a:buChar char="•"/>
            </a:pPr>
            <a:r>
              <a:rPr lang="en-US" sz="1200" dirty="0" smtClean="0"/>
              <a:t>All subscriptions new in VIP 30 -  new </a:t>
            </a:r>
            <a:r>
              <a:rPr lang="en-US" sz="1200" dirty="0" err="1" smtClean="0"/>
              <a:t>subtrack</a:t>
            </a:r>
            <a:r>
              <a:rPr lang="en-US" sz="1200" dirty="0" smtClean="0"/>
              <a:t> and SKUs newly added to Annuity</a:t>
            </a:r>
            <a:endParaRPr lang="en-US" sz="1200" dirty="0"/>
          </a:p>
          <a:p>
            <a:pPr marL="285750" indent="-285750">
              <a:spcBef>
                <a:spcPts val="300"/>
              </a:spcBef>
              <a:buFont typeface="Arial" panose="020B0604020202020204" pitchFamily="34" charset="0"/>
              <a:buChar char="•"/>
            </a:pPr>
            <a:r>
              <a:rPr lang="en-US" sz="1200" dirty="0" smtClean="0"/>
              <a:t>Renewal bonus will become available in future VIP periods </a:t>
            </a:r>
          </a:p>
        </p:txBody>
      </p:sp>
    </p:spTree>
    <p:extLst>
      <p:ext uri="{BB962C8B-B14F-4D97-AF65-F5344CB8AC3E}">
        <p14:creationId xmlns:p14="http://schemas.microsoft.com/office/powerpoint/2010/main" val="41930086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79" t="-4162" r="-179" b="-4162"/>
          <a:stretch/>
        </p:blipFill>
        <p:spPr>
          <a:xfrm>
            <a:off x="-59894" y="-647131"/>
            <a:ext cx="9360306" cy="6240204"/>
          </a:xfrm>
          <a:prstGeom prst="rect">
            <a:avLst/>
          </a:prstGeom>
        </p:spPr>
      </p:pic>
      <p:sp>
        <p:nvSpPr>
          <p:cNvPr id="4" name="Text Placeholder 3"/>
          <p:cNvSpPr>
            <a:spLocks noGrp="1"/>
          </p:cNvSpPr>
          <p:nvPr>
            <p:ph type="body" sz="quarter" idx="11"/>
          </p:nvPr>
        </p:nvSpPr>
        <p:spPr>
          <a:xfrm>
            <a:off x="500063" y="3333078"/>
            <a:ext cx="8139112" cy="889987"/>
          </a:xfrm>
        </p:spPr>
        <p:txBody>
          <a:bodyPr/>
          <a:lstStyle/>
          <a:p>
            <a:r>
              <a:rPr lang="en-US" sz="2800" dirty="0">
                <a:solidFill>
                  <a:srgbClr val="5C5E60"/>
                </a:solidFill>
              </a:rPr>
              <a:t>Collaboration </a:t>
            </a:r>
            <a:r>
              <a:rPr lang="en-US" sz="2800" dirty="0" smtClean="0">
                <a:solidFill>
                  <a:srgbClr val="5C5E60"/>
                </a:solidFill>
              </a:rPr>
              <a:t>Annuity (pilot</a:t>
            </a:r>
            <a:r>
              <a:rPr lang="en-US" sz="2800" dirty="0">
                <a:solidFill>
                  <a:srgbClr val="5C5E60"/>
                </a:solidFill>
              </a:rPr>
              <a:t>)</a:t>
            </a:r>
          </a:p>
        </p:txBody>
      </p:sp>
    </p:spTree>
    <p:extLst>
      <p:ext uri="{BB962C8B-B14F-4D97-AF65-F5344CB8AC3E}">
        <p14:creationId xmlns:p14="http://schemas.microsoft.com/office/powerpoint/2010/main" val="1671906217"/>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462301" y="1928008"/>
            <a:ext cx="8277344" cy="2618187"/>
          </a:xfrm>
        </p:spPr>
        <p:txBody>
          <a:bodyPr/>
          <a:lstStyle/>
          <a:p>
            <a:pPr>
              <a:spcBef>
                <a:spcPts val="600"/>
              </a:spcBef>
            </a:pPr>
            <a:r>
              <a:rPr lang="en-US" sz="1200" dirty="0" smtClean="0"/>
              <a:t>Simplified</a:t>
            </a:r>
            <a:r>
              <a:rPr lang="en-US" sz="1200" dirty="0"/>
              <a:t>, renamed SaaS </a:t>
            </a:r>
            <a:r>
              <a:rPr lang="en-US" sz="1200" dirty="0" smtClean="0"/>
              <a:t>incentive - </a:t>
            </a:r>
            <a:r>
              <a:rPr lang="en-US" sz="1200" dirty="0"/>
              <a:t>giving you even more rewards for </a:t>
            </a:r>
            <a:r>
              <a:rPr lang="en-US" sz="1200" dirty="0" smtClean="0"/>
              <a:t>Annuity-based deals</a:t>
            </a:r>
          </a:p>
          <a:p>
            <a:pPr>
              <a:spcBef>
                <a:spcPts val="800"/>
              </a:spcBef>
            </a:pPr>
            <a:r>
              <a:rPr lang="en-US" sz="1200" dirty="0"/>
              <a:t>Focus on the full customer lifecycle—</a:t>
            </a:r>
            <a:r>
              <a:rPr lang="en-US" sz="1200" b="1" dirty="0"/>
              <a:t>land, adopt, expand, and renew</a:t>
            </a:r>
            <a:r>
              <a:rPr lang="en-US" sz="1200" dirty="0"/>
              <a:t>—to</a:t>
            </a:r>
            <a:r>
              <a:rPr lang="en-US" sz="1200" b="1" dirty="0"/>
              <a:t> </a:t>
            </a:r>
            <a:r>
              <a:rPr lang="en-US" sz="1200" dirty="0"/>
              <a:t>drive customer value realization, earn trust, simplify renewals, and continue to expand the customer relationship and your profitability</a:t>
            </a:r>
          </a:p>
          <a:p>
            <a:pPr>
              <a:spcBef>
                <a:spcPts val="800"/>
              </a:spcBef>
            </a:pPr>
            <a:r>
              <a:rPr lang="en-US" sz="1200" dirty="0"/>
              <a:t>Make sure customers understand the productivity and innovation they can enjoy through </a:t>
            </a:r>
            <a:r>
              <a:rPr lang="en-US" sz="1200" b="1" dirty="0"/>
              <a:t>Cisco Spark™ Meeting, Messaging, and Calling</a:t>
            </a:r>
            <a:r>
              <a:rPr lang="en-US" sz="1200" dirty="0"/>
              <a:t>; Cisco’s award-winning endpoints, and the ability to connect it all to existing on-premises investments</a:t>
            </a:r>
          </a:p>
          <a:p>
            <a:pPr>
              <a:spcBef>
                <a:spcPts val="600"/>
              </a:spcBef>
            </a:pPr>
            <a:r>
              <a:rPr lang="en-US" sz="1200" dirty="0" smtClean="0"/>
              <a:t>Promote </a:t>
            </a:r>
            <a:r>
              <a:rPr lang="en-US" sz="1200" dirty="0"/>
              <a:t>the power of the full collaboration portfolio with </a:t>
            </a:r>
            <a:r>
              <a:rPr lang="en-US" sz="1200" b="1" dirty="0"/>
              <a:t>Cisco Spark Flex Plan</a:t>
            </a:r>
            <a:r>
              <a:rPr lang="en-US" sz="1200" dirty="0"/>
              <a:t>, a user-based subscription offer for Message, Meet, and Call with cloud, on-premises, and hybrid deployment </a:t>
            </a:r>
            <a:r>
              <a:rPr lang="en-US" sz="1200" dirty="0" smtClean="0"/>
              <a:t>flexibility</a:t>
            </a:r>
            <a:endParaRPr lang="en-US" sz="1200" dirty="0"/>
          </a:p>
          <a:p>
            <a:pPr>
              <a:spcBef>
                <a:spcPts val="600"/>
              </a:spcBef>
            </a:pPr>
            <a:r>
              <a:rPr lang="en-US" sz="1200" dirty="0" smtClean="0"/>
              <a:t>Use </a:t>
            </a:r>
            <a:r>
              <a:rPr lang="en-US" sz="1200" dirty="0"/>
              <a:t>the </a:t>
            </a:r>
            <a:r>
              <a:rPr lang="en-US" sz="1200" b="1" dirty="0"/>
              <a:t>growing roster of subscription offers </a:t>
            </a:r>
            <a:r>
              <a:rPr lang="en-US" sz="1200" dirty="0"/>
              <a:t>to achieve recurring revenue growth and earn higher Annuity payout levels with the new cloud collaboration offerings, including Cisco Spark Board, Cisco Spark Flex Plan, Cisco Business Edition 4000 (BE4000), and Endpoints as a Service on the Annuity </a:t>
            </a:r>
            <a:r>
              <a:rPr lang="en-US" sz="1200" dirty="0" smtClean="0"/>
              <a:t>platform</a:t>
            </a:r>
            <a:endParaRPr lang="en-US" sz="1200" dirty="0"/>
          </a:p>
          <a:p>
            <a:pPr>
              <a:spcBef>
                <a:spcPts val="600"/>
              </a:spcBef>
            </a:pPr>
            <a:r>
              <a:rPr lang="en-US" sz="1200" dirty="0" smtClean="0"/>
              <a:t>Learn </a:t>
            </a:r>
            <a:r>
              <a:rPr lang="en-US" sz="1200" dirty="0"/>
              <a:t>more in the VIP playbook at </a:t>
            </a:r>
            <a:r>
              <a:rPr lang="en-US" sz="1200" dirty="0">
                <a:hlinkClick r:id="rId3"/>
              </a:rPr>
              <a:t>www.cisco.com/go/vip</a:t>
            </a:r>
            <a:r>
              <a:rPr lang="en-US" sz="1200" dirty="0"/>
              <a:t> </a:t>
            </a:r>
          </a:p>
        </p:txBody>
      </p:sp>
      <p:sp>
        <p:nvSpPr>
          <p:cNvPr id="12" name="Title Placeholder 5"/>
          <p:cNvSpPr>
            <a:spLocks noGrp="1"/>
          </p:cNvSpPr>
          <p:nvPr>
            <p:ph type="title"/>
          </p:nvPr>
        </p:nvSpPr>
        <p:spPr/>
        <p:txBody>
          <a:bodyPr/>
          <a:lstStyle/>
          <a:p>
            <a:pPr lvl="0"/>
            <a:r>
              <a:rPr lang="en-US" dirty="0"/>
              <a:t>Collaboration </a:t>
            </a:r>
            <a:r>
              <a:rPr lang="en-US" dirty="0" smtClean="0"/>
              <a:t>Annuity (pilot</a:t>
            </a:r>
            <a:r>
              <a:rPr lang="en-US" dirty="0"/>
              <a:t>)</a:t>
            </a:r>
          </a:p>
        </p:txBody>
      </p:sp>
      <p:sp>
        <p:nvSpPr>
          <p:cNvPr id="4" name="TextBox 3"/>
          <p:cNvSpPr txBox="1"/>
          <p:nvPr/>
        </p:nvSpPr>
        <p:spPr>
          <a:xfrm>
            <a:off x="581218" y="1111290"/>
            <a:ext cx="3840480" cy="646331"/>
          </a:xfrm>
          <a:prstGeom prst="rect">
            <a:avLst/>
          </a:prstGeom>
          <a:solidFill>
            <a:srgbClr val="4EAD3E"/>
          </a:solidFill>
        </p:spPr>
        <p:txBody>
          <a:bodyPr wrap="square" tIns="182880" bIns="182880" rtlCol="0">
            <a:spAutoFit/>
          </a:bodyPr>
          <a:lstStyle/>
          <a:p>
            <a:pPr algn="ctr"/>
            <a:r>
              <a:rPr lang="en-US" dirty="0">
                <a:solidFill>
                  <a:schemeClr val="bg1"/>
                </a:solidFill>
              </a:rPr>
              <a:t>Collaboration </a:t>
            </a:r>
            <a:r>
              <a:rPr lang="en-US" dirty="0" smtClean="0">
                <a:solidFill>
                  <a:schemeClr val="bg1"/>
                </a:solidFill>
              </a:rPr>
              <a:t>Annuity</a:t>
            </a:r>
            <a:endParaRPr lang="en-US" dirty="0">
              <a:solidFill>
                <a:schemeClr val="bg1"/>
              </a:solidFill>
            </a:endParaRPr>
          </a:p>
        </p:txBody>
      </p:sp>
    </p:spTree>
    <p:extLst>
      <p:ext uri="{BB962C8B-B14F-4D97-AF65-F5344CB8AC3E}">
        <p14:creationId xmlns:p14="http://schemas.microsoft.com/office/powerpoint/2010/main" val="1647095318"/>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Current VIP </a:t>
            </a:r>
            <a:r>
              <a:rPr lang="en-US" dirty="0" smtClean="0"/>
              <a:t>30 At-a-Glance </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471538340"/>
              </p:ext>
            </p:extLst>
          </p:nvPr>
        </p:nvGraphicFramePr>
        <p:xfrm>
          <a:off x="513465" y="1079500"/>
          <a:ext cx="8117071" cy="3315318"/>
        </p:xfrm>
        <a:graphic>
          <a:graphicData uri="http://schemas.openxmlformats.org/drawingml/2006/table">
            <a:tbl>
              <a:tblPr firstRow="1" bandRow="1">
                <a:tableStyleId>{5C22544A-7EE6-4342-B048-85BDC9FD1C3A}</a:tableStyleId>
              </a:tblPr>
              <a:tblGrid>
                <a:gridCol w="1550014">
                  <a:extLst>
                    <a:ext uri="{9D8B030D-6E8A-4147-A177-3AD203B41FA5}">
                      <a16:colId xmlns:a16="http://schemas.microsoft.com/office/drawing/2014/main" xmlns="" val="20000"/>
                    </a:ext>
                  </a:extLst>
                </a:gridCol>
                <a:gridCol w="6567057">
                  <a:extLst>
                    <a:ext uri="{9D8B030D-6E8A-4147-A177-3AD203B41FA5}">
                      <a16:colId xmlns:a16="http://schemas.microsoft.com/office/drawing/2014/main" xmlns="" val="20001"/>
                    </a:ext>
                  </a:extLst>
                </a:gridCol>
              </a:tblGrid>
              <a:tr h="488904">
                <a:tc>
                  <a:txBody>
                    <a:bodyPr/>
                    <a:lstStyle/>
                    <a:p>
                      <a:pPr marL="0" marR="0" lvl="0" indent="0" algn="l" defTabSz="914400" rtl="0" eaLnBrk="1" fontAlgn="base" latinLnBrk="0" hangingPunct="1">
                        <a:lnSpc>
                          <a:spcPct val="95000"/>
                        </a:lnSpc>
                        <a:spcBef>
                          <a:spcPts val="300"/>
                        </a:spcBef>
                        <a:spcAft>
                          <a:spcPct val="0"/>
                        </a:spcAft>
                        <a:buClrTx/>
                        <a:buSzTx/>
                        <a:buFontTx/>
                        <a:buNone/>
                        <a:tabLst/>
                        <a:defRPr/>
                      </a:pPr>
                      <a:r>
                        <a:rPr lang="en-US" sz="1100" dirty="0">
                          <a:effectLst/>
                        </a:rPr>
                        <a:t>Goal</a:t>
                      </a:r>
                      <a:endParaRPr lang="en-US" sz="1100" b="1" dirty="0">
                        <a:solidFill>
                          <a:schemeClr val="bg1"/>
                        </a:solidFill>
                        <a:effectLst/>
                      </a:endParaRPr>
                    </a:p>
                  </a:txBody>
                  <a:tcPr marL="198370" marR="132247" marT="66123" marB="66123" anchor="ctr" horzOverflow="overflow">
                    <a:solidFill>
                      <a:srgbClr val="049FD9"/>
                    </a:solidFill>
                  </a:tcPr>
                </a:tc>
                <a:tc>
                  <a:txBody>
                    <a:bodyPr/>
                    <a:lstStyle/>
                    <a:p>
                      <a:pPr marL="0" marR="0" lvl="0" indent="0" algn="l" defTabSz="914400" rtl="0" eaLnBrk="1" fontAlgn="auto" latinLnBrk="0" hangingPunct="1">
                        <a:lnSpc>
                          <a:spcPct val="95000"/>
                        </a:lnSpc>
                        <a:spcBef>
                          <a:spcPts val="300"/>
                        </a:spcBef>
                        <a:spcAft>
                          <a:spcPts val="0"/>
                        </a:spcAft>
                        <a:buClr>
                          <a:schemeClr val="tx1"/>
                        </a:buClr>
                        <a:buSzPct val="80000"/>
                        <a:buFont typeface="Arial" pitchFamily="34" charset="0"/>
                        <a:buNone/>
                        <a:tabLst/>
                        <a:defRPr/>
                      </a:pPr>
                      <a:r>
                        <a:rPr lang="en-US" sz="900" dirty="0"/>
                        <a:t>The Cisco Value Incentive Program (VIP) rewards partners that have a comprehensive business practice focused on major architectures. Participating partners receive a semiannual payment when they meet program requirements.</a:t>
                      </a:r>
                      <a:endParaRPr lang="en-US" sz="900" dirty="0">
                        <a:solidFill>
                          <a:srgbClr val="FFFFFF"/>
                        </a:solidFill>
                      </a:endParaRPr>
                    </a:p>
                  </a:txBody>
                  <a:tcPr marL="132247" marR="132247" marT="66123" marB="66123" anchor="ctr" horzOverflow="overflow">
                    <a:solidFill>
                      <a:srgbClr val="049FD9"/>
                    </a:solidFill>
                  </a:tcPr>
                </a:tc>
                <a:extLst>
                  <a:ext uri="{0D108BD9-81ED-4DB2-BD59-A6C34878D82A}">
                    <a16:rowId xmlns:a16="http://schemas.microsoft.com/office/drawing/2014/main" xmlns="" val="10000"/>
                  </a:ext>
                </a:extLst>
              </a:tr>
              <a:tr h="488904">
                <a:tc>
                  <a:txBody>
                    <a:bodyPr/>
                    <a:lstStyle/>
                    <a:p>
                      <a:pPr marL="0" marR="0" lvl="0" indent="0" algn="l" defTabSz="914400" rtl="0" eaLnBrk="1" fontAlgn="base" latinLnBrk="0" hangingPunct="1">
                        <a:lnSpc>
                          <a:spcPct val="95000"/>
                        </a:lnSpc>
                        <a:spcBef>
                          <a:spcPts val="300"/>
                        </a:spcBef>
                        <a:spcAft>
                          <a:spcPct val="0"/>
                        </a:spcAft>
                        <a:buClrTx/>
                        <a:buSzTx/>
                        <a:buFontTx/>
                        <a:buNone/>
                        <a:tabLst/>
                      </a:pPr>
                      <a:r>
                        <a:rPr kumimoji="0" lang="en-US" sz="1100" u="none" strike="noStrike" cap="none" normalizeH="0" baseline="0" dirty="0">
                          <a:ln>
                            <a:noFill/>
                          </a:ln>
                          <a:solidFill>
                            <a:srgbClr val="4D4D4C"/>
                          </a:solidFill>
                          <a:effectLst/>
                        </a:rPr>
                        <a:t>Program Period </a:t>
                      </a:r>
                      <a:endParaRPr kumimoji="0" lang="en-US" sz="1100" b="1" i="0" u="none" strike="noStrike" cap="none" normalizeH="0" baseline="0" dirty="0">
                        <a:ln>
                          <a:noFill/>
                        </a:ln>
                        <a:solidFill>
                          <a:srgbClr val="4D4D4C"/>
                        </a:solidFill>
                        <a:effectLst/>
                        <a:latin typeface="+mj-lt"/>
                        <a:ea typeface="ＭＳ Ｐゴシック" pitchFamily="34" charset="-128"/>
                      </a:endParaRPr>
                    </a:p>
                  </a:txBody>
                  <a:tcPr marL="198370" marR="132247" marT="66123" marB="66123" horzOverflow="overflow">
                    <a:solidFill>
                      <a:srgbClr val="CCCDD7"/>
                    </a:solidFill>
                  </a:tcPr>
                </a:tc>
                <a:tc>
                  <a:txBody>
                    <a:bodyPr/>
                    <a:lstStyle/>
                    <a:p>
                      <a:pPr marL="166688" marR="0" lvl="0" indent="-166688" algn="l" defTabSz="914400" rtl="0" eaLnBrk="1" latinLnBrk="0" hangingPunct="1">
                        <a:lnSpc>
                          <a:spcPct val="95000"/>
                        </a:lnSpc>
                        <a:spcBef>
                          <a:spcPts val="300"/>
                        </a:spcBef>
                        <a:spcAft>
                          <a:spcPts val="0"/>
                        </a:spcAft>
                        <a:buClr>
                          <a:schemeClr val="tx1"/>
                        </a:buClr>
                        <a:buSzPct val="80000"/>
                        <a:buFont typeface="Arial" pitchFamily="34" charset="0"/>
                        <a:buChar char="•"/>
                      </a:pPr>
                      <a:r>
                        <a:rPr lang="en-US" sz="900" kern="1200" dirty="0" smtClean="0">
                          <a:solidFill>
                            <a:srgbClr val="4D4D4C"/>
                          </a:solidFill>
                          <a:effectLst/>
                        </a:rPr>
                        <a:t>July 30, 2017 to January 27, 2018</a:t>
                      </a:r>
                      <a:endParaRPr lang="en-US" sz="900" kern="1200" dirty="0">
                        <a:solidFill>
                          <a:srgbClr val="4D4D4C"/>
                        </a:solidFill>
                        <a:effectLst/>
                      </a:endParaRPr>
                    </a:p>
                    <a:p>
                      <a:pPr marL="166688" marR="0" lvl="0" indent="-166688" algn="l" defTabSz="914400" rtl="0" eaLnBrk="1" latinLnBrk="0" hangingPunct="1">
                        <a:lnSpc>
                          <a:spcPct val="95000"/>
                        </a:lnSpc>
                        <a:spcBef>
                          <a:spcPts val="300"/>
                        </a:spcBef>
                        <a:spcAft>
                          <a:spcPts val="0"/>
                        </a:spcAft>
                        <a:buClr>
                          <a:schemeClr val="tx1"/>
                        </a:buClr>
                        <a:buSzPct val="80000"/>
                        <a:buFont typeface="Arial" pitchFamily="34" charset="0"/>
                        <a:buChar char="•"/>
                      </a:pPr>
                      <a:r>
                        <a:rPr lang="en-US" sz="900" kern="1200" dirty="0">
                          <a:solidFill>
                            <a:srgbClr val="4D4D4C"/>
                          </a:solidFill>
                          <a:effectLst/>
                        </a:rPr>
                        <a:t>Enrollment dates: </a:t>
                      </a:r>
                      <a:r>
                        <a:rPr lang="en-US" sz="900" kern="1200" dirty="0" smtClean="0">
                          <a:solidFill>
                            <a:srgbClr val="4D4D4C"/>
                          </a:solidFill>
                          <a:effectLst/>
                        </a:rPr>
                        <a:t>July 30, 2017 to September 8, 2017 (</a:t>
                      </a:r>
                      <a:r>
                        <a:rPr lang="en-US" sz="900" kern="1200" dirty="0">
                          <a:solidFill>
                            <a:srgbClr val="4D4D4C"/>
                          </a:solidFill>
                          <a:effectLst/>
                        </a:rPr>
                        <a:t>6 months</a:t>
                      </a:r>
                      <a:r>
                        <a:rPr lang="en-US" sz="900" kern="1200" dirty="0" smtClean="0">
                          <a:solidFill>
                            <a:srgbClr val="4D4D4C"/>
                          </a:solidFill>
                          <a:effectLst/>
                        </a:rPr>
                        <a:t>)—October 29, 2017 to November 24, 2017 (</a:t>
                      </a:r>
                      <a:r>
                        <a:rPr lang="en-US" sz="900" kern="1200" dirty="0">
                          <a:solidFill>
                            <a:srgbClr val="4D4D4C"/>
                          </a:solidFill>
                          <a:effectLst/>
                        </a:rPr>
                        <a:t>3 months)</a:t>
                      </a:r>
                    </a:p>
                    <a:p>
                      <a:pPr marL="166688" marR="0" lvl="0" indent="-166688" algn="l" defTabSz="914400" rtl="0" eaLnBrk="1" latinLnBrk="0" hangingPunct="1">
                        <a:lnSpc>
                          <a:spcPct val="95000"/>
                        </a:lnSpc>
                        <a:spcBef>
                          <a:spcPts val="300"/>
                        </a:spcBef>
                        <a:spcAft>
                          <a:spcPts val="0"/>
                        </a:spcAft>
                        <a:buClr>
                          <a:schemeClr val="tx1"/>
                        </a:buClr>
                        <a:buSzPct val="80000"/>
                        <a:buFont typeface="Arial" pitchFamily="34" charset="0"/>
                        <a:buChar char="•"/>
                      </a:pPr>
                      <a:r>
                        <a:rPr lang="en-US" sz="900" b="1" i="0" kern="1200" dirty="0">
                          <a:solidFill>
                            <a:srgbClr val="4D4D4C"/>
                          </a:solidFill>
                          <a:effectLst/>
                          <a:latin typeface="+mn-lt"/>
                          <a:ea typeface="+mn-ea"/>
                          <a:cs typeface="+mn-cs"/>
                        </a:rPr>
                        <a:t>Enrollment</a:t>
                      </a:r>
                      <a:r>
                        <a:rPr lang="en-US" sz="900" b="1" i="0" kern="1200" baseline="0" dirty="0">
                          <a:solidFill>
                            <a:srgbClr val="4D4D4C"/>
                          </a:solidFill>
                          <a:effectLst/>
                          <a:latin typeface="+mn-lt"/>
                          <a:ea typeface="+mn-ea"/>
                          <a:cs typeface="+mn-cs"/>
                        </a:rPr>
                        <a:t> is required for each VIP period</a:t>
                      </a:r>
                      <a:endParaRPr lang="en-US" sz="900" b="1" i="0" kern="1200" dirty="0">
                        <a:solidFill>
                          <a:srgbClr val="4D4D4C"/>
                        </a:solidFill>
                        <a:effectLst/>
                        <a:latin typeface="+mn-lt"/>
                        <a:ea typeface="Times New Roman"/>
                        <a:cs typeface="Calibri"/>
                      </a:endParaRPr>
                    </a:p>
                  </a:txBody>
                  <a:tcPr marL="132247" marR="132247" marT="66123" marB="66123" horzOverflow="overflow">
                    <a:solidFill>
                      <a:srgbClr val="CCCDD7"/>
                    </a:solidFill>
                  </a:tcPr>
                </a:tc>
                <a:extLst>
                  <a:ext uri="{0D108BD9-81ED-4DB2-BD59-A6C34878D82A}">
                    <a16:rowId xmlns:a16="http://schemas.microsoft.com/office/drawing/2014/main" xmlns="" val="10001"/>
                  </a:ext>
                </a:extLst>
              </a:tr>
              <a:tr h="411483">
                <a:tc>
                  <a:txBody>
                    <a:bodyPr/>
                    <a:lstStyle/>
                    <a:p>
                      <a:pPr marL="0" marR="0" lvl="0" indent="0" algn="l" defTabSz="914400" rtl="0" eaLnBrk="1" fontAlgn="base" latinLnBrk="0" hangingPunct="1">
                        <a:lnSpc>
                          <a:spcPct val="95000"/>
                        </a:lnSpc>
                        <a:spcBef>
                          <a:spcPts val="300"/>
                        </a:spcBef>
                        <a:spcAft>
                          <a:spcPct val="0"/>
                        </a:spcAft>
                        <a:buClrTx/>
                        <a:buSzTx/>
                        <a:buFontTx/>
                        <a:buNone/>
                        <a:tabLst/>
                      </a:pPr>
                      <a:r>
                        <a:rPr kumimoji="0" lang="en-US" sz="1100" u="none" strike="noStrike" cap="none" normalizeH="0" baseline="0" dirty="0">
                          <a:ln>
                            <a:noFill/>
                          </a:ln>
                          <a:solidFill>
                            <a:srgbClr val="4D4D4C"/>
                          </a:solidFill>
                          <a:effectLst/>
                        </a:rPr>
                        <a:t>Tracks</a:t>
                      </a:r>
                      <a:endParaRPr kumimoji="0" lang="en-US" sz="1100" b="1" i="0" u="none" strike="noStrike" cap="none" normalizeH="0" baseline="0" dirty="0">
                        <a:ln>
                          <a:noFill/>
                        </a:ln>
                        <a:solidFill>
                          <a:srgbClr val="4D4D4C"/>
                        </a:solidFill>
                        <a:effectLst/>
                        <a:latin typeface="+mj-lt"/>
                        <a:ea typeface="ＭＳ Ｐゴシック" pitchFamily="34" charset="-128"/>
                      </a:endParaRPr>
                    </a:p>
                  </a:txBody>
                  <a:tcPr marL="198370" marR="132247" marT="66123" marB="66123" horzOverflow="overflow">
                    <a:solidFill>
                      <a:srgbClr val="E7E8EC"/>
                    </a:solidFill>
                  </a:tcPr>
                </a:tc>
                <a:tc>
                  <a:txBody>
                    <a:bodyPr/>
                    <a:lstStyle/>
                    <a:p>
                      <a:pPr marL="166688" marR="0" lvl="0" indent="-166688" algn="l" defTabSz="914400" rtl="0" eaLnBrk="1" latinLnBrk="0" hangingPunct="1">
                        <a:lnSpc>
                          <a:spcPct val="95000"/>
                        </a:lnSpc>
                        <a:spcBef>
                          <a:spcPts val="300"/>
                        </a:spcBef>
                        <a:spcAft>
                          <a:spcPts val="0"/>
                        </a:spcAft>
                        <a:buClr>
                          <a:schemeClr val="tx1"/>
                        </a:buClr>
                        <a:buSzPct val="80000"/>
                        <a:buFont typeface="Arial" pitchFamily="34" charset="0"/>
                        <a:buChar char="•"/>
                      </a:pPr>
                      <a:r>
                        <a:rPr lang="en-US" sz="900" kern="1200" dirty="0">
                          <a:solidFill>
                            <a:srgbClr val="4D4D4C"/>
                          </a:solidFill>
                          <a:effectLst/>
                        </a:rPr>
                        <a:t>Architecture </a:t>
                      </a:r>
                      <a:r>
                        <a:rPr lang="en-US" sz="900" kern="1200" dirty="0" smtClean="0">
                          <a:solidFill>
                            <a:srgbClr val="4D4D4C"/>
                          </a:solidFill>
                          <a:effectLst/>
                        </a:rPr>
                        <a:t>track</a:t>
                      </a:r>
                      <a:r>
                        <a:rPr lang="en-US" sz="900" kern="1200" dirty="0">
                          <a:solidFill>
                            <a:srgbClr val="4D4D4C"/>
                          </a:solidFill>
                          <a:effectLst/>
                        </a:rPr>
                        <a:t>: Enterprise</a:t>
                      </a:r>
                      <a:r>
                        <a:rPr lang="en-US" sz="900" kern="1200" baseline="0" dirty="0">
                          <a:solidFill>
                            <a:srgbClr val="4D4D4C"/>
                          </a:solidFill>
                          <a:effectLst/>
                        </a:rPr>
                        <a:t> </a:t>
                      </a:r>
                      <a:r>
                        <a:rPr lang="en-US" sz="900" kern="1200" dirty="0">
                          <a:solidFill>
                            <a:srgbClr val="4D4D4C"/>
                          </a:solidFill>
                          <a:effectLst/>
                        </a:rPr>
                        <a:t>Networks, </a:t>
                      </a:r>
                      <a:r>
                        <a:rPr lang="en-US" sz="900" kern="1200" dirty="0" smtClean="0">
                          <a:solidFill>
                            <a:srgbClr val="4D4D4C"/>
                          </a:solidFill>
                          <a:effectLst/>
                        </a:rPr>
                        <a:t>Security</a:t>
                      </a:r>
                      <a:r>
                        <a:rPr lang="en-US" sz="900" kern="1200" dirty="0">
                          <a:solidFill>
                            <a:srgbClr val="4D4D4C"/>
                          </a:solidFill>
                          <a:effectLst/>
                        </a:rPr>
                        <a:t>,</a:t>
                      </a:r>
                      <a:r>
                        <a:rPr lang="en-US" sz="900" kern="1200" baseline="0" dirty="0">
                          <a:solidFill>
                            <a:srgbClr val="4D4D4C"/>
                          </a:solidFill>
                          <a:effectLst/>
                        </a:rPr>
                        <a:t> </a:t>
                      </a:r>
                      <a:r>
                        <a:rPr lang="en-US" sz="900" kern="1200" dirty="0" smtClean="0">
                          <a:solidFill>
                            <a:srgbClr val="4D4D4C"/>
                          </a:solidFill>
                          <a:effectLst/>
                        </a:rPr>
                        <a:t>Data </a:t>
                      </a:r>
                      <a:r>
                        <a:rPr lang="en-US" sz="900" kern="1200" dirty="0">
                          <a:solidFill>
                            <a:srgbClr val="4D4D4C"/>
                          </a:solidFill>
                          <a:effectLst/>
                        </a:rPr>
                        <a:t>Center, Collaboration,</a:t>
                      </a:r>
                      <a:r>
                        <a:rPr lang="en-US" sz="900" kern="1200" baseline="0" dirty="0">
                          <a:solidFill>
                            <a:srgbClr val="4D4D4C"/>
                          </a:solidFill>
                          <a:effectLst/>
                        </a:rPr>
                        <a:t> </a:t>
                      </a:r>
                      <a:r>
                        <a:rPr lang="en-US" sz="900" kern="1200" dirty="0" smtClean="0">
                          <a:solidFill>
                            <a:srgbClr val="4D4D4C"/>
                          </a:solidFill>
                          <a:effectLst/>
                        </a:rPr>
                        <a:t>and </a:t>
                      </a:r>
                      <a:r>
                        <a:rPr lang="en-US" sz="900" kern="1200" dirty="0">
                          <a:solidFill>
                            <a:srgbClr val="4D4D4C"/>
                          </a:solidFill>
                          <a:effectLst/>
                        </a:rPr>
                        <a:t>Service Provider Technology</a:t>
                      </a:r>
                      <a:endParaRPr lang="en-US" sz="900" kern="1200" baseline="0" dirty="0">
                        <a:solidFill>
                          <a:srgbClr val="4D4D4C"/>
                        </a:solidFill>
                        <a:effectLst/>
                      </a:endParaRPr>
                    </a:p>
                    <a:p>
                      <a:pPr marL="166688" marR="0" lvl="0" indent="-166688" algn="l" defTabSz="914400" rtl="0" eaLnBrk="1" latinLnBrk="0" hangingPunct="1">
                        <a:lnSpc>
                          <a:spcPct val="95000"/>
                        </a:lnSpc>
                        <a:spcBef>
                          <a:spcPts val="300"/>
                        </a:spcBef>
                        <a:spcAft>
                          <a:spcPts val="0"/>
                        </a:spcAft>
                        <a:buClr>
                          <a:schemeClr val="tx1"/>
                        </a:buClr>
                        <a:buSzPct val="80000"/>
                        <a:buFont typeface="Arial" pitchFamily="34" charset="0"/>
                        <a:buChar char="•"/>
                      </a:pPr>
                      <a:r>
                        <a:rPr lang="en-US" sz="900" kern="1200" baseline="0" dirty="0">
                          <a:solidFill>
                            <a:srgbClr val="4D4D4C"/>
                          </a:solidFill>
                          <a:effectLst/>
                        </a:rPr>
                        <a:t>New Business </a:t>
                      </a:r>
                      <a:r>
                        <a:rPr lang="en-US" sz="900" kern="1200" baseline="0" dirty="0" smtClean="0">
                          <a:solidFill>
                            <a:srgbClr val="4D4D4C"/>
                          </a:solidFill>
                          <a:effectLst/>
                        </a:rPr>
                        <a:t>track</a:t>
                      </a:r>
                      <a:r>
                        <a:rPr lang="en-US" sz="900" kern="1200" baseline="0" dirty="0">
                          <a:solidFill>
                            <a:srgbClr val="4D4D4C"/>
                          </a:solidFill>
                          <a:effectLst/>
                        </a:rPr>
                        <a:t>: </a:t>
                      </a:r>
                      <a:r>
                        <a:rPr lang="en-US" sz="900" kern="1200" baseline="0" dirty="0" smtClean="0">
                          <a:solidFill>
                            <a:srgbClr val="4D4D4C"/>
                          </a:solidFill>
                          <a:effectLst/>
                        </a:rPr>
                        <a:t>Enterprise Networks Annuity </a:t>
                      </a:r>
                      <a:r>
                        <a:rPr lang="en-US" sz="900" strike="noStrike" kern="1200" baseline="30000" dirty="0" smtClean="0">
                          <a:solidFill>
                            <a:srgbClr val="4D4D4C"/>
                          </a:solidFill>
                          <a:effectLst/>
                        </a:rPr>
                        <a:t>NEW</a:t>
                      </a:r>
                      <a:r>
                        <a:rPr lang="en-US" sz="900" kern="1200" baseline="0" dirty="0" smtClean="0">
                          <a:solidFill>
                            <a:srgbClr val="4D4D4C"/>
                          </a:solidFill>
                          <a:effectLst/>
                        </a:rPr>
                        <a:t>, Collaboration Annuity, Security Annuity, Data Center Annuity </a:t>
                      </a:r>
                      <a:r>
                        <a:rPr lang="en-US" sz="900" strike="noStrike" kern="1200" baseline="30000" dirty="0" smtClean="0">
                          <a:solidFill>
                            <a:srgbClr val="4D4D4C"/>
                          </a:solidFill>
                          <a:effectLst/>
                        </a:rPr>
                        <a:t>NEW</a:t>
                      </a:r>
                      <a:r>
                        <a:rPr lang="en-US" sz="900" kern="1200" baseline="0" dirty="0" smtClean="0">
                          <a:solidFill>
                            <a:srgbClr val="4D4D4C"/>
                          </a:solidFill>
                          <a:effectLst/>
                        </a:rPr>
                        <a:t>, Meraki </a:t>
                      </a:r>
                      <a:r>
                        <a:rPr lang="en-US" sz="900" kern="1200" baseline="0" dirty="0">
                          <a:solidFill>
                            <a:srgbClr val="4D4D4C"/>
                          </a:solidFill>
                          <a:effectLst/>
                        </a:rPr>
                        <a:t>Cloud </a:t>
                      </a:r>
                      <a:r>
                        <a:rPr lang="en-US" sz="900" kern="1200" baseline="0" dirty="0" smtClean="0">
                          <a:solidFill>
                            <a:srgbClr val="4D4D4C"/>
                          </a:solidFill>
                          <a:effectLst/>
                        </a:rPr>
                        <a:t>Networking</a:t>
                      </a:r>
                      <a:endParaRPr lang="en-US" sz="900" kern="1200" baseline="0" dirty="0">
                        <a:solidFill>
                          <a:srgbClr val="4D4D4C"/>
                        </a:solidFill>
                        <a:effectLst/>
                      </a:endParaRPr>
                    </a:p>
                  </a:txBody>
                  <a:tcPr marL="132247" marR="132247" marT="66123" marB="66123" horzOverflow="overflow">
                    <a:solidFill>
                      <a:srgbClr val="E7E8EC"/>
                    </a:solidFill>
                  </a:tcPr>
                </a:tc>
                <a:extLst>
                  <a:ext uri="{0D108BD9-81ED-4DB2-BD59-A6C34878D82A}">
                    <a16:rowId xmlns:a16="http://schemas.microsoft.com/office/drawing/2014/main" xmlns="" val="10002"/>
                  </a:ext>
                </a:extLst>
              </a:tr>
              <a:tr h="526695">
                <a:tc>
                  <a:txBody>
                    <a:bodyPr/>
                    <a:lstStyle/>
                    <a:p>
                      <a:pPr marL="0" marR="0" lvl="0" indent="0" algn="l" defTabSz="914400" rtl="0" eaLnBrk="1" fontAlgn="base" latinLnBrk="0" hangingPunct="1">
                        <a:lnSpc>
                          <a:spcPct val="95000"/>
                        </a:lnSpc>
                        <a:spcBef>
                          <a:spcPts val="300"/>
                        </a:spcBef>
                        <a:spcAft>
                          <a:spcPct val="0"/>
                        </a:spcAft>
                        <a:buClrTx/>
                        <a:buSzTx/>
                        <a:buFontTx/>
                        <a:buNone/>
                        <a:tabLst/>
                      </a:pPr>
                      <a:r>
                        <a:rPr kumimoji="0" lang="en-US" sz="1100" u="none" strike="noStrike" cap="none" normalizeH="0" baseline="0" dirty="0">
                          <a:ln>
                            <a:noFill/>
                          </a:ln>
                          <a:solidFill>
                            <a:srgbClr val="4D4D4C"/>
                          </a:solidFill>
                          <a:effectLst/>
                        </a:rPr>
                        <a:t>Payout Requirements</a:t>
                      </a:r>
                      <a:endParaRPr kumimoji="0" lang="en-US" sz="1100" b="1" i="0" u="none" strike="noStrike" cap="none" normalizeH="0" baseline="0" dirty="0">
                        <a:ln>
                          <a:noFill/>
                        </a:ln>
                        <a:solidFill>
                          <a:srgbClr val="4D4D4C"/>
                        </a:solidFill>
                        <a:effectLst/>
                        <a:latin typeface="+mj-lt"/>
                        <a:ea typeface="ＭＳ Ｐゴシック" pitchFamily="34" charset="-128"/>
                      </a:endParaRPr>
                    </a:p>
                  </a:txBody>
                  <a:tcPr marL="198370" marR="132247" marT="66123" marB="66123" horzOverflow="overflow">
                    <a:solidFill>
                      <a:srgbClr val="CCCDD7"/>
                    </a:solidFill>
                  </a:tcPr>
                </a:tc>
                <a:tc>
                  <a:txBody>
                    <a:bodyPr/>
                    <a:lstStyle/>
                    <a:p>
                      <a:pPr marL="166688" marR="0" lvl="0" indent="-166688" algn="l" defTabSz="914400" rtl="0" eaLnBrk="1" latinLnBrk="0" hangingPunct="1">
                        <a:lnSpc>
                          <a:spcPct val="95000"/>
                        </a:lnSpc>
                        <a:spcBef>
                          <a:spcPts val="300"/>
                        </a:spcBef>
                        <a:spcAft>
                          <a:spcPts val="0"/>
                        </a:spcAft>
                        <a:buClr>
                          <a:schemeClr val="tx1"/>
                        </a:buClr>
                        <a:buSzPct val="80000"/>
                        <a:buFont typeface="Arial" pitchFamily="34" charset="0"/>
                        <a:buChar char="•"/>
                      </a:pPr>
                      <a:r>
                        <a:rPr lang="en-US" sz="900" kern="1200" dirty="0">
                          <a:solidFill>
                            <a:srgbClr val="4D4D4C"/>
                          </a:solidFill>
                          <a:effectLst/>
                        </a:rPr>
                        <a:t>Minimum bookings requirements </a:t>
                      </a:r>
                    </a:p>
                    <a:p>
                      <a:pPr marL="166688" marR="0" lvl="0" indent="-166688" algn="l" defTabSz="914400" rtl="0" eaLnBrk="1" latinLnBrk="0" hangingPunct="1">
                        <a:lnSpc>
                          <a:spcPct val="95000"/>
                        </a:lnSpc>
                        <a:spcBef>
                          <a:spcPts val="300"/>
                        </a:spcBef>
                        <a:spcAft>
                          <a:spcPts val="0"/>
                        </a:spcAft>
                        <a:buClr>
                          <a:schemeClr val="tx1"/>
                        </a:buClr>
                        <a:buSzPct val="80000"/>
                        <a:buFont typeface="Arial" pitchFamily="34" charset="0"/>
                        <a:buChar char="•"/>
                      </a:pPr>
                      <a:r>
                        <a:rPr lang="en-US" sz="900" kern="1200" dirty="0">
                          <a:solidFill>
                            <a:srgbClr val="4D4D4C"/>
                          </a:solidFill>
                          <a:effectLst/>
                        </a:rPr>
                        <a:t>Associated specializations, certifications, designations or ATPs</a:t>
                      </a:r>
                    </a:p>
                    <a:p>
                      <a:pPr marL="166688" marR="0" lvl="0" indent="-166688" algn="l" defTabSz="914400" rtl="0" eaLnBrk="1" fontAlgn="auto" latinLnBrk="0" hangingPunct="1">
                        <a:lnSpc>
                          <a:spcPct val="95000"/>
                        </a:lnSpc>
                        <a:spcBef>
                          <a:spcPts val="300"/>
                        </a:spcBef>
                        <a:spcAft>
                          <a:spcPts val="0"/>
                        </a:spcAft>
                        <a:buClr>
                          <a:schemeClr val="tx1"/>
                        </a:buClr>
                        <a:buSzPct val="80000"/>
                        <a:buFont typeface="Arial" pitchFamily="34" charset="0"/>
                        <a:buChar char="•"/>
                        <a:tabLst/>
                        <a:defRPr/>
                      </a:pPr>
                      <a:r>
                        <a:rPr lang="en-US" sz="900" kern="1200" baseline="0" dirty="0" smtClean="0">
                          <a:solidFill>
                            <a:srgbClr val="4D4D4C"/>
                          </a:solidFill>
                          <a:effectLst/>
                          <a:latin typeface="+mn-lt"/>
                          <a:ea typeface="+mn-ea"/>
                          <a:cs typeface="+mn-cs"/>
                        </a:rPr>
                        <a:t>Certification maintenance or provide specific number of customer contacts/email addresses for CSAT</a:t>
                      </a:r>
                      <a:endParaRPr lang="en-US" sz="900" kern="1200" baseline="0" dirty="0">
                        <a:solidFill>
                          <a:srgbClr val="4D4D4C"/>
                        </a:solidFill>
                        <a:effectLst/>
                        <a:latin typeface="+mn-lt"/>
                        <a:ea typeface="+mn-ea"/>
                        <a:cs typeface="+mn-cs"/>
                      </a:endParaRPr>
                    </a:p>
                  </a:txBody>
                  <a:tcPr marL="132247" marR="132247" marT="66123" marB="66123" horzOverflow="overflow">
                    <a:solidFill>
                      <a:srgbClr val="CCCDD7"/>
                    </a:solidFill>
                  </a:tcPr>
                </a:tc>
                <a:extLst>
                  <a:ext uri="{0D108BD9-81ED-4DB2-BD59-A6C34878D82A}">
                    <a16:rowId xmlns:a16="http://schemas.microsoft.com/office/drawing/2014/main" xmlns="" val="10003"/>
                  </a:ext>
                </a:extLst>
              </a:tr>
              <a:tr h="615626">
                <a:tc>
                  <a:txBody>
                    <a:bodyPr/>
                    <a:lstStyle/>
                    <a:p>
                      <a:pPr marL="0" marR="0" lvl="0" indent="0" algn="l" defTabSz="914400" rtl="0" eaLnBrk="1" fontAlgn="base" latinLnBrk="0" hangingPunct="1">
                        <a:lnSpc>
                          <a:spcPct val="95000"/>
                        </a:lnSpc>
                        <a:spcBef>
                          <a:spcPts val="300"/>
                        </a:spcBef>
                        <a:spcAft>
                          <a:spcPct val="0"/>
                        </a:spcAft>
                        <a:buClrTx/>
                        <a:buSzTx/>
                        <a:buFontTx/>
                        <a:buNone/>
                        <a:tabLst/>
                      </a:pPr>
                      <a:r>
                        <a:rPr kumimoji="0" lang="en-US" sz="1100" u="none" strike="noStrike" cap="none" normalizeH="0" baseline="0" dirty="0">
                          <a:ln>
                            <a:noFill/>
                          </a:ln>
                          <a:solidFill>
                            <a:srgbClr val="4D4D4C"/>
                          </a:solidFill>
                          <a:effectLst/>
                        </a:rPr>
                        <a:t>Additional Details</a:t>
                      </a:r>
                      <a:endParaRPr kumimoji="0" lang="en-US" sz="1100" b="1" i="0" u="none" strike="noStrike" cap="none" normalizeH="0" baseline="0" dirty="0">
                        <a:ln>
                          <a:noFill/>
                        </a:ln>
                        <a:solidFill>
                          <a:srgbClr val="4D4D4C"/>
                        </a:solidFill>
                        <a:effectLst/>
                        <a:latin typeface="+mj-lt"/>
                        <a:ea typeface="ＭＳ Ｐゴシック" pitchFamily="34" charset="-128"/>
                      </a:endParaRPr>
                    </a:p>
                  </a:txBody>
                  <a:tcPr marL="198370" marR="132247" marT="66123" marB="66123" horzOverflow="overflow">
                    <a:solidFill>
                      <a:srgbClr val="E7E8EC"/>
                    </a:solidFill>
                  </a:tcPr>
                </a:tc>
                <a:tc>
                  <a:txBody>
                    <a:bodyPr/>
                    <a:lstStyle/>
                    <a:p>
                      <a:pPr marL="166688" marR="0" lvl="0" indent="-166688" algn="l" defTabSz="914400" rtl="0" eaLnBrk="1" fontAlgn="auto" latinLnBrk="0" hangingPunct="1">
                        <a:lnSpc>
                          <a:spcPct val="95000"/>
                        </a:lnSpc>
                        <a:spcBef>
                          <a:spcPts val="300"/>
                        </a:spcBef>
                        <a:spcAft>
                          <a:spcPts val="0"/>
                        </a:spcAft>
                        <a:buClr>
                          <a:schemeClr val="tx1"/>
                        </a:buClr>
                        <a:buSzPct val="80000"/>
                        <a:buFont typeface="Arial" pitchFamily="34" charset="0"/>
                        <a:buChar char="•"/>
                        <a:tabLst/>
                        <a:defRPr/>
                      </a:pPr>
                      <a:r>
                        <a:rPr lang="en-US" sz="900" kern="1200" dirty="0">
                          <a:solidFill>
                            <a:srgbClr val="4D4D4C"/>
                          </a:solidFill>
                          <a:effectLst/>
                        </a:rPr>
                        <a:t>Enrollments</a:t>
                      </a:r>
                      <a:r>
                        <a:rPr lang="en-US" sz="900" kern="1200" baseline="0" dirty="0">
                          <a:solidFill>
                            <a:srgbClr val="4D4D4C"/>
                          </a:solidFill>
                          <a:effectLst/>
                        </a:rPr>
                        <a:t> are done at the track level</a:t>
                      </a:r>
                    </a:p>
                    <a:p>
                      <a:pPr marL="166688" marR="0" lvl="0" indent="-166688" algn="l" defTabSz="914400" rtl="0" eaLnBrk="1" fontAlgn="auto" latinLnBrk="0" hangingPunct="1">
                        <a:lnSpc>
                          <a:spcPct val="95000"/>
                        </a:lnSpc>
                        <a:spcBef>
                          <a:spcPts val="300"/>
                        </a:spcBef>
                        <a:spcAft>
                          <a:spcPts val="0"/>
                        </a:spcAft>
                        <a:buClr>
                          <a:schemeClr val="tx1"/>
                        </a:buClr>
                        <a:buSzPct val="80000"/>
                        <a:buFont typeface="Arial" pitchFamily="34" charset="0"/>
                        <a:buChar char="•"/>
                        <a:tabLst/>
                        <a:defRPr/>
                      </a:pPr>
                      <a:r>
                        <a:rPr lang="en-US" sz="900" dirty="0">
                          <a:solidFill>
                            <a:srgbClr val="4D4D4C"/>
                          </a:solidFill>
                        </a:rPr>
                        <a:t>Enrollments to Architecture and New Business track can be combined—no </a:t>
                      </a:r>
                      <a:r>
                        <a:rPr lang="en-US" sz="900" dirty="0" smtClean="0">
                          <a:solidFill>
                            <a:srgbClr val="4D4D4C"/>
                          </a:solidFill>
                        </a:rPr>
                        <a:t>mutual </a:t>
                      </a:r>
                      <a:r>
                        <a:rPr lang="en-US" sz="900" dirty="0">
                          <a:solidFill>
                            <a:srgbClr val="4D4D4C"/>
                          </a:solidFill>
                        </a:rPr>
                        <a:t>exclusivity rules</a:t>
                      </a:r>
                    </a:p>
                    <a:p>
                      <a:pPr marL="166688" marR="0" lvl="0" indent="-166688" algn="l" defTabSz="914400" rtl="0" eaLnBrk="1" fontAlgn="auto" latinLnBrk="0" hangingPunct="1">
                        <a:lnSpc>
                          <a:spcPct val="95000"/>
                        </a:lnSpc>
                        <a:spcBef>
                          <a:spcPts val="300"/>
                        </a:spcBef>
                        <a:spcAft>
                          <a:spcPts val="0"/>
                        </a:spcAft>
                        <a:buClr>
                          <a:schemeClr val="tx1"/>
                        </a:buClr>
                        <a:buSzPct val="80000"/>
                        <a:buFont typeface="Arial" pitchFamily="34" charset="0"/>
                        <a:buChar char="•"/>
                        <a:tabLst/>
                        <a:defRPr/>
                      </a:pPr>
                      <a:r>
                        <a:rPr lang="en-US" sz="900" kern="1200" dirty="0">
                          <a:solidFill>
                            <a:srgbClr val="4D4D4C"/>
                          </a:solidFill>
                          <a:latin typeface="+mn-lt"/>
                          <a:ea typeface="+mn-ea"/>
                          <a:cs typeface="+mn-cs"/>
                        </a:rPr>
                        <a:t>Eligible SKUs and orders from both Resale and Cloud and Managed Service (Title Held and Title Transferred) order types recognized, cloud services itself (cloud POS submissions) not included</a:t>
                      </a:r>
                    </a:p>
                    <a:p>
                      <a:pPr marL="166688" marR="0" lvl="0" indent="-166688" algn="l" defTabSz="685777" rtl="0" eaLnBrk="1" fontAlgn="auto" latinLnBrk="0" hangingPunct="1">
                        <a:lnSpc>
                          <a:spcPct val="95000"/>
                        </a:lnSpc>
                        <a:spcBef>
                          <a:spcPts val="300"/>
                        </a:spcBef>
                        <a:spcAft>
                          <a:spcPts val="0"/>
                        </a:spcAft>
                        <a:buClr>
                          <a:schemeClr val="tx1"/>
                        </a:buClr>
                        <a:buSzPct val="80000"/>
                        <a:buFont typeface="Arial" pitchFamily="34" charset="0"/>
                        <a:buChar char="•"/>
                        <a:tabLst/>
                        <a:defRPr/>
                      </a:pPr>
                      <a:r>
                        <a:rPr lang="en-US" sz="900" kern="1200" dirty="0">
                          <a:solidFill>
                            <a:srgbClr val="4D4D4C"/>
                          </a:solidFill>
                          <a:latin typeface="+mn-lt"/>
                          <a:ea typeface="+mn-ea"/>
                          <a:cs typeface="+mn-cs"/>
                        </a:rPr>
                        <a:t>CMSP Simplified Pricing, Not For Resale (NFR) and other specific</a:t>
                      </a:r>
                      <a:r>
                        <a:rPr lang="en-US" sz="900" kern="1200" baseline="0" dirty="0">
                          <a:solidFill>
                            <a:srgbClr val="4D4D4C"/>
                          </a:solidFill>
                          <a:latin typeface="+mn-lt"/>
                          <a:ea typeface="+mn-ea"/>
                          <a:cs typeface="+mn-cs"/>
                        </a:rPr>
                        <a:t> promotions </a:t>
                      </a:r>
                      <a:r>
                        <a:rPr lang="en-US" sz="900" kern="1200" dirty="0">
                          <a:solidFill>
                            <a:srgbClr val="4D4D4C"/>
                          </a:solidFill>
                          <a:latin typeface="+mn-lt"/>
                          <a:ea typeface="+mn-ea"/>
                          <a:cs typeface="+mn-cs"/>
                        </a:rPr>
                        <a:t>excluded</a:t>
                      </a:r>
                    </a:p>
                    <a:p>
                      <a:pPr marL="166688" marR="0" lvl="0" indent="-166688">
                        <a:lnSpc>
                          <a:spcPct val="95000"/>
                        </a:lnSpc>
                        <a:spcBef>
                          <a:spcPts val="300"/>
                        </a:spcBef>
                        <a:spcAft>
                          <a:spcPts val="0"/>
                        </a:spcAft>
                        <a:buClr>
                          <a:schemeClr val="tx1"/>
                        </a:buClr>
                        <a:buSzPct val="80000"/>
                        <a:buFont typeface="Arial" pitchFamily="34" charset="0"/>
                        <a:buChar char="•"/>
                      </a:pPr>
                      <a:r>
                        <a:rPr lang="en-US" sz="900" kern="1200" dirty="0">
                          <a:solidFill>
                            <a:srgbClr val="4D4D4C"/>
                          </a:solidFill>
                          <a:effectLst/>
                        </a:rPr>
                        <a:t>Payments are based on net shipments on eligible SKUs except for </a:t>
                      </a:r>
                      <a:r>
                        <a:rPr lang="en-US" sz="900" kern="1200" dirty="0" smtClean="0">
                          <a:solidFill>
                            <a:srgbClr val="4D4D4C"/>
                          </a:solidFill>
                          <a:effectLst/>
                        </a:rPr>
                        <a:t>Annuity </a:t>
                      </a:r>
                      <a:r>
                        <a:rPr lang="en-US" sz="900" kern="1200" dirty="0" err="1" smtClean="0">
                          <a:solidFill>
                            <a:srgbClr val="4D4D4C"/>
                          </a:solidFill>
                          <a:effectLst/>
                        </a:rPr>
                        <a:t>subtracks</a:t>
                      </a:r>
                      <a:endParaRPr lang="en-US" sz="900" b="0" i="0" kern="1200" dirty="0">
                        <a:solidFill>
                          <a:srgbClr val="4D4D4C"/>
                        </a:solidFill>
                        <a:effectLst/>
                        <a:latin typeface="+mn-lt"/>
                        <a:ea typeface="Times New Roman"/>
                        <a:cs typeface="Calibri"/>
                      </a:endParaRPr>
                    </a:p>
                  </a:txBody>
                  <a:tcPr marL="132247" marR="132247" marT="66123" marB="66123" horzOverflow="overflow">
                    <a:solidFill>
                      <a:srgbClr val="E7E8EC"/>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560247423"/>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VIP </a:t>
            </a:r>
            <a:r>
              <a:rPr lang="en-US" dirty="0" smtClean="0"/>
              <a:t>30 Collaboration Annuity Overview</a:t>
            </a:r>
            <a:endParaRPr lang="en-US" dirty="0"/>
          </a:p>
        </p:txBody>
      </p:sp>
      <p:graphicFrame>
        <p:nvGraphicFramePr>
          <p:cNvPr id="4" name="Table Placeholder 8"/>
          <p:cNvGraphicFramePr>
            <a:graphicFrameLocks/>
          </p:cNvGraphicFramePr>
          <p:nvPr>
            <p:extLst>
              <p:ext uri="{D42A27DB-BD31-4B8C-83A1-F6EECF244321}">
                <p14:modId xmlns:p14="http://schemas.microsoft.com/office/powerpoint/2010/main" val="3296066200"/>
              </p:ext>
            </p:extLst>
          </p:nvPr>
        </p:nvGraphicFramePr>
        <p:xfrm>
          <a:off x="194212" y="1016738"/>
          <a:ext cx="8796040" cy="2730044"/>
        </p:xfrm>
        <a:graphic>
          <a:graphicData uri="http://schemas.openxmlformats.org/drawingml/2006/table">
            <a:tbl>
              <a:tblPr firstRow="1" bandRow="1">
                <a:effectLst/>
                <a:tableStyleId>{5C22544A-7EE6-4342-B048-85BDC9FD1C3A}</a:tableStyleId>
              </a:tblPr>
              <a:tblGrid>
                <a:gridCol w="1157159">
                  <a:extLst>
                    <a:ext uri="{9D8B030D-6E8A-4147-A177-3AD203B41FA5}">
                      <a16:colId xmlns:a16="http://schemas.microsoft.com/office/drawing/2014/main" xmlns="" val="20000"/>
                    </a:ext>
                  </a:extLst>
                </a:gridCol>
                <a:gridCol w="7638881">
                  <a:extLst>
                    <a:ext uri="{9D8B030D-6E8A-4147-A177-3AD203B41FA5}">
                      <a16:colId xmlns:a16="http://schemas.microsoft.com/office/drawing/2014/main" xmlns="" val="20001"/>
                    </a:ext>
                  </a:extLst>
                </a:gridCol>
              </a:tblGrid>
              <a:tr h="272441">
                <a:tc>
                  <a:txBody>
                    <a:bodyPr/>
                    <a:lstStyle/>
                    <a:p>
                      <a:pPr marL="0" algn="l" defTabSz="914400" rtl="0" eaLnBrk="1" latinLnBrk="0" hangingPunct="1">
                        <a:lnSpc>
                          <a:spcPct val="95000"/>
                        </a:lnSpc>
                        <a:spcBef>
                          <a:spcPts val="300"/>
                        </a:spcBef>
                      </a:pPr>
                      <a:endParaRPr lang="en-US" sz="900" b="0" strike="noStrike" kern="1200" dirty="0">
                        <a:solidFill>
                          <a:schemeClr val="bg1"/>
                        </a:solidFill>
                        <a:latin typeface="+mn-lt"/>
                        <a:ea typeface="+mn-ea"/>
                        <a:cs typeface="+mn-cs"/>
                      </a:endParaRPr>
                    </a:p>
                  </a:txBody>
                  <a:tcPr marL="135279" marR="135279" marT="67640" marB="67640">
                    <a:lnB w="12700" cap="flat" cmpd="sng" algn="ctr">
                      <a:solidFill>
                        <a:schemeClr val="bg1"/>
                      </a:solidFill>
                      <a:prstDash val="solid"/>
                      <a:round/>
                      <a:headEnd type="none" w="med" len="med"/>
                      <a:tailEnd type="none" w="med" len="med"/>
                    </a:lnB>
                    <a:solidFill>
                      <a:srgbClr val="049FD9"/>
                    </a:solidFill>
                  </a:tcPr>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1" dirty="0">
                          <a:solidFill>
                            <a:srgbClr val="FFFFFF"/>
                          </a:solidFill>
                          <a:effectLst/>
                          <a:latin typeface="Arial" pitchFamily="34" charset="0"/>
                          <a:ea typeface="ＭＳ Ｐゴシック" pitchFamily="34" charset="-128"/>
                        </a:rPr>
                        <a:t>Collaboration </a:t>
                      </a:r>
                      <a:r>
                        <a:rPr lang="en-US" sz="900" b="1" dirty="0" smtClean="0">
                          <a:solidFill>
                            <a:srgbClr val="FFFFFF"/>
                          </a:solidFill>
                          <a:effectLst/>
                          <a:latin typeface="Arial" pitchFamily="34" charset="0"/>
                          <a:ea typeface="ＭＳ Ｐゴシック" pitchFamily="34" charset="-128"/>
                        </a:rPr>
                        <a:t>Annuity</a:t>
                      </a:r>
                      <a:endParaRPr lang="en-US" sz="900" b="1" dirty="0">
                        <a:solidFill>
                          <a:srgbClr val="FFFFFF"/>
                        </a:solidFill>
                        <a:effectLst/>
                        <a:latin typeface="Arial" pitchFamily="34" charset="0"/>
                        <a:ea typeface="ＭＳ Ｐゴシック" pitchFamily="34" charset="-128"/>
                      </a:endParaRPr>
                    </a:p>
                  </a:txBody>
                  <a:tcPr marL="135279" marR="135279" marT="67640" marB="67640">
                    <a:lnB w="12700" cap="flat" cmpd="sng" algn="ctr">
                      <a:solidFill>
                        <a:schemeClr val="bg1"/>
                      </a:solidFill>
                      <a:prstDash val="solid"/>
                      <a:round/>
                      <a:headEnd type="none" w="med" len="med"/>
                      <a:tailEnd type="none" w="med" len="med"/>
                    </a:lnB>
                    <a:solidFill>
                      <a:srgbClr val="049FD9"/>
                    </a:solidFill>
                  </a:tcPr>
                </a:tc>
                <a:extLst>
                  <a:ext uri="{0D108BD9-81ED-4DB2-BD59-A6C34878D82A}">
                    <a16:rowId xmlns:a16="http://schemas.microsoft.com/office/drawing/2014/main" xmlns="" val="10000"/>
                  </a:ext>
                </a:extLst>
              </a:tr>
              <a:tr h="409601">
                <a:tc>
                  <a:txBody>
                    <a:bodyPr/>
                    <a:lstStyle/>
                    <a:p>
                      <a:pPr algn="l">
                        <a:lnSpc>
                          <a:spcPct val="95000"/>
                        </a:lnSpc>
                        <a:spcBef>
                          <a:spcPts val="300"/>
                        </a:spcBef>
                      </a:pPr>
                      <a:r>
                        <a:rPr lang="en-US" sz="900" b="1" kern="1200" dirty="0">
                          <a:solidFill>
                            <a:schemeClr val="tx1"/>
                          </a:solidFill>
                          <a:latin typeface="+mn-lt"/>
                          <a:ea typeface="+mn-ea"/>
                          <a:cs typeface="+mn-cs"/>
                        </a:rPr>
                        <a:t>Enrollment Requirement</a:t>
                      </a:r>
                    </a:p>
                  </a:txBody>
                  <a:tcPr marL="135279" marR="135279" marT="67640" marB="67640">
                    <a:lnT w="12700" cap="flat" cmpd="sng" algn="ctr">
                      <a:solidFill>
                        <a:schemeClr val="bg1"/>
                      </a:solidFill>
                      <a:prstDash val="solid"/>
                      <a:round/>
                      <a:headEnd type="none" w="med" len="med"/>
                      <a:tailEnd type="none" w="med" len="med"/>
                    </a:lnT>
                  </a:tcPr>
                </a:tc>
                <a:tc>
                  <a:txBody>
                    <a:bodyPr/>
                    <a:lstStyle/>
                    <a:p>
                      <a:pPr marL="0" marR="0" lvl="0" indent="0" algn="ctr" defTabSz="814388" rtl="0" eaLnBrk="0" fontAlgn="base" latinLnBrk="0" hangingPunct="0">
                        <a:lnSpc>
                          <a:spcPct val="95000"/>
                        </a:lnSpc>
                        <a:spcBef>
                          <a:spcPts val="300"/>
                        </a:spcBef>
                        <a:spcAft>
                          <a:spcPct val="0"/>
                        </a:spcAft>
                        <a:buClr>
                          <a:schemeClr val="tx2"/>
                        </a:buClr>
                        <a:buSzPct val="100000"/>
                        <a:buFont typeface="Wingdings" pitchFamily="2" charset="2"/>
                        <a:buNone/>
                        <a:tabLst/>
                        <a:defRPr/>
                      </a:pPr>
                      <a:r>
                        <a:rPr lang="en-US" sz="900" kern="1200" dirty="0">
                          <a:solidFill>
                            <a:schemeClr val="tx1"/>
                          </a:solidFill>
                          <a:latin typeface="+mn-lt"/>
                          <a:ea typeface="+mn-ea"/>
                          <a:cs typeface="+mn-cs"/>
                        </a:rPr>
                        <a:t>SaaS Subscription Resale Program—Simple Resale or Resale with Lifecycle management track </a:t>
                      </a:r>
                      <a:br>
                        <a:rPr lang="en-US" sz="900" kern="1200" dirty="0">
                          <a:solidFill>
                            <a:schemeClr val="tx1"/>
                          </a:solidFill>
                          <a:latin typeface="+mn-lt"/>
                          <a:ea typeface="+mn-ea"/>
                          <a:cs typeface="+mn-cs"/>
                        </a:rPr>
                      </a:br>
                      <a:r>
                        <a:rPr lang="en-US" sz="900" kern="1200" dirty="0">
                          <a:solidFill>
                            <a:schemeClr val="tx1"/>
                          </a:solidFill>
                          <a:latin typeface="+mn-lt"/>
                          <a:ea typeface="+mn-ea"/>
                          <a:cs typeface="+mn-cs"/>
                        </a:rPr>
                        <a:t>(including passing the COLT test that is required as per SaaS Subscription Resale Program Terms and Conditions) </a:t>
                      </a:r>
                    </a:p>
                  </a:txBody>
                  <a:tcPr marL="135279" marR="135279" marT="67640" marB="67640">
                    <a:lnT w="12700" cap="flat" cmpd="sng" algn="ctr">
                      <a:solidFill>
                        <a:schemeClr val="bg1"/>
                      </a:solidFill>
                      <a:prstDash val="solid"/>
                      <a:round/>
                      <a:headEnd type="none" w="med" len="med"/>
                      <a:tailEnd type="none" w="med" len="med"/>
                    </a:lnT>
                    <a:solidFill>
                      <a:srgbClr val="CCCDD7"/>
                    </a:solidFill>
                  </a:tcPr>
                </a:tc>
                <a:extLst>
                  <a:ext uri="{0D108BD9-81ED-4DB2-BD59-A6C34878D82A}">
                    <a16:rowId xmlns:a16="http://schemas.microsoft.com/office/drawing/2014/main" xmlns="" val="10001"/>
                  </a:ext>
                </a:extLst>
              </a:tr>
              <a:tr h="411480">
                <a:tc>
                  <a:txBody>
                    <a:bodyPr/>
                    <a:lstStyle/>
                    <a:p>
                      <a:pPr marL="0" marR="0" indent="0" algn="l" defTabSz="914400" rtl="0" eaLnBrk="1" fontAlgn="auto" latinLnBrk="0" hangingPunct="1">
                        <a:lnSpc>
                          <a:spcPct val="95000"/>
                        </a:lnSpc>
                        <a:spcBef>
                          <a:spcPts val="300"/>
                        </a:spcBef>
                        <a:spcAft>
                          <a:spcPts val="0"/>
                        </a:spcAft>
                        <a:buClrTx/>
                        <a:buSzTx/>
                        <a:buFontTx/>
                        <a:buNone/>
                        <a:tabLst/>
                        <a:defRPr/>
                      </a:pPr>
                      <a:r>
                        <a:rPr lang="en-US" sz="900" b="1" kern="1200" dirty="0" smtClean="0">
                          <a:solidFill>
                            <a:schemeClr val="tx1"/>
                          </a:solidFill>
                          <a:latin typeface="+mn-lt"/>
                          <a:ea typeface="+mn-ea"/>
                          <a:cs typeface="+mn-cs"/>
                        </a:rPr>
                        <a:t>Designation Requirement</a:t>
                      </a:r>
                    </a:p>
                  </a:txBody>
                  <a:tcPr marL="135279" marR="135279" marT="67640" marB="67640">
                    <a:solidFill>
                      <a:srgbClr val="E7E8EC"/>
                    </a:solidFill>
                  </a:tcPr>
                </a:tc>
                <a:tc>
                  <a:txBody>
                    <a:bodyPr/>
                    <a:lstStyle/>
                    <a:p>
                      <a:pPr marL="0" marR="0" lvl="0" indent="0" algn="ctr" defTabSz="914400" rtl="0" eaLnBrk="1" fontAlgn="auto" latinLnBrk="0" hangingPunct="1">
                        <a:lnSpc>
                          <a:spcPct val="95000"/>
                        </a:lnSpc>
                        <a:spcBef>
                          <a:spcPts val="300"/>
                        </a:spcBef>
                        <a:spcAft>
                          <a:spcPts val="0"/>
                        </a:spcAft>
                        <a:buClrTx/>
                        <a:buSzTx/>
                        <a:buFontTx/>
                        <a:buNone/>
                        <a:tabLst/>
                        <a:defRPr/>
                      </a:pPr>
                      <a:r>
                        <a:rPr lang="en-US" sz="900" kern="1200" dirty="0" smtClean="0">
                          <a:solidFill>
                            <a:schemeClr val="tx1"/>
                          </a:solidFill>
                          <a:latin typeface="+mn-lt"/>
                          <a:ea typeface="+mn-ea"/>
                          <a:cs typeface="+mn-cs"/>
                        </a:rPr>
                        <a:t>Maintain SaaS Subscription Resale Program—Simple Resale or Resale with Lifecycle management track,</a:t>
                      </a:r>
                      <a:r>
                        <a:rPr lang="en-US" sz="900" kern="1200" baseline="0" dirty="0" smtClean="0">
                          <a:solidFill>
                            <a:schemeClr val="tx1"/>
                          </a:solidFill>
                          <a:latin typeface="+mn-lt"/>
                          <a:ea typeface="+mn-ea"/>
                          <a:cs typeface="+mn-cs"/>
                        </a:rPr>
                        <a:t> </a:t>
                      </a:r>
                      <a:r>
                        <a:rPr lang="en-US" sz="900" kern="1200" dirty="0" smtClean="0">
                          <a:solidFill>
                            <a:schemeClr val="tx1"/>
                          </a:solidFill>
                          <a:latin typeface="+mn-lt"/>
                          <a:ea typeface="+mn-ea"/>
                          <a:cs typeface="+mn-cs"/>
                        </a:rPr>
                        <a:t>including passing the COLT test that is required as per SaaS Subscription Resale Program Terms and Conditions</a:t>
                      </a:r>
                      <a:r>
                        <a:rPr lang="en-US" sz="900" kern="1200" baseline="0" dirty="0" smtClean="0">
                          <a:solidFill>
                            <a:schemeClr val="tx1"/>
                          </a:solidFill>
                          <a:latin typeface="+mn-lt"/>
                          <a:ea typeface="+mn-ea"/>
                          <a:cs typeface="+mn-cs"/>
                        </a:rPr>
                        <a:t> </a:t>
                      </a:r>
                      <a:r>
                        <a:rPr lang="en-US" sz="900" kern="1200" dirty="0" smtClean="0">
                          <a:solidFill>
                            <a:schemeClr val="tx1"/>
                          </a:solidFill>
                          <a:latin typeface="+mn-lt"/>
                          <a:ea typeface="+mn-ea"/>
                          <a:cs typeface="+mn-cs"/>
                        </a:rPr>
                        <a:t>(</a:t>
                      </a:r>
                      <a:r>
                        <a:rPr lang="en-US" sz="900" kern="1200" dirty="0" smtClean="0">
                          <a:solidFill>
                            <a:srgbClr val="4D4D4C"/>
                          </a:solidFill>
                          <a:latin typeface="+mn-lt"/>
                          <a:ea typeface="+mn-ea"/>
                          <a:cs typeface="+mn-cs"/>
                        </a:rPr>
                        <a:t>throughout the entire VIP period)</a:t>
                      </a:r>
                    </a:p>
                  </a:txBody>
                  <a:tcPr marL="135279" marR="135279" marT="67640" marB="67640">
                    <a:solidFill>
                      <a:srgbClr val="E7E8EC"/>
                    </a:solidFill>
                  </a:tcPr>
                </a:tc>
              </a:tr>
              <a:tr h="409601">
                <a:tc rowSpan="2">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1" kern="1200" dirty="0" smtClean="0">
                          <a:solidFill>
                            <a:schemeClr val="tx1"/>
                          </a:solidFill>
                          <a:latin typeface="+mn-lt"/>
                        </a:rPr>
                        <a:t>Minimum Revenue</a:t>
                      </a:r>
                      <a:endParaRPr lang="en-US" sz="900" b="1" kern="1200" noProof="0" dirty="0">
                        <a:solidFill>
                          <a:schemeClr val="tx1"/>
                        </a:solidFill>
                        <a:latin typeface="+mn-lt"/>
                        <a:ea typeface="+mn-ea"/>
                        <a:cs typeface="+mn-cs"/>
                      </a:endParaRPr>
                    </a:p>
                  </a:txBody>
                  <a:tcPr marL="135279" marR="135279" marT="67640" marB="67640"/>
                </a:tc>
                <a:tc>
                  <a:txBody>
                    <a:bodyPr/>
                    <a:lstStyle/>
                    <a:p>
                      <a:pPr algn="ctr"/>
                      <a:r>
                        <a:rPr lang="en-US" sz="900" kern="1200" dirty="0" smtClean="0">
                          <a:solidFill>
                            <a:schemeClr val="tx1"/>
                          </a:solidFill>
                          <a:latin typeface="+mn-lt"/>
                          <a:ea typeface="+mn-ea"/>
                          <a:cs typeface="+mn-cs"/>
                        </a:rPr>
                        <a:t>Achieve Minimum Cumulative Monthly Recurring Revenue (MRR) of $1,000 in qualified </a:t>
                      </a:r>
                      <a:br>
                        <a:rPr lang="en-US" sz="900" kern="1200" dirty="0" smtClean="0">
                          <a:solidFill>
                            <a:schemeClr val="tx1"/>
                          </a:solidFill>
                          <a:latin typeface="+mn-lt"/>
                          <a:ea typeface="+mn-ea"/>
                          <a:cs typeface="+mn-cs"/>
                        </a:rPr>
                      </a:br>
                      <a:r>
                        <a:rPr lang="en-US" sz="900" kern="1200" dirty="0" smtClean="0">
                          <a:solidFill>
                            <a:schemeClr val="tx1"/>
                          </a:solidFill>
                          <a:latin typeface="+mn-lt"/>
                          <a:ea typeface="+mn-ea"/>
                          <a:cs typeface="+mn-cs"/>
                        </a:rPr>
                        <a:t>Collaboration Annuity SKUs on Cisco’s Annuity platform in CCW</a:t>
                      </a:r>
                    </a:p>
                  </a:txBody>
                  <a:tcPr marL="135279" marR="135279" marT="67640" marB="67640"/>
                </a:tc>
                <a:extLst>
                  <a:ext uri="{0D108BD9-81ED-4DB2-BD59-A6C34878D82A}">
                    <a16:rowId xmlns:a16="http://schemas.microsoft.com/office/drawing/2014/main" xmlns="" val="10004"/>
                  </a:ext>
                </a:extLst>
              </a:tr>
              <a:tr h="409601">
                <a:tc vMerge="1">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endParaRPr lang="en-US" sz="900" b="1" kern="1200" noProof="0" dirty="0">
                        <a:solidFill>
                          <a:schemeClr val="tx1"/>
                        </a:solidFill>
                        <a:latin typeface="+mn-lt"/>
                        <a:ea typeface="+mn-ea"/>
                        <a:cs typeface="+mn-cs"/>
                      </a:endParaRPr>
                    </a:p>
                  </a:txBody>
                  <a:tcPr marL="135279" marR="135279" marT="67640" marB="67640"/>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900" kern="1200" dirty="0" smtClean="0">
                          <a:solidFill>
                            <a:schemeClr val="tx1"/>
                          </a:solidFill>
                          <a:latin typeface="+mn-lt"/>
                          <a:ea typeface="+mn-ea"/>
                          <a:cs typeface="+mn-cs"/>
                        </a:rPr>
                        <a:t>May qualify for the Renewal bonus payout, provided Cumulative MRR at the end of VIP 30 is the same </a:t>
                      </a:r>
                      <a:br>
                        <a:rPr lang="en-US" sz="900" kern="1200" dirty="0" smtClean="0">
                          <a:solidFill>
                            <a:schemeClr val="tx1"/>
                          </a:solidFill>
                          <a:latin typeface="+mn-lt"/>
                          <a:ea typeface="+mn-ea"/>
                          <a:cs typeface="+mn-cs"/>
                        </a:rPr>
                      </a:br>
                      <a:r>
                        <a:rPr lang="en-US" sz="900" kern="1200" dirty="0" smtClean="0">
                          <a:solidFill>
                            <a:schemeClr val="tx1"/>
                          </a:solidFill>
                          <a:latin typeface="+mn-lt"/>
                          <a:ea typeface="+mn-ea"/>
                          <a:cs typeface="+mn-cs"/>
                        </a:rPr>
                        <a:t>or greater than Cumulative MRR at the end of VIP 29</a:t>
                      </a:r>
                    </a:p>
                  </a:txBody>
                  <a:tcPr marL="135279" marR="135279" marT="67640" marB="67640"/>
                </a:tc>
              </a:tr>
              <a:tr h="182880">
                <a:tc rowSpan="3">
                  <a:txBody>
                    <a:bodyPr/>
                    <a:lstStyle/>
                    <a:p>
                      <a:pPr algn="l">
                        <a:lnSpc>
                          <a:spcPct val="95000"/>
                        </a:lnSpc>
                        <a:spcBef>
                          <a:spcPts val="300"/>
                        </a:spcBef>
                      </a:pPr>
                      <a:r>
                        <a:rPr lang="en-US" sz="900" b="1" kern="1200" dirty="0">
                          <a:solidFill>
                            <a:schemeClr val="tx1"/>
                          </a:solidFill>
                          <a:latin typeface="+mn-lt"/>
                        </a:rPr>
                        <a:t>VIP Payout</a:t>
                      </a:r>
                      <a:endParaRPr lang="en-US" sz="900" b="1" kern="1200" dirty="0">
                        <a:solidFill>
                          <a:schemeClr val="tx1"/>
                        </a:solidFill>
                        <a:latin typeface="+mn-lt"/>
                        <a:ea typeface="+mn-ea"/>
                        <a:cs typeface="+mn-cs"/>
                      </a:endParaRPr>
                    </a:p>
                  </a:txBody>
                  <a:tcPr marL="135279" marR="135279" marT="67640" marB="67640"/>
                </a:tc>
                <a:tc>
                  <a:txBody>
                    <a:bodyPr/>
                    <a:lstStyle/>
                    <a:p>
                      <a:r>
                        <a:rPr lang="en-US" sz="900" kern="1200" dirty="0" smtClean="0">
                          <a:solidFill>
                            <a:schemeClr val="tx1"/>
                          </a:solidFill>
                          <a:latin typeface="+mn-lt"/>
                          <a:ea typeface="+mn-ea"/>
                          <a:cs typeface="+mn-cs"/>
                        </a:rPr>
                        <a:t>Base payout: 2% paid on Cumulative MRR </a:t>
                      </a:r>
                      <a:r>
                        <a:rPr lang="en-US" sz="900" kern="1200" baseline="30000" dirty="0" smtClean="0">
                          <a:solidFill>
                            <a:schemeClr val="tx1"/>
                          </a:solidFill>
                          <a:latin typeface="+mn-lt"/>
                          <a:ea typeface="+mn-ea"/>
                          <a:cs typeface="+mn-cs"/>
                        </a:rPr>
                        <a:t>1</a:t>
                      </a:r>
                      <a:r>
                        <a:rPr lang="en-US" sz="900" kern="1200" dirty="0" smtClean="0">
                          <a:solidFill>
                            <a:schemeClr val="tx1"/>
                          </a:solidFill>
                          <a:latin typeface="+mn-lt"/>
                          <a:ea typeface="+mn-ea"/>
                          <a:cs typeface="+mn-cs"/>
                        </a:rPr>
                        <a:t> </a:t>
                      </a:r>
                    </a:p>
                  </a:txBody>
                  <a:tcPr marL="135279" marR="135279" marT="67640" marB="67640"/>
                </a:tc>
                <a:extLst>
                  <a:ext uri="{0D108BD9-81ED-4DB2-BD59-A6C34878D82A}">
                    <a16:rowId xmlns:a16="http://schemas.microsoft.com/office/drawing/2014/main" xmlns="" val="10005"/>
                  </a:ext>
                </a:extLst>
              </a:tr>
              <a:tr h="182880">
                <a:tc vMerge="1">
                  <a:txBody>
                    <a:bodyPr/>
                    <a:lstStyle/>
                    <a:p>
                      <a:pPr algn="l">
                        <a:lnSpc>
                          <a:spcPct val="95000"/>
                        </a:lnSpc>
                        <a:spcBef>
                          <a:spcPts val="300"/>
                        </a:spcBef>
                      </a:pPr>
                      <a:endParaRPr lang="en-US" sz="900" b="1" kern="1200" dirty="0">
                        <a:solidFill>
                          <a:schemeClr val="tx1"/>
                        </a:solidFill>
                        <a:latin typeface="+mn-lt"/>
                        <a:ea typeface="+mn-ea"/>
                        <a:cs typeface="+mn-cs"/>
                      </a:endParaRPr>
                    </a:p>
                  </a:txBody>
                  <a:tcPr marL="135279" marR="135279" marT="67640" marB="67640"/>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900" kern="1200" dirty="0" smtClean="0">
                          <a:solidFill>
                            <a:schemeClr val="tx1"/>
                          </a:solidFill>
                          <a:latin typeface="+mn-lt"/>
                          <a:ea typeface="+mn-ea"/>
                          <a:cs typeface="+mn-cs"/>
                        </a:rPr>
                        <a:t>Land and Expand bonus: 5% paid on Net Growth in TCV </a:t>
                      </a:r>
                      <a:r>
                        <a:rPr lang="en-US" sz="900" kern="1200" baseline="30000" dirty="0" smtClean="0">
                          <a:solidFill>
                            <a:schemeClr val="tx1"/>
                          </a:solidFill>
                          <a:latin typeface="+mn-lt"/>
                          <a:ea typeface="+mn-ea"/>
                          <a:cs typeface="+mn-cs"/>
                        </a:rPr>
                        <a:t>2</a:t>
                      </a:r>
                    </a:p>
                  </a:txBody>
                  <a:tcPr marL="135279" marR="135279" marT="67640" marB="67640"/>
                </a:tc>
              </a:tr>
              <a:tr h="182880">
                <a:tc vMerge="1">
                  <a:txBody>
                    <a:bodyPr/>
                    <a:lstStyle/>
                    <a:p>
                      <a:pPr algn="l">
                        <a:lnSpc>
                          <a:spcPct val="95000"/>
                        </a:lnSpc>
                        <a:spcBef>
                          <a:spcPts val="300"/>
                        </a:spcBef>
                      </a:pPr>
                      <a:endParaRPr lang="en-US" sz="900" b="1" kern="1200" dirty="0">
                        <a:solidFill>
                          <a:schemeClr val="tx1"/>
                        </a:solidFill>
                        <a:latin typeface="+mn-lt"/>
                        <a:ea typeface="+mn-ea"/>
                        <a:cs typeface="+mn-cs"/>
                      </a:endParaRPr>
                    </a:p>
                  </a:txBody>
                  <a:tcPr marL="135279" marR="135279" marT="67640" marB="67640"/>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900" kern="1200" dirty="0" smtClean="0">
                          <a:solidFill>
                            <a:schemeClr val="tx1"/>
                          </a:solidFill>
                          <a:latin typeface="+mn-lt"/>
                          <a:ea typeface="+mn-ea"/>
                          <a:cs typeface="+mn-cs"/>
                        </a:rPr>
                        <a:t>Renewal bonus: 1%/2%/3% paid on TCV </a:t>
                      </a:r>
                      <a:r>
                        <a:rPr lang="en-US" sz="900" kern="1200" baseline="30000" dirty="0" smtClean="0">
                          <a:solidFill>
                            <a:schemeClr val="tx1"/>
                          </a:solidFill>
                          <a:latin typeface="+mn-lt"/>
                          <a:ea typeface="+mn-ea"/>
                          <a:cs typeface="+mn-cs"/>
                        </a:rPr>
                        <a:t>3</a:t>
                      </a:r>
                      <a:r>
                        <a:rPr lang="en-US" sz="900" kern="1200" dirty="0" smtClean="0">
                          <a:solidFill>
                            <a:schemeClr val="tx1"/>
                          </a:solidFill>
                          <a:latin typeface="+mn-lt"/>
                          <a:ea typeface="+mn-ea"/>
                          <a:cs typeface="+mn-cs"/>
                        </a:rPr>
                        <a:t> of renewed subscriptions </a:t>
                      </a:r>
                    </a:p>
                  </a:txBody>
                  <a:tcPr marL="135279" marR="135279" marT="67640" marB="67640"/>
                </a:tc>
              </a:tr>
            </a:tbl>
          </a:graphicData>
        </a:graphic>
      </p:graphicFrame>
      <p:sp>
        <p:nvSpPr>
          <p:cNvPr id="3" name="Rectangle 2"/>
          <p:cNvSpPr/>
          <p:nvPr/>
        </p:nvSpPr>
        <p:spPr>
          <a:xfrm>
            <a:off x="205087" y="3743958"/>
            <a:ext cx="8626414" cy="574480"/>
          </a:xfrm>
          <a:prstGeom prst="rect">
            <a:avLst/>
          </a:prstGeom>
        </p:spPr>
        <p:txBody>
          <a:bodyPr wrap="square" lIns="91404" tIns="45702" rIns="91404" bIns="45702">
            <a:spAutoFit/>
          </a:bodyPr>
          <a:lstStyle/>
          <a:p>
            <a:pPr>
              <a:spcBef>
                <a:spcPts val="600"/>
              </a:spcBef>
              <a:spcAft>
                <a:spcPts val="200"/>
              </a:spcAft>
            </a:pPr>
            <a:r>
              <a:rPr lang="en-US" sz="700" dirty="0" smtClean="0"/>
              <a:t>1 </a:t>
            </a:r>
            <a:r>
              <a:rPr lang="en-US" sz="700" dirty="0"/>
              <a:t>- Cumulative Monthly Recurring Revenue (MRR) to Cisco within VIP Program Period on Cisco’s Annuity platform in CCW</a:t>
            </a:r>
          </a:p>
          <a:p>
            <a:pPr>
              <a:spcBef>
                <a:spcPts val="0"/>
              </a:spcBef>
              <a:spcAft>
                <a:spcPts val="200"/>
              </a:spcAft>
            </a:pPr>
            <a:r>
              <a:rPr lang="en-US" sz="700" dirty="0" smtClean="0"/>
              <a:t>2 </a:t>
            </a:r>
            <a:r>
              <a:rPr lang="en-US" sz="700" dirty="0"/>
              <a:t>- Total Contract Value (TCV) to Cisco within VIP Program Period placed on Cisco’s Annuity platform in CCW</a:t>
            </a:r>
          </a:p>
          <a:p>
            <a:pPr>
              <a:spcBef>
                <a:spcPts val="0"/>
              </a:spcBef>
              <a:spcAft>
                <a:spcPts val="200"/>
              </a:spcAft>
            </a:pPr>
            <a:r>
              <a:rPr lang="en-US" sz="700" dirty="0" smtClean="0"/>
              <a:t>3 </a:t>
            </a:r>
            <a:r>
              <a:rPr lang="en-US" sz="700" dirty="0"/>
              <a:t>- Total Contract Value (TCV) of renewed subscriptions to Cisco within VIP Program Period placed on Cisco’s Annuity platform in CCW (Approved SaaS Subscription Resale Program - Simple Resale Partner: 1%; Valid Lifecycle Advisor for WebEx and Spark: 2%; Approved SaaS Subscription Resale Program - Resale with Lifecycle management Partner: 3</a:t>
            </a:r>
            <a:r>
              <a:rPr lang="en-US" sz="700" dirty="0" smtClean="0"/>
              <a:t>%) </a:t>
            </a:r>
            <a:endParaRPr lang="en-US" sz="700" dirty="0"/>
          </a:p>
        </p:txBody>
      </p:sp>
    </p:spTree>
    <p:extLst>
      <p:ext uri="{BB962C8B-B14F-4D97-AF65-F5344CB8AC3E}">
        <p14:creationId xmlns:p14="http://schemas.microsoft.com/office/powerpoint/2010/main" val="1851215165"/>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Collaboration </a:t>
            </a:r>
            <a:r>
              <a:rPr lang="en-US" dirty="0" smtClean="0"/>
              <a:t>Annuity</a:t>
            </a:r>
            <a:endParaRPr lang="en-US" dirty="0"/>
          </a:p>
        </p:txBody>
      </p:sp>
      <p:cxnSp>
        <p:nvCxnSpPr>
          <p:cNvPr id="11" name="Straight Connector 10"/>
          <p:cNvCxnSpPr/>
          <p:nvPr/>
        </p:nvCxnSpPr>
        <p:spPr>
          <a:xfrm>
            <a:off x="1664944" y="1997072"/>
            <a:ext cx="5516906" cy="0"/>
          </a:xfrm>
          <a:prstGeom prst="line">
            <a:avLst/>
          </a:prstGeom>
          <a:ln w="6350">
            <a:solidFill>
              <a:schemeClr val="bg1">
                <a:lumMod val="75000"/>
              </a:schemeClr>
            </a:solidFill>
          </a:ln>
        </p:spPr>
        <p:style>
          <a:lnRef idx="1">
            <a:schemeClr val="accent5"/>
          </a:lnRef>
          <a:fillRef idx="0">
            <a:schemeClr val="accent5"/>
          </a:fillRef>
          <a:effectRef idx="0">
            <a:schemeClr val="accent5"/>
          </a:effectRef>
          <a:fontRef idx="minor">
            <a:schemeClr val="tx1"/>
          </a:fontRef>
        </p:style>
      </p:cxnSp>
      <p:sp>
        <p:nvSpPr>
          <p:cNvPr id="10" name="Rectangle 9"/>
          <p:cNvSpPr/>
          <p:nvPr/>
        </p:nvSpPr>
        <p:spPr>
          <a:xfrm>
            <a:off x="438150" y="1047750"/>
            <a:ext cx="1746250" cy="55245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Base payout</a:t>
            </a:r>
          </a:p>
        </p:txBody>
      </p:sp>
      <p:sp>
        <p:nvSpPr>
          <p:cNvPr id="13" name="Plus 12"/>
          <p:cNvSpPr/>
          <p:nvPr/>
        </p:nvSpPr>
        <p:spPr>
          <a:xfrm>
            <a:off x="1137920" y="1832766"/>
            <a:ext cx="325120" cy="328612"/>
          </a:xfrm>
          <a:prstGeom prst="mathPlus">
            <a:avLst/>
          </a:prstGeom>
          <a:solidFill>
            <a:schemeClr val="bg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14" name="Rectangle 13"/>
          <p:cNvSpPr/>
          <p:nvPr/>
        </p:nvSpPr>
        <p:spPr>
          <a:xfrm>
            <a:off x="438150" y="2230435"/>
            <a:ext cx="1746250" cy="552450"/>
          </a:xfrm>
          <a:prstGeom prst="rect">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Land &amp; Expand </a:t>
            </a:r>
            <a:r>
              <a:rPr lang="en-US" sz="1600" dirty="0"/>
              <a:t>bonus</a:t>
            </a:r>
            <a:endParaRPr lang="en-US" sz="1600" dirty="0" smtClean="0"/>
          </a:p>
        </p:txBody>
      </p:sp>
      <p:sp>
        <p:nvSpPr>
          <p:cNvPr id="15" name="Rectangle 14"/>
          <p:cNvSpPr/>
          <p:nvPr/>
        </p:nvSpPr>
        <p:spPr>
          <a:xfrm>
            <a:off x="438150" y="3262311"/>
            <a:ext cx="1746250" cy="552450"/>
          </a:xfrm>
          <a:prstGeom prst="rect">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Renewal bonus</a:t>
            </a:r>
            <a:endParaRPr lang="en-US" sz="1600" dirty="0" smtClean="0"/>
          </a:p>
        </p:txBody>
      </p:sp>
      <p:sp>
        <p:nvSpPr>
          <p:cNvPr id="17" name="Text Placeholder 11"/>
          <p:cNvSpPr txBox="1">
            <a:spLocks/>
          </p:cNvSpPr>
          <p:nvPr/>
        </p:nvSpPr>
        <p:spPr>
          <a:xfrm>
            <a:off x="2297356" y="1043618"/>
            <a:ext cx="4960694" cy="1332867"/>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2"/>
              </a:buClr>
              <a:buSzPct val="80000"/>
              <a:buFont typeface="Arial"/>
              <a:buChar char="•"/>
              <a:defRPr lang="en-US" sz="2000" b="0" i="0" kern="1200">
                <a:solidFill>
                  <a:schemeClr val="tx2"/>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2"/>
              </a:buClr>
              <a:buSzPct val="80000"/>
              <a:buFont typeface="Arial"/>
              <a:buChar char="•"/>
              <a:defRPr lang="en-US" sz="1600" b="0" i="0" kern="1200">
                <a:solidFill>
                  <a:schemeClr val="tx2"/>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4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2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85750" indent="-285750">
              <a:spcBef>
                <a:spcPts val="300"/>
              </a:spcBef>
              <a:buFont typeface="Arial" panose="020B0604020202020204" pitchFamily="34" charset="0"/>
              <a:buChar char="•"/>
            </a:pPr>
            <a:r>
              <a:rPr lang="en-US" sz="1200" dirty="0" smtClean="0"/>
              <a:t>2% paid on Cumulative </a:t>
            </a:r>
            <a:r>
              <a:rPr lang="en-US" sz="1200" dirty="0"/>
              <a:t>MRR –  </a:t>
            </a:r>
            <a:r>
              <a:rPr lang="en-US" sz="1200" dirty="0" smtClean="0"/>
              <a:t>revenue </a:t>
            </a:r>
            <a:r>
              <a:rPr lang="en-US" sz="1200" dirty="0"/>
              <a:t>delivered </a:t>
            </a:r>
            <a:r>
              <a:rPr lang="en-US" sz="1200" dirty="0" smtClean="0"/>
              <a:t>in VIP </a:t>
            </a:r>
            <a:r>
              <a:rPr lang="en-US" sz="1200" dirty="0"/>
              <a:t>period</a:t>
            </a:r>
          </a:p>
          <a:p>
            <a:pPr marL="285750" indent="-285750">
              <a:spcBef>
                <a:spcPts val="300"/>
              </a:spcBef>
              <a:buFont typeface="Arial" panose="020B0604020202020204" pitchFamily="34" charset="0"/>
              <a:buChar char="•"/>
            </a:pPr>
            <a:r>
              <a:rPr lang="en-US" sz="1200" dirty="0" smtClean="0"/>
              <a:t>Over </a:t>
            </a:r>
            <a:r>
              <a:rPr lang="en-US" sz="1200" dirty="0"/>
              <a:t>the subscription </a:t>
            </a:r>
            <a:r>
              <a:rPr lang="en-US" sz="1200" dirty="0" smtClean="0"/>
              <a:t>lifecycle (in multiple VIP periods)</a:t>
            </a:r>
          </a:p>
          <a:p>
            <a:pPr marL="285750" indent="-285750">
              <a:spcBef>
                <a:spcPts val="300"/>
              </a:spcBef>
              <a:buFont typeface="Arial" panose="020B0604020202020204" pitchFamily="34" charset="0"/>
              <a:buChar char="•"/>
            </a:pPr>
            <a:r>
              <a:rPr lang="en-US" sz="1200" dirty="0"/>
              <a:t>Includes Land, Expand, Renew subscriptions</a:t>
            </a:r>
          </a:p>
          <a:p>
            <a:pPr marL="285750" indent="-285750">
              <a:spcBef>
                <a:spcPts val="300"/>
              </a:spcBef>
              <a:buFont typeface="Arial" panose="020B0604020202020204" pitchFamily="34" charset="0"/>
              <a:buChar char="•"/>
            </a:pPr>
            <a:r>
              <a:rPr lang="en-US" sz="1200" dirty="0" smtClean="0"/>
              <a:t>Simplified, predictable</a:t>
            </a:r>
            <a:r>
              <a:rPr lang="en-US" sz="1200" dirty="0"/>
              <a:t>, recurring </a:t>
            </a:r>
            <a:r>
              <a:rPr lang="en-US" sz="1200" dirty="0" smtClean="0"/>
              <a:t>incentive</a:t>
            </a:r>
            <a:endParaRPr lang="en-US" sz="1200" dirty="0"/>
          </a:p>
          <a:p>
            <a:pPr marL="285750" indent="-285750">
              <a:spcBef>
                <a:spcPts val="300"/>
              </a:spcBef>
              <a:buFont typeface="Arial" panose="020B0604020202020204" pitchFamily="34" charset="0"/>
              <a:buChar char="•"/>
            </a:pPr>
            <a:endParaRPr lang="en-US" sz="1200" dirty="0"/>
          </a:p>
        </p:txBody>
      </p:sp>
      <p:sp>
        <p:nvSpPr>
          <p:cNvPr id="18" name="Plus 17"/>
          <p:cNvSpPr/>
          <p:nvPr/>
        </p:nvSpPr>
        <p:spPr>
          <a:xfrm>
            <a:off x="1148715" y="2860833"/>
            <a:ext cx="325120" cy="328612"/>
          </a:xfrm>
          <a:prstGeom prst="mathPlus">
            <a:avLst/>
          </a:prstGeom>
          <a:solidFill>
            <a:schemeClr val="bg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cxnSp>
        <p:nvCxnSpPr>
          <p:cNvPr id="19" name="Straight Connector 18"/>
          <p:cNvCxnSpPr/>
          <p:nvPr/>
        </p:nvCxnSpPr>
        <p:spPr>
          <a:xfrm>
            <a:off x="1664944" y="3025139"/>
            <a:ext cx="5452062" cy="0"/>
          </a:xfrm>
          <a:prstGeom prst="line">
            <a:avLst/>
          </a:prstGeom>
          <a:ln w="6350">
            <a:solidFill>
              <a:schemeClr val="bg1">
                <a:lumMod val="75000"/>
              </a:schemeClr>
            </a:solidFill>
          </a:ln>
        </p:spPr>
        <p:style>
          <a:lnRef idx="1">
            <a:schemeClr val="accent5"/>
          </a:lnRef>
          <a:fillRef idx="0">
            <a:schemeClr val="accent5"/>
          </a:fillRef>
          <a:effectRef idx="0">
            <a:schemeClr val="accent5"/>
          </a:effectRef>
          <a:fontRef idx="minor">
            <a:schemeClr val="tx1"/>
          </a:fontRef>
        </p:style>
      </p:cxnSp>
      <p:sp>
        <p:nvSpPr>
          <p:cNvPr id="20" name="Text Placeholder 11"/>
          <p:cNvSpPr txBox="1">
            <a:spLocks/>
          </p:cNvSpPr>
          <p:nvPr/>
        </p:nvSpPr>
        <p:spPr>
          <a:xfrm>
            <a:off x="2297356" y="2230436"/>
            <a:ext cx="4960694" cy="552450"/>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2"/>
              </a:buClr>
              <a:buSzPct val="80000"/>
              <a:buFont typeface="Arial"/>
              <a:buChar char="•"/>
              <a:defRPr lang="en-US" sz="2000" b="0" i="0" kern="1200">
                <a:solidFill>
                  <a:schemeClr val="tx2"/>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2"/>
              </a:buClr>
              <a:buSzPct val="80000"/>
              <a:buFont typeface="Arial"/>
              <a:buChar char="•"/>
              <a:defRPr lang="en-US" sz="1600" b="0" i="0" kern="1200">
                <a:solidFill>
                  <a:schemeClr val="tx2"/>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4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2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85750" indent="-285750">
              <a:spcBef>
                <a:spcPts val="600"/>
              </a:spcBef>
              <a:buFont typeface="Arial" panose="020B0604020202020204" pitchFamily="34" charset="0"/>
              <a:buChar char="•"/>
            </a:pPr>
            <a:r>
              <a:rPr lang="en-US" sz="1200" dirty="0" smtClean="0"/>
              <a:t>5</a:t>
            </a:r>
            <a:r>
              <a:rPr lang="en-US" sz="1200" dirty="0"/>
              <a:t>% paid on Net Growth in </a:t>
            </a:r>
            <a:r>
              <a:rPr lang="en-US" sz="1200" dirty="0" smtClean="0"/>
              <a:t>Total </a:t>
            </a:r>
            <a:r>
              <a:rPr lang="en-US" sz="1200" dirty="0"/>
              <a:t>Contract Value (TCV</a:t>
            </a:r>
            <a:r>
              <a:rPr lang="en-US" sz="1200" dirty="0" smtClean="0"/>
              <a:t>) </a:t>
            </a:r>
          </a:p>
          <a:p>
            <a:pPr marL="285750" indent="-285750">
              <a:spcBef>
                <a:spcPts val="600"/>
              </a:spcBef>
              <a:buFont typeface="Arial" panose="020B0604020202020204" pitchFamily="34" charset="0"/>
              <a:buChar char="•"/>
            </a:pPr>
            <a:r>
              <a:rPr lang="en-US" sz="1200" dirty="0"/>
              <a:t>One time bonus </a:t>
            </a:r>
            <a:r>
              <a:rPr lang="en-US" sz="1200" dirty="0" smtClean="0"/>
              <a:t>for new and expanded subscriptions within VIP 30</a:t>
            </a:r>
            <a:endParaRPr lang="en-US" sz="1200" dirty="0"/>
          </a:p>
        </p:txBody>
      </p:sp>
      <p:sp>
        <p:nvSpPr>
          <p:cNvPr id="21" name="Text Placeholder 11"/>
          <p:cNvSpPr txBox="1">
            <a:spLocks/>
          </p:cNvSpPr>
          <p:nvPr/>
        </p:nvSpPr>
        <p:spPr>
          <a:xfrm>
            <a:off x="2297356" y="3262311"/>
            <a:ext cx="4960694" cy="1544639"/>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2"/>
              </a:buClr>
              <a:buSzPct val="80000"/>
              <a:buFont typeface="Arial"/>
              <a:buChar char="•"/>
              <a:defRPr lang="en-US" sz="2000" b="0" i="0" kern="1200">
                <a:solidFill>
                  <a:schemeClr val="tx2"/>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2"/>
              </a:buClr>
              <a:buSzPct val="80000"/>
              <a:buFont typeface="Arial"/>
              <a:buChar char="•"/>
              <a:defRPr lang="en-US" sz="1600" b="0" i="0" kern="1200">
                <a:solidFill>
                  <a:schemeClr val="tx2"/>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4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2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85750" indent="-285750">
              <a:spcBef>
                <a:spcPts val="300"/>
              </a:spcBef>
              <a:buFont typeface="Arial" panose="020B0604020202020204" pitchFamily="34" charset="0"/>
              <a:buChar char="•"/>
            </a:pPr>
            <a:r>
              <a:rPr lang="en-US" sz="1200" dirty="0" smtClean="0"/>
              <a:t>One time bonus, paid </a:t>
            </a:r>
            <a:r>
              <a:rPr lang="en-US" sz="1200" dirty="0"/>
              <a:t>on Total Contract Value (TCV) </a:t>
            </a:r>
            <a:r>
              <a:rPr lang="en-US" sz="1200" dirty="0" smtClean="0"/>
              <a:t>of </a:t>
            </a:r>
            <a:r>
              <a:rPr lang="en-US" sz="1200" dirty="0"/>
              <a:t>renewed </a:t>
            </a:r>
            <a:r>
              <a:rPr lang="en-US" sz="1200" dirty="0" smtClean="0"/>
              <a:t>subscriptions within </a:t>
            </a:r>
            <a:r>
              <a:rPr lang="en-US" sz="1200" dirty="0"/>
              <a:t>VIP </a:t>
            </a:r>
            <a:r>
              <a:rPr lang="en-US" sz="1200" dirty="0" smtClean="0"/>
              <a:t>30</a:t>
            </a:r>
          </a:p>
          <a:p>
            <a:pPr marL="525413" lvl="2" indent="-285750">
              <a:spcBef>
                <a:spcPts val="300"/>
              </a:spcBef>
              <a:buFont typeface="Arial" panose="020B0604020202020204" pitchFamily="34" charset="0"/>
              <a:buChar char="•"/>
            </a:pPr>
            <a:r>
              <a:rPr lang="en-US" sz="1000" dirty="0"/>
              <a:t>SaaS Subscription Resale </a:t>
            </a:r>
            <a:r>
              <a:rPr lang="en-US" sz="1000" dirty="0" smtClean="0"/>
              <a:t>partner</a:t>
            </a:r>
            <a:r>
              <a:rPr lang="en-US" sz="1000" dirty="0"/>
              <a:t>: 1</a:t>
            </a:r>
            <a:r>
              <a:rPr lang="en-US" sz="1000" dirty="0" smtClean="0"/>
              <a:t>%</a:t>
            </a:r>
          </a:p>
          <a:p>
            <a:pPr marL="525413" lvl="2" indent="-285750">
              <a:spcBef>
                <a:spcPts val="300"/>
              </a:spcBef>
              <a:buFont typeface="Arial" panose="020B0604020202020204" pitchFamily="34" charset="0"/>
              <a:buChar char="•"/>
            </a:pPr>
            <a:r>
              <a:rPr lang="en-US" sz="1000" dirty="0" smtClean="0"/>
              <a:t>Lifecycle </a:t>
            </a:r>
            <a:r>
              <a:rPr lang="en-US" sz="1000" dirty="0"/>
              <a:t>Advisor for WebEx and Spark: 2</a:t>
            </a:r>
            <a:r>
              <a:rPr lang="en-US" sz="1000" dirty="0" smtClean="0"/>
              <a:t>%</a:t>
            </a:r>
          </a:p>
          <a:p>
            <a:pPr marL="525413" lvl="2" indent="-285750">
              <a:spcBef>
                <a:spcPts val="300"/>
              </a:spcBef>
              <a:buFont typeface="Arial" panose="020B0604020202020204" pitchFamily="34" charset="0"/>
              <a:buChar char="•"/>
            </a:pPr>
            <a:r>
              <a:rPr lang="en-US" sz="1000" dirty="0" smtClean="0"/>
              <a:t>Lifecycle </a:t>
            </a:r>
            <a:r>
              <a:rPr lang="en-US" sz="1000" dirty="0"/>
              <a:t>management </a:t>
            </a:r>
            <a:r>
              <a:rPr lang="en-US" sz="1000" dirty="0" smtClean="0"/>
              <a:t>partner</a:t>
            </a:r>
            <a:r>
              <a:rPr lang="en-US" sz="1000" dirty="0"/>
              <a:t>: </a:t>
            </a:r>
            <a:r>
              <a:rPr lang="en-US" sz="1000" dirty="0" smtClean="0"/>
              <a:t>3%</a:t>
            </a:r>
            <a:endParaRPr lang="en-US" sz="1000" dirty="0"/>
          </a:p>
          <a:p>
            <a:pPr marL="285750" indent="-285750">
              <a:spcBef>
                <a:spcPts val="600"/>
              </a:spcBef>
              <a:buFont typeface="Arial" panose="020B0604020202020204" pitchFamily="34" charset="0"/>
              <a:buChar char="•"/>
            </a:pPr>
            <a:r>
              <a:rPr lang="en-US" sz="1200" dirty="0" smtClean="0"/>
              <a:t>Performance </a:t>
            </a:r>
            <a:r>
              <a:rPr lang="en-US" sz="1200" dirty="0"/>
              <a:t>requirement: Partner must maintain/grow </a:t>
            </a:r>
            <a:r>
              <a:rPr lang="en-US" sz="1200" dirty="0" smtClean="0"/>
              <a:t>Cumulative MRR, period over period, to </a:t>
            </a:r>
            <a:r>
              <a:rPr lang="en-US" sz="1200" dirty="0"/>
              <a:t>be eligible for Renewal </a:t>
            </a:r>
            <a:r>
              <a:rPr lang="en-US" sz="1200" dirty="0" smtClean="0"/>
              <a:t>bonus</a:t>
            </a:r>
            <a:endParaRPr lang="en-US" sz="1200" dirty="0"/>
          </a:p>
          <a:p>
            <a:pPr marL="285750" indent="-285750">
              <a:spcBef>
                <a:spcPts val="300"/>
              </a:spcBef>
              <a:buFont typeface="Arial" panose="020B0604020202020204" pitchFamily="34" charset="0"/>
              <a:buChar char="•"/>
            </a:pPr>
            <a:endParaRPr lang="en-US" sz="1200" dirty="0"/>
          </a:p>
          <a:p>
            <a:pPr marL="285750" indent="-285750">
              <a:spcBef>
                <a:spcPts val="300"/>
              </a:spcBef>
              <a:buFont typeface="Arial" panose="020B0604020202020204" pitchFamily="34" charset="0"/>
              <a:buChar char="•"/>
            </a:pPr>
            <a:endParaRPr lang="en-US" sz="1200" dirty="0"/>
          </a:p>
        </p:txBody>
      </p:sp>
      <p:sp>
        <p:nvSpPr>
          <p:cNvPr id="5" name="Rectangle 4"/>
          <p:cNvSpPr/>
          <p:nvPr/>
        </p:nvSpPr>
        <p:spPr>
          <a:xfrm>
            <a:off x="7346950" y="1047750"/>
            <a:ext cx="1670050" cy="3663950"/>
          </a:xfrm>
          <a:prstGeom prst="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800"/>
              </a:spcBef>
              <a:buNone/>
            </a:pPr>
            <a:r>
              <a:rPr lang="en-US" sz="1200" dirty="0">
                <a:solidFill>
                  <a:srgbClr val="0070C0"/>
                </a:solidFill>
              </a:rPr>
              <a:t>General</a:t>
            </a:r>
          </a:p>
          <a:p>
            <a:pPr>
              <a:spcBef>
                <a:spcPts val="0"/>
              </a:spcBef>
              <a:buNone/>
            </a:pPr>
            <a:r>
              <a:rPr lang="en-US" sz="1200" dirty="0">
                <a:solidFill>
                  <a:srgbClr val="0070C0"/>
                </a:solidFill>
              </a:rPr>
              <a:t>Requirements</a:t>
            </a:r>
          </a:p>
          <a:p>
            <a:pPr lvl="0">
              <a:spcBef>
                <a:spcPts val="600"/>
              </a:spcBef>
            </a:pPr>
            <a:r>
              <a:rPr lang="en-US" sz="1050" dirty="0">
                <a:solidFill>
                  <a:schemeClr val="tx2"/>
                </a:solidFill>
                <a:ea typeface="ＭＳ Ｐゴシック" charset="0"/>
                <a:cs typeface="CiscoSans ExtraLight"/>
              </a:rPr>
              <a:t>Enabled on Cisco’s Annuity platform in CCW—subject to availability in your particular country</a:t>
            </a:r>
          </a:p>
          <a:p>
            <a:pPr>
              <a:spcBef>
                <a:spcPts val="600"/>
              </a:spcBef>
            </a:pPr>
            <a:r>
              <a:rPr lang="en-US" sz="1050" dirty="0">
                <a:solidFill>
                  <a:schemeClr val="tx2"/>
                </a:solidFill>
                <a:ea typeface="ＭＳ Ｐゴシック" charset="0"/>
                <a:cs typeface="CiscoSans ExtraLight"/>
              </a:rPr>
              <a:t>Able to contractually sell eligible offers (SKUs details available </a:t>
            </a:r>
            <a:r>
              <a:rPr lang="en-US" sz="1050" dirty="0" smtClean="0">
                <a:solidFill>
                  <a:schemeClr val="tx2"/>
                </a:solidFill>
                <a:ea typeface="ＭＳ Ｐゴシック" charset="0"/>
                <a:cs typeface="CiscoSans ExtraLight"/>
              </a:rPr>
              <a:t>on VIP </a:t>
            </a:r>
            <a:r>
              <a:rPr lang="en-US" sz="1050" dirty="0">
                <a:solidFill>
                  <a:schemeClr val="tx2"/>
                </a:solidFill>
                <a:ea typeface="ＭＳ Ｐゴシック" charset="0"/>
                <a:cs typeface="CiscoSans ExtraLight"/>
              </a:rPr>
              <a:t>SKUs list) </a:t>
            </a:r>
          </a:p>
          <a:p>
            <a:pPr>
              <a:spcBef>
                <a:spcPts val="600"/>
              </a:spcBef>
            </a:pPr>
            <a:r>
              <a:rPr lang="en-US" sz="1050" dirty="0">
                <a:solidFill>
                  <a:schemeClr val="tx2"/>
                </a:solidFill>
                <a:ea typeface="ＭＳ Ｐゴシック" charset="0"/>
                <a:cs typeface="CiscoSans ExtraLight"/>
              </a:rPr>
              <a:t>No CSAT requirements</a:t>
            </a:r>
          </a:p>
          <a:p>
            <a:pPr>
              <a:spcBef>
                <a:spcPts val="600"/>
              </a:spcBef>
            </a:pPr>
            <a:r>
              <a:rPr lang="en-US" sz="1050" dirty="0" smtClean="0">
                <a:solidFill>
                  <a:schemeClr val="tx2"/>
                </a:solidFill>
                <a:ea typeface="ＭＳ Ｐゴシック" charset="0"/>
                <a:cs typeface="CiscoSans ExtraLight"/>
              </a:rPr>
              <a:t>Internal </a:t>
            </a:r>
            <a:r>
              <a:rPr lang="en-US" sz="1050" dirty="0">
                <a:solidFill>
                  <a:schemeClr val="tx2"/>
                </a:solidFill>
                <a:ea typeface="ＭＳ Ｐゴシック" charset="0"/>
                <a:cs typeface="CiscoSans ExtraLight"/>
              </a:rPr>
              <a:t>Business Use, NFR, Simplified pricing deals are </a:t>
            </a:r>
            <a:r>
              <a:rPr lang="en-US" sz="1050" dirty="0" smtClean="0">
                <a:solidFill>
                  <a:schemeClr val="tx2"/>
                </a:solidFill>
                <a:ea typeface="ＭＳ Ｐゴシック" charset="0"/>
                <a:cs typeface="CiscoSans ExtraLight"/>
              </a:rPr>
              <a:t>excluded </a:t>
            </a:r>
          </a:p>
          <a:p>
            <a:pPr>
              <a:spcBef>
                <a:spcPts val="600"/>
              </a:spcBef>
            </a:pPr>
            <a:r>
              <a:rPr lang="en-US" sz="1050" dirty="0" smtClean="0">
                <a:solidFill>
                  <a:schemeClr val="tx2"/>
                </a:solidFill>
                <a:ea typeface="ＭＳ Ｐゴシック" charset="0"/>
                <a:cs typeface="CiscoSans ExtraLight"/>
              </a:rPr>
              <a:t>Partner </a:t>
            </a:r>
            <a:r>
              <a:rPr lang="en-US" sz="1050" dirty="0">
                <a:solidFill>
                  <a:schemeClr val="tx2"/>
                </a:solidFill>
                <a:ea typeface="ＭＳ Ｐゴシック" charset="0"/>
                <a:cs typeface="CiscoSans ExtraLight"/>
              </a:rPr>
              <a:t>credentials on January 27, 2018 will be recognized for Renewal bonus calculation</a:t>
            </a:r>
          </a:p>
          <a:p>
            <a:pPr>
              <a:spcBef>
                <a:spcPts val="800"/>
              </a:spcBef>
            </a:pPr>
            <a:endParaRPr lang="en-US" sz="1100" dirty="0">
              <a:solidFill>
                <a:schemeClr val="tx2"/>
              </a:solidFill>
              <a:ea typeface="ＭＳ Ｐゴシック" charset="0"/>
              <a:cs typeface="CiscoSans ExtraLight"/>
            </a:endParaRPr>
          </a:p>
        </p:txBody>
      </p:sp>
    </p:spTree>
    <p:extLst>
      <p:ext uri="{BB962C8B-B14F-4D97-AF65-F5344CB8AC3E}">
        <p14:creationId xmlns:p14="http://schemas.microsoft.com/office/powerpoint/2010/main" val="2060033589"/>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371" y="114548"/>
            <a:ext cx="8345488" cy="731837"/>
          </a:xfrm>
        </p:spPr>
        <p:txBody>
          <a:bodyPr/>
          <a:lstStyle/>
          <a:p>
            <a:r>
              <a:rPr lang="en-US" dirty="0"/>
              <a:t>Collaboration </a:t>
            </a:r>
            <a:r>
              <a:rPr lang="en-US" dirty="0" smtClean="0"/>
              <a:t>Annuity: Example</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734591513"/>
              </p:ext>
            </p:extLst>
          </p:nvPr>
        </p:nvGraphicFramePr>
        <p:xfrm>
          <a:off x="313557" y="687230"/>
          <a:ext cx="6482263" cy="1725732"/>
        </p:xfrm>
        <a:graphic>
          <a:graphicData uri="http://schemas.openxmlformats.org/drawingml/2006/table">
            <a:tbl>
              <a:tblPr firstRow="1" lastRow="1" bandRow="1">
                <a:tableStyleId>{7DF18680-E054-41AD-8BC1-D1AEF772440D}</a:tableStyleId>
              </a:tblPr>
              <a:tblGrid>
                <a:gridCol w="732207">
                  <a:extLst>
                    <a:ext uri="{9D8B030D-6E8A-4147-A177-3AD203B41FA5}">
                      <a16:colId xmlns:a16="http://schemas.microsoft.com/office/drawing/2014/main" xmlns="" val="1622344103"/>
                    </a:ext>
                  </a:extLst>
                </a:gridCol>
                <a:gridCol w="607246">
                  <a:extLst>
                    <a:ext uri="{9D8B030D-6E8A-4147-A177-3AD203B41FA5}">
                      <a16:colId xmlns:a16="http://schemas.microsoft.com/office/drawing/2014/main" xmlns="" val="3702191719"/>
                    </a:ext>
                  </a:extLst>
                </a:gridCol>
                <a:gridCol w="1000672">
                  <a:extLst>
                    <a:ext uri="{9D8B030D-6E8A-4147-A177-3AD203B41FA5}">
                      <a16:colId xmlns:a16="http://schemas.microsoft.com/office/drawing/2014/main" xmlns="" val="4140722381"/>
                    </a:ext>
                  </a:extLst>
                </a:gridCol>
                <a:gridCol w="552380">
                  <a:extLst>
                    <a:ext uri="{9D8B030D-6E8A-4147-A177-3AD203B41FA5}">
                      <a16:colId xmlns:a16="http://schemas.microsoft.com/office/drawing/2014/main" xmlns="" val="659435489"/>
                    </a:ext>
                  </a:extLst>
                </a:gridCol>
                <a:gridCol w="552380">
                  <a:extLst>
                    <a:ext uri="{9D8B030D-6E8A-4147-A177-3AD203B41FA5}">
                      <a16:colId xmlns:a16="http://schemas.microsoft.com/office/drawing/2014/main" xmlns="" val="4188658629"/>
                    </a:ext>
                  </a:extLst>
                </a:gridCol>
                <a:gridCol w="552380">
                  <a:extLst>
                    <a:ext uri="{9D8B030D-6E8A-4147-A177-3AD203B41FA5}">
                      <a16:colId xmlns:a16="http://schemas.microsoft.com/office/drawing/2014/main" xmlns="" val="2045784769"/>
                    </a:ext>
                  </a:extLst>
                </a:gridCol>
                <a:gridCol w="552380">
                  <a:extLst>
                    <a:ext uri="{9D8B030D-6E8A-4147-A177-3AD203B41FA5}">
                      <a16:colId xmlns:a16="http://schemas.microsoft.com/office/drawing/2014/main" xmlns="" val="1934741920"/>
                    </a:ext>
                  </a:extLst>
                </a:gridCol>
                <a:gridCol w="552380">
                  <a:extLst>
                    <a:ext uri="{9D8B030D-6E8A-4147-A177-3AD203B41FA5}">
                      <a16:colId xmlns:a16="http://schemas.microsoft.com/office/drawing/2014/main" xmlns="" val="1156391796"/>
                    </a:ext>
                  </a:extLst>
                </a:gridCol>
                <a:gridCol w="552380">
                  <a:extLst>
                    <a:ext uri="{9D8B030D-6E8A-4147-A177-3AD203B41FA5}">
                      <a16:colId xmlns:a16="http://schemas.microsoft.com/office/drawing/2014/main" xmlns="" val="760722587"/>
                    </a:ext>
                  </a:extLst>
                </a:gridCol>
                <a:gridCol w="827858">
                  <a:extLst>
                    <a:ext uri="{9D8B030D-6E8A-4147-A177-3AD203B41FA5}">
                      <a16:colId xmlns:a16="http://schemas.microsoft.com/office/drawing/2014/main" xmlns="" val="2503208194"/>
                    </a:ext>
                  </a:extLst>
                </a:gridCol>
              </a:tblGrid>
              <a:tr h="231870">
                <a:tc gridSpan="10">
                  <a:txBody>
                    <a:bodyPr/>
                    <a:lstStyle/>
                    <a:p>
                      <a:pPr algn="l" fontAlgn="b"/>
                      <a:r>
                        <a:rPr lang="en-US" sz="1000" u="none" strike="noStrike" dirty="0" smtClean="0">
                          <a:solidFill>
                            <a:schemeClr val="tx1"/>
                          </a:solidFill>
                          <a:effectLst/>
                        </a:rPr>
                        <a:t>Monthly</a:t>
                      </a:r>
                      <a:r>
                        <a:rPr lang="en-US" sz="1000" u="none" strike="noStrike" baseline="0" dirty="0" smtClean="0">
                          <a:solidFill>
                            <a:schemeClr val="tx1"/>
                          </a:solidFill>
                          <a:effectLst/>
                        </a:rPr>
                        <a:t> Recurring Revenue (MRR) during VIP 30 period</a:t>
                      </a:r>
                      <a:endParaRPr lang="en-US" sz="1000" b="1" i="0" u="none" strike="noStrike" dirty="0">
                        <a:solidFill>
                          <a:schemeClr val="tx1"/>
                        </a:solidFill>
                        <a:effectLst/>
                        <a:latin typeface="Calibri" panose="020F0502020204030204" pitchFamily="34" charset="0"/>
                      </a:endParaRPr>
                    </a:p>
                  </a:txBody>
                  <a:tcPr marL="3612" marR="3612" marT="3612" marB="0" anchor="ctr">
                    <a:noFill/>
                  </a:tcPr>
                </a:tc>
                <a:tc hMerge="1">
                  <a:txBody>
                    <a:bodyPr/>
                    <a:lstStyle/>
                    <a:p>
                      <a:pPr algn="ctr" fontAlgn="b"/>
                      <a:endParaRPr lang="en-US" sz="1000" b="1" i="0" u="none" strike="noStrike" dirty="0">
                        <a:solidFill>
                          <a:srgbClr val="000000"/>
                        </a:solidFill>
                        <a:effectLst/>
                        <a:latin typeface="Calibri" panose="020F0502020204030204" pitchFamily="34" charset="0"/>
                      </a:endParaRPr>
                    </a:p>
                  </a:txBody>
                  <a:tcPr marL="3612" marR="3612" marT="3612" marB="0" anchor="b"/>
                </a:tc>
                <a:tc hMerge="1">
                  <a:txBody>
                    <a:bodyPr/>
                    <a:lstStyle/>
                    <a:p>
                      <a:pPr algn="ctr" fontAlgn="b"/>
                      <a:endParaRPr lang="en-US" sz="1000" b="1" i="0" u="none" strike="noStrike" dirty="0">
                        <a:solidFill>
                          <a:srgbClr val="000000"/>
                        </a:solidFill>
                        <a:effectLst/>
                        <a:latin typeface="Calibri" panose="020F0502020204030204" pitchFamily="34" charset="0"/>
                      </a:endParaRPr>
                    </a:p>
                  </a:txBody>
                  <a:tcPr marL="3612" marR="3612" marT="3612" marB="0" anchor="b"/>
                </a:tc>
                <a:tc hMerge="1">
                  <a:txBody>
                    <a:bodyPr/>
                    <a:lstStyle/>
                    <a:p>
                      <a:pPr algn="ctr" fontAlgn="b"/>
                      <a:endParaRPr lang="en-US" sz="1000" b="1" i="0" u="none" strike="noStrike" dirty="0">
                        <a:solidFill>
                          <a:srgbClr val="000000"/>
                        </a:solidFill>
                        <a:effectLst/>
                        <a:latin typeface="Calibri" panose="020F0502020204030204" pitchFamily="34" charset="0"/>
                      </a:endParaRPr>
                    </a:p>
                  </a:txBody>
                  <a:tcPr marL="3612" marR="3612" marT="3612"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1000" b="1" i="0" u="none" strike="noStrike" dirty="0">
                        <a:solidFill>
                          <a:schemeClr val="bg1"/>
                        </a:solidFill>
                        <a:effectLst/>
                        <a:latin typeface="Calibri" panose="020F0502020204030204" pitchFamily="34" charset="0"/>
                      </a:endParaRPr>
                    </a:p>
                  </a:txBody>
                  <a:tcPr marL="3612" marR="3612" marT="3612" marB="0" anchor="b"/>
                </a:tc>
                <a:extLst>
                  <a:ext uri="{0D108BD9-81ED-4DB2-BD59-A6C34878D82A}">
                    <a16:rowId xmlns:a16="http://schemas.microsoft.com/office/drawing/2014/main" xmlns="" val="3242434443"/>
                  </a:ext>
                </a:extLst>
              </a:tr>
              <a:tr h="177785">
                <a:tc>
                  <a:txBody>
                    <a:bodyPr/>
                    <a:lstStyle/>
                    <a:p>
                      <a:pPr algn="l" fontAlgn="b"/>
                      <a:r>
                        <a:rPr lang="en-US" sz="900" u="none" strike="noStrike" dirty="0" smtClean="0">
                          <a:solidFill>
                            <a:schemeClr val="bg1"/>
                          </a:solidFill>
                          <a:effectLst/>
                        </a:rPr>
                        <a:t> Subscription       </a:t>
                      </a:r>
                      <a:endParaRPr lang="en-US" sz="900" b="1" i="0" u="none" strike="noStrike" dirty="0">
                        <a:solidFill>
                          <a:schemeClr val="bg1"/>
                        </a:solidFill>
                        <a:effectLst/>
                        <a:latin typeface="Calibri" panose="020F0502020204030204" pitchFamily="34" charset="0"/>
                      </a:endParaRPr>
                    </a:p>
                  </a:txBody>
                  <a:tcPr marL="3612" marR="3612" marT="3612" marB="0" anchor="ctr">
                    <a:solidFill>
                      <a:srgbClr val="049FD9"/>
                    </a:solidFill>
                  </a:tcPr>
                </a:tc>
                <a:tc>
                  <a:txBody>
                    <a:bodyPr/>
                    <a:lstStyle/>
                    <a:p>
                      <a:pPr algn="ctr" fontAlgn="b"/>
                      <a:r>
                        <a:rPr lang="en-US" sz="900" u="none" strike="noStrike" dirty="0">
                          <a:solidFill>
                            <a:schemeClr val="bg1"/>
                          </a:solidFill>
                          <a:effectLst/>
                        </a:rPr>
                        <a:t>TCV</a:t>
                      </a:r>
                      <a:endParaRPr lang="en-US" sz="900" b="1" i="0" u="none" strike="noStrike" dirty="0">
                        <a:solidFill>
                          <a:schemeClr val="bg1"/>
                        </a:solidFill>
                        <a:effectLst/>
                        <a:latin typeface="Calibri" panose="020F0502020204030204" pitchFamily="34" charset="0"/>
                      </a:endParaRPr>
                    </a:p>
                  </a:txBody>
                  <a:tcPr marL="3612" marR="3612" marT="3612" marB="0" anchor="ctr">
                    <a:solidFill>
                      <a:srgbClr val="049FD9"/>
                    </a:solidFill>
                  </a:tcPr>
                </a:tc>
                <a:tc>
                  <a:txBody>
                    <a:bodyPr/>
                    <a:lstStyle/>
                    <a:p>
                      <a:pPr algn="ctr" fontAlgn="b"/>
                      <a:r>
                        <a:rPr lang="en-US" sz="900" u="none" strike="noStrike" dirty="0">
                          <a:solidFill>
                            <a:schemeClr val="bg1"/>
                          </a:solidFill>
                          <a:effectLst/>
                        </a:rPr>
                        <a:t>Sub Type</a:t>
                      </a:r>
                      <a:endParaRPr lang="en-US" sz="900" b="1" i="0" u="none" strike="noStrike" dirty="0">
                        <a:solidFill>
                          <a:schemeClr val="bg1"/>
                        </a:solidFill>
                        <a:effectLst/>
                        <a:latin typeface="Calibri" panose="020F0502020204030204" pitchFamily="34" charset="0"/>
                      </a:endParaRPr>
                    </a:p>
                  </a:txBody>
                  <a:tcPr marL="3612" marR="3612" marT="3612" marB="0" anchor="ctr">
                    <a:solidFill>
                      <a:srgbClr val="049FD9"/>
                    </a:solidFill>
                  </a:tcPr>
                </a:tc>
                <a:tc>
                  <a:txBody>
                    <a:bodyPr/>
                    <a:lstStyle/>
                    <a:p>
                      <a:pPr algn="ctr" fontAlgn="b"/>
                      <a:r>
                        <a:rPr lang="en-US" sz="900" u="none" strike="noStrike" dirty="0" smtClean="0">
                          <a:solidFill>
                            <a:schemeClr val="bg1"/>
                          </a:solidFill>
                          <a:effectLst/>
                        </a:rPr>
                        <a:t>M1</a:t>
                      </a:r>
                      <a:endParaRPr lang="en-US" sz="900" b="1" i="0" u="none" strike="noStrike" dirty="0">
                        <a:solidFill>
                          <a:schemeClr val="bg1"/>
                        </a:solidFill>
                        <a:effectLst/>
                        <a:latin typeface="Calibri" panose="020F0502020204030204" pitchFamily="34" charset="0"/>
                      </a:endParaRPr>
                    </a:p>
                  </a:txBody>
                  <a:tcPr marL="3612" marR="3612" marT="3612" marB="0" anchor="ctr">
                    <a:solidFill>
                      <a:srgbClr val="049FD9"/>
                    </a:solidFill>
                  </a:tcPr>
                </a:tc>
                <a:tc>
                  <a:txBody>
                    <a:bodyPr/>
                    <a:lstStyle/>
                    <a:p>
                      <a:pPr algn="ctr" fontAlgn="b"/>
                      <a:r>
                        <a:rPr lang="en-US" sz="900" u="none" strike="noStrike" dirty="0" smtClean="0">
                          <a:solidFill>
                            <a:schemeClr val="bg1"/>
                          </a:solidFill>
                          <a:effectLst/>
                        </a:rPr>
                        <a:t>M2</a:t>
                      </a:r>
                      <a:endParaRPr lang="en-US" sz="900" b="1" i="0" u="none" strike="noStrike" dirty="0">
                        <a:solidFill>
                          <a:schemeClr val="bg1"/>
                        </a:solidFill>
                        <a:effectLst/>
                        <a:latin typeface="Calibri" panose="020F0502020204030204" pitchFamily="34" charset="0"/>
                      </a:endParaRPr>
                    </a:p>
                  </a:txBody>
                  <a:tcPr marL="3612" marR="3612" marT="3612" marB="0" anchor="ctr">
                    <a:solidFill>
                      <a:srgbClr val="049FD9"/>
                    </a:solidFill>
                  </a:tcPr>
                </a:tc>
                <a:tc>
                  <a:txBody>
                    <a:bodyPr/>
                    <a:lstStyle/>
                    <a:p>
                      <a:pPr algn="ctr" fontAlgn="b"/>
                      <a:r>
                        <a:rPr lang="en-US" sz="900" u="none" strike="noStrike" dirty="0" smtClean="0">
                          <a:solidFill>
                            <a:schemeClr val="bg1"/>
                          </a:solidFill>
                          <a:effectLst/>
                        </a:rPr>
                        <a:t>M3</a:t>
                      </a:r>
                      <a:endParaRPr lang="en-US" sz="900" b="1" i="0" u="none" strike="noStrike" dirty="0">
                        <a:solidFill>
                          <a:schemeClr val="bg1"/>
                        </a:solidFill>
                        <a:effectLst/>
                        <a:latin typeface="Calibri" panose="020F0502020204030204" pitchFamily="34" charset="0"/>
                      </a:endParaRPr>
                    </a:p>
                  </a:txBody>
                  <a:tcPr marL="3612" marR="3612" marT="3612" marB="0" anchor="ctr">
                    <a:solidFill>
                      <a:srgbClr val="049FD9"/>
                    </a:solidFill>
                  </a:tcPr>
                </a:tc>
                <a:tc>
                  <a:txBody>
                    <a:bodyPr/>
                    <a:lstStyle/>
                    <a:p>
                      <a:pPr algn="ctr" fontAlgn="b"/>
                      <a:r>
                        <a:rPr lang="en-US" sz="900" u="none" strike="noStrike" dirty="0" smtClean="0">
                          <a:solidFill>
                            <a:schemeClr val="bg1"/>
                          </a:solidFill>
                          <a:effectLst/>
                        </a:rPr>
                        <a:t>M4</a:t>
                      </a:r>
                      <a:endParaRPr lang="en-US" sz="900" b="1" i="0" u="none" strike="noStrike" dirty="0">
                        <a:solidFill>
                          <a:schemeClr val="bg1"/>
                        </a:solidFill>
                        <a:effectLst/>
                        <a:latin typeface="Calibri" panose="020F0502020204030204" pitchFamily="34" charset="0"/>
                      </a:endParaRPr>
                    </a:p>
                  </a:txBody>
                  <a:tcPr marL="3612" marR="3612" marT="3612" marB="0" anchor="ctr">
                    <a:solidFill>
                      <a:srgbClr val="049FD9"/>
                    </a:solidFill>
                  </a:tcPr>
                </a:tc>
                <a:tc>
                  <a:txBody>
                    <a:bodyPr/>
                    <a:lstStyle/>
                    <a:p>
                      <a:pPr algn="ctr" fontAlgn="b"/>
                      <a:r>
                        <a:rPr lang="en-US" sz="900" u="none" strike="noStrike" dirty="0" smtClean="0">
                          <a:solidFill>
                            <a:schemeClr val="bg1"/>
                          </a:solidFill>
                          <a:effectLst/>
                        </a:rPr>
                        <a:t>M5</a:t>
                      </a:r>
                      <a:endParaRPr lang="en-US" sz="900" b="1" i="0" u="none" strike="noStrike" dirty="0">
                        <a:solidFill>
                          <a:schemeClr val="bg1"/>
                        </a:solidFill>
                        <a:effectLst/>
                        <a:latin typeface="Calibri" panose="020F0502020204030204" pitchFamily="34" charset="0"/>
                      </a:endParaRPr>
                    </a:p>
                  </a:txBody>
                  <a:tcPr marL="3612" marR="3612" marT="3612" marB="0" anchor="ctr">
                    <a:solidFill>
                      <a:srgbClr val="049FD9"/>
                    </a:solidFill>
                  </a:tcPr>
                </a:tc>
                <a:tc>
                  <a:txBody>
                    <a:bodyPr/>
                    <a:lstStyle/>
                    <a:p>
                      <a:pPr algn="ctr" fontAlgn="b"/>
                      <a:r>
                        <a:rPr lang="en-US" sz="900" u="none" strike="noStrike" dirty="0" smtClean="0">
                          <a:solidFill>
                            <a:schemeClr val="bg1"/>
                          </a:solidFill>
                          <a:effectLst/>
                        </a:rPr>
                        <a:t>M6</a:t>
                      </a:r>
                      <a:endParaRPr lang="en-US" sz="900" b="1" i="0" u="none" strike="noStrike" dirty="0">
                        <a:solidFill>
                          <a:schemeClr val="bg1"/>
                        </a:solidFill>
                        <a:effectLst/>
                        <a:latin typeface="Calibri" panose="020F0502020204030204" pitchFamily="34" charset="0"/>
                      </a:endParaRPr>
                    </a:p>
                  </a:txBody>
                  <a:tcPr marL="3612" marR="3612" marT="3612" marB="0" anchor="ctr">
                    <a:solidFill>
                      <a:srgbClr val="049FD9"/>
                    </a:solidFill>
                  </a:tcPr>
                </a:tc>
                <a:tc>
                  <a:txBody>
                    <a:bodyPr/>
                    <a:lstStyle/>
                    <a:p>
                      <a:pPr algn="ctr" fontAlgn="b"/>
                      <a:r>
                        <a:rPr lang="en-US" sz="900" u="none" strike="noStrike" kern="1200" dirty="0" smtClean="0">
                          <a:solidFill>
                            <a:schemeClr val="bg1"/>
                          </a:solidFill>
                          <a:effectLst/>
                        </a:rPr>
                        <a:t>Cumulative MRR</a:t>
                      </a:r>
                      <a:endParaRPr lang="en-US" sz="900" b="1" u="none" strike="noStrike" kern="1200" dirty="0">
                        <a:solidFill>
                          <a:schemeClr val="bg1"/>
                        </a:solidFill>
                        <a:effectLst/>
                        <a:latin typeface="+mn-lt"/>
                        <a:ea typeface="+mn-ea"/>
                        <a:cs typeface="+mn-cs"/>
                      </a:endParaRPr>
                    </a:p>
                  </a:txBody>
                  <a:tcPr marL="3612" marR="3612" marT="3612" marB="0" anchor="ctr">
                    <a:solidFill>
                      <a:srgbClr val="049FD9"/>
                    </a:solidFill>
                  </a:tcPr>
                </a:tc>
                <a:extLst>
                  <a:ext uri="{0D108BD9-81ED-4DB2-BD59-A6C34878D82A}">
                    <a16:rowId xmlns:a16="http://schemas.microsoft.com/office/drawing/2014/main" xmlns="" val="4134209379"/>
                  </a:ext>
                </a:extLst>
              </a:tr>
              <a:tr h="152807">
                <a:tc>
                  <a:txBody>
                    <a:bodyPr/>
                    <a:lstStyle/>
                    <a:p>
                      <a:pPr marL="91440" algn="l" fontAlgn="b">
                        <a:spcBef>
                          <a:spcPts val="0"/>
                        </a:spcBef>
                      </a:pPr>
                      <a:r>
                        <a:rPr lang="en-US" sz="900" u="none" strike="noStrike" dirty="0">
                          <a:effectLst/>
                        </a:rPr>
                        <a:t>Sub </a:t>
                      </a:r>
                      <a:r>
                        <a:rPr lang="en-US" sz="900" u="none" strike="noStrike" dirty="0" smtClean="0">
                          <a:effectLst/>
                        </a:rPr>
                        <a:t>1</a:t>
                      </a:r>
                      <a:endParaRPr lang="en-US" sz="900" b="0" i="0" u="none" strike="noStrike" dirty="0">
                        <a:solidFill>
                          <a:srgbClr val="000000"/>
                        </a:solidFill>
                        <a:effectLst/>
                        <a:latin typeface="Calibri" panose="020F0502020204030204" pitchFamily="34" charset="0"/>
                      </a:endParaRPr>
                    </a:p>
                  </a:txBody>
                  <a:tcPr marL="3612" marR="3612" marT="3612" marB="0" anchor="ctr">
                    <a:noFill/>
                  </a:tcPr>
                </a:tc>
                <a:tc>
                  <a:txBody>
                    <a:bodyPr/>
                    <a:lstStyle/>
                    <a:p>
                      <a:pPr algn="ctr" fontAlgn="b"/>
                      <a:r>
                        <a:rPr lang="en-US" sz="900" u="none" strike="noStrike" dirty="0" smtClean="0">
                          <a:effectLst/>
                        </a:rPr>
                        <a:t>           - </a:t>
                      </a:r>
                      <a:endParaRPr lang="en-US" sz="900" b="0" i="0" u="none" strike="noStrike" dirty="0">
                        <a:solidFill>
                          <a:srgbClr val="000000"/>
                        </a:solidFill>
                        <a:effectLst/>
                        <a:latin typeface="Calibri" panose="020F0502020204030204" pitchFamily="34" charset="0"/>
                      </a:endParaRPr>
                    </a:p>
                  </a:txBody>
                  <a:tcPr marL="3612" marR="3612" marT="3612" marB="0" anchor="ctr">
                    <a:noFill/>
                  </a:tcPr>
                </a:tc>
                <a:tc>
                  <a:txBody>
                    <a:bodyPr/>
                    <a:lstStyle/>
                    <a:p>
                      <a:pPr marL="45720" algn="l" fontAlgn="b"/>
                      <a:r>
                        <a:rPr lang="en-US" sz="900" u="none" strike="noStrike" dirty="0">
                          <a:effectLst/>
                        </a:rPr>
                        <a:t>Existing</a:t>
                      </a:r>
                      <a:endParaRPr lang="en-US" sz="900" b="0" i="0" u="none" strike="noStrike" dirty="0">
                        <a:solidFill>
                          <a:srgbClr val="000000"/>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effectLst/>
                        </a:rPr>
                        <a:t>$5,000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effectLst/>
                        </a:rPr>
                        <a:t>$5,000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effectLst/>
                        </a:rPr>
                        <a:t>$5,000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effectLst/>
                        </a:rPr>
                        <a:t>$5,000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effectLst/>
                        </a:rPr>
                        <a:t>$5,000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effectLst/>
                        </a:rPr>
                        <a:t>$5,000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kern="1200" dirty="0" smtClean="0">
                          <a:solidFill>
                            <a:schemeClr val="tx1"/>
                          </a:solidFill>
                          <a:effectLst/>
                        </a:rPr>
                        <a:t>$30,000</a:t>
                      </a:r>
                      <a:endParaRPr lang="en-US" sz="900" b="1" u="none" strike="noStrike" kern="1200" dirty="0">
                        <a:solidFill>
                          <a:schemeClr val="tx1"/>
                        </a:solidFill>
                        <a:effectLst/>
                        <a:latin typeface="+mn-lt"/>
                        <a:ea typeface="+mn-ea"/>
                        <a:cs typeface="+mn-cs"/>
                      </a:endParaRPr>
                    </a:p>
                  </a:txBody>
                  <a:tcPr marL="3612" marR="3612" marT="3612" marB="0" anchor="ctr">
                    <a:solidFill>
                      <a:schemeClr val="bg2">
                        <a:lumMod val="20000"/>
                        <a:lumOff val="80000"/>
                      </a:schemeClr>
                    </a:solidFill>
                  </a:tcPr>
                </a:tc>
                <a:extLst>
                  <a:ext uri="{0D108BD9-81ED-4DB2-BD59-A6C34878D82A}">
                    <a16:rowId xmlns:a16="http://schemas.microsoft.com/office/drawing/2014/main" xmlns="" val="588250465"/>
                  </a:ext>
                </a:extLst>
              </a:tr>
              <a:tr h="174157">
                <a:tc>
                  <a:txBody>
                    <a:bodyPr/>
                    <a:lstStyle/>
                    <a:p>
                      <a:pPr marL="91440" algn="l" fontAlgn="b">
                        <a:spcBef>
                          <a:spcPts val="0"/>
                        </a:spcBef>
                      </a:pPr>
                      <a:r>
                        <a:rPr lang="en-US" sz="900" u="none" strike="noStrike" dirty="0">
                          <a:solidFill>
                            <a:schemeClr val="tx1"/>
                          </a:solidFill>
                          <a:effectLst/>
                        </a:rPr>
                        <a:t>Sub 2</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ctr" fontAlgn="b"/>
                      <a:r>
                        <a:rPr lang="en-US" sz="900" u="none" strike="noStrike" dirty="0" smtClean="0">
                          <a:solidFill>
                            <a:schemeClr val="tx1"/>
                          </a:solidFill>
                          <a:effectLst/>
                        </a:rPr>
                        <a:t>           -</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marL="45720" algn="l" fontAlgn="b"/>
                      <a:r>
                        <a:rPr lang="en-US" sz="900" u="none" strike="noStrike" dirty="0" smtClean="0">
                          <a:solidFill>
                            <a:schemeClr val="tx1"/>
                          </a:solidFill>
                          <a:effectLst/>
                        </a:rPr>
                        <a:t>Expired</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dirty="0" smtClean="0">
                          <a:solidFill>
                            <a:schemeClr val="tx1"/>
                          </a:solidFill>
                          <a:effectLst/>
                        </a:rPr>
                        <a:t>$8,000</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marL="0" marR="0" indent="0" algn="r" defTabSz="685777" rtl="0" eaLnBrk="1" fontAlgn="b" latinLnBrk="0" hangingPunct="1">
                        <a:lnSpc>
                          <a:spcPct val="100000"/>
                        </a:lnSpc>
                        <a:spcBef>
                          <a:spcPts val="0"/>
                        </a:spcBef>
                        <a:spcAft>
                          <a:spcPts val="0"/>
                        </a:spcAft>
                        <a:buClrTx/>
                        <a:buSzTx/>
                        <a:buFontTx/>
                        <a:buNone/>
                        <a:tabLst/>
                        <a:defRPr/>
                      </a:pPr>
                      <a:r>
                        <a:rPr lang="en-US" sz="900" u="none" strike="noStrike" dirty="0" smtClean="0">
                          <a:solidFill>
                            <a:schemeClr val="tx1"/>
                          </a:solidFill>
                          <a:effectLst/>
                        </a:rPr>
                        <a:t>$8,000</a:t>
                      </a:r>
                      <a:endParaRPr lang="en-US" sz="900" b="0" i="0" u="none" strike="noStrike" dirty="0" smtClean="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gridSpan="4">
                  <a:txBody>
                    <a:bodyPr/>
                    <a:lstStyle/>
                    <a:p>
                      <a:pPr algn="ctr" fontAlgn="b"/>
                      <a:r>
                        <a:rPr lang="en-US" sz="900" u="none" strike="noStrike" dirty="0" smtClean="0">
                          <a:solidFill>
                            <a:schemeClr val="tx1"/>
                          </a:solidFill>
                          <a:effectLst/>
                        </a:rPr>
                        <a:t>Subscription not renewed</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hMerge="1">
                  <a:txBody>
                    <a:bodyPr/>
                    <a:lstStyle/>
                    <a:p>
                      <a:pPr algn="ctr" fontAlgn="b"/>
                      <a:endParaRPr lang="en-US" sz="800" b="0" i="0" u="none" strike="noStrike" dirty="0">
                        <a:solidFill>
                          <a:schemeClr val="tx1"/>
                        </a:solidFill>
                        <a:effectLst/>
                        <a:latin typeface="Calibri" panose="020F0502020204030204" pitchFamily="34" charset="0"/>
                      </a:endParaRPr>
                    </a:p>
                  </a:txBody>
                  <a:tcPr marL="3612" marR="3612" marT="3612" marB="0" anchor="b"/>
                </a:tc>
                <a:tc hMerge="1">
                  <a:txBody>
                    <a:bodyPr/>
                    <a:lstStyle/>
                    <a:p>
                      <a:pPr algn="ctr" fontAlgn="b"/>
                      <a:endParaRPr lang="en-US" sz="800" b="0" i="0" u="none" strike="noStrike" dirty="0">
                        <a:solidFill>
                          <a:schemeClr val="tx1"/>
                        </a:solidFill>
                        <a:effectLst/>
                        <a:latin typeface="Calibri" panose="020F0502020204030204" pitchFamily="34" charset="0"/>
                      </a:endParaRPr>
                    </a:p>
                  </a:txBody>
                  <a:tcPr marL="3612" marR="3612" marT="3612" marB="0" anchor="b"/>
                </a:tc>
                <a:tc hMerge="1">
                  <a:txBody>
                    <a:bodyPr/>
                    <a:lstStyle/>
                    <a:p>
                      <a:pPr algn="ctr" fontAlgn="b"/>
                      <a:endParaRPr lang="en-US" sz="800" b="0" i="0" u="none" strike="noStrike" dirty="0">
                        <a:solidFill>
                          <a:schemeClr val="tx1"/>
                        </a:solidFill>
                        <a:effectLst/>
                        <a:latin typeface="Calibri" panose="020F0502020204030204" pitchFamily="34" charset="0"/>
                      </a:endParaRPr>
                    </a:p>
                  </a:txBody>
                  <a:tcPr marL="3612" marR="3612" marT="3612" marB="0" anchor="b"/>
                </a:tc>
                <a:tc>
                  <a:txBody>
                    <a:bodyPr/>
                    <a:lstStyle/>
                    <a:p>
                      <a:pPr marL="0" marR="0" indent="0" algn="r" defTabSz="685777" rtl="0" eaLnBrk="1" fontAlgn="b" latinLnBrk="0" hangingPunct="1">
                        <a:lnSpc>
                          <a:spcPct val="100000"/>
                        </a:lnSpc>
                        <a:spcBef>
                          <a:spcPts val="0"/>
                        </a:spcBef>
                        <a:spcAft>
                          <a:spcPts val="0"/>
                        </a:spcAft>
                        <a:buClrTx/>
                        <a:buSzTx/>
                        <a:buFontTx/>
                        <a:buNone/>
                        <a:tabLst/>
                        <a:defRPr/>
                      </a:pPr>
                      <a:r>
                        <a:rPr lang="en-US" sz="900" u="none" strike="noStrike" dirty="0" smtClean="0">
                          <a:solidFill>
                            <a:schemeClr val="tx1"/>
                          </a:solidFill>
                          <a:effectLst/>
                        </a:rPr>
                        <a:t>$</a:t>
                      </a:r>
                      <a:r>
                        <a:rPr lang="en-US" sz="900" u="none" strike="noStrike" kern="1200" dirty="0" smtClean="0">
                          <a:solidFill>
                            <a:schemeClr val="tx1"/>
                          </a:solidFill>
                          <a:effectLst/>
                        </a:rPr>
                        <a:t>16,000</a:t>
                      </a:r>
                      <a:endParaRPr lang="en-US" sz="900" b="1" u="none" strike="noStrike" kern="1200" dirty="0" smtClean="0">
                        <a:solidFill>
                          <a:schemeClr val="tx1"/>
                        </a:solidFill>
                        <a:effectLst/>
                        <a:latin typeface="+mn-lt"/>
                        <a:ea typeface="+mn-ea"/>
                        <a:cs typeface="+mn-cs"/>
                      </a:endParaRPr>
                    </a:p>
                  </a:txBody>
                  <a:tcPr marL="3612" marR="3612" marT="3612" marB="0" anchor="ctr">
                    <a:solidFill>
                      <a:schemeClr val="bg2">
                        <a:lumMod val="20000"/>
                        <a:lumOff val="80000"/>
                      </a:schemeClr>
                    </a:solidFill>
                  </a:tcPr>
                </a:tc>
                <a:extLst>
                  <a:ext uri="{0D108BD9-81ED-4DB2-BD59-A6C34878D82A}">
                    <a16:rowId xmlns:a16="http://schemas.microsoft.com/office/drawing/2014/main" xmlns="" val="3757250478"/>
                  </a:ext>
                </a:extLst>
              </a:tr>
              <a:tr h="174157">
                <a:tc>
                  <a:txBody>
                    <a:bodyPr/>
                    <a:lstStyle/>
                    <a:p>
                      <a:pPr marL="91440" lvl="0" algn="l" fontAlgn="b">
                        <a:spcBef>
                          <a:spcPts val="0"/>
                        </a:spcBef>
                      </a:pPr>
                      <a:r>
                        <a:rPr lang="en-US" sz="900" u="none" strike="noStrike" dirty="0">
                          <a:solidFill>
                            <a:schemeClr val="tx1"/>
                          </a:solidFill>
                          <a:effectLst/>
                        </a:rPr>
                        <a:t>Sub </a:t>
                      </a:r>
                      <a:r>
                        <a:rPr lang="en-US" sz="900" u="none" strike="noStrike" dirty="0" smtClean="0">
                          <a:solidFill>
                            <a:schemeClr val="tx1"/>
                          </a:solidFill>
                          <a:effectLst/>
                        </a:rPr>
                        <a:t>3</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solidFill>
                            <a:schemeClr val="tx1"/>
                          </a:solidFill>
                          <a:effectLst/>
                        </a:rPr>
                        <a:t>$</a:t>
                      </a:r>
                      <a:r>
                        <a:rPr lang="en-US" sz="900" u="none" strike="noStrike" dirty="0" smtClean="0">
                          <a:solidFill>
                            <a:schemeClr val="tx1"/>
                          </a:solidFill>
                          <a:effectLst/>
                        </a:rPr>
                        <a:t>120,000 </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marL="45720" algn="l" fontAlgn="b"/>
                      <a:r>
                        <a:rPr lang="en-US" sz="900" u="none" strike="noStrike" dirty="0" smtClean="0">
                          <a:solidFill>
                            <a:schemeClr val="tx1"/>
                          </a:solidFill>
                          <a:effectLst/>
                        </a:rPr>
                        <a:t>Renewed </a:t>
                      </a:r>
                      <a:r>
                        <a:rPr lang="en-US" sz="700" i="1" u="none" strike="noStrike" dirty="0" smtClean="0">
                          <a:solidFill>
                            <a:schemeClr val="tx1"/>
                          </a:solidFill>
                          <a:effectLst/>
                        </a:rPr>
                        <a:t>(in M4)</a:t>
                      </a:r>
                      <a:endParaRPr lang="en-US" sz="700" b="0" i="1"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solidFill>
                            <a:schemeClr val="tx1"/>
                          </a:solidFill>
                          <a:effectLst/>
                        </a:rPr>
                        <a:t>$10,000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solidFill>
                            <a:schemeClr val="tx1"/>
                          </a:solidFill>
                          <a:effectLst/>
                        </a:rPr>
                        <a:t>$10,000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solidFill>
                            <a:schemeClr val="tx1"/>
                          </a:solidFill>
                          <a:effectLst/>
                        </a:rPr>
                        <a:t>$10,000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solidFill>
                            <a:schemeClr val="tx1"/>
                          </a:solidFill>
                          <a:effectLst/>
                        </a:rPr>
                        <a:t>$10,000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solidFill>
                            <a:schemeClr val="tx1"/>
                          </a:solidFill>
                          <a:effectLst/>
                        </a:rPr>
                        <a:t>$10,000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solidFill>
                            <a:schemeClr val="tx1"/>
                          </a:solidFill>
                          <a:effectLst/>
                        </a:rPr>
                        <a:t>$10,000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smtClean="0">
                          <a:solidFill>
                            <a:schemeClr val="tx1"/>
                          </a:solidFill>
                          <a:effectLst/>
                        </a:rPr>
                        <a:t>$</a:t>
                      </a:r>
                      <a:r>
                        <a:rPr lang="en-US" sz="900" u="none" strike="noStrike" kern="1200" dirty="0" smtClean="0">
                          <a:solidFill>
                            <a:schemeClr val="tx1"/>
                          </a:solidFill>
                          <a:effectLst/>
                        </a:rPr>
                        <a:t>60,000</a:t>
                      </a:r>
                      <a:endParaRPr lang="en-US" sz="900" b="1" u="none" strike="noStrike" kern="1200" dirty="0">
                        <a:solidFill>
                          <a:schemeClr val="tx1"/>
                        </a:solidFill>
                        <a:effectLst/>
                        <a:latin typeface="+mn-lt"/>
                        <a:ea typeface="+mn-ea"/>
                        <a:cs typeface="+mn-cs"/>
                      </a:endParaRPr>
                    </a:p>
                  </a:txBody>
                  <a:tcPr marL="3612" marR="3612" marT="3612" marB="0" anchor="ctr">
                    <a:solidFill>
                      <a:schemeClr val="bg2">
                        <a:lumMod val="20000"/>
                        <a:lumOff val="80000"/>
                      </a:schemeClr>
                    </a:solidFill>
                  </a:tcPr>
                </a:tc>
              </a:tr>
              <a:tr h="174157">
                <a:tc>
                  <a:txBody>
                    <a:bodyPr/>
                    <a:lstStyle/>
                    <a:p>
                      <a:pPr marL="91440" algn="l" fontAlgn="b">
                        <a:spcBef>
                          <a:spcPts val="0"/>
                        </a:spcBef>
                      </a:pPr>
                      <a:r>
                        <a:rPr lang="en-US" sz="900" u="none" strike="noStrike" dirty="0">
                          <a:effectLst/>
                        </a:rPr>
                        <a:t>Sub 4</a:t>
                      </a:r>
                      <a:endParaRPr lang="en-US" sz="900" b="0" i="0" u="none" strike="noStrike" dirty="0">
                        <a:solidFill>
                          <a:srgbClr val="000000"/>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dirty="0" smtClean="0">
                          <a:effectLst/>
                        </a:rPr>
                        <a:t>$21,000</a:t>
                      </a:r>
                      <a:endParaRPr lang="en-US" sz="900" b="0" i="0" u="none" strike="noStrike" dirty="0">
                        <a:solidFill>
                          <a:srgbClr val="000000"/>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marL="45720" algn="l" fontAlgn="b"/>
                      <a:r>
                        <a:rPr lang="en-US" sz="900" u="none" strike="noStrike" dirty="0" smtClean="0">
                          <a:effectLst/>
                        </a:rPr>
                        <a:t>Expanded </a:t>
                      </a:r>
                      <a:endParaRPr lang="en-US" sz="700" i="1" u="none" strike="noStrike" kern="1200" dirty="0">
                        <a:solidFill>
                          <a:schemeClr val="tx1"/>
                        </a:solidFill>
                        <a:effectLst/>
                        <a:latin typeface="+mn-lt"/>
                        <a:ea typeface="+mn-ea"/>
                        <a:cs typeface="+mn-cs"/>
                      </a:endParaRPr>
                    </a:p>
                  </a:txBody>
                  <a:tcPr marL="3612" marR="3612" marT="3612" marB="0" anchor="ctr">
                    <a:solidFill>
                      <a:schemeClr val="bg1">
                        <a:lumMod val="95000"/>
                      </a:schemeClr>
                    </a:solidFill>
                  </a:tcPr>
                </a:tc>
                <a:tc>
                  <a:txBody>
                    <a:bodyPr/>
                    <a:lstStyle/>
                    <a:p>
                      <a:pPr algn="r" fontAlgn="b"/>
                      <a:r>
                        <a:rPr lang="en-US" sz="900" u="none" strike="noStrike" dirty="0">
                          <a:effectLst/>
                        </a:rPr>
                        <a:t>$7,500</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dirty="0">
                          <a:effectLst/>
                        </a:rPr>
                        <a:t>$7,500</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dirty="0">
                          <a:effectLst/>
                        </a:rPr>
                        <a:t>$7,500</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dirty="0">
                          <a:effectLst/>
                        </a:rPr>
                        <a:t>$7,500</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dirty="0" smtClean="0">
                          <a:effectLst/>
                        </a:rPr>
                        <a:t>$11,000</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dirty="0" smtClean="0">
                          <a:effectLst/>
                        </a:rPr>
                        <a:t>$11,000</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kern="1200" dirty="0" smtClean="0">
                          <a:solidFill>
                            <a:schemeClr val="tx1"/>
                          </a:solidFill>
                          <a:effectLst/>
                        </a:rPr>
                        <a:t>$52,000</a:t>
                      </a:r>
                      <a:endParaRPr lang="en-US" sz="900" b="1" u="none" strike="noStrike" kern="1200" dirty="0">
                        <a:solidFill>
                          <a:schemeClr val="tx1"/>
                        </a:solidFill>
                        <a:effectLst/>
                        <a:latin typeface="+mn-lt"/>
                        <a:ea typeface="+mn-ea"/>
                        <a:cs typeface="+mn-cs"/>
                      </a:endParaRPr>
                    </a:p>
                  </a:txBody>
                  <a:tcPr marL="3612" marR="3612" marT="3612" marB="0" anchor="ctr">
                    <a:solidFill>
                      <a:schemeClr val="bg2">
                        <a:lumMod val="20000"/>
                        <a:lumOff val="80000"/>
                      </a:schemeClr>
                    </a:solidFill>
                  </a:tcPr>
                </a:tc>
                <a:extLst>
                  <a:ext uri="{0D108BD9-81ED-4DB2-BD59-A6C34878D82A}">
                    <a16:rowId xmlns:a16="http://schemas.microsoft.com/office/drawing/2014/main" xmlns="" val="1009973111"/>
                  </a:ext>
                </a:extLst>
              </a:tr>
              <a:tr h="174157">
                <a:tc>
                  <a:txBody>
                    <a:bodyPr/>
                    <a:lstStyle/>
                    <a:p>
                      <a:pPr marL="91440" algn="l" fontAlgn="b">
                        <a:spcBef>
                          <a:spcPts val="0"/>
                        </a:spcBef>
                      </a:pPr>
                      <a:r>
                        <a:rPr lang="en-US" sz="900" u="none" strike="noStrike" dirty="0">
                          <a:effectLst/>
                        </a:rPr>
                        <a:t>Sub 5</a:t>
                      </a:r>
                      <a:endParaRPr lang="en-US" sz="900" b="0" i="0" u="none" strike="noStrike" dirty="0">
                        <a:solidFill>
                          <a:srgbClr val="000000"/>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effectLst/>
                        </a:rPr>
                        <a:t>$120,000</a:t>
                      </a:r>
                      <a:endParaRPr lang="en-US" sz="900" b="0" i="0" u="none" strike="noStrike" dirty="0">
                        <a:solidFill>
                          <a:srgbClr val="000000"/>
                        </a:solidFill>
                        <a:effectLst/>
                        <a:latin typeface="Calibri" panose="020F0502020204030204" pitchFamily="34" charset="0"/>
                      </a:endParaRPr>
                    </a:p>
                  </a:txBody>
                  <a:tcPr marL="3612" marR="3612" marT="3612" marB="0" anchor="ctr">
                    <a:noFill/>
                  </a:tcPr>
                </a:tc>
                <a:tc>
                  <a:txBody>
                    <a:bodyPr/>
                    <a:lstStyle/>
                    <a:p>
                      <a:pPr marL="45720" algn="l" fontAlgn="b"/>
                      <a:r>
                        <a:rPr lang="en-US" sz="900" u="none" strike="noStrike" dirty="0" smtClean="0">
                          <a:solidFill>
                            <a:schemeClr val="tx1"/>
                          </a:solidFill>
                          <a:effectLst/>
                        </a:rPr>
                        <a:t>New </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effectLst/>
                        </a:rPr>
                        <a:t>$10,000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effectLst/>
                        </a:rPr>
                        <a:t>$10,000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effectLst/>
                        </a:rPr>
                        <a:t>$10,000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effectLst/>
                        </a:rPr>
                        <a:t>$10,000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effectLst/>
                        </a:rPr>
                        <a:t>$10,000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effectLst/>
                        </a:rPr>
                        <a:t>$10,000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kern="1200" dirty="0" smtClean="0">
                          <a:solidFill>
                            <a:schemeClr val="tx1"/>
                          </a:solidFill>
                          <a:effectLst/>
                        </a:rPr>
                        <a:t>$60,000</a:t>
                      </a:r>
                      <a:endParaRPr lang="en-US" sz="900" b="1" u="none" strike="noStrike" kern="1200" dirty="0">
                        <a:solidFill>
                          <a:schemeClr val="tx1"/>
                        </a:solidFill>
                        <a:effectLst/>
                        <a:latin typeface="+mn-lt"/>
                        <a:ea typeface="+mn-ea"/>
                        <a:cs typeface="+mn-cs"/>
                      </a:endParaRPr>
                    </a:p>
                  </a:txBody>
                  <a:tcPr marL="3612" marR="3612" marT="3612" marB="0" anchor="ctr">
                    <a:solidFill>
                      <a:schemeClr val="bg2">
                        <a:lumMod val="20000"/>
                        <a:lumOff val="80000"/>
                      </a:schemeClr>
                    </a:solidFill>
                  </a:tcPr>
                </a:tc>
                <a:extLst>
                  <a:ext uri="{0D108BD9-81ED-4DB2-BD59-A6C34878D82A}">
                    <a16:rowId xmlns:a16="http://schemas.microsoft.com/office/drawing/2014/main" xmlns="" val="3911775582"/>
                  </a:ext>
                </a:extLst>
              </a:tr>
              <a:tr h="188710">
                <a:tc>
                  <a:txBody>
                    <a:bodyPr/>
                    <a:lstStyle/>
                    <a:p>
                      <a:pPr marL="91440" algn="l" fontAlgn="b">
                        <a:spcBef>
                          <a:spcPts val="0"/>
                        </a:spcBef>
                      </a:pPr>
                      <a:r>
                        <a:rPr lang="en-US" sz="900" u="none" strike="noStrike" dirty="0">
                          <a:effectLst/>
                        </a:rPr>
                        <a:t>Sub 6</a:t>
                      </a:r>
                      <a:endParaRPr lang="en-US" sz="900" b="0" i="0" u="none" strike="noStrike" dirty="0">
                        <a:solidFill>
                          <a:srgbClr val="000000"/>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dirty="0" smtClean="0">
                          <a:effectLst/>
                        </a:rPr>
                        <a:t>$360,000</a:t>
                      </a:r>
                      <a:endParaRPr lang="en-US" sz="900" b="0" i="0" u="none" strike="noStrike" dirty="0">
                        <a:solidFill>
                          <a:srgbClr val="000000"/>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marL="45720" algn="l" fontAlgn="b"/>
                      <a:r>
                        <a:rPr lang="en-US" sz="900" u="none" strike="noStrike" dirty="0" smtClean="0">
                          <a:solidFill>
                            <a:schemeClr val="tx1"/>
                          </a:solidFill>
                          <a:effectLst/>
                        </a:rPr>
                        <a:t>New </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gridSpan="3">
                  <a:txBody>
                    <a:bodyPr/>
                    <a:lstStyle/>
                    <a:p>
                      <a:pPr algn="ctr" fontAlgn="b"/>
                      <a:r>
                        <a:rPr lang="en-US" sz="900" b="0" i="0" u="none" strike="noStrike" dirty="0" smtClean="0">
                          <a:solidFill>
                            <a:schemeClr val="tx1"/>
                          </a:solidFill>
                          <a:effectLst/>
                          <a:latin typeface="Calibri" panose="020F0502020204030204" pitchFamily="34" charset="0"/>
                        </a:rPr>
                        <a:t>-</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hMerge="1">
                  <a:txBody>
                    <a:bodyPr/>
                    <a:lstStyle/>
                    <a:p>
                      <a:pPr algn="r" fontAlgn="b"/>
                      <a:endParaRPr lang="en-US" sz="8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hMerge="1">
                  <a:txBody>
                    <a:bodyPr/>
                    <a:lstStyle/>
                    <a:p>
                      <a:pPr algn="r" fontAlgn="b"/>
                      <a:endParaRPr lang="en-US" sz="8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dirty="0" smtClean="0">
                          <a:effectLst/>
                        </a:rPr>
                        <a:t>$15,000</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dirty="0" smtClean="0">
                          <a:effectLst/>
                        </a:rPr>
                        <a:t>$15,000</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dirty="0" smtClean="0">
                          <a:effectLst/>
                        </a:rPr>
                        <a:t>$15,000</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kern="1200" dirty="0" smtClean="0">
                          <a:solidFill>
                            <a:schemeClr val="tx1"/>
                          </a:solidFill>
                          <a:effectLst/>
                        </a:rPr>
                        <a:t>$45,000</a:t>
                      </a:r>
                      <a:endParaRPr lang="en-US" sz="900" b="1" u="none" strike="noStrike" kern="1200" dirty="0">
                        <a:solidFill>
                          <a:schemeClr val="tx1"/>
                        </a:solidFill>
                        <a:effectLst/>
                        <a:latin typeface="+mn-lt"/>
                        <a:ea typeface="+mn-ea"/>
                        <a:cs typeface="+mn-cs"/>
                      </a:endParaRPr>
                    </a:p>
                  </a:txBody>
                  <a:tcPr marL="3612" marR="3612" marT="3612" marB="0" anchor="ctr">
                    <a:solidFill>
                      <a:schemeClr val="bg2">
                        <a:lumMod val="20000"/>
                        <a:lumOff val="80000"/>
                      </a:schemeClr>
                    </a:solidFill>
                  </a:tcPr>
                </a:tc>
                <a:extLst>
                  <a:ext uri="{0D108BD9-81ED-4DB2-BD59-A6C34878D82A}">
                    <a16:rowId xmlns:a16="http://schemas.microsoft.com/office/drawing/2014/main" xmlns="" val="1966739133"/>
                  </a:ext>
                </a:extLst>
              </a:tr>
              <a:tr h="177785">
                <a:tc gridSpan="3">
                  <a:txBody>
                    <a:bodyPr/>
                    <a:lstStyle/>
                    <a:p>
                      <a:pPr algn="ctr" fontAlgn="b"/>
                      <a:endParaRPr lang="en-US" sz="900" b="1" i="0" u="none" strike="noStrike" dirty="0">
                        <a:solidFill>
                          <a:schemeClr val="tx1"/>
                        </a:solidFill>
                        <a:effectLst/>
                        <a:latin typeface="Calibri" panose="020F0502020204030204" pitchFamily="34" charset="0"/>
                      </a:endParaRPr>
                    </a:p>
                  </a:txBody>
                  <a:tcPr marL="3612" marR="3612" marT="3612" marB="0" anchor="ctr">
                    <a:solidFill>
                      <a:schemeClr val="bg2">
                        <a:lumMod val="20000"/>
                        <a:lumOff val="80000"/>
                      </a:schemeClr>
                    </a:solidFill>
                  </a:tcPr>
                </a:tc>
                <a:tc hMerge="1">
                  <a:txBody>
                    <a:bodyPr/>
                    <a:lstStyle/>
                    <a:p>
                      <a:pPr algn="l" fontAlgn="b"/>
                      <a:endParaRPr lang="en-US" sz="800" b="1" i="0" u="none" strike="noStrike" dirty="0">
                        <a:solidFill>
                          <a:srgbClr val="000000"/>
                        </a:solidFill>
                        <a:effectLst/>
                        <a:latin typeface="Calibri" panose="020F0502020204030204" pitchFamily="34" charset="0"/>
                      </a:endParaRPr>
                    </a:p>
                  </a:txBody>
                  <a:tcPr marL="3612" marR="3612" marT="3612" marB="0" anchor="b"/>
                </a:tc>
                <a:tc hMerge="1">
                  <a:txBody>
                    <a:bodyPr/>
                    <a:lstStyle/>
                    <a:p>
                      <a:pPr algn="l" fontAlgn="b"/>
                      <a:endParaRPr lang="en-US" sz="800" b="1" i="0" u="none" strike="noStrike" dirty="0">
                        <a:solidFill>
                          <a:srgbClr val="000000"/>
                        </a:solidFill>
                        <a:effectLst/>
                        <a:latin typeface="Calibri" panose="020F0502020204030204" pitchFamily="34" charset="0"/>
                      </a:endParaRPr>
                    </a:p>
                  </a:txBody>
                  <a:tcPr marL="3612" marR="3612" marT="3612" marB="0" anchor="b"/>
                </a:tc>
                <a:tc>
                  <a:txBody>
                    <a:bodyPr/>
                    <a:lstStyle/>
                    <a:p>
                      <a:pPr algn="r" rtl="0" fontAlgn="b"/>
                      <a:r>
                        <a:rPr lang="en-US" sz="900" b="1" i="0" u="none" strike="noStrike" dirty="0">
                          <a:solidFill>
                            <a:srgbClr val="4D4D4C"/>
                          </a:solidFill>
                          <a:effectLst/>
                          <a:latin typeface="Arial"/>
                        </a:rPr>
                        <a:t>$40,500 </a:t>
                      </a:r>
                    </a:p>
                  </a:txBody>
                  <a:tcPr marL="9525" marR="9525" marT="9525" marB="0" anchor="ctr">
                    <a:solidFill>
                      <a:schemeClr val="bg2">
                        <a:lumMod val="20000"/>
                        <a:lumOff val="80000"/>
                      </a:schemeClr>
                    </a:solidFill>
                  </a:tcPr>
                </a:tc>
                <a:tc>
                  <a:txBody>
                    <a:bodyPr/>
                    <a:lstStyle/>
                    <a:p>
                      <a:pPr algn="r" rtl="0" fontAlgn="b"/>
                      <a:r>
                        <a:rPr lang="en-US" sz="900" b="1" i="0" u="none" strike="noStrike">
                          <a:solidFill>
                            <a:srgbClr val="4D4D4C"/>
                          </a:solidFill>
                          <a:effectLst/>
                          <a:latin typeface="Arial"/>
                        </a:rPr>
                        <a:t>$40,500 </a:t>
                      </a:r>
                    </a:p>
                  </a:txBody>
                  <a:tcPr marL="9525" marR="9525" marT="9525" marB="0" anchor="ctr">
                    <a:solidFill>
                      <a:schemeClr val="bg2">
                        <a:lumMod val="20000"/>
                        <a:lumOff val="80000"/>
                      </a:schemeClr>
                    </a:solidFill>
                  </a:tcPr>
                </a:tc>
                <a:tc>
                  <a:txBody>
                    <a:bodyPr/>
                    <a:lstStyle/>
                    <a:p>
                      <a:pPr algn="r" rtl="0" fontAlgn="b"/>
                      <a:r>
                        <a:rPr lang="en-US" sz="900" b="1" i="0" u="none" strike="noStrike" dirty="0">
                          <a:solidFill>
                            <a:srgbClr val="4D4D4C"/>
                          </a:solidFill>
                          <a:effectLst/>
                          <a:latin typeface="Arial"/>
                        </a:rPr>
                        <a:t>$32,500 </a:t>
                      </a:r>
                    </a:p>
                  </a:txBody>
                  <a:tcPr marL="9525" marR="9525" marT="9525" marB="0" anchor="ctr">
                    <a:solidFill>
                      <a:schemeClr val="bg2">
                        <a:lumMod val="20000"/>
                        <a:lumOff val="80000"/>
                      </a:schemeClr>
                    </a:solidFill>
                  </a:tcPr>
                </a:tc>
                <a:tc>
                  <a:txBody>
                    <a:bodyPr/>
                    <a:lstStyle/>
                    <a:p>
                      <a:pPr algn="r" rtl="0" fontAlgn="b"/>
                      <a:r>
                        <a:rPr lang="en-US" sz="900" b="1" i="0" u="none" strike="noStrike" dirty="0">
                          <a:solidFill>
                            <a:srgbClr val="4D4D4C"/>
                          </a:solidFill>
                          <a:effectLst/>
                          <a:latin typeface="Arial"/>
                        </a:rPr>
                        <a:t>$47,500 </a:t>
                      </a:r>
                    </a:p>
                  </a:txBody>
                  <a:tcPr marL="9525" marR="9525" marT="9525" marB="0" anchor="ctr">
                    <a:solidFill>
                      <a:schemeClr val="bg2">
                        <a:lumMod val="20000"/>
                        <a:lumOff val="80000"/>
                      </a:schemeClr>
                    </a:solidFill>
                  </a:tcPr>
                </a:tc>
                <a:tc>
                  <a:txBody>
                    <a:bodyPr/>
                    <a:lstStyle/>
                    <a:p>
                      <a:pPr algn="r" rtl="0" fontAlgn="b"/>
                      <a:r>
                        <a:rPr lang="en-US" sz="900" b="1" i="0" u="none" strike="noStrike" dirty="0">
                          <a:solidFill>
                            <a:srgbClr val="4D4D4C"/>
                          </a:solidFill>
                          <a:effectLst/>
                          <a:latin typeface="Arial"/>
                        </a:rPr>
                        <a:t>$51,000 </a:t>
                      </a:r>
                    </a:p>
                  </a:txBody>
                  <a:tcPr marL="9525" marR="9525" marT="9525" marB="0" anchor="ctr">
                    <a:solidFill>
                      <a:schemeClr val="bg2">
                        <a:lumMod val="20000"/>
                        <a:lumOff val="80000"/>
                      </a:schemeClr>
                    </a:solidFill>
                  </a:tcPr>
                </a:tc>
                <a:tc>
                  <a:txBody>
                    <a:bodyPr/>
                    <a:lstStyle/>
                    <a:p>
                      <a:pPr algn="r" rtl="0" fontAlgn="b"/>
                      <a:r>
                        <a:rPr lang="en-US" sz="900" b="1" i="0" u="none" strike="noStrike" dirty="0">
                          <a:solidFill>
                            <a:srgbClr val="4D4D4C"/>
                          </a:solidFill>
                          <a:effectLst/>
                          <a:latin typeface="Arial"/>
                        </a:rPr>
                        <a:t>$51,000 </a:t>
                      </a:r>
                    </a:p>
                  </a:txBody>
                  <a:tcPr marL="9525" marR="9525" marT="9525" marB="0" anchor="ctr">
                    <a:solidFill>
                      <a:schemeClr val="bg2">
                        <a:lumMod val="20000"/>
                        <a:lumOff val="80000"/>
                      </a:schemeClr>
                    </a:solidFill>
                  </a:tcPr>
                </a:tc>
                <a:tc>
                  <a:txBody>
                    <a:bodyPr/>
                    <a:lstStyle/>
                    <a:p>
                      <a:pPr algn="r" fontAlgn="b"/>
                      <a:r>
                        <a:rPr lang="en-US" sz="900" u="none" strike="noStrike" dirty="0" smtClean="0">
                          <a:solidFill>
                            <a:schemeClr val="tx1"/>
                          </a:solidFill>
                          <a:effectLst/>
                        </a:rPr>
                        <a:t>$</a:t>
                      </a:r>
                      <a:r>
                        <a:rPr lang="en-US" sz="900" u="none" strike="noStrike" kern="1200" dirty="0" smtClean="0">
                          <a:solidFill>
                            <a:schemeClr val="tx1"/>
                          </a:solidFill>
                          <a:effectLst/>
                        </a:rPr>
                        <a:t>263,000</a:t>
                      </a:r>
                      <a:endParaRPr lang="en-US" sz="900" b="1" u="none" strike="noStrike" kern="1200" dirty="0">
                        <a:solidFill>
                          <a:schemeClr val="tx1"/>
                        </a:solidFill>
                        <a:effectLst/>
                        <a:latin typeface="+mn-lt"/>
                        <a:ea typeface="+mn-ea"/>
                        <a:cs typeface="+mn-cs"/>
                      </a:endParaRPr>
                    </a:p>
                  </a:txBody>
                  <a:tcPr marL="3612" marR="3612" marT="3612" marB="0" anchor="ctr">
                    <a:solidFill>
                      <a:schemeClr val="bg2">
                        <a:lumMod val="20000"/>
                        <a:lumOff val="80000"/>
                      </a:schemeClr>
                    </a:solidFill>
                  </a:tcPr>
                </a:tc>
                <a:extLst>
                  <a:ext uri="{0D108BD9-81ED-4DB2-BD59-A6C34878D82A}">
                    <a16:rowId xmlns:a16="http://schemas.microsoft.com/office/drawing/2014/main" xmlns="" val="4051250690"/>
                  </a:ext>
                </a:extLst>
              </a:tr>
            </a:tbl>
          </a:graphicData>
        </a:graphic>
      </p:graphicFrame>
      <p:sp>
        <p:nvSpPr>
          <p:cNvPr id="4" name="Rectangle 3"/>
          <p:cNvSpPr/>
          <p:nvPr/>
        </p:nvSpPr>
        <p:spPr>
          <a:xfrm>
            <a:off x="6861445" y="944901"/>
            <a:ext cx="2133867" cy="701179"/>
          </a:xfrm>
          <a:prstGeom prst="rect">
            <a:avLst/>
          </a:prstGeom>
          <a:solidFill>
            <a:schemeClr val="accent3">
              <a:lumMod val="20000"/>
              <a:lumOff val="80000"/>
            </a:schemeClr>
          </a:solidFill>
          <a:ln w="9525">
            <a:noFill/>
          </a:ln>
        </p:spPr>
        <p:style>
          <a:lnRef idx="2">
            <a:schemeClr val="accent2"/>
          </a:lnRef>
          <a:fillRef idx="1">
            <a:schemeClr val="lt1"/>
          </a:fillRef>
          <a:effectRef idx="0">
            <a:schemeClr val="accent2"/>
          </a:effectRef>
          <a:fontRef idx="minor">
            <a:schemeClr val="dk1"/>
          </a:fontRef>
        </p:style>
        <p:txBody>
          <a:bodyPr rtlCol="0" anchor="ctr"/>
          <a:lstStyle/>
          <a:p>
            <a:r>
              <a:rPr lang="en-US" sz="1000" b="1" dirty="0" smtClean="0"/>
              <a:t>MRR calculation example</a:t>
            </a:r>
          </a:p>
          <a:p>
            <a:r>
              <a:rPr lang="en-US" sz="1000" dirty="0" smtClean="0"/>
              <a:t>Total Contract Value: $120,000</a:t>
            </a:r>
          </a:p>
          <a:p>
            <a:r>
              <a:rPr lang="en-US" sz="1000" dirty="0" smtClean="0"/>
              <a:t>Term: 12 months</a:t>
            </a:r>
          </a:p>
          <a:p>
            <a:r>
              <a:rPr lang="en-US" sz="1000" dirty="0" smtClean="0"/>
              <a:t>MRR: $10,000</a:t>
            </a:r>
          </a:p>
        </p:txBody>
      </p:sp>
      <p:sp>
        <p:nvSpPr>
          <p:cNvPr id="5" name="Rectangle 4"/>
          <p:cNvSpPr/>
          <p:nvPr/>
        </p:nvSpPr>
        <p:spPr>
          <a:xfrm>
            <a:off x="932948" y="2558920"/>
            <a:ext cx="2103120" cy="922703"/>
          </a:xfrm>
          <a:prstGeom prst="rect">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pPr>
            <a:r>
              <a:rPr lang="en-US" sz="1000" b="1" dirty="0" smtClean="0">
                <a:solidFill>
                  <a:schemeClr val="tx1"/>
                </a:solidFill>
              </a:rPr>
              <a:t>Base payout</a:t>
            </a:r>
          </a:p>
          <a:p>
            <a:pPr>
              <a:spcBef>
                <a:spcPts val="300"/>
              </a:spcBef>
            </a:pPr>
            <a:r>
              <a:rPr lang="en-US" sz="1000" dirty="0" smtClean="0">
                <a:solidFill>
                  <a:schemeClr val="tx1"/>
                </a:solidFill>
              </a:rPr>
              <a:t>Cumulative MRR * Base rebate %</a:t>
            </a:r>
          </a:p>
          <a:p>
            <a:pPr>
              <a:spcBef>
                <a:spcPts val="300"/>
              </a:spcBef>
            </a:pPr>
            <a:r>
              <a:rPr lang="en-US" sz="1000" dirty="0" smtClean="0">
                <a:solidFill>
                  <a:schemeClr val="tx1"/>
                </a:solidFill>
              </a:rPr>
              <a:t>$263,000 * 2% = $5,260 </a:t>
            </a:r>
          </a:p>
        </p:txBody>
      </p:sp>
      <p:sp>
        <p:nvSpPr>
          <p:cNvPr id="6" name="Rectangle 5"/>
          <p:cNvSpPr/>
          <p:nvPr/>
        </p:nvSpPr>
        <p:spPr>
          <a:xfrm>
            <a:off x="932948" y="4147709"/>
            <a:ext cx="7052670" cy="453552"/>
          </a:xfrm>
          <a:prstGeom prst="rect">
            <a:avLst/>
          </a:prstGeom>
          <a:solidFill>
            <a:srgbClr val="049FD9"/>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050" b="1" dirty="0" smtClean="0">
                <a:solidFill>
                  <a:schemeClr val="bg1"/>
                </a:solidFill>
              </a:rPr>
              <a:t>Total Collaboration Annuity rebate = $32,710</a:t>
            </a:r>
          </a:p>
          <a:p>
            <a:pPr algn="ctr"/>
            <a:r>
              <a:rPr lang="en-US" sz="1050" b="1" dirty="0" smtClean="0">
                <a:solidFill>
                  <a:schemeClr val="bg1"/>
                </a:solidFill>
              </a:rPr>
              <a:t>Rebate as % of Revenue = 12%</a:t>
            </a:r>
          </a:p>
        </p:txBody>
      </p:sp>
      <p:sp>
        <p:nvSpPr>
          <p:cNvPr id="43" name="Rectangle 42"/>
          <p:cNvSpPr/>
          <p:nvPr/>
        </p:nvSpPr>
        <p:spPr>
          <a:xfrm>
            <a:off x="3404657" y="3481625"/>
            <a:ext cx="2107488" cy="577311"/>
          </a:xfrm>
          <a:prstGeom prst="rect">
            <a:avLst/>
          </a:prstGeom>
          <a:noFill/>
          <a:ln w="12700">
            <a:solidFill>
              <a:schemeClr val="tx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spcAft>
                <a:spcPts val="600"/>
              </a:spcAft>
            </a:pPr>
            <a:r>
              <a:rPr lang="en-US" sz="900" dirty="0" smtClean="0">
                <a:solidFill>
                  <a:schemeClr val="tx1"/>
                </a:solidFill>
              </a:rPr>
              <a:t>$501,000 = $360,000 (Sub 6) + $120,000 (Sub 5) + $21,000 (expanded Sub 4)</a:t>
            </a:r>
          </a:p>
        </p:txBody>
      </p:sp>
      <p:sp>
        <p:nvSpPr>
          <p:cNvPr id="48" name="Rectangle 47"/>
          <p:cNvSpPr/>
          <p:nvPr/>
        </p:nvSpPr>
        <p:spPr>
          <a:xfrm>
            <a:off x="5882498" y="3481624"/>
            <a:ext cx="2103120" cy="577311"/>
          </a:xfrm>
          <a:prstGeom prst="rect">
            <a:avLst/>
          </a:prstGeom>
          <a:noFill/>
          <a:ln w="12700">
            <a:solidFill>
              <a:schemeClr val="tx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tx1"/>
                </a:solidFill>
              </a:rPr>
              <a:t>Provided Cumulative MRR at the end of VIP 29 was lower or equal to $263,000 </a:t>
            </a:r>
          </a:p>
        </p:txBody>
      </p:sp>
      <p:sp>
        <p:nvSpPr>
          <p:cNvPr id="49" name="Plus 48"/>
          <p:cNvSpPr/>
          <p:nvPr/>
        </p:nvSpPr>
        <p:spPr>
          <a:xfrm>
            <a:off x="5535438" y="2884246"/>
            <a:ext cx="325120" cy="328612"/>
          </a:xfrm>
          <a:prstGeom prst="mathPlus">
            <a:avLst/>
          </a:prstGeom>
          <a:solidFill>
            <a:schemeClr val="bg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51" name="Plus 50"/>
          <p:cNvSpPr/>
          <p:nvPr/>
        </p:nvSpPr>
        <p:spPr>
          <a:xfrm>
            <a:off x="3053000" y="2884246"/>
            <a:ext cx="325120" cy="328612"/>
          </a:xfrm>
          <a:prstGeom prst="mathPlus">
            <a:avLst/>
          </a:prstGeom>
          <a:solidFill>
            <a:schemeClr val="bg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41" name="Rectangle 40"/>
          <p:cNvSpPr/>
          <p:nvPr/>
        </p:nvSpPr>
        <p:spPr>
          <a:xfrm>
            <a:off x="3404657" y="2582268"/>
            <a:ext cx="2103120" cy="899356"/>
          </a:xfrm>
          <a:prstGeom prst="rect">
            <a:avLst/>
          </a:prstGeom>
          <a:noFill/>
          <a:ln w="19050">
            <a:solidFill>
              <a:schemeClr val="accent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pPr>
            <a:r>
              <a:rPr lang="en-US" sz="1000" b="1" dirty="0">
                <a:solidFill>
                  <a:schemeClr val="tx1"/>
                </a:solidFill>
              </a:rPr>
              <a:t>Land &amp; Expand bonus</a:t>
            </a:r>
          </a:p>
          <a:p>
            <a:pPr>
              <a:spcBef>
                <a:spcPts val="300"/>
              </a:spcBef>
            </a:pPr>
            <a:r>
              <a:rPr lang="en-US" sz="1000" dirty="0" smtClean="0">
                <a:solidFill>
                  <a:schemeClr val="tx1"/>
                </a:solidFill>
              </a:rPr>
              <a:t>TCV of new </a:t>
            </a:r>
            <a:r>
              <a:rPr lang="en-US" sz="1000" dirty="0">
                <a:solidFill>
                  <a:schemeClr val="tx1"/>
                </a:solidFill>
              </a:rPr>
              <a:t>and expanded subscriptions </a:t>
            </a:r>
            <a:r>
              <a:rPr lang="en-US" sz="1000" dirty="0" smtClean="0">
                <a:solidFill>
                  <a:schemeClr val="tx1"/>
                </a:solidFill>
              </a:rPr>
              <a:t>* bonus rebate %</a:t>
            </a:r>
          </a:p>
          <a:p>
            <a:pPr>
              <a:spcBef>
                <a:spcPts val="300"/>
              </a:spcBef>
            </a:pPr>
            <a:r>
              <a:rPr lang="en-US" sz="1000" dirty="0">
                <a:solidFill>
                  <a:schemeClr val="tx1"/>
                </a:solidFill>
              </a:rPr>
              <a:t>$</a:t>
            </a:r>
            <a:r>
              <a:rPr lang="en-US" sz="1000" dirty="0" smtClean="0">
                <a:solidFill>
                  <a:schemeClr val="tx1"/>
                </a:solidFill>
              </a:rPr>
              <a:t>501,000 * 5% = $25,050</a:t>
            </a:r>
          </a:p>
        </p:txBody>
      </p:sp>
      <p:sp>
        <p:nvSpPr>
          <p:cNvPr id="42" name="Rectangle 41"/>
          <p:cNvSpPr/>
          <p:nvPr/>
        </p:nvSpPr>
        <p:spPr>
          <a:xfrm>
            <a:off x="5882498" y="2582266"/>
            <a:ext cx="2103120" cy="899357"/>
          </a:xfrm>
          <a:prstGeom prst="rect">
            <a:avLst/>
          </a:prstGeom>
          <a:noFill/>
          <a:ln w="19050">
            <a:solidFill>
              <a:srgbClr val="92D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pPr>
            <a:r>
              <a:rPr lang="en-US" sz="1000" b="1" dirty="0" smtClean="0">
                <a:solidFill>
                  <a:schemeClr val="tx1"/>
                </a:solidFill>
              </a:rPr>
              <a:t>Renewal bonus</a:t>
            </a:r>
            <a:endParaRPr lang="en-US" sz="1000" b="1" dirty="0">
              <a:solidFill>
                <a:schemeClr val="tx1"/>
              </a:solidFill>
            </a:endParaRPr>
          </a:p>
          <a:p>
            <a:pPr>
              <a:spcBef>
                <a:spcPts val="300"/>
              </a:spcBef>
            </a:pPr>
            <a:r>
              <a:rPr lang="en-US" sz="1000" dirty="0" smtClean="0">
                <a:solidFill>
                  <a:schemeClr val="tx1"/>
                </a:solidFill>
              </a:rPr>
              <a:t>TCV of renewed subscriptions </a:t>
            </a:r>
            <a:br>
              <a:rPr lang="en-US" sz="1000" dirty="0" smtClean="0">
                <a:solidFill>
                  <a:schemeClr val="tx1"/>
                </a:solidFill>
              </a:rPr>
            </a:br>
            <a:r>
              <a:rPr lang="en-US" sz="1000" dirty="0" smtClean="0">
                <a:solidFill>
                  <a:schemeClr val="tx1"/>
                </a:solidFill>
              </a:rPr>
              <a:t>* bonus rebate %</a:t>
            </a:r>
          </a:p>
          <a:p>
            <a:pPr>
              <a:spcBef>
                <a:spcPts val="300"/>
              </a:spcBef>
            </a:pPr>
            <a:r>
              <a:rPr lang="en-US" sz="1000" dirty="0" smtClean="0">
                <a:solidFill>
                  <a:schemeClr val="tx1"/>
                </a:solidFill>
              </a:rPr>
              <a:t>$120,000 (Sub 3) * 2%</a:t>
            </a:r>
            <a:r>
              <a:rPr lang="en-US" sz="1000" dirty="0">
                <a:solidFill>
                  <a:schemeClr val="tx1"/>
                </a:solidFill>
              </a:rPr>
              <a:t> </a:t>
            </a:r>
            <a:r>
              <a:rPr lang="en-US" sz="1000" dirty="0" smtClean="0">
                <a:solidFill>
                  <a:schemeClr val="tx1"/>
                </a:solidFill>
              </a:rPr>
              <a:t>(Lifecycle Advisor) = $2,400</a:t>
            </a:r>
          </a:p>
        </p:txBody>
      </p:sp>
    </p:spTree>
    <p:extLst>
      <p:ext uri="{BB962C8B-B14F-4D97-AF65-F5344CB8AC3E}">
        <p14:creationId xmlns:p14="http://schemas.microsoft.com/office/powerpoint/2010/main" val="27281074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9144000" cy="5143501"/>
          </a:xfrm>
          <a:prstGeom prst="rect">
            <a:avLst/>
          </a:prstGeom>
        </p:spPr>
      </p:pic>
      <p:sp>
        <p:nvSpPr>
          <p:cNvPr id="3" name="TextBox 2"/>
          <p:cNvSpPr txBox="1"/>
          <p:nvPr/>
        </p:nvSpPr>
        <p:spPr>
          <a:xfrm>
            <a:off x="4921624" y="5862918"/>
            <a:ext cx="184731" cy="369332"/>
          </a:xfrm>
          <a:prstGeom prst="rect">
            <a:avLst/>
          </a:prstGeom>
          <a:noFill/>
        </p:spPr>
        <p:txBody>
          <a:bodyPr wrap="none" rtlCol="0">
            <a:spAutoFit/>
          </a:bodyPr>
          <a:lstStyle/>
          <a:p>
            <a:endParaRPr lang="en-US" dirty="0"/>
          </a:p>
        </p:txBody>
      </p:sp>
      <p:sp>
        <p:nvSpPr>
          <p:cNvPr id="5" name="Text Placeholder 3"/>
          <p:cNvSpPr txBox="1">
            <a:spLocks/>
          </p:cNvSpPr>
          <p:nvPr/>
        </p:nvSpPr>
        <p:spPr bwMode="auto">
          <a:xfrm>
            <a:off x="500063" y="3333078"/>
            <a:ext cx="8139112" cy="889987"/>
          </a:xfrm>
          <a:prstGeom prst="rect">
            <a:avLst/>
          </a:prstGeom>
          <a:solidFill>
            <a:srgbClr val="FFFFFF">
              <a:alpha val="74902"/>
            </a:srgbClr>
          </a:solidFill>
          <a:extLst/>
        </p:spPr>
        <p:txBody>
          <a:bodyPr wrap="square" lIns="108000" tIns="182880" rIns="91440" bIns="228600" numCol="1" anchor="ctr" anchorCtr="0" compatLnSpc="1">
            <a:prstTxWarp prst="textNoShape">
              <a:avLst/>
            </a:prstTxWarp>
            <a:spAutoFit/>
          </a:bodyPr>
          <a:lstStyle>
            <a:lvl1pPr marL="172800" indent="0" algn="l" defTabSz="684213" rtl="0" eaLnBrk="1" fontAlgn="base" hangingPunct="1">
              <a:lnSpc>
                <a:spcPts val="3680"/>
              </a:lnSpc>
              <a:spcBef>
                <a:spcPts val="0"/>
              </a:spcBef>
              <a:spcAft>
                <a:spcPct val="0"/>
              </a:spcAft>
              <a:buClr>
                <a:schemeClr val="tx2"/>
              </a:buClr>
              <a:buSzPct val="90000"/>
              <a:buFont typeface="Arial" charset="0"/>
              <a:buNone/>
              <a:defRPr lang="en-US" sz="2400" i="1" kern="120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2800" dirty="0">
                <a:solidFill>
                  <a:srgbClr val="5C5E60"/>
                </a:solidFill>
              </a:rPr>
              <a:t>Security </a:t>
            </a:r>
            <a:r>
              <a:rPr lang="en-US" sz="2800" dirty="0" smtClean="0">
                <a:solidFill>
                  <a:srgbClr val="5C5E60"/>
                </a:solidFill>
              </a:rPr>
              <a:t>Annuity (pilot</a:t>
            </a:r>
            <a:r>
              <a:rPr lang="en-US" sz="2800" dirty="0">
                <a:solidFill>
                  <a:srgbClr val="5C5E60"/>
                </a:solidFill>
              </a:rPr>
              <a:t>)</a:t>
            </a:r>
          </a:p>
        </p:txBody>
      </p:sp>
    </p:spTree>
    <p:extLst>
      <p:ext uri="{BB962C8B-B14F-4D97-AF65-F5344CB8AC3E}">
        <p14:creationId xmlns:p14="http://schemas.microsoft.com/office/powerpoint/2010/main" val="2160543113"/>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462301" y="1976938"/>
            <a:ext cx="8277344" cy="2618187"/>
          </a:xfrm>
        </p:spPr>
        <p:txBody>
          <a:bodyPr/>
          <a:lstStyle/>
          <a:p>
            <a:r>
              <a:rPr lang="en-US" sz="1400" dirty="0"/>
              <a:t>Simplified, renamed SaaS incentive - giving you even more rewards for Annuity-based deals</a:t>
            </a:r>
          </a:p>
          <a:p>
            <a:r>
              <a:rPr lang="en-US" sz="1400" dirty="0" smtClean="0"/>
              <a:t>Promotes </a:t>
            </a:r>
            <a:r>
              <a:rPr lang="en-US" sz="1400" dirty="0"/>
              <a:t>healthy security </a:t>
            </a:r>
            <a:r>
              <a:rPr lang="en-US" sz="1400" dirty="0" smtClean="0"/>
              <a:t>practices </a:t>
            </a:r>
            <a:r>
              <a:rPr lang="en-US" sz="1400" dirty="0"/>
              <a:t>for our exciting </a:t>
            </a:r>
            <a:r>
              <a:rPr lang="en-US" sz="1400" dirty="0" smtClean="0"/>
              <a:t>annuity offers</a:t>
            </a:r>
            <a:r>
              <a:rPr lang="en-US" sz="1400" dirty="0"/>
              <a:t>,</a:t>
            </a:r>
            <a:r>
              <a:rPr lang="en-US" sz="1400" dirty="0" smtClean="0"/>
              <a:t> </a:t>
            </a:r>
            <a:r>
              <a:rPr lang="en-US" sz="1400" b="1" dirty="0"/>
              <a:t>Cisco Umbrella and Cisco </a:t>
            </a:r>
            <a:r>
              <a:rPr lang="en-US" sz="1400" b="1" dirty="0" err="1" smtClean="0"/>
              <a:t>Cloudlock</a:t>
            </a:r>
            <a:r>
              <a:rPr lang="en-US" sz="1400" b="1" dirty="0" smtClean="0"/>
              <a:t>,</a:t>
            </a:r>
            <a:r>
              <a:rPr lang="en-US" sz="1400" b="1" dirty="0" smtClean="0">
                <a:solidFill>
                  <a:srgbClr val="FF0000"/>
                </a:solidFill>
              </a:rPr>
              <a:t> </a:t>
            </a:r>
            <a:r>
              <a:rPr lang="en-US" sz="1400" dirty="0" smtClean="0"/>
              <a:t>to </a:t>
            </a:r>
            <a:r>
              <a:rPr lang="en-US" sz="1400" dirty="0"/>
              <a:t>profitably grow your business</a:t>
            </a:r>
            <a:endParaRPr lang="en-US" sz="1400" b="1" dirty="0"/>
          </a:p>
          <a:p>
            <a:r>
              <a:rPr lang="en-US" sz="1400" dirty="0" smtClean="0"/>
              <a:t>Focus </a:t>
            </a:r>
            <a:r>
              <a:rPr lang="en-US" sz="1400" dirty="0"/>
              <a:t>on </a:t>
            </a:r>
            <a:r>
              <a:rPr lang="en-US" sz="1400" b="1" dirty="0"/>
              <a:t>land, adopt, expand, and renew </a:t>
            </a:r>
            <a:r>
              <a:rPr lang="en-US" sz="1400" dirty="0"/>
              <a:t>within your security practice and with your customers—grow your Security </a:t>
            </a:r>
            <a:r>
              <a:rPr lang="en-US" sz="1400" dirty="0" smtClean="0"/>
              <a:t>Annuity revenue</a:t>
            </a:r>
            <a:r>
              <a:rPr lang="en-US" sz="1400" dirty="0"/>
              <a:t>, earn additional incentives for such recurring revenue </a:t>
            </a:r>
            <a:r>
              <a:rPr lang="en-US" sz="1400" dirty="0" smtClean="0"/>
              <a:t>growth and renewals</a:t>
            </a:r>
            <a:endParaRPr lang="en-US" sz="1400" dirty="0"/>
          </a:p>
          <a:p>
            <a:r>
              <a:rPr lang="en-US" sz="1400" dirty="0" smtClean="0"/>
              <a:t>You have to be able to contractually sell Cisco Umbrella or Cisco </a:t>
            </a:r>
            <a:r>
              <a:rPr lang="en-US" sz="1400" dirty="0" err="1" smtClean="0"/>
              <a:t>Cloudlock</a:t>
            </a:r>
            <a:r>
              <a:rPr lang="en-US" sz="1400" dirty="0" smtClean="0">
                <a:solidFill>
                  <a:srgbClr val="FF0000"/>
                </a:solidFill>
              </a:rPr>
              <a:t> </a:t>
            </a:r>
            <a:r>
              <a:rPr lang="en-US" sz="1400" dirty="0" smtClean="0"/>
              <a:t>on </a:t>
            </a:r>
            <a:r>
              <a:rPr lang="en-US" sz="1400" b="1" dirty="0" smtClean="0"/>
              <a:t>Cisco’s Annuity platform in CCW</a:t>
            </a:r>
          </a:p>
          <a:p>
            <a:r>
              <a:rPr lang="en-US" sz="1400" dirty="0" smtClean="0"/>
              <a:t>Learn </a:t>
            </a:r>
            <a:r>
              <a:rPr lang="en-US" sz="1400" dirty="0"/>
              <a:t>more in the VIP playbook at </a:t>
            </a:r>
            <a:r>
              <a:rPr lang="en-US" sz="1400" dirty="0">
                <a:hlinkClick r:id="rId3"/>
              </a:rPr>
              <a:t>www.cisco.com/go/vip</a:t>
            </a:r>
            <a:r>
              <a:rPr lang="en-US" sz="1400" dirty="0"/>
              <a:t> </a:t>
            </a:r>
          </a:p>
        </p:txBody>
      </p:sp>
      <p:sp>
        <p:nvSpPr>
          <p:cNvPr id="12" name="Title Placeholder 5"/>
          <p:cNvSpPr>
            <a:spLocks noGrp="1"/>
          </p:cNvSpPr>
          <p:nvPr>
            <p:ph type="title"/>
          </p:nvPr>
        </p:nvSpPr>
        <p:spPr/>
        <p:txBody>
          <a:bodyPr/>
          <a:lstStyle/>
          <a:p>
            <a:pPr lvl="0"/>
            <a:r>
              <a:rPr lang="en-US" dirty="0" smtClean="0"/>
              <a:t>Security Annuity (pilot</a:t>
            </a:r>
            <a:r>
              <a:rPr lang="en-US" dirty="0"/>
              <a:t>)</a:t>
            </a:r>
          </a:p>
        </p:txBody>
      </p:sp>
      <p:sp>
        <p:nvSpPr>
          <p:cNvPr id="4" name="TextBox 3"/>
          <p:cNvSpPr txBox="1"/>
          <p:nvPr/>
        </p:nvSpPr>
        <p:spPr>
          <a:xfrm>
            <a:off x="581218" y="1111290"/>
            <a:ext cx="3840480" cy="646331"/>
          </a:xfrm>
          <a:prstGeom prst="rect">
            <a:avLst/>
          </a:prstGeom>
          <a:solidFill>
            <a:srgbClr val="4EAD3E"/>
          </a:solidFill>
        </p:spPr>
        <p:txBody>
          <a:bodyPr wrap="square" tIns="182880" bIns="182880" rtlCol="0">
            <a:spAutoFit/>
          </a:bodyPr>
          <a:lstStyle/>
          <a:p>
            <a:pPr algn="ctr"/>
            <a:r>
              <a:rPr lang="en-US" dirty="0">
                <a:solidFill>
                  <a:schemeClr val="bg1"/>
                </a:solidFill>
              </a:rPr>
              <a:t>Security </a:t>
            </a:r>
            <a:r>
              <a:rPr lang="en-US" dirty="0" smtClean="0">
                <a:solidFill>
                  <a:schemeClr val="bg1"/>
                </a:solidFill>
              </a:rPr>
              <a:t>Annuity</a:t>
            </a:r>
            <a:endParaRPr lang="en-US" dirty="0">
              <a:solidFill>
                <a:schemeClr val="bg1"/>
              </a:solidFill>
            </a:endParaRPr>
          </a:p>
        </p:txBody>
      </p:sp>
    </p:spTree>
    <p:extLst>
      <p:ext uri="{BB962C8B-B14F-4D97-AF65-F5344CB8AC3E}">
        <p14:creationId xmlns:p14="http://schemas.microsoft.com/office/powerpoint/2010/main" val="1173193148"/>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VIP </a:t>
            </a:r>
            <a:r>
              <a:rPr lang="en-US" dirty="0" smtClean="0"/>
              <a:t>30 Security Annuity Overview</a:t>
            </a:r>
            <a:endParaRPr lang="en-US" dirty="0"/>
          </a:p>
        </p:txBody>
      </p:sp>
      <p:graphicFrame>
        <p:nvGraphicFramePr>
          <p:cNvPr id="4" name="Table Placeholder 8"/>
          <p:cNvGraphicFramePr>
            <a:graphicFrameLocks/>
          </p:cNvGraphicFramePr>
          <p:nvPr>
            <p:extLst>
              <p:ext uri="{D42A27DB-BD31-4B8C-83A1-F6EECF244321}">
                <p14:modId xmlns:p14="http://schemas.microsoft.com/office/powerpoint/2010/main" val="3279550626"/>
              </p:ext>
            </p:extLst>
          </p:nvPr>
        </p:nvGraphicFramePr>
        <p:xfrm>
          <a:off x="194212" y="1016738"/>
          <a:ext cx="8796040" cy="2730044"/>
        </p:xfrm>
        <a:graphic>
          <a:graphicData uri="http://schemas.openxmlformats.org/drawingml/2006/table">
            <a:tbl>
              <a:tblPr firstRow="1" bandRow="1">
                <a:effectLst/>
                <a:tableStyleId>{5C22544A-7EE6-4342-B048-85BDC9FD1C3A}</a:tableStyleId>
              </a:tblPr>
              <a:tblGrid>
                <a:gridCol w="1157159">
                  <a:extLst>
                    <a:ext uri="{9D8B030D-6E8A-4147-A177-3AD203B41FA5}">
                      <a16:colId xmlns:a16="http://schemas.microsoft.com/office/drawing/2014/main" xmlns="" val="20000"/>
                    </a:ext>
                  </a:extLst>
                </a:gridCol>
                <a:gridCol w="7638881">
                  <a:extLst>
                    <a:ext uri="{9D8B030D-6E8A-4147-A177-3AD203B41FA5}">
                      <a16:colId xmlns:a16="http://schemas.microsoft.com/office/drawing/2014/main" xmlns="" val="20001"/>
                    </a:ext>
                  </a:extLst>
                </a:gridCol>
              </a:tblGrid>
              <a:tr h="272441">
                <a:tc>
                  <a:txBody>
                    <a:bodyPr/>
                    <a:lstStyle/>
                    <a:p>
                      <a:pPr marL="0" algn="l" defTabSz="914400" rtl="0" eaLnBrk="1" latinLnBrk="0" hangingPunct="1">
                        <a:lnSpc>
                          <a:spcPct val="95000"/>
                        </a:lnSpc>
                        <a:spcBef>
                          <a:spcPts val="300"/>
                        </a:spcBef>
                      </a:pPr>
                      <a:endParaRPr lang="en-US" sz="900" b="0" strike="noStrike" kern="1200" dirty="0">
                        <a:solidFill>
                          <a:schemeClr val="bg1"/>
                        </a:solidFill>
                        <a:latin typeface="+mn-lt"/>
                        <a:ea typeface="+mn-ea"/>
                        <a:cs typeface="+mn-cs"/>
                      </a:endParaRPr>
                    </a:p>
                  </a:txBody>
                  <a:tcPr marL="135279" marR="135279" marT="67640" marB="67640">
                    <a:lnB w="12700" cap="flat" cmpd="sng" algn="ctr">
                      <a:solidFill>
                        <a:schemeClr val="bg1"/>
                      </a:solidFill>
                      <a:prstDash val="solid"/>
                      <a:round/>
                      <a:headEnd type="none" w="med" len="med"/>
                      <a:tailEnd type="none" w="med" len="med"/>
                    </a:lnB>
                    <a:solidFill>
                      <a:srgbClr val="049FD9"/>
                    </a:solidFill>
                  </a:tcPr>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1" dirty="0" smtClean="0">
                          <a:solidFill>
                            <a:srgbClr val="FFFFFF"/>
                          </a:solidFill>
                          <a:effectLst/>
                          <a:latin typeface="Arial" pitchFamily="34" charset="0"/>
                          <a:ea typeface="ＭＳ Ｐゴシック" pitchFamily="34" charset="-128"/>
                        </a:rPr>
                        <a:t>Security Annuity</a:t>
                      </a:r>
                      <a:endParaRPr lang="en-US" sz="900" b="1" dirty="0">
                        <a:solidFill>
                          <a:srgbClr val="FFFFFF"/>
                        </a:solidFill>
                        <a:effectLst/>
                        <a:latin typeface="Arial" pitchFamily="34" charset="0"/>
                        <a:ea typeface="ＭＳ Ｐゴシック" pitchFamily="34" charset="-128"/>
                      </a:endParaRPr>
                    </a:p>
                  </a:txBody>
                  <a:tcPr marL="135279" marR="135279" marT="67640" marB="67640">
                    <a:lnB w="12700" cap="flat" cmpd="sng" algn="ctr">
                      <a:solidFill>
                        <a:schemeClr val="bg1"/>
                      </a:solidFill>
                      <a:prstDash val="solid"/>
                      <a:round/>
                      <a:headEnd type="none" w="med" len="med"/>
                      <a:tailEnd type="none" w="med" len="med"/>
                    </a:lnB>
                    <a:solidFill>
                      <a:srgbClr val="049FD9"/>
                    </a:solidFill>
                  </a:tcPr>
                </a:tc>
                <a:extLst>
                  <a:ext uri="{0D108BD9-81ED-4DB2-BD59-A6C34878D82A}">
                    <a16:rowId xmlns:a16="http://schemas.microsoft.com/office/drawing/2014/main" xmlns="" val="10000"/>
                  </a:ext>
                </a:extLst>
              </a:tr>
              <a:tr h="409601">
                <a:tc>
                  <a:txBody>
                    <a:bodyPr/>
                    <a:lstStyle/>
                    <a:p>
                      <a:pPr algn="l">
                        <a:lnSpc>
                          <a:spcPct val="95000"/>
                        </a:lnSpc>
                        <a:spcBef>
                          <a:spcPts val="300"/>
                        </a:spcBef>
                      </a:pPr>
                      <a:r>
                        <a:rPr lang="en-US" sz="900" b="1" kern="1200" dirty="0">
                          <a:solidFill>
                            <a:schemeClr val="tx1"/>
                          </a:solidFill>
                          <a:latin typeface="+mn-lt"/>
                          <a:ea typeface="+mn-ea"/>
                          <a:cs typeface="+mn-cs"/>
                        </a:rPr>
                        <a:t>Enrollment Requirement</a:t>
                      </a:r>
                    </a:p>
                  </a:txBody>
                  <a:tcPr marL="135279" marR="135279" marT="67640" marB="67640">
                    <a:lnT w="12700" cap="flat" cmpd="sng" algn="ctr">
                      <a:solidFill>
                        <a:schemeClr val="bg1"/>
                      </a:solidFill>
                      <a:prstDash val="solid"/>
                      <a:round/>
                      <a:headEnd type="none" w="med" len="med"/>
                      <a:tailEnd type="none" w="med" len="med"/>
                    </a:lnT>
                  </a:tcPr>
                </a:tc>
                <a:tc>
                  <a:txBody>
                    <a:bodyPr/>
                    <a:lstStyle/>
                    <a:p>
                      <a:pPr marL="0" marR="0" lvl="0" indent="0" algn="ctr" defTabSz="814388" rtl="0" eaLnBrk="0" fontAlgn="base" latinLnBrk="0" hangingPunct="0">
                        <a:lnSpc>
                          <a:spcPct val="95000"/>
                        </a:lnSpc>
                        <a:spcBef>
                          <a:spcPts val="300"/>
                        </a:spcBef>
                        <a:spcAft>
                          <a:spcPct val="0"/>
                        </a:spcAft>
                        <a:buClr>
                          <a:schemeClr val="tx2"/>
                        </a:buClr>
                        <a:buSzPct val="100000"/>
                        <a:buFont typeface="Wingdings" pitchFamily="2" charset="2"/>
                        <a:buNone/>
                        <a:tabLst/>
                        <a:defRPr/>
                      </a:pPr>
                      <a:r>
                        <a:rPr lang="en-US" sz="900" kern="1200" dirty="0" smtClean="0">
                          <a:solidFill>
                            <a:schemeClr val="tx1"/>
                          </a:solidFill>
                          <a:latin typeface="+mn-lt"/>
                          <a:ea typeface="+mn-ea"/>
                          <a:cs typeface="+mn-cs"/>
                        </a:rPr>
                        <a:t>Advanced Security Architecture Specialization and/or Express Specialization - Security track and/or Cisco Welcome Program</a:t>
                      </a:r>
                      <a:endParaRPr lang="en-US" sz="900" kern="1200" dirty="0">
                        <a:solidFill>
                          <a:schemeClr val="tx1"/>
                        </a:solidFill>
                        <a:latin typeface="+mn-lt"/>
                        <a:ea typeface="+mn-ea"/>
                        <a:cs typeface="+mn-cs"/>
                      </a:endParaRPr>
                    </a:p>
                  </a:txBody>
                  <a:tcPr marL="135279" marR="135279" marT="67640" marB="67640">
                    <a:lnT w="12700" cap="flat" cmpd="sng" algn="ctr">
                      <a:solidFill>
                        <a:schemeClr val="bg1"/>
                      </a:solidFill>
                      <a:prstDash val="solid"/>
                      <a:round/>
                      <a:headEnd type="none" w="med" len="med"/>
                      <a:tailEnd type="none" w="med" len="med"/>
                    </a:lnT>
                    <a:solidFill>
                      <a:srgbClr val="CCCDD7"/>
                    </a:solidFill>
                  </a:tcPr>
                </a:tc>
                <a:extLst>
                  <a:ext uri="{0D108BD9-81ED-4DB2-BD59-A6C34878D82A}">
                    <a16:rowId xmlns:a16="http://schemas.microsoft.com/office/drawing/2014/main" xmlns="" val="10001"/>
                  </a:ext>
                </a:extLst>
              </a:tr>
              <a:tr h="411480">
                <a:tc>
                  <a:txBody>
                    <a:bodyPr/>
                    <a:lstStyle/>
                    <a:p>
                      <a:pPr marL="0" marR="0" indent="0" algn="l" defTabSz="914400" rtl="0" eaLnBrk="1" fontAlgn="auto" latinLnBrk="0" hangingPunct="1">
                        <a:lnSpc>
                          <a:spcPct val="95000"/>
                        </a:lnSpc>
                        <a:spcBef>
                          <a:spcPts val="300"/>
                        </a:spcBef>
                        <a:spcAft>
                          <a:spcPts val="0"/>
                        </a:spcAft>
                        <a:buClrTx/>
                        <a:buSzTx/>
                        <a:buFontTx/>
                        <a:buNone/>
                        <a:tabLst/>
                        <a:defRPr/>
                      </a:pPr>
                      <a:r>
                        <a:rPr lang="en-US" sz="900" b="1" kern="1200" dirty="0" smtClean="0">
                          <a:solidFill>
                            <a:schemeClr val="tx1"/>
                          </a:solidFill>
                          <a:latin typeface="+mn-lt"/>
                          <a:ea typeface="+mn-ea"/>
                          <a:cs typeface="+mn-cs"/>
                        </a:rPr>
                        <a:t>Designation Requirement</a:t>
                      </a:r>
                    </a:p>
                  </a:txBody>
                  <a:tcPr marL="135279" marR="135279" marT="67640" marB="67640">
                    <a:solidFill>
                      <a:srgbClr val="E7E8EC"/>
                    </a:solidFill>
                  </a:tcPr>
                </a:tc>
                <a:tc>
                  <a:txBody>
                    <a:bodyPr/>
                    <a:lstStyle/>
                    <a:p>
                      <a:pPr marL="0" marR="0" lvl="0" indent="0" algn="ctr" defTabSz="914400" rtl="0" eaLnBrk="1" fontAlgn="auto" latinLnBrk="0" hangingPunct="1">
                        <a:lnSpc>
                          <a:spcPct val="95000"/>
                        </a:lnSpc>
                        <a:spcBef>
                          <a:spcPts val="300"/>
                        </a:spcBef>
                        <a:spcAft>
                          <a:spcPts val="0"/>
                        </a:spcAft>
                        <a:buClrTx/>
                        <a:buSzTx/>
                        <a:buFontTx/>
                        <a:buNone/>
                        <a:tabLst/>
                        <a:defRPr/>
                      </a:pPr>
                      <a:r>
                        <a:rPr lang="en-US" sz="900" kern="1200" dirty="0" smtClean="0">
                          <a:solidFill>
                            <a:schemeClr val="tx1"/>
                          </a:solidFill>
                          <a:latin typeface="+mn-lt"/>
                          <a:ea typeface="+mn-ea"/>
                          <a:cs typeface="+mn-cs"/>
                        </a:rPr>
                        <a:t>Maintain Advanced Security Architecture Specialization and/or Express Specialization - Security track and/or Cisco Welcome Program</a:t>
                      </a:r>
                      <a:r>
                        <a:rPr lang="en-US" sz="900" kern="1200" baseline="0" dirty="0" smtClean="0">
                          <a:solidFill>
                            <a:schemeClr val="tx1"/>
                          </a:solidFill>
                          <a:latin typeface="+mn-lt"/>
                          <a:ea typeface="+mn-ea"/>
                          <a:cs typeface="+mn-cs"/>
                        </a:rPr>
                        <a:t> </a:t>
                      </a:r>
                      <a:r>
                        <a:rPr lang="en-US" sz="900" kern="1200" dirty="0" smtClean="0">
                          <a:solidFill>
                            <a:schemeClr val="tx1"/>
                          </a:solidFill>
                          <a:latin typeface="+mn-lt"/>
                          <a:ea typeface="+mn-ea"/>
                          <a:cs typeface="+mn-cs"/>
                        </a:rPr>
                        <a:t>(</a:t>
                      </a:r>
                      <a:r>
                        <a:rPr lang="en-US" sz="900" kern="1200" dirty="0" smtClean="0">
                          <a:solidFill>
                            <a:srgbClr val="4D4D4C"/>
                          </a:solidFill>
                          <a:latin typeface="+mn-lt"/>
                          <a:ea typeface="+mn-ea"/>
                          <a:cs typeface="+mn-cs"/>
                        </a:rPr>
                        <a:t>throughout the entire VIP period)</a:t>
                      </a:r>
                    </a:p>
                  </a:txBody>
                  <a:tcPr marL="135279" marR="135279" marT="67640" marB="67640">
                    <a:solidFill>
                      <a:srgbClr val="E7E8EC"/>
                    </a:solidFill>
                  </a:tcPr>
                </a:tc>
              </a:tr>
              <a:tr h="409601">
                <a:tc rowSpan="2">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1" kern="1200" dirty="0" smtClean="0">
                          <a:solidFill>
                            <a:schemeClr val="tx1"/>
                          </a:solidFill>
                          <a:latin typeface="+mn-lt"/>
                        </a:rPr>
                        <a:t>Minimum Revenue</a:t>
                      </a:r>
                      <a:endParaRPr lang="en-US" sz="900" b="1" kern="1200" noProof="0" dirty="0">
                        <a:solidFill>
                          <a:schemeClr val="tx1"/>
                        </a:solidFill>
                        <a:latin typeface="+mn-lt"/>
                        <a:ea typeface="+mn-ea"/>
                        <a:cs typeface="+mn-cs"/>
                      </a:endParaRPr>
                    </a:p>
                  </a:txBody>
                  <a:tcPr marL="135279" marR="135279" marT="67640" marB="67640"/>
                </a:tc>
                <a:tc>
                  <a:txBody>
                    <a:bodyPr/>
                    <a:lstStyle/>
                    <a:p>
                      <a:pPr algn="ctr"/>
                      <a:r>
                        <a:rPr lang="en-US" sz="900" kern="1200" dirty="0" smtClean="0">
                          <a:solidFill>
                            <a:schemeClr val="tx1"/>
                          </a:solidFill>
                          <a:latin typeface="+mn-lt"/>
                          <a:ea typeface="+mn-ea"/>
                          <a:cs typeface="+mn-cs"/>
                        </a:rPr>
                        <a:t>Achieve Minimum Cumulative Monthly Recurring Revenue (MRR) of $1,000 in qualified </a:t>
                      </a:r>
                      <a:br>
                        <a:rPr lang="en-US" sz="900" kern="1200" dirty="0" smtClean="0">
                          <a:solidFill>
                            <a:schemeClr val="tx1"/>
                          </a:solidFill>
                          <a:latin typeface="+mn-lt"/>
                          <a:ea typeface="+mn-ea"/>
                          <a:cs typeface="+mn-cs"/>
                        </a:rPr>
                      </a:br>
                      <a:r>
                        <a:rPr lang="en-US" sz="900" kern="1200" dirty="0" smtClean="0">
                          <a:solidFill>
                            <a:schemeClr val="tx1"/>
                          </a:solidFill>
                          <a:latin typeface="+mn-lt"/>
                          <a:ea typeface="+mn-ea"/>
                          <a:cs typeface="+mn-cs"/>
                        </a:rPr>
                        <a:t>Security Annuity SKUs on Cisco’s Annuity platform in CCW</a:t>
                      </a:r>
                    </a:p>
                  </a:txBody>
                  <a:tcPr marL="135279" marR="135279" marT="67640" marB="67640"/>
                </a:tc>
                <a:extLst>
                  <a:ext uri="{0D108BD9-81ED-4DB2-BD59-A6C34878D82A}">
                    <a16:rowId xmlns:a16="http://schemas.microsoft.com/office/drawing/2014/main" xmlns="" val="10004"/>
                  </a:ext>
                </a:extLst>
              </a:tr>
              <a:tr h="409601">
                <a:tc vMerge="1">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endParaRPr lang="en-US" sz="900" b="1" kern="1200" noProof="0" dirty="0">
                        <a:solidFill>
                          <a:schemeClr val="tx1"/>
                        </a:solidFill>
                        <a:latin typeface="+mn-lt"/>
                        <a:ea typeface="+mn-ea"/>
                        <a:cs typeface="+mn-cs"/>
                      </a:endParaRPr>
                    </a:p>
                  </a:txBody>
                  <a:tcPr marL="135279" marR="135279" marT="67640" marB="67640"/>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900" kern="1200" dirty="0" smtClean="0">
                          <a:solidFill>
                            <a:schemeClr val="tx1"/>
                          </a:solidFill>
                          <a:latin typeface="+mn-lt"/>
                          <a:ea typeface="+mn-ea"/>
                          <a:cs typeface="+mn-cs"/>
                        </a:rPr>
                        <a:t>May qualify for the Renewal bonus payout, provided Cumulative MRR at the end of VIP 30 is the same </a:t>
                      </a:r>
                      <a:br>
                        <a:rPr lang="en-US" sz="900" kern="1200" dirty="0" smtClean="0">
                          <a:solidFill>
                            <a:schemeClr val="tx1"/>
                          </a:solidFill>
                          <a:latin typeface="+mn-lt"/>
                          <a:ea typeface="+mn-ea"/>
                          <a:cs typeface="+mn-cs"/>
                        </a:rPr>
                      </a:br>
                      <a:r>
                        <a:rPr lang="en-US" sz="900" kern="1200" dirty="0" smtClean="0">
                          <a:solidFill>
                            <a:schemeClr val="tx1"/>
                          </a:solidFill>
                          <a:latin typeface="+mn-lt"/>
                          <a:ea typeface="+mn-ea"/>
                          <a:cs typeface="+mn-cs"/>
                        </a:rPr>
                        <a:t>or greater than Cumulative MRR at the end of VIP 29</a:t>
                      </a:r>
                    </a:p>
                  </a:txBody>
                  <a:tcPr marL="135279" marR="135279" marT="67640" marB="67640"/>
                </a:tc>
              </a:tr>
              <a:tr h="182880">
                <a:tc rowSpan="3">
                  <a:txBody>
                    <a:bodyPr/>
                    <a:lstStyle/>
                    <a:p>
                      <a:pPr algn="l">
                        <a:lnSpc>
                          <a:spcPct val="95000"/>
                        </a:lnSpc>
                        <a:spcBef>
                          <a:spcPts val="300"/>
                        </a:spcBef>
                      </a:pPr>
                      <a:r>
                        <a:rPr lang="en-US" sz="900" b="1" kern="1200" dirty="0">
                          <a:solidFill>
                            <a:schemeClr val="tx1"/>
                          </a:solidFill>
                          <a:latin typeface="+mn-lt"/>
                        </a:rPr>
                        <a:t>VIP Payout</a:t>
                      </a:r>
                      <a:endParaRPr lang="en-US" sz="900" b="1" kern="1200" dirty="0">
                        <a:solidFill>
                          <a:schemeClr val="tx1"/>
                        </a:solidFill>
                        <a:latin typeface="+mn-lt"/>
                        <a:ea typeface="+mn-ea"/>
                        <a:cs typeface="+mn-cs"/>
                      </a:endParaRPr>
                    </a:p>
                  </a:txBody>
                  <a:tcPr marL="135279" marR="135279" marT="67640" marB="67640"/>
                </a:tc>
                <a:tc>
                  <a:txBody>
                    <a:bodyPr/>
                    <a:lstStyle/>
                    <a:p>
                      <a:r>
                        <a:rPr lang="en-US" sz="900" kern="1200" dirty="0" smtClean="0">
                          <a:solidFill>
                            <a:schemeClr val="tx1"/>
                          </a:solidFill>
                          <a:latin typeface="+mn-lt"/>
                          <a:ea typeface="+mn-ea"/>
                          <a:cs typeface="+mn-cs"/>
                        </a:rPr>
                        <a:t>Base payout: 2% paid on Cumulative MRR </a:t>
                      </a:r>
                      <a:r>
                        <a:rPr lang="en-US" sz="900" kern="1200" baseline="30000" dirty="0" smtClean="0">
                          <a:solidFill>
                            <a:schemeClr val="tx1"/>
                          </a:solidFill>
                          <a:latin typeface="+mn-lt"/>
                          <a:ea typeface="+mn-ea"/>
                          <a:cs typeface="+mn-cs"/>
                        </a:rPr>
                        <a:t>1</a:t>
                      </a:r>
                      <a:r>
                        <a:rPr lang="en-US" sz="900" kern="1200" dirty="0" smtClean="0">
                          <a:solidFill>
                            <a:schemeClr val="tx1"/>
                          </a:solidFill>
                          <a:latin typeface="+mn-lt"/>
                          <a:ea typeface="+mn-ea"/>
                          <a:cs typeface="+mn-cs"/>
                        </a:rPr>
                        <a:t> </a:t>
                      </a:r>
                    </a:p>
                  </a:txBody>
                  <a:tcPr marL="135279" marR="135279" marT="67640" marB="67640"/>
                </a:tc>
                <a:extLst>
                  <a:ext uri="{0D108BD9-81ED-4DB2-BD59-A6C34878D82A}">
                    <a16:rowId xmlns:a16="http://schemas.microsoft.com/office/drawing/2014/main" xmlns="" val="10005"/>
                  </a:ext>
                </a:extLst>
              </a:tr>
              <a:tr h="182880">
                <a:tc vMerge="1">
                  <a:txBody>
                    <a:bodyPr/>
                    <a:lstStyle/>
                    <a:p>
                      <a:pPr algn="l">
                        <a:lnSpc>
                          <a:spcPct val="95000"/>
                        </a:lnSpc>
                        <a:spcBef>
                          <a:spcPts val="300"/>
                        </a:spcBef>
                      </a:pPr>
                      <a:endParaRPr lang="en-US" sz="900" b="1" kern="1200" dirty="0">
                        <a:solidFill>
                          <a:schemeClr val="tx1"/>
                        </a:solidFill>
                        <a:latin typeface="+mn-lt"/>
                        <a:ea typeface="+mn-ea"/>
                        <a:cs typeface="+mn-cs"/>
                      </a:endParaRPr>
                    </a:p>
                  </a:txBody>
                  <a:tcPr marL="135279" marR="135279" marT="67640" marB="67640"/>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900" kern="1200" dirty="0" smtClean="0">
                          <a:solidFill>
                            <a:schemeClr val="tx1"/>
                          </a:solidFill>
                          <a:latin typeface="+mn-lt"/>
                          <a:ea typeface="+mn-ea"/>
                          <a:cs typeface="+mn-cs"/>
                        </a:rPr>
                        <a:t>Land and Expand bonus: 2% paid on Net Growth in ACV </a:t>
                      </a:r>
                      <a:r>
                        <a:rPr lang="en-US" sz="900" kern="1200" baseline="30000" dirty="0" smtClean="0">
                          <a:solidFill>
                            <a:schemeClr val="tx1"/>
                          </a:solidFill>
                          <a:latin typeface="+mn-lt"/>
                          <a:ea typeface="+mn-ea"/>
                          <a:cs typeface="+mn-cs"/>
                        </a:rPr>
                        <a:t>2</a:t>
                      </a:r>
                    </a:p>
                  </a:txBody>
                  <a:tcPr marL="135279" marR="135279" marT="67640" marB="67640"/>
                </a:tc>
              </a:tr>
              <a:tr h="182880">
                <a:tc vMerge="1">
                  <a:txBody>
                    <a:bodyPr/>
                    <a:lstStyle/>
                    <a:p>
                      <a:pPr algn="l">
                        <a:lnSpc>
                          <a:spcPct val="95000"/>
                        </a:lnSpc>
                        <a:spcBef>
                          <a:spcPts val="300"/>
                        </a:spcBef>
                      </a:pPr>
                      <a:endParaRPr lang="en-US" sz="900" b="1" kern="1200" dirty="0">
                        <a:solidFill>
                          <a:schemeClr val="tx1"/>
                        </a:solidFill>
                        <a:latin typeface="+mn-lt"/>
                        <a:ea typeface="+mn-ea"/>
                        <a:cs typeface="+mn-cs"/>
                      </a:endParaRPr>
                    </a:p>
                  </a:txBody>
                  <a:tcPr marL="135279" marR="135279" marT="67640" marB="67640"/>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900" kern="1200" dirty="0" smtClean="0">
                          <a:solidFill>
                            <a:schemeClr val="tx1"/>
                          </a:solidFill>
                          <a:latin typeface="+mn-lt"/>
                          <a:ea typeface="+mn-ea"/>
                          <a:cs typeface="+mn-cs"/>
                        </a:rPr>
                        <a:t>Renewal bonus: 2% paid on ACV </a:t>
                      </a:r>
                      <a:r>
                        <a:rPr lang="en-US" sz="900" kern="1200" baseline="30000" dirty="0" smtClean="0">
                          <a:solidFill>
                            <a:schemeClr val="tx1"/>
                          </a:solidFill>
                          <a:latin typeface="+mn-lt"/>
                          <a:ea typeface="+mn-ea"/>
                          <a:cs typeface="+mn-cs"/>
                        </a:rPr>
                        <a:t>3</a:t>
                      </a:r>
                      <a:r>
                        <a:rPr lang="en-US" sz="900" kern="1200" dirty="0" smtClean="0">
                          <a:solidFill>
                            <a:schemeClr val="tx1"/>
                          </a:solidFill>
                          <a:latin typeface="+mn-lt"/>
                          <a:ea typeface="+mn-ea"/>
                          <a:cs typeface="+mn-cs"/>
                        </a:rPr>
                        <a:t> of renewed subscriptions </a:t>
                      </a:r>
                    </a:p>
                  </a:txBody>
                  <a:tcPr marL="135279" marR="135279" marT="67640" marB="67640"/>
                </a:tc>
              </a:tr>
            </a:tbl>
          </a:graphicData>
        </a:graphic>
      </p:graphicFrame>
      <p:sp>
        <p:nvSpPr>
          <p:cNvPr id="3" name="Rectangle 2"/>
          <p:cNvSpPr/>
          <p:nvPr/>
        </p:nvSpPr>
        <p:spPr>
          <a:xfrm>
            <a:off x="205087" y="3743958"/>
            <a:ext cx="8626414" cy="466758"/>
          </a:xfrm>
          <a:prstGeom prst="rect">
            <a:avLst/>
          </a:prstGeom>
        </p:spPr>
        <p:txBody>
          <a:bodyPr wrap="square" lIns="91404" tIns="45702" rIns="91404" bIns="45702">
            <a:spAutoFit/>
          </a:bodyPr>
          <a:lstStyle/>
          <a:p>
            <a:pPr>
              <a:spcBef>
                <a:spcPts val="600"/>
              </a:spcBef>
              <a:spcAft>
                <a:spcPts val="200"/>
              </a:spcAft>
            </a:pPr>
            <a:r>
              <a:rPr lang="en-US" sz="700" dirty="0" smtClean="0"/>
              <a:t>1 </a:t>
            </a:r>
            <a:r>
              <a:rPr lang="en-US" sz="700" dirty="0"/>
              <a:t>- Cumulative Monthly Recurring Revenue (MRR) to Cisco within VIP Program Period on Cisco’s Annuity platform in CCW</a:t>
            </a:r>
          </a:p>
          <a:p>
            <a:pPr>
              <a:spcBef>
                <a:spcPts val="0"/>
              </a:spcBef>
              <a:spcAft>
                <a:spcPts val="200"/>
              </a:spcAft>
            </a:pPr>
            <a:r>
              <a:rPr lang="en-US" sz="700" dirty="0" smtClean="0"/>
              <a:t>2 </a:t>
            </a:r>
            <a:r>
              <a:rPr lang="en-US" sz="700" dirty="0"/>
              <a:t>- Annual Contract Value (ACV) to Cisco within VIP Program Period placed on Cisco’s Annuity platform in CCW</a:t>
            </a:r>
          </a:p>
          <a:p>
            <a:pPr>
              <a:spcBef>
                <a:spcPts val="0"/>
              </a:spcBef>
              <a:spcAft>
                <a:spcPts val="200"/>
              </a:spcAft>
            </a:pPr>
            <a:r>
              <a:rPr lang="en-US" sz="700" dirty="0" smtClean="0"/>
              <a:t>3 </a:t>
            </a:r>
            <a:r>
              <a:rPr lang="en-US" sz="700" dirty="0"/>
              <a:t>- Annual Contract Value (ACV) of renewed subscriptions to Cisco within VIP Program Period placed on Cisco’s Annuity platform in CCW </a:t>
            </a:r>
          </a:p>
        </p:txBody>
      </p:sp>
    </p:spTree>
    <p:extLst>
      <p:ext uri="{BB962C8B-B14F-4D97-AF65-F5344CB8AC3E}">
        <p14:creationId xmlns:p14="http://schemas.microsoft.com/office/powerpoint/2010/main" val="3643314833"/>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Security Annuity</a:t>
            </a:r>
            <a:endParaRPr lang="en-US" dirty="0"/>
          </a:p>
        </p:txBody>
      </p:sp>
      <p:cxnSp>
        <p:nvCxnSpPr>
          <p:cNvPr id="11" name="Straight Connector 10"/>
          <p:cNvCxnSpPr/>
          <p:nvPr/>
        </p:nvCxnSpPr>
        <p:spPr>
          <a:xfrm>
            <a:off x="1664944" y="1997072"/>
            <a:ext cx="5516906" cy="0"/>
          </a:xfrm>
          <a:prstGeom prst="line">
            <a:avLst/>
          </a:prstGeom>
          <a:ln w="6350">
            <a:solidFill>
              <a:schemeClr val="bg1">
                <a:lumMod val="75000"/>
              </a:schemeClr>
            </a:solidFill>
          </a:ln>
        </p:spPr>
        <p:style>
          <a:lnRef idx="1">
            <a:schemeClr val="accent5"/>
          </a:lnRef>
          <a:fillRef idx="0">
            <a:schemeClr val="accent5"/>
          </a:fillRef>
          <a:effectRef idx="0">
            <a:schemeClr val="accent5"/>
          </a:effectRef>
          <a:fontRef idx="minor">
            <a:schemeClr val="tx1"/>
          </a:fontRef>
        </p:style>
      </p:cxnSp>
      <p:sp>
        <p:nvSpPr>
          <p:cNvPr id="10" name="Rectangle 9"/>
          <p:cNvSpPr/>
          <p:nvPr/>
        </p:nvSpPr>
        <p:spPr>
          <a:xfrm>
            <a:off x="438150" y="1047750"/>
            <a:ext cx="1746250" cy="55245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Base payout</a:t>
            </a:r>
          </a:p>
        </p:txBody>
      </p:sp>
      <p:sp>
        <p:nvSpPr>
          <p:cNvPr id="13" name="Plus 12"/>
          <p:cNvSpPr/>
          <p:nvPr/>
        </p:nvSpPr>
        <p:spPr>
          <a:xfrm>
            <a:off x="1137920" y="1832766"/>
            <a:ext cx="325120" cy="328612"/>
          </a:xfrm>
          <a:prstGeom prst="mathPlus">
            <a:avLst/>
          </a:prstGeom>
          <a:solidFill>
            <a:schemeClr val="bg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14" name="Rectangle 13"/>
          <p:cNvSpPr/>
          <p:nvPr/>
        </p:nvSpPr>
        <p:spPr>
          <a:xfrm>
            <a:off x="438150" y="2230435"/>
            <a:ext cx="1746250" cy="552450"/>
          </a:xfrm>
          <a:prstGeom prst="rect">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Land &amp; Expand </a:t>
            </a:r>
            <a:r>
              <a:rPr lang="en-US" sz="1600" dirty="0"/>
              <a:t>bonus</a:t>
            </a:r>
            <a:endParaRPr lang="en-US" sz="1600" dirty="0" smtClean="0"/>
          </a:p>
        </p:txBody>
      </p:sp>
      <p:sp>
        <p:nvSpPr>
          <p:cNvPr id="15" name="Rectangle 14"/>
          <p:cNvSpPr/>
          <p:nvPr/>
        </p:nvSpPr>
        <p:spPr>
          <a:xfrm>
            <a:off x="438150" y="3262311"/>
            <a:ext cx="1746250" cy="552450"/>
          </a:xfrm>
          <a:prstGeom prst="rect">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Renewal bonus</a:t>
            </a:r>
            <a:endParaRPr lang="en-US" sz="1600" dirty="0" smtClean="0"/>
          </a:p>
        </p:txBody>
      </p:sp>
      <p:sp>
        <p:nvSpPr>
          <p:cNvPr id="17" name="Text Placeholder 11"/>
          <p:cNvSpPr txBox="1">
            <a:spLocks/>
          </p:cNvSpPr>
          <p:nvPr/>
        </p:nvSpPr>
        <p:spPr>
          <a:xfrm>
            <a:off x="2297356" y="1043618"/>
            <a:ext cx="4960694" cy="1332867"/>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2"/>
              </a:buClr>
              <a:buSzPct val="80000"/>
              <a:buFont typeface="Arial"/>
              <a:buChar char="•"/>
              <a:defRPr lang="en-US" sz="2000" b="0" i="0" kern="1200">
                <a:solidFill>
                  <a:schemeClr val="tx2"/>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2"/>
              </a:buClr>
              <a:buSzPct val="80000"/>
              <a:buFont typeface="Arial"/>
              <a:buChar char="•"/>
              <a:defRPr lang="en-US" sz="1600" b="0" i="0" kern="1200">
                <a:solidFill>
                  <a:schemeClr val="tx2"/>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4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2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85750" indent="-285750">
              <a:spcBef>
                <a:spcPts val="300"/>
              </a:spcBef>
              <a:buFont typeface="Arial" panose="020B0604020202020204" pitchFamily="34" charset="0"/>
              <a:buChar char="•"/>
            </a:pPr>
            <a:r>
              <a:rPr lang="en-US" sz="1200" dirty="0" smtClean="0"/>
              <a:t>2% paid on Cumulative </a:t>
            </a:r>
            <a:r>
              <a:rPr lang="en-US" sz="1200" dirty="0"/>
              <a:t>MRR –  </a:t>
            </a:r>
            <a:r>
              <a:rPr lang="en-US" sz="1200" dirty="0" smtClean="0"/>
              <a:t>revenue </a:t>
            </a:r>
            <a:r>
              <a:rPr lang="en-US" sz="1200" dirty="0"/>
              <a:t>delivered </a:t>
            </a:r>
            <a:r>
              <a:rPr lang="en-US" sz="1200" dirty="0" smtClean="0"/>
              <a:t>in VIP </a:t>
            </a:r>
            <a:r>
              <a:rPr lang="en-US" sz="1200" dirty="0"/>
              <a:t>period</a:t>
            </a:r>
          </a:p>
          <a:p>
            <a:pPr marL="285750" indent="-285750">
              <a:spcBef>
                <a:spcPts val="300"/>
              </a:spcBef>
              <a:buFont typeface="Arial" panose="020B0604020202020204" pitchFamily="34" charset="0"/>
              <a:buChar char="•"/>
            </a:pPr>
            <a:r>
              <a:rPr lang="en-US" sz="1200" dirty="0" smtClean="0"/>
              <a:t>Over </a:t>
            </a:r>
            <a:r>
              <a:rPr lang="en-US" sz="1200" dirty="0"/>
              <a:t>the subscription </a:t>
            </a:r>
            <a:r>
              <a:rPr lang="en-US" sz="1200" dirty="0" smtClean="0"/>
              <a:t>lifecycle (in multiple VIP periods)</a:t>
            </a:r>
          </a:p>
          <a:p>
            <a:pPr marL="285750" indent="-285750">
              <a:spcBef>
                <a:spcPts val="300"/>
              </a:spcBef>
              <a:buFont typeface="Arial" panose="020B0604020202020204" pitchFamily="34" charset="0"/>
              <a:buChar char="•"/>
            </a:pPr>
            <a:r>
              <a:rPr lang="en-US" sz="1200" dirty="0"/>
              <a:t>Includes Land, Expand, Renew subscriptions</a:t>
            </a:r>
          </a:p>
          <a:p>
            <a:pPr marL="285750" indent="-285750">
              <a:spcBef>
                <a:spcPts val="300"/>
              </a:spcBef>
              <a:buFont typeface="Arial" panose="020B0604020202020204" pitchFamily="34" charset="0"/>
              <a:buChar char="•"/>
            </a:pPr>
            <a:r>
              <a:rPr lang="en-US" sz="1200" dirty="0" smtClean="0"/>
              <a:t>Simplified, predictable</a:t>
            </a:r>
            <a:r>
              <a:rPr lang="en-US" sz="1200" dirty="0"/>
              <a:t>, recurring </a:t>
            </a:r>
            <a:r>
              <a:rPr lang="en-US" sz="1200" dirty="0" smtClean="0"/>
              <a:t>incentive</a:t>
            </a:r>
            <a:endParaRPr lang="en-US" sz="1200" dirty="0"/>
          </a:p>
          <a:p>
            <a:pPr marL="285750" indent="-285750">
              <a:spcBef>
                <a:spcPts val="300"/>
              </a:spcBef>
              <a:buFont typeface="Arial" panose="020B0604020202020204" pitchFamily="34" charset="0"/>
              <a:buChar char="•"/>
            </a:pPr>
            <a:endParaRPr lang="en-US" sz="1200" dirty="0"/>
          </a:p>
        </p:txBody>
      </p:sp>
      <p:sp>
        <p:nvSpPr>
          <p:cNvPr id="18" name="Plus 17"/>
          <p:cNvSpPr/>
          <p:nvPr/>
        </p:nvSpPr>
        <p:spPr>
          <a:xfrm>
            <a:off x="1148715" y="2860833"/>
            <a:ext cx="325120" cy="328612"/>
          </a:xfrm>
          <a:prstGeom prst="mathPlus">
            <a:avLst/>
          </a:prstGeom>
          <a:solidFill>
            <a:schemeClr val="bg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cxnSp>
        <p:nvCxnSpPr>
          <p:cNvPr id="19" name="Straight Connector 18"/>
          <p:cNvCxnSpPr/>
          <p:nvPr/>
        </p:nvCxnSpPr>
        <p:spPr>
          <a:xfrm>
            <a:off x="1664944" y="3025139"/>
            <a:ext cx="5452062" cy="0"/>
          </a:xfrm>
          <a:prstGeom prst="line">
            <a:avLst/>
          </a:prstGeom>
          <a:ln w="6350">
            <a:solidFill>
              <a:schemeClr val="bg1">
                <a:lumMod val="75000"/>
              </a:schemeClr>
            </a:solidFill>
          </a:ln>
        </p:spPr>
        <p:style>
          <a:lnRef idx="1">
            <a:schemeClr val="accent5"/>
          </a:lnRef>
          <a:fillRef idx="0">
            <a:schemeClr val="accent5"/>
          </a:fillRef>
          <a:effectRef idx="0">
            <a:schemeClr val="accent5"/>
          </a:effectRef>
          <a:fontRef idx="minor">
            <a:schemeClr val="tx1"/>
          </a:fontRef>
        </p:style>
      </p:cxnSp>
      <p:sp>
        <p:nvSpPr>
          <p:cNvPr id="20" name="Text Placeholder 11"/>
          <p:cNvSpPr txBox="1">
            <a:spLocks/>
          </p:cNvSpPr>
          <p:nvPr/>
        </p:nvSpPr>
        <p:spPr>
          <a:xfrm>
            <a:off x="2297356" y="2230436"/>
            <a:ext cx="4960694" cy="552450"/>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2"/>
              </a:buClr>
              <a:buSzPct val="80000"/>
              <a:buFont typeface="Arial"/>
              <a:buChar char="•"/>
              <a:defRPr lang="en-US" sz="2000" b="0" i="0" kern="1200">
                <a:solidFill>
                  <a:schemeClr val="tx2"/>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2"/>
              </a:buClr>
              <a:buSzPct val="80000"/>
              <a:buFont typeface="Arial"/>
              <a:buChar char="•"/>
              <a:defRPr lang="en-US" sz="1600" b="0" i="0" kern="1200">
                <a:solidFill>
                  <a:schemeClr val="tx2"/>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4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2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85750" indent="-285750">
              <a:spcBef>
                <a:spcPts val="600"/>
              </a:spcBef>
              <a:buFont typeface="Arial" panose="020B0604020202020204" pitchFamily="34" charset="0"/>
              <a:buChar char="•"/>
            </a:pPr>
            <a:r>
              <a:rPr lang="en-US" sz="1200" dirty="0" smtClean="0"/>
              <a:t>2% </a:t>
            </a:r>
            <a:r>
              <a:rPr lang="en-US" sz="1200" dirty="0"/>
              <a:t>paid on Net Growth in </a:t>
            </a:r>
            <a:r>
              <a:rPr lang="en-US" sz="1200" dirty="0" smtClean="0"/>
              <a:t>Annual Contract </a:t>
            </a:r>
            <a:r>
              <a:rPr lang="en-US" sz="1200" dirty="0"/>
              <a:t>Value </a:t>
            </a:r>
            <a:r>
              <a:rPr lang="en-US" sz="1200" dirty="0" smtClean="0"/>
              <a:t>(ACV) </a:t>
            </a:r>
          </a:p>
          <a:p>
            <a:pPr marL="285750" indent="-285750">
              <a:spcBef>
                <a:spcPts val="600"/>
              </a:spcBef>
              <a:buFont typeface="Arial" panose="020B0604020202020204" pitchFamily="34" charset="0"/>
              <a:buChar char="•"/>
            </a:pPr>
            <a:r>
              <a:rPr lang="en-US" sz="1200" dirty="0"/>
              <a:t>One time bonus </a:t>
            </a:r>
            <a:r>
              <a:rPr lang="en-US" sz="1200" dirty="0" smtClean="0"/>
              <a:t>for new and expanded subscriptions within VIP 30</a:t>
            </a:r>
            <a:endParaRPr lang="en-US" sz="1200" dirty="0"/>
          </a:p>
        </p:txBody>
      </p:sp>
      <p:sp>
        <p:nvSpPr>
          <p:cNvPr id="21" name="Text Placeholder 11"/>
          <p:cNvSpPr txBox="1">
            <a:spLocks/>
          </p:cNvSpPr>
          <p:nvPr/>
        </p:nvSpPr>
        <p:spPr>
          <a:xfrm>
            <a:off x="2297356" y="3262311"/>
            <a:ext cx="4960694" cy="1544639"/>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2"/>
              </a:buClr>
              <a:buSzPct val="80000"/>
              <a:buFont typeface="Arial"/>
              <a:buChar char="•"/>
              <a:defRPr lang="en-US" sz="2000" b="0" i="0" kern="1200">
                <a:solidFill>
                  <a:schemeClr val="tx2"/>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2"/>
              </a:buClr>
              <a:buSzPct val="80000"/>
              <a:buFont typeface="Arial"/>
              <a:buChar char="•"/>
              <a:defRPr lang="en-US" sz="1600" b="0" i="0" kern="1200">
                <a:solidFill>
                  <a:schemeClr val="tx2"/>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4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2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85750" indent="-285750">
              <a:spcBef>
                <a:spcPts val="300"/>
              </a:spcBef>
              <a:buFont typeface="Arial" panose="020B0604020202020204" pitchFamily="34" charset="0"/>
              <a:buChar char="•"/>
            </a:pPr>
            <a:r>
              <a:rPr lang="en-US" sz="1200" dirty="0" smtClean="0"/>
              <a:t>2% paid </a:t>
            </a:r>
            <a:r>
              <a:rPr lang="en-US" sz="1200" dirty="0"/>
              <a:t>on Annual </a:t>
            </a:r>
            <a:r>
              <a:rPr lang="en-US" sz="1200" dirty="0" smtClean="0"/>
              <a:t>Contract </a:t>
            </a:r>
            <a:r>
              <a:rPr lang="en-US" sz="1200" dirty="0"/>
              <a:t>Value </a:t>
            </a:r>
            <a:r>
              <a:rPr lang="en-US" sz="1200" dirty="0" smtClean="0"/>
              <a:t>(ACV</a:t>
            </a:r>
            <a:r>
              <a:rPr lang="en-US" sz="1200" dirty="0"/>
              <a:t>) </a:t>
            </a:r>
            <a:r>
              <a:rPr lang="en-US" sz="1200" dirty="0" smtClean="0"/>
              <a:t>of </a:t>
            </a:r>
            <a:r>
              <a:rPr lang="en-US" sz="1200" dirty="0"/>
              <a:t>renewed </a:t>
            </a:r>
            <a:r>
              <a:rPr lang="en-US" sz="1200" dirty="0" smtClean="0"/>
              <a:t>subscriptions</a:t>
            </a:r>
          </a:p>
          <a:p>
            <a:pPr marL="285750" indent="-285750">
              <a:spcBef>
                <a:spcPts val="600"/>
              </a:spcBef>
              <a:buFont typeface="Arial" panose="020B0604020202020204" pitchFamily="34" charset="0"/>
              <a:buChar char="•"/>
            </a:pPr>
            <a:r>
              <a:rPr lang="en-US" sz="1200" dirty="0" smtClean="0"/>
              <a:t>One </a:t>
            </a:r>
            <a:r>
              <a:rPr lang="en-US" sz="1200" dirty="0"/>
              <a:t>time </a:t>
            </a:r>
            <a:r>
              <a:rPr lang="en-US" sz="1200" dirty="0" smtClean="0"/>
              <a:t>bonus for </a:t>
            </a:r>
            <a:r>
              <a:rPr lang="en-US" sz="1200" dirty="0"/>
              <a:t>renewed subscriptions </a:t>
            </a:r>
            <a:r>
              <a:rPr lang="en-US" sz="1200" dirty="0" smtClean="0"/>
              <a:t>within </a:t>
            </a:r>
            <a:r>
              <a:rPr lang="en-US" sz="1200" dirty="0"/>
              <a:t>VIP 30</a:t>
            </a:r>
          </a:p>
          <a:p>
            <a:pPr marL="285750" indent="-285750">
              <a:spcBef>
                <a:spcPts val="600"/>
              </a:spcBef>
              <a:buFont typeface="Arial" panose="020B0604020202020204" pitchFamily="34" charset="0"/>
              <a:buChar char="•"/>
            </a:pPr>
            <a:r>
              <a:rPr lang="en-US" sz="1200" dirty="0" smtClean="0"/>
              <a:t>Performance </a:t>
            </a:r>
            <a:r>
              <a:rPr lang="en-US" sz="1200" dirty="0"/>
              <a:t>requirement: Partner must maintain/grow </a:t>
            </a:r>
            <a:r>
              <a:rPr lang="en-US" sz="1200" dirty="0" smtClean="0"/>
              <a:t>Cumulative MRR, period over period, to </a:t>
            </a:r>
            <a:r>
              <a:rPr lang="en-US" sz="1200" dirty="0"/>
              <a:t>be eligible for Renewal </a:t>
            </a:r>
            <a:r>
              <a:rPr lang="en-US" sz="1200" dirty="0" smtClean="0"/>
              <a:t>bonus</a:t>
            </a:r>
            <a:endParaRPr lang="en-US" sz="1200" dirty="0"/>
          </a:p>
          <a:p>
            <a:pPr marL="285750" indent="-285750">
              <a:spcBef>
                <a:spcPts val="300"/>
              </a:spcBef>
              <a:buFont typeface="Arial" panose="020B0604020202020204" pitchFamily="34" charset="0"/>
              <a:buChar char="•"/>
            </a:pPr>
            <a:endParaRPr lang="en-US" sz="1200" dirty="0"/>
          </a:p>
          <a:p>
            <a:pPr marL="285750" indent="-285750">
              <a:spcBef>
                <a:spcPts val="300"/>
              </a:spcBef>
              <a:buFont typeface="Arial" panose="020B0604020202020204" pitchFamily="34" charset="0"/>
              <a:buChar char="•"/>
            </a:pPr>
            <a:endParaRPr lang="en-US" sz="1200" dirty="0"/>
          </a:p>
        </p:txBody>
      </p:sp>
      <p:sp>
        <p:nvSpPr>
          <p:cNvPr id="5" name="Rectangle 4"/>
          <p:cNvSpPr/>
          <p:nvPr/>
        </p:nvSpPr>
        <p:spPr>
          <a:xfrm>
            <a:off x="7346950" y="1047750"/>
            <a:ext cx="1670050" cy="3114599"/>
          </a:xfrm>
          <a:prstGeom prst="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800"/>
              </a:spcBef>
              <a:buNone/>
            </a:pPr>
            <a:r>
              <a:rPr lang="en-US" sz="1200" dirty="0">
                <a:solidFill>
                  <a:srgbClr val="0070C0"/>
                </a:solidFill>
              </a:rPr>
              <a:t>General</a:t>
            </a:r>
          </a:p>
          <a:p>
            <a:pPr>
              <a:spcBef>
                <a:spcPts val="0"/>
              </a:spcBef>
              <a:buNone/>
            </a:pPr>
            <a:r>
              <a:rPr lang="en-US" sz="1200" dirty="0">
                <a:solidFill>
                  <a:srgbClr val="0070C0"/>
                </a:solidFill>
              </a:rPr>
              <a:t>Requirements</a:t>
            </a:r>
          </a:p>
          <a:p>
            <a:pPr lvl="0">
              <a:spcBef>
                <a:spcPts val="800"/>
              </a:spcBef>
            </a:pPr>
            <a:r>
              <a:rPr lang="en-US" sz="1100" dirty="0" smtClean="0">
                <a:solidFill>
                  <a:schemeClr val="tx2"/>
                </a:solidFill>
                <a:ea typeface="ＭＳ Ｐゴシック" charset="0"/>
                <a:cs typeface="CiscoSans ExtraLight"/>
              </a:rPr>
              <a:t>Able </a:t>
            </a:r>
            <a:r>
              <a:rPr lang="en-US" sz="1100" dirty="0">
                <a:solidFill>
                  <a:schemeClr val="tx2"/>
                </a:solidFill>
                <a:ea typeface="ＭＳ Ｐゴシック" charset="0"/>
                <a:cs typeface="CiscoSans ExtraLight"/>
              </a:rPr>
              <a:t>to contractually sell eligible offers (SKUs details available </a:t>
            </a:r>
            <a:r>
              <a:rPr lang="en-US" sz="1100" dirty="0" smtClean="0">
                <a:solidFill>
                  <a:schemeClr val="tx2"/>
                </a:solidFill>
                <a:ea typeface="ＭＳ Ｐゴシック" charset="0"/>
                <a:cs typeface="CiscoSans ExtraLight"/>
              </a:rPr>
              <a:t>on VIP </a:t>
            </a:r>
            <a:r>
              <a:rPr lang="en-US" sz="1100" dirty="0">
                <a:solidFill>
                  <a:schemeClr val="tx2"/>
                </a:solidFill>
                <a:ea typeface="ＭＳ Ｐゴシック" charset="0"/>
                <a:cs typeface="CiscoSans ExtraLight"/>
              </a:rPr>
              <a:t>SKUs list) </a:t>
            </a:r>
          </a:p>
          <a:p>
            <a:pPr>
              <a:spcBef>
                <a:spcPts val="800"/>
              </a:spcBef>
            </a:pPr>
            <a:r>
              <a:rPr lang="en-US" sz="1100" dirty="0">
                <a:solidFill>
                  <a:schemeClr val="tx2"/>
                </a:solidFill>
                <a:ea typeface="ＭＳ Ｐゴシック" charset="0"/>
                <a:cs typeface="CiscoSans ExtraLight"/>
              </a:rPr>
              <a:t>No CSAT requirements</a:t>
            </a:r>
          </a:p>
          <a:p>
            <a:pPr>
              <a:spcBef>
                <a:spcPts val="800"/>
              </a:spcBef>
            </a:pPr>
            <a:r>
              <a:rPr lang="en-US" sz="1100" dirty="0" smtClean="0">
                <a:solidFill>
                  <a:schemeClr val="tx2"/>
                </a:solidFill>
                <a:ea typeface="ＭＳ Ｐゴシック" charset="0"/>
                <a:cs typeface="CiscoSans ExtraLight"/>
              </a:rPr>
              <a:t>Migrations </a:t>
            </a:r>
            <a:r>
              <a:rPr lang="en-US" sz="1100" dirty="0">
                <a:solidFill>
                  <a:schemeClr val="tx2"/>
                </a:solidFill>
                <a:ea typeface="ＭＳ Ｐゴシック" charset="0"/>
                <a:cs typeface="CiscoSans ExtraLight"/>
              </a:rPr>
              <a:t>(i.e. </a:t>
            </a:r>
            <a:r>
              <a:rPr lang="en-US" sz="1100" dirty="0" err="1">
                <a:solidFill>
                  <a:schemeClr val="tx2"/>
                </a:solidFill>
                <a:ea typeface="ＭＳ Ｐゴシック" charset="0"/>
                <a:cs typeface="CiscoSans ExtraLight"/>
              </a:rPr>
              <a:t>OpenDNS</a:t>
            </a:r>
            <a:r>
              <a:rPr lang="en-US" sz="1100" dirty="0">
                <a:solidFill>
                  <a:schemeClr val="tx2"/>
                </a:solidFill>
                <a:ea typeface="ＭＳ Ｐゴシック" charset="0"/>
                <a:cs typeface="CiscoSans ExtraLight"/>
              </a:rPr>
              <a:t> renewals moving to GPL</a:t>
            </a:r>
            <a:r>
              <a:rPr lang="en-US" sz="1100" dirty="0" smtClean="0">
                <a:solidFill>
                  <a:schemeClr val="tx2"/>
                </a:solidFill>
                <a:ea typeface="ＭＳ Ｐゴシック" charset="0"/>
                <a:cs typeface="CiscoSans ExtraLight"/>
              </a:rPr>
              <a:t>), Internal </a:t>
            </a:r>
            <a:r>
              <a:rPr lang="en-US" sz="1100" dirty="0">
                <a:solidFill>
                  <a:schemeClr val="tx2"/>
                </a:solidFill>
                <a:ea typeface="ＭＳ Ｐゴシック" charset="0"/>
                <a:cs typeface="CiscoSans ExtraLight"/>
              </a:rPr>
              <a:t>Business Use, NFR, Simplified pricing deals are excluded</a:t>
            </a:r>
          </a:p>
        </p:txBody>
      </p:sp>
    </p:spTree>
    <p:extLst>
      <p:ext uri="{BB962C8B-B14F-4D97-AF65-F5344CB8AC3E}">
        <p14:creationId xmlns:p14="http://schemas.microsoft.com/office/powerpoint/2010/main" val="1109735555"/>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371" y="114548"/>
            <a:ext cx="8345488" cy="731837"/>
          </a:xfrm>
        </p:spPr>
        <p:txBody>
          <a:bodyPr/>
          <a:lstStyle/>
          <a:p>
            <a:r>
              <a:rPr lang="en-US" dirty="0" smtClean="0"/>
              <a:t>Security Annuity: Example</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658410939"/>
              </p:ext>
            </p:extLst>
          </p:nvPr>
        </p:nvGraphicFramePr>
        <p:xfrm>
          <a:off x="313557" y="687230"/>
          <a:ext cx="6482263" cy="1725732"/>
        </p:xfrm>
        <a:graphic>
          <a:graphicData uri="http://schemas.openxmlformats.org/drawingml/2006/table">
            <a:tbl>
              <a:tblPr firstRow="1" lastRow="1" bandRow="1">
                <a:tableStyleId>{7DF18680-E054-41AD-8BC1-D1AEF772440D}</a:tableStyleId>
              </a:tblPr>
              <a:tblGrid>
                <a:gridCol w="732207">
                  <a:extLst>
                    <a:ext uri="{9D8B030D-6E8A-4147-A177-3AD203B41FA5}">
                      <a16:colId xmlns:a16="http://schemas.microsoft.com/office/drawing/2014/main" xmlns="" val="1622344103"/>
                    </a:ext>
                  </a:extLst>
                </a:gridCol>
                <a:gridCol w="607246">
                  <a:extLst>
                    <a:ext uri="{9D8B030D-6E8A-4147-A177-3AD203B41FA5}">
                      <a16:colId xmlns:a16="http://schemas.microsoft.com/office/drawing/2014/main" xmlns="" val="3702191719"/>
                    </a:ext>
                  </a:extLst>
                </a:gridCol>
                <a:gridCol w="1000672">
                  <a:extLst>
                    <a:ext uri="{9D8B030D-6E8A-4147-A177-3AD203B41FA5}">
                      <a16:colId xmlns:a16="http://schemas.microsoft.com/office/drawing/2014/main" xmlns="" val="4140722381"/>
                    </a:ext>
                  </a:extLst>
                </a:gridCol>
                <a:gridCol w="552380">
                  <a:extLst>
                    <a:ext uri="{9D8B030D-6E8A-4147-A177-3AD203B41FA5}">
                      <a16:colId xmlns:a16="http://schemas.microsoft.com/office/drawing/2014/main" xmlns="" val="659435489"/>
                    </a:ext>
                  </a:extLst>
                </a:gridCol>
                <a:gridCol w="552380">
                  <a:extLst>
                    <a:ext uri="{9D8B030D-6E8A-4147-A177-3AD203B41FA5}">
                      <a16:colId xmlns:a16="http://schemas.microsoft.com/office/drawing/2014/main" xmlns="" val="4188658629"/>
                    </a:ext>
                  </a:extLst>
                </a:gridCol>
                <a:gridCol w="552380">
                  <a:extLst>
                    <a:ext uri="{9D8B030D-6E8A-4147-A177-3AD203B41FA5}">
                      <a16:colId xmlns:a16="http://schemas.microsoft.com/office/drawing/2014/main" xmlns="" val="2045784769"/>
                    </a:ext>
                  </a:extLst>
                </a:gridCol>
                <a:gridCol w="552380">
                  <a:extLst>
                    <a:ext uri="{9D8B030D-6E8A-4147-A177-3AD203B41FA5}">
                      <a16:colId xmlns:a16="http://schemas.microsoft.com/office/drawing/2014/main" xmlns="" val="1934741920"/>
                    </a:ext>
                  </a:extLst>
                </a:gridCol>
                <a:gridCol w="552380">
                  <a:extLst>
                    <a:ext uri="{9D8B030D-6E8A-4147-A177-3AD203B41FA5}">
                      <a16:colId xmlns:a16="http://schemas.microsoft.com/office/drawing/2014/main" xmlns="" val="1156391796"/>
                    </a:ext>
                  </a:extLst>
                </a:gridCol>
                <a:gridCol w="552380">
                  <a:extLst>
                    <a:ext uri="{9D8B030D-6E8A-4147-A177-3AD203B41FA5}">
                      <a16:colId xmlns:a16="http://schemas.microsoft.com/office/drawing/2014/main" xmlns="" val="760722587"/>
                    </a:ext>
                  </a:extLst>
                </a:gridCol>
                <a:gridCol w="827858">
                  <a:extLst>
                    <a:ext uri="{9D8B030D-6E8A-4147-A177-3AD203B41FA5}">
                      <a16:colId xmlns:a16="http://schemas.microsoft.com/office/drawing/2014/main" xmlns="" val="2503208194"/>
                    </a:ext>
                  </a:extLst>
                </a:gridCol>
              </a:tblGrid>
              <a:tr h="231870">
                <a:tc gridSpan="10">
                  <a:txBody>
                    <a:bodyPr/>
                    <a:lstStyle/>
                    <a:p>
                      <a:pPr algn="l" fontAlgn="b"/>
                      <a:r>
                        <a:rPr lang="en-US" sz="1000" u="none" strike="noStrike" dirty="0" smtClean="0">
                          <a:solidFill>
                            <a:schemeClr val="tx1"/>
                          </a:solidFill>
                          <a:effectLst/>
                        </a:rPr>
                        <a:t>Monthly</a:t>
                      </a:r>
                      <a:r>
                        <a:rPr lang="en-US" sz="1000" u="none" strike="noStrike" baseline="0" dirty="0" smtClean="0">
                          <a:solidFill>
                            <a:schemeClr val="tx1"/>
                          </a:solidFill>
                          <a:effectLst/>
                        </a:rPr>
                        <a:t> Recurring Revenue (MRR) during VIP 30 period</a:t>
                      </a:r>
                      <a:endParaRPr lang="en-US" sz="1000" b="1" i="0" u="none" strike="noStrike" dirty="0">
                        <a:solidFill>
                          <a:schemeClr val="tx1"/>
                        </a:solidFill>
                        <a:effectLst/>
                        <a:latin typeface="Calibri" panose="020F0502020204030204" pitchFamily="34" charset="0"/>
                      </a:endParaRPr>
                    </a:p>
                  </a:txBody>
                  <a:tcPr marL="3612" marR="3612" marT="3612" marB="0" anchor="ctr">
                    <a:noFill/>
                  </a:tcPr>
                </a:tc>
                <a:tc hMerge="1">
                  <a:txBody>
                    <a:bodyPr/>
                    <a:lstStyle/>
                    <a:p>
                      <a:pPr algn="ctr" fontAlgn="b"/>
                      <a:endParaRPr lang="en-US" sz="1000" b="1" i="0" u="none" strike="noStrike" dirty="0">
                        <a:solidFill>
                          <a:srgbClr val="000000"/>
                        </a:solidFill>
                        <a:effectLst/>
                        <a:latin typeface="Calibri" panose="020F0502020204030204" pitchFamily="34" charset="0"/>
                      </a:endParaRPr>
                    </a:p>
                  </a:txBody>
                  <a:tcPr marL="3612" marR="3612" marT="3612" marB="0" anchor="b"/>
                </a:tc>
                <a:tc hMerge="1">
                  <a:txBody>
                    <a:bodyPr/>
                    <a:lstStyle/>
                    <a:p>
                      <a:pPr algn="ctr" fontAlgn="b"/>
                      <a:endParaRPr lang="en-US" sz="1000" b="1" i="0" u="none" strike="noStrike" dirty="0">
                        <a:solidFill>
                          <a:srgbClr val="000000"/>
                        </a:solidFill>
                        <a:effectLst/>
                        <a:latin typeface="Calibri" panose="020F0502020204030204" pitchFamily="34" charset="0"/>
                      </a:endParaRPr>
                    </a:p>
                  </a:txBody>
                  <a:tcPr marL="3612" marR="3612" marT="3612" marB="0" anchor="b"/>
                </a:tc>
                <a:tc hMerge="1">
                  <a:txBody>
                    <a:bodyPr/>
                    <a:lstStyle/>
                    <a:p>
                      <a:pPr algn="ctr" fontAlgn="b"/>
                      <a:endParaRPr lang="en-US" sz="1000" b="1" i="0" u="none" strike="noStrike" dirty="0">
                        <a:solidFill>
                          <a:srgbClr val="000000"/>
                        </a:solidFill>
                        <a:effectLst/>
                        <a:latin typeface="Calibri" panose="020F0502020204030204" pitchFamily="34" charset="0"/>
                      </a:endParaRPr>
                    </a:p>
                  </a:txBody>
                  <a:tcPr marL="3612" marR="3612" marT="3612"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1000" b="1" i="0" u="none" strike="noStrike" dirty="0">
                        <a:solidFill>
                          <a:schemeClr val="bg1"/>
                        </a:solidFill>
                        <a:effectLst/>
                        <a:latin typeface="Calibri" panose="020F0502020204030204" pitchFamily="34" charset="0"/>
                      </a:endParaRPr>
                    </a:p>
                  </a:txBody>
                  <a:tcPr marL="3612" marR="3612" marT="3612" marB="0" anchor="b"/>
                </a:tc>
                <a:extLst>
                  <a:ext uri="{0D108BD9-81ED-4DB2-BD59-A6C34878D82A}">
                    <a16:rowId xmlns:a16="http://schemas.microsoft.com/office/drawing/2014/main" xmlns="" val="3242434443"/>
                  </a:ext>
                </a:extLst>
              </a:tr>
              <a:tr h="177785">
                <a:tc>
                  <a:txBody>
                    <a:bodyPr/>
                    <a:lstStyle/>
                    <a:p>
                      <a:pPr algn="l" fontAlgn="b"/>
                      <a:r>
                        <a:rPr lang="en-US" sz="900" u="none" strike="noStrike" dirty="0" smtClean="0">
                          <a:solidFill>
                            <a:schemeClr val="bg1"/>
                          </a:solidFill>
                          <a:effectLst/>
                        </a:rPr>
                        <a:t> Subscription       </a:t>
                      </a:r>
                      <a:endParaRPr lang="en-US" sz="900" b="1" i="0" u="none" strike="noStrike" dirty="0">
                        <a:solidFill>
                          <a:schemeClr val="bg1"/>
                        </a:solidFill>
                        <a:effectLst/>
                        <a:latin typeface="Calibri" panose="020F0502020204030204" pitchFamily="34" charset="0"/>
                      </a:endParaRPr>
                    </a:p>
                  </a:txBody>
                  <a:tcPr marL="3612" marR="3612" marT="3612" marB="0" anchor="ctr">
                    <a:solidFill>
                      <a:srgbClr val="049FD9"/>
                    </a:solidFill>
                  </a:tcPr>
                </a:tc>
                <a:tc>
                  <a:txBody>
                    <a:bodyPr/>
                    <a:lstStyle/>
                    <a:p>
                      <a:pPr algn="ctr" fontAlgn="b"/>
                      <a:r>
                        <a:rPr lang="en-US" sz="900" u="none" strike="noStrike" dirty="0">
                          <a:solidFill>
                            <a:schemeClr val="bg1"/>
                          </a:solidFill>
                          <a:effectLst/>
                        </a:rPr>
                        <a:t>A</a:t>
                      </a:r>
                      <a:r>
                        <a:rPr lang="en-US" sz="900" u="none" strike="noStrike" dirty="0" smtClean="0">
                          <a:solidFill>
                            <a:schemeClr val="bg1"/>
                          </a:solidFill>
                          <a:effectLst/>
                        </a:rPr>
                        <a:t>CV</a:t>
                      </a:r>
                      <a:endParaRPr lang="en-US" sz="900" b="1" i="0" u="none" strike="noStrike" dirty="0">
                        <a:solidFill>
                          <a:schemeClr val="bg1"/>
                        </a:solidFill>
                        <a:effectLst/>
                        <a:latin typeface="Calibri" panose="020F0502020204030204" pitchFamily="34" charset="0"/>
                      </a:endParaRPr>
                    </a:p>
                  </a:txBody>
                  <a:tcPr marL="3612" marR="3612" marT="3612" marB="0" anchor="ctr">
                    <a:solidFill>
                      <a:srgbClr val="049FD9"/>
                    </a:solidFill>
                  </a:tcPr>
                </a:tc>
                <a:tc>
                  <a:txBody>
                    <a:bodyPr/>
                    <a:lstStyle/>
                    <a:p>
                      <a:pPr algn="ctr" fontAlgn="b"/>
                      <a:r>
                        <a:rPr lang="en-US" sz="900" u="none" strike="noStrike" dirty="0">
                          <a:solidFill>
                            <a:schemeClr val="bg1"/>
                          </a:solidFill>
                          <a:effectLst/>
                        </a:rPr>
                        <a:t>Sub Type</a:t>
                      </a:r>
                      <a:endParaRPr lang="en-US" sz="900" b="1" i="0" u="none" strike="noStrike" dirty="0">
                        <a:solidFill>
                          <a:schemeClr val="bg1"/>
                        </a:solidFill>
                        <a:effectLst/>
                        <a:latin typeface="Calibri" panose="020F0502020204030204" pitchFamily="34" charset="0"/>
                      </a:endParaRPr>
                    </a:p>
                  </a:txBody>
                  <a:tcPr marL="3612" marR="3612" marT="3612" marB="0" anchor="ctr">
                    <a:solidFill>
                      <a:srgbClr val="049FD9"/>
                    </a:solidFill>
                  </a:tcPr>
                </a:tc>
                <a:tc>
                  <a:txBody>
                    <a:bodyPr/>
                    <a:lstStyle/>
                    <a:p>
                      <a:pPr algn="ctr" fontAlgn="b"/>
                      <a:r>
                        <a:rPr lang="en-US" sz="900" u="none" strike="noStrike" dirty="0" smtClean="0">
                          <a:solidFill>
                            <a:schemeClr val="bg1"/>
                          </a:solidFill>
                          <a:effectLst/>
                        </a:rPr>
                        <a:t>M1</a:t>
                      </a:r>
                      <a:endParaRPr lang="en-US" sz="900" b="1" i="0" u="none" strike="noStrike" dirty="0">
                        <a:solidFill>
                          <a:schemeClr val="bg1"/>
                        </a:solidFill>
                        <a:effectLst/>
                        <a:latin typeface="Calibri" panose="020F0502020204030204" pitchFamily="34" charset="0"/>
                      </a:endParaRPr>
                    </a:p>
                  </a:txBody>
                  <a:tcPr marL="3612" marR="3612" marT="3612" marB="0" anchor="ctr">
                    <a:solidFill>
                      <a:srgbClr val="049FD9"/>
                    </a:solidFill>
                  </a:tcPr>
                </a:tc>
                <a:tc>
                  <a:txBody>
                    <a:bodyPr/>
                    <a:lstStyle/>
                    <a:p>
                      <a:pPr algn="ctr" fontAlgn="b"/>
                      <a:r>
                        <a:rPr lang="en-US" sz="900" u="none" strike="noStrike" dirty="0" smtClean="0">
                          <a:solidFill>
                            <a:schemeClr val="bg1"/>
                          </a:solidFill>
                          <a:effectLst/>
                        </a:rPr>
                        <a:t>M2</a:t>
                      </a:r>
                      <a:endParaRPr lang="en-US" sz="900" b="1" i="0" u="none" strike="noStrike" dirty="0">
                        <a:solidFill>
                          <a:schemeClr val="bg1"/>
                        </a:solidFill>
                        <a:effectLst/>
                        <a:latin typeface="Calibri" panose="020F0502020204030204" pitchFamily="34" charset="0"/>
                      </a:endParaRPr>
                    </a:p>
                  </a:txBody>
                  <a:tcPr marL="3612" marR="3612" marT="3612" marB="0" anchor="ctr">
                    <a:solidFill>
                      <a:srgbClr val="049FD9"/>
                    </a:solidFill>
                  </a:tcPr>
                </a:tc>
                <a:tc>
                  <a:txBody>
                    <a:bodyPr/>
                    <a:lstStyle/>
                    <a:p>
                      <a:pPr algn="ctr" fontAlgn="b"/>
                      <a:r>
                        <a:rPr lang="en-US" sz="900" u="none" strike="noStrike" dirty="0" smtClean="0">
                          <a:solidFill>
                            <a:schemeClr val="bg1"/>
                          </a:solidFill>
                          <a:effectLst/>
                        </a:rPr>
                        <a:t>M3</a:t>
                      </a:r>
                      <a:endParaRPr lang="en-US" sz="900" b="1" i="0" u="none" strike="noStrike" dirty="0">
                        <a:solidFill>
                          <a:schemeClr val="bg1"/>
                        </a:solidFill>
                        <a:effectLst/>
                        <a:latin typeface="Calibri" panose="020F0502020204030204" pitchFamily="34" charset="0"/>
                      </a:endParaRPr>
                    </a:p>
                  </a:txBody>
                  <a:tcPr marL="3612" marR="3612" marT="3612" marB="0" anchor="ctr">
                    <a:solidFill>
                      <a:srgbClr val="049FD9"/>
                    </a:solidFill>
                  </a:tcPr>
                </a:tc>
                <a:tc>
                  <a:txBody>
                    <a:bodyPr/>
                    <a:lstStyle/>
                    <a:p>
                      <a:pPr algn="ctr" fontAlgn="b"/>
                      <a:r>
                        <a:rPr lang="en-US" sz="900" u="none" strike="noStrike" dirty="0" smtClean="0">
                          <a:solidFill>
                            <a:schemeClr val="bg1"/>
                          </a:solidFill>
                          <a:effectLst/>
                        </a:rPr>
                        <a:t>M4</a:t>
                      </a:r>
                      <a:endParaRPr lang="en-US" sz="900" b="1" i="0" u="none" strike="noStrike" dirty="0">
                        <a:solidFill>
                          <a:schemeClr val="bg1"/>
                        </a:solidFill>
                        <a:effectLst/>
                        <a:latin typeface="Calibri" panose="020F0502020204030204" pitchFamily="34" charset="0"/>
                      </a:endParaRPr>
                    </a:p>
                  </a:txBody>
                  <a:tcPr marL="3612" marR="3612" marT="3612" marB="0" anchor="ctr">
                    <a:solidFill>
                      <a:srgbClr val="049FD9"/>
                    </a:solidFill>
                  </a:tcPr>
                </a:tc>
                <a:tc>
                  <a:txBody>
                    <a:bodyPr/>
                    <a:lstStyle/>
                    <a:p>
                      <a:pPr algn="ctr" fontAlgn="b"/>
                      <a:r>
                        <a:rPr lang="en-US" sz="900" u="none" strike="noStrike" dirty="0" smtClean="0">
                          <a:solidFill>
                            <a:schemeClr val="bg1"/>
                          </a:solidFill>
                          <a:effectLst/>
                        </a:rPr>
                        <a:t>M5</a:t>
                      </a:r>
                      <a:endParaRPr lang="en-US" sz="900" b="1" i="0" u="none" strike="noStrike" dirty="0">
                        <a:solidFill>
                          <a:schemeClr val="bg1"/>
                        </a:solidFill>
                        <a:effectLst/>
                        <a:latin typeface="Calibri" panose="020F0502020204030204" pitchFamily="34" charset="0"/>
                      </a:endParaRPr>
                    </a:p>
                  </a:txBody>
                  <a:tcPr marL="3612" marR="3612" marT="3612" marB="0" anchor="ctr">
                    <a:solidFill>
                      <a:srgbClr val="049FD9"/>
                    </a:solidFill>
                  </a:tcPr>
                </a:tc>
                <a:tc>
                  <a:txBody>
                    <a:bodyPr/>
                    <a:lstStyle/>
                    <a:p>
                      <a:pPr algn="ctr" fontAlgn="b"/>
                      <a:r>
                        <a:rPr lang="en-US" sz="900" u="none" strike="noStrike" dirty="0" smtClean="0">
                          <a:solidFill>
                            <a:schemeClr val="bg1"/>
                          </a:solidFill>
                          <a:effectLst/>
                        </a:rPr>
                        <a:t>M6</a:t>
                      </a:r>
                      <a:endParaRPr lang="en-US" sz="900" b="1" i="0" u="none" strike="noStrike" dirty="0">
                        <a:solidFill>
                          <a:schemeClr val="bg1"/>
                        </a:solidFill>
                        <a:effectLst/>
                        <a:latin typeface="Calibri" panose="020F0502020204030204" pitchFamily="34" charset="0"/>
                      </a:endParaRPr>
                    </a:p>
                  </a:txBody>
                  <a:tcPr marL="3612" marR="3612" marT="3612" marB="0" anchor="ctr">
                    <a:solidFill>
                      <a:srgbClr val="049FD9"/>
                    </a:solidFill>
                  </a:tcPr>
                </a:tc>
                <a:tc>
                  <a:txBody>
                    <a:bodyPr/>
                    <a:lstStyle/>
                    <a:p>
                      <a:pPr algn="ctr" fontAlgn="b"/>
                      <a:r>
                        <a:rPr lang="en-US" sz="900" u="none" strike="noStrike" kern="1200" dirty="0" smtClean="0">
                          <a:solidFill>
                            <a:schemeClr val="bg1"/>
                          </a:solidFill>
                          <a:effectLst/>
                        </a:rPr>
                        <a:t>Cumulative MRR</a:t>
                      </a:r>
                      <a:endParaRPr lang="en-US" sz="900" b="1" u="none" strike="noStrike" kern="1200" dirty="0">
                        <a:solidFill>
                          <a:schemeClr val="bg1"/>
                        </a:solidFill>
                        <a:effectLst/>
                        <a:latin typeface="+mn-lt"/>
                        <a:ea typeface="+mn-ea"/>
                        <a:cs typeface="+mn-cs"/>
                      </a:endParaRPr>
                    </a:p>
                  </a:txBody>
                  <a:tcPr marL="3612" marR="3612" marT="3612" marB="0" anchor="ctr">
                    <a:solidFill>
                      <a:srgbClr val="049FD9"/>
                    </a:solidFill>
                  </a:tcPr>
                </a:tc>
                <a:extLst>
                  <a:ext uri="{0D108BD9-81ED-4DB2-BD59-A6C34878D82A}">
                    <a16:rowId xmlns:a16="http://schemas.microsoft.com/office/drawing/2014/main" xmlns="" val="4134209379"/>
                  </a:ext>
                </a:extLst>
              </a:tr>
              <a:tr h="152807">
                <a:tc>
                  <a:txBody>
                    <a:bodyPr/>
                    <a:lstStyle/>
                    <a:p>
                      <a:pPr marL="91440" algn="l" fontAlgn="b">
                        <a:spcBef>
                          <a:spcPts val="0"/>
                        </a:spcBef>
                      </a:pPr>
                      <a:r>
                        <a:rPr lang="en-US" sz="900" u="none" strike="noStrike" dirty="0">
                          <a:effectLst/>
                        </a:rPr>
                        <a:t>Sub </a:t>
                      </a:r>
                      <a:r>
                        <a:rPr lang="en-US" sz="900" u="none" strike="noStrike" dirty="0" smtClean="0">
                          <a:effectLst/>
                        </a:rPr>
                        <a:t>1</a:t>
                      </a:r>
                      <a:endParaRPr lang="en-US" sz="900" b="0" i="0" u="none" strike="noStrike" dirty="0">
                        <a:solidFill>
                          <a:srgbClr val="000000"/>
                        </a:solidFill>
                        <a:effectLst/>
                        <a:latin typeface="Calibri" panose="020F0502020204030204" pitchFamily="34" charset="0"/>
                      </a:endParaRPr>
                    </a:p>
                  </a:txBody>
                  <a:tcPr marL="3612" marR="3612" marT="3612" marB="0" anchor="ctr">
                    <a:noFill/>
                  </a:tcPr>
                </a:tc>
                <a:tc>
                  <a:txBody>
                    <a:bodyPr/>
                    <a:lstStyle/>
                    <a:p>
                      <a:pPr algn="ctr" fontAlgn="b"/>
                      <a:r>
                        <a:rPr lang="en-US" sz="900" u="none" strike="noStrike" dirty="0" smtClean="0">
                          <a:effectLst/>
                        </a:rPr>
                        <a:t>           - </a:t>
                      </a:r>
                      <a:endParaRPr lang="en-US" sz="900" b="0" i="0" u="none" strike="noStrike" dirty="0">
                        <a:solidFill>
                          <a:srgbClr val="000000"/>
                        </a:solidFill>
                        <a:effectLst/>
                        <a:latin typeface="Calibri" panose="020F0502020204030204" pitchFamily="34" charset="0"/>
                      </a:endParaRPr>
                    </a:p>
                  </a:txBody>
                  <a:tcPr marL="3612" marR="3612" marT="3612" marB="0" anchor="ctr">
                    <a:noFill/>
                  </a:tcPr>
                </a:tc>
                <a:tc>
                  <a:txBody>
                    <a:bodyPr/>
                    <a:lstStyle/>
                    <a:p>
                      <a:pPr marL="45720" algn="l" fontAlgn="b"/>
                      <a:r>
                        <a:rPr lang="en-US" sz="900" u="none" strike="noStrike" dirty="0">
                          <a:effectLst/>
                        </a:rPr>
                        <a:t>Existing</a:t>
                      </a:r>
                      <a:endParaRPr lang="en-US" sz="900" b="0" i="0" u="none" strike="noStrike" dirty="0">
                        <a:solidFill>
                          <a:srgbClr val="000000"/>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effectLst/>
                        </a:rPr>
                        <a:t>$5,000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effectLst/>
                        </a:rPr>
                        <a:t>$5,000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effectLst/>
                        </a:rPr>
                        <a:t>$5,000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effectLst/>
                        </a:rPr>
                        <a:t>$5,000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effectLst/>
                        </a:rPr>
                        <a:t>$5,000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effectLst/>
                        </a:rPr>
                        <a:t>$5,000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kern="1200" dirty="0" smtClean="0">
                          <a:solidFill>
                            <a:schemeClr val="tx1"/>
                          </a:solidFill>
                          <a:effectLst/>
                        </a:rPr>
                        <a:t>$30,000</a:t>
                      </a:r>
                      <a:endParaRPr lang="en-US" sz="900" b="1" u="none" strike="noStrike" kern="1200" dirty="0">
                        <a:solidFill>
                          <a:schemeClr val="tx1"/>
                        </a:solidFill>
                        <a:effectLst/>
                        <a:latin typeface="+mn-lt"/>
                        <a:ea typeface="+mn-ea"/>
                        <a:cs typeface="+mn-cs"/>
                      </a:endParaRPr>
                    </a:p>
                  </a:txBody>
                  <a:tcPr marL="3612" marR="3612" marT="3612" marB="0" anchor="ctr">
                    <a:solidFill>
                      <a:schemeClr val="bg2">
                        <a:lumMod val="20000"/>
                        <a:lumOff val="80000"/>
                      </a:schemeClr>
                    </a:solidFill>
                  </a:tcPr>
                </a:tc>
                <a:extLst>
                  <a:ext uri="{0D108BD9-81ED-4DB2-BD59-A6C34878D82A}">
                    <a16:rowId xmlns:a16="http://schemas.microsoft.com/office/drawing/2014/main" xmlns="" val="588250465"/>
                  </a:ext>
                </a:extLst>
              </a:tr>
              <a:tr h="174157">
                <a:tc>
                  <a:txBody>
                    <a:bodyPr/>
                    <a:lstStyle/>
                    <a:p>
                      <a:pPr marL="91440" algn="l" fontAlgn="b">
                        <a:spcBef>
                          <a:spcPts val="0"/>
                        </a:spcBef>
                      </a:pPr>
                      <a:r>
                        <a:rPr lang="en-US" sz="900" u="none" strike="noStrike" dirty="0">
                          <a:solidFill>
                            <a:schemeClr val="tx1"/>
                          </a:solidFill>
                          <a:effectLst/>
                        </a:rPr>
                        <a:t>Sub 2</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ctr" fontAlgn="b"/>
                      <a:r>
                        <a:rPr lang="en-US" sz="900" u="none" strike="noStrike" dirty="0" smtClean="0">
                          <a:solidFill>
                            <a:schemeClr val="tx1"/>
                          </a:solidFill>
                          <a:effectLst/>
                        </a:rPr>
                        <a:t>           -</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marL="45720" algn="l" fontAlgn="b"/>
                      <a:r>
                        <a:rPr lang="en-US" sz="900" u="none" strike="noStrike" dirty="0" smtClean="0">
                          <a:solidFill>
                            <a:schemeClr val="tx1"/>
                          </a:solidFill>
                          <a:effectLst/>
                        </a:rPr>
                        <a:t>Expired</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dirty="0" smtClean="0">
                          <a:solidFill>
                            <a:schemeClr val="tx1"/>
                          </a:solidFill>
                          <a:effectLst/>
                        </a:rPr>
                        <a:t>$8,000</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marL="0" marR="0" indent="0" algn="r" defTabSz="685777" rtl="0" eaLnBrk="1" fontAlgn="b" latinLnBrk="0" hangingPunct="1">
                        <a:lnSpc>
                          <a:spcPct val="100000"/>
                        </a:lnSpc>
                        <a:spcBef>
                          <a:spcPts val="0"/>
                        </a:spcBef>
                        <a:spcAft>
                          <a:spcPts val="0"/>
                        </a:spcAft>
                        <a:buClrTx/>
                        <a:buSzTx/>
                        <a:buFontTx/>
                        <a:buNone/>
                        <a:tabLst/>
                        <a:defRPr/>
                      </a:pPr>
                      <a:r>
                        <a:rPr lang="en-US" sz="900" u="none" strike="noStrike" dirty="0" smtClean="0">
                          <a:solidFill>
                            <a:schemeClr val="tx1"/>
                          </a:solidFill>
                          <a:effectLst/>
                        </a:rPr>
                        <a:t>$8,000</a:t>
                      </a:r>
                      <a:endParaRPr lang="en-US" sz="900" b="0" i="0" u="none" strike="noStrike" dirty="0" smtClean="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gridSpan="4">
                  <a:txBody>
                    <a:bodyPr/>
                    <a:lstStyle/>
                    <a:p>
                      <a:pPr algn="ctr" fontAlgn="b"/>
                      <a:r>
                        <a:rPr lang="en-US" sz="900" u="none" strike="noStrike" dirty="0" smtClean="0">
                          <a:solidFill>
                            <a:schemeClr val="tx1"/>
                          </a:solidFill>
                          <a:effectLst/>
                        </a:rPr>
                        <a:t>Subscription not renewed</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hMerge="1">
                  <a:txBody>
                    <a:bodyPr/>
                    <a:lstStyle/>
                    <a:p>
                      <a:pPr algn="ctr" fontAlgn="b"/>
                      <a:endParaRPr lang="en-US" sz="800" b="0" i="0" u="none" strike="noStrike" dirty="0">
                        <a:solidFill>
                          <a:schemeClr val="tx1"/>
                        </a:solidFill>
                        <a:effectLst/>
                        <a:latin typeface="Calibri" panose="020F0502020204030204" pitchFamily="34" charset="0"/>
                      </a:endParaRPr>
                    </a:p>
                  </a:txBody>
                  <a:tcPr marL="3612" marR="3612" marT="3612" marB="0" anchor="b"/>
                </a:tc>
                <a:tc hMerge="1">
                  <a:txBody>
                    <a:bodyPr/>
                    <a:lstStyle/>
                    <a:p>
                      <a:pPr algn="ctr" fontAlgn="b"/>
                      <a:endParaRPr lang="en-US" sz="800" b="0" i="0" u="none" strike="noStrike" dirty="0">
                        <a:solidFill>
                          <a:schemeClr val="tx1"/>
                        </a:solidFill>
                        <a:effectLst/>
                        <a:latin typeface="Calibri" panose="020F0502020204030204" pitchFamily="34" charset="0"/>
                      </a:endParaRPr>
                    </a:p>
                  </a:txBody>
                  <a:tcPr marL="3612" marR="3612" marT="3612" marB="0" anchor="b"/>
                </a:tc>
                <a:tc hMerge="1">
                  <a:txBody>
                    <a:bodyPr/>
                    <a:lstStyle/>
                    <a:p>
                      <a:pPr algn="ctr" fontAlgn="b"/>
                      <a:endParaRPr lang="en-US" sz="800" b="0" i="0" u="none" strike="noStrike" dirty="0">
                        <a:solidFill>
                          <a:schemeClr val="tx1"/>
                        </a:solidFill>
                        <a:effectLst/>
                        <a:latin typeface="Calibri" panose="020F0502020204030204" pitchFamily="34" charset="0"/>
                      </a:endParaRPr>
                    </a:p>
                  </a:txBody>
                  <a:tcPr marL="3612" marR="3612" marT="3612" marB="0" anchor="b"/>
                </a:tc>
                <a:tc>
                  <a:txBody>
                    <a:bodyPr/>
                    <a:lstStyle/>
                    <a:p>
                      <a:pPr marL="0" marR="0" indent="0" algn="r" defTabSz="685777" rtl="0" eaLnBrk="1" fontAlgn="b" latinLnBrk="0" hangingPunct="1">
                        <a:lnSpc>
                          <a:spcPct val="100000"/>
                        </a:lnSpc>
                        <a:spcBef>
                          <a:spcPts val="0"/>
                        </a:spcBef>
                        <a:spcAft>
                          <a:spcPts val="0"/>
                        </a:spcAft>
                        <a:buClrTx/>
                        <a:buSzTx/>
                        <a:buFontTx/>
                        <a:buNone/>
                        <a:tabLst/>
                        <a:defRPr/>
                      </a:pPr>
                      <a:r>
                        <a:rPr lang="en-US" sz="900" u="none" strike="noStrike" dirty="0" smtClean="0">
                          <a:solidFill>
                            <a:schemeClr val="tx1"/>
                          </a:solidFill>
                          <a:effectLst/>
                        </a:rPr>
                        <a:t>$</a:t>
                      </a:r>
                      <a:r>
                        <a:rPr lang="en-US" sz="900" u="none" strike="noStrike" kern="1200" dirty="0" smtClean="0">
                          <a:solidFill>
                            <a:schemeClr val="tx1"/>
                          </a:solidFill>
                          <a:effectLst/>
                        </a:rPr>
                        <a:t>16,000</a:t>
                      </a:r>
                      <a:endParaRPr lang="en-US" sz="900" b="1" u="none" strike="noStrike" kern="1200" dirty="0" smtClean="0">
                        <a:solidFill>
                          <a:schemeClr val="tx1"/>
                        </a:solidFill>
                        <a:effectLst/>
                        <a:latin typeface="+mn-lt"/>
                        <a:ea typeface="+mn-ea"/>
                        <a:cs typeface="+mn-cs"/>
                      </a:endParaRPr>
                    </a:p>
                  </a:txBody>
                  <a:tcPr marL="3612" marR="3612" marT="3612" marB="0" anchor="ctr">
                    <a:solidFill>
                      <a:schemeClr val="bg2">
                        <a:lumMod val="20000"/>
                        <a:lumOff val="80000"/>
                      </a:schemeClr>
                    </a:solidFill>
                  </a:tcPr>
                </a:tc>
                <a:extLst>
                  <a:ext uri="{0D108BD9-81ED-4DB2-BD59-A6C34878D82A}">
                    <a16:rowId xmlns:a16="http://schemas.microsoft.com/office/drawing/2014/main" xmlns="" val="3757250478"/>
                  </a:ext>
                </a:extLst>
              </a:tr>
              <a:tr h="174157">
                <a:tc>
                  <a:txBody>
                    <a:bodyPr/>
                    <a:lstStyle/>
                    <a:p>
                      <a:pPr marL="91440" lvl="0" algn="l" fontAlgn="b">
                        <a:spcBef>
                          <a:spcPts val="0"/>
                        </a:spcBef>
                      </a:pPr>
                      <a:r>
                        <a:rPr lang="en-US" sz="900" u="none" strike="noStrike" dirty="0">
                          <a:solidFill>
                            <a:schemeClr val="tx1"/>
                          </a:solidFill>
                          <a:effectLst/>
                        </a:rPr>
                        <a:t>Sub </a:t>
                      </a:r>
                      <a:r>
                        <a:rPr lang="en-US" sz="900" u="none" strike="noStrike" dirty="0" smtClean="0">
                          <a:solidFill>
                            <a:schemeClr val="tx1"/>
                          </a:solidFill>
                          <a:effectLst/>
                        </a:rPr>
                        <a:t>3</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smtClean="0">
                          <a:solidFill>
                            <a:schemeClr val="tx1"/>
                          </a:solidFill>
                          <a:effectLst/>
                        </a:rPr>
                        <a:t>$120,000 </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marL="45720" algn="l" fontAlgn="b"/>
                      <a:r>
                        <a:rPr lang="en-US" sz="900" u="none" strike="noStrike" dirty="0" smtClean="0">
                          <a:solidFill>
                            <a:schemeClr val="tx1"/>
                          </a:solidFill>
                          <a:effectLst/>
                        </a:rPr>
                        <a:t>Renewed </a:t>
                      </a:r>
                      <a:r>
                        <a:rPr lang="en-US" sz="700" i="1" u="none" strike="noStrike" dirty="0" smtClean="0">
                          <a:solidFill>
                            <a:schemeClr val="tx1"/>
                          </a:solidFill>
                          <a:effectLst/>
                        </a:rPr>
                        <a:t>(in M4)</a:t>
                      </a:r>
                      <a:endParaRPr lang="en-US" sz="700" b="0" i="1"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solidFill>
                            <a:schemeClr val="tx1"/>
                          </a:solidFill>
                          <a:effectLst/>
                        </a:rPr>
                        <a:t>$10,000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solidFill>
                            <a:schemeClr val="tx1"/>
                          </a:solidFill>
                          <a:effectLst/>
                        </a:rPr>
                        <a:t>$10,000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solidFill>
                            <a:schemeClr val="tx1"/>
                          </a:solidFill>
                          <a:effectLst/>
                        </a:rPr>
                        <a:t>$10,000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solidFill>
                            <a:schemeClr val="tx1"/>
                          </a:solidFill>
                          <a:effectLst/>
                        </a:rPr>
                        <a:t>$10,000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solidFill>
                            <a:schemeClr val="tx1"/>
                          </a:solidFill>
                          <a:effectLst/>
                        </a:rPr>
                        <a:t>$10,000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solidFill>
                            <a:schemeClr val="tx1"/>
                          </a:solidFill>
                          <a:effectLst/>
                        </a:rPr>
                        <a:t>$10,000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smtClean="0">
                          <a:solidFill>
                            <a:schemeClr val="tx1"/>
                          </a:solidFill>
                          <a:effectLst/>
                        </a:rPr>
                        <a:t>$</a:t>
                      </a:r>
                      <a:r>
                        <a:rPr lang="en-US" sz="900" u="none" strike="noStrike" kern="1200" dirty="0" smtClean="0">
                          <a:solidFill>
                            <a:schemeClr val="tx1"/>
                          </a:solidFill>
                          <a:effectLst/>
                        </a:rPr>
                        <a:t>60,000</a:t>
                      </a:r>
                      <a:endParaRPr lang="en-US" sz="900" b="1" u="none" strike="noStrike" kern="1200" dirty="0">
                        <a:solidFill>
                          <a:schemeClr val="tx1"/>
                        </a:solidFill>
                        <a:effectLst/>
                        <a:latin typeface="+mn-lt"/>
                        <a:ea typeface="+mn-ea"/>
                        <a:cs typeface="+mn-cs"/>
                      </a:endParaRPr>
                    </a:p>
                  </a:txBody>
                  <a:tcPr marL="3612" marR="3612" marT="3612" marB="0" anchor="ctr">
                    <a:solidFill>
                      <a:schemeClr val="bg2">
                        <a:lumMod val="20000"/>
                        <a:lumOff val="80000"/>
                      </a:schemeClr>
                    </a:solidFill>
                  </a:tcPr>
                </a:tc>
              </a:tr>
              <a:tr h="174157">
                <a:tc>
                  <a:txBody>
                    <a:bodyPr/>
                    <a:lstStyle/>
                    <a:p>
                      <a:pPr marL="91440" algn="l" fontAlgn="b">
                        <a:spcBef>
                          <a:spcPts val="0"/>
                        </a:spcBef>
                      </a:pPr>
                      <a:r>
                        <a:rPr lang="en-US" sz="900" u="none" strike="noStrike" dirty="0">
                          <a:effectLst/>
                        </a:rPr>
                        <a:t>Sub 4</a:t>
                      </a:r>
                      <a:endParaRPr lang="en-US" sz="900" b="0" i="0" u="none" strike="noStrike" dirty="0">
                        <a:solidFill>
                          <a:srgbClr val="000000"/>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dirty="0" smtClean="0">
                          <a:solidFill>
                            <a:schemeClr val="tx1"/>
                          </a:solidFill>
                          <a:effectLst/>
                        </a:rPr>
                        <a:t>$21,000</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marL="45720" algn="l" fontAlgn="b"/>
                      <a:r>
                        <a:rPr lang="en-US" sz="900" u="none" strike="noStrike" dirty="0" smtClean="0">
                          <a:solidFill>
                            <a:schemeClr val="tx1"/>
                          </a:solidFill>
                          <a:effectLst/>
                        </a:rPr>
                        <a:t>Expanded*</a:t>
                      </a:r>
                      <a:endParaRPr lang="en-US" sz="700" i="1" u="none" strike="noStrike" kern="1200" dirty="0">
                        <a:solidFill>
                          <a:schemeClr val="tx1"/>
                        </a:solidFill>
                        <a:effectLst/>
                        <a:latin typeface="+mn-lt"/>
                        <a:ea typeface="+mn-ea"/>
                        <a:cs typeface="+mn-cs"/>
                      </a:endParaRPr>
                    </a:p>
                  </a:txBody>
                  <a:tcPr marL="3612" marR="3612" marT="3612" marB="0" anchor="ctr">
                    <a:solidFill>
                      <a:schemeClr val="bg1">
                        <a:lumMod val="95000"/>
                      </a:schemeClr>
                    </a:solidFill>
                  </a:tcPr>
                </a:tc>
                <a:tc>
                  <a:txBody>
                    <a:bodyPr/>
                    <a:lstStyle/>
                    <a:p>
                      <a:pPr algn="r" fontAlgn="b"/>
                      <a:r>
                        <a:rPr lang="en-US" sz="900" u="none" strike="noStrike" dirty="0">
                          <a:solidFill>
                            <a:schemeClr val="tx1"/>
                          </a:solidFill>
                          <a:effectLst/>
                        </a:rPr>
                        <a:t>$7,500</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dirty="0">
                          <a:solidFill>
                            <a:schemeClr val="tx1"/>
                          </a:solidFill>
                          <a:effectLst/>
                        </a:rPr>
                        <a:t>$7,500</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dirty="0">
                          <a:solidFill>
                            <a:schemeClr val="tx1"/>
                          </a:solidFill>
                          <a:effectLst/>
                        </a:rPr>
                        <a:t>$7,500</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dirty="0">
                          <a:solidFill>
                            <a:schemeClr val="tx1"/>
                          </a:solidFill>
                          <a:effectLst/>
                        </a:rPr>
                        <a:t>$7,500</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dirty="0" smtClean="0">
                          <a:solidFill>
                            <a:schemeClr val="tx1"/>
                          </a:solidFill>
                          <a:effectLst/>
                        </a:rPr>
                        <a:t>$11,000</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dirty="0" smtClean="0">
                          <a:solidFill>
                            <a:schemeClr val="tx1"/>
                          </a:solidFill>
                          <a:effectLst/>
                        </a:rPr>
                        <a:t>$11,000</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kern="1200" dirty="0" smtClean="0">
                          <a:solidFill>
                            <a:schemeClr val="tx1"/>
                          </a:solidFill>
                          <a:effectLst/>
                        </a:rPr>
                        <a:t>$52,000</a:t>
                      </a:r>
                      <a:endParaRPr lang="en-US" sz="900" b="1" u="none" strike="noStrike" kern="1200" dirty="0">
                        <a:solidFill>
                          <a:schemeClr val="tx1"/>
                        </a:solidFill>
                        <a:effectLst/>
                        <a:latin typeface="+mn-lt"/>
                        <a:ea typeface="+mn-ea"/>
                        <a:cs typeface="+mn-cs"/>
                      </a:endParaRPr>
                    </a:p>
                  </a:txBody>
                  <a:tcPr marL="3612" marR="3612" marT="3612" marB="0" anchor="ctr">
                    <a:solidFill>
                      <a:schemeClr val="bg2">
                        <a:lumMod val="20000"/>
                        <a:lumOff val="80000"/>
                      </a:schemeClr>
                    </a:solidFill>
                  </a:tcPr>
                </a:tc>
                <a:extLst>
                  <a:ext uri="{0D108BD9-81ED-4DB2-BD59-A6C34878D82A}">
                    <a16:rowId xmlns:a16="http://schemas.microsoft.com/office/drawing/2014/main" xmlns="" val="1009973111"/>
                  </a:ext>
                </a:extLst>
              </a:tr>
              <a:tr h="174157">
                <a:tc>
                  <a:txBody>
                    <a:bodyPr/>
                    <a:lstStyle/>
                    <a:p>
                      <a:pPr marL="91440" algn="l" fontAlgn="b">
                        <a:spcBef>
                          <a:spcPts val="0"/>
                        </a:spcBef>
                      </a:pPr>
                      <a:r>
                        <a:rPr lang="en-US" sz="900" u="none" strike="noStrike" dirty="0">
                          <a:effectLst/>
                        </a:rPr>
                        <a:t>Sub 5</a:t>
                      </a:r>
                      <a:endParaRPr lang="en-US" sz="900" b="0" i="0" u="none" strike="noStrike" dirty="0">
                        <a:solidFill>
                          <a:srgbClr val="000000"/>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effectLst/>
                        </a:rPr>
                        <a:t>$120,000</a:t>
                      </a:r>
                      <a:endParaRPr lang="en-US" sz="900" b="0" i="0" u="none" strike="noStrike" dirty="0">
                        <a:solidFill>
                          <a:srgbClr val="000000"/>
                        </a:solidFill>
                        <a:effectLst/>
                        <a:latin typeface="Calibri" panose="020F0502020204030204" pitchFamily="34" charset="0"/>
                      </a:endParaRPr>
                    </a:p>
                  </a:txBody>
                  <a:tcPr marL="3612" marR="3612" marT="3612" marB="0" anchor="ctr">
                    <a:noFill/>
                  </a:tcPr>
                </a:tc>
                <a:tc>
                  <a:txBody>
                    <a:bodyPr/>
                    <a:lstStyle/>
                    <a:p>
                      <a:pPr marL="45720" algn="l" fontAlgn="b"/>
                      <a:r>
                        <a:rPr lang="en-US" sz="900" u="none" strike="noStrike" dirty="0" smtClean="0">
                          <a:solidFill>
                            <a:schemeClr val="tx1"/>
                          </a:solidFill>
                          <a:effectLst/>
                        </a:rPr>
                        <a:t>New </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effectLst/>
                        </a:rPr>
                        <a:t>$10,000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effectLst/>
                        </a:rPr>
                        <a:t>$10,000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effectLst/>
                        </a:rPr>
                        <a:t>$10,000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effectLst/>
                        </a:rPr>
                        <a:t>$10,000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effectLst/>
                        </a:rPr>
                        <a:t>$10,000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effectLst/>
                        </a:rPr>
                        <a:t>$10,000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kern="1200" dirty="0" smtClean="0">
                          <a:solidFill>
                            <a:schemeClr val="tx1"/>
                          </a:solidFill>
                          <a:effectLst/>
                        </a:rPr>
                        <a:t>$60,000</a:t>
                      </a:r>
                      <a:endParaRPr lang="en-US" sz="900" b="1" u="none" strike="noStrike" kern="1200" dirty="0">
                        <a:solidFill>
                          <a:schemeClr val="tx1"/>
                        </a:solidFill>
                        <a:effectLst/>
                        <a:latin typeface="+mn-lt"/>
                        <a:ea typeface="+mn-ea"/>
                        <a:cs typeface="+mn-cs"/>
                      </a:endParaRPr>
                    </a:p>
                  </a:txBody>
                  <a:tcPr marL="3612" marR="3612" marT="3612" marB="0" anchor="ctr">
                    <a:solidFill>
                      <a:schemeClr val="bg2">
                        <a:lumMod val="20000"/>
                        <a:lumOff val="80000"/>
                      </a:schemeClr>
                    </a:solidFill>
                  </a:tcPr>
                </a:tc>
                <a:extLst>
                  <a:ext uri="{0D108BD9-81ED-4DB2-BD59-A6C34878D82A}">
                    <a16:rowId xmlns:a16="http://schemas.microsoft.com/office/drawing/2014/main" xmlns="" val="3911775582"/>
                  </a:ext>
                </a:extLst>
              </a:tr>
              <a:tr h="188710">
                <a:tc>
                  <a:txBody>
                    <a:bodyPr/>
                    <a:lstStyle/>
                    <a:p>
                      <a:pPr marL="91440" algn="l" fontAlgn="b">
                        <a:spcBef>
                          <a:spcPts val="0"/>
                        </a:spcBef>
                      </a:pPr>
                      <a:r>
                        <a:rPr lang="en-US" sz="900" u="none" strike="noStrike" dirty="0">
                          <a:effectLst/>
                        </a:rPr>
                        <a:t>Sub 6</a:t>
                      </a:r>
                      <a:endParaRPr lang="en-US" sz="900" b="0" i="0" u="none" strike="noStrike" dirty="0">
                        <a:solidFill>
                          <a:srgbClr val="000000"/>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dirty="0" smtClean="0">
                          <a:effectLst/>
                        </a:rPr>
                        <a:t>$180,000</a:t>
                      </a:r>
                      <a:endParaRPr lang="en-US" sz="900" b="0" i="0" u="none" strike="noStrike" dirty="0">
                        <a:solidFill>
                          <a:srgbClr val="000000"/>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marL="45720" algn="l" fontAlgn="b"/>
                      <a:r>
                        <a:rPr lang="en-US" sz="900" u="none" strike="noStrike" dirty="0" smtClean="0">
                          <a:solidFill>
                            <a:schemeClr val="tx1"/>
                          </a:solidFill>
                          <a:effectLst/>
                        </a:rPr>
                        <a:t>New </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gridSpan="3">
                  <a:txBody>
                    <a:bodyPr/>
                    <a:lstStyle/>
                    <a:p>
                      <a:pPr algn="ctr" fontAlgn="b"/>
                      <a:r>
                        <a:rPr lang="en-US" sz="900" b="0" i="0" u="none" strike="noStrike" dirty="0" smtClean="0">
                          <a:solidFill>
                            <a:schemeClr val="tx1"/>
                          </a:solidFill>
                          <a:effectLst/>
                          <a:latin typeface="Calibri" panose="020F0502020204030204" pitchFamily="34" charset="0"/>
                        </a:rPr>
                        <a:t>-</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hMerge="1">
                  <a:txBody>
                    <a:bodyPr/>
                    <a:lstStyle/>
                    <a:p>
                      <a:pPr algn="r" fontAlgn="b"/>
                      <a:endParaRPr lang="en-US" sz="8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hMerge="1">
                  <a:txBody>
                    <a:bodyPr/>
                    <a:lstStyle/>
                    <a:p>
                      <a:pPr algn="r" fontAlgn="b"/>
                      <a:endParaRPr lang="en-US" sz="8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dirty="0" smtClean="0">
                          <a:effectLst/>
                        </a:rPr>
                        <a:t>$15,000</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dirty="0" smtClean="0">
                          <a:effectLst/>
                        </a:rPr>
                        <a:t>$15,000</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dirty="0" smtClean="0">
                          <a:effectLst/>
                        </a:rPr>
                        <a:t>$15,000</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kern="1200" dirty="0" smtClean="0">
                          <a:solidFill>
                            <a:schemeClr val="tx1"/>
                          </a:solidFill>
                          <a:effectLst/>
                        </a:rPr>
                        <a:t>$45,000</a:t>
                      </a:r>
                      <a:endParaRPr lang="en-US" sz="900" b="1" u="none" strike="noStrike" kern="1200" dirty="0">
                        <a:solidFill>
                          <a:schemeClr val="tx1"/>
                        </a:solidFill>
                        <a:effectLst/>
                        <a:latin typeface="+mn-lt"/>
                        <a:ea typeface="+mn-ea"/>
                        <a:cs typeface="+mn-cs"/>
                      </a:endParaRPr>
                    </a:p>
                  </a:txBody>
                  <a:tcPr marL="3612" marR="3612" marT="3612" marB="0" anchor="ctr">
                    <a:solidFill>
                      <a:schemeClr val="bg2">
                        <a:lumMod val="20000"/>
                        <a:lumOff val="80000"/>
                      </a:schemeClr>
                    </a:solidFill>
                  </a:tcPr>
                </a:tc>
                <a:extLst>
                  <a:ext uri="{0D108BD9-81ED-4DB2-BD59-A6C34878D82A}">
                    <a16:rowId xmlns:a16="http://schemas.microsoft.com/office/drawing/2014/main" xmlns="" val="1966739133"/>
                  </a:ext>
                </a:extLst>
              </a:tr>
              <a:tr h="177785">
                <a:tc gridSpan="3">
                  <a:txBody>
                    <a:bodyPr/>
                    <a:lstStyle/>
                    <a:p>
                      <a:pPr algn="ctr" fontAlgn="b"/>
                      <a:endParaRPr lang="en-US" sz="900" b="1" i="0" u="none" strike="noStrike" dirty="0">
                        <a:solidFill>
                          <a:schemeClr val="tx1"/>
                        </a:solidFill>
                        <a:effectLst/>
                        <a:latin typeface="Calibri" panose="020F0502020204030204" pitchFamily="34" charset="0"/>
                      </a:endParaRPr>
                    </a:p>
                  </a:txBody>
                  <a:tcPr marL="3612" marR="3612" marT="3612" marB="0" anchor="ctr">
                    <a:solidFill>
                      <a:schemeClr val="bg2">
                        <a:lumMod val="20000"/>
                        <a:lumOff val="80000"/>
                      </a:schemeClr>
                    </a:solidFill>
                  </a:tcPr>
                </a:tc>
                <a:tc hMerge="1">
                  <a:txBody>
                    <a:bodyPr/>
                    <a:lstStyle/>
                    <a:p>
                      <a:pPr algn="l" fontAlgn="b"/>
                      <a:endParaRPr lang="en-US" sz="800" b="1" i="0" u="none" strike="noStrike" dirty="0">
                        <a:solidFill>
                          <a:srgbClr val="000000"/>
                        </a:solidFill>
                        <a:effectLst/>
                        <a:latin typeface="Calibri" panose="020F0502020204030204" pitchFamily="34" charset="0"/>
                      </a:endParaRPr>
                    </a:p>
                  </a:txBody>
                  <a:tcPr marL="3612" marR="3612" marT="3612" marB="0" anchor="b"/>
                </a:tc>
                <a:tc hMerge="1">
                  <a:txBody>
                    <a:bodyPr/>
                    <a:lstStyle/>
                    <a:p>
                      <a:pPr algn="l" fontAlgn="b"/>
                      <a:endParaRPr lang="en-US" sz="800" b="1" i="0" u="none" strike="noStrike" dirty="0">
                        <a:solidFill>
                          <a:srgbClr val="000000"/>
                        </a:solidFill>
                        <a:effectLst/>
                        <a:latin typeface="Calibri" panose="020F0502020204030204" pitchFamily="34" charset="0"/>
                      </a:endParaRPr>
                    </a:p>
                  </a:txBody>
                  <a:tcPr marL="3612" marR="3612" marT="3612" marB="0" anchor="b"/>
                </a:tc>
                <a:tc>
                  <a:txBody>
                    <a:bodyPr/>
                    <a:lstStyle/>
                    <a:p>
                      <a:pPr algn="r" rtl="0" fontAlgn="b"/>
                      <a:r>
                        <a:rPr lang="en-US" sz="900" b="1" i="0" u="none" strike="noStrike" dirty="0">
                          <a:solidFill>
                            <a:srgbClr val="4D4D4C"/>
                          </a:solidFill>
                          <a:effectLst/>
                          <a:latin typeface="Arial"/>
                        </a:rPr>
                        <a:t>$40,500 </a:t>
                      </a:r>
                    </a:p>
                  </a:txBody>
                  <a:tcPr marL="9525" marR="9525" marT="9525" marB="0" anchor="ctr">
                    <a:solidFill>
                      <a:schemeClr val="bg2">
                        <a:lumMod val="20000"/>
                        <a:lumOff val="80000"/>
                      </a:schemeClr>
                    </a:solidFill>
                  </a:tcPr>
                </a:tc>
                <a:tc>
                  <a:txBody>
                    <a:bodyPr/>
                    <a:lstStyle/>
                    <a:p>
                      <a:pPr algn="r" rtl="0" fontAlgn="b"/>
                      <a:r>
                        <a:rPr lang="en-US" sz="900" b="1" i="0" u="none" strike="noStrike">
                          <a:solidFill>
                            <a:srgbClr val="4D4D4C"/>
                          </a:solidFill>
                          <a:effectLst/>
                          <a:latin typeface="Arial"/>
                        </a:rPr>
                        <a:t>$40,500 </a:t>
                      </a:r>
                    </a:p>
                  </a:txBody>
                  <a:tcPr marL="9525" marR="9525" marT="9525" marB="0" anchor="ctr">
                    <a:solidFill>
                      <a:schemeClr val="bg2">
                        <a:lumMod val="20000"/>
                        <a:lumOff val="80000"/>
                      </a:schemeClr>
                    </a:solidFill>
                  </a:tcPr>
                </a:tc>
                <a:tc>
                  <a:txBody>
                    <a:bodyPr/>
                    <a:lstStyle/>
                    <a:p>
                      <a:pPr algn="r" rtl="0" fontAlgn="b"/>
                      <a:r>
                        <a:rPr lang="en-US" sz="900" b="1" i="0" u="none" strike="noStrike" dirty="0">
                          <a:solidFill>
                            <a:srgbClr val="4D4D4C"/>
                          </a:solidFill>
                          <a:effectLst/>
                          <a:latin typeface="Arial"/>
                        </a:rPr>
                        <a:t>$32,500 </a:t>
                      </a:r>
                    </a:p>
                  </a:txBody>
                  <a:tcPr marL="9525" marR="9525" marT="9525" marB="0" anchor="ctr">
                    <a:solidFill>
                      <a:schemeClr val="bg2">
                        <a:lumMod val="20000"/>
                        <a:lumOff val="80000"/>
                      </a:schemeClr>
                    </a:solidFill>
                  </a:tcPr>
                </a:tc>
                <a:tc>
                  <a:txBody>
                    <a:bodyPr/>
                    <a:lstStyle/>
                    <a:p>
                      <a:pPr algn="r" rtl="0" fontAlgn="b"/>
                      <a:r>
                        <a:rPr lang="en-US" sz="900" b="1" i="0" u="none" strike="noStrike" dirty="0">
                          <a:solidFill>
                            <a:srgbClr val="4D4D4C"/>
                          </a:solidFill>
                          <a:effectLst/>
                          <a:latin typeface="Arial"/>
                        </a:rPr>
                        <a:t>$47,500 </a:t>
                      </a:r>
                    </a:p>
                  </a:txBody>
                  <a:tcPr marL="9525" marR="9525" marT="9525" marB="0" anchor="ctr">
                    <a:solidFill>
                      <a:schemeClr val="bg2">
                        <a:lumMod val="20000"/>
                        <a:lumOff val="80000"/>
                      </a:schemeClr>
                    </a:solidFill>
                  </a:tcPr>
                </a:tc>
                <a:tc>
                  <a:txBody>
                    <a:bodyPr/>
                    <a:lstStyle/>
                    <a:p>
                      <a:pPr algn="r" rtl="0" fontAlgn="b"/>
                      <a:r>
                        <a:rPr lang="en-US" sz="900" b="1" i="0" u="none" strike="noStrike" dirty="0">
                          <a:solidFill>
                            <a:srgbClr val="4D4D4C"/>
                          </a:solidFill>
                          <a:effectLst/>
                          <a:latin typeface="Arial"/>
                        </a:rPr>
                        <a:t>$51,000 </a:t>
                      </a:r>
                    </a:p>
                  </a:txBody>
                  <a:tcPr marL="9525" marR="9525" marT="9525" marB="0" anchor="ctr">
                    <a:solidFill>
                      <a:schemeClr val="bg2">
                        <a:lumMod val="20000"/>
                        <a:lumOff val="80000"/>
                      </a:schemeClr>
                    </a:solidFill>
                  </a:tcPr>
                </a:tc>
                <a:tc>
                  <a:txBody>
                    <a:bodyPr/>
                    <a:lstStyle/>
                    <a:p>
                      <a:pPr algn="r" rtl="0" fontAlgn="b"/>
                      <a:r>
                        <a:rPr lang="en-US" sz="900" b="1" i="0" u="none" strike="noStrike" dirty="0">
                          <a:solidFill>
                            <a:srgbClr val="4D4D4C"/>
                          </a:solidFill>
                          <a:effectLst/>
                          <a:latin typeface="Arial"/>
                        </a:rPr>
                        <a:t>$51,000 </a:t>
                      </a:r>
                    </a:p>
                  </a:txBody>
                  <a:tcPr marL="9525" marR="9525" marT="9525" marB="0" anchor="ctr">
                    <a:solidFill>
                      <a:schemeClr val="bg2">
                        <a:lumMod val="20000"/>
                        <a:lumOff val="80000"/>
                      </a:schemeClr>
                    </a:solidFill>
                  </a:tcPr>
                </a:tc>
                <a:tc>
                  <a:txBody>
                    <a:bodyPr/>
                    <a:lstStyle/>
                    <a:p>
                      <a:pPr algn="r" fontAlgn="b"/>
                      <a:r>
                        <a:rPr lang="en-US" sz="900" u="none" strike="noStrike" dirty="0" smtClean="0">
                          <a:solidFill>
                            <a:schemeClr val="tx1"/>
                          </a:solidFill>
                          <a:effectLst/>
                        </a:rPr>
                        <a:t>$</a:t>
                      </a:r>
                      <a:r>
                        <a:rPr lang="en-US" sz="900" u="none" strike="noStrike" kern="1200" dirty="0" smtClean="0">
                          <a:solidFill>
                            <a:schemeClr val="tx1"/>
                          </a:solidFill>
                          <a:effectLst/>
                        </a:rPr>
                        <a:t>263,000</a:t>
                      </a:r>
                      <a:endParaRPr lang="en-US" sz="900" b="1" u="none" strike="noStrike" kern="1200" dirty="0">
                        <a:solidFill>
                          <a:schemeClr val="tx1"/>
                        </a:solidFill>
                        <a:effectLst/>
                        <a:latin typeface="+mn-lt"/>
                        <a:ea typeface="+mn-ea"/>
                        <a:cs typeface="+mn-cs"/>
                      </a:endParaRPr>
                    </a:p>
                  </a:txBody>
                  <a:tcPr marL="3612" marR="3612" marT="3612" marB="0" anchor="ctr">
                    <a:solidFill>
                      <a:schemeClr val="bg2">
                        <a:lumMod val="20000"/>
                        <a:lumOff val="80000"/>
                      </a:schemeClr>
                    </a:solidFill>
                  </a:tcPr>
                </a:tc>
                <a:extLst>
                  <a:ext uri="{0D108BD9-81ED-4DB2-BD59-A6C34878D82A}">
                    <a16:rowId xmlns:a16="http://schemas.microsoft.com/office/drawing/2014/main" xmlns="" val="4051250690"/>
                  </a:ext>
                </a:extLst>
              </a:tr>
            </a:tbl>
          </a:graphicData>
        </a:graphic>
      </p:graphicFrame>
      <p:sp>
        <p:nvSpPr>
          <p:cNvPr id="4" name="Rectangle 3"/>
          <p:cNvSpPr/>
          <p:nvPr/>
        </p:nvSpPr>
        <p:spPr>
          <a:xfrm>
            <a:off x="6861445" y="944901"/>
            <a:ext cx="2133867" cy="920475"/>
          </a:xfrm>
          <a:prstGeom prst="rect">
            <a:avLst/>
          </a:prstGeom>
          <a:solidFill>
            <a:schemeClr val="accent3">
              <a:lumMod val="20000"/>
              <a:lumOff val="80000"/>
            </a:schemeClr>
          </a:solidFill>
          <a:ln w="9525">
            <a:noFill/>
          </a:ln>
        </p:spPr>
        <p:style>
          <a:lnRef idx="2">
            <a:schemeClr val="accent2"/>
          </a:lnRef>
          <a:fillRef idx="1">
            <a:schemeClr val="lt1"/>
          </a:fillRef>
          <a:effectRef idx="0">
            <a:schemeClr val="accent2"/>
          </a:effectRef>
          <a:fontRef idx="minor">
            <a:schemeClr val="dk1"/>
          </a:fontRef>
        </p:style>
        <p:txBody>
          <a:bodyPr rtlCol="0" anchor="ctr"/>
          <a:lstStyle/>
          <a:p>
            <a:r>
              <a:rPr lang="en-US" sz="1000" b="1" dirty="0" smtClean="0"/>
              <a:t>MRR calculation example</a:t>
            </a:r>
          </a:p>
          <a:p>
            <a:r>
              <a:rPr lang="en-US" sz="1000" dirty="0" smtClean="0"/>
              <a:t>Total Contract Value: $240,000</a:t>
            </a:r>
          </a:p>
          <a:p>
            <a:r>
              <a:rPr lang="en-US" sz="1000" dirty="0" smtClean="0"/>
              <a:t>Term: 24 months</a:t>
            </a:r>
          </a:p>
          <a:p>
            <a:r>
              <a:rPr lang="en-US" sz="1000" dirty="0" smtClean="0"/>
              <a:t>MRR: $10,000</a:t>
            </a:r>
          </a:p>
          <a:p>
            <a:r>
              <a:rPr lang="en-US" sz="1000" dirty="0" smtClean="0"/>
              <a:t>Annual Contract Value: $120,000</a:t>
            </a:r>
          </a:p>
        </p:txBody>
      </p:sp>
      <p:sp>
        <p:nvSpPr>
          <p:cNvPr id="5" name="Rectangle 4"/>
          <p:cNvSpPr/>
          <p:nvPr/>
        </p:nvSpPr>
        <p:spPr>
          <a:xfrm>
            <a:off x="932948" y="2558920"/>
            <a:ext cx="2103120" cy="922703"/>
          </a:xfrm>
          <a:prstGeom prst="rect">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pPr>
            <a:r>
              <a:rPr lang="en-US" sz="1000" b="1" dirty="0" smtClean="0">
                <a:solidFill>
                  <a:schemeClr val="tx1"/>
                </a:solidFill>
              </a:rPr>
              <a:t>Base payout</a:t>
            </a:r>
          </a:p>
          <a:p>
            <a:pPr>
              <a:spcBef>
                <a:spcPts val="300"/>
              </a:spcBef>
            </a:pPr>
            <a:r>
              <a:rPr lang="en-US" sz="1000" dirty="0" smtClean="0">
                <a:solidFill>
                  <a:schemeClr val="tx1"/>
                </a:solidFill>
              </a:rPr>
              <a:t>Cumulative MRR * Base rebate %</a:t>
            </a:r>
          </a:p>
          <a:p>
            <a:pPr>
              <a:spcBef>
                <a:spcPts val="300"/>
              </a:spcBef>
            </a:pPr>
            <a:r>
              <a:rPr lang="en-US" sz="1000" dirty="0" smtClean="0">
                <a:solidFill>
                  <a:schemeClr val="tx1"/>
                </a:solidFill>
              </a:rPr>
              <a:t>$263,000 * 2% = $5,260 </a:t>
            </a:r>
          </a:p>
        </p:txBody>
      </p:sp>
      <p:sp>
        <p:nvSpPr>
          <p:cNvPr id="6" name="Rectangle 5"/>
          <p:cNvSpPr/>
          <p:nvPr/>
        </p:nvSpPr>
        <p:spPr>
          <a:xfrm>
            <a:off x="932948" y="4147709"/>
            <a:ext cx="7052670" cy="453552"/>
          </a:xfrm>
          <a:prstGeom prst="rect">
            <a:avLst/>
          </a:prstGeom>
          <a:solidFill>
            <a:srgbClr val="049FD9"/>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050" b="1" dirty="0" smtClean="0">
                <a:solidFill>
                  <a:schemeClr val="bg1"/>
                </a:solidFill>
              </a:rPr>
              <a:t>Total Security Annuity rebate = $14,080</a:t>
            </a:r>
          </a:p>
          <a:p>
            <a:pPr algn="ctr"/>
            <a:r>
              <a:rPr lang="en-US" sz="1050" b="1" dirty="0" smtClean="0">
                <a:solidFill>
                  <a:schemeClr val="bg1"/>
                </a:solidFill>
              </a:rPr>
              <a:t>Rebate as % of Revenue = 5%</a:t>
            </a:r>
          </a:p>
        </p:txBody>
      </p:sp>
      <p:sp>
        <p:nvSpPr>
          <p:cNvPr id="43" name="Rectangle 42"/>
          <p:cNvSpPr/>
          <p:nvPr/>
        </p:nvSpPr>
        <p:spPr>
          <a:xfrm>
            <a:off x="3404657" y="3481625"/>
            <a:ext cx="2107488" cy="577311"/>
          </a:xfrm>
          <a:prstGeom prst="rect">
            <a:avLst/>
          </a:prstGeom>
          <a:noFill/>
          <a:ln w="12700">
            <a:solidFill>
              <a:schemeClr val="tx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spcAft>
                <a:spcPts val="600"/>
              </a:spcAft>
            </a:pPr>
            <a:r>
              <a:rPr lang="en-US" sz="900" dirty="0" smtClean="0">
                <a:solidFill>
                  <a:schemeClr val="tx1"/>
                </a:solidFill>
              </a:rPr>
              <a:t>$</a:t>
            </a:r>
            <a:r>
              <a:rPr lang="en-US" sz="900" dirty="0">
                <a:solidFill>
                  <a:schemeClr val="tx1"/>
                </a:solidFill>
              </a:rPr>
              <a:t>321,000 = $180,000 (Sub 6) + $120,000 (Sub 5) + $21,000 (expanded Sub 4)</a:t>
            </a:r>
          </a:p>
        </p:txBody>
      </p:sp>
      <p:sp>
        <p:nvSpPr>
          <p:cNvPr id="48" name="Rectangle 47"/>
          <p:cNvSpPr/>
          <p:nvPr/>
        </p:nvSpPr>
        <p:spPr>
          <a:xfrm>
            <a:off x="5882498" y="3481624"/>
            <a:ext cx="2103120" cy="577311"/>
          </a:xfrm>
          <a:prstGeom prst="rect">
            <a:avLst/>
          </a:prstGeom>
          <a:noFill/>
          <a:ln w="12700">
            <a:solidFill>
              <a:schemeClr val="tx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tx1"/>
                </a:solidFill>
              </a:rPr>
              <a:t>Provided Cumulative MRR at the end of VIP 29 was lower or equal to $263,000 </a:t>
            </a:r>
          </a:p>
        </p:txBody>
      </p:sp>
      <p:sp>
        <p:nvSpPr>
          <p:cNvPr id="49" name="Plus 48"/>
          <p:cNvSpPr/>
          <p:nvPr/>
        </p:nvSpPr>
        <p:spPr>
          <a:xfrm>
            <a:off x="5535438" y="2884246"/>
            <a:ext cx="325120" cy="328612"/>
          </a:xfrm>
          <a:prstGeom prst="mathPlus">
            <a:avLst/>
          </a:prstGeom>
          <a:solidFill>
            <a:schemeClr val="bg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51" name="Plus 50"/>
          <p:cNvSpPr/>
          <p:nvPr/>
        </p:nvSpPr>
        <p:spPr>
          <a:xfrm>
            <a:off x="3053000" y="2884246"/>
            <a:ext cx="325120" cy="328612"/>
          </a:xfrm>
          <a:prstGeom prst="mathPlus">
            <a:avLst/>
          </a:prstGeom>
          <a:solidFill>
            <a:schemeClr val="bg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41" name="Rectangle 40"/>
          <p:cNvSpPr/>
          <p:nvPr/>
        </p:nvSpPr>
        <p:spPr>
          <a:xfrm>
            <a:off x="3404657" y="2582268"/>
            <a:ext cx="2103120" cy="899356"/>
          </a:xfrm>
          <a:prstGeom prst="rect">
            <a:avLst/>
          </a:prstGeom>
          <a:noFill/>
          <a:ln w="19050">
            <a:solidFill>
              <a:schemeClr val="accent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pPr>
            <a:r>
              <a:rPr lang="en-US" sz="1000" b="1" dirty="0">
                <a:solidFill>
                  <a:schemeClr val="tx1"/>
                </a:solidFill>
              </a:rPr>
              <a:t>Land &amp; Expand bonus</a:t>
            </a:r>
          </a:p>
          <a:p>
            <a:pPr>
              <a:spcBef>
                <a:spcPts val="300"/>
              </a:spcBef>
            </a:pPr>
            <a:r>
              <a:rPr lang="en-US" sz="1000" dirty="0" smtClean="0">
                <a:solidFill>
                  <a:schemeClr val="tx1"/>
                </a:solidFill>
              </a:rPr>
              <a:t>ACV of new </a:t>
            </a:r>
            <a:r>
              <a:rPr lang="en-US" sz="1000" dirty="0">
                <a:solidFill>
                  <a:schemeClr val="tx1"/>
                </a:solidFill>
              </a:rPr>
              <a:t>and expanded subscriptions </a:t>
            </a:r>
            <a:r>
              <a:rPr lang="en-US" sz="1000" dirty="0" smtClean="0">
                <a:solidFill>
                  <a:schemeClr val="tx1"/>
                </a:solidFill>
              </a:rPr>
              <a:t>* bonus rebate %</a:t>
            </a:r>
          </a:p>
          <a:p>
            <a:pPr>
              <a:spcBef>
                <a:spcPts val="300"/>
              </a:spcBef>
            </a:pPr>
            <a:r>
              <a:rPr lang="en-US" sz="1000" dirty="0" smtClean="0">
                <a:solidFill>
                  <a:schemeClr val="tx1"/>
                </a:solidFill>
              </a:rPr>
              <a:t>$321,000 * 2% = $6,420</a:t>
            </a:r>
          </a:p>
        </p:txBody>
      </p:sp>
      <p:sp>
        <p:nvSpPr>
          <p:cNvPr id="42" name="Rectangle 41"/>
          <p:cNvSpPr/>
          <p:nvPr/>
        </p:nvSpPr>
        <p:spPr>
          <a:xfrm>
            <a:off x="5882498" y="2582266"/>
            <a:ext cx="2103120" cy="899357"/>
          </a:xfrm>
          <a:prstGeom prst="rect">
            <a:avLst/>
          </a:prstGeom>
          <a:noFill/>
          <a:ln w="19050">
            <a:solidFill>
              <a:srgbClr val="92D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pPr>
            <a:r>
              <a:rPr lang="en-US" sz="1000" b="1" dirty="0" smtClean="0">
                <a:solidFill>
                  <a:schemeClr val="tx1"/>
                </a:solidFill>
              </a:rPr>
              <a:t>Renewal bonus</a:t>
            </a:r>
            <a:endParaRPr lang="en-US" sz="1000" b="1" dirty="0">
              <a:solidFill>
                <a:schemeClr val="tx1"/>
              </a:solidFill>
            </a:endParaRPr>
          </a:p>
          <a:p>
            <a:pPr>
              <a:spcBef>
                <a:spcPts val="300"/>
              </a:spcBef>
            </a:pPr>
            <a:r>
              <a:rPr lang="en-US" sz="1000" dirty="0">
                <a:solidFill>
                  <a:schemeClr val="tx1"/>
                </a:solidFill>
              </a:rPr>
              <a:t>A</a:t>
            </a:r>
            <a:r>
              <a:rPr lang="en-US" sz="1000" dirty="0" smtClean="0">
                <a:solidFill>
                  <a:schemeClr val="tx1"/>
                </a:solidFill>
              </a:rPr>
              <a:t>CV of renewed subscriptions </a:t>
            </a:r>
            <a:br>
              <a:rPr lang="en-US" sz="1000" dirty="0" smtClean="0">
                <a:solidFill>
                  <a:schemeClr val="tx1"/>
                </a:solidFill>
              </a:rPr>
            </a:br>
            <a:r>
              <a:rPr lang="en-US" sz="1000" dirty="0" smtClean="0">
                <a:solidFill>
                  <a:schemeClr val="tx1"/>
                </a:solidFill>
              </a:rPr>
              <a:t>* bonus rebate %</a:t>
            </a:r>
          </a:p>
          <a:p>
            <a:pPr>
              <a:spcBef>
                <a:spcPts val="300"/>
              </a:spcBef>
            </a:pPr>
            <a:r>
              <a:rPr lang="en-US" sz="1000" dirty="0" smtClean="0">
                <a:solidFill>
                  <a:schemeClr val="tx1"/>
                </a:solidFill>
              </a:rPr>
              <a:t>$120,000 (Sub 3) * 2% = $2,400</a:t>
            </a:r>
          </a:p>
        </p:txBody>
      </p:sp>
      <p:sp>
        <p:nvSpPr>
          <p:cNvPr id="7" name="TextBox 6"/>
          <p:cNvSpPr txBox="1"/>
          <p:nvPr/>
        </p:nvSpPr>
        <p:spPr>
          <a:xfrm>
            <a:off x="932948" y="4601261"/>
            <a:ext cx="8186400" cy="200055"/>
          </a:xfrm>
          <a:prstGeom prst="rect">
            <a:avLst/>
          </a:prstGeom>
          <a:noFill/>
        </p:spPr>
        <p:txBody>
          <a:bodyPr wrap="square" rtlCol="0">
            <a:spAutoFit/>
          </a:bodyPr>
          <a:lstStyle/>
          <a:p>
            <a:r>
              <a:rPr lang="en-US" sz="700" dirty="0" smtClean="0"/>
              <a:t>*Original 90k ACV subscription for 12 month, expanded during month 6 of the term by additional 3.5k monthly for the remaining 6 months of the term </a:t>
            </a:r>
            <a:endParaRPr lang="en-US" sz="700" dirty="0"/>
          </a:p>
        </p:txBody>
      </p:sp>
    </p:spTree>
    <p:extLst>
      <p:ext uri="{BB962C8B-B14F-4D97-AF65-F5344CB8AC3E}">
        <p14:creationId xmlns:p14="http://schemas.microsoft.com/office/powerpoint/2010/main" val="25743910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6275" b="9274"/>
          <a:stretch/>
        </p:blipFill>
        <p:spPr>
          <a:xfrm>
            <a:off x="0" y="0"/>
            <a:ext cx="9144000" cy="5148072"/>
          </a:xfrm>
          <a:prstGeom prst="rect">
            <a:avLst/>
          </a:prstGeom>
        </p:spPr>
      </p:pic>
      <p:sp>
        <p:nvSpPr>
          <p:cNvPr id="18" name="Rectangle 17"/>
          <p:cNvSpPr/>
          <p:nvPr/>
        </p:nvSpPr>
        <p:spPr>
          <a:xfrm>
            <a:off x="600363" y="3241964"/>
            <a:ext cx="7943273" cy="1029851"/>
          </a:xfrm>
          <a:prstGeom prst="rect">
            <a:avLst/>
          </a:prstGeom>
          <a:solidFill>
            <a:schemeClr val="bg2">
              <a:alpha val="7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20040" rtlCol="0" anchor="ctr"/>
          <a:lstStyle/>
          <a:p>
            <a:r>
              <a:rPr lang="en-US" sz="2800" i="1" dirty="0" smtClean="0">
                <a:solidFill>
                  <a:srgbClr val="676767">
                    <a:lumMod val="75000"/>
                  </a:srgbClr>
                </a:solidFill>
                <a:latin typeface="Arial" panose="020B0604020202020204" pitchFamily="34" charset="0"/>
                <a:ea typeface="CiscoSans LightOblique" charset="0"/>
                <a:cs typeface="Arial" panose="020B0604020202020204" pitchFamily="34" charset="0"/>
              </a:rPr>
              <a:t>Data Center Annuity (pilot) </a:t>
            </a:r>
            <a:r>
              <a:rPr lang="en-US" sz="2800" i="1" baseline="30000" dirty="0" smtClean="0">
                <a:solidFill>
                  <a:srgbClr val="676767">
                    <a:lumMod val="75000"/>
                  </a:srgbClr>
                </a:solidFill>
                <a:latin typeface="Arial" panose="020B0604020202020204" pitchFamily="34" charset="0"/>
                <a:ea typeface="CiscoSans LightOblique" charset="0"/>
                <a:cs typeface="Arial" panose="020B0604020202020204" pitchFamily="34" charset="0"/>
              </a:rPr>
              <a:t>NEW</a:t>
            </a:r>
          </a:p>
        </p:txBody>
      </p:sp>
    </p:spTree>
    <p:extLst>
      <p:ext uri="{BB962C8B-B14F-4D97-AF65-F5344CB8AC3E}">
        <p14:creationId xmlns:p14="http://schemas.microsoft.com/office/powerpoint/2010/main" val="205728632"/>
      </p:ext>
    </p:extLst>
  </p:cSld>
  <p:clrMapOvr>
    <a:masterClrMapping/>
  </p:clrMapOvr>
  <p:transition spd="slow">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462301" y="1928008"/>
            <a:ext cx="8277344" cy="2618187"/>
          </a:xfrm>
        </p:spPr>
        <p:txBody>
          <a:bodyPr/>
          <a:lstStyle/>
          <a:p>
            <a:pPr marL="280703" lvl="0" indent="-223621" defTabSz="683677">
              <a:buClr>
                <a:srgbClr val="676767"/>
              </a:buClr>
            </a:pPr>
            <a:r>
              <a:rPr lang="en-US" sz="1400" dirty="0">
                <a:solidFill>
                  <a:srgbClr val="676767"/>
                </a:solidFill>
              </a:rPr>
              <a:t>New addition to Annuity </a:t>
            </a:r>
            <a:r>
              <a:rPr lang="en-US" sz="1400" dirty="0" err="1">
                <a:solidFill>
                  <a:srgbClr val="676767"/>
                </a:solidFill>
              </a:rPr>
              <a:t>subtracks</a:t>
            </a:r>
            <a:r>
              <a:rPr lang="en-US" sz="1400" dirty="0">
                <a:solidFill>
                  <a:srgbClr val="676767"/>
                </a:solidFill>
              </a:rPr>
              <a:t>, initially rewarding the </a:t>
            </a:r>
            <a:r>
              <a:rPr lang="en-US" sz="1400" b="1" dirty="0">
                <a:solidFill>
                  <a:srgbClr val="676767"/>
                </a:solidFill>
              </a:rPr>
              <a:t>Cisco ONE Enterprise Agreements </a:t>
            </a:r>
            <a:r>
              <a:rPr lang="en-US" sz="1400" dirty="0">
                <a:solidFill>
                  <a:srgbClr val="676767"/>
                </a:solidFill>
              </a:rPr>
              <a:t>ordered on the Cisco’s Annuity platform in </a:t>
            </a:r>
            <a:r>
              <a:rPr lang="en-US" sz="1400" dirty="0" smtClean="0">
                <a:solidFill>
                  <a:srgbClr val="676767"/>
                </a:solidFill>
              </a:rPr>
              <a:t>CCW (orders after August 5, 2017)</a:t>
            </a:r>
            <a:endParaRPr lang="en-US" sz="1400" dirty="0">
              <a:solidFill>
                <a:srgbClr val="676767"/>
              </a:solidFill>
            </a:endParaRPr>
          </a:p>
          <a:p>
            <a:pPr marL="280703" lvl="0" indent="-223621" defTabSz="683677">
              <a:buClr>
                <a:srgbClr val="676767"/>
              </a:buClr>
            </a:pPr>
            <a:r>
              <a:rPr lang="en-US" sz="1400" dirty="0">
                <a:solidFill>
                  <a:srgbClr val="676767"/>
                </a:solidFill>
              </a:rPr>
              <a:t>Receive </a:t>
            </a:r>
            <a:r>
              <a:rPr lang="en-US" sz="1400" b="1" dirty="0">
                <a:solidFill>
                  <a:srgbClr val="676767"/>
                </a:solidFill>
              </a:rPr>
              <a:t>recurring, predictable and simplified incentives </a:t>
            </a:r>
            <a:r>
              <a:rPr lang="en-US" sz="1400" dirty="0">
                <a:solidFill>
                  <a:srgbClr val="676767"/>
                </a:solidFill>
              </a:rPr>
              <a:t>for Annuity-based deals </a:t>
            </a:r>
          </a:p>
          <a:p>
            <a:pPr marL="280703" lvl="0" indent="-223621" defTabSz="683677">
              <a:buClr>
                <a:srgbClr val="676767"/>
              </a:buClr>
            </a:pPr>
            <a:r>
              <a:rPr lang="en-US" sz="1400" b="1" dirty="0" smtClean="0">
                <a:solidFill>
                  <a:srgbClr val="676767"/>
                </a:solidFill>
              </a:rPr>
              <a:t>Similar incentive design</a:t>
            </a:r>
            <a:r>
              <a:rPr lang="en-US" sz="1400" dirty="0" smtClean="0">
                <a:solidFill>
                  <a:srgbClr val="676767"/>
                </a:solidFill>
              </a:rPr>
              <a:t> to </a:t>
            </a:r>
            <a:r>
              <a:rPr lang="en-US" sz="1400" dirty="0">
                <a:solidFill>
                  <a:srgbClr val="676767"/>
                </a:solidFill>
              </a:rPr>
              <a:t>what </a:t>
            </a:r>
            <a:r>
              <a:rPr lang="en-US" sz="1400" dirty="0" smtClean="0">
                <a:solidFill>
                  <a:srgbClr val="676767"/>
                </a:solidFill>
              </a:rPr>
              <a:t>was introduced for Collaboration and Security Annuity </a:t>
            </a:r>
          </a:p>
          <a:p>
            <a:pPr marL="280703" lvl="0" indent="-223621" defTabSz="683677">
              <a:buClr>
                <a:srgbClr val="676767"/>
              </a:buClr>
            </a:pPr>
            <a:r>
              <a:rPr lang="en-US" sz="1400" dirty="0" smtClean="0">
                <a:solidFill>
                  <a:srgbClr val="676767"/>
                </a:solidFill>
              </a:rPr>
              <a:t>Focus </a:t>
            </a:r>
            <a:r>
              <a:rPr lang="en-US" sz="1400" dirty="0">
                <a:solidFill>
                  <a:srgbClr val="676767"/>
                </a:solidFill>
              </a:rPr>
              <a:t>on </a:t>
            </a:r>
            <a:r>
              <a:rPr lang="en-US" sz="1400" b="1" dirty="0">
                <a:solidFill>
                  <a:srgbClr val="676767"/>
                </a:solidFill>
              </a:rPr>
              <a:t>land, adopt, expand, and renew </a:t>
            </a:r>
            <a:r>
              <a:rPr lang="en-US" sz="1400" dirty="0">
                <a:solidFill>
                  <a:srgbClr val="676767"/>
                </a:solidFill>
              </a:rPr>
              <a:t>within your </a:t>
            </a:r>
            <a:r>
              <a:rPr lang="en-US" sz="1400" dirty="0" smtClean="0">
                <a:solidFill>
                  <a:srgbClr val="676767"/>
                </a:solidFill>
              </a:rPr>
              <a:t>DC practice </a:t>
            </a:r>
            <a:r>
              <a:rPr lang="en-US" sz="1400" dirty="0">
                <a:solidFill>
                  <a:srgbClr val="676767"/>
                </a:solidFill>
              </a:rPr>
              <a:t>and with your customers to  earn additional incentives for such recurring revenue growth and renewals</a:t>
            </a:r>
          </a:p>
          <a:p>
            <a:pPr marL="280703" lvl="0" indent="-223621" defTabSz="683677">
              <a:buClr>
                <a:srgbClr val="676767"/>
              </a:buClr>
            </a:pPr>
            <a:r>
              <a:rPr lang="en-US" sz="1400" dirty="0" smtClean="0">
                <a:solidFill>
                  <a:srgbClr val="676767"/>
                </a:solidFill>
              </a:rPr>
              <a:t>Learn </a:t>
            </a:r>
            <a:r>
              <a:rPr lang="en-US" sz="1400" dirty="0">
                <a:solidFill>
                  <a:srgbClr val="676767"/>
                </a:solidFill>
              </a:rPr>
              <a:t>more in the VIP playbook at </a:t>
            </a:r>
            <a:r>
              <a:rPr lang="en-US" sz="1400" dirty="0">
                <a:solidFill>
                  <a:srgbClr val="676767"/>
                </a:solidFill>
                <a:hlinkClick r:id="rId3"/>
              </a:rPr>
              <a:t>www.cisco.com/go/vip</a:t>
            </a:r>
            <a:r>
              <a:rPr lang="en-US" sz="1400" dirty="0">
                <a:solidFill>
                  <a:srgbClr val="676767"/>
                </a:solidFill>
              </a:rPr>
              <a:t> </a:t>
            </a:r>
          </a:p>
        </p:txBody>
      </p:sp>
      <p:sp>
        <p:nvSpPr>
          <p:cNvPr id="12" name="Title Placeholder 5"/>
          <p:cNvSpPr>
            <a:spLocks noGrp="1"/>
          </p:cNvSpPr>
          <p:nvPr>
            <p:ph type="title"/>
          </p:nvPr>
        </p:nvSpPr>
        <p:spPr/>
        <p:txBody>
          <a:bodyPr/>
          <a:lstStyle/>
          <a:p>
            <a:pPr lvl="0"/>
            <a:r>
              <a:rPr lang="en-US" dirty="0">
                <a:solidFill>
                  <a:srgbClr val="5C5E60"/>
                </a:solidFill>
              </a:rPr>
              <a:t>Data Center </a:t>
            </a:r>
            <a:r>
              <a:rPr lang="en-US" dirty="0"/>
              <a:t>Annuity (pilot</a:t>
            </a:r>
            <a:r>
              <a:rPr lang="en-US" dirty="0" smtClean="0"/>
              <a:t>)</a:t>
            </a:r>
            <a:endParaRPr lang="en-US" baseline="30000" dirty="0"/>
          </a:p>
        </p:txBody>
      </p:sp>
      <p:sp>
        <p:nvSpPr>
          <p:cNvPr id="4" name="TextBox 3"/>
          <p:cNvSpPr txBox="1"/>
          <p:nvPr/>
        </p:nvSpPr>
        <p:spPr>
          <a:xfrm>
            <a:off x="581218" y="1111290"/>
            <a:ext cx="3840480" cy="646331"/>
          </a:xfrm>
          <a:prstGeom prst="rect">
            <a:avLst/>
          </a:prstGeom>
          <a:solidFill>
            <a:srgbClr val="4EAD3E"/>
          </a:solidFill>
        </p:spPr>
        <p:txBody>
          <a:bodyPr wrap="square" tIns="182880" bIns="182880" rtlCol="0">
            <a:spAutoFit/>
          </a:bodyPr>
          <a:lstStyle/>
          <a:p>
            <a:pPr algn="ctr"/>
            <a:r>
              <a:rPr lang="en-US" dirty="0">
                <a:solidFill>
                  <a:srgbClr val="FFFFFF"/>
                </a:solidFill>
                <a:ea typeface="ＭＳ Ｐゴシック" charset="0"/>
              </a:rPr>
              <a:t>Data Center Annuity</a:t>
            </a:r>
          </a:p>
        </p:txBody>
      </p:sp>
    </p:spTree>
    <p:extLst>
      <p:ext uri="{BB962C8B-B14F-4D97-AF65-F5344CB8AC3E}">
        <p14:creationId xmlns:p14="http://schemas.microsoft.com/office/powerpoint/2010/main" val="3768098844"/>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VIP </a:t>
            </a:r>
            <a:r>
              <a:rPr lang="en-US" dirty="0" smtClean="0"/>
              <a:t>30 Architectural </a:t>
            </a:r>
            <a:r>
              <a:rPr lang="en-US" dirty="0"/>
              <a:t>Design</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0128" y="968990"/>
            <a:ext cx="5086065" cy="3814549"/>
          </a:xfrm>
          <a:prstGeom prst="rect">
            <a:avLst/>
          </a:prstGeom>
        </p:spPr>
      </p:pic>
    </p:spTree>
    <p:extLst>
      <p:ext uri="{BB962C8B-B14F-4D97-AF65-F5344CB8AC3E}">
        <p14:creationId xmlns:p14="http://schemas.microsoft.com/office/powerpoint/2010/main" val="276872177"/>
      </p:ext>
    </p:extLst>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VIP </a:t>
            </a:r>
            <a:r>
              <a:rPr lang="en-US" dirty="0" smtClean="0"/>
              <a:t>30 </a:t>
            </a:r>
            <a:r>
              <a:rPr lang="en-US" dirty="0"/>
              <a:t>Data Center Annuity Overview</a:t>
            </a:r>
          </a:p>
        </p:txBody>
      </p:sp>
      <p:graphicFrame>
        <p:nvGraphicFramePr>
          <p:cNvPr id="4" name="Table Placeholder 8"/>
          <p:cNvGraphicFramePr>
            <a:graphicFrameLocks/>
          </p:cNvGraphicFramePr>
          <p:nvPr>
            <p:extLst>
              <p:ext uri="{D42A27DB-BD31-4B8C-83A1-F6EECF244321}">
                <p14:modId xmlns:p14="http://schemas.microsoft.com/office/powerpoint/2010/main" val="3344411504"/>
              </p:ext>
            </p:extLst>
          </p:nvPr>
        </p:nvGraphicFramePr>
        <p:xfrm>
          <a:off x="194212" y="1016738"/>
          <a:ext cx="8796040" cy="2730044"/>
        </p:xfrm>
        <a:graphic>
          <a:graphicData uri="http://schemas.openxmlformats.org/drawingml/2006/table">
            <a:tbl>
              <a:tblPr firstRow="1" bandRow="1">
                <a:effectLst/>
                <a:tableStyleId>{5C22544A-7EE6-4342-B048-85BDC9FD1C3A}</a:tableStyleId>
              </a:tblPr>
              <a:tblGrid>
                <a:gridCol w="1157159">
                  <a:extLst>
                    <a:ext uri="{9D8B030D-6E8A-4147-A177-3AD203B41FA5}">
                      <a16:colId xmlns:a16="http://schemas.microsoft.com/office/drawing/2014/main" xmlns="" val="20000"/>
                    </a:ext>
                  </a:extLst>
                </a:gridCol>
                <a:gridCol w="7638881">
                  <a:extLst>
                    <a:ext uri="{9D8B030D-6E8A-4147-A177-3AD203B41FA5}">
                      <a16:colId xmlns:a16="http://schemas.microsoft.com/office/drawing/2014/main" xmlns="" val="20001"/>
                    </a:ext>
                  </a:extLst>
                </a:gridCol>
              </a:tblGrid>
              <a:tr h="272441">
                <a:tc>
                  <a:txBody>
                    <a:bodyPr/>
                    <a:lstStyle/>
                    <a:p>
                      <a:pPr marL="0" algn="l" defTabSz="914400" rtl="0" eaLnBrk="1" latinLnBrk="0" hangingPunct="1">
                        <a:lnSpc>
                          <a:spcPct val="95000"/>
                        </a:lnSpc>
                        <a:spcBef>
                          <a:spcPts val="300"/>
                        </a:spcBef>
                      </a:pPr>
                      <a:endParaRPr lang="en-US" sz="900" b="0" strike="noStrike" kern="1200" dirty="0">
                        <a:solidFill>
                          <a:schemeClr val="bg1"/>
                        </a:solidFill>
                        <a:latin typeface="+mn-lt"/>
                        <a:ea typeface="+mn-ea"/>
                        <a:cs typeface="+mn-cs"/>
                      </a:endParaRPr>
                    </a:p>
                  </a:txBody>
                  <a:tcPr marL="135279" marR="135279" marT="67640" marB="67640">
                    <a:lnB w="12700" cap="flat" cmpd="sng" algn="ctr">
                      <a:solidFill>
                        <a:schemeClr val="bg1"/>
                      </a:solidFill>
                      <a:prstDash val="solid"/>
                      <a:round/>
                      <a:headEnd type="none" w="med" len="med"/>
                      <a:tailEnd type="none" w="med" len="med"/>
                    </a:lnB>
                    <a:solidFill>
                      <a:srgbClr val="049FD9"/>
                    </a:solidFill>
                  </a:tcPr>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1" dirty="0" smtClean="0">
                          <a:solidFill>
                            <a:srgbClr val="FFFFFF"/>
                          </a:solidFill>
                          <a:effectLst/>
                          <a:latin typeface="Arial" pitchFamily="34" charset="0"/>
                          <a:ea typeface="ＭＳ Ｐゴシック" pitchFamily="34" charset="-128"/>
                        </a:rPr>
                        <a:t>Data Center Annuity</a:t>
                      </a:r>
                      <a:endParaRPr lang="en-US" sz="900" b="1" dirty="0">
                        <a:solidFill>
                          <a:srgbClr val="FFFFFF"/>
                        </a:solidFill>
                        <a:effectLst/>
                        <a:latin typeface="Arial" pitchFamily="34" charset="0"/>
                        <a:ea typeface="ＭＳ Ｐゴシック" pitchFamily="34" charset="-128"/>
                      </a:endParaRPr>
                    </a:p>
                  </a:txBody>
                  <a:tcPr marL="135279" marR="135279" marT="67640" marB="67640">
                    <a:lnB w="12700" cap="flat" cmpd="sng" algn="ctr">
                      <a:solidFill>
                        <a:schemeClr val="bg1"/>
                      </a:solidFill>
                      <a:prstDash val="solid"/>
                      <a:round/>
                      <a:headEnd type="none" w="med" len="med"/>
                      <a:tailEnd type="none" w="med" len="med"/>
                    </a:lnB>
                    <a:solidFill>
                      <a:srgbClr val="049FD9"/>
                    </a:solidFill>
                  </a:tcPr>
                </a:tc>
                <a:extLst>
                  <a:ext uri="{0D108BD9-81ED-4DB2-BD59-A6C34878D82A}">
                    <a16:rowId xmlns:a16="http://schemas.microsoft.com/office/drawing/2014/main" xmlns="" val="10000"/>
                  </a:ext>
                </a:extLst>
              </a:tr>
              <a:tr h="409601">
                <a:tc>
                  <a:txBody>
                    <a:bodyPr/>
                    <a:lstStyle/>
                    <a:p>
                      <a:pPr algn="l">
                        <a:lnSpc>
                          <a:spcPct val="95000"/>
                        </a:lnSpc>
                        <a:spcBef>
                          <a:spcPts val="300"/>
                        </a:spcBef>
                      </a:pPr>
                      <a:r>
                        <a:rPr lang="en-US" sz="900" b="1" kern="1200" dirty="0">
                          <a:solidFill>
                            <a:schemeClr val="tx1"/>
                          </a:solidFill>
                          <a:latin typeface="+mn-lt"/>
                          <a:ea typeface="+mn-ea"/>
                          <a:cs typeface="+mn-cs"/>
                        </a:rPr>
                        <a:t>Enrollment Requirement</a:t>
                      </a:r>
                    </a:p>
                  </a:txBody>
                  <a:tcPr marL="135279" marR="135279" marT="67640" marB="67640">
                    <a:lnT w="12700" cap="flat" cmpd="sng" algn="ctr">
                      <a:solidFill>
                        <a:schemeClr val="bg1"/>
                      </a:solidFill>
                      <a:prstDash val="solid"/>
                      <a:round/>
                      <a:headEnd type="none" w="med" len="med"/>
                      <a:tailEnd type="none" w="med" len="med"/>
                    </a:lnT>
                  </a:tcPr>
                </a:tc>
                <a:tc>
                  <a:txBody>
                    <a:bodyPr/>
                    <a:lstStyle/>
                    <a:p>
                      <a:pPr marL="0" marR="0" lvl="0" indent="0" algn="ctr" defTabSz="814388" rtl="0" eaLnBrk="0" fontAlgn="base" latinLnBrk="0" hangingPunct="0">
                        <a:lnSpc>
                          <a:spcPct val="95000"/>
                        </a:lnSpc>
                        <a:spcBef>
                          <a:spcPts val="300"/>
                        </a:spcBef>
                        <a:spcAft>
                          <a:spcPct val="0"/>
                        </a:spcAft>
                        <a:buClr>
                          <a:schemeClr val="tx2"/>
                        </a:buClr>
                        <a:buSzPct val="100000"/>
                        <a:buFont typeface="Wingdings" pitchFamily="2" charset="2"/>
                        <a:buNone/>
                        <a:tabLst/>
                        <a:defRPr/>
                      </a:pPr>
                      <a:r>
                        <a:rPr lang="en-US" sz="900" kern="1200" dirty="0" smtClean="0">
                          <a:solidFill>
                            <a:schemeClr val="tx1"/>
                          </a:solidFill>
                          <a:latin typeface="+mn-lt"/>
                          <a:ea typeface="+mn-ea"/>
                          <a:cs typeface="+mn-cs"/>
                        </a:rPr>
                        <a:t>Advanced Data Center Architecture and/or Unified Computing Technology Specialization and/or Global Gold Certification</a:t>
                      </a:r>
                    </a:p>
                  </a:txBody>
                  <a:tcPr marL="135279" marR="135279" marT="67640" marB="67640">
                    <a:lnT w="12700" cap="flat" cmpd="sng" algn="ctr">
                      <a:solidFill>
                        <a:schemeClr val="bg1"/>
                      </a:solidFill>
                      <a:prstDash val="solid"/>
                      <a:round/>
                      <a:headEnd type="none" w="med" len="med"/>
                      <a:tailEnd type="none" w="med" len="med"/>
                    </a:lnT>
                    <a:solidFill>
                      <a:srgbClr val="CCCDD7"/>
                    </a:solidFill>
                  </a:tcPr>
                </a:tc>
                <a:extLst>
                  <a:ext uri="{0D108BD9-81ED-4DB2-BD59-A6C34878D82A}">
                    <a16:rowId xmlns:a16="http://schemas.microsoft.com/office/drawing/2014/main" xmlns="" val="10001"/>
                  </a:ext>
                </a:extLst>
              </a:tr>
              <a:tr h="411480">
                <a:tc>
                  <a:txBody>
                    <a:bodyPr/>
                    <a:lstStyle/>
                    <a:p>
                      <a:pPr marL="0" marR="0" indent="0" algn="l" defTabSz="914400" rtl="0" eaLnBrk="1" fontAlgn="auto" latinLnBrk="0" hangingPunct="1">
                        <a:lnSpc>
                          <a:spcPct val="95000"/>
                        </a:lnSpc>
                        <a:spcBef>
                          <a:spcPts val="300"/>
                        </a:spcBef>
                        <a:spcAft>
                          <a:spcPts val="0"/>
                        </a:spcAft>
                        <a:buClrTx/>
                        <a:buSzTx/>
                        <a:buFontTx/>
                        <a:buNone/>
                        <a:tabLst/>
                        <a:defRPr/>
                      </a:pPr>
                      <a:r>
                        <a:rPr lang="en-US" sz="900" b="1" kern="1200" dirty="0" smtClean="0">
                          <a:solidFill>
                            <a:schemeClr val="tx1"/>
                          </a:solidFill>
                          <a:latin typeface="+mn-lt"/>
                          <a:ea typeface="+mn-ea"/>
                          <a:cs typeface="+mn-cs"/>
                        </a:rPr>
                        <a:t>Designation Requirement</a:t>
                      </a:r>
                    </a:p>
                  </a:txBody>
                  <a:tcPr marL="135279" marR="135279" marT="67640" marB="67640">
                    <a:solidFill>
                      <a:srgbClr val="E7E8EC"/>
                    </a:solidFill>
                  </a:tcPr>
                </a:tc>
                <a:tc>
                  <a:txBody>
                    <a:bodyPr/>
                    <a:lstStyle/>
                    <a:p>
                      <a:pPr marL="0" marR="0" lvl="0" indent="0" algn="ctr" defTabSz="914400" rtl="0" eaLnBrk="1" fontAlgn="auto" latinLnBrk="0" hangingPunct="1">
                        <a:lnSpc>
                          <a:spcPct val="95000"/>
                        </a:lnSpc>
                        <a:spcBef>
                          <a:spcPts val="300"/>
                        </a:spcBef>
                        <a:spcAft>
                          <a:spcPts val="0"/>
                        </a:spcAft>
                        <a:buClrTx/>
                        <a:buSzTx/>
                        <a:buFontTx/>
                        <a:buNone/>
                        <a:tabLst/>
                        <a:defRPr/>
                      </a:pPr>
                      <a:r>
                        <a:rPr lang="en-US" sz="900" kern="1200" dirty="0" smtClean="0">
                          <a:solidFill>
                            <a:schemeClr val="tx1"/>
                          </a:solidFill>
                          <a:latin typeface="+mn-lt"/>
                          <a:ea typeface="+mn-ea"/>
                          <a:cs typeface="+mn-cs"/>
                        </a:rPr>
                        <a:t>Maintain Advanced Data Center Architecture and/or Unified Computing Technology Specialization and/or Global Gold Certification (throughout the entire VIP period)</a:t>
                      </a:r>
                      <a:endParaRPr lang="en-US" sz="900" kern="1200" dirty="0" smtClean="0">
                        <a:solidFill>
                          <a:srgbClr val="4D4D4C"/>
                        </a:solidFill>
                        <a:latin typeface="+mn-lt"/>
                        <a:ea typeface="+mn-ea"/>
                        <a:cs typeface="+mn-cs"/>
                      </a:endParaRPr>
                    </a:p>
                  </a:txBody>
                  <a:tcPr marL="135279" marR="135279" marT="67640" marB="67640">
                    <a:solidFill>
                      <a:srgbClr val="E7E8EC"/>
                    </a:solidFill>
                  </a:tcPr>
                </a:tc>
              </a:tr>
              <a:tr h="409601">
                <a:tc rowSpan="2">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1" kern="1200" dirty="0" smtClean="0">
                          <a:solidFill>
                            <a:schemeClr val="tx1"/>
                          </a:solidFill>
                          <a:latin typeface="+mn-lt"/>
                        </a:rPr>
                        <a:t>Minimum Revenue</a:t>
                      </a:r>
                      <a:endParaRPr lang="en-US" sz="900" b="1" kern="1200" noProof="0" dirty="0">
                        <a:solidFill>
                          <a:schemeClr val="tx1"/>
                        </a:solidFill>
                        <a:latin typeface="+mn-lt"/>
                        <a:ea typeface="+mn-ea"/>
                        <a:cs typeface="+mn-cs"/>
                      </a:endParaRPr>
                    </a:p>
                  </a:txBody>
                  <a:tcPr marL="135279" marR="135279" marT="67640" marB="67640"/>
                </a:tc>
                <a:tc>
                  <a:txBody>
                    <a:bodyPr/>
                    <a:lstStyle/>
                    <a:p>
                      <a:pPr algn="ctr"/>
                      <a:r>
                        <a:rPr lang="en-US" sz="900" kern="1200" dirty="0" smtClean="0">
                          <a:solidFill>
                            <a:schemeClr val="tx1"/>
                          </a:solidFill>
                          <a:latin typeface="+mn-lt"/>
                          <a:ea typeface="+mn-ea"/>
                          <a:cs typeface="+mn-cs"/>
                        </a:rPr>
                        <a:t>Achieve Minimum Cumulative Monthly Recurring Revenue (MRR) of $1,000 in qualified </a:t>
                      </a:r>
                      <a:br>
                        <a:rPr lang="en-US" sz="900" kern="1200" dirty="0" smtClean="0">
                          <a:solidFill>
                            <a:schemeClr val="tx1"/>
                          </a:solidFill>
                          <a:latin typeface="+mn-lt"/>
                          <a:ea typeface="+mn-ea"/>
                          <a:cs typeface="+mn-cs"/>
                        </a:rPr>
                      </a:br>
                      <a:r>
                        <a:rPr lang="en-US" sz="900" kern="1200" dirty="0" smtClean="0">
                          <a:solidFill>
                            <a:schemeClr val="tx1"/>
                          </a:solidFill>
                          <a:latin typeface="+mn-lt"/>
                          <a:ea typeface="+mn-ea"/>
                          <a:cs typeface="+mn-cs"/>
                        </a:rPr>
                        <a:t>Data Center Annuity SKUs on Cisco’s Annuity platform in CCW</a:t>
                      </a:r>
                    </a:p>
                  </a:txBody>
                  <a:tcPr marL="135279" marR="135279" marT="67640" marB="67640"/>
                </a:tc>
                <a:extLst>
                  <a:ext uri="{0D108BD9-81ED-4DB2-BD59-A6C34878D82A}">
                    <a16:rowId xmlns:a16="http://schemas.microsoft.com/office/drawing/2014/main" xmlns="" val="10004"/>
                  </a:ext>
                </a:extLst>
              </a:tr>
              <a:tr h="409601">
                <a:tc vMerge="1">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endParaRPr lang="en-US" sz="900" b="1" kern="1200" noProof="0" dirty="0">
                        <a:solidFill>
                          <a:schemeClr val="tx1"/>
                        </a:solidFill>
                        <a:latin typeface="+mn-lt"/>
                        <a:ea typeface="+mn-ea"/>
                        <a:cs typeface="+mn-cs"/>
                      </a:endParaRPr>
                    </a:p>
                  </a:txBody>
                  <a:tcPr marL="135279" marR="135279" marT="67640" marB="67640"/>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900" kern="1200" dirty="0" smtClean="0">
                          <a:solidFill>
                            <a:schemeClr val="tx1"/>
                          </a:solidFill>
                          <a:latin typeface="+mn-lt"/>
                          <a:ea typeface="+mn-ea"/>
                          <a:cs typeface="+mn-cs"/>
                        </a:rPr>
                        <a:t>May qualify for the Renewal bonus payout, provided Cumulative MRR at the end of VIP 30 is the same </a:t>
                      </a:r>
                      <a:br>
                        <a:rPr lang="en-US" sz="900" kern="1200" dirty="0" smtClean="0">
                          <a:solidFill>
                            <a:schemeClr val="tx1"/>
                          </a:solidFill>
                          <a:latin typeface="+mn-lt"/>
                          <a:ea typeface="+mn-ea"/>
                          <a:cs typeface="+mn-cs"/>
                        </a:rPr>
                      </a:br>
                      <a:r>
                        <a:rPr lang="en-US" sz="900" kern="1200" dirty="0" smtClean="0">
                          <a:solidFill>
                            <a:schemeClr val="tx1"/>
                          </a:solidFill>
                          <a:latin typeface="+mn-lt"/>
                          <a:ea typeface="+mn-ea"/>
                          <a:cs typeface="+mn-cs"/>
                        </a:rPr>
                        <a:t>or greater than Cumulative MRR at the end of VIP 29</a:t>
                      </a:r>
                    </a:p>
                  </a:txBody>
                  <a:tcPr marL="135279" marR="135279" marT="67640" marB="67640"/>
                </a:tc>
              </a:tr>
              <a:tr h="182880">
                <a:tc rowSpan="3">
                  <a:txBody>
                    <a:bodyPr/>
                    <a:lstStyle/>
                    <a:p>
                      <a:pPr algn="l">
                        <a:lnSpc>
                          <a:spcPct val="95000"/>
                        </a:lnSpc>
                        <a:spcBef>
                          <a:spcPts val="300"/>
                        </a:spcBef>
                      </a:pPr>
                      <a:r>
                        <a:rPr lang="en-US" sz="900" b="1" kern="1200" dirty="0">
                          <a:solidFill>
                            <a:schemeClr val="tx1"/>
                          </a:solidFill>
                          <a:latin typeface="+mn-lt"/>
                        </a:rPr>
                        <a:t>VIP Payout</a:t>
                      </a:r>
                      <a:endParaRPr lang="en-US" sz="900" b="1" kern="1200" dirty="0">
                        <a:solidFill>
                          <a:schemeClr val="tx1"/>
                        </a:solidFill>
                        <a:latin typeface="+mn-lt"/>
                        <a:ea typeface="+mn-ea"/>
                        <a:cs typeface="+mn-cs"/>
                      </a:endParaRPr>
                    </a:p>
                  </a:txBody>
                  <a:tcPr marL="135279" marR="135279" marT="67640" marB="67640"/>
                </a:tc>
                <a:tc>
                  <a:txBody>
                    <a:bodyPr/>
                    <a:lstStyle/>
                    <a:p>
                      <a:r>
                        <a:rPr lang="en-US" sz="900" kern="1200" dirty="0" smtClean="0">
                          <a:solidFill>
                            <a:schemeClr val="tx1"/>
                          </a:solidFill>
                          <a:latin typeface="+mn-lt"/>
                          <a:ea typeface="+mn-ea"/>
                          <a:cs typeface="+mn-cs"/>
                        </a:rPr>
                        <a:t>Base payout: 2% paid on Cumulative MRR </a:t>
                      </a:r>
                      <a:r>
                        <a:rPr lang="en-US" sz="900" kern="1200" baseline="30000" dirty="0" smtClean="0">
                          <a:solidFill>
                            <a:schemeClr val="tx1"/>
                          </a:solidFill>
                          <a:latin typeface="+mn-lt"/>
                          <a:ea typeface="+mn-ea"/>
                          <a:cs typeface="+mn-cs"/>
                        </a:rPr>
                        <a:t>1</a:t>
                      </a:r>
                      <a:r>
                        <a:rPr lang="en-US" sz="900" kern="1200" dirty="0" smtClean="0">
                          <a:solidFill>
                            <a:schemeClr val="tx1"/>
                          </a:solidFill>
                          <a:latin typeface="+mn-lt"/>
                          <a:ea typeface="+mn-ea"/>
                          <a:cs typeface="+mn-cs"/>
                        </a:rPr>
                        <a:t> </a:t>
                      </a:r>
                    </a:p>
                  </a:txBody>
                  <a:tcPr marL="135279" marR="135279" marT="67640" marB="67640"/>
                </a:tc>
                <a:extLst>
                  <a:ext uri="{0D108BD9-81ED-4DB2-BD59-A6C34878D82A}">
                    <a16:rowId xmlns:a16="http://schemas.microsoft.com/office/drawing/2014/main" xmlns="" val="10005"/>
                  </a:ext>
                </a:extLst>
              </a:tr>
              <a:tr h="182880">
                <a:tc vMerge="1">
                  <a:txBody>
                    <a:bodyPr/>
                    <a:lstStyle/>
                    <a:p>
                      <a:pPr algn="l">
                        <a:lnSpc>
                          <a:spcPct val="95000"/>
                        </a:lnSpc>
                        <a:spcBef>
                          <a:spcPts val="300"/>
                        </a:spcBef>
                      </a:pPr>
                      <a:endParaRPr lang="en-US" sz="900" b="1" kern="1200" dirty="0">
                        <a:solidFill>
                          <a:schemeClr val="tx1"/>
                        </a:solidFill>
                        <a:latin typeface="+mn-lt"/>
                        <a:ea typeface="+mn-ea"/>
                        <a:cs typeface="+mn-cs"/>
                      </a:endParaRPr>
                    </a:p>
                  </a:txBody>
                  <a:tcPr marL="135279" marR="135279" marT="67640" marB="67640"/>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900" kern="1200" dirty="0" smtClean="0">
                          <a:solidFill>
                            <a:schemeClr val="tx1"/>
                          </a:solidFill>
                          <a:latin typeface="+mn-lt"/>
                          <a:ea typeface="+mn-ea"/>
                          <a:cs typeface="+mn-cs"/>
                        </a:rPr>
                        <a:t>Land and Expand bonus: 3% paid on Net Growth in TCV </a:t>
                      </a:r>
                      <a:r>
                        <a:rPr lang="en-US" sz="900" kern="1200" baseline="30000" dirty="0" smtClean="0">
                          <a:solidFill>
                            <a:schemeClr val="tx1"/>
                          </a:solidFill>
                          <a:latin typeface="+mn-lt"/>
                          <a:ea typeface="+mn-ea"/>
                          <a:cs typeface="+mn-cs"/>
                        </a:rPr>
                        <a:t>2</a:t>
                      </a:r>
                      <a:endParaRPr lang="en-US" sz="900" kern="1200" baseline="30000" dirty="0" smtClean="0">
                        <a:solidFill>
                          <a:srgbClr val="FF0000"/>
                        </a:solidFill>
                        <a:latin typeface="+mn-lt"/>
                        <a:ea typeface="+mn-ea"/>
                        <a:cs typeface="+mn-cs"/>
                      </a:endParaRPr>
                    </a:p>
                  </a:txBody>
                  <a:tcPr marL="135279" marR="135279" marT="67640" marB="67640"/>
                </a:tc>
              </a:tr>
              <a:tr h="182880">
                <a:tc vMerge="1">
                  <a:txBody>
                    <a:bodyPr/>
                    <a:lstStyle/>
                    <a:p>
                      <a:pPr algn="l">
                        <a:lnSpc>
                          <a:spcPct val="95000"/>
                        </a:lnSpc>
                        <a:spcBef>
                          <a:spcPts val="300"/>
                        </a:spcBef>
                      </a:pPr>
                      <a:endParaRPr lang="en-US" sz="900" b="1" kern="1200" dirty="0">
                        <a:solidFill>
                          <a:schemeClr val="tx1"/>
                        </a:solidFill>
                        <a:latin typeface="+mn-lt"/>
                        <a:ea typeface="+mn-ea"/>
                        <a:cs typeface="+mn-cs"/>
                      </a:endParaRPr>
                    </a:p>
                  </a:txBody>
                  <a:tcPr marL="135279" marR="135279" marT="67640" marB="67640"/>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900" kern="1200" dirty="0" smtClean="0">
                          <a:solidFill>
                            <a:schemeClr val="tx1"/>
                          </a:solidFill>
                          <a:latin typeface="+mn-lt"/>
                          <a:ea typeface="+mn-ea"/>
                          <a:cs typeface="+mn-cs"/>
                        </a:rPr>
                        <a:t>Renewal bonus: 1%/2% paid on TCV </a:t>
                      </a:r>
                      <a:r>
                        <a:rPr lang="en-US" sz="900" kern="1200" baseline="30000" dirty="0" smtClean="0">
                          <a:solidFill>
                            <a:schemeClr val="tx1"/>
                          </a:solidFill>
                          <a:latin typeface="+mn-lt"/>
                          <a:ea typeface="+mn-ea"/>
                          <a:cs typeface="+mn-cs"/>
                        </a:rPr>
                        <a:t>3</a:t>
                      </a:r>
                      <a:r>
                        <a:rPr lang="en-US" sz="900" kern="1200" dirty="0" smtClean="0">
                          <a:solidFill>
                            <a:schemeClr val="tx1"/>
                          </a:solidFill>
                          <a:latin typeface="+mn-lt"/>
                          <a:ea typeface="+mn-ea"/>
                          <a:cs typeface="+mn-cs"/>
                        </a:rPr>
                        <a:t> of renewed subscriptions </a:t>
                      </a:r>
                      <a:endParaRPr lang="en-US" sz="900" kern="1200" dirty="0" smtClean="0">
                        <a:solidFill>
                          <a:srgbClr val="FF0000"/>
                        </a:solidFill>
                        <a:latin typeface="+mn-lt"/>
                        <a:ea typeface="+mn-ea"/>
                        <a:cs typeface="+mn-cs"/>
                      </a:endParaRPr>
                    </a:p>
                  </a:txBody>
                  <a:tcPr marL="135279" marR="135279" marT="67640" marB="67640"/>
                </a:tc>
              </a:tr>
            </a:tbl>
          </a:graphicData>
        </a:graphic>
      </p:graphicFrame>
      <p:sp>
        <p:nvSpPr>
          <p:cNvPr id="3" name="Rectangle 2"/>
          <p:cNvSpPr/>
          <p:nvPr/>
        </p:nvSpPr>
        <p:spPr>
          <a:xfrm>
            <a:off x="205087" y="3743958"/>
            <a:ext cx="8626414" cy="574480"/>
          </a:xfrm>
          <a:prstGeom prst="rect">
            <a:avLst/>
          </a:prstGeom>
        </p:spPr>
        <p:txBody>
          <a:bodyPr wrap="square" lIns="91404" tIns="45702" rIns="91404" bIns="45702">
            <a:spAutoFit/>
          </a:bodyPr>
          <a:lstStyle/>
          <a:p>
            <a:pPr>
              <a:spcBef>
                <a:spcPts val="600"/>
              </a:spcBef>
              <a:spcAft>
                <a:spcPts val="200"/>
              </a:spcAft>
            </a:pPr>
            <a:r>
              <a:rPr lang="en-US" sz="700" dirty="0">
                <a:solidFill>
                  <a:srgbClr val="676767"/>
                </a:solidFill>
                <a:ea typeface="ＭＳ Ｐゴシック" charset="0"/>
              </a:rPr>
              <a:t>1 - Cumulative Monthly Recurring Revenue (MRR) to Cisco within VIP Program Period on Cisco’s Annuity platform in CCW</a:t>
            </a:r>
          </a:p>
          <a:p>
            <a:pPr>
              <a:spcBef>
                <a:spcPts val="0"/>
              </a:spcBef>
              <a:spcAft>
                <a:spcPts val="200"/>
              </a:spcAft>
            </a:pPr>
            <a:r>
              <a:rPr lang="en-US" sz="700" dirty="0">
                <a:solidFill>
                  <a:srgbClr val="676767"/>
                </a:solidFill>
                <a:ea typeface="ＭＳ Ｐゴシック" charset="0"/>
              </a:rPr>
              <a:t>2 - Total Contract Value (TCV) to Cisco within VIP Program Period placed on Cisco’s Annuity platform in CCW</a:t>
            </a:r>
          </a:p>
          <a:p>
            <a:pPr>
              <a:spcBef>
                <a:spcPts val="0"/>
              </a:spcBef>
              <a:spcAft>
                <a:spcPts val="200"/>
              </a:spcAft>
            </a:pPr>
            <a:r>
              <a:rPr lang="en-US" sz="700" dirty="0">
                <a:solidFill>
                  <a:srgbClr val="676767"/>
                </a:solidFill>
                <a:ea typeface="ＭＳ Ｐゴシック" charset="0"/>
              </a:rPr>
              <a:t>3 - Total Contract Value (TCV) of renewed subscriptions to Cisco within VIP Program Period placed on Cisco’s Annuity platform in CCW (Advanced Data Center Architecture and/or Unified Computing Technology </a:t>
            </a:r>
            <a:r>
              <a:rPr lang="en-US" sz="700" dirty="0" smtClean="0">
                <a:solidFill>
                  <a:srgbClr val="676767"/>
                </a:solidFill>
                <a:ea typeface="ＭＳ Ｐゴシック" charset="0"/>
              </a:rPr>
              <a:t>Specialized and/or </a:t>
            </a:r>
            <a:r>
              <a:rPr lang="en-US" sz="700" dirty="0">
                <a:solidFill>
                  <a:srgbClr val="676767"/>
                </a:solidFill>
                <a:ea typeface="ＭＳ Ｐゴシック" charset="0"/>
              </a:rPr>
              <a:t>Global Gold </a:t>
            </a:r>
            <a:r>
              <a:rPr lang="en-US" sz="700" dirty="0" smtClean="0">
                <a:solidFill>
                  <a:srgbClr val="676767"/>
                </a:solidFill>
                <a:ea typeface="ＭＳ Ｐゴシック" charset="0"/>
              </a:rPr>
              <a:t>Certified Partner: 1%; Valid Lifecycle Advisor for Enterprise Agreements: 2%) </a:t>
            </a:r>
            <a:endParaRPr lang="en-US" sz="700" dirty="0">
              <a:solidFill>
                <a:srgbClr val="676767"/>
              </a:solidFill>
              <a:ea typeface="ＭＳ Ｐゴシック" charset="0"/>
            </a:endParaRPr>
          </a:p>
        </p:txBody>
      </p:sp>
    </p:spTree>
    <p:extLst>
      <p:ext uri="{BB962C8B-B14F-4D97-AF65-F5344CB8AC3E}">
        <p14:creationId xmlns:p14="http://schemas.microsoft.com/office/powerpoint/2010/main" val="2363452197"/>
      </p:ext>
    </p:extLst>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C5E60"/>
                </a:solidFill>
              </a:rPr>
              <a:t>Data Center </a:t>
            </a:r>
            <a:r>
              <a:rPr lang="en-US" dirty="0"/>
              <a:t>Annuity</a:t>
            </a:r>
          </a:p>
        </p:txBody>
      </p:sp>
      <p:cxnSp>
        <p:nvCxnSpPr>
          <p:cNvPr id="11" name="Straight Connector 10"/>
          <p:cNvCxnSpPr/>
          <p:nvPr/>
        </p:nvCxnSpPr>
        <p:spPr>
          <a:xfrm>
            <a:off x="1664944" y="1997072"/>
            <a:ext cx="5516906" cy="0"/>
          </a:xfrm>
          <a:prstGeom prst="line">
            <a:avLst/>
          </a:prstGeom>
          <a:ln w="6350">
            <a:solidFill>
              <a:schemeClr val="bg1">
                <a:lumMod val="75000"/>
              </a:schemeClr>
            </a:solidFill>
          </a:ln>
        </p:spPr>
        <p:style>
          <a:lnRef idx="1">
            <a:schemeClr val="accent5"/>
          </a:lnRef>
          <a:fillRef idx="0">
            <a:schemeClr val="accent5"/>
          </a:fillRef>
          <a:effectRef idx="0">
            <a:schemeClr val="accent5"/>
          </a:effectRef>
          <a:fontRef idx="minor">
            <a:schemeClr val="tx1"/>
          </a:fontRef>
        </p:style>
      </p:cxnSp>
      <p:sp>
        <p:nvSpPr>
          <p:cNvPr id="10" name="Rectangle 9"/>
          <p:cNvSpPr/>
          <p:nvPr/>
        </p:nvSpPr>
        <p:spPr>
          <a:xfrm>
            <a:off x="438150" y="1047750"/>
            <a:ext cx="1746250" cy="55245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rPr>
              <a:t>Base payout</a:t>
            </a:r>
          </a:p>
        </p:txBody>
      </p:sp>
      <p:sp>
        <p:nvSpPr>
          <p:cNvPr id="13" name="Plus 12"/>
          <p:cNvSpPr/>
          <p:nvPr/>
        </p:nvSpPr>
        <p:spPr>
          <a:xfrm>
            <a:off x="1137920" y="1832766"/>
            <a:ext cx="325120" cy="328612"/>
          </a:xfrm>
          <a:prstGeom prst="mathPlus">
            <a:avLst/>
          </a:prstGeom>
          <a:solidFill>
            <a:schemeClr val="bg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solidFill>
                <a:srgbClr val="FFFFFF"/>
              </a:solidFill>
            </a:endParaRPr>
          </a:p>
        </p:txBody>
      </p:sp>
      <p:sp>
        <p:nvSpPr>
          <p:cNvPr id="14" name="Rectangle 13"/>
          <p:cNvSpPr/>
          <p:nvPr/>
        </p:nvSpPr>
        <p:spPr>
          <a:xfrm>
            <a:off x="438150" y="2230435"/>
            <a:ext cx="1746250" cy="552450"/>
          </a:xfrm>
          <a:prstGeom prst="rect">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FFFF"/>
                </a:solidFill>
              </a:rPr>
              <a:t>Land &amp; Expand </a:t>
            </a:r>
            <a:r>
              <a:rPr lang="en-US" sz="1600" dirty="0">
                <a:solidFill>
                  <a:srgbClr val="FFFFFF"/>
                </a:solidFill>
              </a:rPr>
              <a:t>bonus</a:t>
            </a:r>
            <a:endParaRPr lang="en-US" sz="1600" dirty="0" smtClean="0">
              <a:solidFill>
                <a:srgbClr val="FFFFFF"/>
              </a:solidFill>
            </a:endParaRPr>
          </a:p>
        </p:txBody>
      </p:sp>
      <p:sp>
        <p:nvSpPr>
          <p:cNvPr id="15" name="Rectangle 14"/>
          <p:cNvSpPr/>
          <p:nvPr/>
        </p:nvSpPr>
        <p:spPr>
          <a:xfrm>
            <a:off x="438150" y="3262311"/>
            <a:ext cx="1746250" cy="552450"/>
          </a:xfrm>
          <a:prstGeom prst="rect">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FFFF"/>
                </a:solidFill>
              </a:rPr>
              <a:t>Renewal bonus</a:t>
            </a:r>
            <a:endParaRPr lang="en-US" sz="1600" dirty="0" smtClean="0">
              <a:solidFill>
                <a:srgbClr val="FFFFFF"/>
              </a:solidFill>
            </a:endParaRPr>
          </a:p>
        </p:txBody>
      </p:sp>
      <p:sp>
        <p:nvSpPr>
          <p:cNvPr id="17" name="Text Placeholder 11"/>
          <p:cNvSpPr txBox="1">
            <a:spLocks/>
          </p:cNvSpPr>
          <p:nvPr/>
        </p:nvSpPr>
        <p:spPr>
          <a:xfrm>
            <a:off x="2297356" y="1043618"/>
            <a:ext cx="4960694" cy="1332867"/>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2"/>
              </a:buClr>
              <a:buSzPct val="80000"/>
              <a:buFont typeface="Arial"/>
              <a:buChar char="•"/>
              <a:defRPr lang="en-US" sz="2000" b="0" i="0" kern="1200">
                <a:solidFill>
                  <a:schemeClr val="tx2"/>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2"/>
              </a:buClr>
              <a:buSzPct val="80000"/>
              <a:buFont typeface="Arial"/>
              <a:buChar char="•"/>
              <a:defRPr lang="en-US" sz="1600" b="0" i="0" kern="1200">
                <a:solidFill>
                  <a:schemeClr val="tx2"/>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4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2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85750" indent="-285750">
              <a:spcBef>
                <a:spcPts val="300"/>
              </a:spcBef>
              <a:buClr>
                <a:srgbClr val="515150"/>
              </a:buClr>
              <a:buFont typeface="Arial" panose="020B0604020202020204" pitchFamily="34" charset="0"/>
              <a:buChar char="•"/>
            </a:pPr>
            <a:r>
              <a:rPr sz="1200" dirty="0" smtClean="0">
                <a:solidFill>
                  <a:srgbClr val="515150"/>
                </a:solidFill>
              </a:rPr>
              <a:t>2% paid on Cumulative </a:t>
            </a:r>
            <a:r>
              <a:rPr sz="1200" dirty="0">
                <a:solidFill>
                  <a:srgbClr val="515150"/>
                </a:solidFill>
              </a:rPr>
              <a:t>MRR –  </a:t>
            </a:r>
            <a:r>
              <a:rPr sz="1200" dirty="0" smtClean="0">
                <a:solidFill>
                  <a:srgbClr val="515150"/>
                </a:solidFill>
              </a:rPr>
              <a:t>revenue </a:t>
            </a:r>
            <a:r>
              <a:rPr sz="1200" dirty="0">
                <a:solidFill>
                  <a:srgbClr val="515150"/>
                </a:solidFill>
              </a:rPr>
              <a:t>delivered </a:t>
            </a:r>
            <a:r>
              <a:rPr sz="1200" dirty="0" smtClean="0">
                <a:solidFill>
                  <a:srgbClr val="515150"/>
                </a:solidFill>
              </a:rPr>
              <a:t>in VIP </a:t>
            </a:r>
            <a:r>
              <a:rPr sz="1200" dirty="0">
                <a:solidFill>
                  <a:srgbClr val="515150"/>
                </a:solidFill>
              </a:rPr>
              <a:t>period</a:t>
            </a:r>
          </a:p>
          <a:p>
            <a:pPr marL="285750" indent="-285750">
              <a:spcBef>
                <a:spcPts val="300"/>
              </a:spcBef>
              <a:buClr>
                <a:srgbClr val="515150"/>
              </a:buClr>
              <a:buFont typeface="Arial" panose="020B0604020202020204" pitchFamily="34" charset="0"/>
              <a:buChar char="•"/>
            </a:pPr>
            <a:r>
              <a:rPr sz="1200" dirty="0" smtClean="0">
                <a:solidFill>
                  <a:srgbClr val="515150"/>
                </a:solidFill>
              </a:rPr>
              <a:t>Over </a:t>
            </a:r>
            <a:r>
              <a:rPr sz="1200" dirty="0">
                <a:solidFill>
                  <a:srgbClr val="515150"/>
                </a:solidFill>
              </a:rPr>
              <a:t>the subscription </a:t>
            </a:r>
            <a:r>
              <a:rPr sz="1200" dirty="0" smtClean="0">
                <a:solidFill>
                  <a:srgbClr val="515150"/>
                </a:solidFill>
              </a:rPr>
              <a:t>lifecycle (in multiple VIP periods)</a:t>
            </a:r>
          </a:p>
          <a:p>
            <a:pPr marL="285750" indent="-285750">
              <a:spcBef>
                <a:spcPts val="300"/>
              </a:spcBef>
              <a:buClr>
                <a:srgbClr val="515150"/>
              </a:buClr>
              <a:buFont typeface="Arial" panose="020B0604020202020204" pitchFamily="34" charset="0"/>
              <a:buChar char="•"/>
            </a:pPr>
            <a:r>
              <a:rPr sz="1200" dirty="0">
                <a:solidFill>
                  <a:srgbClr val="515150"/>
                </a:solidFill>
              </a:rPr>
              <a:t>Includes Land, Expand, Renew subscriptions</a:t>
            </a:r>
          </a:p>
          <a:p>
            <a:pPr marL="285750" indent="-285750">
              <a:spcBef>
                <a:spcPts val="300"/>
              </a:spcBef>
              <a:buClr>
                <a:srgbClr val="515150"/>
              </a:buClr>
              <a:buFont typeface="Arial" panose="020B0604020202020204" pitchFamily="34" charset="0"/>
              <a:buChar char="•"/>
            </a:pPr>
            <a:r>
              <a:rPr sz="1200" dirty="0" smtClean="0">
                <a:solidFill>
                  <a:srgbClr val="515150"/>
                </a:solidFill>
              </a:rPr>
              <a:t>Simplified, predictable</a:t>
            </a:r>
            <a:r>
              <a:rPr sz="1200" dirty="0">
                <a:solidFill>
                  <a:srgbClr val="515150"/>
                </a:solidFill>
              </a:rPr>
              <a:t>, recurring </a:t>
            </a:r>
            <a:r>
              <a:rPr sz="1200" dirty="0" smtClean="0">
                <a:solidFill>
                  <a:srgbClr val="515150"/>
                </a:solidFill>
              </a:rPr>
              <a:t>incentive</a:t>
            </a:r>
            <a:endParaRPr sz="1200" dirty="0">
              <a:solidFill>
                <a:srgbClr val="515150"/>
              </a:solidFill>
            </a:endParaRPr>
          </a:p>
          <a:p>
            <a:pPr marL="285750" indent="-285750">
              <a:spcBef>
                <a:spcPts val="300"/>
              </a:spcBef>
              <a:buClr>
                <a:srgbClr val="515150"/>
              </a:buClr>
              <a:buFont typeface="Arial" panose="020B0604020202020204" pitchFamily="34" charset="0"/>
              <a:buChar char="•"/>
            </a:pPr>
            <a:endParaRPr sz="1200" dirty="0">
              <a:solidFill>
                <a:srgbClr val="515150"/>
              </a:solidFill>
            </a:endParaRPr>
          </a:p>
        </p:txBody>
      </p:sp>
      <p:sp>
        <p:nvSpPr>
          <p:cNvPr id="18" name="Plus 17"/>
          <p:cNvSpPr/>
          <p:nvPr/>
        </p:nvSpPr>
        <p:spPr>
          <a:xfrm>
            <a:off x="1148715" y="2860833"/>
            <a:ext cx="325120" cy="328612"/>
          </a:xfrm>
          <a:prstGeom prst="mathPlus">
            <a:avLst/>
          </a:prstGeom>
          <a:solidFill>
            <a:schemeClr val="bg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solidFill>
                <a:srgbClr val="FFFFFF"/>
              </a:solidFill>
            </a:endParaRPr>
          </a:p>
        </p:txBody>
      </p:sp>
      <p:cxnSp>
        <p:nvCxnSpPr>
          <p:cNvPr id="19" name="Straight Connector 18"/>
          <p:cNvCxnSpPr/>
          <p:nvPr/>
        </p:nvCxnSpPr>
        <p:spPr>
          <a:xfrm>
            <a:off x="1664944" y="3025139"/>
            <a:ext cx="5452062" cy="0"/>
          </a:xfrm>
          <a:prstGeom prst="line">
            <a:avLst/>
          </a:prstGeom>
          <a:ln w="6350">
            <a:solidFill>
              <a:schemeClr val="bg1">
                <a:lumMod val="75000"/>
              </a:schemeClr>
            </a:solidFill>
          </a:ln>
        </p:spPr>
        <p:style>
          <a:lnRef idx="1">
            <a:schemeClr val="accent5"/>
          </a:lnRef>
          <a:fillRef idx="0">
            <a:schemeClr val="accent5"/>
          </a:fillRef>
          <a:effectRef idx="0">
            <a:schemeClr val="accent5"/>
          </a:effectRef>
          <a:fontRef idx="minor">
            <a:schemeClr val="tx1"/>
          </a:fontRef>
        </p:style>
      </p:cxnSp>
      <p:sp>
        <p:nvSpPr>
          <p:cNvPr id="20" name="Text Placeholder 11"/>
          <p:cNvSpPr txBox="1">
            <a:spLocks/>
          </p:cNvSpPr>
          <p:nvPr/>
        </p:nvSpPr>
        <p:spPr>
          <a:xfrm>
            <a:off x="2297356" y="2230436"/>
            <a:ext cx="4960694" cy="552450"/>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2"/>
              </a:buClr>
              <a:buSzPct val="80000"/>
              <a:buFont typeface="Arial"/>
              <a:buChar char="•"/>
              <a:defRPr lang="en-US" sz="2000" b="0" i="0" kern="1200">
                <a:solidFill>
                  <a:schemeClr val="tx2"/>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2"/>
              </a:buClr>
              <a:buSzPct val="80000"/>
              <a:buFont typeface="Arial"/>
              <a:buChar char="•"/>
              <a:defRPr lang="en-US" sz="1600" b="0" i="0" kern="1200">
                <a:solidFill>
                  <a:schemeClr val="tx2"/>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4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2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85750" indent="-285750">
              <a:spcBef>
                <a:spcPts val="600"/>
              </a:spcBef>
              <a:buClr>
                <a:srgbClr val="2968AF"/>
              </a:buClr>
              <a:buFont typeface="Arial" panose="020B0604020202020204" pitchFamily="34" charset="0"/>
              <a:buChar char="•"/>
            </a:pPr>
            <a:r>
              <a:rPr sz="1200" dirty="0" smtClean="0">
                <a:solidFill>
                  <a:srgbClr val="676767"/>
                </a:solidFill>
              </a:rPr>
              <a:t>3% </a:t>
            </a:r>
            <a:r>
              <a:rPr sz="1200" dirty="0">
                <a:solidFill>
                  <a:srgbClr val="676767"/>
                </a:solidFill>
              </a:rPr>
              <a:t>paid on Net Growth in Total Contract Value (TCV) </a:t>
            </a:r>
          </a:p>
          <a:p>
            <a:pPr marL="285750" indent="-285750">
              <a:spcBef>
                <a:spcPts val="600"/>
              </a:spcBef>
              <a:buClr>
                <a:srgbClr val="2968AF"/>
              </a:buClr>
              <a:buFont typeface="Arial" panose="020B0604020202020204" pitchFamily="34" charset="0"/>
              <a:buChar char="•"/>
            </a:pPr>
            <a:r>
              <a:rPr sz="1200" dirty="0">
                <a:solidFill>
                  <a:srgbClr val="676767"/>
                </a:solidFill>
              </a:rPr>
              <a:t>One time bonus for new and expanded subscriptions within VIP 30</a:t>
            </a:r>
          </a:p>
        </p:txBody>
      </p:sp>
      <p:sp>
        <p:nvSpPr>
          <p:cNvPr id="21" name="Text Placeholder 11"/>
          <p:cNvSpPr txBox="1">
            <a:spLocks/>
          </p:cNvSpPr>
          <p:nvPr/>
        </p:nvSpPr>
        <p:spPr>
          <a:xfrm>
            <a:off x="2297356" y="3262311"/>
            <a:ext cx="4960694" cy="1544639"/>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2"/>
              </a:buClr>
              <a:buSzPct val="80000"/>
              <a:buFont typeface="Arial"/>
              <a:buChar char="•"/>
              <a:defRPr lang="en-US" sz="2000" b="0" i="0" kern="1200">
                <a:solidFill>
                  <a:schemeClr val="tx2"/>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2"/>
              </a:buClr>
              <a:buSzPct val="80000"/>
              <a:buFont typeface="Arial"/>
              <a:buChar char="•"/>
              <a:defRPr lang="en-US" sz="1600" b="0" i="0" kern="1200">
                <a:solidFill>
                  <a:schemeClr val="tx2"/>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4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2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85750" indent="-285750">
              <a:spcBef>
                <a:spcPts val="300"/>
              </a:spcBef>
              <a:buClr>
                <a:srgbClr val="2968AF"/>
              </a:buClr>
              <a:buFont typeface="Arial" panose="020B0604020202020204" pitchFamily="34" charset="0"/>
              <a:buChar char="•"/>
            </a:pPr>
            <a:r>
              <a:rPr sz="1200" dirty="0">
                <a:solidFill>
                  <a:srgbClr val="676767"/>
                </a:solidFill>
              </a:rPr>
              <a:t>One time bonus, paid on Total Contract Value (TCV) of renewed subscriptions within VIP 30</a:t>
            </a:r>
          </a:p>
          <a:p>
            <a:pPr marL="525413" lvl="2" indent="-285750">
              <a:spcBef>
                <a:spcPts val="300"/>
              </a:spcBef>
              <a:buClr>
                <a:srgbClr val="2968AF"/>
              </a:buClr>
              <a:buFont typeface="Arial" panose="020B0604020202020204" pitchFamily="34" charset="0"/>
              <a:buChar char="•"/>
            </a:pPr>
            <a:r>
              <a:rPr lang="en-US" sz="1000" dirty="0">
                <a:solidFill>
                  <a:srgbClr val="676767"/>
                </a:solidFill>
              </a:rPr>
              <a:t>Advanced Data Center Architecture and/or Unified Computing Technology Specialized and/or Global Gold Certification Partner: 1%</a:t>
            </a:r>
          </a:p>
          <a:p>
            <a:pPr marL="525413" lvl="2" indent="-285750">
              <a:spcBef>
                <a:spcPts val="300"/>
              </a:spcBef>
              <a:buClr>
                <a:srgbClr val="2968AF"/>
              </a:buClr>
              <a:buFont typeface="Arial" panose="020B0604020202020204" pitchFamily="34" charset="0"/>
              <a:buChar char="•"/>
            </a:pPr>
            <a:r>
              <a:rPr lang="en-US" sz="1000" dirty="0">
                <a:solidFill>
                  <a:srgbClr val="676767"/>
                </a:solidFill>
              </a:rPr>
              <a:t>Lifecycle Advisor for Enterprise Agreements: 2%</a:t>
            </a:r>
            <a:endParaRPr lang="en-US" sz="1200" dirty="0">
              <a:solidFill>
                <a:srgbClr val="676767"/>
              </a:solidFill>
            </a:endParaRPr>
          </a:p>
          <a:p>
            <a:pPr marL="285750" indent="-285750">
              <a:spcBef>
                <a:spcPts val="600"/>
              </a:spcBef>
              <a:buClr>
                <a:srgbClr val="2968AF"/>
              </a:buClr>
              <a:buFont typeface="Arial" panose="020B0604020202020204" pitchFamily="34" charset="0"/>
              <a:buChar char="•"/>
            </a:pPr>
            <a:r>
              <a:rPr sz="1200" dirty="0" smtClean="0">
                <a:solidFill>
                  <a:srgbClr val="676767"/>
                </a:solidFill>
              </a:rPr>
              <a:t>Performance </a:t>
            </a:r>
            <a:r>
              <a:rPr sz="1200" dirty="0">
                <a:solidFill>
                  <a:srgbClr val="676767"/>
                </a:solidFill>
              </a:rPr>
              <a:t>requirement: Partner must maintain/grow Cumulative MRR, period over period, to be eligible for Renewal bonus</a:t>
            </a:r>
          </a:p>
          <a:p>
            <a:pPr marL="285750" indent="-285750">
              <a:spcBef>
                <a:spcPts val="300"/>
              </a:spcBef>
              <a:buClr>
                <a:srgbClr val="515150"/>
              </a:buClr>
              <a:buFont typeface="Arial" panose="020B0604020202020204" pitchFamily="34" charset="0"/>
              <a:buChar char="•"/>
            </a:pPr>
            <a:endParaRPr sz="1200" dirty="0">
              <a:solidFill>
                <a:srgbClr val="515150"/>
              </a:solidFill>
            </a:endParaRPr>
          </a:p>
          <a:p>
            <a:pPr marL="285750" indent="-285750">
              <a:spcBef>
                <a:spcPts val="300"/>
              </a:spcBef>
              <a:buClr>
                <a:srgbClr val="515150"/>
              </a:buClr>
              <a:buFont typeface="Arial" panose="020B0604020202020204" pitchFamily="34" charset="0"/>
              <a:buChar char="•"/>
            </a:pPr>
            <a:endParaRPr sz="1200" dirty="0">
              <a:solidFill>
                <a:srgbClr val="515150"/>
              </a:solidFill>
            </a:endParaRPr>
          </a:p>
        </p:txBody>
      </p:sp>
      <p:sp>
        <p:nvSpPr>
          <p:cNvPr id="5" name="Rectangle 4"/>
          <p:cNvSpPr/>
          <p:nvPr/>
        </p:nvSpPr>
        <p:spPr>
          <a:xfrm>
            <a:off x="7346950" y="1047750"/>
            <a:ext cx="1670050" cy="3663950"/>
          </a:xfrm>
          <a:prstGeom prst="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800"/>
              </a:spcBef>
            </a:pPr>
            <a:r>
              <a:rPr lang="en-US" sz="1200" dirty="0">
                <a:solidFill>
                  <a:srgbClr val="0070C0"/>
                </a:solidFill>
              </a:rPr>
              <a:t>General</a:t>
            </a:r>
          </a:p>
          <a:p>
            <a:pPr>
              <a:spcBef>
                <a:spcPts val="0"/>
              </a:spcBef>
            </a:pPr>
            <a:r>
              <a:rPr lang="en-US" sz="1200" dirty="0">
                <a:solidFill>
                  <a:srgbClr val="0070C0"/>
                </a:solidFill>
              </a:rPr>
              <a:t>Requirements</a:t>
            </a:r>
          </a:p>
          <a:p>
            <a:pPr>
              <a:spcBef>
                <a:spcPts val="800"/>
              </a:spcBef>
            </a:pPr>
            <a:r>
              <a:rPr lang="en-US" sz="1100" dirty="0">
                <a:solidFill>
                  <a:srgbClr val="515150"/>
                </a:solidFill>
                <a:ea typeface="ＭＳ Ｐゴシック" charset="0"/>
                <a:cs typeface="CiscoSans ExtraLight"/>
              </a:rPr>
              <a:t>Able to contractually sell eligible offers (SKUs details available on VIP SKUs list) </a:t>
            </a:r>
          </a:p>
          <a:p>
            <a:pPr>
              <a:spcBef>
                <a:spcPts val="800"/>
              </a:spcBef>
            </a:pPr>
            <a:r>
              <a:rPr lang="en-US" sz="1100" dirty="0">
                <a:solidFill>
                  <a:srgbClr val="515150"/>
                </a:solidFill>
                <a:ea typeface="ＭＳ Ｐゴシック" charset="0"/>
                <a:cs typeface="CiscoSans ExtraLight"/>
              </a:rPr>
              <a:t>No CSAT requirements</a:t>
            </a:r>
          </a:p>
          <a:p>
            <a:pPr>
              <a:spcBef>
                <a:spcPts val="800"/>
              </a:spcBef>
            </a:pPr>
            <a:r>
              <a:rPr lang="en-US" sz="1100" dirty="0">
                <a:solidFill>
                  <a:srgbClr val="515150"/>
                </a:solidFill>
                <a:ea typeface="ＭＳ Ｐゴシック" charset="0"/>
                <a:cs typeface="CiscoSans ExtraLight"/>
              </a:rPr>
              <a:t>Internal Business Use, NFR, Simplified pricing deals are </a:t>
            </a:r>
            <a:r>
              <a:rPr lang="en-US" sz="1100" dirty="0" smtClean="0">
                <a:solidFill>
                  <a:srgbClr val="515150"/>
                </a:solidFill>
                <a:ea typeface="ＭＳ Ｐゴシック" charset="0"/>
                <a:cs typeface="CiscoSans ExtraLight"/>
              </a:rPr>
              <a:t>excluded</a:t>
            </a:r>
          </a:p>
          <a:p>
            <a:pPr>
              <a:spcBef>
                <a:spcPts val="800"/>
              </a:spcBef>
            </a:pPr>
            <a:r>
              <a:rPr lang="en-US" sz="1100" dirty="0" smtClean="0">
                <a:solidFill>
                  <a:srgbClr val="515150"/>
                </a:solidFill>
                <a:ea typeface="ＭＳ Ｐゴシック" charset="0"/>
                <a:cs typeface="CiscoSans ExtraLight"/>
              </a:rPr>
              <a:t>Partner credentials on </a:t>
            </a:r>
            <a:r>
              <a:rPr lang="en-US" sz="1100" dirty="0">
                <a:solidFill>
                  <a:srgbClr val="515150"/>
                </a:solidFill>
                <a:ea typeface="ＭＳ Ｐゴシック" charset="0"/>
                <a:cs typeface="CiscoSans ExtraLight"/>
              </a:rPr>
              <a:t>January 27, 2018 will be </a:t>
            </a:r>
            <a:r>
              <a:rPr lang="en-US" sz="1100" dirty="0" smtClean="0">
                <a:solidFill>
                  <a:srgbClr val="515150"/>
                </a:solidFill>
                <a:ea typeface="ＭＳ Ｐゴシック" charset="0"/>
                <a:cs typeface="CiscoSans ExtraLight"/>
              </a:rPr>
              <a:t>recognized for </a:t>
            </a:r>
            <a:r>
              <a:rPr lang="en-US" sz="1100" dirty="0">
                <a:solidFill>
                  <a:srgbClr val="515150"/>
                </a:solidFill>
                <a:ea typeface="ＭＳ Ｐゴシック" charset="0"/>
                <a:cs typeface="CiscoSans ExtraLight"/>
              </a:rPr>
              <a:t>Renewal bonus calculation</a:t>
            </a:r>
          </a:p>
          <a:p>
            <a:pPr>
              <a:spcBef>
                <a:spcPts val="800"/>
              </a:spcBef>
            </a:pPr>
            <a:endParaRPr lang="en-US" sz="1100" b="1" dirty="0">
              <a:solidFill>
                <a:srgbClr val="515150"/>
              </a:solidFill>
              <a:ea typeface="ＭＳ Ｐゴシック" charset="0"/>
              <a:cs typeface="CiscoSans ExtraLight"/>
            </a:endParaRPr>
          </a:p>
        </p:txBody>
      </p:sp>
    </p:spTree>
    <p:extLst>
      <p:ext uri="{BB962C8B-B14F-4D97-AF65-F5344CB8AC3E}">
        <p14:creationId xmlns:p14="http://schemas.microsoft.com/office/powerpoint/2010/main" val="2672298694"/>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371" y="114548"/>
            <a:ext cx="8345488" cy="731837"/>
          </a:xfrm>
        </p:spPr>
        <p:txBody>
          <a:bodyPr/>
          <a:lstStyle/>
          <a:p>
            <a:r>
              <a:rPr lang="en-US" dirty="0">
                <a:solidFill>
                  <a:srgbClr val="5C5E60"/>
                </a:solidFill>
              </a:rPr>
              <a:t>Data Center </a:t>
            </a:r>
            <a:r>
              <a:rPr lang="en-US" dirty="0" smtClean="0"/>
              <a:t>Annuity: Example</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142434041"/>
              </p:ext>
            </p:extLst>
          </p:nvPr>
        </p:nvGraphicFramePr>
        <p:xfrm>
          <a:off x="313557" y="687230"/>
          <a:ext cx="6482263" cy="1224611"/>
        </p:xfrm>
        <a:graphic>
          <a:graphicData uri="http://schemas.openxmlformats.org/drawingml/2006/table">
            <a:tbl>
              <a:tblPr firstRow="1" lastRow="1" bandRow="1">
                <a:tableStyleId>{7DF18680-E054-41AD-8BC1-D1AEF772440D}</a:tableStyleId>
              </a:tblPr>
              <a:tblGrid>
                <a:gridCol w="732207">
                  <a:extLst>
                    <a:ext uri="{9D8B030D-6E8A-4147-A177-3AD203B41FA5}">
                      <a16:colId xmlns:a16="http://schemas.microsoft.com/office/drawing/2014/main" xmlns="" val="1622344103"/>
                    </a:ext>
                  </a:extLst>
                </a:gridCol>
                <a:gridCol w="607246">
                  <a:extLst>
                    <a:ext uri="{9D8B030D-6E8A-4147-A177-3AD203B41FA5}">
                      <a16:colId xmlns:a16="http://schemas.microsoft.com/office/drawing/2014/main" xmlns="" val="3702191719"/>
                    </a:ext>
                  </a:extLst>
                </a:gridCol>
                <a:gridCol w="1000672">
                  <a:extLst>
                    <a:ext uri="{9D8B030D-6E8A-4147-A177-3AD203B41FA5}">
                      <a16:colId xmlns:a16="http://schemas.microsoft.com/office/drawing/2014/main" xmlns="" val="4140722381"/>
                    </a:ext>
                  </a:extLst>
                </a:gridCol>
                <a:gridCol w="552380">
                  <a:extLst>
                    <a:ext uri="{9D8B030D-6E8A-4147-A177-3AD203B41FA5}">
                      <a16:colId xmlns:a16="http://schemas.microsoft.com/office/drawing/2014/main" xmlns="" val="659435489"/>
                    </a:ext>
                  </a:extLst>
                </a:gridCol>
                <a:gridCol w="552380">
                  <a:extLst>
                    <a:ext uri="{9D8B030D-6E8A-4147-A177-3AD203B41FA5}">
                      <a16:colId xmlns:a16="http://schemas.microsoft.com/office/drawing/2014/main" xmlns="" val="4188658629"/>
                    </a:ext>
                  </a:extLst>
                </a:gridCol>
                <a:gridCol w="552380">
                  <a:extLst>
                    <a:ext uri="{9D8B030D-6E8A-4147-A177-3AD203B41FA5}">
                      <a16:colId xmlns:a16="http://schemas.microsoft.com/office/drawing/2014/main" xmlns="" val="2045784769"/>
                    </a:ext>
                  </a:extLst>
                </a:gridCol>
                <a:gridCol w="552380">
                  <a:extLst>
                    <a:ext uri="{9D8B030D-6E8A-4147-A177-3AD203B41FA5}">
                      <a16:colId xmlns:a16="http://schemas.microsoft.com/office/drawing/2014/main" xmlns="" val="1934741920"/>
                    </a:ext>
                  </a:extLst>
                </a:gridCol>
                <a:gridCol w="552380">
                  <a:extLst>
                    <a:ext uri="{9D8B030D-6E8A-4147-A177-3AD203B41FA5}">
                      <a16:colId xmlns:a16="http://schemas.microsoft.com/office/drawing/2014/main" xmlns="" val="1156391796"/>
                    </a:ext>
                  </a:extLst>
                </a:gridCol>
                <a:gridCol w="552380">
                  <a:extLst>
                    <a:ext uri="{9D8B030D-6E8A-4147-A177-3AD203B41FA5}">
                      <a16:colId xmlns:a16="http://schemas.microsoft.com/office/drawing/2014/main" xmlns="" val="760722587"/>
                    </a:ext>
                  </a:extLst>
                </a:gridCol>
                <a:gridCol w="827858">
                  <a:extLst>
                    <a:ext uri="{9D8B030D-6E8A-4147-A177-3AD203B41FA5}">
                      <a16:colId xmlns:a16="http://schemas.microsoft.com/office/drawing/2014/main" xmlns="" val="2503208194"/>
                    </a:ext>
                  </a:extLst>
                </a:gridCol>
              </a:tblGrid>
              <a:tr h="231870">
                <a:tc gridSpan="10">
                  <a:txBody>
                    <a:bodyPr/>
                    <a:lstStyle/>
                    <a:p>
                      <a:pPr algn="l" fontAlgn="b"/>
                      <a:r>
                        <a:rPr lang="en-US" sz="1000" u="none" strike="noStrike" dirty="0" smtClean="0">
                          <a:solidFill>
                            <a:schemeClr val="tx1"/>
                          </a:solidFill>
                          <a:effectLst/>
                        </a:rPr>
                        <a:t>Monthly</a:t>
                      </a:r>
                      <a:r>
                        <a:rPr lang="en-US" sz="1000" u="none" strike="noStrike" baseline="0" dirty="0" smtClean="0">
                          <a:solidFill>
                            <a:schemeClr val="tx1"/>
                          </a:solidFill>
                          <a:effectLst/>
                        </a:rPr>
                        <a:t> Recurring Revenue (MRR) during VIP 30 period</a:t>
                      </a:r>
                      <a:endParaRPr lang="en-US" sz="1000" b="1" i="0" u="none" strike="noStrike" dirty="0">
                        <a:solidFill>
                          <a:schemeClr val="tx1"/>
                        </a:solidFill>
                        <a:effectLst/>
                        <a:latin typeface="Calibri" panose="020F0502020204030204" pitchFamily="34" charset="0"/>
                      </a:endParaRPr>
                    </a:p>
                  </a:txBody>
                  <a:tcPr marL="3612" marR="3612" marT="3612" marB="0" anchor="ctr">
                    <a:noFill/>
                  </a:tcPr>
                </a:tc>
                <a:tc hMerge="1">
                  <a:txBody>
                    <a:bodyPr/>
                    <a:lstStyle/>
                    <a:p>
                      <a:pPr algn="ctr" fontAlgn="b"/>
                      <a:endParaRPr lang="en-US" sz="1000" b="1" i="0" u="none" strike="noStrike" dirty="0">
                        <a:solidFill>
                          <a:srgbClr val="000000"/>
                        </a:solidFill>
                        <a:effectLst/>
                        <a:latin typeface="Calibri" panose="020F0502020204030204" pitchFamily="34" charset="0"/>
                      </a:endParaRPr>
                    </a:p>
                  </a:txBody>
                  <a:tcPr marL="3612" marR="3612" marT="3612" marB="0" anchor="b"/>
                </a:tc>
                <a:tc hMerge="1">
                  <a:txBody>
                    <a:bodyPr/>
                    <a:lstStyle/>
                    <a:p>
                      <a:pPr algn="ctr" fontAlgn="b"/>
                      <a:endParaRPr lang="en-US" sz="1000" b="1" i="0" u="none" strike="noStrike" dirty="0">
                        <a:solidFill>
                          <a:srgbClr val="000000"/>
                        </a:solidFill>
                        <a:effectLst/>
                        <a:latin typeface="Calibri" panose="020F0502020204030204" pitchFamily="34" charset="0"/>
                      </a:endParaRPr>
                    </a:p>
                  </a:txBody>
                  <a:tcPr marL="3612" marR="3612" marT="3612" marB="0" anchor="b"/>
                </a:tc>
                <a:tc hMerge="1">
                  <a:txBody>
                    <a:bodyPr/>
                    <a:lstStyle/>
                    <a:p>
                      <a:pPr algn="ctr" fontAlgn="b"/>
                      <a:endParaRPr lang="en-US" sz="1000" b="1" i="0" u="none" strike="noStrike" dirty="0">
                        <a:solidFill>
                          <a:srgbClr val="000000"/>
                        </a:solidFill>
                        <a:effectLst/>
                        <a:latin typeface="Calibri" panose="020F0502020204030204" pitchFamily="34" charset="0"/>
                      </a:endParaRPr>
                    </a:p>
                  </a:txBody>
                  <a:tcPr marL="3612" marR="3612" marT="3612"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1000" b="1" i="0" u="none" strike="noStrike" dirty="0">
                        <a:solidFill>
                          <a:schemeClr val="bg1"/>
                        </a:solidFill>
                        <a:effectLst/>
                        <a:latin typeface="Calibri" panose="020F0502020204030204" pitchFamily="34" charset="0"/>
                      </a:endParaRPr>
                    </a:p>
                  </a:txBody>
                  <a:tcPr marL="3612" marR="3612" marT="3612" marB="0" anchor="b"/>
                </a:tc>
                <a:extLst>
                  <a:ext uri="{0D108BD9-81ED-4DB2-BD59-A6C34878D82A}">
                    <a16:rowId xmlns:a16="http://schemas.microsoft.com/office/drawing/2014/main" xmlns="" val="3242434443"/>
                  </a:ext>
                </a:extLst>
              </a:tr>
              <a:tr h="177785">
                <a:tc>
                  <a:txBody>
                    <a:bodyPr/>
                    <a:lstStyle/>
                    <a:p>
                      <a:pPr algn="l" fontAlgn="b"/>
                      <a:r>
                        <a:rPr lang="en-US" sz="900" u="none" strike="noStrike" dirty="0" smtClean="0">
                          <a:solidFill>
                            <a:schemeClr val="bg1"/>
                          </a:solidFill>
                          <a:effectLst/>
                        </a:rPr>
                        <a:t> Subscription       </a:t>
                      </a:r>
                      <a:endParaRPr lang="en-US" sz="900" b="1" i="0" u="none" strike="noStrike" dirty="0">
                        <a:solidFill>
                          <a:schemeClr val="bg1"/>
                        </a:solidFill>
                        <a:effectLst/>
                        <a:latin typeface="Calibri" panose="020F0502020204030204" pitchFamily="34" charset="0"/>
                      </a:endParaRPr>
                    </a:p>
                  </a:txBody>
                  <a:tcPr marL="3612" marR="3612" marT="3612" marB="0" anchor="ctr">
                    <a:solidFill>
                      <a:srgbClr val="049FD9"/>
                    </a:solidFill>
                  </a:tcPr>
                </a:tc>
                <a:tc>
                  <a:txBody>
                    <a:bodyPr/>
                    <a:lstStyle/>
                    <a:p>
                      <a:pPr algn="ctr" fontAlgn="b"/>
                      <a:r>
                        <a:rPr lang="en-US" sz="900" u="none" strike="noStrike" dirty="0">
                          <a:solidFill>
                            <a:schemeClr val="bg1"/>
                          </a:solidFill>
                          <a:effectLst/>
                        </a:rPr>
                        <a:t>TCV</a:t>
                      </a:r>
                      <a:endParaRPr lang="en-US" sz="900" b="1" i="0" u="none" strike="noStrike" dirty="0">
                        <a:solidFill>
                          <a:schemeClr val="bg1"/>
                        </a:solidFill>
                        <a:effectLst/>
                        <a:latin typeface="Calibri" panose="020F0502020204030204" pitchFamily="34" charset="0"/>
                      </a:endParaRPr>
                    </a:p>
                  </a:txBody>
                  <a:tcPr marL="3612" marR="3612" marT="3612" marB="0" anchor="ctr">
                    <a:solidFill>
                      <a:srgbClr val="049FD9"/>
                    </a:solidFill>
                  </a:tcPr>
                </a:tc>
                <a:tc>
                  <a:txBody>
                    <a:bodyPr/>
                    <a:lstStyle/>
                    <a:p>
                      <a:pPr algn="ctr" fontAlgn="b"/>
                      <a:r>
                        <a:rPr lang="en-US" sz="900" u="none" strike="noStrike" dirty="0">
                          <a:solidFill>
                            <a:schemeClr val="bg1"/>
                          </a:solidFill>
                          <a:effectLst/>
                        </a:rPr>
                        <a:t>Sub Type</a:t>
                      </a:r>
                      <a:endParaRPr lang="en-US" sz="900" b="1" i="0" u="none" strike="noStrike" dirty="0">
                        <a:solidFill>
                          <a:schemeClr val="bg1"/>
                        </a:solidFill>
                        <a:effectLst/>
                        <a:latin typeface="Calibri" panose="020F0502020204030204" pitchFamily="34" charset="0"/>
                      </a:endParaRPr>
                    </a:p>
                  </a:txBody>
                  <a:tcPr marL="3612" marR="3612" marT="3612" marB="0" anchor="ctr">
                    <a:solidFill>
                      <a:srgbClr val="049FD9"/>
                    </a:solidFill>
                  </a:tcPr>
                </a:tc>
                <a:tc>
                  <a:txBody>
                    <a:bodyPr/>
                    <a:lstStyle/>
                    <a:p>
                      <a:pPr algn="ctr" fontAlgn="b"/>
                      <a:r>
                        <a:rPr lang="en-US" sz="900" u="none" strike="noStrike" dirty="0" smtClean="0">
                          <a:solidFill>
                            <a:schemeClr val="bg1"/>
                          </a:solidFill>
                          <a:effectLst/>
                        </a:rPr>
                        <a:t>M1</a:t>
                      </a:r>
                      <a:endParaRPr lang="en-US" sz="900" b="1" i="0" u="none" strike="noStrike" dirty="0">
                        <a:solidFill>
                          <a:schemeClr val="bg1"/>
                        </a:solidFill>
                        <a:effectLst/>
                        <a:latin typeface="Calibri" panose="020F0502020204030204" pitchFamily="34" charset="0"/>
                      </a:endParaRPr>
                    </a:p>
                  </a:txBody>
                  <a:tcPr marL="3612" marR="3612" marT="3612" marB="0" anchor="ctr">
                    <a:solidFill>
                      <a:srgbClr val="049FD9"/>
                    </a:solidFill>
                  </a:tcPr>
                </a:tc>
                <a:tc>
                  <a:txBody>
                    <a:bodyPr/>
                    <a:lstStyle/>
                    <a:p>
                      <a:pPr algn="ctr" fontAlgn="b"/>
                      <a:r>
                        <a:rPr lang="en-US" sz="900" u="none" strike="noStrike" dirty="0" smtClean="0">
                          <a:solidFill>
                            <a:schemeClr val="bg1"/>
                          </a:solidFill>
                          <a:effectLst/>
                        </a:rPr>
                        <a:t>M2</a:t>
                      </a:r>
                      <a:endParaRPr lang="en-US" sz="900" b="1" i="0" u="none" strike="noStrike" dirty="0">
                        <a:solidFill>
                          <a:schemeClr val="bg1"/>
                        </a:solidFill>
                        <a:effectLst/>
                        <a:latin typeface="Calibri" panose="020F0502020204030204" pitchFamily="34" charset="0"/>
                      </a:endParaRPr>
                    </a:p>
                  </a:txBody>
                  <a:tcPr marL="3612" marR="3612" marT="3612" marB="0" anchor="ctr">
                    <a:solidFill>
                      <a:srgbClr val="049FD9"/>
                    </a:solidFill>
                  </a:tcPr>
                </a:tc>
                <a:tc>
                  <a:txBody>
                    <a:bodyPr/>
                    <a:lstStyle/>
                    <a:p>
                      <a:pPr algn="ctr" fontAlgn="b"/>
                      <a:r>
                        <a:rPr lang="en-US" sz="900" u="none" strike="noStrike" dirty="0" smtClean="0">
                          <a:solidFill>
                            <a:schemeClr val="bg1"/>
                          </a:solidFill>
                          <a:effectLst/>
                        </a:rPr>
                        <a:t>M3</a:t>
                      </a:r>
                      <a:endParaRPr lang="en-US" sz="900" b="1" i="0" u="none" strike="noStrike" dirty="0">
                        <a:solidFill>
                          <a:schemeClr val="bg1"/>
                        </a:solidFill>
                        <a:effectLst/>
                        <a:latin typeface="Calibri" panose="020F0502020204030204" pitchFamily="34" charset="0"/>
                      </a:endParaRPr>
                    </a:p>
                  </a:txBody>
                  <a:tcPr marL="3612" marR="3612" marT="3612" marB="0" anchor="ctr">
                    <a:solidFill>
                      <a:srgbClr val="049FD9"/>
                    </a:solidFill>
                  </a:tcPr>
                </a:tc>
                <a:tc>
                  <a:txBody>
                    <a:bodyPr/>
                    <a:lstStyle/>
                    <a:p>
                      <a:pPr algn="ctr" fontAlgn="b"/>
                      <a:r>
                        <a:rPr lang="en-US" sz="900" u="none" strike="noStrike" dirty="0" smtClean="0">
                          <a:solidFill>
                            <a:schemeClr val="bg1"/>
                          </a:solidFill>
                          <a:effectLst/>
                        </a:rPr>
                        <a:t>M4</a:t>
                      </a:r>
                      <a:endParaRPr lang="en-US" sz="900" b="1" i="0" u="none" strike="noStrike" dirty="0">
                        <a:solidFill>
                          <a:schemeClr val="bg1"/>
                        </a:solidFill>
                        <a:effectLst/>
                        <a:latin typeface="Calibri" panose="020F0502020204030204" pitchFamily="34" charset="0"/>
                      </a:endParaRPr>
                    </a:p>
                  </a:txBody>
                  <a:tcPr marL="3612" marR="3612" marT="3612" marB="0" anchor="ctr">
                    <a:solidFill>
                      <a:srgbClr val="049FD9"/>
                    </a:solidFill>
                  </a:tcPr>
                </a:tc>
                <a:tc>
                  <a:txBody>
                    <a:bodyPr/>
                    <a:lstStyle/>
                    <a:p>
                      <a:pPr algn="ctr" fontAlgn="b"/>
                      <a:r>
                        <a:rPr lang="en-US" sz="900" u="none" strike="noStrike" dirty="0" smtClean="0">
                          <a:solidFill>
                            <a:schemeClr val="bg1"/>
                          </a:solidFill>
                          <a:effectLst/>
                        </a:rPr>
                        <a:t>M5</a:t>
                      </a:r>
                      <a:endParaRPr lang="en-US" sz="900" b="1" i="0" u="none" strike="noStrike" dirty="0">
                        <a:solidFill>
                          <a:schemeClr val="bg1"/>
                        </a:solidFill>
                        <a:effectLst/>
                        <a:latin typeface="Calibri" panose="020F0502020204030204" pitchFamily="34" charset="0"/>
                      </a:endParaRPr>
                    </a:p>
                  </a:txBody>
                  <a:tcPr marL="3612" marR="3612" marT="3612" marB="0" anchor="ctr">
                    <a:solidFill>
                      <a:srgbClr val="049FD9"/>
                    </a:solidFill>
                  </a:tcPr>
                </a:tc>
                <a:tc>
                  <a:txBody>
                    <a:bodyPr/>
                    <a:lstStyle/>
                    <a:p>
                      <a:pPr algn="ctr" fontAlgn="b"/>
                      <a:r>
                        <a:rPr lang="en-US" sz="900" u="none" strike="noStrike" dirty="0" smtClean="0">
                          <a:solidFill>
                            <a:schemeClr val="bg1"/>
                          </a:solidFill>
                          <a:effectLst/>
                        </a:rPr>
                        <a:t>M6</a:t>
                      </a:r>
                      <a:endParaRPr lang="en-US" sz="900" b="1" i="0" u="none" strike="noStrike" dirty="0">
                        <a:solidFill>
                          <a:schemeClr val="bg1"/>
                        </a:solidFill>
                        <a:effectLst/>
                        <a:latin typeface="Calibri" panose="020F0502020204030204" pitchFamily="34" charset="0"/>
                      </a:endParaRPr>
                    </a:p>
                  </a:txBody>
                  <a:tcPr marL="3612" marR="3612" marT="3612" marB="0" anchor="ctr">
                    <a:solidFill>
                      <a:srgbClr val="049FD9"/>
                    </a:solidFill>
                  </a:tcPr>
                </a:tc>
                <a:tc>
                  <a:txBody>
                    <a:bodyPr/>
                    <a:lstStyle/>
                    <a:p>
                      <a:pPr algn="ctr" fontAlgn="b"/>
                      <a:r>
                        <a:rPr lang="en-US" sz="900" u="none" strike="noStrike" kern="1200" dirty="0" smtClean="0">
                          <a:solidFill>
                            <a:schemeClr val="bg1"/>
                          </a:solidFill>
                          <a:effectLst/>
                        </a:rPr>
                        <a:t>Cumulative MRR</a:t>
                      </a:r>
                      <a:endParaRPr lang="en-US" sz="900" b="1" u="none" strike="noStrike" kern="1200" dirty="0">
                        <a:solidFill>
                          <a:schemeClr val="bg1"/>
                        </a:solidFill>
                        <a:effectLst/>
                        <a:latin typeface="+mn-lt"/>
                        <a:ea typeface="+mn-ea"/>
                        <a:cs typeface="+mn-cs"/>
                      </a:endParaRPr>
                    </a:p>
                  </a:txBody>
                  <a:tcPr marL="3612" marR="3612" marT="3612" marB="0" anchor="ctr">
                    <a:solidFill>
                      <a:srgbClr val="049FD9"/>
                    </a:solidFill>
                  </a:tcPr>
                </a:tc>
                <a:extLst>
                  <a:ext uri="{0D108BD9-81ED-4DB2-BD59-A6C34878D82A}">
                    <a16:rowId xmlns:a16="http://schemas.microsoft.com/office/drawing/2014/main" xmlns="" val="4134209379"/>
                  </a:ext>
                </a:extLst>
              </a:tr>
              <a:tr h="174157">
                <a:tc>
                  <a:txBody>
                    <a:bodyPr/>
                    <a:lstStyle/>
                    <a:p>
                      <a:pPr marL="91440" algn="l" fontAlgn="b">
                        <a:spcBef>
                          <a:spcPts val="0"/>
                        </a:spcBef>
                      </a:pPr>
                      <a:r>
                        <a:rPr lang="en-US" sz="900" u="none" strike="noStrike" dirty="0">
                          <a:effectLst/>
                        </a:rPr>
                        <a:t>Sub </a:t>
                      </a:r>
                      <a:r>
                        <a:rPr lang="en-US" sz="900" u="none" strike="noStrike" dirty="0" smtClean="0">
                          <a:effectLst/>
                        </a:rPr>
                        <a:t>1</a:t>
                      </a:r>
                      <a:endParaRPr lang="en-US" sz="900" b="0" i="0" u="none" strike="noStrike" dirty="0">
                        <a:solidFill>
                          <a:srgbClr val="000000"/>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effectLst/>
                        </a:rPr>
                        <a:t>$120,000</a:t>
                      </a:r>
                      <a:endParaRPr lang="en-US" sz="900" b="0" i="0" u="none" strike="noStrike" dirty="0">
                        <a:solidFill>
                          <a:srgbClr val="000000"/>
                        </a:solidFill>
                        <a:effectLst/>
                        <a:latin typeface="Calibri" panose="020F0502020204030204" pitchFamily="34" charset="0"/>
                      </a:endParaRPr>
                    </a:p>
                  </a:txBody>
                  <a:tcPr marL="3612" marR="3612" marT="3612" marB="0" anchor="ctr">
                    <a:noFill/>
                  </a:tcPr>
                </a:tc>
                <a:tc>
                  <a:txBody>
                    <a:bodyPr/>
                    <a:lstStyle/>
                    <a:p>
                      <a:pPr marL="45720" algn="l" fontAlgn="b"/>
                      <a:r>
                        <a:rPr lang="en-US" sz="900" u="none" strike="noStrike" dirty="0" smtClean="0">
                          <a:solidFill>
                            <a:schemeClr val="tx1"/>
                          </a:solidFill>
                          <a:effectLst/>
                        </a:rPr>
                        <a:t>New </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effectLst/>
                        </a:rPr>
                        <a:t>$10,000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effectLst/>
                        </a:rPr>
                        <a:t>$10,000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effectLst/>
                        </a:rPr>
                        <a:t>$10,000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effectLst/>
                        </a:rPr>
                        <a:t>$10,000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effectLst/>
                        </a:rPr>
                        <a:t>$10,000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dirty="0">
                          <a:effectLst/>
                        </a:rPr>
                        <a:t>$10,000</a:t>
                      </a:r>
                      <a:endParaRPr lang="en-US" sz="900" b="0" i="0" u="none" strike="noStrike" dirty="0">
                        <a:solidFill>
                          <a:schemeClr val="tx1"/>
                        </a:solidFill>
                        <a:effectLst/>
                        <a:latin typeface="Calibri" panose="020F0502020204030204" pitchFamily="34" charset="0"/>
                      </a:endParaRPr>
                    </a:p>
                  </a:txBody>
                  <a:tcPr marL="3612" marR="3612" marT="3612" marB="0" anchor="ctr">
                    <a:noFill/>
                  </a:tcPr>
                </a:tc>
                <a:tc>
                  <a:txBody>
                    <a:bodyPr/>
                    <a:lstStyle/>
                    <a:p>
                      <a:pPr algn="r" fontAlgn="b"/>
                      <a:r>
                        <a:rPr lang="en-US" sz="900" u="none" strike="noStrike" kern="1200" dirty="0" smtClean="0">
                          <a:solidFill>
                            <a:schemeClr val="tx1"/>
                          </a:solidFill>
                          <a:effectLst/>
                        </a:rPr>
                        <a:t>$60,000</a:t>
                      </a:r>
                      <a:endParaRPr lang="en-US" sz="900" b="1" u="none" strike="noStrike" kern="1200" dirty="0">
                        <a:solidFill>
                          <a:schemeClr val="tx1"/>
                        </a:solidFill>
                        <a:effectLst/>
                        <a:latin typeface="+mn-lt"/>
                        <a:ea typeface="+mn-ea"/>
                        <a:cs typeface="+mn-cs"/>
                      </a:endParaRPr>
                    </a:p>
                  </a:txBody>
                  <a:tcPr marL="3612" marR="3612" marT="3612" marB="0" anchor="ctr">
                    <a:solidFill>
                      <a:schemeClr val="bg2">
                        <a:lumMod val="20000"/>
                        <a:lumOff val="80000"/>
                      </a:schemeClr>
                    </a:solidFill>
                  </a:tcPr>
                </a:tc>
              </a:tr>
              <a:tr h="174157">
                <a:tc>
                  <a:txBody>
                    <a:bodyPr/>
                    <a:lstStyle/>
                    <a:p>
                      <a:pPr marL="91440" algn="l" fontAlgn="b">
                        <a:spcBef>
                          <a:spcPts val="0"/>
                        </a:spcBef>
                      </a:pPr>
                      <a:r>
                        <a:rPr lang="en-US" sz="900" u="none" strike="noStrike" dirty="0">
                          <a:effectLst/>
                        </a:rPr>
                        <a:t>Sub </a:t>
                      </a:r>
                      <a:r>
                        <a:rPr lang="en-US" sz="900" u="none" strike="noStrike" dirty="0" smtClean="0">
                          <a:effectLst/>
                        </a:rPr>
                        <a:t>2</a:t>
                      </a:r>
                      <a:endParaRPr lang="en-US" sz="900" b="0" i="0" u="none" strike="noStrike" dirty="0">
                        <a:solidFill>
                          <a:srgbClr val="000000"/>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dirty="0" smtClean="0">
                          <a:effectLst/>
                        </a:rPr>
                        <a:t>$90,000</a:t>
                      </a:r>
                      <a:endParaRPr lang="en-US" sz="900" b="0" i="0" u="none" strike="noStrike" dirty="0">
                        <a:solidFill>
                          <a:srgbClr val="000000"/>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marL="45720" algn="l" fontAlgn="b"/>
                      <a:r>
                        <a:rPr lang="en-US" sz="900" u="none" strike="noStrike" dirty="0" smtClean="0">
                          <a:effectLst/>
                        </a:rPr>
                        <a:t>New</a:t>
                      </a:r>
                      <a:endParaRPr lang="en-US" sz="700" i="1" u="none" strike="noStrike" kern="1200" dirty="0">
                        <a:solidFill>
                          <a:schemeClr val="tx1"/>
                        </a:solidFill>
                        <a:effectLst/>
                        <a:latin typeface="+mn-lt"/>
                        <a:ea typeface="+mn-ea"/>
                        <a:cs typeface="+mn-cs"/>
                      </a:endParaRPr>
                    </a:p>
                  </a:txBody>
                  <a:tcPr marL="3612" marR="3612" marT="3612" marB="0" anchor="ctr">
                    <a:solidFill>
                      <a:schemeClr val="bg1">
                        <a:lumMod val="95000"/>
                      </a:schemeClr>
                    </a:solidFill>
                  </a:tcPr>
                </a:tc>
                <a:tc>
                  <a:txBody>
                    <a:bodyPr/>
                    <a:lstStyle/>
                    <a:p>
                      <a:pPr algn="ctr" fontAlgn="b"/>
                      <a:r>
                        <a:rPr lang="en-US" sz="900" u="none" strike="noStrike" dirty="0" smtClean="0">
                          <a:effectLst/>
                        </a:rPr>
                        <a:t>- </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dirty="0">
                          <a:effectLst/>
                        </a:rPr>
                        <a:t>$7,500</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dirty="0">
                          <a:effectLst/>
                        </a:rPr>
                        <a:t>$7,500</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dirty="0">
                          <a:effectLst/>
                        </a:rPr>
                        <a:t>$7,500</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dirty="0" smtClean="0">
                          <a:effectLst/>
                        </a:rPr>
                        <a:t>$7,500</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dirty="0" smtClean="0">
                          <a:effectLst/>
                        </a:rPr>
                        <a:t>$7,500</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kern="1200" dirty="0" smtClean="0">
                          <a:solidFill>
                            <a:schemeClr val="tx1"/>
                          </a:solidFill>
                          <a:effectLst/>
                        </a:rPr>
                        <a:t>$37,500</a:t>
                      </a:r>
                      <a:endParaRPr lang="en-US" sz="900" b="1" u="none" strike="noStrike" kern="1200" dirty="0">
                        <a:solidFill>
                          <a:schemeClr val="tx1"/>
                        </a:solidFill>
                        <a:effectLst/>
                        <a:latin typeface="+mn-lt"/>
                        <a:ea typeface="+mn-ea"/>
                        <a:cs typeface="+mn-cs"/>
                      </a:endParaRPr>
                    </a:p>
                  </a:txBody>
                  <a:tcPr marL="3612" marR="3612" marT="3612" marB="0" anchor="ctr">
                    <a:solidFill>
                      <a:schemeClr val="bg2">
                        <a:lumMod val="20000"/>
                        <a:lumOff val="80000"/>
                      </a:schemeClr>
                    </a:solidFill>
                  </a:tcPr>
                </a:tc>
                <a:extLst>
                  <a:ext uri="{0D108BD9-81ED-4DB2-BD59-A6C34878D82A}">
                    <a16:rowId xmlns:a16="http://schemas.microsoft.com/office/drawing/2014/main" xmlns="" val="1009973111"/>
                  </a:ext>
                </a:extLst>
              </a:tr>
              <a:tr h="188710">
                <a:tc>
                  <a:txBody>
                    <a:bodyPr/>
                    <a:lstStyle/>
                    <a:p>
                      <a:pPr marL="91440" algn="l" fontAlgn="b">
                        <a:spcBef>
                          <a:spcPts val="0"/>
                        </a:spcBef>
                      </a:pPr>
                      <a:r>
                        <a:rPr lang="en-US" sz="900" u="none" strike="noStrike" dirty="0">
                          <a:effectLst/>
                        </a:rPr>
                        <a:t>Sub </a:t>
                      </a:r>
                      <a:r>
                        <a:rPr lang="en-US" sz="900" u="none" strike="noStrike" dirty="0" smtClean="0">
                          <a:effectLst/>
                        </a:rPr>
                        <a:t>3</a:t>
                      </a:r>
                      <a:endParaRPr lang="en-US" sz="900" b="0" i="0" u="none" strike="noStrike" dirty="0">
                        <a:solidFill>
                          <a:srgbClr val="000000"/>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dirty="0" smtClean="0">
                          <a:effectLst/>
                        </a:rPr>
                        <a:t>$360,000</a:t>
                      </a:r>
                      <a:endParaRPr lang="en-US" sz="900" b="0" i="0" u="none" strike="noStrike" dirty="0">
                        <a:solidFill>
                          <a:srgbClr val="000000"/>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marL="45720" algn="l" fontAlgn="b"/>
                      <a:r>
                        <a:rPr lang="en-US" sz="900" u="none" strike="noStrike" dirty="0" smtClean="0">
                          <a:solidFill>
                            <a:schemeClr val="tx1"/>
                          </a:solidFill>
                          <a:effectLst/>
                        </a:rPr>
                        <a:t>New </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gridSpan="3">
                  <a:txBody>
                    <a:bodyPr/>
                    <a:lstStyle/>
                    <a:p>
                      <a:pPr algn="ctr" fontAlgn="b"/>
                      <a:r>
                        <a:rPr lang="en-US" sz="900" b="0" i="0" u="none" strike="noStrike" dirty="0" smtClean="0">
                          <a:solidFill>
                            <a:schemeClr val="tx1"/>
                          </a:solidFill>
                          <a:effectLst/>
                          <a:latin typeface="Calibri" panose="020F0502020204030204" pitchFamily="34" charset="0"/>
                        </a:rPr>
                        <a:t>-</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hMerge="1">
                  <a:txBody>
                    <a:bodyPr/>
                    <a:lstStyle/>
                    <a:p>
                      <a:pPr algn="r" fontAlgn="b"/>
                      <a:endParaRPr lang="en-US" sz="8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hMerge="1">
                  <a:txBody>
                    <a:bodyPr/>
                    <a:lstStyle/>
                    <a:p>
                      <a:pPr algn="r" fontAlgn="b"/>
                      <a:endParaRPr lang="en-US" sz="8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dirty="0" smtClean="0">
                          <a:effectLst/>
                        </a:rPr>
                        <a:t>$15,000</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dirty="0" smtClean="0">
                          <a:effectLst/>
                        </a:rPr>
                        <a:t>$15,000</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dirty="0" smtClean="0">
                          <a:effectLst/>
                        </a:rPr>
                        <a:t>$15,000</a:t>
                      </a:r>
                      <a:endParaRPr lang="en-US" sz="900" b="0" i="0" u="none" strike="noStrike" dirty="0">
                        <a:solidFill>
                          <a:schemeClr val="tx1"/>
                        </a:solidFill>
                        <a:effectLst/>
                        <a:latin typeface="Calibri" panose="020F0502020204030204" pitchFamily="34" charset="0"/>
                      </a:endParaRPr>
                    </a:p>
                  </a:txBody>
                  <a:tcPr marL="3612" marR="3612" marT="3612" marB="0" anchor="ctr">
                    <a:solidFill>
                      <a:schemeClr val="bg1">
                        <a:lumMod val="95000"/>
                      </a:schemeClr>
                    </a:solidFill>
                  </a:tcPr>
                </a:tc>
                <a:tc>
                  <a:txBody>
                    <a:bodyPr/>
                    <a:lstStyle/>
                    <a:p>
                      <a:pPr algn="r" fontAlgn="b"/>
                      <a:r>
                        <a:rPr lang="en-US" sz="900" u="none" strike="noStrike" kern="1200" dirty="0" smtClean="0">
                          <a:solidFill>
                            <a:schemeClr val="tx1"/>
                          </a:solidFill>
                          <a:effectLst/>
                        </a:rPr>
                        <a:t>$45,000</a:t>
                      </a:r>
                      <a:endParaRPr lang="en-US" sz="900" b="1" u="none" strike="noStrike" kern="1200" dirty="0">
                        <a:solidFill>
                          <a:schemeClr val="tx1"/>
                        </a:solidFill>
                        <a:effectLst/>
                        <a:latin typeface="+mn-lt"/>
                        <a:ea typeface="+mn-ea"/>
                        <a:cs typeface="+mn-cs"/>
                      </a:endParaRPr>
                    </a:p>
                  </a:txBody>
                  <a:tcPr marL="3612" marR="3612" marT="3612" marB="0" anchor="ctr">
                    <a:solidFill>
                      <a:schemeClr val="bg2">
                        <a:lumMod val="20000"/>
                        <a:lumOff val="80000"/>
                      </a:schemeClr>
                    </a:solidFill>
                  </a:tcPr>
                </a:tc>
                <a:extLst>
                  <a:ext uri="{0D108BD9-81ED-4DB2-BD59-A6C34878D82A}">
                    <a16:rowId xmlns:a16="http://schemas.microsoft.com/office/drawing/2014/main" xmlns="" val="1966739133"/>
                  </a:ext>
                </a:extLst>
              </a:tr>
              <a:tr h="177785">
                <a:tc gridSpan="3">
                  <a:txBody>
                    <a:bodyPr/>
                    <a:lstStyle/>
                    <a:p>
                      <a:pPr algn="ctr" fontAlgn="b"/>
                      <a:endParaRPr lang="en-US" sz="900" b="1" i="0" u="none" strike="noStrike" dirty="0">
                        <a:solidFill>
                          <a:schemeClr val="tx1"/>
                        </a:solidFill>
                        <a:effectLst/>
                        <a:latin typeface="Calibri" panose="020F0502020204030204" pitchFamily="34" charset="0"/>
                      </a:endParaRPr>
                    </a:p>
                  </a:txBody>
                  <a:tcPr marL="3612" marR="3612" marT="3612" marB="0" anchor="ctr">
                    <a:solidFill>
                      <a:schemeClr val="bg2">
                        <a:lumMod val="20000"/>
                        <a:lumOff val="80000"/>
                      </a:schemeClr>
                    </a:solidFill>
                  </a:tcPr>
                </a:tc>
                <a:tc hMerge="1">
                  <a:txBody>
                    <a:bodyPr/>
                    <a:lstStyle/>
                    <a:p>
                      <a:pPr algn="l" fontAlgn="b"/>
                      <a:endParaRPr lang="en-US" sz="800" b="1" i="0" u="none" strike="noStrike" dirty="0">
                        <a:solidFill>
                          <a:srgbClr val="000000"/>
                        </a:solidFill>
                        <a:effectLst/>
                        <a:latin typeface="Calibri" panose="020F0502020204030204" pitchFamily="34" charset="0"/>
                      </a:endParaRPr>
                    </a:p>
                  </a:txBody>
                  <a:tcPr marL="3612" marR="3612" marT="3612" marB="0" anchor="b"/>
                </a:tc>
                <a:tc hMerge="1">
                  <a:txBody>
                    <a:bodyPr/>
                    <a:lstStyle/>
                    <a:p>
                      <a:pPr algn="l" fontAlgn="b"/>
                      <a:endParaRPr lang="en-US" sz="800" b="1" i="0" u="none" strike="noStrike" dirty="0">
                        <a:solidFill>
                          <a:srgbClr val="000000"/>
                        </a:solidFill>
                        <a:effectLst/>
                        <a:latin typeface="Calibri" panose="020F0502020204030204" pitchFamily="34" charset="0"/>
                      </a:endParaRPr>
                    </a:p>
                  </a:txBody>
                  <a:tcPr marL="3612" marR="3612" marT="3612" marB="0" anchor="b"/>
                </a:tc>
                <a:tc>
                  <a:txBody>
                    <a:bodyPr/>
                    <a:lstStyle/>
                    <a:p>
                      <a:pPr algn="r" rtl="0" fontAlgn="b"/>
                      <a:r>
                        <a:rPr lang="en-US" sz="900" b="1" i="0" u="none" strike="noStrike" dirty="0" smtClean="0">
                          <a:solidFill>
                            <a:srgbClr val="4D4D4C"/>
                          </a:solidFill>
                          <a:effectLst/>
                          <a:latin typeface="Arial"/>
                        </a:rPr>
                        <a:t>$10,000 </a:t>
                      </a:r>
                      <a:endParaRPr lang="en-US" sz="900" b="1" i="0" u="none" strike="noStrike" dirty="0">
                        <a:solidFill>
                          <a:srgbClr val="4D4D4C"/>
                        </a:solidFill>
                        <a:effectLst/>
                        <a:latin typeface="Arial"/>
                      </a:endParaRPr>
                    </a:p>
                  </a:txBody>
                  <a:tcPr marL="9525" marR="9525" marT="9525" marB="0" anchor="ctr">
                    <a:solidFill>
                      <a:schemeClr val="bg2">
                        <a:lumMod val="20000"/>
                        <a:lumOff val="80000"/>
                      </a:schemeClr>
                    </a:solidFill>
                  </a:tcPr>
                </a:tc>
                <a:tc>
                  <a:txBody>
                    <a:bodyPr/>
                    <a:lstStyle/>
                    <a:p>
                      <a:pPr algn="r" rtl="0" fontAlgn="b"/>
                      <a:r>
                        <a:rPr lang="en-US" sz="900" b="1" i="0" u="none" strike="noStrike" dirty="0" smtClean="0">
                          <a:solidFill>
                            <a:srgbClr val="4D4D4C"/>
                          </a:solidFill>
                          <a:effectLst/>
                          <a:latin typeface="Arial"/>
                        </a:rPr>
                        <a:t>$17,500 </a:t>
                      </a:r>
                      <a:endParaRPr lang="en-US" sz="900" b="1" i="0" u="none" strike="noStrike" dirty="0">
                        <a:solidFill>
                          <a:srgbClr val="4D4D4C"/>
                        </a:solidFill>
                        <a:effectLst/>
                        <a:latin typeface="Arial"/>
                      </a:endParaRPr>
                    </a:p>
                  </a:txBody>
                  <a:tcPr marL="9525" marR="9525" marT="9525" marB="0" anchor="ctr">
                    <a:solidFill>
                      <a:schemeClr val="bg2">
                        <a:lumMod val="20000"/>
                        <a:lumOff val="80000"/>
                      </a:schemeClr>
                    </a:solidFill>
                  </a:tcPr>
                </a:tc>
                <a:tc>
                  <a:txBody>
                    <a:bodyPr/>
                    <a:lstStyle/>
                    <a:p>
                      <a:pPr algn="r" rtl="0" fontAlgn="b"/>
                      <a:r>
                        <a:rPr lang="en-US" sz="900" b="1" i="0" u="none" strike="noStrike" dirty="0" smtClean="0">
                          <a:solidFill>
                            <a:srgbClr val="4D4D4C"/>
                          </a:solidFill>
                          <a:effectLst/>
                          <a:latin typeface="Arial"/>
                        </a:rPr>
                        <a:t>$17,500 </a:t>
                      </a:r>
                      <a:endParaRPr lang="en-US" sz="900" b="1" i="0" u="none" strike="noStrike" dirty="0">
                        <a:solidFill>
                          <a:srgbClr val="4D4D4C"/>
                        </a:solidFill>
                        <a:effectLst/>
                        <a:latin typeface="Arial"/>
                      </a:endParaRPr>
                    </a:p>
                  </a:txBody>
                  <a:tcPr marL="9525" marR="9525" marT="9525" marB="0" anchor="ctr">
                    <a:solidFill>
                      <a:schemeClr val="bg2">
                        <a:lumMod val="20000"/>
                        <a:lumOff val="80000"/>
                      </a:schemeClr>
                    </a:solidFill>
                  </a:tcPr>
                </a:tc>
                <a:tc>
                  <a:txBody>
                    <a:bodyPr/>
                    <a:lstStyle/>
                    <a:p>
                      <a:pPr algn="r" rtl="0" fontAlgn="b"/>
                      <a:r>
                        <a:rPr lang="en-US" sz="900" b="1" i="0" u="none" strike="noStrike" dirty="0" smtClean="0">
                          <a:solidFill>
                            <a:srgbClr val="4D4D4C"/>
                          </a:solidFill>
                          <a:effectLst/>
                          <a:latin typeface="Arial"/>
                        </a:rPr>
                        <a:t>$32,500 </a:t>
                      </a:r>
                      <a:endParaRPr lang="en-US" sz="900" b="1" i="0" u="none" strike="noStrike" dirty="0">
                        <a:solidFill>
                          <a:srgbClr val="4D4D4C"/>
                        </a:solidFill>
                        <a:effectLst/>
                        <a:latin typeface="Arial"/>
                      </a:endParaRPr>
                    </a:p>
                  </a:txBody>
                  <a:tcPr marL="9525" marR="9525" marT="9525" marB="0" anchor="ctr">
                    <a:solidFill>
                      <a:schemeClr val="bg2">
                        <a:lumMod val="20000"/>
                        <a:lumOff val="80000"/>
                      </a:schemeClr>
                    </a:solidFill>
                  </a:tcPr>
                </a:tc>
                <a:tc>
                  <a:txBody>
                    <a:bodyPr/>
                    <a:lstStyle/>
                    <a:p>
                      <a:pPr algn="r" rtl="0" fontAlgn="b"/>
                      <a:r>
                        <a:rPr lang="en-US" sz="900" b="1" i="0" u="none" strike="noStrike" dirty="0" smtClean="0">
                          <a:solidFill>
                            <a:srgbClr val="4D4D4C"/>
                          </a:solidFill>
                          <a:effectLst/>
                          <a:latin typeface="Arial"/>
                        </a:rPr>
                        <a:t>$32,500 </a:t>
                      </a:r>
                      <a:endParaRPr lang="en-US" sz="900" b="1" i="0" u="none" strike="noStrike" dirty="0">
                        <a:solidFill>
                          <a:srgbClr val="4D4D4C"/>
                        </a:solidFill>
                        <a:effectLst/>
                        <a:latin typeface="Arial"/>
                      </a:endParaRPr>
                    </a:p>
                  </a:txBody>
                  <a:tcPr marL="9525" marR="9525" marT="9525" marB="0" anchor="ctr">
                    <a:solidFill>
                      <a:schemeClr val="bg2">
                        <a:lumMod val="20000"/>
                        <a:lumOff val="80000"/>
                      </a:schemeClr>
                    </a:solidFill>
                  </a:tcPr>
                </a:tc>
                <a:tc>
                  <a:txBody>
                    <a:bodyPr/>
                    <a:lstStyle/>
                    <a:p>
                      <a:pPr algn="r" rtl="0" fontAlgn="b"/>
                      <a:r>
                        <a:rPr lang="en-US" sz="900" b="1" i="0" u="none" strike="noStrike" dirty="0" smtClean="0">
                          <a:solidFill>
                            <a:srgbClr val="4D4D4C"/>
                          </a:solidFill>
                          <a:effectLst/>
                          <a:latin typeface="Arial"/>
                        </a:rPr>
                        <a:t>$32,500 </a:t>
                      </a:r>
                      <a:endParaRPr lang="en-US" sz="900" b="1" i="0" u="none" strike="noStrike" dirty="0">
                        <a:solidFill>
                          <a:srgbClr val="4D4D4C"/>
                        </a:solidFill>
                        <a:effectLst/>
                        <a:latin typeface="Arial"/>
                      </a:endParaRPr>
                    </a:p>
                  </a:txBody>
                  <a:tcPr marL="9525" marR="9525" marT="9525" marB="0" anchor="ctr">
                    <a:solidFill>
                      <a:schemeClr val="bg2">
                        <a:lumMod val="20000"/>
                        <a:lumOff val="80000"/>
                      </a:schemeClr>
                    </a:solidFill>
                  </a:tcPr>
                </a:tc>
                <a:tc>
                  <a:txBody>
                    <a:bodyPr/>
                    <a:lstStyle/>
                    <a:p>
                      <a:pPr algn="r" fontAlgn="b"/>
                      <a:r>
                        <a:rPr lang="en-US" sz="900" u="none" strike="noStrike" dirty="0" smtClean="0">
                          <a:solidFill>
                            <a:schemeClr val="tx1"/>
                          </a:solidFill>
                          <a:effectLst/>
                        </a:rPr>
                        <a:t>$142</a:t>
                      </a:r>
                      <a:r>
                        <a:rPr lang="en-US" sz="900" u="none" strike="noStrike" kern="1200" dirty="0" smtClean="0">
                          <a:solidFill>
                            <a:schemeClr val="tx1"/>
                          </a:solidFill>
                          <a:effectLst/>
                        </a:rPr>
                        <a:t>,500</a:t>
                      </a:r>
                      <a:endParaRPr lang="en-US" sz="900" b="1" u="none" strike="noStrike" kern="1200" dirty="0">
                        <a:solidFill>
                          <a:schemeClr val="tx1"/>
                        </a:solidFill>
                        <a:effectLst/>
                        <a:latin typeface="+mn-lt"/>
                        <a:ea typeface="+mn-ea"/>
                        <a:cs typeface="+mn-cs"/>
                      </a:endParaRPr>
                    </a:p>
                  </a:txBody>
                  <a:tcPr marL="3612" marR="3612" marT="3612" marB="0" anchor="ctr">
                    <a:solidFill>
                      <a:schemeClr val="bg2">
                        <a:lumMod val="20000"/>
                        <a:lumOff val="80000"/>
                      </a:schemeClr>
                    </a:solidFill>
                  </a:tcPr>
                </a:tc>
                <a:extLst>
                  <a:ext uri="{0D108BD9-81ED-4DB2-BD59-A6C34878D82A}">
                    <a16:rowId xmlns:a16="http://schemas.microsoft.com/office/drawing/2014/main" xmlns="" val="4051250690"/>
                  </a:ext>
                </a:extLst>
              </a:tr>
            </a:tbl>
          </a:graphicData>
        </a:graphic>
      </p:graphicFrame>
      <p:sp>
        <p:nvSpPr>
          <p:cNvPr id="4" name="Rectangle 3"/>
          <p:cNvSpPr/>
          <p:nvPr/>
        </p:nvSpPr>
        <p:spPr>
          <a:xfrm>
            <a:off x="6861445" y="944901"/>
            <a:ext cx="2133867" cy="701179"/>
          </a:xfrm>
          <a:prstGeom prst="rect">
            <a:avLst/>
          </a:prstGeom>
          <a:solidFill>
            <a:schemeClr val="accent3">
              <a:lumMod val="20000"/>
              <a:lumOff val="80000"/>
            </a:schemeClr>
          </a:solidFill>
          <a:ln w="9525">
            <a:noFill/>
          </a:ln>
        </p:spPr>
        <p:style>
          <a:lnRef idx="2">
            <a:schemeClr val="accent2"/>
          </a:lnRef>
          <a:fillRef idx="1">
            <a:schemeClr val="lt1"/>
          </a:fillRef>
          <a:effectRef idx="0">
            <a:schemeClr val="accent2"/>
          </a:effectRef>
          <a:fontRef idx="minor">
            <a:schemeClr val="dk1"/>
          </a:fontRef>
        </p:style>
        <p:txBody>
          <a:bodyPr rtlCol="0" anchor="ctr"/>
          <a:lstStyle/>
          <a:p>
            <a:r>
              <a:rPr lang="en-US" sz="1000" b="1" dirty="0" smtClean="0">
                <a:solidFill>
                  <a:srgbClr val="4D4D4C"/>
                </a:solidFill>
              </a:rPr>
              <a:t>MRR calculation example</a:t>
            </a:r>
          </a:p>
          <a:p>
            <a:r>
              <a:rPr lang="en-US" sz="1000" dirty="0" smtClean="0">
                <a:solidFill>
                  <a:srgbClr val="4D4D4C"/>
                </a:solidFill>
              </a:rPr>
              <a:t>Total Contract Value: $120,000</a:t>
            </a:r>
          </a:p>
          <a:p>
            <a:r>
              <a:rPr lang="en-US" sz="1000" dirty="0" smtClean="0">
                <a:solidFill>
                  <a:srgbClr val="4D4D4C"/>
                </a:solidFill>
              </a:rPr>
              <a:t>Term: 12 months</a:t>
            </a:r>
          </a:p>
          <a:p>
            <a:r>
              <a:rPr lang="en-US" sz="1000" dirty="0" smtClean="0">
                <a:solidFill>
                  <a:srgbClr val="4D4D4C"/>
                </a:solidFill>
              </a:rPr>
              <a:t>MRR: $10,000</a:t>
            </a:r>
          </a:p>
        </p:txBody>
      </p:sp>
      <p:sp>
        <p:nvSpPr>
          <p:cNvPr id="5" name="Rectangle 4"/>
          <p:cNvSpPr/>
          <p:nvPr/>
        </p:nvSpPr>
        <p:spPr>
          <a:xfrm>
            <a:off x="1976888" y="2456941"/>
            <a:ext cx="2103120" cy="922703"/>
          </a:xfrm>
          <a:prstGeom prst="rect">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pPr>
            <a:r>
              <a:rPr lang="en-US" sz="1000" b="1" dirty="0" smtClean="0">
                <a:solidFill>
                  <a:srgbClr val="4D4D4C"/>
                </a:solidFill>
              </a:rPr>
              <a:t>Base payout</a:t>
            </a:r>
          </a:p>
          <a:p>
            <a:pPr>
              <a:spcBef>
                <a:spcPts val="300"/>
              </a:spcBef>
            </a:pPr>
            <a:r>
              <a:rPr lang="en-US" sz="1000" dirty="0" smtClean="0">
                <a:solidFill>
                  <a:srgbClr val="4D4D4C"/>
                </a:solidFill>
              </a:rPr>
              <a:t>Cumulative MRR * Base rebate %</a:t>
            </a:r>
          </a:p>
          <a:p>
            <a:pPr>
              <a:spcBef>
                <a:spcPts val="300"/>
              </a:spcBef>
            </a:pPr>
            <a:r>
              <a:rPr lang="en-US" sz="1000" dirty="0" smtClean="0">
                <a:solidFill>
                  <a:srgbClr val="4D4D4C"/>
                </a:solidFill>
              </a:rPr>
              <a:t>$142,500 * 2% = $2,850 </a:t>
            </a:r>
          </a:p>
        </p:txBody>
      </p:sp>
      <p:sp>
        <p:nvSpPr>
          <p:cNvPr id="6" name="Rectangle 5"/>
          <p:cNvSpPr/>
          <p:nvPr/>
        </p:nvSpPr>
        <p:spPr>
          <a:xfrm>
            <a:off x="940568" y="4193429"/>
            <a:ext cx="7052670" cy="453552"/>
          </a:xfrm>
          <a:prstGeom prst="rect">
            <a:avLst/>
          </a:prstGeom>
          <a:solidFill>
            <a:srgbClr val="049FD9"/>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050" b="1" dirty="0" smtClean="0">
                <a:solidFill>
                  <a:srgbClr val="FFFFFF"/>
                </a:solidFill>
              </a:rPr>
              <a:t>Total Data Center Networks Annuity rebate = $19,950</a:t>
            </a:r>
          </a:p>
          <a:p>
            <a:pPr algn="ctr"/>
            <a:r>
              <a:rPr lang="en-US" sz="1050" b="1" dirty="0" smtClean="0">
                <a:solidFill>
                  <a:srgbClr val="FFFFFF"/>
                </a:solidFill>
              </a:rPr>
              <a:t>Rebate as % of Revenue = 14%</a:t>
            </a:r>
          </a:p>
        </p:txBody>
      </p:sp>
      <p:sp>
        <p:nvSpPr>
          <p:cNvPr id="43" name="Rectangle 42"/>
          <p:cNvSpPr/>
          <p:nvPr/>
        </p:nvSpPr>
        <p:spPr>
          <a:xfrm>
            <a:off x="4448597" y="3379646"/>
            <a:ext cx="2107488" cy="577311"/>
          </a:xfrm>
          <a:prstGeom prst="rect">
            <a:avLst/>
          </a:prstGeom>
          <a:noFill/>
          <a:ln w="12700">
            <a:solidFill>
              <a:schemeClr val="tx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spcAft>
                <a:spcPts val="600"/>
              </a:spcAft>
            </a:pPr>
            <a:r>
              <a:rPr lang="en-US" sz="900" dirty="0" smtClean="0">
                <a:solidFill>
                  <a:srgbClr val="4D4D4C"/>
                </a:solidFill>
              </a:rPr>
              <a:t>$570,000 = $120,000 (Sub 1) + $</a:t>
            </a:r>
            <a:r>
              <a:rPr lang="en-US" sz="900" dirty="0">
                <a:solidFill>
                  <a:srgbClr val="4D4D4C"/>
                </a:solidFill>
              </a:rPr>
              <a:t>9</a:t>
            </a:r>
            <a:r>
              <a:rPr lang="en-US" sz="900" dirty="0" smtClean="0">
                <a:solidFill>
                  <a:srgbClr val="4D4D4C"/>
                </a:solidFill>
              </a:rPr>
              <a:t>0,000 (Sub 2) + $360,000 (Sub 3)</a:t>
            </a:r>
          </a:p>
        </p:txBody>
      </p:sp>
      <p:sp>
        <p:nvSpPr>
          <p:cNvPr id="51" name="Plus 50"/>
          <p:cNvSpPr/>
          <p:nvPr/>
        </p:nvSpPr>
        <p:spPr>
          <a:xfrm>
            <a:off x="4096940" y="2782267"/>
            <a:ext cx="325120" cy="328612"/>
          </a:xfrm>
          <a:prstGeom prst="mathPlus">
            <a:avLst/>
          </a:prstGeom>
          <a:solidFill>
            <a:schemeClr val="bg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solidFill>
                <a:srgbClr val="FFFFFF"/>
              </a:solidFill>
            </a:endParaRPr>
          </a:p>
        </p:txBody>
      </p:sp>
      <p:sp>
        <p:nvSpPr>
          <p:cNvPr id="41" name="Rectangle 40"/>
          <p:cNvSpPr/>
          <p:nvPr/>
        </p:nvSpPr>
        <p:spPr>
          <a:xfrm>
            <a:off x="4448597" y="2480289"/>
            <a:ext cx="2103120" cy="899356"/>
          </a:xfrm>
          <a:prstGeom prst="rect">
            <a:avLst/>
          </a:prstGeom>
          <a:noFill/>
          <a:ln w="19050">
            <a:solidFill>
              <a:schemeClr val="accent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pPr>
            <a:r>
              <a:rPr lang="en-US" sz="1000" b="1" dirty="0">
                <a:solidFill>
                  <a:srgbClr val="4D4D4C"/>
                </a:solidFill>
              </a:rPr>
              <a:t>Land &amp; Expand bonus</a:t>
            </a:r>
          </a:p>
          <a:p>
            <a:pPr>
              <a:spcBef>
                <a:spcPts val="300"/>
              </a:spcBef>
            </a:pPr>
            <a:r>
              <a:rPr lang="en-US" sz="1000" dirty="0" smtClean="0">
                <a:solidFill>
                  <a:srgbClr val="4D4D4C"/>
                </a:solidFill>
              </a:rPr>
              <a:t>TCV of new </a:t>
            </a:r>
            <a:r>
              <a:rPr lang="en-US" sz="1000" dirty="0">
                <a:solidFill>
                  <a:srgbClr val="4D4D4C"/>
                </a:solidFill>
              </a:rPr>
              <a:t>and expanded subscriptions </a:t>
            </a:r>
            <a:r>
              <a:rPr lang="en-US" sz="1000" dirty="0" smtClean="0">
                <a:solidFill>
                  <a:srgbClr val="4D4D4C"/>
                </a:solidFill>
              </a:rPr>
              <a:t>* bonus rebate %</a:t>
            </a:r>
          </a:p>
          <a:p>
            <a:pPr>
              <a:spcBef>
                <a:spcPts val="300"/>
              </a:spcBef>
            </a:pPr>
            <a:r>
              <a:rPr lang="en-US" sz="1000" dirty="0">
                <a:solidFill>
                  <a:srgbClr val="4D4D4C"/>
                </a:solidFill>
              </a:rPr>
              <a:t>$</a:t>
            </a:r>
            <a:r>
              <a:rPr lang="en-US" sz="1000" dirty="0" smtClean="0">
                <a:solidFill>
                  <a:srgbClr val="4D4D4C"/>
                </a:solidFill>
              </a:rPr>
              <a:t>570,000 * 3% = $17,100</a:t>
            </a:r>
          </a:p>
        </p:txBody>
      </p:sp>
      <p:sp>
        <p:nvSpPr>
          <p:cNvPr id="13" name="Text Placeholder 11"/>
          <p:cNvSpPr txBox="1">
            <a:spLocks/>
          </p:cNvSpPr>
          <p:nvPr/>
        </p:nvSpPr>
        <p:spPr>
          <a:xfrm>
            <a:off x="330968" y="1909619"/>
            <a:ext cx="8454892" cy="451080"/>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2"/>
              </a:buClr>
              <a:buSzPct val="80000"/>
              <a:buFont typeface="Arial"/>
              <a:buChar char="•"/>
              <a:defRPr lang="en-US" sz="2000" b="0" i="0" kern="1200">
                <a:solidFill>
                  <a:schemeClr val="tx2"/>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2"/>
              </a:buClr>
              <a:buSzPct val="80000"/>
              <a:buFont typeface="Arial"/>
              <a:buChar char="•"/>
              <a:defRPr lang="en-US" sz="1600" b="0" i="0" kern="1200">
                <a:solidFill>
                  <a:schemeClr val="tx2"/>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4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2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85750" indent="-285750">
              <a:spcBef>
                <a:spcPts val="300"/>
              </a:spcBef>
              <a:buFont typeface="Arial" panose="020B0604020202020204" pitchFamily="34" charset="0"/>
              <a:buChar char="•"/>
            </a:pPr>
            <a:r>
              <a:rPr lang="en-US" sz="1200" dirty="0" smtClean="0"/>
              <a:t>All subscriptions new in VIP 30 -  new </a:t>
            </a:r>
            <a:r>
              <a:rPr lang="en-US" sz="1200" dirty="0" err="1" smtClean="0"/>
              <a:t>subtrack</a:t>
            </a:r>
            <a:r>
              <a:rPr lang="en-US" sz="1200" dirty="0" smtClean="0"/>
              <a:t> and SKUs newly added to Annuity</a:t>
            </a:r>
            <a:endParaRPr lang="en-US" sz="1200" dirty="0"/>
          </a:p>
          <a:p>
            <a:pPr marL="285750" indent="-285750">
              <a:spcBef>
                <a:spcPts val="300"/>
              </a:spcBef>
              <a:buFont typeface="Arial" panose="020B0604020202020204" pitchFamily="34" charset="0"/>
              <a:buChar char="•"/>
            </a:pPr>
            <a:r>
              <a:rPr lang="en-US" sz="1200" dirty="0" smtClean="0"/>
              <a:t>Renewal bonus will become available in future VIP periods </a:t>
            </a:r>
          </a:p>
        </p:txBody>
      </p:sp>
    </p:spTree>
    <p:extLst>
      <p:ext uri="{BB962C8B-B14F-4D97-AF65-F5344CB8AC3E}">
        <p14:creationId xmlns:p14="http://schemas.microsoft.com/office/powerpoint/2010/main" val="27833291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8"/>
            <a:ext cx="9240519" cy="5230367"/>
          </a:xfrm>
          <a:prstGeom prst="rect">
            <a:avLst/>
          </a:prstGeom>
        </p:spPr>
      </p:pic>
      <p:sp>
        <p:nvSpPr>
          <p:cNvPr id="4" name="Text Placeholder 3"/>
          <p:cNvSpPr>
            <a:spLocks noGrp="1"/>
          </p:cNvSpPr>
          <p:nvPr>
            <p:ph type="body" sz="quarter" idx="11"/>
          </p:nvPr>
        </p:nvSpPr>
        <p:spPr>
          <a:xfrm>
            <a:off x="500063" y="3351512"/>
            <a:ext cx="8139112" cy="853119"/>
          </a:xfrm>
        </p:spPr>
        <p:txBody>
          <a:bodyPr/>
          <a:lstStyle/>
          <a:p>
            <a:r>
              <a:rPr lang="en-US" sz="2800" dirty="0"/>
              <a:t>Meraki Cloud Networking</a:t>
            </a:r>
          </a:p>
        </p:txBody>
      </p:sp>
    </p:spTree>
    <p:extLst>
      <p:ext uri="{BB962C8B-B14F-4D97-AF65-F5344CB8AC3E}">
        <p14:creationId xmlns:p14="http://schemas.microsoft.com/office/powerpoint/2010/main" val="109286788"/>
      </p:ext>
    </p:extLst>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462301" y="1921934"/>
            <a:ext cx="8277344" cy="2368021"/>
          </a:xfrm>
        </p:spPr>
        <p:txBody>
          <a:bodyPr/>
          <a:lstStyle/>
          <a:p>
            <a:r>
              <a:rPr lang="en-US" sz="1400" dirty="0"/>
              <a:t>For VIP </a:t>
            </a:r>
            <a:r>
              <a:rPr lang="en-US" sz="1400" dirty="0" smtClean="0"/>
              <a:t>30, </a:t>
            </a:r>
            <a:r>
              <a:rPr lang="en-US" sz="1400" dirty="0"/>
              <a:t>the </a:t>
            </a:r>
            <a:r>
              <a:rPr lang="en-US" sz="1400" b="1" dirty="0"/>
              <a:t>Meraki Cloud Networking </a:t>
            </a:r>
            <a:r>
              <a:rPr lang="en-US" sz="1400" dirty="0" err="1"/>
              <a:t>subtrack</a:t>
            </a:r>
            <a:r>
              <a:rPr lang="en-US" sz="1400" dirty="0"/>
              <a:t> is limited to the United </a:t>
            </a:r>
            <a:r>
              <a:rPr lang="en-US" sz="1400" dirty="0" smtClean="0"/>
              <a:t>States, </a:t>
            </a:r>
            <a:r>
              <a:rPr lang="en-US" sz="1400" dirty="0"/>
              <a:t>LATAM, and countries in </a:t>
            </a:r>
            <a:r>
              <a:rPr lang="en-US" sz="1400" dirty="0" smtClean="0"/>
              <a:t>EMEAR, APJ and GC where </a:t>
            </a:r>
            <a:r>
              <a:rPr lang="en-US" sz="1400" dirty="0"/>
              <a:t>Meraki is on the GPL at the start of the VIP period</a:t>
            </a:r>
            <a:endParaRPr lang="en-US" sz="1400" dirty="0" smtClean="0"/>
          </a:p>
          <a:p>
            <a:r>
              <a:rPr lang="en-US" sz="1400" dirty="0" smtClean="0"/>
              <a:t> </a:t>
            </a:r>
            <a:r>
              <a:rPr lang="en-US" sz="1400" b="1" dirty="0" smtClean="0"/>
              <a:t>Achieve even more profitability </a:t>
            </a:r>
            <a:r>
              <a:rPr lang="en-US" sz="1400" dirty="0" smtClean="0"/>
              <a:t>by selling more of the Cisco Meraki stack </a:t>
            </a:r>
          </a:p>
          <a:p>
            <a:r>
              <a:rPr lang="en-US" sz="1400" dirty="0" smtClean="0"/>
              <a:t>Win </a:t>
            </a:r>
            <a:r>
              <a:rPr lang="en-US" sz="1400" dirty="0"/>
              <a:t>in </a:t>
            </a:r>
            <a:r>
              <a:rPr lang="en-US" sz="1400" b="1" dirty="0"/>
              <a:t>performance-critical campus environments </a:t>
            </a:r>
            <a:r>
              <a:rPr lang="en-US" sz="1400" dirty="0"/>
              <a:t>with 802.11ac Wave 2 access points and stackable, </a:t>
            </a:r>
            <a:r>
              <a:rPr lang="en-US" sz="1400" dirty="0" err="1"/>
              <a:t>multigigabit</a:t>
            </a:r>
            <a:r>
              <a:rPr lang="en-US" sz="1400" dirty="0"/>
              <a:t>, and fiber aggregation </a:t>
            </a:r>
            <a:r>
              <a:rPr lang="en-US" sz="1400" dirty="0" smtClean="0"/>
              <a:t>switches</a:t>
            </a:r>
            <a:endParaRPr lang="en-US" sz="1400" dirty="0"/>
          </a:p>
          <a:p>
            <a:r>
              <a:rPr lang="en-US" sz="1400" dirty="0" smtClean="0"/>
              <a:t>Capitalize on the overall growth in the </a:t>
            </a:r>
            <a:r>
              <a:rPr lang="en-US" sz="1400" b="1" dirty="0" smtClean="0"/>
              <a:t>SD-WAN</a:t>
            </a:r>
            <a:r>
              <a:rPr lang="en-US" sz="1400" dirty="0" smtClean="0"/>
              <a:t> market while continuing to take advantage of the security and ease-of-use benefits of the Meraki MX family</a:t>
            </a:r>
          </a:p>
          <a:p>
            <a:r>
              <a:rPr lang="en-US" sz="1400" dirty="0" smtClean="0"/>
              <a:t>Learn </a:t>
            </a:r>
            <a:r>
              <a:rPr lang="en-US" sz="1400" dirty="0"/>
              <a:t>more in the VIP playbook at </a:t>
            </a:r>
            <a:r>
              <a:rPr lang="en-US" sz="1400" dirty="0">
                <a:hlinkClick r:id="rId3"/>
              </a:rPr>
              <a:t>www.cisco.com/go/vip</a:t>
            </a:r>
            <a:r>
              <a:rPr lang="en-US" sz="1400" dirty="0"/>
              <a:t> </a:t>
            </a:r>
          </a:p>
        </p:txBody>
      </p:sp>
      <p:sp>
        <p:nvSpPr>
          <p:cNvPr id="12" name="Title Placeholder 5"/>
          <p:cNvSpPr>
            <a:spLocks noGrp="1"/>
          </p:cNvSpPr>
          <p:nvPr>
            <p:ph type="title"/>
          </p:nvPr>
        </p:nvSpPr>
        <p:spPr/>
        <p:txBody>
          <a:bodyPr/>
          <a:lstStyle/>
          <a:p>
            <a:pPr lvl="0"/>
            <a:r>
              <a:rPr lang="en-US"/>
              <a:t>Meraki Cloud Networking </a:t>
            </a:r>
            <a:endParaRPr lang="en-GB" dirty="0"/>
          </a:p>
        </p:txBody>
      </p:sp>
      <p:sp>
        <p:nvSpPr>
          <p:cNvPr id="4" name="TextBox 3"/>
          <p:cNvSpPr txBox="1"/>
          <p:nvPr/>
        </p:nvSpPr>
        <p:spPr>
          <a:xfrm>
            <a:off x="581218" y="1059534"/>
            <a:ext cx="3840480" cy="646331"/>
          </a:xfrm>
          <a:prstGeom prst="rect">
            <a:avLst/>
          </a:prstGeom>
          <a:solidFill>
            <a:schemeClr val="accent4"/>
          </a:solidFill>
        </p:spPr>
        <p:txBody>
          <a:bodyPr wrap="square" tIns="182880" bIns="182880" rtlCol="0">
            <a:spAutoFit/>
          </a:bodyPr>
          <a:lstStyle/>
          <a:p>
            <a:pPr algn="ctr"/>
            <a:r>
              <a:rPr lang="en-US" dirty="0">
                <a:solidFill>
                  <a:schemeClr val="bg1"/>
                </a:solidFill>
              </a:rPr>
              <a:t>Meraki Cloud Networking </a:t>
            </a:r>
          </a:p>
        </p:txBody>
      </p:sp>
    </p:spTree>
    <p:extLst>
      <p:ext uri="{BB962C8B-B14F-4D97-AF65-F5344CB8AC3E}">
        <p14:creationId xmlns:p14="http://schemas.microsoft.com/office/powerpoint/2010/main" val="787677938"/>
      </p:ext>
    </p:extLst>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Placeholder 8"/>
          <p:cNvGraphicFramePr>
            <a:graphicFrameLocks/>
          </p:cNvGraphicFramePr>
          <p:nvPr>
            <p:extLst>
              <p:ext uri="{D42A27DB-BD31-4B8C-83A1-F6EECF244321}">
                <p14:modId xmlns:p14="http://schemas.microsoft.com/office/powerpoint/2010/main" val="545284108"/>
              </p:ext>
            </p:extLst>
          </p:nvPr>
        </p:nvGraphicFramePr>
        <p:xfrm>
          <a:off x="479639" y="1079218"/>
          <a:ext cx="8207161" cy="2844433"/>
        </p:xfrm>
        <a:graphic>
          <a:graphicData uri="http://schemas.openxmlformats.org/drawingml/2006/table">
            <a:tbl>
              <a:tblPr firstRow="1" bandRow="1">
                <a:tableStyleId>{5C22544A-7EE6-4342-B048-85BDC9FD1C3A}</a:tableStyleId>
              </a:tblPr>
              <a:tblGrid>
                <a:gridCol w="1895261">
                  <a:extLst>
                    <a:ext uri="{9D8B030D-6E8A-4147-A177-3AD203B41FA5}">
                      <a16:colId xmlns:a16="http://schemas.microsoft.com/office/drawing/2014/main" xmlns="" val="20000"/>
                    </a:ext>
                  </a:extLst>
                </a:gridCol>
                <a:gridCol w="6311900">
                  <a:extLst>
                    <a:ext uri="{9D8B030D-6E8A-4147-A177-3AD203B41FA5}">
                      <a16:colId xmlns:a16="http://schemas.microsoft.com/office/drawing/2014/main" xmlns="" val="20001"/>
                    </a:ext>
                  </a:extLst>
                </a:gridCol>
              </a:tblGrid>
              <a:tr h="201570">
                <a:tc>
                  <a:txBody>
                    <a:bodyPr/>
                    <a:lstStyle/>
                    <a:p>
                      <a:pPr marL="0" algn="l" defTabSz="457200" rtl="0" eaLnBrk="1" fontAlgn="base" latinLnBrk="0" hangingPunct="1">
                        <a:lnSpc>
                          <a:spcPct val="95000"/>
                        </a:lnSpc>
                        <a:spcBef>
                          <a:spcPts val="300"/>
                        </a:spcBef>
                        <a:spcAft>
                          <a:spcPct val="0"/>
                        </a:spcAft>
                      </a:pPr>
                      <a:r>
                        <a:rPr lang="en-US" sz="900" b="1" kern="1200" dirty="0">
                          <a:solidFill>
                            <a:schemeClr val="bg1"/>
                          </a:solidFill>
                          <a:effectLst/>
                          <a:latin typeface="+mj-lt"/>
                          <a:ea typeface="+mn-ea"/>
                          <a:cs typeface="+mn-cs"/>
                        </a:rPr>
                        <a:t>Subtrack</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49FD9"/>
                    </a:solidFill>
                  </a:tcPr>
                </a:tc>
                <a:tc>
                  <a:txBody>
                    <a:bodyPr/>
                    <a:lstStyle/>
                    <a:p>
                      <a:pPr marL="0" marR="0" lvl="0" indent="0" algn="l" defTabSz="457200" rtl="0" eaLnBrk="1" fontAlgn="base" latinLnBrk="0" hangingPunct="1">
                        <a:lnSpc>
                          <a:spcPct val="95000"/>
                        </a:lnSpc>
                        <a:spcBef>
                          <a:spcPts val="300"/>
                        </a:spcBef>
                        <a:spcAft>
                          <a:spcPct val="0"/>
                        </a:spcAft>
                        <a:buClrTx/>
                        <a:buSzTx/>
                        <a:buFontTx/>
                        <a:buNone/>
                        <a:tabLst/>
                        <a:defRPr/>
                      </a:pPr>
                      <a:r>
                        <a:rPr lang="en-US" sz="900" b="1" kern="1200" dirty="0">
                          <a:solidFill>
                            <a:schemeClr val="bg1"/>
                          </a:solidFill>
                          <a:effectLst/>
                          <a:latin typeface="+mj-lt"/>
                          <a:ea typeface="+mn-ea"/>
                          <a:cs typeface="+mn-cs"/>
                        </a:rPr>
                        <a:t>Meraki Cloud </a:t>
                      </a:r>
                      <a:r>
                        <a:rPr lang="en-US" sz="900" b="1" kern="1200" dirty="0" smtClean="0">
                          <a:solidFill>
                            <a:schemeClr val="bg1"/>
                          </a:solidFill>
                          <a:effectLst/>
                          <a:latin typeface="+mj-lt"/>
                          <a:ea typeface="+mn-ea"/>
                          <a:cs typeface="+mn-cs"/>
                        </a:rPr>
                        <a:t>Networking</a:t>
                      </a:r>
                      <a:endParaRPr lang="en-US" sz="900" b="1" kern="1200" dirty="0">
                        <a:solidFill>
                          <a:schemeClr val="bg1"/>
                        </a:solidFill>
                        <a:effectLst/>
                        <a:latin typeface="+mj-lt"/>
                        <a:ea typeface="+mn-ea"/>
                        <a:cs typeface="+mn-cs"/>
                      </a:endParaRP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49FD9"/>
                    </a:solidFill>
                  </a:tcPr>
                </a:tc>
                <a:extLst>
                  <a:ext uri="{0D108BD9-81ED-4DB2-BD59-A6C34878D82A}">
                    <a16:rowId xmlns:a16="http://schemas.microsoft.com/office/drawing/2014/main" xmlns="" val="10000"/>
                  </a:ext>
                </a:extLst>
              </a:tr>
              <a:tr h="438912">
                <a:tc>
                  <a:txBody>
                    <a:bodyPr/>
                    <a:lstStyle/>
                    <a:p>
                      <a:pPr algn="l">
                        <a:lnSpc>
                          <a:spcPct val="95000"/>
                        </a:lnSpc>
                        <a:spcBef>
                          <a:spcPts val="300"/>
                        </a:spcBef>
                      </a:pPr>
                      <a:r>
                        <a:rPr lang="en-US" sz="900" b="1" kern="1200" dirty="0">
                          <a:solidFill>
                            <a:schemeClr val="tx1"/>
                          </a:solidFill>
                          <a:latin typeface="+mj-lt"/>
                        </a:rPr>
                        <a:t>Enrollment Requirement</a:t>
                      </a:r>
                      <a:endParaRPr lang="en-US" sz="900" b="1" kern="1200" dirty="0">
                        <a:solidFill>
                          <a:schemeClr val="tx1"/>
                        </a:solidFill>
                        <a:latin typeface="+mj-lt"/>
                        <a:ea typeface="+mn-ea"/>
                        <a:cs typeface="+mn-cs"/>
                      </a:endParaRPr>
                    </a:p>
                  </a:txBody>
                  <a:tcPr marR="45720">
                    <a:lnT w="38100" cap="flat" cmpd="sng" algn="ctr">
                      <a:solidFill>
                        <a:schemeClr val="bg1"/>
                      </a:solidFill>
                      <a:prstDash val="solid"/>
                      <a:round/>
                      <a:headEnd type="none" w="med" len="med"/>
                      <a:tailEnd type="none" w="med" len="med"/>
                    </a:lnT>
                  </a:tcPr>
                </a:tc>
                <a:tc>
                  <a:txBody>
                    <a:bodyPr/>
                    <a:lstStyle/>
                    <a:p>
                      <a:pPr marL="0" marR="0" lvl="0" indent="0" algn="l" defTabSz="814388" rtl="0" eaLnBrk="1" fontAlgn="base" latinLnBrk="0" hangingPunct="1">
                        <a:lnSpc>
                          <a:spcPct val="95000"/>
                        </a:lnSpc>
                        <a:spcBef>
                          <a:spcPts val="300"/>
                        </a:spcBef>
                        <a:spcAft>
                          <a:spcPct val="0"/>
                        </a:spcAft>
                        <a:buClr>
                          <a:schemeClr val="tx2"/>
                        </a:buClr>
                        <a:buSzPct val="100000"/>
                        <a:buFont typeface="Wingdings" pitchFamily="2" charset="2"/>
                        <a:buNone/>
                        <a:tabLst/>
                        <a:defRPr/>
                      </a:pPr>
                      <a:r>
                        <a:rPr lang="en-US" sz="900" kern="1200" dirty="0">
                          <a:solidFill>
                            <a:schemeClr val="tx1"/>
                          </a:solidFill>
                          <a:latin typeface="+mj-lt"/>
                          <a:ea typeface="+mn-ea"/>
                          <a:cs typeface="+mn-cs"/>
                        </a:rPr>
                        <a:t>Advanced Unified Access and/or Advanced Enterprise Networks Architecture Specialization and/or CMSP Master or Advanced or </a:t>
                      </a:r>
                      <a:r>
                        <a:rPr lang="en-US" sz="900" kern="1200" dirty="0" smtClean="0">
                          <a:solidFill>
                            <a:schemeClr val="tx1"/>
                          </a:solidFill>
                          <a:latin typeface="+mj-lt"/>
                          <a:ea typeface="+mn-ea"/>
                          <a:cs typeface="+mn-cs"/>
                        </a:rPr>
                        <a:t>Express and/or Global Gold Certification</a:t>
                      </a:r>
                    </a:p>
                  </a:txBody>
                  <a:tcPr marR="45720">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xmlns="" val="10001"/>
                  </a:ext>
                </a:extLst>
              </a:tr>
              <a:tr h="438912">
                <a:tc>
                  <a:txBody>
                    <a:bodyPr/>
                    <a:lstStyle/>
                    <a:p>
                      <a:pPr algn="l">
                        <a:lnSpc>
                          <a:spcPct val="95000"/>
                        </a:lnSpc>
                        <a:spcBef>
                          <a:spcPts val="300"/>
                        </a:spcBef>
                      </a:pPr>
                      <a:r>
                        <a:rPr lang="en-US" sz="900" b="1" kern="1200" dirty="0">
                          <a:solidFill>
                            <a:schemeClr val="tx1"/>
                          </a:solidFill>
                          <a:latin typeface="+mj-lt"/>
                        </a:rPr>
                        <a:t>Specialization Requirement</a:t>
                      </a:r>
                    </a:p>
                  </a:txBody>
                  <a:tcPr marR="45720"/>
                </a:tc>
                <a:tc>
                  <a:txBody>
                    <a:bodyPr/>
                    <a:lstStyle/>
                    <a:p>
                      <a:pPr marL="0" marR="0" lvl="0" indent="0" algn="l" defTabSz="814388" rtl="0" eaLnBrk="1" fontAlgn="base" latinLnBrk="0" hangingPunct="1">
                        <a:lnSpc>
                          <a:spcPct val="95000"/>
                        </a:lnSpc>
                        <a:spcBef>
                          <a:spcPts val="300"/>
                        </a:spcBef>
                        <a:spcAft>
                          <a:spcPct val="0"/>
                        </a:spcAft>
                        <a:buClr>
                          <a:schemeClr val="tx2"/>
                        </a:buClr>
                        <a:buSzPct val="100000"/>
                        <a:buFont typeface="Wingdings" pitchFamily="2" charset="2"/>
                        <a:buNone/>
                        <a:tabLst/>
                        <a:defRPr/>
                      </a:pPr>
                      <a:r>
                        <a:rPr lang="en-US" sz="900" kern="1200" dirty="0">
                          <a:solidFill>
                            <a:schemeClr val="tx1"/>
                          </a:solidFill>
                          <a:latin typeface="+mj-lt"/>
                          <a:ea typeface="+mn-ea"/>
                          <a:cs typeface="+mn-cs"/>
                        </a:rPr>
                        <a:t>Maintain Advanced Unified Access and/or Advanced Enterprise Networks Architecture Specialization and/or CMSP Master or Advanced or Express </a:t>
                      </a:r>
                      <a:r>
                        <a:rPr lang="en-US" sz="900" kern="1200" dirty="0" smtClean="0">
                          <a:solidFill>
                            <a:schemeClr val="tx1"/>
                          </a:solidFill>
                          <a:latin typeface="+mj-lt"/>
                          <a:ea typeface="+mn-ea"/>
                          <a:cs typeface="+mn-cs"/>
                        </a:rPr>
                        <a:t>and/or Global Gold Certification (throughout </a:t>
                      </a:r>
                      <a:r>
                        <a:rPr lang="en-US" sz="900" kern="1200" dirty="0">
                          <a:solidFill>
                            <a:schemeClr val="tx1"/>
                          </a:solidFill>
                          <a:latin typeface="+mj-lt"/>
                          <a:ea typeface="+mn-ea"/>
                          <a:cs typeface="+mn-cs"/>
                        </a:rPr>
                        <a:t>the entire VIP period)</a:t>
                      </a:r>
                    </a:p>
                  </a:txBody>
                  <a:tcPr marR="45720"/>
                </a:tc>
                <a:extLst>
                  <a:ext uri="{0D108BD9-81ED-4DB2-BD59-A6C34878D82A}">
                    <a16:rowId xmlns:a16="http://schemas.microsoft.com/office/drawing/2014/main" xmlns="" val="10002"/>
                  </a:ext>
                </a:extLst>
              </a:tr>
              <a:tr h="272491">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1" kern="1200" dirty="0">
                          <a:solidFill>
                            <a:schemeClr val="tx1"/>
                          </a:solidFill>
                          <a:latin typeface="+mj-lt"/>
                        </a:rPr>
                        <a:t>Minimum</a:t>
                      </a:r>
                      <a:r>
                        <a:rPr kumimoji="0" lang="en-US" sz="900" b="1" u="none" strike="noStrike" kern="1200" cap="none" normalizeH="0" baseline="0" dirty="0">
                          <a:ln>
                            <a:noFill/>
                          </a:ln>
                          <a:solidFill>
                            <a:schemeClr val="tx1"/>
                          </a:solidFill>
                          <a:effectLst/>
                          <a:latin typeface="+mj-lt"/>
                        </a:rPr>
                        <a:t> </a:t>
                      </a:r>
                      <a:r>
                        <a:rPr lang="en-US" sz="900" b="1" kern="1200" dirty="0">
                          <a:solidFill>
                            <a:schemeClr val="tx1"/>
                          </a:solidFill>
                          <a:latin typeface="+mj-lt"/>
                        </a:rPr>
                        <a:t>Booking</a:t>
                      </a:r>
                      <a:r>
                        <a:rPr kumimoji="0" lang="en-US" sz="900" b="1" u="none" strike="noStrike" kern="1200" cap="none" normalizeH="0" baseline="0" dirty="0">
                          <a:ln>
                            <a:noFill/>
                          </a:ln>
                          <a:solidFill>
                            <a:schemeClr val="tx1"/>
                          </a:solidFill>
                          <a:effectLst/>
                          <a:latin typeface="+mj-lt"/>
                        </a:rPr>
                        <a:t> </a:t>
                      </a:r>
                      <a:br>
                        <a:rPr kumimoji="0" lang="en-US" sz="900" b="1" u="none" strike="noStrike" kern="1200" cap="none" normalizeH="0" baseline="0" dirty="0">
                          <a:ln>
                            <a:noFill/>
                          </a:ln>
                          <a:solidFill>
                            <a:schemeClr val="tx1"/>
                          </a:solidFill>
                          <a:effectLst/>
                          <a:latin typeface="+mj-lt"/>
                        </a:rPr>
                      </a:br>
                      <a:r>
                        <a:rPr lang="en-US" sz="900" b="1" kern="1200" dirty="0">
                          <a:solidFill>
                            <a:schemeClr val="tx1"/>
                          </a:solidFill>
                          <a:latin typeface="+mj-lt"/>
                          <a:ea typeface="+mn-ea"/>
                          <a:cs typeface="+mn-cs"/>
                        </a:rPr>
                        <a:t>(6 Month/3 Month)</a:t>
                      </a:r>
                    </a:p>
                  </a:txBody>
                  <a:tcPr marR="45720"/>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solidFill>
                            <a:schemeClr val="tx1"/>
                          </a:solidFill>
                          <a:latin typeface="+mj-lt"/>
                          <a:ea typeface="+mn-ea"/>
                          <a:cs typeface="+mn-cs"/>
                        </a:rPr>
                        <a:t>$150,000/$75,000 </a:t>
                      </a:r>
                      <a:r>
                        <a:rPr lang="en-US" sz="900" kern="1200" dirty="0" smtClean="0">
                          <a:solidFill>
                            <a:schemeClr val="tx1"/>
                          </a:solidFill>
                          <a:latin typeface="+mj-lt"/>
                          <a:ea typeface="+mn-ea"/>
                          <a:cs typeface="+mn-cs"/>
                        </a:rPr>
                        <a:t>(USA, LATAM and countries in EMEAR, APJ and GC where Meraki is on the GPL)</a:t>
                      </a:r>
                      <a:endParaRPr lang="en-US" sz="900" kern="1200" dirty="0">
                        <a:solidFill>
                          <a:schemeClr val="tx1"/>
                        </a:solidFill>
                        <a:latin typeface="+mj-lt"/>
                        <a:ea typeface="+mn-ea"/>
                        <a:cs typeface="+mn-cs"/>
                      </a:endParaRPr>
                    </a:p>
                  </a:txBody>
                  <a:tcPr marR="45720" anchor="ctr"/>
                </a:tc>
                <a:extLst>
                  <a:ext uri="{0D108BD9-81ED-4DB2-BD59-A6C34878D82A}">
                    <a16:rowId xmlns:a16="http://schemas.microsoft.com/office/drawing/2014/main" xmlns="" val="10003"/>
                  </a:ext>
                </a:extLst>
              </a:tr>
              <a:tr h="182880">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pt-BR" sz="900" b="1" kern="1200" dirty="0">
                          <a:solidFill>
                            <a:schemeClr val="tx1"/>
                          </a:solidFill>
                          <a:latin typeface="+mj-lt"/>
                        </a:rPr>
                        <a:t>SKU Categories</a:t>
                      </a:r>
                    </a:p>
                  </a:txBody>
                  <a:tcPr marR="45720"/>
                </a:tc>
                <a:tc>
                  <a:txBody>
                    <a:bodyPr/>
                    <a:lstStyle/>
                    <a:p>
                      <a:pPr marL="0" marR="0" lvl="0" indent="0" algn="l" defTabSz="814388" rtl="0" eaLnBrk="1" fontAlgn="base" latinLnBrk="0" hangingPunct="1">
                        <a:lnSpc>
                          <a:spcPct val="95000"/>
                        </a:lnSpc>
                        <a:spcBef>
                          <a:spcPts val="300"/>
                        </a:spcBef>
                        <a:spcAft>
                          <a:spcPct val="0"/>
                        </a:spcAft>
                        <a:buClr>
                          <a:schemeClr val="tx2"/>
                        </a:buClr>
                        <a:buSzPct val="100000"/>
                        <a:buFont typeface="Wingdings" pitchFamily="2" charset="2"/>
                        <a:buNone/>
                        <a:tabLst/>
                        <a:defRPr/>
                      </a:pPr>
                      <a:r>
                        <a:rPr lang="en-US" sz="900" kern="1200" dirty="0">
                          <a:solidFill>
                            <a:schemeClr val="tx1"/>
                          </a:solidFill>
                          <a:latin typeface="+mj-lt"/>
                          <a:ea typeface="+mn-ea"/>
                          <a:cs typeface="+mn-cs"/>
                        </a:rPr>
                        <a:t>2%, 4%, 6%, 8%</a:t>
                      </a:r>
                    </a:p>
                  </a:txBody>
                  <a:tcPr marR="45720" anchor="ctr"/>
                </a:tc>
                <a:extLst>
                  <a:ext uri="{0D108BD9-81ED-4DB2-BD59-A6C34878D82A}">
                    <a16:rowId xmlns:a16="http://schemas.microsoft.com/office/drawing/2014/main" xmlns="" val="10004"/>
                  </a:ext>
                </a:extLst>
              </a:tr>
              <a:tr h="263348">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1" kern="1200" dirty="0">
                          <a:solidFill>
                            <a:schemeClr val="tx1"/>
                          </a:solidFill>
                          <a:latin typeface="+mj-lt"/>
                        </a:rPr>
                        <a:t>CSAT </a:t>
                      </a:r>
                      <a:br>
                        <a:rPr lang="en-US" sz="900" b="1" kern="1200" dirty="0">
                          <a:solidFill>
                            <a:schemeClr val="tx1"/>
                          </a:solidFill>
                          <a:latin typeface="+mj-lt"/>
                        </a:rPr>
                      </a:br>
                      <a:r>
                        <a:rPr lang="en-US" sz="900" b="1" kern="1200" dirty="0">
                          <a:solidFill>
                            <a:schemeClr val="tx1"/>
                          </a:solidFill>
                          <a:latin typeface="+mj-lt"/>
                        </a:rPr>
                        <a:t>Requirement</a:t>
                      </a:r>
                      <a:endParaRPr lang="en-US" sz="900" b="1" kern="1200" dirty="0">
                        <a:solidFill>
                          <a:schemeClr val="tx1"/>
                        </a:solidFill>
                        <a:latin typeface="+mj-lt"/>
                        <a:ea typeface="+mn-ea"/>
                        <a:cs typeface="+mn-cs"/>
                      </a:endParaRPr>
                    </a:p>
                  </a:txBody>
                  <a:tcPr marR="45720"/>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smtClean="0">
                          <a:solidFill>
                            <a:srgbClr val="4D4D4C"/>
                          </a:solidFill>
                          <a:latin typeface="+mn-lt"/>
                          <a:ea typeface="+mn-ea"/>
                          <a:cs typeface="+mn-cs"/>
                        </a:rPr>
                        <a:t>Maintain Gold (incl. Global Gold)/Premier Certification or</a:t>
                      </a:r>
                      <a:br>
                        <a:rPr lang="en-US" sz="900" kern="1200" dirty="0" smtClean="0">
                          <a:solidFill>
                            <a:srgbClr val="4D4D4C"/>
                          </a:solidFill>
                          <a:latin typeface="+mn-lt"/>
                          <a:ea typeface="+mn-ea"/>
                          <a:cs typeface="+mn-cs"/>
                        </a:rPr>
                      </a:br>
                      <a:r>
                        <a:rPr lang="en-US" sz="900" kern="1200" dirty="0" smtClean="0">
                          <a:solidFill>
                            <a:srgbClr val="4D4D4C"/>
                          </a:solidFill>
                          <a:latin typeface="+mn-lt"/>
                          <a:ea typeface="+mn-ea"/>
                          <a:cs typeface="+mn-cs"/>
                        </a:rPr>
                        <a:t>Provide minimum 30 (Gold), 10 (Premier, Select, Registered) customer contacts/email addresses by January 27, 2018 </a:t>
                      </a:r>
                    </a:p>
                  </a:txBody>
                  <a:tcPr marR="45720" anchor="ctr"/>
                </a:tc>
                <a:extLst>
                  <a:ext uri="{0D108BD9-81ED-4DB2-BD59-A6C34878D82A}">
                    <a16:rowId xmlns:a16="http://schemas.microsoft.com/office/drawing/2014/main" xmlns="" val="10005"/>
                  </a:ext>
                </a:extLst>
              </a:tr>
              <a:tr h="182880">
                <a:tc>
                  <a:txBody>
                    <a:bodyPr/>
                    <a:lstStyle/>
                    <a:p>
                      <a:pPr algn="l">
                        <a:lnSpc>
                          <a:spcPct val="95000"/>
                        </a:lnSpc>
                        <a:spcBef>
                          <a:spcPts val="300"/>
                        </a:spcBef>
                      </a:pPr>
                      <a:r>
                        <a:rPr lang="en-US" sz="900" b="1" kern="1200" dirty="0">
                          <a:solidFill>
                            <a:schemeClr val="tx1"/>
                          </a:solidFill>
                          <a:latin typeface="+mj-lt"/>
                        </a:rPr>
                        <a:t>Master Specialization</a:t>
                      </a:r>
                      <a:r>
                        <a:rPr lang="en-US" sz="900" b="1" kern="1200" dirty="0" smtClean="0">
                          <a:solidFill>
                            <a:schemeClr val="tx1"/>
                          </a:solidFill>
                          <a:latin typeface="+mj-lt"/>
                        </a:rPr>
                        <a:t>/</a:t>
                      </a:r>
                      <a:br>
                        <a:rPr lang="en-US" sz="900" b="1" kern="1200" dirty="0" smtClean="0">
                          <a:solidFill>
                            <a:schemeClr val="tx1"/>
                          </a:solidFill>
                          <a:latin typeface="+mj-lt"/>
                        </a:rPr>
                      </a:br>
                      <a:r>
                        <a:rPr lang="en-US" sz="900" b="1" kern="1200" dirty="0" smtClean="0">
                          <a:solidFill>
                            <a:schemeClr val="tx1"/>
                          </a:solidFill>
                          <a:latin typeface="+mj-lt"/>
                        </a:rPr>
                        <a:t>Cisco </a:t>
                      </a:r>
                      <a:r>
                        <a:rPr lang="en-US" sz="900" b="1" kern="1200" dirty="0">
                          <a:solidFill>
                            <a:schemeClr val="tx1"/>
                          </a:solidFill>
                          <a:latin typeface="+mj-lt"/>
                        </a:rPr>
                        <a:t>Powered </a:t>
                      </a:r>
                      <a:r>
                        <a:rPr lang="en-US" sz="900" b="1" kern="1200" dirty="0" smtClean="0">
                          <a:solidFill>
                            <a:schemeClr val="tx1"/>
                          </a:solidFill>
                          <a:latin typeface="+mj-lt"/>
                        </a:rPr>
                        <a:t>bonus </a:t>
                      </a:r>
                      <a:r>
                        <a:rPr lang="en-US" sz="900" b="1" kern="1200" dirty="0">
                          <a:solidFill>
                            <a:schemeClr val="tx1"/>
                          </a:solidFill>
                          <a:latin typeface="+mj-lt"/>
                        </a:rPr>
                        <a:t>%</a:t>
                      </a:r>
                    </a:p>
                  </a:txBody>
                  <a:tcPr marR="45720"/>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solidFill>
                            <a:schemeClr val="tx1"/>
                          </a:solidFill>
                          <a:latin typeface="+mj-lt"/>
                        </a:rPr>
                        <a:t>N/A</a:t>
                      </a:r>
                      <a:endParaRPr lang="en-US" sz="900" b="0" kern="1200" dirty="0">
                        <a:solidFill>
                          <a:schemeClr val="tx1"/>
                        </a:solidFill>
                        <a:latin typeface="+mj-lt"/>
                        <a:ea typeface="+mn-ea"/>
                        <a:cs typeface="+mn-cs"/>
                      </a:endParaRPr>
                    </a:p>
                  </a:txBody>
                  <a:tcPr marR="45720" anchor="ctr"/>
                </a:tc>
                <a:extLst>
                  <a:ext uri="{0D108BD9-81ED-4DB2-BD59-A6C34878D82A}">
                    <a16:rowId xmlns:a16="http://schemas.microsoft.com/office/drawing/2014/main" xmlns="" val="10006"/>
                  </a:ext>
                </a:extLst>
              </a:tr>
              <a:tr h="182880">
                <a:tc>
                  <a:txBody>
                    <a:bodyPr/>
                    <a:lstStyle/>
                    <a:p>
                      <a:pPr algn="l">
                        <a:lnSpc>
                          <a:spcPct val="95000"/>
                        </a:lnSpc>
                        <a:spcBef>
                          <a:spcPts val="300"/>
                        </a:spcBef>
                      </a:pPr>
                      <a:r>
                        <a:rPr lang="en-US" sz="900" b="1" kern="1200" dirty="0">
                          <a:solidFill>
                            <a:schemeClr val="tx1"/>
                          </a:solidFill>
                          <a:latin typeface="+mj-lt"/>
                        </a:rPr>
                        <a:t>Gold/CMSP Master </a:t>
                      </a:r>
                      <a:r>
                        <a:rPr lang="en-US" sz="900" b="1" kern="1200" dirty="0" smtClean="0">
                          <a:solidFill>
                            <a:schemeClr val="tx1"/>
                          </a:solidFill>
                          <a:latin typeface="+mj-lt"/>
                        </a:rPr>
                        <a:t>bonus</a:t>
                      </a:r>
                      <a:r>
                        <a:rPr lang="pl-PL" sz="900" b="1" kern="1200" dirty="0" smtClean="0">
                          <a:solidFill>
                            <a:schemeClr val="tx1"/>
                          </a:solidFill>
                          <a:latin typeface="+mj-lt"/>
                        </a:rPr>
                        <a:t> </a:t>
                      </a:r>
                      <a:r>
                        <a:rPr lang="pl-PL" sz="900" b="1" kern="1200" dirty="0">
                          <a:solidFill>
                            <a:schemeClr val="tx1"/>
                          </a:solidFill>
                          <a:latin typeface="+mj-lt"/>
                        </a:rPr>
                        <a:t>%</a:t>
                      </a:r>
                      <a:endParaRPr lang="pl-PL" sz="900" b="1" kern="1200" dirty="0">
                        <a:solidFill>
                          <a:schemeClr val="tx1"/>
                        </a:solidFill>
                        <a:latin typeface="+mj-lt"/>
                        <a:ea typeface="+mn-ea"/>
                        <a:cs typeface="+mn-cs"/>
                      </a:endParaRPr>
                    </a:p>
                  </a:txBody>
                  <a:tcPr marR="45720"/>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solidFill>
                            <a:schemeClr val="tx1"/>
                          </a:solidFill>
                          <a:latin typeface="+mj-lt"/>
                          <a:ea typeface="+mn-ea"/>
                          <a:cs typeface="+mn-cs"/>
                        </a:rPr>
                        <a:t>1%*</a:t>
                      </a:r>
                    </a:p>
                  </a:txBody>
                  <a:tcPr marR="45720" anchor="ctr"/>
                </a:tc>
                <a:extLst>
                  <a:ext uri="{0D108BD9-81ED-4DB2-BD59-A6C34878D82A}">
                    <a16:rowId xmlns:a16="http://schemas.microsoft.com/office/drawing/2014/main" xmlns="" val="10007"/>
                  </a:ext>
                </a:extLst>
              </a:tr>
              <a:tr h="245251">
                <a:tc>
                  <a:txBody>
                    <a:bodyPr/>
                    <a:lstStyle/>
                    <a:p>
                      <a:pPr algn="l">
                        <a:lnSpc>
                          <a:spcPct val="95000"/>
                        </a:lnSpc>
                        <a:spcBef>
                          <a:spcPts val="300"/>
                        </a:spcBef>
                      </a:pPr>
                      <a:r>
                        <a:rPr lang="en-US" sz="900" b="1" kern="1200" dirty="0">
                          <a:solidFill>
                            <a:schemeClr val="tx1"/>
                          </a:solidFill>
                          <a:latin typeface="+mj-lt"/>
                          <a:ea typeface="+mn-ea"/>
                          <a:cs typeface="+mn-cs"/>
                        </a:rPr>
                        <a:t>Precedence</a:t>
                      </a:r>
                      <a:endParaRPr lang="pl-PL" sz="900" b="1" kern="1200" dirty="0">
                        <a:solidFill>
                          <a:schemeClr val="tx1"/>
                        </a:solidFill>
                        <a:latin typeface="+mj-lt"/>
                        <a:ea typeface="+mn-ea"/>
                        <a:cs typeface="+mn-cs"/>
                      </a:endParaRPr>
                    </a:p>
                  </a:txBody>
                  <a:tcPr marR="45720"/>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0" kern="1200" dirty="0">
                          <a:solidFill>
                            <a:schemeClr val="tx1"/>
                          </a:solidFill>
                          <a:latin typeface="+mj-lt"/>
                          <a:ea typeface="+mn-ea"/>
                          <a:cs typeface="+mn-cs"/>
                        </a:rPr>
                        <a:t>–</a:t>
                      </a:r>
                    </a:p>
                  </a:txBody>
                  <a:tcPr marR="45720" anchor="ctr"/>
                </a:tc>
                <a:extLst>
                  <a:ext uri="{0D108BD9-81ED-4DB2-BD59-A6C34878D82A}">
                    <a16:rowId xmlns:a16="http://schemas.microsoft.com/office/drawing/2014/main" xmlns="" val="10008"/>
                  </a:ext>
                </a:extLst>
              </a:tr>
            </a:tbl>
          </a:graphicData>
        </a:graphic>
      </p:graphicFrame>
      <p:sp>
        <p:nvSpPr>
          <p:cNvPr id="2" name="Title 1"/>
          <p:cNvSpPr>
            <a:spLocks noGrp="1"/>
          </p:cNvSpPr>
          <p:nvPr>
            <p:ph type="title"/>
          </p:nvPr>
        </p:nvSpPr>
        <p:spPr/>
        <p:txBody>
          <a:bodyPr/>
          <a:lstStyle/>
          <a:p>
            <a:r>
              <a:rPr lang="en-US" dirty="0"/>
              <a:t>VIP </a:t>
            </a:r>
            <a:r>
              <a:rPr lang="en-US" dirty="0" smtClean="0"/>
              <a:t>30 Meraki </a:t>
            </a:r>
            <a:r>
              <a:rPr lang="en-US" dirty="0"/>
              <a:t>Cloud Networking Overview</a:t>
            </a:r>
          </a:p>
        </p:txBody>
      </p:sp>
      <p:sp>
        <p:nvSpPr>
          <p:cNvPr id="5" name="Text Placeholder 9"/>
          <p:cNvSpPr txBox="1">
            <a:spLocks/>
          </p:cNvSpPr>
          <p:nvPr/>
        </p:nvSpPr>
        <p:spPr>
          <a:xfrm>
            <a:off x="492339" y="3917118"/>
            <a:ext cx="4898608" cy="281325"/>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fontAlgn="t">
              <a:buNone/>
              <a:defRPr/>
            </a:pPr>
            <a:r>
              <a:rPr lang="en-US" sz="700" dirty="0">
                <a:solidFill>
                  <a:srgbClr val="4D4D4D"/>
                </a:solidFill>
                <a:latin typeface="Arial" charset="0"/>
                <a:cs typeface="CiscoSans ExtraLight"/>
              </a:rPr>
              <a:t>* On 6% and 8% rebate category </a:t>
            </a:r>
            <a:r>
              <a:rPr lang="en-US" sz="700" dirty="0">
                <a:solidFill>
                  <a:srgbClr val="4D4D4D"/>
                </a:solidFill>
                <a:latin typeface="+mj-lt"/>
                <a:cs typeface="CiscoSans ExtraLight"/>
              </a:rPr>
              <a:t>products only</a:t>
            </a:r>
            <a:endParaRPr lang="en-US" sz="700" dirty="0">
              <a:solidFill>
                <a:srgbClr val="489542"/>
              </a:solidFill>
              <a:latin typeface="+mj-lt"/>
            </a:endParaRPr>
          </a:p>
        </p:txBody>
      </p:sp>
    </p:spTree>
    <p:extLst>
      <p:ext uri="{BB962C8B-B14F-4D97-AF65-F5344CB8AC3E}">
        <p14:creationId xmlns:p14="http://schemas.microsoft.com/office/powerpoint/2010/main" val="2235958581"/>
      </p:ext>
    </p:extLst>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Meraki Cloud Networking </a:t>
            </a:r>
          </a:p>
        </p:txBody>
      </p:sp>
      <p:sp>
        <p:nvSpPr>
          <p:cNvPr id="12" name="Text Placeholder 2"/>
          <p:cNvSpPr txBox="1">
            <a:spLocks/>
          </p:cNvSpPr>
          <p:nvPr/>
        </p:nvSpPr>
        <p:spPr>
          <a:xfrm>
            <a:off x="1459145" y="4113825"/>
            <a:ext cx="4706938" cy="584835"/>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spcBef>
                <a:spcPts val="0"/>
              </a:spcBef>
              <a:spcAft>
                <a:spcPts val="200"/>
              </a:spcAft>
              <a:buNone/>
            </a:pPr>
            <a:r>
              <a:rPr lang="en-US" sz="700" dirty="0"/>
              <a:t>For a complete list of </a:t>
            </a:r>
            <a:r>
              <a:rPr lang="en-US" sz="700" dirty="0" smtClean="0"/>
              <a:t>VIP eligible </a:t>
            </a:r>
            <a:r>
              <a:rPr lang="en-US" sz="700" dirty="0"/>
              <a:t>SKUs, go to </a:t>
            </a:r>
            <a:r>
              <a:rPr lang="en-US" sz="700" u="sng" dirty="0">
                <a:hlinkClick r:id="rId2"/>
              </a:rPr>
              <a:t>www.cisco.com/go/vipskus</a:t>
            </a:r>
            <a:r>
              <a:rPr lang="en-US" sz="700" dirty="0"/>
              <a:t>.</a:t>
            </a:r>
          </a:p>
        </p:txBody>
      </p:sp>
      <p:graphicFrame>
        <p:nvGraphicFramePr>
          <p:cNvPr id="8" name="Table Placeholder 4"/>
          <p:cNvGraphicFramePr>
            <a:graphicFrameLocks/>
          </p:cNvGraphicFramePr>
          <p:nvPr>
            <p:extLst>
              <p:ext uri="{D42A27DB-BD31-4B8C-83A1-F6EECF244321}">
                <p14:modId xmlns:p14="http://schemas.microsoft.com/office/powerpoint/2010/main" val="415189014"/>
              </p:ext>
            </p:extLst>
          </p:nvPr>
        </p:nvGraphicFramePr>
        <p:xfrm>
          <a:off x="1462776" y="1020949"/>
          <a:ext cx="5581257" cy="3091382"/>
        </p:xfrm>
        <a:graphic>
          <a:graphicData uri="http://schemas.openxmlformats.org/drawingml/2006/table">
            <a:tbl>
              <a:tblPr firstRow="1" bandRow="1">
                <a:tableStyleId>{5C22544A-7EE6-4342-B048-85BDC9FD1C3A}</a:tableStyleId>
              </a:tblPr>
              <a:tblGrid>
                <a:gridCol w="3569577">
                  <a:extLst>
                    <a:ext uri="{9D8B030D-6E8A-4147-A177-3AD203B41FA5}">
                      <a16:colId xmlns:a16="http://schemas.microsoft.com/office/drawing/2014/main" xmlns="" val="20000"/>
                    </a:ext>
                  </a:extLst>
                </a:gridCol>
                <a:gridCol w="1005840">
                  <a:extLst>
                    <a:ext uri="{9D8B030D-6E8A-4147-A177-3AD203B41FA5}">
                      <a16:colId xmlns:a16="http://schemas.microsoft.com/office/drawing/2014/main" xmlns="" val="20001"/>
                    </a:ext>
                  </a:extLst>
                </a:gridCol>
                <a:gridCol w="1005840">
                  <a:extLst>
                    <a:ext uri="{9D8B030D-6E8A-4147-A177-3AD203B41FA5}">
                      <a16:colId xmlns:a16="http://schemas.microsoft.com/office/drawing/2014/main" xmlns="" val="20002"/>
                    </a:ext>
                  </a:extLst>
                </a:gridCol>
              </a:tblGrid>
              <a:tr h="205307">
                <a:tc>
                  <a:txBody>
                    <a:bodyPr/>
                    <a:lstStyle/>
                    <a:p>
                      <a:pPr algn="l">
                        <a:lnSpc>
                          <a:spcPct val="95000"/>
                        </a:lnSpc>
                        <a:spcBef>
                          <a:spcPts val="300"/>
                        </a:spcBef>
                      </a:pPr>
                      <a:r>
                        <a:rPr lang="en-US" sz="950" dirty="0" err="1"/>
                        <a:t>Meraki</a:t>
                      </a:r>
                      <a:endParaRPr lang="en-US" sz="950" dirty="0"/>
                    </a:p>
                  </a:txBody>
                  <a:tcPr marT="27432" marB="27432">
                    <a:solidFill>
                      <a:srgbClr val="049FD9"/>
                    </a:solidFill>
                  </a:tcPr>
                </a:tc>
                <a:tc>
                  <a:txBody>
                    <a:bodyPr/>
                    <a:lstStyle/>
                    <a:p>
                      <a:pPr algn="l">
                        <a:lnSpc>
                          <a:spcPct val="95000"/>
                        </a:lnSpc>
                        <a:spcBef>
                          <a:spcPts val="300"/>
                        </a:spcBef>
                      </a:pPr>
                      <a:r>
                        <a:rPr lang="en-US" sz="950" dirty="0"/>
                        <a:t>VIP </a:t>
                      </a:r>
                      <a:r>
                        <a:rPr lang="en-US" sz="950" dirty="0" smtClean="0"/>
                        <a:t>29</a:t>
                      </a:r>
                      <a:endParaRPr lang="en-US" sz="950" dirty="0"/>
                    </a:p>
                  </a:txBody>
                  <a:tcPr marT="27432" marB="27432">
                    <a:solidFill>
                      <a:srgbClr val="049FD9"/>
                    </a:solidFill>
                  </a:tcPr>
                </a:tc>
                <a:tc>
                  <a:txBody>
                    <a:bodyPr/>
                    <a:lstStyle/>
                    <a:p>
                      <a:pPr marL="0" marR="0" indent="0" algn="l" defTabSz="685777" rtl="0" eaLnBrk="1" fontAlgn="auto" latinLnBrk="0" hangingPunct="1">
                        <a:lnSpc>
                          <a:spcPct val="95000"/>
                        </a:lnSpc>
                        <a:spcBef>
                          <a:spcPts val="300"/>
                        </a:spcBef>
                        <a:spcAft>
                          <a:spcPts val="0"/>
                        </a:spcAft>
                        <a:buClrTx/>
                        <a:buSzTx/>
                        <a:buFontTx/>
                        <a:buNone/>
                        <a:tabLst/>
                        <a:defRPr/>
                      </a:pPr>
                      <a:r>
                        <a:rPr lang="en-US" sz="950" dirty="0"/>
                        <a:t>VIP </a:t>
                      </a:r>
                      <a:r>
                        <a:rPr lang="en-US" sz="950" dirty="0" smtClean="0"/>
                        <a:t>30</a:t>
                      </a:r>
                      <a:endParaRPr lang="en-US" sz="950" dirty="0"/>
                    </a:p>
                  </a:txBody>
                  <a:tcPr marT="27432" marB="27432">
                    <a:solidFill>
                      <a:srgbClr val="049FD9"/>
                    </a:solidFill>
                  </a:tcPr>
                </a:tc>
                <a:extLst>
                  <a:ext uri="{0D108BD9-81ED-4DB2-BD59-A6C34878D82A}">
                    <a16:rowId xmlns:a16="http://schemas.microsoft.com/office/drawing/2014/main" xmlns="" val="10000"/>
                  </a:ext>
                </a:extLst>
              </a:tr>
              <a:tr h="0">
                <a:tc gridSpan="2">
                  <a:txBody>
                    <a:bodyPr/>
                    <a:lstStyle/>
                    <a:p>
                      <a:pPr algn="l">
                        <a:lnSpc>
                          <a:spcPct val="95000"/>
                        </a:lnSpc>
                        <a:spcBef>
                          <a:spcPts val="300"/>
                        </a:spcBef>
                      </a:pPr>
                      <a:r>
                        <a:rPr lang="en-US" sz="950" dirty="0">
                          <a:solidFill>
                            <a:schemeClr val="bg1"/>
                          </a:solidFill>
                        </a:rPr>
                        <a:t>MX Security Hardware</a:t>
                      </a:r>
                    </a:p>
                  </a:txBody>
                  <a:tcPr marT="27432" marB="27432">
                    <a:solidFill>
                      <a:schemeClr val="tx1">
                        <a:lumMod val="60000"/>
                        <a:lumOff val="40000"/>
                      </a:schemeClr>
                    </a:solidFill>
                  </a:tcPr>
                </a:tc>
                <a:tc hMerge="1">
                  <a:txBody>
                    <a:bodyPr/>
                    <a:lstStyle/>
                    <a:p>
                      <a:endParaRPr lang="en-US"/>
                    </a:p>
                  </a:txBody>
                  <a:tcPr/>
                </a:tc>
                <a:tc>
                  <a:txBody>
                    <a:bodyPr/>
                    <a:lstStyle/>
                    <a:p>
                      <a:pPr algn="l">
                        <a:lnSpc>
                          <a:spcPct val="95000"/>
                        </a:lnSpc>
                        <a:spcBef>
                          <a:spcPts val="300"/>
                        </a:spcBef>
                      </a:pPr>
                      <a:endParaRPr lang="en-US" sz="950" dirty="0">
                        <a:solidFill>
                          <a:schemeClr val="bg1"/>
                        </a:solidFill>
                      </a:endParaRPr>
                    </a:p>
                  </a:txBody>
                  <a:tcPr marT="27432" marB="27432">
                    <a:solidFill>
                      <a:schemeClr val="tx1">
                        <a:lumMod val="60000"/>
                        <a:lumOff val="40000"/>
                      </a:schemeClr>
                    </a:solidFill>
                  </a:tcPr>
                </a:tc>
                <a:extLst>
                  <a:ext uri="{0D108BD9-81ED-4DB2-BD59-A6C34878D82A}">
                    <a16:rowId xmlns:a16="http://schemas.microsoft.com/office/drawing/2014/main" xmlns="" val="10001"/>
                  </a:ext>
                </a:extLst>
              </a:tr>
              <a:tr h="82970">
                <a:tc>
                  <a:txBody>
                    <a:bodyPr/>
                    <a:lstStyle/>
                    <a:p>
                      <a:pPr marL="0" marR="0" indent="0" algn="l" defTabSz="685777" rtl="0" eaLnBrk="1" fontAlgn="auto" latinLnBrk="0" hangingPunct="1">
                        <a:lnSpc>
                          <a:spcPct val="95000"/>
                        </a:lnSpc>
                        <a:spcBef>
                          <a:spcPts val="300"/>
                        </a:spcBef>
                        <a:spcAft>
                          <a:spcPts val="0"/>
                        </a:spcAft>
                        <a:buClrTx/>
                        <a:buSzTx/>
                        <a:buFontTx/>
                        <a:buNone/>
                        <a:tabLst/>
                        <a:defRPr/>
                      </a:pPr>
                      <a:r>
                        <a:rPr lang="en-US" sz="950" b="0" dirty="0">
                          <a:solidFill>
                            <a:schemeClr val="dk1"/>
                          </a:solidFill>
                        </a:rPr>
                        <a:t>Medium branch security and SD-WAN</a:t>
                      </a:r>
                    </a:p>
                  </a:txBody>
                  <a:tcPr marT="27432" marB="27432">
                    <a:solidFill>
                      <a:srgbClr val="E7E8EC"/>
                    </a:solidFill>
                  </a:tcPr>
                </a:tc>
                <a:tc>
                  <a:txBody>
                    <a:bodyPr/>
                    <a:lstStyle/>
                    <a:p>
                      <a:pPr algn="l">
                        <a:lnSpc>
                          <a:spcPct val="95000"/>
                        </a:lnSpc>
                        <a:spcBef>
                          <a:spcPts val="300"/>
                        </a:spcBef>
                      </a:pPr>
                      <a:r>
                        <a:rPr lang="en-US" sz="950" b="0" dirty="0">
                          <a:solidFill>
                            <a:schemeClr val="dk1"/>
                          </a:solidFill>
                        </a:rPr>
                        <a:t>4%</a:t>
                      </a:r>
                    </a:p>
                  </a:txBody>
                  <a:tcPr marT="27432" marB="27432">
                    <a:solidFill>
                      <a:srgbClr val="E7E8EC"/>
                    </a:solidFill>
                  </a:tcPr>
                </a:tc>
                <a:tc>
                  <a:txBody>
                    <a:bodyPr/>
                    <a:lstStyle/>
                    <a:p>
                      <a:pPr algn="l">
                        <a:lnSpc>
                          <a:spcPct val="95000"/>
                        </a:lnSpc>
                        <a:spcBef>
                          <a:spcPts val="300"/>
                        </a:spcBef>
                      </a:pPr>
                      <a:r>
                        <a:rPr lang="en-US" sz="950" b="0" dirty="0">
                          <a:solidFill>
                            <a:schemeClr val="dk1"/>
                          </a:solidFill>
                        </a:rPr>
                        <a:t>2</a:t>
                      </a:r>
                      <a:r>
                        <a:rPr lang="en-US" sz="950" b="0" dirty="0" smtClean="0">
                          <a:solidFill>
                            <a:schemeClr val="dk1"/>
                          </a:solidFill>
                        </a:rPr>
                        <a:t>%</a:t>
                      </a:r>
                      <a:endParaRPr lang="en-US" sz="950" b="0" dirty="0">
                        <a:solidFill>
                          <a:schemeClr val="dk1"/>
                        </a:solidFill>
                      </a:endParaRPr>
                    </a:p>
                  </a:txBody>
                  <a:tcPr marT="27432" marB="27432">
                    <a:solidFill>
                      <a:srgbClr val="E7E8EC"/>
                    </a:solidFill>
                  </a:tcPr>
                </a:tc>
                <a:extLst>
                  <a:ext uri="{0D108BD9-81ED-4DB2-BD59-A6C34878D82A}">
                    <a16:rowId xmlns:a16="http://schemas.microsoft.com/office/drawing/2014/main" xmlns="" val="10003"/>
                  </a:ext>
                </a:extLst>
              </a:tr>
              <a:tr h="82970">
                <a:tc>
                  <a:txBody>
                    <a:bodyPr/>
                    <a:lstStyle/>
                    <a:p>
                      <a:pPr algn="l">
                        <a:lnSpc>
                          <a:spcPct val="95000"/>
                        </a:lnSpc>
                        <a:spcBef>
                          <a:spcPts val="300"/>
                        </a:spcBef>
                      </a:pPr>
                      <a:r>
                        <a:rPr lang="en-US" sz="950" b="0" dirty="0">
                          <a:solidFill>
                            <a:schemeClr val="dk1"/>
                          </a:solidFill>
                        </a:rPr>
                        <a:t>Campus and data center security and SD-WAN</a:t>
                      </a:r>
                    </a:p>
                  </a:txBody>
                  <a:tcPr marT="27432" marB="27432">
                    <a:solidFill>
                      <a:srgbClr val="CCCDD7"/>
                    </a:solidFill>
                  </a:tcPr>
                </a:tc>
                <a:tc>
                  <a:txBody>
                    <a:bodyPr/>
                    <a:lstStyle/>
                    <a:p>
                      <a:pPr algn="l">
                        <a:lnSpc>
                          <a:spcPct val="95000"/>
                        </a:lnSpc>
                        <a:spcBef>
                          <a:spcPts val="300"/>
                        </a:spcBef>
                      </a:pPr>
                      <a:r>
                        <a:rPr lang="en-US" sz="950" b="0" dirty="0">
                          <a:solidFill>
                            <a:schemeClr val="dk1"/>
                          </a:solidFill>
                        </a:rPr>
                        <a:t>2%</a:t>
                      </a:r>
                    </a:p>
                  </a:txBody>
                  <a:tcPr marT="27432" marB="27432">
                    <a:solidFill>
                      <a:srgbClr val="CCCDD7"/>
                    </a:solidFill>
                  </a:tcPr>
                </a:tc>
                <a:tc>
                  <a:txBody>
                    <a:bodyPr/>
                    <a:lstStyle/>
                    <a:p>
                      <a:pPr algn="l">
                        <a:lnSpc>
                          <a:spcPct val="95000"/>
                        </a:lnSpc>
                        <a:spcBef>
                          <a:spcPts val="300"/>
                        </a:spcBef>
                      </a:pPr>
                      <a:r>
                        <a:rPr lang="en-US" sz="950" b="0" dirty="0">
                          <a:solidFill>
                            <a:schemeClr val="dk1"/>
                          </a:solidFill>
                        </a:rPr>
                        <a:t>4</a:t>
                      </a:r>
                      <a:r>
                        <a:rPr lang="en-US" sz="950" b="0" dirty="0" smtClean="0">
                          <a:solidFill>
                            <a:schemeClr val="dk1"/>
                          </a:solidFill>
                        </a:rPr>
                        <a:t>%</a:t>
                      </a:r>
                      <a:endParaRPr lang="en-US" sz="950" b="0" dirty="0">
                        <a:solidFill>
                          <a:schemeClr val="dk1"/>
                        </a:solidFill>
                      </a:endParaRPr>
                    </a:p>
                  </a:txBody>
                  <a:tcPr marT="27432" marB="27432">
                    <a:solidFill>
                      <a:srgbClr val="CCCDD7"/>
                    </a:solidFill>
                  </a:tcPr>
                </a:tc>
                <a:extLst>
                  <a:ext uri="{0D108BD9-81ED-4DB2-BD59-A6C34878D82A}">
                    <a16:rowId xmlns:a16="http://schemas.microsoft.com/office/drawing/2014/main" xmlns="" val="10004"/>
                  </a:ext>
                </a:extLst>
              </a:tr>
              <a:tr h="150701">
                <a:tc gridSpan="2">
                  <a:txBody>
                    <a:bodyPr/>
                    <a:lstStyle/>
                    <a:p>
                      <a:pPr algn="l">
                        <a:lnSpc>
                          <a:spcPct val="95000"/>
                        </a:lnSpc>
                        <a:spcBef>
                          <a:spcPts val="300"/>
                        </a:spcBef>
                      </a:pPr>
                      <a:r>
                        <a:rPr lang="en-US" sz="950" b="0" dirty="0">
                          <a:solidFill>
                            <a:schemeClr val="bg1"/>
                          </a:solidFill>
                        </a:rPr>
                        <a:t>MS Switching Hardware</a:t>
                      </a:r>
                    </a:p>
                  </a:txBody>
                  <a:tcPr marT="27432" marB="27432">
                    <a:solidFill>
                      <a:schemeClr val="tx1">
                        <a:lumMod val="60000"/>
                        <a:lumOff val="40000"/>
                      </a:schemeClr>
                    </a:solidFill>
                  </a:tcPr>
                </a:tc>
                <a:tc hMerge="1">
                  <a:txBody>
                    <a:bodyPr/>
                    <a:lstStyle/>
                    <a:p>
                      <a:pPr algn="l"/>
                      <a:endParaRPr lang="en-US" sz="800" b="0" dirty="0">
                        <a:solidFill>
                          <a:schemeClr val="dk1"/>
                        </a:solidFill>
                      </a:endParaRPr>
                    </a:p>
                  </a:txBody>
                  <a:tcPr marT="27432" marB="27432"/>
                </a:tc>
                <a:tc>
                  <a:txBody>
                    <a:bodyPr/>
                    <a:lstStyle/>
                    <a:p>
                      <a:pPr algn="l">
                        <a:lnSpc>
                          <a:spcPct val="95000"/>
                        </a:lnSpc>
                        <a:spcBef>
                          <a:spcPts val="300"/>
                        </a:spcBef>
                      </a:pPr>
                      <a:endParaRPr lang="en-US" sz="950" b="0" dirty="0">
                        <a:solidFill>
                          <a:schemeClr val="bg1"/>
                        </a:solidFill>
                      </a:endParaRPr>
                    </a:p>
                  </a:txBody>
                  <a:tcPr marT="27432" marB="27432">
                    <a:solidFill>
                      <a:schemeClr val="tx1">
                        <a:lumMod val="60000"/>
                        <a:lumOff val="40000"/>
                      </a:schemeClr>
                    </a:solidFill>
                  </a:tcPr>
                </a:tc>
                <a:extLst>
                  <a:ext uri="{0D108BD9-81ED-4DB2-BD59-A6C34878D82A}">
                    <a16:rowId xmlns:a16="http://schemas.microsoft.com/office/drawing/2014/main" xmlns="" val="10005"/>
                  </a:ext>
                </a:extLst>
              </a:tr>
              <a:tr h="150701">
                <a:tc>
                  <a:txBody>
                    <a:bodyPr/>
                    <a:lstStyle/>
                    <a:p>
                      <a:pPr algn="l">
                        <a:lnSpc>
                          <a:spcPct val="95000"/>
                        </a:lnSpc>
                        <a:spcBef>
                          <a:spcPts val="300"/>
                        </a:spcBef>
                      </a:pPr>
                      <a:r>
                        <a:rPr lang="en-US" sz="950" b="0" dirty="0">
                          <a:solidFill>
                            <a:schemeClr val="dk1"/>
                          </a:solidFill>
                        </a:rPr>
                        <a:t>1 Gigabit Ethernet switches</a:t>
                      </a:r>
                    </a:p>
                  </a:txBody>
                  <a:tcPr marT="27432" marB="27432">
                    <a:solidFill>
                      <a:srgbClr val="CCCDD7"/>
                    </a:solidFill>
                  </a:tcPr>
                </a:tc>
                <a:tc>
                  <a:txBody>
                    <a:bodyPr/>
                    <a:lstStyle/>
                    <a:p>
                      <a:pPr algn="l">
                        <a:lnSpc>
                          <a:spcPct val="95000"/>
                        </a:lnSpc>
                        <a:spcBef>
                          <a:spcPts val="300"/>
                        </a:spcBef>
                      </a:pPr>
                      <a:r>
                        <a:rPr lang="en-US" sz="950" b="0" dirty="0">
                          <a:solidFill>
                            <a:schemeClr val="dk1"/>
                          </a:solidFill>
                        </a:rPr>
                        <a:t>2%</a:t>
                      </a:r>
                    </a:p>
                  </a:txBody>
                  <a:tcPr marT="27432" marB="27432">
                    <a:solidFill>
                      <a:srgbClr val="CCCDD7"/>
                    </a:solidFill>
                  </a:tcPr>
                </a:tc>
                <a:tc>
                  <a:txBody>
                    <a:bodyPr/>
                    <a:lstStyle/>
                    <a:p>
                      <a:pPr algn="l">
                        <a:lnSpc>
                          <a:spcPct val="95000"/>
                        </a:lnSpc>
                        <a:spcBef>
                          <a:spcPts val="300"/>
                        </a:spcBef>
                      </a:pPr>
                      <a:r>
                        <a:rPr lang="en-US" sz="950" b="0" dirty="0">
                          <a:solidFill>
                            <a:schemeClr val="dk1"/>
                          </a:solidFill>
                        </a:rPr>
                        <a:t>2%</a:t>
                      </a:r>
                    </a:p>
                  </a:txBody>
                  <a:tcPr marT="27432" marB="27432">
                    <a:solidFill>
                      <a:srgbClr val="CCCDD7"/>
                    </a:solidFill>
                  </a:tcPr>
                </a:tc>
                <a:extLst>
                  <a:ext uri="{0D108BD9-81ED-4DB2-BD59-A6C34878D82A}">
                    <a16:rowId xmlns:a16="http://schemas.microsoft.com/office/drawing/2014/main" xmlns="" val="10006"/>
                  </a:ext>
                </a:extLst>
              </a:tr>
              <a:tr h="150701">
                <a:tc>
                  <a:txBody>
                    <a:bodyPr/>
                    <a:lstStyle/>
                    <a:p>
                      <a:pPr algn="l">
                        <a:lnSpc>
                          <a:spcPct val="95000"/>
                        </a:lnSpc>
                        <a:spcBef>
                          <a:spcPts val="300"/>
                        </a:spcBef>
                      </a:pPr>
                      <a:r>
                        <a:rPr lang="en-US" sz="950" b="0" dirty="0">
                          <a:solidFill>
                            <a:schemeClr val="dk1"/>
                          </a:solidFill>
                        </a:rPr>
                        <a:t>10 Gigabit Ethernet switches</a:t>
                      </a:r>
                    </a:p>
                  </a:txBody>
                  <a:tcPr marT="27432" marB="27432">
                    <a:solidFill>
                      <a:srgbClr val="E7E8EC"/>
                    </a:solidFill>
                  </a:tcPr>
                </a:tc>
                <a:tc>
                  <a:txBody>
                    <a:bodyPr/>
                    <a:lstStyle/>
                    <a:p>
                      <a:pPr algn="l">
                        <a:lnSpc>
                          <a:spcPct val="95000"/>
                        </a:lnSpc>
                        <a:spcBef>
                          <a:spcPts val="300"/>
                        </a:spcBef>
                      </a:pPr>
                      <a:r>
                        <a:rPr lang="en-US" sz="950" b="0" dirty="0">
                          <a:solidFill>
                            <a:schemeClr val="dk1"/>
                          </a:solidFill>
                        </a:rPr>
                        <a:t>4%</a:t>
                      </a:r>
                    </a:p>
                  </a:txBody>
                  <a:tcPr marT="27432" marB="27432">
                    <a:solidFill>
                      <a:srgbClr val="E7E8EC"/>
                    </a:solidFill>
                  </a:tcPr>
                </a:tc>
                <a:tc>
                  <a:txBody>
                    <a:bodyPr/>
                    <a:lstStyle/>
                    <a:p>
                      <a:pPr algn="l">
                        <a:lnSpc>
                          <a:spcPct val="95000"/>
                        </a:lnSpc>
                        <a:spcBef>
                          <a:spcPts val="300"/>
                        </a:spcBef>
                      </a:pPr>
                      <a:r>
                        <a:rPr lang="en-US" sz="950" b="0" dirty="0">
                          <a:solidFill>
                            <a:schemeClr val="dk1"/>
                          </a:solidFill>
                        </a:rPr>
                        <a:t>4%</a:t>
                      </a:r>
                    </a:p>
                  </a:txBody>
                  <a:tcPr marT="27432" marB="27432">
                    <a:solidFill>
                      <a:srgbClr val="E7E8EC"/>
                    </a:solidFill>
                  </a:tcPr>
                </a:tc>
                <a:extLst>
                  <a:ext uri="{0D108BD9-81ED-4DB2-BD59-A6C34878D82A}">
                    <a16:rowId xmlns:a16="http://schemas.microsoft.com/office/drawing/2014/main" xmlns="" val="10007"/>
                  </a:ext>
                </a:extLst>
              </a:tr>
              <a:tr h="150701">
                <a:tc>
                  <a:txBody>
                    <a:bodyPr/>
                    <a:lstStyle/>
                    <a:p>
                      <a:pPr algn="l">
                        <a:lnSpc>
                          <a:spcPct val="95000"/>
                        </a:lnSpc>
                        <a:spcBef>
                          <a:spcPts val="300"/>
                        </a:spcBef>
                      </a:pPr>
                      <a:r>
                        <a:rPr lang="en-US" sz="950" b="0" dirty="0" err="1">
                          <a:solidFill>
                            <a:schemeClr val="dk1"/>
                          </a:solidFill>
                        </a:rPr>
                        <a:t>Multigigabit</a:t>
                      </a:r>
                      <a:r>
                        <a:rPr lang="en-US" sz="950" b="0" baseline="0" dirty="0">
                          <a:solidFill>
                            <a:schemeClr val="dk1"/>
                          </a:solidFill>
                        </a:rPr>
                        <a:t> switches</a:t>
                      </a:r>
                      <a:endParaRPr lang="en-US" sz="950" b="0" dirty="0">
                        <a:solidFill>
                          <a:schemeClr val="dk1"/>
                        </a:solidFill>
                      </a:endParaRPr>
                    </a:p>
                  </a:txBody>
                  <a:tcPr marT="27432" marB="27432">
                    <a:solidFill>
                      <a:srgbClr val="CCCDD7"/>
                    </a:solidFill>
                  </a:tcPr>
                </a:tc>
                <a:tc>
                  <a:txBody>
                    <a:bodyPr/>
                    <a:lstStyle/>
                    <a:p>
                      <a:pPr algn="l">
                        <a:lnSpc>
                          <a:spcPct val="95000"/>
                        </a:lnSpc>
                        <a:spcBef>
                          <a:spcPts val="300"/>
                        </a:spcBef>
                      </a:pPr>
                      <a:r>
                        <a:rPr lang="en-US" sz="950" b="0" dirty="0">
                          <a:solidFill>
                            <a:schemeClr val="dk1"/>
                          </a:solidFill>
                        </a:rPr>
                        <a:t>6%</a:t>
                      </a:r>
                    </a:p>
                  </a:txBody>
                  <a:tcPr marT="27432" marB="27432">
                    <a:solidFill>
                      <a:srgbClr val="CCCDD7"/>
                    </a:solidFill>
                  </a:tcPr>
                </a:tc>
                <a:tc>
                  <a:txBody>
                    <a:bodyPr/>
                    <a:lstStyle/>
                    <a:p>
                      <a:pPr algn="l">
                        <a:lnSpc>
                          <a:spcPct val="95000"/>
                        </a:lnSpc>
                        <a:spcBef>
                          <a:spcPts val="300"/>
                        </a:spcBef>
                      </a:pPr>
                      <a:r>
                        <a:rPr lang="en-US" sz="950" b="0" dirty="0">
                          <a:solidFill>
                            <a:schemeClr val="dk1"/>
                          </a:solidFill>
                        </a:rPr>
                        <a:t>6%</a:t>
                      </a:r>
                    </a:p>
                  </a:txBody>
                  <a:tcPr marT="27432" marB="27432">
                    <a:solidFill>
                      <a:srgbClr val="CCCDD7"/>
                    </a:solidFill>
                  </a:tcPr>
                </a:tc>
                <a:extLst>
                  <a:ext uri="{0D108BD9-81ED-4DB2-BD59-A6C34878D82A}">
                    <a16:rowId xmlns:a16="http://schemas.microsoft.com/office/drawing/2014/main" xmlns="" val="10008"/>
                  </a:ext>
                </a:extLst>
              </a:tr>
              <a:tr h="150701">
                <a:tc gridSpan="2">
                  <a:txBody>
                    <a:bodyPr/>
                    <a:lstStyle/>
                    <a:p>
                      <a:pPr algn="l">
                        <a:lnSpc>
                          <a:spcPct val="95000"/>
                        </a:lnSpc>
                        <a:spcBef>
                          <a:spcPts val="300"/>
                        </a:spcBef>
                      </a:pPr>
                      <a:r>
                        <a:rPr lang="en-US" sz="950" b="0" dirty="0">
                          <a:solidFill>
                            <a:schemeClr val="bg1"/>
                          </a:solidFill>
                        </a:rPr>
                        <a:t>MR Wireless Hardware</a:t>
                      </a:r>
                    </a:p>
                  </a:txBody>
                  <a:tcPr marT="27432" marB="27432">
                    <a:solidFill>
                      <a:schemeClr val="tx1">
                        <a:lumMod val="60000"/>
                        <a:lumOff val="40000"/>
                      </a:schemeClr>
                    </a:solidFill>
                  </a:tcPr>
                </a:tc>
                <a:tc hMerge="1">
                  <a:txBody>
                    <a:bodyPr/>
                    <a:lstStyle/>
                    <a:p>
                      <a:pPr algn="l"/>
                      <a:endParaRPr lang="en-US" sz="800" b="1" dirty="0">
                        <a:solidFill>
                          <a:schemeClr val="bg1"/>
                        </a:solidFill>
                      </a:endParaRPr>
                    </a:p>
                  </a:txBody>
                  <a:tcPr marT="27432" marB="27432">
                    <a:solidFill>
                      <a:schemeClr val="tx1">
                        <a:lumMod val="60000"/>
                        <a:lumOff val="40000"/>
                      </a:schemeClr>
                    </a:solidFill>
                  </a:tcPr>
                </a:tc>
                <a:tc>
                  <a:txBody>
                    <a:bodyPr/>
                    <a:lstStyle/>
                    <a:p>
                      <a:pPr algn="l">
                        <a:lnSpc>
                          <a:spcPct val="95000"/>
                        </a:lnSpc>
                        <a:spcBef>
                          <a:spcPts val="300"/>
                        </a:spcBef>
                      </a:pPr>
                      <a:endParaRPr lang="en-US" sz="950" b="0" dirty="0">
                        <a:solidFill>
                          <a:schemeClr val="bg1"/>
                        </a:solidFill>
                      </a:endParaRPr>
                    </a:p>
                  </a:txBody>
                  <a:tcPr marT="27432" marB="27432">
                    <a:solidFill>
                      <a:schemeClr val="tx1">
                        <a:lumMod val="60000"/>
                        <a:lumOff val="40000"/>
                      </a:schemeClr>
                    </a:solidFill>
                  </a:tcPr>
                </a:tc>
                <a:extLst>
                  <a:ext uri="{0D108BD9-81ED-4DB2-BD59-A6C34878D82A}">
                    <a16:rowId xmlns:a16="http://schemas.microsoft.com/office/drawing/2014/main" xmlns="" val="10009"/>
                  </a:ext>
                </a:extLst>
              </a:tr>
              <a:tr h="150701">
                <a:tc>
                  <a:txBody>
                    <a:bodyPr/>
                    <a:lstStyle/>
                    <a:p>
                      <a:pPr algn="l">
                        <a:lnSpc>
                          <a:spcPct val="95000"/>
                        </a:lnSpc>
                        <a:spcBef>
                          <a:spcPts val="300"/>
                        </a:spcBef>
                      </a:pPr>
                      <a:r>
                        <a:rPr lang="en-US" sz="950" b="0" dirty="0" smtClean="0">
                          <a:solidFill>
                            <a:schemeClr val="dk1"/>
                          </a:solidFill>
                        </a:rPr>
                        <a:t>802.11ac Wave 1 access points</a:t>
                      </a:r>
                      <a:endParaRPr lang="en-US" sz="950" b="0" dirty="0">
                        <a:solidFill>
                          <a:schemeClr val="dk1"/>
                        </a:solidFill>
                      </a:endParaRPr>
                    </a:p>
                  </a:txBody>
                  <a:tcPr marT="27432" marB="27432">
                    <a:solidFill>
                      <a:srgbClr val="CCCDD7"/>
                    </a:solidFill>
                  </a:tcPr>
                </a:tc>
                <a:tc>
                  <a:txBody>
                    <a:bodyPr/>
                    <a:lstStyle/>
                    <a:p>
                      <a:pPr algn="l">
                        <a:lnSpc>
                          <a:spcPct val="95000"/>
                        </a:lnSpc>
                        <a:spcBef>
                          <a:spcPts val="300"/>
                        </a:spcBef>
                      </a:pPr>
                      <a:r>
                        <a:rPr lang="en-US" sz="950" b="0" dirty="0">
                          <a:solidFill>
                            <a:schemeClr val="dk1"/>
                          </a:solidFill>
                        </a:rPr>
                        <a:t>2</a:t>
                      </a:r>
                      <a:r>
                        <a:rPr lang="en-US" sz="950" b="0" dirty="0" smtClean="0">
                          <a:solidFill>
                            <a:schemeClr val="dk1"/>
                          </a:solidFill>
                        </a:rPr>
                        <a:t>%</a:t>
                      </a:r>
                      <a:endParaRPr lang="en-US" sz="950" b="0" dirty="0">
                        <a:solidFill>
                          <a:schemeClr val="dk1"/>
                        </a:solidFill>
                      </a:endParaRPr>
                    </a:p>
                  </a:txBody>
                  <a:tcPr marT="27432" marB="27432">
                    <a:solidFill>
                      <a:srgbClr val="CCCDD7"/>
                    </a:solidFill>
                  </a:tcPr>
                </a:tc>
                <a:tc>
                  <a:txBody>
                    <a:bodyPr/>
                    <a:lstStyle/>
                    <a:p>
                      <a:pPr algn="l">
                        <a:lnSpc>
                          <a:spcPct val="95000"/>
                        </a:lnSpc>
                        <a:spcBef>
                          <a:spcPts val="300"/>
                        </a:spcBef>
                      </a:pPr>
                      <a:r>
                        <a:rPr lang="en-US" sz="950" b="0" dirty="0" smtClean="0">
                          <a:solidFill>
                            <a:schemeClr val="dk1"/>
                          </a:solidFill>
                        </a:rPr>
                        <a:t> -</a:t>
                      </a:r>
                      <a:endParaRPr lang="en-US" sz="950" b="0" dirty="0">
                        <a:solidFill>
                          <a:schemeClr val="dk1"/>
                        </a:solidFill>
                      </a:endParaRPr>
                    </a:p>
                  </a:txBody>
                  <a:tcPr marT="27432" marB="27432">
                    <a:solidFill>
                      <a:srgbClr val="CCCDD7"/>
                    </a:solidFill>
                  </a:tcPr>
                </a:tc>
                <a:extLst>
                  <a:ext uri="{0D108BD9-81ED-4DB2-BD59-A6C34878D82A}">
                    <a16:rowId xmlns:a16="http://schemas.microsoft.com/office/drawing/2014/main" xmlns="" val="10010"/>
                  </a:ext>
                </a:extLst>
              </a:tr>
              <a:tr h="150701">
                <a:tc>
                  <a:txBody>
                    <a:bodyPr/>
                    <a:lstStyle/>
                    <a:p>
                      <a:pPr algn="l">
                        <a:lnSpc>
                          <a:spcPct val="95000"/>
                        </a:lnSpc>
                        <a:spcBef>
                          <a:spcPts val="300"/>
                        </a:spcBef>
                      </a:pPr>
                      <a:r>
                        <a:rPr lang="en-US" sz="950" b="0" dirty="0" smtClean="0">
                          <a:solidFill>
                            <a:schemeClr val="dk1"/>
                          </a:solidFill>
                        </a:rPr>
                        <a:t>802.11ac Wave 2 high-performance access points</a:t>
                      </a:r>
                      <a:endParaRPr lang="en-US" sz="950" b="0" dirty="0">
                        <a:solidFill>
                          <a:schemeClr val="dk1"/>
                        </a:solidFill>
                      </a:endParaRPr>
                    </a:p>
                  </a:txBody>
                  <a:tcPr marT="27432" marB="27432">
                    <a:solidFill>
                      <a:srgbClr val="E7E8EC"/>
                    </a:solidFill>
                  </a:tcPr>
                </a:tc>
                <a:tc>
                  <a:txBody>
                    <a:bodyPr/>
                    <a:lstStyle/>
                    <a:p>
                      <a:pPr algn="l">
                        <a:lnSpc>
                          <a:spcPct val="95000"/>
                        </a:lnSpc>
                        <a:spcBef>
                          <a:spcPts val="300"/>
                        </a:spcBef>
                      </a:pPr>
                      <a:r>
                        <a:rPr lang="en-US" sz="950" b="0" dirty="0">
                          <a:solidFill>
                            <a:schemeClr val="dk1"/>
                          </a:solidFill>
                        </a:rPr>
                        <a:t>6%</a:t>
                      </a:r>
                    </a:p>
                  </a:txBody>
                  <a:tcPr marT="27432" marB="27432">
                    <a:solidFill>
                      <a:srgbClr val="E7E8EC"/>
                    </a:solidFill>
                  </a:tcPr>
                </a:tc>
                <a:tc>
                  <a:txBody>
                    <a:bodyPr/>
                    <a:lstStyle/>
                    <a:p>
                      <a:pPr algn="l">
                        <a:lnSpc>
                          <a:spcPct val="95000"/>
                        </a:lnSpc>
                        <a:spcBef>
                          <a:spcPts val="300"/>
                        </a:spcBef>
                      </a:pPr>
                      <a:r>
                        <a:rPr lang="en-US" sz="950" b="0" dirty="0">
                          <a:solidFill>
                            <a:schemeClr val="dk1"/>
                          </a:solidFill>
                        </a:rPr>
                        <a:t>4</a:t>
                      </a:r>
                      <a:r>
                        <a:rPr lang="en-US" sz="950" b="0" dirty="0" smtClean="0">
                          <a:solidFill>
                            <a:schemeClr val="dk1"/>
                          </a:solidFill>
                        </a:rPr>
                        <a:t>%</a:t>
                      </a:r>
                      <a:endParaRPr lang="en-US" sz="950" b="0" dirty="0">
                        <a:solidFill>
                          <a:schemeClr val="dk1"/>
                        </a:solidFill>
                      </a:endParaRPr>
                    </a:p>
                  </a:txBody>
                  <a:tcPr marT="27432" marB="27432">
                    <a:solidFill>
                      <a:srgbClr val="E7E8EC"/>
                    </a:solidFill>
                  </a:tcPr>
                </a:tc>
                <a:extLst>
                  <a:ext uri="{0D108BD9-81ED-4DB2-BD59-A6C34878D82A}">
                    <a16:rowId xmlns:a16="http://schemas.microsoft.com/office/drawing/2014/main" xmlns="" val="10011"/>
                  </a:ext>
                </a:extLst>
              </a:tr>
              <a:tr h="150701">
                <a:tc>
                  <a:txBody>
                    <a:bodyPr/>
                    <a:lstStyle/>
                    <a:p>
                      <a:pPr algn="l">
                        <a:lnSpc>
                          <a:spcPct val="95000"/>
                        </a:lnSpc>
                        <a:spcBef>
                          <a:spcPts val="300"/>
                        </a:spcBef>
                      </a:pPr>
                      <a:r>
                        <a:rPr lang="en-US" sz="950" b="0" dirty="0" smtClean="0">
                          <a:solidFill>
                            <a:schemeClr val="dk1"/>
                          </a:solidFill>
                        </a:rPr>
                        <a:t>802.11ac Wave 2 highest-performance access points</a:t>
                      </a:r>
                      <a:endParaRPr lang="en-US" sz="950" b="0" dirty="0">
                        <a:solidFill>
                          <a:schemeClr val="dk1"/>
                        </a:solidFill>
                      </a:endParaRPr>
                    </a:p>
                  </a:txBody>
                  <a:tcPr marT="27432" marB="27432">
                    <a:solidFill>
                      <a:srgbClr val="CCCDD7"/>
                    </a:solidFill>
                  </a:tcPr>
                </a:tc>
                <a:tc>
                  <a:txBody>
                    <a:bodyPr/>
                    <a:lstStyle/>
                    <a:p>
                      <a:pPr algn="l">
                        <a:lnSpc>
                          <a:spcPct val="95000"/>
                        </a:lnSpc>
                        <a:spcBef>
                          <a:spcPts val="300"/>
                        </a:spcBef>
                      </a:pPr>
                      <a:r>
                        <a:rPr lang="en-US" sz="950" b="0" dirty="0">
                          <a:solidFill>
                            <a:schemeClr val="dk1"/>
                          </a:solidFill>
                        </a:rPr>
                        <a:t>8%</a:t>
                      </a:r>
                    </a:p>
                  </a:txBody>
                  <a:tcPr marT="27432" marB="27432">
                    <a:solidFill>
                      <a:srgbClr val="CCCDD7"/>
                    </a:solidFill>
                  </a:tcPr>
                </a:tc>
                <a:tc>
                  <a:txBody>
                    <a:bodyPr/>
                    <a:lstStyle/>
                    <a:p>
                      <a:pPr algn="l">
                        <a:lnSpc>
                          <a:spcPct val="95000"/>
                        </a:lnSpc>
                        <a:spcBef>
                          <a:spcPts val="300"/>
                        </a:spcBef>
                      </a:pPr>
                      <a:r>
                        <a:rPr lang="en-US" sz="950" b="0" dirty="0">
                          <a:solidFill>
                            <a:schemeClr val="dk1"/>
                          </a:solidFill>
                        </a:rPr>
                        <a:t>6</a:t>
                      </a:r>
                      <a:r>
                        <a:rPr lang="en-US" sz="950" b="0" dirty="0" smtClean="0">
                          <a:solidFill>
                            <a:schemeClr val="dk1"/>
                          </a:solidFill>
                        </a:rPr>
                        <a:t>%</a:t>
                      </a:r>
                      <a:endParaRPr lang="en-US" sz="950" b="0" dirty="0">
                        <a:solidFill>
                          <a:schemeClr val="dk1"/>
                        </a:solidFill>
                      </a:endParaRPr>
                    </a:p>
                  </a:txBody>
                  <a:tcPr marT="27432" marB="27432">
                    <a:solidFill>
                      <a:srgbClr val="CCCDD7"/>
                    </a:solidFill>
                  </a:tcPr>
                </a:tc>
                <a:extLst>
                  <a:ext uri="{0D108BD9-81ED-4DB2-BD59-A6C34878D82A}">
                    <a16:rowId xmlns:a16="http://schemas.microsoft.com/office/drawing/2014/main" xmlns="" val="10012"/>
                  </a:ext>
                </a:extLst>
              </a:tr>
              <a:tr h="150701">
                <a:tc gridSpan="2">
                  <a:txBody>
                    <a:bodyPr/>
                    <a:lstStyle/>
                    <a:p>
                      <a:pPr algn="l">
                        <a:lnSpc>
                          <a:spcPct val="95000"/>
                        </a:lnSpc>
                        <a:spcBef>
                          <a:spcPts val="300"/>
                        </a:spcBef>
                      </a:pPr>
                      <a:r>
                        <a:rPr lang="en-US" sz="950" b="0" dirty="0">
                          <a:solidFill>
                            <a:schemeClr val="bg1"/>
                          </a:solidFill>
                        </a:rPr>
                        <a:t>MC Communications Hardware</a:t>
                      </a:r>
                    </a:p>
                  </a:txBody>
                  <a:tcPr marT="27432" marB="27432">
                    <a:solidFill>
                      <a:schemeClr val="tx1">
                        <a:lumMod val="60000"/>
                        <a:lumOff val="40000"/>
                      </a:schemeClr>
                    </a:solidFill>
                  </a:tcPr>
                </a:tc>
                <a:tc hMerge="1">
                  <a:txBody>
                    <a:bodyPr/>
                    <a:lstStyle/>
                    <a:p>
                      <a:pPr algn="l"/>
                      <a:endParaRPr lang="en-US" sz="800" b="0" dirty="0">
                        <a:solidFill>
                          <a:schemeClr val="dk1"/>
                        </a:solidFill>
                      </a:endParaRPr>
                    </a:p>
                  </a:txBody>
                  <a:tcPr marT="27432" marB="27432"/>
                </a:tc>
                <a:tc>
                  <a:txBody>
                    <a:bodyPr/>
                    <a:lstStyle/>
                    <a:p>
                      <a:pPr algn="l">
                        <a:lnSpc>
                          <a:spcPct val="95000"/>
                        </a:lnSpc>
                        <a:spcBef>
                          <a:spcPts val="300"/>
                        </a:spcBef>
                      </a:pPr>
                      <a:endParaRPr lang="en-US" sz="950" b="0" dirty="0">
                        <a:solidFill>
                          <a:schemeClr val="bg1"/>
                        </a:solidFill>
                      </a:endParaRPr>
                    </a:p>
                  </a:txBody>
                  <a:tcPr marT="27432" marB="27432">
                    <a:solidFill>
                      <a:schemeClr val="tx1">
                        <a:lumMod val="60000"/>
                        <a:lumOff val="40000"/>
                      </a:schemeClr>
                    </a:solidFill>
                  </a:tcPr>
                </a:tc>
                <a:extLst>
                  <a:ext uri="{0D108BD9-81ED-4DB2-BD59-A6C34878D82A}">
                    <a16:rowId xmlns:a16="http://schemas.microsoft.com/office/drawing/2014/main" xmlns="" val="10013"/>
                  </a:ext>
                </a:extLst>
              </a:tr>
              <a:tr h="150701">
                <a:tc>
                  <a:txBody>
                    <a:bodyPr/>
                    <a:lstStyle/>
                    <a:p>
                      <a:pPr algn="l">
                        <a:lnSpc>
                          <a:spcPct val="95000"/>
                        </a:lnSpc>
                        <a:spcBef>
                          <a:spcPts val="300"/>
                        </a:spcBef>
                      </a:pPr>
                      <a:r>
                        <a:rPr lang="en-US" sz="950" b="0" dirty="0" err="1">
                          <a:solidFill>
                            <a:schemeClr val="dk1"/>
                          </a:solidFill>
                        </a:rPr>
                        <a:t>Meraki</a:t>
                      </a:r>
                      <a:r>
                        <a:rPr lang="en-US" sz="950" b="0" dirty="0">
                          <a:solidFill>
                            <a:schemeClr val="dk1"/>
                          </a:solidFill>
                        </a:rPr>
                        <a:t> phone</a:t>
                      </a:r>
                    </a:p>
                  </a:txBody>
                  <a:tcPr marT="27432" marB="27432">
                    <a:solidFill>
                      <a:srgbClr val="CCCDD7"/>
                    </a:solidFill>
                  </a:tcPr>
                </a:tc>
                <a:tc>
                  <a:txBody>
                    <a:bodyPr/>
                    <a:lstStyle/>
                    <a:p>
                      <a:pPr algn="l">
                        <a:lnSpc>
                          <a:spcPct val="95000"/>
                        </a:lnSpc>
                        <a:spcBef>
                          <a:spcPts val="300"/>
                        </a:spcBef>
                      </a:pPr>
                      <a:r>
                        <a:rPr lang="en-US" sz="950" b="0" dirty="0" smtClean="0">
                          <a:solidFill>
                            <a:schemeClr val="dk1"/>
                          </a:solidFill>
                        </a:rPr>
                        <a:t>8%</a:t>
                      </a:r>
                      <a:endParaRPr lang="en-US" sz="950" b="0" dirty="0">
                        <a:solidFill>
                          <a:schemeClr val="dk1"/>
                        </a:solidFill>
                      </a:endParaRPr>
                    </a:p>
                  </a:txBody>
                  <a:tcPr marT="27432" marB="27432">
                    <a:solidFill>
                      <a:srgbClr val="CCCDD7"/>
                    </a:solidFill>
                  </a:tcPr>
                </a:tc>
                <a:tc>
                  <a:txBody>
                    <a:bodyPr/>
                    <a:lstStyle/>
                    <a:p>
                      <a:pPr marL="0" marR="0" indent="0" algn="l" defTabSz="685777" rtl="0" eaLnBrk="1" fontAlgn="auto" latinLnBrk="0" hangingPunct="1">
                        <a:lnSpc>
                          <a:spcPct val="95000"/>
                        </a:lnSpc>
                        <a:spcBef>
                          <a:spcPts val="300"/>
                        </a:spcBef>
                        <a:spcAft>
                          <a:spcPts val="0"/>
                        </a:spcAft>
                        <a:buClrTx/>
                        <a:buSzTx/>
                        <a:buFontTx/>
                        <a:buNone/>
                        <a:tabLst/>
                        <a:defRPr/>
                      </a:pPr>
                      <a:r>
                        <a:rPr lang="en-US" sz="950" b="0" dirty="0">
                          <a:solidFill>
                            <a:schemeClr val="dk1"/>
                          </a:solidFill>
                        </a:rPr>
                        <a:t>8%</a:t>
                      </a:r>
                    </a:p>
                  </a:txBody>
                  <a:tcPr marT="27432" marB="27432">
                    <a:solidFill>
                      <a:srgbClr val="CCCDD7"/>
                    </a:solidFill>
                  </a:tcPr>
                </a:tc>
                <a:extLst>
                  <a:ext uri="{0D108BD9-81ED-4DB2-BD59-A6C34878D82A}">
                    <a16:rowId xmlns:a16="http://schemas.microsoft.com/office/drawing/2014/main" xmlns="" val="10014"/>
                  </a:ext>
                </a:extLst>
              </a:tr>
              <a:tr h="150701">
                <a:tc gridSpan="2">
                  <a:txBody>
                    <a:bodyPr/>
                    <a:lstStyle/>
                    <a:p>
                      <a:pPr algn="l">
                        <a:lnSpc>
                          <a:spcPct val="95000"/>
                        </a:lnSpc>
                        <a:spcBef>
                          <a:spcPts val="300"/>
                        </a:spcBef>
                      </a:pPr>
                      <a:r>
                        <a:rPr lang="en-US" sz="950" b="0" dirty="0">
                          <a:solidFill>
                            <a:schemeClr val="bg1"/>
                          </a:solidFill>
                        </a:rPr>
                        <a:t>Systems Manager</a:t>
                      </a:r>
                    </a:p>
                  </a:txBody>
                  <a:tcPr marT="27432" marB="27432">
                    <a:solidFill>
                      <a:schemeClr val="tx1">
                        <a:lumMod val="60000"/>
                        <a:lumOff val="40000"/>
                      </a:schemeClr>
                    </a:solidFill>
                  </a:tcPr>
                </a:tc>
                <a:tc hMerge="1">
                  <a:txBody>
                    <a:bodyPr/>
                    <a:lstStyle/>
                    <a:p>
                      <a:pPr algn="l"/>
                      <a:endParaRPr lang="en-US" sz="800" b="0" dirty="0">
                        <a:solidFill>
                          <a:schemeClr val="dk1"/>
                        </a:solidFill>
                      </a:endParaRPr>
                    </a:p>
                  </a:txBody>
                  <a:tcPr marT="27432" marB="27432"/>
                </a:tc>
                <a:tc>
                  <a:txBody>
                    <a:bodyPr/>
                    <a:lstStyle/>
                    <a:p>
                      <a:pPr algn="l">
                        <a:lnSpc>
                          <a:spcPct val="95000"/>
                        </a:lnSpc>
                        <a:spcBef>
                          <a:spcPts val="300"/>
                        </a:spcBef>
                      </a:pPr>
                      <a:endParaRPr lang="en-US" sz="950" b="0" dirty="0">
                        <a:solidFill>
                          <a:schemeClr val="bg1"/>
                        </a:solidFill>
                      </a:endParaRPr>
                    </a:p>
                  </a:txBody>
                  <a:tcPr marT="27432" marB="27432">
                    <a:solidFill>
                      <a:schemeClr val="tx1">
                        <a:lumMod val="60000"/>
                        <a:lumOff val="40000"/>
                      </a:schemeClr>
                    </a:solidFill>
                  </a:tcPr>
                </a:tc>
                <a:extLst>
                  <a:ext uri="{0D108BD9-81ED-4DB2-BD59-A6C34878D82A}">
                    <a16:rowId xmlns:a16="http://schemas.microsoft.com/office/drawing/2014/main" xmlns="" val="10015"/>
                  </a:ext>
                </a:extLst>
              </a:tr>
              <a:tr h="150701">
                <a:tc>
                  <a:txBody>
                    <a:bodyPr/>
                    <a:lstStyle/>
                    <a:p>
                      <a:pPr algn="l">
                        <a:lnSpc>
                          <a:spcPct val="95000"/>
                        </a:lnSpc>
                        <a:spcBef>
                          <a:spcPts val="300"/>
                        </a:spcBef>
                      </a:pPr>
                      <a:r>
                        <a:rPr lang="en-US" sz="950" b="0" dirty="0">
                          <a:solidFill>
                            <a:schemeClr val="dk1"/>
                          </a:solidFill>
                        </a:rPr>
                        <a:t>All software SKUs</a:t>
                      </a:r>
                    </a:p>
                  </a:txBody>
                  <a:tcPr marT="27432" marB="27432">
                    <a:solidFill>
                      <a:srgbClr val="CCCDD7"/>
                    </a:solidFill>
                  </a:tcPr>
                </a:tc>
                <a:tc>
                  <a:txBody>
                    <a:bodyPr/>
                    <a:lstStyle/>
                    <a:p>
                      <a:pPr algn="l">
                        <a:lnSpc>
                          <a:spcPct val="95000"/>
                        </a:lnSpc>
                        <a:spcBef>
                          <a:spcPts val="300"/>
                        </a:spcBef>
                      </a:pPr>
                      <a:r>
                        <a:rPr lang="en-US" sz="950" b="0" dirty="0">
                          <a:solidFill>
                            <a:schemeClr val="dk1"/>
                          </a:solidFill>
                        </a:rPr>
                        <a:t>4%</a:t>
                      </a:r>
                    </a:p>
                  </a:txBody>
                  <a:tcPr marT="27432" marB="27432">
                    <a:solidFill>
                      <a:srgbClr val="CCCDD7"/>
                    </a:solidFill>
                  </a:tcPr>
                </a:tc>
                <a:tc>
                  <a:txBody>
                    <a:bodyPr/>
                    <a:lstStyle/>
                    <a:p>
                      <a:pPr marL="0" marR="0" indent="0" algn="l" defTabSz="685777" rtl="0" eaLnBrk="1" fontAlgn="auto" latinLnBrk="0" hangingPunct="1">
                        <a:lnSpc>
                          <a:spcPct val="95000"/>
                        </a:lnSpc>
                        <a:spcBef>
                          <a:spcPts val="300"/>
                        </a:spcBef>
                        <a:spcAft>
                          <a:spcPts val="0"/>
                        </a:spcAft>
                        <a:buClrTx/>
                        <a:buSzTx/>
                        <a:buFontTx/>
                        <a:buNone/>
                        <a:tabLst/>
                        <a:defRPr/>
                      </a:pPr>
                      <a:r>
                        <a:rPr lang="en-US" sz="950" b="0" dirty="0">
                          <a:solidFill>
                            <a:schemeClr val="dk1"/>
                          </a:solidFill>
                        </a:rPr>
                        <a:t>4%</a:t>
                      </a:r>
                    </a:p>
                  </a:txBody>
                  <a:tcPr marT="27432" marB="27432">
                    <a:solidFill>
                      <a:srgbClr val="CCCDD7"/>
                    </a:solidFill>
                  </a:tcPr>
                </a:tc>
                <a:extLst>
                  <a:ext uri="{0D108BD9-81ED-4DB2-BD59-A6C34878D82A}">
                    <a16:rowId xmlns:a16="http://schemas.microsoft.com/office/drawing/2014/main" xmlns="" val="10016"/>
                  </a:ext>
                </a:extLst>
              </a:tr>
            </a:tbl>
          </a:graphicData>
        </a:graphic>
      </p:graphicFrame>
    </p:spTree>
    <p:extLst>
      <p:ext uri="{BB962C8B-B14F-4D97-AF65-F5344CB8AC3E}">
        <p14:creationId xmlns:p14="http://schemas.microsoft.com/office/powerpoint/2010/main" val="893241169"/>
      </p:ext>
    </p:extLst>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ctrTitle"/>
          </p:nvPr>
        </p:nvSpPr>
        <p:spPr/>
        <p:txBody>
          <a:bodyPr/>
          <a:lstStyle/>
          <a:p>
            <a:r>
              <a:rPr lang="en-US" dirty="0"/>
              <a:t>Operational Details </a:t>
            </a:r>
            <a:br>
              <a:rPr lang="en-US" dirty="0"/>
            </a:br>
            <a:r>
              <a:rPr lang="en-US" dirty="0"/>
              <a:t>and Summary</a:t>
            </a:r>
            <a:endParaRPr lang="en-US" altLang="en-US" dirty="0"/>
          </a:p>
        </p:txBody>
      </p:sp>
    </p:spTree>
    <p:extLst>
      <p:ext uri="{BB962C8B-B14F-4D97-AF65-F5344CB8AC3E}">
        <p14:creationId xmlns:p14="http://schemas.microsoft.com/office/powerpoint/2010/main" val="443048539"/>
      </p:ext>
    </p:extLst>
  </p:cSld>
  <p:clrMapOvr>
    <a:masterClrMapping/>
  </p:clrMapOvr>
  <p:transition spd="slow">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VIP </a:t>
            </a:r>
            <a:r>
              <a:rPr lang="en-US" dirty="0" smtClean="0"/>
              <a:t>30 Enrollment </a:t>
            </a:r>
            <a:endParaRPr lang="en-US" dirty="0"/>
          </a:p>
        </p:txBody>
      </p:sp>
      <p:grpSp>
        <p:nvGrpSpPr>
          <p:cNvPr id="10" name="Group 9"/>
          <p:cNvGrpSpPr/>
          <p:nvPr/>
        </p:nvGrpSpPr>
        <p:grpSpPr>
          <a:xfrm>
            <a:off x="1166800" y="1094250"/>
            <a:ext cx="6810401" cy="3599821"/>
            <a:chOff x="1286188" y="1094250"/>
            <a:chExt cx="6810401" cy="3599821"/>
          </a:xfrm>
        </p:grpSpPr>
        <p:sp>
          <p:nvSpPr>
            <p:cNvPr id="5" name="Rectangle 4"/>
            <p:cNvSpPr/>
            <p:nvPr/>
          </p:nvSpPr>
          <p:spPr>
            <a:xfrm>
              <a:off x="1286188" y="1290845"/>
              <a:ext cx="6810401" cy="3403226"/>
            </a:xfrm>
            <a:prstGeom prst="rect">
              <a:avLst/>
            </a:prstGeom>
            <a:gradFill flip="none" rotWithShape="1">
              <a:gsLst>
                <a:gs pos="0">
                  <a:schemeClr val="bg1">
                    <a:alpha val="0"/>
                  </a:schemeClr>
                </a:gs>
                <a:gs pos="65000">
                  <a:schemeClr val="bg1">
                    <a:lumMod val="85000"/>
                    <a:alpha val="75000"/>
                  </a:schemeClr>
                </a:gs>
              </a:gsLst>
              <a:lin ang="16200000" scaled="1"/>
              <a:tileRect/>
            </a:gradFill>
            <a:ln w="9525" cap="flat" cmpd="sng" algn="ctr">
              <a:noFill/>
              <a:prstDash val="solid"/>
              <a:round/>
              <a:headEnd type="none" w="med" len="med"/>
              <a:tailEnd type="none" w="med" len="med"/>
            </a:ln>
            <a:effectLst/>
          </p:spPr>
          <p:txBody>
            <a:bodyPr lIns="82124" tIns="41061" rIns="82124" bIns="41061" anchor="ctr"/>
            <a:lstStyle/>
            <a:p>
              <a:pPr algn="ctr" defTabSz="814388" eaLnBrk="0" hangingPunct="0">
                <a:lnSpc>
                  <a:spcPct val="90000"/>
                </a:lnSpc>
                <a:defRPr/>
              </a:pPr>
              <a:endParaRPr lang="en-US" dirty="0">
                <a:ea typeface="+mn-ea"/>
                <a:cs typeface="Arial" pitchFamily="34" charset="0"/>
              </a:endParaRPr>
            </a:p>
          </p:txBody>
        </p:sp>
        <p:sp>
          <p:nvSpPr>
            <p:cNvPr id="6" name="Round Same Side Corner Rectangle 5"/>
            <p:cNvSpPr/>
            <p:nvPr/>
          </p:nvSpPr>
          <p:spPr>
            <a:xfrm>
              <a:off x="1286188" y="1094250"/>
              <a:ext cx="6810401" cy="424774"/>
            </a:xfrm>
            <a:prstGeom prst="round2SameRect">
              <a:avLst>
                <a:gd name="adj1" fmla="val 0"/>
                <a:gd name="adj2" fmla="val 0"/>
              </a:avLst>
            </a:prstGeom>
            <a:solidFill>
              <a:schemeClr val="tx2"/>
            </a:solidFill>
            <a:ln>
              <a:noFill/>
            </a:ln>
          </p:spPr>
          <p:txBody>
            <a:bodyPr wrap="none" lIns="73025" tIns="36511" rIns="73025" bIns="36511" anchor="ctr"/>
            <a:lstStyle/>
            <a:p>
              <a:pPr algn="ctr" defTabSz="457200" fontAlgn="base">
                <a:spcBef>
                  <a:spcPct val="0"/>
                </a:spcBef>
                <a:spcAft>
                  <a:spcPct val="0"/>
                </a:spcAft>
              </a:pPr>
              <a:r>
                <a:rPr lang="en-US" sz="1600" dirty="0">
                  <a:solidFill>
                    <a:schemeClr val="bg1"/>
                  </a:solidFill>
                  <a:latin typeface="+mn-lt"/>
                </a:rPr>
                <a:t>To Enroll in VIP </a:t>
              </a:r>
              <a:r>
                <a:rPr lang="en-US" sz="1600" dirty="0" smtClean="0">
                  <a:solidFill>
                    <a:schemeClr val="bg1"/>
                  </a:solidFill>
                  <a:latin typeface="+mn-lt"/>
                </a:rPr>
                <a:t>30, </a:t>
              </a:r>
              <a:r>
                <a:rPr lang="en-US" sz="1600" dirty="0">
                  <a:solidFill>
                    <a:schemeClr val="bg1"/>
                  </a:solidFill>
                  <a:latin typeface="+mn-lt"/>
                </a:rPr>
                <a:t>go to: www.cisco.com/go/ppe</a:t>
              </a:r>
            </a:p>
          </p:txBody>
        </p:sp>
        <p:grpSp>
          <p:nvGrpSpPr>
            <p:cNvPr id="2" name="Group 6"/>
            <p:cNvGrpSpPr/>
            <p:nvPr/>
          </p:nvGrpSpPr>
          <p:grpSpPr>
            <a:xfrm>
              <a:off x="1286188" y="2182717"/>
              <a:ext cx="2090057" cy="1526968"/>
              <a:chOff x="337706" y="2634958"/>
              <a:chExt cx="3287428" cy="2401751"/>
            </a:xfrm>
          </p:grpSpPr>
          <p:sp>
            <p:nvSpPr>
              <p:cNvPr id="8" name="Right Arrow 7"/>
              <p:cNvSpPr/>
              <p:nvPr/>
            </p:nvSpPr>
            <p:spPr>
              <a:xfrm>
                <a:off x="337706" y="2634958"/>
                <a:ext cx="3287428" cy="2401751"/>
              </a:xfrm>
              <a:prstGeom prst="rightArrow">
                <a:avLst>
                  <a:gd name="adj1" fmla="val 100000"/>
                  <a:gd name="adj2" fmla="val 34092"/>
                </a:avLst>
              </a:prstGeom>
              <a:gradFill flip="none" rotWithShape="1">
                <a:gsLst>
                  <a:gs pos="38000">
                    <a:srgbClr val="214794">
                      <a:alpha val="14000"/>
                    </a:srgbClr>
                  </a:gs>
                  <a:gs pos="99583">
                    <a:schemeClr val="accent1">
                      <a:alpha val="0"/>
                    </a:schemeClr>
                  </a:gs>
                  <a:gs pos="70000">
                    <a:schemeClr val="accent1">
                      <a:alpha val="15000"/>
                    </a:schemeClr>
                  </a:gs>
                  <a:gs pos="0">
                    <a:schemeClr val="accent1">
                      <a:alpha val="2000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10"/>
              <p:cNvSpPr txBox="1">
                <a:spLocks noChangeArrowheads="1"/>
              </p:cNvSpPr>
              <p:nvPr/>
            </p:nvSpPr>
            <p:spPr bwMode="auto">
              <a:xfrm>
                <a:off x="882582" y="2975622"/>
                <a:ext cx="2442253" cy="1839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400" dirty="0"/>
                  <a:t>Click on </a:t>
                </a:r>
                <a:br>
                  <a:rPr lang="en-US" sz="1400" dirty="0"/>
                </a:br>
                <a:r>
                  <a:rPr lang="en-US" sz="1400" b="1" dirty="0">
                    <a:solidFill>
                      <a:schemeClr val="accent1"/>
                    </a:solidFill>
                  </a:rPr>
                  <a:t>Select</a:t>
                </a:r>
                <a:r>
                  <a:rPr lang="en-US" sz="1400" dirty="0"/>
                  <a:t> next </a:t>
                </a:r>
                <a:br>
                  <a:rPr lang="en-US" sz="1400" dirty="0"/>
                </a:br>
                <a:r>
                  <a:rPr lang="en-US" sz="1400" dirty="0"/>
                  <a:t>to track for which you wish </a:t>
                </a:r>
                <a:br>
                  <a:rPr lang="en-US" sz="1400" dirty="0"/>
                </a:br>
                <a:r>
                  <a:rPr lang="en-US" sz="1400" dirty="0"/>
                  <a:t>to enroll</a:t>
                </a:r>
                <a:endParaRPr lang="en-US" sz="1400" b="1" dirty="0"/>
              </a:p>
            </p:txBody>
          </p:sp>
        </p:grpSp>
      </p:grpSp>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1050" y="1974624"/>
            <a:ext cx="4527550" cy="1943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2115572"/>
      </p:ext>
    </p:extLst>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Ensure You Are Enrolled in the Right Track</a:t>
            </a:r>
            <a:endParaRPr lang="en-US" dirty="0"/>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1" r="2140"/>
          <a:stretch/>
        </p:blipFill>
        <p:spPr bwMode="auto">
          <a:xfrm>
            <a:off x="5172140" y="1279863"/>
            <a:ext cx="3491340" cy="7520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26" name="Picture 2" descr="image002"/>
          <p:cNvPicPr>
            <a:picLocks noChangeAspect="1" noChangeArrowheads="1"/>
          </p:cNvPicPr>
          <p:nvPr/>
        </p:nvPicPr>
        <p:blipFill rotWithShape="1">
          <a:blip r:embed="rId3">
            <a:extLst>
              <a:ext uri="{28A0092B-C50C-407E-A947-70E740481C1C}">
                <a14:useLocalDpi xmlns:a14="http://schemas.microsoft.com/office/drawing/2010/main" val="0"/>
              </a:ext>
            </a:extLst>
          </a:blip>
          <a:srcRect l="6121" r="17666"/>
          <a:stretch/>
        </p:blipFill>
        <p:spPr bwMode="auto">
          <a:xfrm>
            <a:off x="350893" y="1192224"/>
            <a:ext cx="4592473" cy="16657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2140" y="2224585"/>
            <a:ext cx="3491340" cy="26316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892" y="3289289"/>
            <a:ext cx="4592473" cy="4319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1525" y="1807552"/>
            <a:ext cx="193675" cy="111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7163" y="3553101"/>
            <a:ext cx="91440" cy="91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76327" y="2449836"/>
            <a:ext cx="91440" cy="139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98999" y="2469366"/>
            <a:ext cx="884692" cy="121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656194"/>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VIP </a:t>
            </a:r>
            <a:r>
              <a:rPr lang="en-US" dirty="0" smtClean="0"/>
              <a:t>30: New Pilots, New Opportunities </a:t>
            </a: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1648702722"/>
              </p:ext>
            </p:extLst>
          </p:nvPr>
        </p:nvGraphicFramePr>
        <p:xfrm>
          <a:off x="518882" y="958307"/>
          <a:ext cx="8106236" cy="3683140"/>
        </p:xfrm>
        <a:graphic>
          <a:graphicData uri="http://schemas.openxmlformats.org/drawingml/2006/table">
            <a:tbl>
              <a:tblPr firstRow="1" bandRow="1">
                <a:tableStyleId>{5C22544A-7EE6-4342-B048-85BDC9FD1C3A}</a:tableStyleId>
              </a:tblPr>
              <a:tblGrid>
                <a:gridCol w="1394202">
                  <a:extLst>
                    <a:ext uri="{9D8B030D-6E8A-4147-A177-3AD203B41FA5}">
                      <a16:colId xmlns:a16="http://schemas.microsoft.com/office/drawing/2014/main" xmlns="" val="20000"/>
                    </a:ext>
                  </a:extLst>
                </a:gridCol>
                <a:gridCol w="1921090">
                  <a:extLst>
                    <a:ext uri="{9D8B030D-6E8A-4147-A177-3AD203B41FA5}">
                      <a16:colId xmlns:a16="http://schemas.microsoft.com/office/drawing/2014/main" xmlns="" val="20001"/>
                    </a:ext>
                  </a:extLst>
                </a:gridCol>
                <a:gridCol w="2308072">
                  <a:extLst>
                    <a:ext uri="{9D8B030D-6E8A-4147-A177-3AD203B41FA5}">
                      <a16:colId xmlns:a16="http://schemas.microsoft.com/office/drawing/2014/main" xmlns="" val="20002"/>
                    </a:ext>
                  </a:extLst>
                </a:gridCol>
                <a:gridCol w="2482872">
                  <a:extLst>
                    <a:ext uri="{9D8B030D-6E8A-4147-A177-3AD203B41FA5}">
                      <a16:colId xmlns:a16="http://schemas.microsoft.com/office/drawing/2014/main" xmlns="" val="20003"/>
                    </a:ext>
                  </a:extLst>
                </a:gridCol>
              </a:tblGrid>
              <a:tr h="0">
                <a:tc>
                  <a:txBody>
                    <a:bodyPr/>
                    <a:lstStyle/>
                    <a:p>
                      <a:pPr marL="0" marR="0" lvl="0" indent="0" algn="ctr" defTabSz="914400" rtl="0" eaLnBrk="1" fontAlgn="base" latinLnBrk="0" hangingPunct="1">
                        <a:lnSpc>
                          <a:spcPct val="95000"/>
                        </a:lnSpc>
                        <a:spcBef>
                          <a:spcPts val="300"/>
                        </a:spcBef>
                        <a:spcAft>
                          <a:spcPct val="0"/>
                        </a:spcAft>
                        <a:buClrTx/>
                        <a:buSzTx/>
                        <a:buFont typeface="Arial" panose="020B0604020202020204" pitchFamily="34" charset="0"/>
                        <a:buNone/>
                        <a:tabLst/>
                        <a:defRPr/>
                      </a:pPr>
                      <a:r>
                        <a:rPr lang="en-US" sz="1000" dirty="0">
                          <a:effectLst/>
                        </a:rPr>
                        <a:t>What’s </a:t>
                      </a:r>
                      <a:r>
                        <a:rPr lang="en-US" sz="1000" dirty="0" smtClean="0">
                          <a:effectLst/>
                        </a:rPr>
                        <a:t>New </a:t>
                      </a:r>
                      <a:endParaRPr lang="en-US" sz="1000" dirty="0">
                        <a:effectLst/>
                      </a:endParaRPr>
                    </a:p>
                  </a:txBody>
                  <a:tcPr marL="134648" marR="134648" marT="67324" marB="67324" anchor="ctr" horzOverflow="overflow">
                    <a:solidFill>
                      <a:srgbClr val="049FD9"/>
                    </a:solidFill>
                  </a:tcPr>
                </a:tc>
                <a:tc>
                  <a:txBody>
                    <a:bodyPr/>
                    <a:lstStyle/>
                    <a:p>
                      <a:pPr marL="0" marR="0" lvl="0" indent="0" algn="ctr" defTabSz="914400" rtl="0" eaLnBrk="0" fontAlgn="base" latinLnBrk="0" hangingPunct="0">
                        <a:lnSpc>
                          <a:spcPct val="95000"/>
                        </a:lnSpc>
                        <a:spcBef>
                          <a:spcPts val="300"/>
                        </a:spcBef>
                        <a:spcAft>
                          <a:spcPct val="0"/>
                        </a:spcAft>
                        <a:buClr>
                          <a:schemeClr val="tx1"/>
                        </a:buClr>
                        <a:buSzPct val="80000"/>
                        <a:buFont typeface="Arial" pitchFamily="34" charset="0"/>
                        <a:buNone/>
                        <a:tabLst/>
                        <a:defRPr/>
                      </a:pPr>
                      <a:r>
                        <a:rPr lang="en-US" sz="1000" dirty="0">
                          <a:effectLst/>
                        </a:rPr>
                        <a:t>Description</a:t>
                      </a:r>
                    </a:p>
                  </a:txBody>
                  <a:tcPr marL="134648" marR="134648" marT="67324" marB="67324" anchor="ctr" horzOverflow="overflow">
                    <a:solidFill>
                      <a:srgbClr val="049FD9"/>
                    </a:solidFill>
                  </a:tcPr>
                </a:tc>
                <a:tc>
                  <a:txBody>
                    <a:bodyPr/>
                    <a:lstStyle/>
                    <a:p>
                      <a:pPr marL="0" marR="0" lvl="0" indent="0" algn="ctr" defTabSz="914400" rtl="0" eaLnBrk="0" fontAlgn="base" latinLnBrk="0" hangingPunct="0">
                        <a:lnSpc>
                          <a:spcPct val="95000"/>
                        </a:lnSpc>
                        <a:spcBef>
                          <a:spcPts val="300"/>
                        </a:spcBef>
                        <a:spcAft>
                          <a:spcPct val="0"/>
                        </a:spcAft>
                        <a:buClr>
                          <a:schemeClr val="tx1"/>
                        </a:buClr>
                        <a:buSzPct val="80000"/>
                        <a:buFont typeface="Arial" pitchFamily="34" charset="0"/>
                        <a:buNone/>
                        <a:tabLst/>
                        <a:defRPr/>
                      </a:pPr>
                      <a:r>
                        <a:rPr lang="en-US" sz="1000" dirty="0">
                          <a:effectLst/>
                        </a:rPr>
                        <a:t>Impact</a:t>
                      </a:r>
                    </a:p>
                  </a:txBody>
                  <a:tcPr marL="134648" marR="134648" marT="67324" marB="67324" anchor="ctr" horzOverflow="overflow">
                    <a:solidFill>
                      <a:srgbClr val="049FD9"/>
                    </a:solidFill>
                  </a:tcPr>
                </a:tc>
                <a:tc>
                  <a:txBody>
                    <a:bodyPr/>
                    <a:lstStyle/>
                    <a:p>
                      <a:pPr marL="0" marR="0" lvl="0" indent="0" algn="ctr" defTabSz="685777" rtl="0" eaLnBrk="1" fontAlgn="auto" latinLnBrk="0" hangingPunct="1">
                        <a:lnSpc>
                          <a:spcPct val="95000"/>
                        </a:lnSpc>
                        <a:spcBef>
                          <a:spcPts val="300"/>
                        </a:spcBef>
                        <a:spcAft>
                          <a:spcPts val="0"/>
                        </a:spcAft>
                        <a:buClr>
                          <a:schemeClr val="tx1"/>
                        </a:buClr>
                        <a:buSzPct val="80000"/>
                        <a:buFont typeface="Arial" panose="020B0604020202020204" pitchFamily="34" charset="0"/>
                        <a:buNone/>
                        <a:tabLst/>
                        <a:defRPr/>
                      </a:pPr>
                      <a:r>
                        <a:rPr lang="en-US" sz="1000" dirty="0">
                          <a:effectLst/>
                        </a:rPr>
                        <a:t>Your Action</a:t>
                      </a:r>
                    </a:p>
                  </a:txBody>
                  <a:tcPr marL="134648" marR="134648" marT="67324" marB="67324" anchor="ctr" horzOverflow="overflow">
                    <a:solidFill>
                      <a:srgbClr val="049FD9"/>
                    </a:solidFill>
                  </a:tcPr>
                </a:tc>
                <a:extLst>
                  <a:ext uri="{0D108BD9-81ED-4DB2-BD59-A6C34878D82A}">
                    <a16:rowId xmlns:a16="http://schemas.microsoft.com/office/drawing/2014/main" xmlns="" val="10000"/>
                  </a:ext>
                </a:extLst>
              </a:tr>
              <a:tr h="655072">
                <a:tc>
                  <a:txBody>
                    <a:bodyPr/>
                    <a:lstStyle/>
                    <a:p>
                      <a:pPr marL="0" marR="0" lvl="0" indent="0" algn="l" defTabSz="914400" rtl="0" eaLnBrk="1" fontAlgn="base" latinLnBrk="0" hangingPunct="1">
                        <a:lnSpc>
                          <a:spcPct val="95000"/>
                        </a:lnSpc>
                        <a:spcBef>
                          <a:spcPts val="300"/>
                        </a:spcBef>
                        <a:spcAft>
                          <a:spcPct val="0"/>
                        </a:spcAft>
                        <a:buClrTx/>
                        <a:buSzTx/>
                        <a:buFontTx/>
                        <a:buNone/>
                        <a:tabLst/>
                        <a:defRPr/>
                      </a:pPr>
                      <a:r>
                        <a:rPr kumimoji="0" lang="en-US" sz="1050" b="0" i="0" u="none" strike="noStrike" kern="1200" cap="none" normalizeH="0" baseline="0" dirty="0" smtClean="0">
                          <a:ln>
                            <a:noFill/>
                          </a:ln>
                          <a:solidFill>
                            <a:srgbClr val="4D4D4C"/>
                          </a:solidFill>
                          <a:effectLst/>
                          <a:latin typeface="+mn-lt"/>
                          <a:ea typeface="ＭＳ Ｐゴシック" pitchFamily="34" charset="-128"/>
                          <a:cs typeface="+mn-cs"/>
                        </a:rPr>
                        <a:t>Migration bonus</a:t>
                      </a:r>
                      <a:endParaRPr kumimoji="0" lang="en-US" sz="1050" b="0" i="0" u="none" strike="noStrike" kern="1200" cap="none" normalizeH="0" baseline="0" dirty="0">
                        <a:ln>
                          <a:noFill/>
                        </a:ln>
                        <a:solidFill>
                          <a:srgbClr val="4D4D4C"/>
                        </a:solidFill>
                        <a:effectLst/>
                        <a:latin typeface="+mn-lt"/>
                        <a:ea typeface="ＭＳ Ｐゴシック" pitchFamily="34" charset="-128"/>
                        <a:cs typeface="+mn-cs"/>
                      </a:endParaRPr>
                    </a:p>
                  </a:txBody>
                  <a:tcPr marL="134648" marR="134648" marT="67324" marB="67324" horzOverflow="overflow"/>
                </a:tc>
                <a:tc>
                  <a:txBody>
                    <a:bodyPr/>
                    <a:lstStyle/>
                    <a:p>
                      <a:pPr marL="0" marR="0" lvl="0" indent="0" algn="l" defTabSz="914400" rtl="0" eaLnBrk="1" fontAlgn="base" latinLnBrk="0" hangingPunct="1">
                        <a:lnSpc>
                          <a:spcPct val="95000"/>
                        </a:lnSpc>
                        <a:spcBef>
                          <a:spcPts val="300"/>
                        </a:spcBef>
                        <a:spcAft>
                          <a:spcPct val="0"/>
                        </a:spcAft>
                        <a:buClr>
                          <a:schemeClr val="tx1"/>
                        </a:buClr>
                        <a:buSzPct val="80000"/>
                        <a:buFont typeface="Arial" pitchFamily="34" charset="0"/>
                        <a:buNone/>
                        <a:tabLst/>
                        <a:defRPr/>
                      </a:pPr>
                      <a:r>
                        <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rPr>
                        <a:t>VIP bonus on registered and booked new Migration Incentive Program (MIP) deals</a:t>
                      </a:r>
                      <a:endParaRPr kumimoji="0" lang="en-US" sz="1000" b="0" i="0" u="none" strike="noStrike" kern="1200" cap="none" normalizeH="0" baseline="0" dirty="0">
                        <a:ln>
                          <a:noFill/>
                        </a:ln>
                        <a:solidFill>
                          <a:srgbClr val="4D4D4C"/>
                        </a:solidFill>
                        <a:effectLst/>
                        <a:latin typeface="+mn-lt"/>
                        <a:ea typeface="ＭＳ Ｐゴシック" pitchFamily="34" charset="-128"/>
                        <a:cs typeface="+mn-cs"/>
                      </a:endParaRPr>
                    </a:p>
                  </a:txBody>
                  <a:tcPr marL="134648" marR="134648" marT="67324" marB="67324" horzOverflow="overflow"/>
                </a:tc>
                <a:tc>
                  <a:txBody>
                    <a:bodyPr/>
                    <a:lstStyle/>
                    <a:p>
                      <a:pPr marL="171450" marR="0" lvl="0" indent="-171450" algn="l" defTabSz="914400" rtl="0" eaLnBrk="1" fontAlgn="base" latinLnBrk="0" hangingPunct="1">
                        <a:lnSpc>
                          <a:spcPct val="95000"/>
                        </a:lnSpc>
                        <a:spcBef>
                          <a:spcPts val="300"/>
                        </a:spcBef>
                        <a:spcAft>
                          <a:spcPct val="0"/>
                        </a:spcAft>
                        <a:buClr>
                          <a:schemeClr val="tx1"/>
                        </a:buClr>
                        <a:buSzPct val="80000"/>
                        <a:buFont typeface="Arial" pitchFamily="34" charset="0"/>
                        <a:buChar char="•"/>
                        <a:tabLst/>
                        <a:defRPr/>
                      </a:pPr>
                      <a:r>
                        <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rPr>
                        <a:t>Earn more on migration opportunities in EN, Sec, Collab, DC, and SPT </a:t>
                      </a:r>
                      <a:r>
                        <a:rPr kumimoji="0" lang="en-US" sz="1000" b="0" i="0" u="none" strike="noStrike" kern="1200" cap="none" normalizeH="0" baseline="0" dirty="0" err="1" smtClean="0">
                          <a:ln>
                            <a:noFill/>
                          </a:ln>
                          <a:solidFill>
                            <a:srgbClr val="4D4D4C"/>
                          </a:solidFill>
                          <a:effectLst/>
                          <a:latin typeface="+mn-lt"/>
                          <a:ea typeface="ＭＳ Ｐゴシック" pitchFamily="34" charset="-128"/>
                          <a:cs typeface="+mn-cs"/>
                        </a:rPr>
                        <a:t>subtracks</a:t>
                      </a:r>
                      <a:endPar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endParaRPr>
                    </a:p>
                    <a:p>
                      <a:pPr marL="171450" marR="0" lvl="0" indent="-171450" algn="l" defTabSz="914400" rtl="0" eaLnBrk="1" fontAlgn="base" latinLnBrk="0" hangingPunct="1">
                        <a:lnSpc>
                          <a:spcPct val="95000"/>
                        </a:lnSpc>
                        <a:spcBef>
                          <a:spcPts val="300"/>
                        </a:spcBef>
                        <a:spcAft>
                          <a:spcPct val="0"/>
                        </a:spcAft>
                        <a:buClr>
                          <a:schemeClr val="tx1"/>
                        </a:buClr>
                        <a:buSzPct val="80000"/>
                        <a:buFont typeface="Arial" pitchFamily="34" charset="0"/>
                        <a:buChar char="•"/>
                        <a:tabLst/>
                        <a:defRPr/>
                      </a:pPr>
                      <a:r>
                        <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rPr>
                        <a:t>Additional to the significantly higher upfront discounts offered through MIP</a:t>
                      </a:r>
                    </a:p>
                  </a:txBody>
                  <a:tcPr marL="134648" marR="134648" marT="67324" marB="67324" horzOverflow="overflow">
                    <a:solidFill>
                      <a:srgbClr val="CCCDD7"/>
                    </a:solidFill>
                  </a:tcPr>
                </a:tc>
                <a:tc>
                  <a:txBody>
                    <a:bodyPr/>
                    <a:lstStyle/>
                    <a:p>
                      <a:pPr marL="171450" marR="0" lvl="0" indent="-171450" algn="l" defTabSz="914400" rtl="0" eaLnBrk="1" fontAlgn="base" latinLnBrk="0" hangingPunct="1">
                        <a:lnSpc>
                          <a:spcPct val="95000"/>
                        </a:lnSpc>
                        <a:spcBef>
                          <a:spcPts val="300"/>
                        </a:spcBef>
                        <a:spcAft>
                          <a:spcPct val="0"/>
                        </a:spcAft>
                        <a:buClr>
                          <a:schemeClr val="tx1"/>
                        </a:buClr>
                        <a:buSzPct val="80000"/>
                        <a:buFont typeface="Arial" pitchFamily="34" charset="0"/>
                        <a:buChar char="•"/>
                        <a:tabLst/>
                        <a:defRPr/>
                      </a:pPr>
                      <a:r>
                        <a:rPr lang="en-US" sz="1000" kern="1200" dirty="0" smtClean="0">
                          <a:solidFill>
                            <a:schemeClr val="dk1"/>
                          </a:solidFill>
                          <a:effectLst/>
                          <a:latin typeface="+mn-lt"/>
                          <a:ea typeface="+mn-ea"/>
                          <a:cs typeface="+mn-cs"/>
                        </a:rPr>
                        <a:t>Help your customers refresh their infrastructure </a:t>
                      </a:r>
                      <a:r>
                        <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rPr>
                        <a:t>and return their old equipment </a:t>
                      </a:r>
                    </a:p>
                    <a:p>
                      <a:pPr marL="171450" marR="0" lvl="0" indent="-171450" algn="l" defTabSz="914400" rtl="0" eaLnBrk="1" fontAlgn="base" latinLnBrk="0" hangingPunct="1">
                        <a:lnSpc>
                          <a:spcPct val="95000"/>
                        </a:lnSpc>
                        <a:spcBef>
                          <a:spcPts val="300"/>
                        </a:spcBef>
                        <a:spcAft>
                          <a:spcPct val="0"/>
                        </a:spcAft>
                        <a:buClr>
                          <a:schemeClr val="tx1"/>
                        </a:buClr>
                        <a:buSzPct val="80000"/>
                        <a:buFont typeface="Arial" pitchFamily="34" charset="0"/>
                        <a:buChar char="•"/>
                        <a:tabLst/>
                        <a:defRPr/>
                      </a:pPr>
                      <a:r>
                        <a:rPr lang="en-US" sz="1000" kern="1200" dirty="0" smtClean="0">
                          <a:solidFill>
                            <a:schemeClr val="dk1"/>
                          </a:solidFill>
                          <a:effectLst/>
                          <a:latin typeface="+mn-lt"/>
                          <a:ea typeface="+mn-ea"/>
                          <a:cs typeface="+mn-cs"/>
                        </a:rPr>
                        <a:t>Visit </a:t>
                      </a:r>
                      <a:r>
                        <a:rPr lang="en-US" sz="1000" kern="1200" dirty="0" smtClean="0">
                          <a:solidFill>
                            <a:schemeClr val="dk1"/>
                          </a:solidFill>
                          <a:effectLst/>
                          <a:latin typeface="+mn-lt"/>
                          <a:ea typeface="+mn-ea"/>
                          <a:cs typeface="+mn-cs"/>
                          <a:hlinkClick r:id="rId3"/>
                        </a:rPr>
                        <a:t>www.cisco.com/go/mip</a:t>
                      </a:r>
                      <a:r>
                        <a:rPr lang="en-US" sz="1000" kern="1200" dirty="0" smtClean="0">
                          <a:solidFill>
                            <a:schemeClr val="dk1"/>
                          </a:solidFill>
                          <a:effectLst/>
                          <a:latin typeface="+mn-lt"/>
                          <a:ea typeface="+mn-ea"/>
                          <a:cs typeface="+mn-cs"/>
                        </a:rPr>
                        <a:t> for more information</a:t>
                      </a:r>
                    </a:p>
                  </a:txBody>
                  <a:tcPr marL="134648" marR="134648" marT="67324" marB="67324" horzOverflow="overflow"/>
                </a:tc>
              </a:tr>
              <a:tr h="558093">
                <a:tc>
                  <a:txBody>
                    <a:bodyPr/>
                    <a:lstStyle/>
                    <a:p>
                      <a:pPr marL="0" marR="0" lvl="0" indent="0" algn="l" defTabSz="914400" rtl="0" eaLnBrk="1" fontAlgn="base" latinLnBrk="0" hangingPunct="1">
                        <a:lnSpc>
                          <a:spcPct val="95000"/>
                        </a:lnSpc>
                        <a:spcBef>
                          <a:spcPts val="300"/>
                        </a:spcBef>
                        <a:spcAft>
                          <a:spcPct val="0"/>
                        </a:spcAft>
                        <a:buClrTx/>
                        <a:buSzTx/>
                        <a:buFontTx/>
                        <a:buNone/>
                        <a:tabLst/>
                        <a:defRPr/>
                      </a:pPr>
                      <a:r>
                        <a:rPr kumimoji="0" lang="en-US" sz="1050" b="0" i="0" u="none" strike="noStrike" kern="1200" cap="none" normalizeH="0" baseline="0" dirty="0" smtClean="0">
                          <a:ln>
                            <a:noFill/>
                          </a:ln>
                          <a:solidFill>
                            <a:srgbClr val="4D4D4C"/>
                          </a:solidFill>
                          <a:effectLst/>
                          <a:latin typeface="+mn-lt"/>
                          <a:ea typeface="ＭＳ Ｐゴシック" pitchFamily="34" charset="-128"/>
                          <a:cs typeface="+mn-cs"/>
                        </a:rPr>
                        <a:t>Activation bonus (pilot)</a:t>
                      </a:r>
                      <a:endParaRPr kumimoji="0" lang="en-US" sz="1050" b="0" i="0" u="none" strike="noStrike" kern="1200" cap="none" normalizeH="0" baseline="0" dirty="0">
                        <a:ln>
                          <a:noFill/>
                        </a:ln>
                        <a:solidFill>
                          <a:srgbClr val="4D4D4C"/>
                        </a:solidFill>
                        <a:effectLst/>
                        <a:latin typeface="+mn-lt"/>
                        <a:ea typeface="ＭＳ Ｐゴシック" pitchFamily="34" charset="-128"/>
                        <a:cs typeface="+mn-cs"/>
                      </a:endParaRPr>
                    </a:p>
                  </a:txBody>
                  <a:tcPr marL="134648" marR="134648" marT="67324" marB="67324" horzOverflow="overflow"/>
                </a:tc>
                <a:tc>
                  <a:txBody>
                    <a:bodyPr/>
                    <a:lstStyle/>
                    <a:p>
                      <a:pPr marL="0" marR="0" lvl="0" indent="0" algn="l" defTabSz="914400" rtl="0" eaLnBrk="1" fontAlgn="base" latinLnBrk="0" hangingPunct="1">
                        <a:lnSpc>
                          <a:spcPct val="95000"/>
                        </a:lnSpc>
                        <a:spcBef>
                          <a:spcPts val="300"/>
                        </a:spcBef>
                        <a:spcAft>
                          <a:spcPct val="0"/>
                        </a:spcAft>
                        <a:buClr>
                          <a:schemeClr val="tx1"/>
                        </a:buClr>
                        <a:buSzPct val="80000"/>
                        <a:buFont typeface="Arial" pitchFamily="34" charset="0"/>
                        <a:buNone/>
                        <a:tabLst/>
                        <a:defRPr/>
                      </a:pPr>
                      <a:r>
                        <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rPr>
                        <a:t>VIP bonus pilot, rewarding activation of the key software</a:t>
                      </a:r>
                      <a:endParaRPr kumimoji="0" lang="en-US" sz="1000" b="0" i="0" u="none" strike="noStrike" kern="1200" cap="none" normalizeH="0" baseline="0" dirty="0">
                        <a:ln>
                          <a:noFill/>
                        </a:ln>
                        <a:solidFill>
                          <a:srgbClr val="4D4D4C"/>
                        </a:solidFill>
                        <a:effectLst/>
                        <a:latin typeface="+mn-lt"/>
                        <a:ea typeface="ＭＳ Ｐゴシック" pitchFamily="34" charset="-128"/>
                        <a:cs typeface="+mn-cs"/>
                      </a:endParaRPr>
                    </a:p>
                  </a:txBody>
                  <a:tcPr marL="134648" marR="134648" marT="67324" marB="67324" horzOverflow="overflow">
                    <a:solidFill>
                      <a:srgbClr val="E7E8EC"/>
                    </a:solidFill>
                  </a:tcPr>
                </a:tc>
                <a:tc>
                  <a:txBody>
                    <a:bodyPr/>
                    <a:lstStyle/>
                    <a:p>
                      <a:pPr marL="0" marR="0" lvl="0" indent="0" algn="l" defTabSz="914400" rtl="0" eaLnBrk="1" fontAlgn="base" latinLnBrk="0" hangingPunct="1">
                        <a:lnSpc>
                          <a:spcPct val="95000"/>
                        </a:lnSpc>
                        <a:spcBef>
                          <a:spcPts val="300"/>
                        </a:spcBef>
                        <a:spcAft>
                          <a:spcPct val="0"/>
                        </a:spcAft>
                        <a:buClr>
                          <a:schemeClr val="tx1"/>
                        </a:buClr>
                        <a:buSzPct val="80000"/>
                        <a:buFont typeface="Arial" pitchFamily="34" charset="0"/>
                        <a:buNone/>
                        <a:tabLst/>
                        <a:defRPr/>
                      </a:pPr>
                      <a:r>
                        <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rPr>
                        <a:t>Increases 2-3 times your VIP payout on eligible software SKUs </a:t>
                      </a:r>
                    </a:p>
                  </a:txBody>
                  <a:tcPr marL="134648" marR="134648" marT="67324" marB="67324" horzOverflow="overflow">
                    <a:solidFill>
                      <a:srgbClr val="E7E8EC"/>
                    </a:solidFill>
                  </a:tcPr>
                </a:tc>
                <a:tc>
                  <a:txBody>
                    <a:bodyPr/>
                    <a:lstStyle/>
                    <a:p>
                      <a:pPr marL="0" marR="0" lvl="0" indent="0" algn="l" defTabSz="914400" rtl="0" eaLnBrk="1" fontAlgn="base" latinLnBrk="0" hangingPunct="1">
                        <a:lnSpc>
                          <a:spcPct val="95000"/>
                        </a:lnSpc>
                        <a:spcBef>
                          <a:spcPts val="300"/>
                        </a:spcBef>
                        <a:spcAft>
                          <a:spcPct val="0"/>
                        </a:spcAft>
                        <a:buClr>
                          <a:schemeClr val="tx1"/>
                        </a:buClr>
                        <a:buSzPct val="80000"/>
                        <a:buFont typeface="Arial" pitchFamily="34" charset="0"/>
                        <a:buNone/>
                        <a:tabLst/>
                        <a:defRPr/>
                      </a:pPr>
                      <a:r>
                        <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rPr>
                        <a:t>Sell Cisco ONE Advantage and DNA Advantage software and activate it in a production network</a:t>
                      </a:r>
                    </a:p>
                  </a:txBody>
                  <a:tcPr marL="134648" marR="134648" marT="67324" marB="67324" horzOverflow="overflow"/>
                </a:tc>
              </a:tr>
              <a:tr h="521368">
                <a:tc>
                  <a:txBody>
                    <a:bodyPr/>
                    <a:lstStyle/>
                    <a:p>
                      <a:pPr marL="0" marR="0" lvl="0" indent="0" algn="l" defTabSz="914400" rtl="0" eaLnBrk="1" fontAlgn="base" latinLnBrk="0" hangingPunct="1">
                        <a:lnSpc>
                          <a:spcPct val="95000"/>
                        </a:lnSpc>
                        <a:spcBef>
                          <a:spcPts val="300"/>
                        </a:spcBef>
                        <a:spcAft>
                          <a:spcPct val="0"/>
                        </a:spcAft>
                        <a:buClrTx/>
                        <a:buSzTx/>
                        <a:buFontTx/>
                        <a:buNone/>
                        <a:tabLst/>
                        <a:defRPr/>
                      </a:pPr>
                      <a:r>
                        <a:rPr kumimoji="0" lang="en-US" sz="1050" b="0" i="0" u="none" strike="noStrike" kern="1200" cap="none" normalizeH="0" baseline="0" dirty="0" smtClean="0">
                          <a:ln>
                            <a:noFill/>
                          </a:ln>
                          <a:solidFill>
                            <a:srgbClr val="4D4D4C"/>
                          </a:solidFill>
                          <a:effectLst/>
                          <a:latin typeface="+mn-lt"/>
                          <a:ea typeface="ＭＳ Ｐゴシック" pitchFamily="34" charset="-128"/>
                          <a:cs typeface="+mn-cs"/>
                        </a:rPr>
                        <a:t>PSS SW bonus (pilot)</a:t>
                      </a:r>
                      <a:endParaRPr kumimoji="0" lang="en-US" sz="1050" b="0" i="0" u="none" strike="noStrike" kern="1200" cap="none" normalizeH="0" baseline="0" dirty="0">
                        <a:ln>
                          <a:noFill/>
                        </a:ln>
                        <a:solidFill>
                          <a:srgbClr val="4D4D4C"/>
                        </a:solidFill>
                        <a:effectLst/>
                        <a:latin typeface="+mn-lt"/>
                        <a:ea typeface="ＭＳ Ｐゴシック" pitchFamily="34" charset="-128"/>
                        <a:cs typeface="+mn-cs"/>
                      </a:endParaRPr>
                    </a:p>
                  </a:txBody>
                  <a:tcPr marL="134648" marR="134648" marT="67324" marB="67324" horzOverflow="overflow"/>
                </a:tc>
                <a:tc>
                  <a:txBody>
                    <a:bodyPr/>
                    <a:lstStyle/>
                    <a:p>
                      <a:pPr marL="0" marR="0" lvl="0" indent="0" algn="l" defTabSz="914400" rtl="0" eaLnBrk="1" fontAlgn="base" latinLnBrk="0" hangingPunct="1">
                        <a:lnSpc>
                          <a:spcPct val="95000"/>
                        </a:lnSpc>
                        <a:spcBef>
                          <a:spcPts val="300"/>
                        </a:spcBef>
                        <a:spcAft>
                          <a:spcPct val="0"/>
                        </a:spcAft>
                        <a:buClr>
                          <a:schemeClr val="tx1"/>
                        </a:buClr>
                        <a:buSzPct val="80000"/>
                        <a:buFont typeface="Arial" pitchFamily="34" charset="0"/>
                        <a:buNone/>
                        <a:tabLst/>
                        <a:defRPr/>
                      </a:pPr>
                      <a:r>
                        <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rPr>
                        <a:t>VIP bonus pilot for PSS partners </a:t>
                      </a:r>
                    </a:p>
                  </a:txBody>
                  <a:tcPr marL="134648" marR="134648" marT="67324" marB="67324" horzOverflow="overflow"/>
                </a:tc>
                <a:tc>
                  <a:txBody>
                    <a:bodyPr/>
                    <a:lstStyle/>
                    <a:p>
                      <a:pPr marL="0" marR="0" lvl="0" indent="0" algn="l" defTabSz="914400" rtl="0" eaLnBrk="1" fontAlgn="base" latinLnBrk="0" hangingPunct="1">
                        <a:lnSpc>
                          <a:spcPct val="95000"/>
                        </a:lnSpc>
                        <a:spcBef>
                          <a:spcPts val="300"/>
                        </a:spcBef>
                        <a:spcAft>
                          <a:spcPct val="0"/>
                        </a:spcAft>
                        <a:buClr>
                          <a:schemeClr val="tx1"/>
                        </a:buClr>
                        <a:buSzPct val="80000"/>
                        <a:buFont typeface="Arial" pitchFamily="34" charset="0"/>
                        <a:buNone/>
                        <a:tabLst/>
                        <a:defRPr/>
                      </a:pPr>
                      <a:r>
                        <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rPr>
                        <a:t>Receive additional rebate on Cisco Catalyst 9000 switches software</a:t>
                      </a:r>
                    </a:p>
                  </a:txBody>
                  <a:tcPr marL="134648" marR="134648" marT="67324" marB="67324" horzOverflow="overflow">
                    <a:solidFill>
                      <a:srgbClr val="CCCDD7"/>
                    </a:solidFill>
                  </a:tcPr>
                </a:tc>
                <a:tc>
                  <a:txBody>
                    <a:bodyPr/>
                    <a:lstStyle/>
                    <a:p>
                      <a:pPr marL="0" marR="0" lvl="0" indent="0" algn="l" defTabSz="914400" rtl="0" eaLnBrk="1" fontAlgn="base" latinLnBrk="0" hangingPunct="1">
                        <a:lnSpc>
                          <a:spcPct val="95000"/>
                        </a:lnSpc>
                        <a:spcBef>
                          <a:spcPts val="300"/>
                        </a:spcBef>
                        <a:spcAft>
                          <a:spcPct val="0"/>
                        </a:spcAft>
                        <a:buClr>
                          <a:schemeClr val="tx1"/>
                        </a:buClr>
                        <a:buSzPct val="80000"/>
                        <a:buFont typeface="Arial" pitchFamily="34" charset="0"/>
                        <a:buNone/>
                        <a:tabLst/>
                        <a:defRPr/>
                      </a:pPr>
                      <a:r>
                        <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rPr>
                        <a:t>Attach your own branded support services (PSS) to the Cisco Catalyst 9000 switches</a:t>
                      </a:r>
                    </a:p>
                  </a:txBody>
                  <a:tcPr marL="134648" marR="134648" marT="67324" marB="67324" horzOverflow="overflow">
                    <a:solidFill>
                      <a:srgbClr val="CCCDD7"/>
                    </a:solidFill>
                  </a:tcPr>
                </a:tc>
                <a:extLst>
                  <a:ext uri="{0D108BD9-81ED-4DB2-BD59-A6C34878D82A}">
                    <a16:rowId xmlns:a16="http://schemas.microsoft.com/office/drawing/2014/main" xmlns="" val="10001"/>
                  </a:ext>
                </a:extLst>
              </a:tr>
              <a:tr h="655072">
                <a:tc>
                  <a:txBody>
                    <a:bodyPr/>
                    <a:lstStyle/>
                    <a:p>
                      <a:pPr marL="0" marR="0" lvl="0" indent="0" algn="l" defTabSz="914400" rtl="0" eaLnBrk="1" fontAlgn="base" latinLnBrk="0" hangingPunct="1">
                        <a:lnSpc>
                          <a:spcPct val="95000"/>
                        </a:lnSpc>
                        <a:spcBef>
                          <a:spcPts val="300"/>
                        </a:spcBef>
                        <a:spcAft>
                          <a:spcPct val="0"/>
                        </a:spcAft>
                        <a:buClrTx/>
                        <a:buSzTx/>
                        <a:buFontTx/>
                        <a:buNone/>
                        <a:tabLst/>
                        <a:defRPr/>
                      </a:pPr>
                      <a:r>
                        <a:rPr kumimoji="0" lang="en-US" sz="1050" b="0" i="0" u="none" strike="noStrike" kern="1200" cap="none" normalizeH="0" baseline="0" dirty="0" smtClean="0">
                          <a:ln>
                            <a:noFill/>
                          </a:ln>
                          <a:solidFill>
                            <a:srgbClr val="4D4D4C"/>
                          </a:solidFill>
                          <a:effectLst/>
                          <a:latin typeface="+mn-lt"/>
                          <a:ea typeface="ＭＳ Ｐゴシック" pitchFamily="34" charset="-128"/>
                          <a:cs typeface="+mn-cs"/>
                        </a:rPr>
                        <a:t>Enterprise Networks Annuity and Data Center Annuity </a:t>
                      </a:r>
                      <a:r>
                        <a:rPr kumimoji="0" lang="en-US" sz="1050" b="0" i="0" u="none" strike="noStrike" kern="1200" cap="none" normalizeH="0" baseline="0" dirty="0" err="1" smtClean="0">
                          <a:ln>
                            <a:noFill/>
                          </a:ln>
                          <a:solidFill>
                            <a:srgbClr val="4D4D4C"/>
                          </a:solidFill>
                          <a:effectLst/>
                          <a:latin typeface="+mn-lt"/>
                          <a:ea typeface="ＭＳ Ｐゴシック" pitchFamily="34" charset="-128"/>
                          <a:cs typeface="+mn-cs"/>
                        </a:rPr>
                        <a:t>subtracks</a:t>
                      </a:r>
                      <a:r>
                        <a:rPr kumimoji="0" lang="en-US" sz="1050" b="0" i="0" u="none" strike="noStrike" kern="1200" cap="none" normalizeH="0" baseline="0" dirty="0" smtClean="0">
                          <a:ln>
                            <a:noFill/>
                          </a:ln>
                          <a:solidFill>
                            <a:srgbClr val="4D4D4C"/>
                          </a:solidFill>
                          <a:effectLst/>
                          <a:latin typeface="+mn-lt"/>
                          <a:ea typeface="ＭＳ Ｐゴシック" pitchFamily="34" charset="-128"/>
                          <a:cs typeface="+mn-cs"/>
                        </a:rPr>
                        <a:t> </a:t>
                      </a:r>
                      <a:br>
                        <a:rPr kumimoji="0" lang="en-US" sz="1050" b="0" i="0" u="none" strike="noStrike" kern="1200" cap="none" normalizeH="0" baseline="0" dirty="0" smtClean="0">
                          <a:ln>
                            <a:noFill/>
                          </a:ln>
                          <a:solidFill>
                            <a:srgbClr val="4D4D4C"/>
                          </a:solidFill>
                          <a:effectLst/>
                          <a:latin typeface="+mn-lt"/>
                          <a:ea typeface="ＭＳ Ｐゴシック" pitchFamily="34" charset="-128"/>
                          <a:cs typeface="+mn-cs"/>
                        </a:rPr>
                      </a:br>
                      <a:r>
                        <a:rPr kumimoji="0" lang="en-US" sz="1050" b="0" i="0" u="none" strike="noStrike" kern="1200" cap="none" normalizeH="0" baseline="0" dirty="0" smtClean="0">
                          <a:ln>
                            <a:noFill/>
                          </a:ln>
                          <a:solidFill>
                            <a:srgbClr val="4D4D4C"/>
                          </a:solidFill>
                          <a:effectLst/>
                          <a:latin typeface="+mn-lt"/>
                          <a:ea typeface="ＭＳ Ｐゴシック" pitchFamily="34" charset="-128"/>
                          <a:cs typeface="+mn-cs"/>
                        </a:rPr>
                        <a:t>(pilots)</a:t>
                      </a:r>
                    </a:p>
                  </a:txBody>
                  <a:tcPr marL="134648" marR="134648" marT="67324" marB="67324" horzOverflow="overflow"/>
                </a:tc>
                <a:tc>
                  <a:txBody>
                    <a:bodyPr/>
                    <a:lstStyle/>
                    <a:p>
                      <a:pPr marL="0" marR="0" lvl="0" indent="0" algn="l" defTabSz="914400" rtl="0" eaLnBrk="1" fontAlgn="base" latinLnBrk="0" hangingPunct="1">
                        <a:lnSpc>
                          <a:spcPct val="95000"/>
                        </a:lnSpc>
                        <a:spcBef>
                          <a:spcPts val="300"/>
                        </a:spcBef>
                        <a:spcAft>
                          <a:spcPct val="0"/>
                        </a:spcAft>
                        <a:buClr>
                          <a:schemeClr val="tx1"/>
                        </a:buClr>
                        <a:buSzPct val="80000"/>
                        <a:buFont typeface="Arial" pitchFamily="34" charset="0"/>
                        <a:buNone/>
                        <a:tabLst/>
                        <a:defRPr/>
                      </a:pPr>
                      <a:r>
                        <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rPr>
                        <a:t>New Annuity </a:t>
                      </a:r>
                      <a:r>
                        <a:rPr kumimoji="0" lang="en-US" sz="1000" b="0" i="0" u="none" strike="noStrike" kern="1200" cap="none" normalizeH="0" baseline="0" dirty="0" err="1" smtClean="0">
                          <a:ln>
                            <a:noFill/>
                          </a:ln>
                          <a:solidFill>
                            <a:srgbClr val="4D4D4C"/>
                          </a:solidFill>
                          <a:effectLst/>
                          <a:latin typeface="+mn-lt"/>
                          <a:ea typeface="ＭＳ Ｐゴシック" pitchFamily="34" charset="-128"/>
                          <a:cs typeface="+mn-cs"/>
                        </a:rPr>
                        <a:t>subtracks</a:t>
                      </a:r>
                      <a:r>
                        <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rPr>
                        <a:t>,  complementing current Collaboration Annuity and Security Annuity </a:t>
                      </a:r>
                      <a:r>
                        <a:rPr kumimoji="0" lang="en-US" sz="1000" b="0" i="0" u="none" strike="noStrike" kern="1200" cap="none" normalizeH="0" baseline="0" dirty="0" err="1" smtClean="0">
                          <a:ln>
                            <a:noFill/>
                          </a:ln>
                          <a:solidFill>
                            <a:srgbClr val="4D4D4C"/>
                          </a:solidFill>
                          <a:effectLst/>
                          <a:latin typeface="+mn-lt"/>
                          <a:ea typeface="ＭＳ Ｐゴシック" pitchFamily="34" charset="-128"/>
                          <a:cs typeface="+mn-cs"/>
                        </a:rPr>
                        <a:t>subtracks</a:t>
                      </a:r>
                      <a:endPar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endParaRPr>
                    </a:p>
                  </a:txBody>
                  <a:tcPr marL="134648" marR="134648" marT="67324" marB="67324" horzOverflow="overflow"/>
                </a:tc>
                <a:tc>
                  <a:txBody>
                    <a:bodyPr/>
                    <a:lstStyle/>
                    <a:p>
                      <a:pPr marL="171450" marR="0" lvl="0" indent="-171450" algn="l" defTabSz="914400" rtl="0" eaLnBrk="1" fontAlgn="base" latinLnBrk="0" hangingPunct="1">
                        <a:lnSpc>
                          <a:spcPct val="95000"/>
                        </a:lnSpc>
                        <a:spcBef>
                          <a:spcPts val="300"/>
                        </a:spcBef>
                        <a:spcAft>
                          <a:spcPct val="0"/>
                        </a:spcAft>
                        <a:buClr>
                          <a:schemeClr val="tx1"/>
                        </a:buClr>
                        <a:buSzPct val="80000"/>
                        <a:buFont typeface="Arial" pitchFamily="34" charset="0"/>
                        <a:buChar char="•"/>
                        <a:tabLst/>
                        <a:defRPr/>
                      </a:pPr>
                      <a:r>
                        <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rPr>
                        <a:t>New, simplified incentive framework for the Annuity based offers provides more predictable and recurring incentive</a:t>
                      </a:r>
                    </a:p>
                    <a:p>
                      <a:pPr marL="171450" marR="0" lvl="0" indent="-171450" algn="l" defTabSz="914400" rtl="0" eaLnBrk="1" fontAlgn="base" latinLnBrk="0" hangingPunct="1">
                        <a:lnSpc>
                          <a:spcPct val="95000"/>
                        </a:lnSpc>
                        <a:spcBef>
                          <a:spcPts val="300"/>
                        </a:spcBef>
                        <a:spcAft>
                          <a:spcPct val="0"/>
                        </a:spcAft>
                        <a:buClr>
                          <a:schemeClr val="tx1"/>
                        </a:buClr>
                        <a:buSzPct val="80000"/>
                        <a:buFont typeface="Arial" pitchFamily="34" charset="0"/>
                        <a:buChar char="•"/>
                        <a:tabLst/>
                        <a:defRPr/>
                      </a:pPr>
                      <a:r>
                        <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rPr>
                        <a:t>Initially for Cisco ONE Enterprise Agreements ordered on the Cisco’s Annuity platform in CCW</a:t>
                      </a:r>
                    </a:p>
                  </a:txBody>
                  <a:tcPr marL="134648" marR="134648" marT="67324" marB="67324" horzOverflow="overflow">
                    <a:solidFill>
                      <a:srgbClr val="E7E8EC"/>
                    </a:solidFill>
                  </a:tcPr>
                </a:tc>
                <a:tc>
                  <a:txBody>
                    <a:bodyPr/>
                    <a:lstStyle/>
                    <a:p>
                      <a:pPr marL="171450" marR="0" lvl="0" indent="-171450" algn="l" defTabSz="914400" rtl="0" eaLnBrk="1" fontAlgn="base" latinLnBrk="0" hangingPunct="1">
                        <a:lnSpc>
                          <a:spcPct val="95000"/>
                        </a:lnSpc>
                        <a:spcBef>
                          <a:spcPts val="300"/>
                        </a:spcBef>
                        <a:spcAft>
                          <a:spcPct val="0"/>
                        </a:spcAft>
                        <a:buClr>
                          <a:schemeClr val="tx1"/>
                        </a:buClr>
                        <a:buSzPct val="80000"/>
                        <a:buFont typeface="Arial" pitchFamily="34" charset="0"/>
                        <a:buChar char="•"/>
                        <a:tabLst/>
                        <a:defRPr/>
                      </a:pPr>
                      <a:r>
                        <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rPr>
                        <a:t>Promote Annuity-based offers and recurring revenue streams within your Enterprise Networks and Data Center practice</a:t>
                      </a:r>
                    </a:p>
                    <a:p>
                      <a:pPr marL="171450" marR="0" lvl="0" indent="-171450" algn="l" defTabSz="914400" rtl="0" eaLnBrk="1" fontAlgn="base" latinLnBrk="0" hangingPunct="1">
                        <a:lnSpc>
                          <a:spcPct val="95000"/>
                        </a:lnSpc>
                        <a:spcBef>
                          <a:spcPts val="300"/>
                        </a:spcBef>
                        <a:spcAft>
                          <a:spcPct val="0"/>
                        </a:spcAft>
                        <a:buClr>
                          <a:schemeClr val="tx1"/>
                        </a:buClr>
                        <a:buSzPct val="80000"/>
                        <a:buFont typeface="Arial" pitchFamily="34" charset="0"/>
                        <a:buChar char="•"/>
                        <a:tabLst/>
                        <a:defRPr/>
                      </a:pPr>
                      <a:r>
                        <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rPr>
                        <a:t>Focus on Land, Adopt, Expand and Renew</a:t>
                      </a:r>
                    </a:p>
                    <a:p>
                      <a:pPr marL="171450" marR="0" lvl="0" indent="-171450" algn="l" defTabSz="914400" rtl="0" eaLnBrk="1" fontAlgn="base" latinLnBrk="0" hangingPunct="1">
                        <a:lnSpc>
                          <a:spcPct val="95000"/>
                        </a:lnSpc>
                        <a:spcBef>
                          <a:spcPts val="300"/>
                        </a:spcBef>
                        <a:spcAft>
                          <a:spcPct val="0"/>
                        </a:spcAft>
                        <a:buClr>
                          <a:schemeClr val="tx1"/>
                        </a:buClr>
                        <a:buSzPct val="80000"/>
                        <a:buFont typeface="Arial" pitchFamily="34" charset="0"/>
                        <a:buChar char="•"/>
                        <a:tabLst/>
                        <a:defRPr/>
                      </a:pPr>
                      <a:endPar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endParaRPr>
                    </a:p>
                  </a:txBody>
                  <a:tcPr marL="134648" marR="134648" marT="67324" marB="67324" horzOverflow="overflow">
                    <a:solidFill>
                      <a:srgbClr val="E7E8EC"/>
                    </a:solidFill>
                  </a:tcPr>
                </a:tc>
              </a:tr>
            </a:tbl>
          </a:graphicData>
        </a:graphic>
      </p:graphicFrame>
    </p:spTree>
    <p:extLst>
      <p:ext uri="{BB962C8B-B14F-4D97-AF65-F5344CB8AC3E}">
        <p14:creationId xmlns:p14="http://schemas.microsoft.com/office/powerpoint/2010/main" val="2754094118"/>
      </p:ext>
    </p:extLst>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VIP </a:t>
            </a:r>
            <a:r>
              <a:rPr lang="en-US" dirty="0" smtClean="0"/>
              <a:t>30 Key </a:t>
            </a:r>
            <a:r>
              <a:rPr lang="en-US" dirty="0"/>
              <a:t>Dates</a:t>
            </a:r>
            <a:br>
              <a:rPr lang="en-US" dirty="0"/>
            </a:br>
            <a:r>
              <a:rPr lang="en-US" sz="1800" dirty="0"/>
              <a:t>Program Period </a:t>
            </a:r>
            <a:r>
              <a:rPr lang="en-US" sz="1800" dirty="0" smtClean="0"/>
              <a:t>30</a:t>
            </a:r>
            <a:r>
              <a:rPr lang="en-US" sz="1800" dirty="0"/>
              <a:t>: July 30, 2017–January 27, 2018</a:t>
            </a:r>
            <a:endParaRPr lang="en-US" dirty="0"/>
          </a:p>
        </p:txBody>
      </p:sp>
      <p:sp>
        <p:nvSpPr>
          <p:cNvPr id="18" name="Round Same Side Corner Rectangle 17"/>
          <p:cNvSpPr/>
          <p:nvPr/>
        </p:nvSpPr>
        <p:spPr>
          <a:xfrm>
            <a:off x="554038" y="1429116"/>
            <a:ext cx="2651760" cy="630389"/>
          </a:xfrm>
          <a:prstGeom prst="round2SameRect">
            <a:avLst>
              <a:gd name="adj1" fmla="val 0"/>
              <a:gd name="adj2" fmla="val 0"/>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a:noFill/>
          </a:ln>
        </p:spPr>
        <p:txBody>
          <a:bodyPr wrap="none" lIns="73025" tIns="36511" rIns="73025" bIns="36511" anchor="ctr"/>
          <a:lstStyle/>
          <a:p>
            <a:pPr algn="ctr">
              <a:lnSpc>
                <a:spcPct val="95000"/>
              </a:lnSpc>
              <a:spcBef>
                <a:spcPts val="300"/>
              </a:spcBef>
            </a:pPr>
            <a:r>
              <a:rPr lang="en-US" sz="1400" dirty="0">
                <a:solidFill>
                  <a:schemeClr val="bg1"/>
                </a:solidFill>
              </a:rPr>
              <a:t>Enrollment Windows</a:t>
            </a:r>
            <a:br>
              <a:rPr lang="en-US" sz="1400" dirty="0">
                <a:solidFill>
                  <a:schemeClr val="bg1"/>
                </a:solidFill>
              </a:rPr>
            </a:br>
            <a:r>
              <a:rPr lang="en-US" sz="1400" dirty="0">
                <a:solidFill>
                  <a:schemeClr val="bg1"/>
                </a:solidFill>
              </a:rPr>
              <a:t>Re-Enrollment Required</a:t>
            </a:r>
          </a:p>
        </p:txBody>
      </p:sp>
      <p:sp>
        <p:nvSpPr>
          <p:cNvPr id="19" name="Rectangle 18"/>
          <p:cNvSpPr/>
          <p:nvPr/>
        </p:nvSpPr>
        <p:spPr>
          <a:xfrm>
            <a:off x="554038" y="2059506"/>
            <a:ext cx="2651760" cy="1972492"/>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228600" indent="-114300">
              <a:lnSpc>
                <a:spcPct val="95000"/>
              </a:lnSpc>
              <a:spcBef>
                <a:spcPts val="300"/>
              </a:spcBef>
              <a:spcAft>
                <a:spcPts val="300"/>
              </a:spcAft>
              <a:buSzPct val="80000"/>
              <a:buFont typeface="Arial" pitchFamily="34" charset="0"/>
              <a:buChar char="•"/>
            </a:pPr>
            <a:r>
              <a:rPr lang="en-US" sz="1100" b="1" dirty="0"/>
              <a:t>July 30, 2017—September 8, </a:t>
            </a:r>
            <a:r>
              <a:rPr lang="en-US" sz="1100" b="1" dirty="0" smtClean="0"/>
              <a:t>2017 </a:t>
            </a:r>
            <a:r>
              <a:rPr lang="en-US" sz="1100" dirty="0" smtClean="0"/>
              <a:t>for </a:t>
            </a:r>
            <a:r>
              <a:rPr lang="en-US" sz="1100" dirty="0"/>
              <a:t>6 months</a:t>
            </a:r>
          </a:p>
          <a:p>
            <a:pPr marL="228600" indent="-114300">
              <a:lnSpc>
                <a:spcPct val="95000"/>
              </a:lnSpc>
              <a:spcBef>
                <a:spcPts val="300"/>
              </a:spcBef>
              <a:spcAft>
                <a:spcPts val="300"/>
              </a:spcAft>
              <a:buSzPct val="80000"/>
              <a:buFont typeface="Arial" pitchFamily="34" charset="0"/>
              <a:buChar char="•"/>
            </a:pPr>
            <a:r>
              <a:rPr lang="en-US" sz="1100" b="1" dirty="0"/>
              <a:t>October 29, 2017—November 24, </a:t>
            </a:r>
            <a:r>
              <a:rPr lang="en-US" sz="1100" b="1" dirty="0" smtClean="0"/>
              <a:t>2017 </a:t>
            </a:r>
            <a:r>
              <a:rPr lang="en-US" sz="1100" dirty="0" smtClean="0"/>
              <a:t>for </a:t>
            </a:r>
            <a:r>
              <a:rPr lang="en-US" sz="1100" dirty="0"/>
              <a:t>3 months</a:t>
            </a:r>
          </a:p>
        </p:txBody>
      </p:sp>
      <p:sp>
        <p:nvSpPr>
          <p:cNvPr id="42" name="Rectangle 41"/>
          <p:cNvSpPr/>
          <p:nvPr/>
        </p:nvSpPr>
        <p:spPr>
          <a:xfrm>
            <a:off x="554038" y="3056372"/>
            <a:ext cx="2651760" cy="975625"/>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a:lnSpc>
                <a:spcPct val="95000"/>
              </a:lnSpc>
              <a:spcBef>
                <a:spcPts val="300"/>
              </a:spcBef>
            </a:pPr>
            <a:r>
              <a:rPr lang="en-US" sz="1100" dirty="0">
                <a:solidFill>
                  <a:schemeClr val="tx1"/>
                </a:solidFill>
              </a:rPr>
              <a:t>Partners and PAMs should only use the Partner Program Enrollment </a:t>
            </a:r>
            <a:br>
              <a:rPr lang="en-US" sz="1100" dirty="0">
                <a:solidFill>
                  <a:schemeClr val="tx1"/>
                </a:solidFill>
              </a:rPr>
            </a:br>
            <a:r>
              <a:rPr lang="en-US" sz="1100" dirty="0">
                <a:solidFill>
                  <a:schemeClr val="tx1"/>
                </a:solidFill>
              </a:rPr>
              <a:t>tool to track enrollment status: </a:t>
            </a:r>
            <a:r>
              <a:rPr lang="en-US" sz="1100" dirty="0">
                <a:solidFill>
                  <a:schemeClr val="tx1"/>
                </a:solidFill>
                <a:hlinkClick r:id="rId2"/>
              </a:rPr>
              <a:t>www.cisco.com/go/ppe</a:t>
            </a:r>
            <a:r>
              <a:rPr lang="en-US" sz="1100" dirty="0">
                <a:solidFill>
                  <a:schemeClr val="tx1"/>
                </a:solidFill>
              </a:rPr>
              <a:t> </a:t>
            </a:r>
          </a:p>
        </p:txBody>
      </p:sp>
      <p:cxnSp>
        <p:nvCxnSpPr>
          <p:cNvPr id="20" name="Straight Connector 19"/>
          <p:cNvCxnSpPr/>
          <p:nvPr/>
        </p:nvCxnSpPr>
        <p:spPr>
          <a:xfrm>
            <a:off x="554038" y="2059505"/>
            <a:ext cx="26517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ound Same Side Corner Rectangle 20"/>
          <p:cNvSpPr/>
          <p:nvPr/>
        </p:nvSpPr>
        <p:spPr>
          <a:xfrm>
            <a:off x="3284221" y="1429117"/>
            <a:ext cx="2651760" cy="630389"/>
          </a:xfrm>
          <a:prstGeom prst="round2SameRect">
            <a:avLst>
              <a:gd name="adj1" fmla="val 0"/>
              <a:gd name="adj2" fmla="val 0"/>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a:noFill/>
          </a:ln>
        </p:spPr>
        <p:txBody>
          <a:bodyPr wrap="none" lIns="73025" tIns="36511" rIns="73025" bIns="36511" anchor="ctr"/>
          <a:lstStyle/>
          <a:p>
            <a:pPr algn="ctr">
              <a:lnSpc>
                <a:spcPct val="95000"/>
              </a:lnSpc>
              <a:spcBef>
                <a:spcPts val="300"/>
              </a:spcBef>
            </a:pPr>
            <a:r>
              <a:rPr lang="en-US" sz="1400" dirty="0">
                <a:solidFill>
                  <a:schemeClr val="bg1"/>
                </a:solidFill>
              </a:rPr>
              <a:t>CSAT Survey Period</a:t>
            </a:r>
          </a:p>
        </p:txBody>
      </p:sp>
      <p:sp>
        <p:nvSpPr>
          <p:cNvPr id="22" name="Rectangle 21"/>
          <p:cNvSpPr/>
          <p:nvPr/>
        </p:nvSpPr>
        <p:spPr>
          <a:xfrm>
            <a:off x="3284221" y="2059506"/>
            <a:ext cx="2651760" cy="1972491"/>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228600" indent="-114300">
              <a:lnSpc>
                <a:spcPct val="95000"/>
              </a:lnSpc>
              <a:spcBef>
                <a:spcPts val="300"/>
              </a:spcBef>
              <a:spcAft>
                <a:spcPts val="300"/>
              </a:spcAft>
              <a:buSzPct val="80000"/>
              <a:buFont typeface="Arial" pitchFamily="34" charset="0"/>
              <a:buChar char="•"/>
            </a:pPr>
            <a:r>
              <a:rPr lang="en-US" sz="1100" dirty="0" smtClean="0"/>
              <a:t>Q2 </a:t>
            </a:r>
            <a:r>
              <a:rPr lang="en-US" sz="1100" dirty="0"/>
              <a:t>CSAT period ends </a:t>
            </a:r>
            <a:r>
              <a:rPr lang="en-US" sz="1100" b="1" dirty="0"/>
              <a:t/>
            </a:r>
            <a:br>
              <a:rPr lang="en-US" sz="1100" b="1" dirty="0"/>
            </a:br>
            <a:r>
              <a:rPr lang="en-US" sz="1100" b="1" dirty="0"/>
              <a:t>January 27, 2018</a:t>
            </a:r>
          </a:p>
        </p:txBody>
      </p:sp>
      <p:sp>
        <p:nvSpPr>
          <p:cNvPr id="43" name="Rectangle 42"/>
          <p:cNvSpPr/>
          <p:nvPr/>
        </p:nvSpPr>
        <p:spPr>
          <a:xfrm>
            <a:off x="3284221" y="3056372"/>
            <a:ext cx="2651760" cy="975625"/>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a:lnSpc>
                <a:spcPct val="95000"/>
              </a:lnSpc>
              <a:spcBef>
                <a:spcPts val="300"/>
              </a:spcBef>
            </a:pPr>
            <a:r>
              <a:rPr lang="en-US" sz="1100" dirty="0">
                <a:solidFill>
                  <a:schemeClr val="tx1"/>
                </a:solidFill>
              </a:rPr>
              <a:t>Partners and PAMs can also use </a:t>
            </a:r>
            <a:br>
              <a:rPr lang="en-US" sz="1100" dirty="0">
                <a:solidFill>
                  <a:schemeClr val="tx1"/>
                </a:solidFill>
              </a:rPr>
            </a:br>
            <a:r>
              <a:rPr lang="en-US" sz="1100" dirty="0">
                <a:solidFill>
                  <a:schemeClr val="tx1"/>
                </a:solidFill>
              </a:rPr>
              <a:t>the Partner Access </a:t>
            </a:r>
            <a:r>
              <a:rPr lang="en-US" sz="1100" dirty="0" err="1">
                <a:solidFill>
                  <a:schemeClr val="tx1"/>
                </a:solidFill>
              </a:rPr>
              <a:t>onLine</a:t>
            </a:r>
            <a:r>
              <a:rPr lang="en-US" sz="1100" dirty="0">
                <a:solidFill>
                  <a:schemeClr val="tx1"/>
                </a:solidFill>
              </a:rPr>
              <a:t> (PAL) </a:t>
            </a:r>
            <a:br>
              <a:rPr lang="en-US" sz="1100" dirty="0">
                <a:solidFill>
                  <a:schemeClr val="tx1"/>
                </a:solidFill>
              </a:rPr>
            </a:br>
            <a:r>
              <a:rPr lang="en-US" sz="1100" dirty="0">
                <a:solidFill>
                  <a:schemeClr val="tx1"/>
                </a:solidFill>
              </a:rPr>
              <a:t>to track CSAT at: </a:t>
            </a:r>
            <a:br>
              <a:rPr lang="en-US" sz="1100" dirty="0">
                <a:solidFill>
                  <a:schemeClr val="tx1"/>
                </a:solidFill>
              </a:rPr>
            </a:br>
            <a:r>
              <a:rPr lang="en-US" sz="1100" dirty="0">
                <a:solidFill>
                  <a:schemeClr val="tx1"/>
                </a:solidFill>
                <a:hlinkClick r:id="rId3"/>
              </a:rPr>
              <a:t>www.cisco.com/go/pal</a:t>
            </a:r>
            <a:r>
              <a:rPr lang="en-US" sz="1100" dirty="0">
                <a:solidFill>
                  <a:schemeClr val="tx1"/>
                </a:solidFill>
              </a:rPr>
              <a:t> </a:t>
            </a:r>
          </a:p>
        </p:txBody>
      </p:sp>
      <p:cxnSp>
        <p:nvCxnSpPr>
          <p:cNvPr id="23" name="Straight Connector 22"/>
          <p:cNvCxnSpPr/>
          <p:nvPr/>
        </p:nvCxnSpPr>
        <p:spPr>
          <a:xfrm>
            <a:off x="3284221" y="2059506"/>
            <a:ext cx="26517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ound Same Side Corner Rectangle 24"/>
          <p:cNvSpPr/>
          <p:nvPr/>
        </p:nvSpPr>
        <p:spPr>
          <a:xfrm>
            <a:off x="6014403" y="1429117"/>
            <a:ext cx="2651760" cy="630389"/>
          </a:xfrm>
          <a:prstGeom prst="round2SameRect">
            <a:avLst>
              <a:gd name="adj1" fmla="val 0"/>
              <a:gd name="adj2" fmla="val 0"/>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ln>
            <a:noFill/>
          </a:ln>
        </p:spPr>
        <p:txBody>
          <a:bodyPr wrap="none" lIns="73025" tIns="36511" rIns="73025" bIns="36511" anchor="ctr"/>
          <a:lstStyle/>
          <a:p>
            <a:pPr algn="ctr">
              <a:lnSpc>
                <a:spcPct val="95000"/>
              </a:lnSpc>
              <a:spcBef>
                <a:spcPts val="300"/>
              </a:spcBef>
            </a:pPr>
            <a:r>
              <a:rPr lang="en-US" sz="1400" dirty="0">
                <a:solidFill>
                  <a:schemeClr val="bg1"/>
                </a:solidFill>
              </a:rPr>
              <a:t>Payout Dates</a:t>
            </a:r>
          </a:p>
        </p:txBody>
      </p:sp>
      <p:sp>
        <p:nvSpPr>
          <p:cNvPr id="27" name="Rectangle 26"/>
          <p:cNvSpPr/>
          <p:nvPr/>
        </p:nvSpPr>
        <p:spPr>
          <a:xfrm>
            <a:off x="6014403" y="2059506"/>
            <a:ext cx="2651760" cy="1972491"/>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228600" indent="-114300">
              <a:lnSpc>
                <a:spcPct val="95000"/>
              </a:lnSpc>
              <a:spcBef>
                <a:spcPts val="300"/>
              </a:spcBef>
              <a:spcAft>
                <a:spcPts val="300"/>
              </a:spcAft>
              <a:buSzPct val="80000"/>
              <a:buFont typeface="Arial" pitchFamily="34" charset="0"/>
              <a:buChar char="•"/>
            </a:pPr>
            <a:r>
              <a:rPr lang="en-US" sz="1100" dirty="0"/>
              <a:t>First payment: </a:t>
            </a:r>
            <a:r>
              <a:rPr lang="en-US" sz="1100" b="1" dirty="0"/>
              <a:t>April </a:t>
            </a:r>
            <a:r>
              <a:rPr lang="en-US" sz="1100" b="1" dirty="0" smtClean="0"/>
              <a:t>2018</a:t>
            </a:r>
            <a:endParaRPr lang="en-US" sz="1100" b="1" dirty="0"/>
          </a:p>
          <a:p>
            <a:pPr marL="228600" indent="-114300">
              <a:lnSpc>
                <a:spcPct val="95000"/>
              </a:lnSpc>
              <a:spcBef>
                <a:spcPts val="300"/>
              </a:spcBef>
              <a:spcAft>
                <a:spcPts val="300"/>
              </a:spcAft>
              <a:buSzPct val="80000"/>
              <a:buFont typeface="Arial" pitchFamily="34" charset="0"/>
              <a:buChar char="•"/>
            </a:pPr>
            <a:r>
              <a:rPr lang="en-US" sz="1100" dirty="0"/>
              <a:t>Second payment: </a:t>
            </a:r>
            <a:r>
              <a:rPr lang="en-US" sz="1100" b="1" dirty="0"/>
              <a:t>July </a:t>
            </a:r>
            <a:r>
              <a:rPr lang="en-US" sz="1100" b="1" dirty="0" smtClean="0"/>
              <a:t>2018</a:t>
            </a:r>
            <a:endParaRPr lang="en-US" sz="1100" b="1" dirty="0"/>
          </a:p>
          <a:p>
            <a:pPr marL="228600" indent="-114300">
              <a:lnSpc>
                <a:spcPct val="95000"/>
              </a:lnSpc>
              <a:spcBef>
                <a:spcPts val="300"/>
              </a:spcBef>
              <a:spcAft>
                <a:spcPts val="300"/>
              </a:spcAft>
              <a:buSzPct val="80000"/>
              <a:buFont typeface="Arial" pitchFamily="34" charset="0"/>
              <a:buChar char="•"/>
            </a:pPr>
            <a:r>
              <a:rPr lang="en-US" sz="1100" dirty="0"/>
              <a:t>Claim payment within 90 days to avoid its expiry</a:t>
            </a:r>
          </a:p>
        </p:txBody>
      </p:sp>
      <p:sp>
        <p:nvSpPr>
          <p:cNvPr id="44" name="Rectangle 43"/>
          <p:cNvSpPr/>
          <p:nvPr/>
        </p:nvSpPr>
        <p:spPr>
          <a:xfrm>
            <a:off x="6014403" y="3056372"/>
            <a:ext cx="2651760" cy="975625"/>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a:lnSpc>
                <a:spcPct val="95000"/>
              </a:lnSpc>
              <a:spcBef>
                <a:spcPts val="300"/>
              </a:spcBef>
            </a:pPr>
            <a:r>
              <a:rPr lang="en-US" sz="1100" dirty="0">
                <a:solidFill>
                  <a:schemeClr val="tx1"/>
                </a:solidFill>
              </a:rPr>
              <a:t>Partners should </a:t>
            </a:r>
            <a:r>
              <a:rPr lang="en-US" sz="1100" dirty="0" smtClean="0">
                <a:solidFill>
                  <a:schemeClr val="tx1"/>
                </a:solidFill>
              </a:rPr>
              <a:t>assign their </a:t>
            </a:r>
            <a:r>
              <a:rPr lang="en-US" sz="1100" dirty="0">
                <a:solidFill>
                  <a:schemeClr val="tx1"/>
                </a:solidFill>
              </a:rPr>
              <a:t/>
            </a:r>
            <a:br>
              <a:rPr lang="en-US" sz="1100" dirty="0">
                <a:solidFill>
                  <a:schemeClr val="tx1"/>
                </a:solidFill>
              </a:rPr>
            </a:br>
            <a:r>
              <a:rPr lang="en-US" sz="1100" dirty="0">
                <a:solidFill>
                  <a:schemeClr val="tx1"/>
                </a:solidFill>
              </a:rPr>
              <a:t>rebate coordinators in </a:t>
            </a:r>
            <a:br>
              <a:rPr lang="en-US" sz="1100" dirty="0">
                <a:solidFill>
                  <a:schemeClr val="tx1"/>
                </a:solidFill>
              </a:rPr>
            </a:br>
            <a:r>
              <a:rPr lang="en-US" sz="1100" dirty="0">
                <a:solidFill>
                  <a:schemeClr val="tx1"/>
                </a:solidFill>
              </a:rPr>
              <a:t>Partner Self Service at:</a:t>
            </a:r>
          </a:p>
          <a:p>
            <a:pPr marL="114300">
              <a:lnSpc>
                <a:spcPct val="95000"/>
              </a:lnSpc>
              <a:spcBef>
                <a:spcPts val="300"/>
              </a:spcBef>
            </a:pPr>
            <a:r>
              <a:rPr lang="en-US" sz="1100" dirty="0">
                <a:solidFill>
                  <a:schemeClr val="tx1"/>
                </a:solidFill>
                <a:hlinkClick r:id="rId4"/>
              </a:rPr>
              <a:t>www.cisco.com/go/pss</a:t>
            </a:r>
            <a:r>
              <a:rPr lang="en-US" sz="1100" dirty="0">
                <a:solidFill>
                  <a:schemeClr val="tx1"/>
                </a:solidFill>
              </a:rPr>
              <a:t> </a:t>
            </a:r>
          </a:p>
        </p:txBody>
      </p:sp>
      <p:cxnSp>
        <p:nvCxnSpPr>
          <p:cNvPr id="29" name="Straight Connector 28"/>
          <p:cNvCxnSpPr/>
          <p:nvPr/>
        </p:nvCxnSpPr>
        <p:spPr>
          <a:xfrm>
            <a:off x="6014403" y="2059506"/>
            <a:ext cx="26517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8242742"/>
      </p:ext>
    </p:extLst>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VIP </a:t>
            </a:r>
            <a:r>
              <a:rPr lang="en-US" dirty="0" smtClean="0"/>
              <a:t>30 Customer </a:t>
            </a:r>
            <a:r>
              <a:rPr lang="en-US" dirty="0"/>
              <a:t>Satisfaction Process</a:t>
            </a:r>
          </a:p>
        </p:txBody>
      </p:sp>
      <p:sp>
        <p:nvSpPr>
          <p:cNvPr id="15" name="Round Same Side Corner Rectangle 14"/>
          <p:cNvSpPr/>
          <p:nvPr/>
        </p:nvSpPr>
        <p:spPr>
          <a:xfrm>
            <a:off x="483702" y="990599"/>
            <a:ext cx="2651760" cy="811793"/>
          </a:xfrm>
          <a:prstGeom prst="round2SameRect">
            <a:avLst>
              <a:gd name="adj1" fmla="val 0"/>
              <a:gd name="adj2" fmla="val 0"/>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a:noFill/>
          </a:ln>
        </p:spPr>
        <p:txBody>
          <a:bodyPr wrap="none" lIns="73025" tIns="36511" rIns="73025" bIns="36511" anchor="ctr"/>
          <a:lstStyle/>
          <a:p>
            <a:pPr algn="ctr">
              <a:lnSpc>
                <a:spcPct val="95000"/>
              </a:lnSpc>
              <a:spcBef>
                <a:spcPts val="300"/>
              </a:spcBef>
            </a:pPr>
            <a:r>
              <a:rPr lang="en-US" sz="1400" dirty="0" smtClean="0">
                <a:solidFill>
                  <a:schemeClr val="bg1"/>
                </a:solidFill>
              </a:rPr>
              <a:t> </a:t>
            </a:r>
            <a:r>
              <a:rPr lang="en-US" sz="1400" dirty="0">
                <a:solidFill>
                  <a:schemeClr val="bg1"/>
                </a:solidFill>
              </a:rPr>
              <a:t>Gold (incl. Global Gold), </a:t>
            </a:r>
            <a:r>
              <a:rPr lang="en-US" sz="1400" dirty="0" smtClean="0">
                <a:solidFill>
                  <a:schemeClr val="bg1"/>
                </a:solidFill>
              </a:rPr>
              <a:t/>
            </a:r>
            <a:br>
              <a:rPr lang="en-US" sz="1400" dirty="0" smtClean="0">
                <a:solidFill>
                  <a:schemeClr val="bg1"/>
                </a:solidFill>
              </a:rPr>
            </a:br>
            <a:r>
              <a:rPr lang="en-US" sz="1400" dirty="0" smtClean="0">
                <a:solidFill>
                  <a:schemeClr val="bg1"/>
                </a:solidFill>
              </a:rPr>
              <a:t>Premier Have Two </a:t>
            </a:r>
            <a:r>
              <a:rPr lang="en-US" sz="1400" dirty="0">
                <a:solidFill>
                  <a:schemeClr val="bg1"/>
                </a:solidFill>
              </a:rPr>
              <a:t>Chances </a:t>
            </a:r>
            <a:r>
              <a:rPr lang="en-US" sz="1400" dirty="0" smtClean="0">
                <a:solidFill>
                  <a:schemeClr val="bg1"/>
                </a:solidFill>
              </a:rPr>
              <a:t/>
            </a:r>
            <a:br>
              <a:rPr lang="en-US" sz="1400" dirty="0" smtClean="0">
                <a:solidFill>
                  <a:schemeClr val="bg1"/>
                </a:solidFill>
              </a:rPr>
            </a:br>
            <a:r>
              <a:rPr lang="en-US" sz="1400" dirty="0" smtClean="0">
                <a:solidFill>
                  <a:schemeClr val="bg1"/>
                </a:solidFill>
              </a:rPr>
              <a:t>for </a:t>
            </a:r>
            <a:r>
              <a:rPr lang="en-US" sz="1400" dirty="0">
                <a:solidFill>
                  <a:schemeClr val="bg1"/>
                </a:solidFill>
              </a:rPr>
              <a:t>Base Payout</a:t>
            </a:r>
          </a:p>
        </p:txBody>
      </p:sp>
      <p:sp>
        <p:nvSpPr>
          <p:cNvPr id="16" name="Rectangle 15"/>
          <p:cNvSpPr/>
          <p:nvPr/>
        </p:nvSpPr>
        <p:spPr>
          <a:xfrm>
            <a:off x="483702" y="1852841"/>
            <a:ext cx="2651760" cy="2376259"/>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228600" indent="-114300">
              <a:lnSpc>
                <a:spcPct val="95000"/>
              </a:lnSpc>
              <a:spcBef>
                <a:spcPts val="300"/>
              </a:spcBef>
              <a:spcAft>
                <a:spcPts val="300"/>
              </a:spcAft>
              <a:buSzPct val="80000"/>
              <a:buFont typeface="Arial" pitchFamily="34" charset="0"/>
              <a:buChar char="•"/>
            </a:pPr>
            <a:r>
              <a:rPr lang="fr-FR" sz="1100" dirty="0" err="1"/>
              <a:t>Maintain</a:t>
            </a:r>
            <a:r>
              <a:rPr lang="fr-FR" sz="1100" dirty="0"/>
              <a:t> certification </a:t>
            </a:r>
          </a:p>
          <a:p>
            <a:pPr marL="228600" indent="-114300">
              <a:spcAft>
                <a:spcPts val="300"/>
              </a:spcAft>
              <a:buSzPct val="80000"/>
              <a:buFont typeface="Arial" pitchFamily="34" charset="0"/>
              <a:buChar char="•"/>
            </a:pPr>
            <a:r>
              <a:rPr lang="en-US" sz="1100" dirty="0"/>
              <a:t>Provide 30 (Gold), 10 (Premier) customer contacts/email addresses by January 27, 2018 </a:t>
            </a:r>
          </a:p>
          <a:p>
            <a:pPr marL="228600" indent="-114300">
              <a:lnSpc>
                <a:spcPct val="95000"/>
              </a:lnSpc>
              <a:spcBef>
                <a:spcPts val="300"/>
              </a:spcBef>
              <a:buSzPct val="80000"/>
            </a:pPr>
            <a:endParaRPr lang="fr-FR" sz="1100" dirty="0"/>
          </a:p>
        </p:txBody>
      </p:sp>
      <p:sp>
        <p:nvSpPr>
          <p:cNvPr id="24" name="Round Same Side Corner Rectangle 23"/>
          <p:cNvSpPr/>
          <p:nvPr/>
        </p:nvSpPr>
        <p:spPr>
          <a:xfrm>
            <a:off x="3213885" y="990600"/>
            <a:ext cx="2651760" cy="811793"/>
          </a:xfrm>
          <a:prstGeom prst="round2SameRect">
            <a:avLst>
              <a:gd name="adj1" fmla="val 0"/>
              <a:gd name="adj2" fmla="val 0"/>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a:noFill/>
          </a:ln>
        </p:spPr>
        <p:txBody>
          <a:bodyPr wrap="none" lIns="73025" tIns="36511" rIns="73025" bIns="36511" anchor="ctr"/>
          <a:lstStyle/>
          <a:p>
            <a:pPr algn="ctr">
              <a:lnSpc>
                <a:spcPct val="95000"/>
              </a:lnSpc>
              <a:spcBef>
                <a:spcPts val="300"/>
              </a:spcBef>
            </a:pPr>
            <a:r>
              <a:rPr lang="en-US" sz="1400" dirty="0">
                <a:solidFill>
                  <a:schemeClr val="bg1"/>
                </a:solidFill>
              </a:rPr>
              <a:t>Select or Registered</a:t>
            </a:r>
          </a:p>
        </p:txBody>
      </p:sp>
      <p:sp>
        <p:nvSpPr>
          <p:cNvPr id="26" name="Rectangle 25"/>
          <p:cNvSpPr/>
          <p:nvPr/>
        </p:nvSpPr>
        <p:spPr>
          <a:xfrm>
            <a:off x="3213885" y="1852842"/>
            <a:ext cx="2651760" cy="2376258"/>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228600" indent="-114300">
              <a:lnSpc>
                <a:spcPct val="95000"/>
              </a:lnSpc>
              <a:spcBef>
                <a:spcPts val="300"/>
              </a:spcBef>
              <a:spcAft>
                <a:spcPts val="300"/>
              </a:spcAft>
              <a:buSzPct val="80000"/>
              <a:buFont typeface="Arial" pitchFamily="34" charset="0"/>
              <a:buChar char="•"/>
            </a:pPr>
            <a:r>
              <a:rPr lang="en-US" sz="1100" dirty="0"/>
              <a:t>Provide 10 customer contacts/email addresses by January 27, 2018 </a:t>
            </a:r>
          </a:p>
          <a:p>
            <a:pPr marL="228600" indent="-114300">
              <a:lnSpc>
                <a:spcPct val="95000"/>
              </a:lnSpc>
              <a:spcBef>
                <a:spcPts val="300"/>
              </a:spcBef>
              <a:buSzPct val="80000"/>
              <a:buFont typeface="Arial" pitchFamily="34" charset="0"/>
              <a:buChar char="•"/>
            </a:pPr>
            <a:endParaRPr lang="fr-FR" sz="1100" dirty="0"/>
          </a:p>
          <a:p>
            <a:pPr marL="114300">
              <a:lnSpc>
                <a:spcPct val="95000"/>
              </a:lnSpc>
              <a:spcBef>
                <a:spcPts val="300"/>
              </a:spcBef>
              <a:buSzPct val="80000"/>
            </a:pPr>
            <a:r>
              <a:rPr lang="en-US" sz="1100" dirty="0"/>
              <a:t>Take advantage of standardized Cisco CSAT process to obtain the feedback from your customers</a:t>
            </a:r>
          </a:p>
        </p:txBody>
      </p:sp>
      <p:sp>
        <p:nvSpPr>
          <p:cNvPr id="30" name="Round Same Side Corner Rectangle 29"/>
          <p:cNvSpPr/>
          <p:nvPr/>
        </p:nvSpPr>
        <p:spPr>
          <a:xfrm>
            <a:off x="5944067" y="990600"/>
            <a:ext cx="2651760" cy="811793"/>
          </a:xfrm>
          <a:prstGeom prst="round2SameRect">
            <a:avLst>
              <a:gd name="adj1" fmla="val 0"/>
              <a:gd name="adj2" fmla="val 0"/>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ln>
            <a:noFill/>
          </a:ln>
        </p:spPr>
        <p:txBody>
          <a:bodyPr wrap="none" lIns="73025" tIns="36511" rIns="73025" bIns="36511" anchor="ctr"/>
          <a:lstStyle/>
          <a:p>
            <a:pPr algn="ctr">
              <a:lnSpc>
                <a:spcPct val="95000"/>
              </a:lnSpc>
              <a:spcBef>
                <a:spcPts val="300"/>
              </a:spcBef>
            </a:pPr>
            <a:r>
              <a:rPr lang="en-US" sz="1400" dirty="0">
                <a:solidFill>
                  <a:schemeClr val="bg1"/>
                </a:solidFill>
              </a:rPr>
              <a:t>Customer Satisfaction </a:t>
            </a:r>
            <a:br>
              <a:rPr lang="en-US" sz="1400" dirty="0">
                <a:solidFill>
                  <a:schemeClr val="bg1"/>
                </a:solidFill>
              </a:rPr>
            </a:br>
            <a:r>
              <a:rPr lang="en-US" sz="1400" dirty="0">
                <a:solidFill>
                  <a:schemeClr val="bg1"/>
                </a:solidFill>
              </a:rPr>
              <a:t>Details and Resources</a:t>
            </a:r>
          </a:p>
        </p:txBody>
      </p:sp>
      <p:sp>
        <p:nvSpPr>
          <p:cNvPr id="31" name="Rectangle 30"/>
          <p:cNvSpPr/>
          <p:nvPr/>
        </p:nvSpPr>
        <p:spPr>
          <a:xfrm>
            <a:off x="5944067" y="1852842"/>
            <a:ext cx="2651760" cy="2376258"/>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228600" indent="-114300">
              <a:lnSpc>
                <a:spcPct val="95000"/>
              </a:lnSpc>
              <a:spcBef>
                <a:spcPts val="300"/>
              </a:spcBef>
              <a:spcAft>
                <a:spcPts val="300"/>
              </a:spcAft>
              <a:buSzPct val="80000"/>
              <a:buFont typeface="Arial" pitchFamily="34" charset="0"/>
              <a:buChar char="•"/>
            </a:pPr>
            <a:r>
              <a:rPr lang="en-US" sz="1100" dirty="0"/>
              <a:t>Meeting CSAT is a very important requirement for VIP payment</a:t>
            </a:r>
          </a:p>
          <a:p>
            <a:pPr marL="228600" indent="-114300">
              <a:lnSpc>
                <a:spcPct val="95000"/>
              </a:lnSpc>
              <a:spcBef>
                <a:spcPts val="300"/>
              </a:spcBef>
              <a:spcAft>
                <a:spcPts val="300"/>
              </a:spcAft>
              <a:buSzPct val="80000"/>
              <a:buFont typeface="Arial" pitchFamily="34" charset="0"/>
              <a:buChar char="•"/>
            </a:pPr>
            <a:r>
              <a:rPr lang="en-US" sz="1100" dirty="0"/>
              <a:t>VIP targets are based on unique customers’ contact information (including email addresses to which the surveys will be sent) </a:t>
            </a:r>
          </a:p>
          <a:p>
            <a:pPr marL="228600" indent="-114300">
              <a:lnSpc>
                <a:spcPct val="95000"/>
              </a:lnSpc>
              <a:spcBef>
                <a:spcPts val="300"/>
              </a:spcBef>
              <a:spcAft>
                <a:spcPts val="300"/>
              </a:spcAft>
              <a:buSzPct val="80000"/>
              <a:buFont typeface="Arial" pitchFamily="34" charset="0"/>
              <a:buChar char="•"/>
            </a:pPr>
            <a:r>
              <a:rPr lang="en-US" sz="1100" dirty="0" smtClean="0"/>
              <a:t>Collaboration Annuity and </a:t>
            </a:r>
            <a:r>
              <a:rPr lang="en-US" sz="1100" dirty="0"/>
              <a:t>Security </a:t>
            </a:r>
            <a:r>
              <a:rPr lang="en-US" sz="1100" dirty="0" smtClean="0"/>
              <a:t>Annuity sub-tracks </a:t>
            </a:r>
            <a:r>
              <a:rPr lang="en-US" sz="1100" dirty="0"/>
              <a:t>are not subject to the CSAT requirement</a:t>
            </a:r>
          </a:p>
          <a:p>
            <a:pPr marL="228600" indent="-114300">
              <a:lnSpc>
                <a:spcPct val="95000"/>
              </a:lnSpc>
              <a:spcBef>
                <a:spcPts val="300"/>
              </a:spcBef>
              <a:spcAft>
                <a:spcPts val="300"/>
              </a:spcAft>
              <a:buSzPct val="80000"/>
              <a:buFont typeface="Arial" pitchFamily="34" charset="0"/>
              <a:buChar char="•"/>
            </a:pPr>
            <a:r>
              <a:rPr lang="en-US" sz="1100" dirty="0">
                <a:hlinkClick r:id="rId3"/>
              </a:rPr>
              <a:t>TPV tool </a:t>
            </a:r>
            <a:r>
              <a:rPr lang="en-US" sz="1100" dirty="0"/>
              <a:t>and </a:t>
            </a:r>
            <a:r>
              <a:rPr lang="en-US" sz="1100" dirty="0">
                <a:hlinkClick r:id="rId4"/>
              </a:rPr>
              <a:t>Partner Access online (PAL) tool</a:t>
            </a:r>
            <a:r>
              <a:rPr lang="en-US" sz="1100" dirty="0"/>
              <a:t> provide visibility to CSAT requirements to Partners and PAMs </a:t>
            </a:r>
          </a:p>
        </p:txBody>
      </p:sp>
      <p:sp>
        <p:nvSpPr>
          <p:cNvPr id="33" name="Rectangle 32"/>
          <p:cNvSpPr/>
          <p:nvPr/>
        </p:nvSpPr>
        <p:spPr>
          <a:xfrm>
            <a:off x="483702" y="4154604"/>
            <a:ext cx="8112125" cy="449146"/>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spcBef>
                <a:spcPts val="300"/>
              </a:spcBef>
            </a:pPr>
            <a:r>
              <a:rPr lang="en-US" sz="1600" dirty="0">
                <a:solidFill>
                  <a:schemeClr val="tx1"/>
                </a:solidFill>
              </a:rPr>
              <a:t>Need more information on CSAT process? Go to </a:t>
            </a:r>
            <a:r>
              <a:rPr lang="en-US" sz="1600" dirty="0">
                <a:solidFill>
                  <a:schemeClr val="tx1"/>
                </a:solidFill>
                <a:hlinkClick r:id="rId5"/>
              </a:rPr>
              <a:t>www.cisco.com/go/csat</a:t>
            </a:r>
            <a:endParaRPr lang="en-US" sz="1600" dirty="0">
              <a:solidFill>
                <a:schemeClr val="tx1"/>
              </a:solidFill>
            </a:endParaRPr>
          </a:p>
        </p:txBody>
      </p:sp>
    </p:spTree>
    <p:extLst>
      <p:ext uri="{BB962C8B-B14F-4D97-AF65-F5344CB8AC3E}">
        <p14:creationId xmlns:p14="http://schemas.microsoft.com/office/powerpoint/2010/main" val="25584492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VIP </a:t>
            </a:r>
            <a:r>
              <a:rPr lang="en-US" dirty="0" smtClean="0"/>
              <a:t>30 Critical </a:t>
            </a:r>
            <a:r>
              <a:rPr lang="en-US" dirty="0"/>
              <a:t>Booking Dates</a:t>
            </a:r>
          </a:p>
        </p:txBody>
      </p:sp>
      <p:sp>
        <p:nvSpPr>
          <p:cNvPr id="13" name="Text Placeholder 9"/>
          <p:cNvSpPr>
            <a:spLocks noGrp="1"/>
          </p:cNvSpPr>
          <p:nvPr>
            <p:ph type="body" sz="quarter" idx="4294967295"/>
          </p:nvPr>
        </p:nvSpPr>
        <p:spPr>
          <a:xfrm>
            <a:off x="437766" y="4003675"/>
            <a:ext cx="7323138" cy="325438"/>
          </a:xfrm>
          <a:prstGeom prst="rect">
            <a:avLst/>
          </a:prstGeom>
        </p:spPr>
        <p:txBody>
          <a:bodyPr/>
          <a:lstStyle/>
          <a:p>
            <a:pPr marL="0" indent="0" fontAlgn="t">
              <a:buNone/>
              <a:defRPr/>
            </a:pPr>
            <a:r>
              <a:rPr lang="en-US" sz="700" dirty="0">
                <a:solidFill>
                  <a:srgbClr val="4D4D4D"/>
                </a:solidFill>
              </a:rPr>
              <a:t>* </a:t>
            </a:r>
            <a:r>
              <a:rPr lang="en-US" sz="700" b="1" dirty="0"/>
              <a:t>Cisco Booked: </a:t>
            </a:r>
            <a:r>
              <a:rPr lang="en-US" sz="700" dirty="0"/>
              <a:t>Order which has been entered into Cisco’s ordering system, has passed the initial hold/credit check, and complies with Cisco’s internal booking acceptance policy. </a:t>
            </a:r>
            <a:endParaRPr lang="en-US" sz="700" dirty="0">
              <a:solidFill>
                <a:srgbClr val="4D4D4D"/>
              </a:solidFill>
            </a:endParaRPr>
          </a:p>
        </p:txBody>
      </p:sp>
      <p:cxnSp>
        <p:nvCxnSpPr>
          <p:cNvPr id="17" name="Straight Connector 16"/>
          <p:cNvCxnSpPr/>
          <p:nvPr/>
        </p:nvCxnSpPr>
        <p:spPr>
          <a:xfrm>
            <a:off x="483702" y="1663050"/>
            <a:ext cx="26517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213885" y="1663051"/>
            <a:ext cx="26517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944067" y="1663051"/>
            <a:ext cx="26517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ound Same Side Corner Rectangle 13"/>
          <p:cNvSpPr/>
          <p:nvPr/>
        </p:nvSpPr>
        <p:spPr>
          <a:xfrm>
            <a:off x="483702" y="1032662"/>
            <a:ext cx="1965960" cy="630389"/>
          </a:xfrm>
          <a:prstGeom prst="round2SameRect">
            <a:avLst>
              <a:gd name="adj1" fmla="val 0"/>
              <a:gd name="adj2" fmla="val 0"/>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a:noFill/>
          </a:ln>
        </p:spPr>
        <p:txBody>
          <a:bodyPr wrap="none" lIns="73025" tIns="36511" rIns="73025" bIns="36511" anchor="ctr"/>
          <a:lstStyle/>
          <a:p>
            <a:pPr algn="ctr">
              <a:lnSpc>
                <a:spcPct val="95000"/>
              </a:lnSpc>
              <a:spcBef>
                <a:spcPts val="300"/>
              </a:spcBef>
            </a:pPr>
            <a:r>
              <a:rPr lang="en-US" sz="1400" dirty="0">
                <a:solidFill>
                  <a:schemeClr val="bg1"/>
                </a:solidFill>
              </a:rPr>
              <a:t>Direct Orders</a:t>
            </a:r>
          </a:p>
        </p:txBody>
      </p:sp>
      <p:sp>
        <p:nvSpPr>
          <p:cNvPr id="18" name="Rectangle 17"/>
          <p:cNvSpPr/>
          <p:nvPr/>
        </p:nvSpPr>
        <p:spPr>
          <a:xfrm>
            <a:off x="483702" y="1663051"/>
            <a:ext cx="1965960" cy="182038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114300">
              <a:lnSpc>
                <a:spcPct val="95000"/>
              </a:lnSpc>
              <a:spcBef>
                <a:spcPts val="300"/>
              </a:spcBef>
              <a:spcAft>
                <a:spcPts val="300"/>
              </a:spcAft>
              <a:buSzPct val="80000"/>
            </a:pPr>
            <a:r>
              <a:rPr lang="en-US" sz="1100" dirty="0"/>
              <a:t>Must book* with Cisco by </a:t>
            </a:r>
            <a:r>
              <a:rPr lang="en-US" sz="1100" b="1" dirty="0"/>
              <a:t>January 27, </a:t>
            </a:r>
            <a:r>
              <a:rPr lang="en-US" sz="1100" b="1" dirty="0" smtClean="0"/>
              <a:t>2018 </a:t>
            </a:r>
            <a:r>
              <a:rPr lang="en-US" sz="1100" dirty="0" smtClean="0"/>
              <a:t>and </a:t>
            </a:r>
            <a:r>
              <a:rPr lang="en-US" sz="1100" dirty="0"/>
              <a:t>be shipped before </a:t>
            </a:r>
            <a:br>
              <a:rPr lang="en-US" sz="1100" dirty="0"/>
            </a:br>
            <a:r>
              <a:rPr lang="en-US" sz="1100" b="1" dirty="0"/>
              <a:t>April 28, 2018</a:t>
            </a:r>
          </a:p>
          <a:p>
            <a:pPr marL="228600" indent="-114300">
              <a:lnSpc>
                <a:spcPct val="95000"/>
              </a:lnSpc>
              <a:spcBef>
                <a:spcPts val="300"/>
              </a:spcBef>
              <a:buSzPct val="80000"/>
            </a:pPr>
            <a:endParaRPr lang="fr-FR" sz="1100" dirty="0"/>
          </a:p>
        </p:txBody>
      </p:sp>
      <p:sp>
        <p:nvSpPr>
          <p:cNvPr id="19" name="Round Same Side Corner Rectangle 18"/>
          <p:cNvSpPr/>
          <p:nvPr/>
        </p:nvSpPr>
        <p:spPr>
          <a:xfrm>
            <a:off x="2526531" y="1032663"/>
            <a:ext cx="1965960" cy="630389"/>
          </a:xfrm>
          <a:prstGeom prst="round2SameRect">
            <a:avLst>
              <a:gd name="adj1" fmla="val 0"/>
              <a:gd name="adj2" fmla="val 0"/>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a:noFill/>
          </a:ln>
        </p:spPr>
        <p:txBody>
          <a:bodyPr wrap="none" lIns="73025" tIns="36511" rIns="73025" bIns="36511" anchor="ctr"/>
          <a:lstStyle/>
          <a:p>
            <a:pPr algn="ctr">
              <a:lnSpc>
                <a:spcPct val="95000"/>
              </a:lnSpc>
              <a:spcBef>
                <a:spcPts val="300"/>
              </a:spcBef>
            </a:pPr>
            <a:r>
              <a:rPr lang="en-US" sz="1400" dirty="0" smtClean="0">
                <a:solidFill>
                  <a:schemeClr val="bg1"/>
                </a:solidFill>
              </a:rPr>
              <a:t> Standard </a:t>
            </a:r>
            <a:r>
              <a:rPr lang="en-US" sz="1400" dirty="0">
                <a:solidFill>
                  <a:schemeClr val="bg1"/>
                </a:solidFill>
              </a:rPr>
              <a:t>Orders Placed </a:t>
            </a:r>
            <a:br>
              <a:rPr lang="en-US" sz="1400" dirty="0">
                <a:solidFill>
                  <a:schemeClr val="bg1"/>
                </a:solidFill>
              </a:rPr>
            </a:br>
            <a:r>
              <a:rPr lang="en-US" sz="1400" dirty="0">
                <a:solidFill>
                  <a:schemeClr val="bg1"/>
                </a:solidFill>
              </a:rPr>
              <a:t>Through Distribution</a:t>
            </a:r>
          </a:p>
        </p:txBody>
      </p:sp>
      <p:sp>
        <p:nvSpPr>
          <p:cNvPr id="20" name="Rectangle 19"/>
          <p:cNvSpPr/>
          <p:nvPr/>
        </p:nvSpPr>
        <p:spPr>
          <a:xfrm>
            <a:off x="2526531" y="1663051"/>
            <a:ext cx="1965960" cy="182037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114300">
              <a:lnSpc>
                <a:spcPct val="95000"/>
              </a:lnSpc>
              <a:spcBef>
                <a:spcPts val="300"/>
              </a:spcBef>
              <a:spcAft>
                <a:spcPts val="300"/>
              </a:spcAft>
              <a:buSzPct val="80000"/>
            </a:pPr>
            <a:r>
              <a:rPr lang="en-US" sz="1100" dirty="0"/>
              <a:t>Product must ship and invoice from the distributor by </a:t>
            </a:r>
            <a:r>
              <a:rPr lang="en-US" sz="1100" b="1" dirty="0"/>
              <a:t>January 25, 2018 </a:t>
            </a:r>
          </a:p>
        </p:txBody>
      </p:sp>
      <p:sp>
        <p:nvSpPr>
          <p:cNvPr id="21" name="Round Same Side Corner Rectangle 20"/>
          <p:cNvSpPr/>
          <p:nvPr/>
        </p:nvSpPr>
        <p:spPr>
          <a:xfrm>
            <a:off x="4569359" y="1032663"/>
            <a:ext cx="1965960" cy="630389"/>
          </a:xfrm>
          <a:prstGeom prst="round2SameRect">
            <a:avLst>
              <a:gd name="adj1" fmla="val 0"/>
              <a:gd name="adj2" fmla="val 0"/>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ln>
            <a:noFill/>
          </a:ln>
        </p:spPr>
        <p:txBody>
          <a:bodyPr wrap="none" lIns="73025" tIns="36511" rIns="73025" bIns="36511" anchor="ctr"/>
          <a:lstStyle/>
          <a:p>
            <a:pPr algn="ctr">
              <a:lnSpc>
                <a:spcPct val="95000"/>
              </a:lnSpc>
              <a:spcBef>
                <a:spcPts val="300"/>
              </a:spcBef>
            </a:pPr>
            <a:r>
              <a:rPr lang="en-US" sz="1400" dirty="0">
                <a:solidFill>
                  <a:schemeClr val="bg1"/>
                </a:solidFill>
              </a:rPr>
              <a:t>CBN Orders </a:t>
            </a:r>
            <a:br>
              <a:rPr lang="en-US" sz="1400" dirty="0">
                <a:solidFill>
                  <a:schemeClr val="bg1"/>
                </a:solidFill>
              </a:rPr>
            </a:br>
            <a:r>
              <a:rPr lang="en-US" sz="1400" dirty="0">
                <a:solidFill>
                  <a:schemeClr val="bg1"/>
                </a:solidFill>
              </a:rPr>
              <a:t>Through Distribution</a:t>
            </a:r>
          </a:p>
        </p:txBody>
      </p:sp>
      <p:sp>
        <p:nvSpPr>
          <p:cNvPr id="22" name="Rectangle 21"/>
          <p:cNvSpPr/>
          <p:nvPr/>
        </p:nvSpPr>
        <p:spPr>
          <a:xfrm>
            <a:off x="4569359" y="1663051"/>
            <a:ext cx="1965960" cy="1820379"/>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114300">
              <a:lnSpc>
                <a:spcPct val="95000"/>
              </a:lnSpc>
              <a:spcBef>
                <a:spcPts val="300"/>
              </a:spcBef>
              <a:spcAft>
                <a:spcPts val="300"/>
              </a:spcAft>
              <a:buSzPct val="80000"/>
            </a:pPr>
            <a:r>
              <a:rPr lang="en-US" sz="1100" dirty="0"/>
              <a:t>Order must book* with Cisco by </a:t>
            </a:r>
            <a:r>
              <a:rPr lang="en-US" sz="1100" b="1" dirty="0"/>
              <a:t>January 27, 2018 </a:t>
            </a:r>
            <a:r>
              <a:rPr lang="en-US" sz="1100" dirty="0" smtClean="0"/>
              <a:t>and </a:t>
            </a:r>
            <a:r>
              <a:rPr lang="en-US" sz="1100" dirty="0"/>
              <a:t>be shipped before </a:t>
            </a:r>
            <a:r>
              <a:rPr lang="en-US" sz="1100" b="1" dirty="0"/>
              <a:t>April 28, 2018</a:t>
            </a:r>
          </a:p>
        </p:txBody>
      </p:sp>
      <p:sp>
        <p:nvSpPr>
          <p:cNvPr id="23" name="Round Same Side Corner Rectangle 22"/>
          <p:cNvSpPr/>
          <p:nvPr/>
        </p:nvSpPr>
        <p:spPr>
          <a:xfrm>
            <a:off x="6619929" y="1032664"/>
            <a:ext cx="1965960" cy="630389"/>
          </a:xfrm>
          <a:prstGeom prst="round2SameRect">
            <a:avLst>
              <a:gd name="adj1" fmla="val 0"/>
              <a:gd name="adj2" fmla="val 0"/>
            </a:avLst>
          </a:prstGeom>
          <a:gradFill>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gradFill>
          <a:ln>
            <a:noFill/>
          </a:ln>
        </p:spPr>
        <p:txBody>
          <a:bodyPr wrap="none" lIns="73025" tIns="36511" rIns="73025" bIns="36511" anchor="ctr"/>
          <a:lstStyle/>
          <a:p>
            <a:pPr algn="ctr">
              <a:lnSpc>
                <a:spcPct val="95000"/>
              </a:lnSpc>
              <a:spcBef>
                <a:spcPts val="300"/>
              </a:spcBef>
            </a:pPr>
            <a:r>
              <a:rPr lang="en-US" sz="1400" dirty="0" smtClean="0">
                <a:solidFill>
                  <a:schemeClr val="bg1"/>
                </a:solidFill>
              </a:rPr>
              <a:t>DSV Orders </a:t>
            </a:r>
            <a:r>
              <a:rPr lang="en-US" sz="1400" dirty="0">
                <a:solidFill>
                  <a:schemeClr val="bg1"/>
                </a:solidFill>
              </a:rPr>
              <a:t/>
            </a:r>
            <a:br>
              <a:rPr lang="en-US" sz="1400" dirty="0">
                <a:solidFill>
                  <a:schemeClr val="bg1"/>
                </a:solidFill>
              </a:rPr>
            </a:br>
            <a:r>
              <a:rPr lang="en-US" sz="1400" dirty="0">
                <a:solidFill>
                  <a:schemeClr val="bg1"/>
                </a:solidFill>
              </a:rPr>
              <a:t>Through Distribution</a:t>
            </a:r>
          </a:p>
        </p:txBody>
      </p:sp>
      <p:sp>
        <p:nvSpPr>
          <p:cNvPr id="25" name="Rectangle 24"/>
          <p:cNvSpPr/>
          <p:nvPr/>
        </p:nvSpPr>
        <p:spPr>
          <a:xfrm>
            <a:off x="6619929" y="1663052"/>
            <a:ext cx="1965960" cy="1820379"/>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114300">
              <a:lnSpc>
                <a:spcPct val="95000"/>
              </a:lnSpc>
              <a:spcBef>
                <a:spcPts val="300"/>
              </a:spcBef>
              <a:spcAft>
                <a:spcPts val="300"/>
              </a:spcAft>
              <a:buSzPct val="80000"/>
            </a:pPr>
            <a:r>
              <a:rPr lang="en-US" sz="1100" dirty="0"/>
              <a:t>Order must </a:t>
            </a:r>
            <a:r>
              <a:rPr lang="en-US" sz="1100" dirty="0" smtClean="0"/>
              <a:t>DSV book</a:t>
            </a:r>
            <a:r>
              <a:rPr lang="en-US" sz="1100" dirty="0"/>
              <a:t>* with Cisco by </a:t>
            </a:r>
            <a:r>
              <a:rPr lang="en-US" sz="1100" b="1" dirty="0"/>
              <a:t>January 27, 2018 </a:t>
            </a:r>
            <a:r>
              <a:rPr lang="en-US" sz="1100" dirty="0"/>
              <a:t>and must ship and invoice from the distributor </a:t>
            </a:r>
            <a:r>
              <a:rPr lang="en-US" sz="1100" dirty="0" smtClean="0"/>
              <a:t>by </a:t>
            </a:r>
            <a:r>
              <a:rPr lang="en-US" sz="1100" b="1" dirty="0"/>
              <a:t>April 28, </a:t>
            </a:r>
            <a:r>
              <a:rPr lang="en-US" sz="1100" b="1" dirty="0" smtClean="0"/>
              <a:t>2018</a:t>
            </a:r>
          </a:p>
        </p:txBody>
      </p:sp>
      <p:sp>
        <p:nvSpPr>
          <p:cNvPr id="33" name="Rectangle 32"/>
          <p:cNvSpPr/>
          <p:nvPr/>
        </p:nvSpPr>
        <p:spPr>
          <a:xfrm>
            <a:off x="483702" y="3433141"/>
            <a:ext cx="8102187" cy="542166"/>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spcBef>
                <a:spcPts val="300"/>
              </a:spcBef>
            </a:pPr>
            <a:r>
              <a:rPr lang="en-US" sz="1400" b="1" dirty="0">
                <a:solidFill>
                  <a:schemeClr val="tx1"/>
                </a:solidFill>
              </a:rPr>
              <a:t>Booking Discrepancy Cases </a:t>
            </a:r>
            <a:br>
              <a:rPr lang="en-US" sz="1400" b="1" dirty="0">
                <a:solidFill>
                  <a:schemeClr val="tx1"/>
                </a:solidFill>
              </a:rPr>
            </a:br>
            <a:r>
              <a:rPr lang="en-US" sz="1400" dirty="0">
                <a:solidFill>
                  <a:schemeClr val="tx1"/>
                </a:solidFill>
              </a:rPr>
              <a:t>All Booking Discrepancy Cases Must Be Received via CSC Case by </a:t>
            </a:r>
            <a:r>
              <a:rPr lang="en-US" sz="1400" b="1" dirty="0">
                <a:solidFill>
                  <a:schemeClr val="tx1"/>
                </a:solidFill>
              </a:rPr>
              <a:t>March 2, 2018 </a:t>
            </a:r>
          </a:p>
        </p:txBody>
      </p:sp>
    </p:spTree>
    <p:extLst>
      <p:ext uri="{BB962C8B-B14F-4D97-AF65-F5344CB8AC3E}">
        <p14:creationId xmlns:p14="http://schemas.microsoft.com/office/powerpoint/2010/main" val="12063463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lide3-AM26870.jpg"/>
          <p:cNvPicPr>
            <a:picLocks noChangeAspect="1"/>
          </p:cNvPicPr>
          <p:nvPr/>
        </p:nvPicPr>
        <p:blipFill>
          <a:blip r:embed="rId2"/>
          <a:srcRect t="26953" r="19024" b="28075"/>
          <a:stretch>
            <a:fillRect/>
          </a:stretch>
        </p:blipFill>
        <p:spPr>
          <a:xfrm>
            <a:off x="552066" y="1087004"/>
            <a:ext cx="8119872" cy="3006432"/>
          </a:xfrm>
          <a:prstGeom prst="rect">
            <a:avLst/>
          </a:prstGeom>
        </p:spPr>
      </p:pic>
      <p:sp>
        <p:nvSpPr>
          <p:cNvPr id="2" name="Title 1"/>
          <p:cNvSpPr>
            <a:spLocks noGrp="1"/>
          </p:cNvSpPr>
          <p:nvPr>
            <p:ph type="title"/>
          </p:nvPr>
        </p:nvSpPr>
        <p:spPr/>
        <p:txBody>
          <a:bodyPr/>
          <a:lstStyle/>
          <a:p>
            <a:r>
              <a:rPr lang="en-US" dirty="0"/>
              <a:t>VIP </a:t>
            </a:r>
            <a:r>
              <a:rPr lang="en-US" dirty="0" smtClean="0"/>
              <a:t>30 Resources</a:t>
            </a:r>
            <a:endParaRPr lang="en-US" dirty="0"/>
          </a:p>
        </p:txBody>
      </p:sp>
      <p:sp>
        <p:nvSpPr>
          <p:cNvPr id="5" name="Rectangle 4"/>
          <p:cNvSpPr/>
          <p:nvPr/>
        </p:nvSpPr>
        <p:spPr>
          <a:xfrm>
            <a:off x="731519" y="1236268"/>
            <a:ext cx="4784618" cy="2566667"/>
          </a:xfrm>
          <a:prstGeom prst="rect">
            <a:avLst/>
          </a:prstGeom>
          <a:solidFill>
            <a:schemeClr val="bg1">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182880" rIns="182880" bIns="182880" rtlCol="0" anchor="ctr"/>
          <a:lstStyle/>
          <a:p>
            <a:pPr>
              <a:lnSpc>
                <a:spcPct val="95000"/>
              </a:lnSpc>
              <a:spcBef>
                <a:spcPts val="300"/>
              </a:spcBef>
              <a:spcAft>
                <a:spcPts val="600"/>
              </a:spcAft>
            </a:pPr>
            <a:r>
              <a:rPr lang="en-US" sz="1400" dirty="0">
                <a:solidFill>
                  <a:schemeClr val="tx1"/>
                </a:solidFill>
              </a:rPr>
              <a:t>VIP home page : </a:t>
            </a:r>
            <a:r>
              <a:rPr lang="en-US" sz="1400" dirty="0">
                <a:solidFill>
                  <a:schemeClr val="tx1"/>
                </a:solidFill>
                <a:hlinkClick r:id="rId3"/>
              </a:rPr>
              <a:t>www.cisco.com/go/vip</a:t>
            </a:r>
            <a:r>
              <a:rPr lang="en-US" sz="1400" dirty="0">
                <a:solidFill>
                  <a:schemeClr val="tx1"/>
                </a:solidFill>
              </a:rPr>
              <a:t> </a:t>
            </a:r>
          </a:p>
          <a:p>
            <a:pPr>
              <a:lnSpc>
                <a:spcPct val="95000"/>
              </a:lnSpc>
              <a:spcBef>
                <a:spcPts val="300"/>
              </a:spcBef>
              <a:spcAft>
                <a:spcPts val="600"/>
              </a:spcAft>
            </a:pPr>
            <a:r>
              <a:rPr lang="en-US" sz="1400" dirty="0">
                <a:solidFill>
                  <a:schemeClr val="tx1"/>
                </a:solidFill>
              </a:rPr>
              <a:t>Select geographical drop down based on your location</a:t>
            </a:r>
          </a:p>
          <a:p>
            <a:pPr>
              <a:lnSpc>
                <a:spcPct val="95000"/>
              </a:lnSpc>
              <a:spcBef>
                <a:spcPts val="300"/>
              </a:spcBef>
              <a:spcAft>
                <a:spcPts val="300"/>
              </a:spcAft>
            </a:pPr>
            <a:r>
              <a:rPr lang="en-US" sz="1400" dirty="0">
                <a:solidFill>
                  <a:schemeClr val="tx1"/>
                </a:solidFill>
              </a:rPr>
              <a:t>Includes: </a:t>
            </a:r>
          </a:p>
          <a:p>
            <a:pPr marL="173038" indent="-173038">
              <a:lnSpc>
                <a:spcPct val="95000"/>
              </a:lnSpc>
              <a:spcBef>
                <a:spcPts val="300"/>
              </a:spcBef>
              <a:spcAft>
                <a:spcPts val="0"/>
              </a:spcAft>
              <a:buClr>
                <a:schemeClr val="accent1"/>
              </a:buClr>
              <a:buSzPct val="80000"/>
              <a:buFont typeface="Arial" panose="020B0604020202020204" pitchFamily="34" charset="0"/>
              <a:buChar char="•"/>
            </a:pPr>
            <a:r>
              <a:rPr lang="en-US" sz="1200" dirty="0" smtClean="0">
                <a:solidFill>
                  <a:schemeClr val="tx1"/>
                </a:solidFill>
              </a:rPr>
              <a:t>Playbook</a:t>
            </a:r>
            <a:endParaRPr lang="en-US" sz="1200" dirty="0">
              <a:solidFill>
                <a:schemeClr val="tx1"/>
              </a:solidFill>
            </a:endParaRPr>
          </a:p>
          <a:p>
            <a:pPr marL="173038" indent="-173038">
              <a:lnSpc>
                <a:spcPct val="95000"/>
              </a:lnSpc>
              <a:spcBef>
                <a:spcPts val="300"/>
              </a:spcBef>
              <a:spcAft>
                <a:spcPts val="0"/>
              </a:spcAft>
              <a:buClr>
                <a:schemeClr val="accent1"/>
              </a:buClr>
              <a:buSzPct val="80000"/>
              <a:buFont typeface="Arial" panose="020B0604020202020204" pitchFamily="34" charset="0"/>
              <a:buChar char="•"/>
            </a:pPr>
            <a:r>
              <a:rPr lang="en-US" sz="1200" dirty="0" smtClean="0">
                <a:solidFill>
                  <a:schemeClr val="tx1"/>
                </a:solidFill>
              </a:rPr>
              <a:t>Presentation</a:t>
            </a:r>
            <a:endParaRPr lang="en-US" sz="1200" dirty="0">
              <a:solidFill>
                <a:schemeClr val="tx1"/>
              </a:solidFill>
            </a:endParaRPr>
          </a:p>
          <a:p>
            <a:pPr marL="173038" indent="-173038">
              <a:lnSpc>
                <a:spcPct val="95000"/>
              </a:lnSpc>
              <a:spcBef>
                <a:spcPts val="300"/>
              </a:spcBef>
              <a:spcAft>
                <a:spcPts val="0"/>
              </a:spcAft>
              <a:buClr>
                <a:schemeClr val="accent1"/>
              </a:buClr>
              <a:buSzPct val="80000"/>
              <a:buFont typeface="Arial" panose="020B0604020202020204" pitchFamily="34" charset="0"/>
              <a:buChar char="•"/>
            </a:pPr>
            <a:r>
              <a:rPr lang="en-US" sz="1200" dirty="0" smtClean="0">
                <a:solidFill>
                  <a:schemeClr val="tx1"/>
                </a:solidFill>
              </a:rPr>
              <a:t>Program rules</a:t>
            </a:r>
            <a:endParaRPr lang="en-US" sz="1200" dirty="0">
              <a:solidFill>
                <a:schemeClr val="tx1"/>
              </a:solidFill>
            </a:endParaRPr>
          </a:p>
          <a:p>
            <a:pPr marL="173038" indent="-173038">
              <a:lnSpc>
                <a:spcPct val="95000"/>
              </a:lnSpc>
              <a:spcBef>
                <a:spcPts val="300"/>
              </a:spcBef>
              <a:spcAft>
                <a:spcPts val="0"/>
              </a:spcAft>
              <a:buClr>
                <a:schemeClr val="accent1"/>
              </a:buClr>
              <a:buSzPct val="80000"/>
              <a:buFont typeface="Arial" panose="020B0604020202020204" pitchFamily="34" charset="0"/>
              <a:buChar char="•"/>
            </a:pPr>
            <a:r>
              <a:rPr lang="en-US" sz="1200" dirty="0">
                <a:solidFill>
                  <a:schemeClr val="tx1"/>
                </a:solidFill>
              </a:rPr>
              <a:t>Link to SKUs list</a:t>
            </a:r>
          </a:p>
          <a:p>
            <a:pPr marL="173038" indent="-173038">
              <a:lnSpc>
                <a:spcPct val="95000"/>
              </a:lnSpc>
              <a:spcBef>
                <a:spcPts val="300"/>
              </a:spcBef>
              <a:spcAft>
                <a:spcPts val="0"/>
              </a:spcAft>
              <a:buClr>
                <a:schemeClr val="accent1"/>
              </a:buClr>
              <a:buSzPct val="80000"/>
              <a:buFont typeface="Arial" panose="020B0604020202020204" pitchFamily="34" charset="0"/>
              <a:buChar char="•"/>
            </a:pPr>
            <a:r>
              <a:rPr lang="en-US" sz="1200" dirty="0">
                <a:solidFill>
                  <a:schemeClr val="tx1"/>
                </a:solidFill>
              </a:rPr>
              <a:t>Links to PPE, TPV tools + trainings </a:t>
            </a:r>
          </a:p>
          <a:p>
            <a:pPr marL="173038" indent="-173038">
              <a:lnSpc>
                <a:spcPct val="95000"/>
              </a:lnSpc>
              <a:spcBef>
                <a:spcPts val="300"/>
              </a:spcBef>
              <a:spcAft>
                <a:spcPts val="0"/>
              </a:spcAft>
              <a:buClr>
                <a:schemeClr val="accent1"/>
              </a:buClr>
              <a:buSzPct val="80000"/>
              <a:buFont typeface="Arial" panose="020B0604020202020204" pitchFamily="34" charset="0"/>
              <a:buChar char="•"/>
            </a:pPr>
            <a:r>
              <a:rPr lang="en-US" sz="1200" dirty="0">
                <a:solidFill>
                  <a:schemeClr val="tx1"/>
                </a:solidFill>
              </a:rPr>
              <a:t>How to open CSC case for any inquiries</a:t>
            </a:r>
          </a:p>
        </p:txBody>
      </p:sp>
      <p:sp>
        <p:nvSpPr>
          <p:cNvPr id="6" name="Rectangle 646"/>
          <p:cNvSpPr>
            <a:spLocks noChangeArrowheads="1"/>
          </p:cNvSpPr>
          <p:nvPr/>
        </p:nvSpPr>
        <p:spPr bwMode="auto">
          <a:xfrm>
            <a:off x="552066" y="3892460"/>
            <a:ext cx="8120447" cy="482155"/>
          </a:xfrm>
          <a:prstGeom prst="rect">
            <a:avLst/>
          </a:prstGeom>
          <a:solidFill>
            <a:schemeClr val="accent1"/>
          </a:solidFill>
          <a:ln w="12700">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3" algn="ctr"/>
            <a:r>
              <a:rPr lang="en-GB" dirty="0"/>
              <a:t>Don’t know where to find the answer? Go to the VIP website. </a:t>
            </a:r>
            <a:endParaRPr lang="en-US" dirty="0"/>
          </a:p>
        </p:txBody>
      </p:sp>
    </p:spTree>
    <p:extLst>
      <p:ext uri="{BB962C8B-B14F-4D97-AF65-F5344CB8AC3E}">
        <p14:creationId xmlns:p14="http://schemas.microsoft.com/office/powerpoint/2010/main" val="23825547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ctrTitle"/>
          </p:nvPr>
        </p:nvSpPr>
        <p:spPr/>
        <p:txBody>
          <a:bodyPr/>
          <a:lstStyle/>
          <a:p>
            <a:r>
              <a:rPr lang="en-US" dirty="0"/>
              <a:t>VIP </a:t>
            </a:r>
            <a:r>
              <a:rPr lang="en-US" dirty="0" smtClean="0"/>
              <a:t>29: </a:t>
            </a:r>
            <a:r>
              <a:rPr lang="en-US" dirty="0"/>
              <a:t>Payout Information</a:t>
            </a:r>
          </a:p>
        </p:txBody>
      </p:sp>
    </p:spTree>
    <p:extLst>
      <p:ext uri="{BB962C8B-B14F-4D97-AF65-F5344CB8AC3E}">
        <p14:creationId xmlns:p14="http://schemas.microsoft.com/office/powerpoint/2010/main" val="3748065174"/>
      </p:ext>
    </p:extLst>
  </p:cSld>
  <p:clrMapOvr>
    <a:masterClrMapping/>
  </p:clrMapOvr>
  <p:transition spd="slow">
    <p:wip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VIP 29 Key Dates</a:t>
            </a:r>
            <a:br>
              <a:rPr lang="en-US" dirty="0"/>
            </a:br>
            <a:r>
              <a:rPr lang="en-US" sz="1800" dirty="0"/>
              <a:t>Program Period 29: January 29, 2017–July 29, 2017</a:t>
            </a:r>
            <a:endParaRPr lang="en-US" dirty="0"/>
          </a:p>
        </p:txBody>
      </p:sp>
      <p:sp>
        <p:nvSpPr>
          <p:cNvPr id="18" name="Round Same Side Corner Rectangle 17"/>
          <p:cNvSpPr/>
          <p:nvPr/>
        </p:nvSpPr>
        <p:spPr>
          <a:xfrm>
            <a:off x="554038" y="1429116"/>
            <a:ext cx="2651760" cy="630389"/>
          </a:xfrm>
          <a:prstGeom prst="round2SameRect">
            <a:avLst>
              <a:gd name="adj1" fmla="val 0"/>
              <a:gd name="adj2" fmla="val 0"/>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a:noFill/>
          </a:ln>
        </p:spPr>
        <p:txBody>
          <a:bodyPr wrap="none" lIns="73025" tIns="36511" rIns="73025" bIns="36511" anchor="ctr"/>
          <a:lstStyle/>
          <a:p>
            <a:pPr algn="ctr">
              <a:lnSpc>
                <a:spcPct val="95000"/>
              </a:lnSpc>
              <a:spcBef>
                <a:spcPts val="300"/>
              </a:spcBef>
            </a:pPr>
            <a:r>
              <a:rPr lang="en-US" sz="1400" dirty="0">
                <a:solidFill>
                  <a:schemeClr val="bg1"/>
                </a:solidFill>
              </a:rPr>
              <a:t>Enrollment Windows</a:t>
            </a:r>
            <a:br>
              <a:rPr lang="en-US" sz="1400" dirty="0">
                <a:solidFill>
                  <a:schemeClr val="bg1"/>
                </a:solidFill>
              </a:rPr>
            </a:br>
            <a:r>
              <a:rPr lang="en-US" sz="1400" dirty="0">
                <a:solidFill>
                  <a:schemeClr val="bg1"/>
                </a:solidFill>
              </a:rPr>
              <a:t>Re-Enrollment Required</a:t>
            </a:r>
          </a:p>
        </p:txBody>
      </p:sp>
      <p:sp>
        <p:nvSpPr>
          <p:cNvPr id="19" name="Rectangle 18"/>
          <p:cNvSpPr/>
          <p:nvPr/>
        </p:nvSpPr>
        <p:spPr>
          <a:xfrm>
            <a:off x="554038" y="2059506"/>
            <a:ext cx="2651760" cy="1972492"/>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228600" indent="-114300">
              <a:lnSpc>
                <a:spcPct val="95000"/>
              </a:lnSpc>
              <a:spcBef>
                <a:spcPts val="300"/>
              </a:spcBef>
              <a:spcAft>
                <a:spcPts val="300"/>
              </a:spcAft>
              <a:buSzPct val="80000"/>
              <a:buFont typeface="Arial" pitchFamily="34" charset="0"/>
              <a:buChar char="•"/>
            </a:pPr>
            <a:r>
              <a:rPr lang="en-US" sz="1100" b="1" dirty="0"/>
              <a:t>January 29, 2017—March 10, 2017 </a:t>
            </a:r>
            <a:r>
              <a:rPr lang="en-US" sz="1100" dirty="0"/>
              <a:t>for 6 months</a:t>
            </a:r>
          </a:p>
          <a:p>
            <a:pPr marL="228600" indent="-114300">
              <a:lnSpc>
                <a:spcPct val="95000"/>
              </a:lnSpc>
              <a:spcBef>
                <a:spcPts val="300"/>
              </a:spcBef>
              <a:spcAft>
                <a:spcPts val="300"/>
              </a:spcAft>
              <a:buSzPct val="80000"/>
              <a:buFont typeface="Arial" pitchFamily="34" charset="0"/>
              <a:buChar char="•"/>
            </a:pPr>
            <a:r>
              <a:rPr lang="en-US" sz="1100" b="1" dirty="0"/>
              <a:t>April 30, 2017—May 26, 2017 </a:t>
            </a:r>
            <a:br>
              <a:rPr lang="en-US" sz="1100" b="1" dirty="0"/>
            </a:br>
            <a:r>
              <a:rPr lang="en-US" sz="1100" dirty="0"/>
              <a:t>for 3 months</a:t>
            </a:r>
          </a:p>
        </p:txBody>
      </p:sp>
      <p:sp>
        <p:nvSpPr>
          <p:cNvPr id="42" name="Rectangle 41"/>
          <p:cNvSpPr/>
          <p:nvPr/>
        </p:nvSpPr>
        <p:spPr>
          <a:xfrm>
            <a:off x="554038" y="3056372"/>
            <a:ext cx="2651760" cy="975625"/>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a:lnSpc>
                <a:spcPct val="95000"/>
              </a:lnSpc>
              <a:spcBef>
                <a:spcPts val="300"/>
              </a:spcBef>
            </a:pPr>
            <a:r>
              <a:rPr lang="en-US" sz="1100" dirty="0">
                <a:solidFill>
                  <a:schemeClr val="tx1"/>
                </a:solidFill>
              </a:rPr>
              <a:t>Partners and PAMs should only use the Partner Program Enrollment </a:t>
            </a:r>
            <a:br>
              <a:rPr lang="en-US" sz="1100" dirty="0">
                <a:solidFill>
                  <a:schemeClr val="tx1"/>
                </a:solidFill>
              </a:rPr>
            </a:br>
            <a:r>
              <a:rPr lang="en-US" sz="1100" dirty="0">
                <a:solidFill>
                  <a:schemeClr val="tx1"/>
                </a:solidFill>
              </a:rPr>
              <a:t>tool to track enrollment status: </a:t>
            </a:r>
            <a:r>
              <a:rPr lang="en-US" sz="1100" dirty="0">
                <a:solidFill>
                  <a:schemeClr val="tx1"/>
                </a:solidFill>
                <a:hlinkClick r:id="rId2"/>
              </a:rPr>
              <a:t>www.cisco.com/go/ppe</a:t>
            </a:r>
            <a:r>
              <a:rPr lang="en-US" sz="1100" dirty="0">
                <a:solidFill>
                  <a:schemeClr val="tx1"/>
                </a:solidFill>
              </a:rPr>
              <a:t> </a:t>
            </a:r>
          </a:p>
        </p:txBody>
      </p:sp>
      <p:cxnSp>
        <p:nvCxnSpPr>
          <p:cNvPr id="20" name="Straight Connector 19"/>
          <p:cNvCxnSpPr/>
          <p:nvPr/>
        </p:nvCxnSpPr>
        <p:spPr>
          <a:xfrm>
            <a:off x="554038" y="2059505"/>
            <a:ext cx="26517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ound Same Side Corner Rectangle 20"/>
          <p:cNvSpPr/>
          <p:nvPr/>
        </p:nvSpPr>
        <p:spPr>
          <a:xfrm>
            <a:off x="3284221" y="1429117"/>
            <a:ext cx="2651760" cy="630389"/>
          </a:xfrm>
          <a:prstGeom prst="round2SameRect">
            <a:avLst>
              <a:gd name="adj1" fmla="val 0"/>
              <a:gd name="adj2" fmla="val 0"/>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a:noFill/>
          </a:ln>
        </p:spPr>
        <p:txBody>
          <a:bodyPr wrap="none" lIns="73025" tIns="36511" rIns="73025" bIns="36511" anchor="ctr"/>
          <a:lstStyle/>
          <a:p>
            <a:pPr algn="ctr">
              <a:lnSpc>
                <a:spcPct val="95000"/>
              </a:lnSpc>
              <a:spcBef>
                <a:spcPts val="300"/>
              </a:spcBef>
            </a:pPr>
            <a:r>
              <a:rPr lang="en-US" sz="1400" dirty="0">
                <a:solidFill>
                  <a:schemeClr val="bg1"/>
                </a:solidFill>
              </a:rPr>
              <a:t>CSAT Survey Period</a:t>
            </a:r>
          </a:p>
        </p:txBody>
      </p:sp>
      <p:sp>
        <p:nvSpPr>
          <p:cNvPr id="22" name="Rectangle 21"/>
          <p:cNvSpPr/>
          <p:nvPr/>
        </p:nvSpPr>
        <p:spPr>
          <a:xfrm>
            <a:off x="3284221" y="2059506"/>
            <a:ext cx="2651760" cy="1972491"/>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228600" indent="-114300">
              <a:lnSpc>
                <a:spcPct val="95000"/>
              </a:lnSpc>
              <a:spcBef>
                <a:spcPts val="300"/>
              </a:spcBef>
              <a:spcAft>
                <a:spcPts val="300"/>
              </a:spcAft>
              <a:buSzPct val="80000"/>
              <a:buFont typeface="Arial" pitchFamily="34" charset="0"/>
              <a:buChar char="•"/>
            </a:pPr>
            <a:r>
              <a:rPr lang="en-US" sz="1100" dirty="0"/>
              <a:t>Q4 CSAT period ends </a:t>
            </a:r>
            <a:r>
              <a:rPr lang="en-US" sz="1100" b="1" dirty="0"/>
              <a:t/>
            </a:r>
            <a:br>
              <a:rPr lang="en-US" sz="1100" b="1" dirty="0"/>
            </a:br>
            <a:r>
              <a:rPr lang="en-US" sz="1100" b="1" dirty="0"/>
              <a:t>July 29, 2017</a:t>
            </a:r>
          </a:p>
        </p:txBody>
      </p:sp>
      <p:sp>
        <p:nvSpPr>
          <p:cNvPr id="43" name="Rectangle 42"/>
          <p:cNvSpPr/>
          <p:nvPr/>
        </p:nvSpPr>
        <p:spPr>
          <a:xfrm>
            <a:off x="3284221" y="3056372"/>
            <a:ext cx="2651760" cy="975625"/>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a:lnSpc>
                <a:spcPct val="95000"/>
              </a:lnSpc>
              <a:spcBef>
                <a:spcPts val="300"/>
              </a:spcBef>
            </a:pPr>
            <a:r>
              <a:rPr lang="en-US" sz="1100" dirty="0">
                <a:solidFill>
                  <a:schemeClr val="tx1"/>
                </a:solidFill>
              </a:rPr>
              <a:t>Partners and PAMs can also use </a:t>
            </a:r>
            <a:br>
              <a:rPr lang="en-US" sz="1100" dirty="0">
                <a:solidFill>
                  <a:schemeClr val="tx1"/>
                </a:solidFill>
              </a:rPr>
            </a:br>
            <a:r>
              <a:rPr lang="en-US" sz="1100" dirty="0">
                <a:solidFill>
                  <a:schemeClr val="tx1"/>
                </a:solidFill>
              </a:rPr>
              <a:t>the Partner Access </a:t>
            </a:r>
            <a:r>
              <a:rPr lang="en-US" sz="1100" dirty="0" err="1">
                <a:solidFill>
                  <a:schemeClr val="tx1"/>
                </a:solidFill>
              </a:rPr>
              <a:t>onLine</a:t>
            </a:r>
            <a:r>
              <a:rPr lang="en-US" sz="1100" dirty="0">
                <a:solidFill>
                  <a:schemeClr val="tx1"/>
                </a:solidFill>
              </a:rPr>
              <a:t> (PAL) </a:t>
            </a:r>
            <a:br>
              <a:rPr lang="en-US" sz="1100" dirty="0">
                <a:solidFill>
                  <a:schemeClr val="tx1"/>
                </a:solidFill>
              </a:rPr>
            </a:br>
            <a:r>
              <a:rPr lang="en-US" sz="1100" dirty="0">
                <a:solidFill>
                  <a:schemeClr val="tx1"/>
                </a:solidFill>
              </a:rPr>
              <a:t>to track CSAT at: </a:t>
            </a:r>
            <a:br>
              <a:rPr lang="en-US" sz="1100" dirty="0">
                <a:solidFill>
                  <a:schemeClr val="tx1"/>
                </a:solidFill>
              </a:rPr>
            </a:br>
            <a:r>
              <a:rPr lang="en-US" sz="1100" dirty="0">
                <a:solidFill>
                  <a:schemeClr val="tx1"/>
                </a:solidFill>
                <a:hlinkClick r:id="rId3"/>
              </a:rPr>
              <a:t>www.cisco.com/go/pal</a:t>
            </a:r>
            <a:r>
              <a:rPr lang="en-US" sz="1100" dirty="0">
                <a:solidFill>
                  <a:schemeClr val="tx1"/>
                </a:solidFill>
              </a:rPr>
              <a:t> </a:t>
            </a:r>
          </a:p>
        </p:txBody>
      </p:sp>
      <p:cxnSp>
        <p:nvCxnSpPr>
          <p:cNvPr id="23" name="Straight Connector 22"/>
          <p:cNvCxnSpPr/>
          <p:nvPr/>
        </p:nvCxnSpPr>
        <p:spPr>
          <a:xfrm>
            <a:off x="3284221" y="2059506"/>
            <a:ext cx="26517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ound Same Side Corner Rectangle 24"/>
          <p:cNvSpPr/>
          <p:nvPr/>
        </p:nvSpPr>
        <p:spPr>
          <a:xfrm>
            <a:off x="6014403" y="1429117"/>
            <a:ext cx="2651760" cy="630389"/>
          </a:xfrm>
          <a:prstGeom prst="round2SameRect">
            <a:avLst>
              <a:gd name="adj1" fmla="val 0"/>
              <a:gd name="adj2" fmla="val 0"/>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ln>
            <a:noFill/>
          </a:ln>
        </p:spPr>
        <p:txBody>
          <a:bodyPr wrap="none" lIns="73025" tIns="36511" rIns="73025" bIns="36511" anchor="ctr"/>
          <a:lstStyle/>
          <a:p>
            <a:pPr algn="ctr">
              <a:lnSpc>
                <a:spcPct val="95000"/>
              </a:lnSpc>
              <a:spcBef>
                <a:spcPts val="300"/>
              </a:spcBef>
            </a:pPr>
            <a:r>
              <a:rPr lang="en-US" sz="1400" dirty="0">
                <a:solidFill>
                  <a:schemeClr val="bg1"/>
                </a:solidFill>
              </a:rPr>
              <a:t>Payout Dates</a:t>
            </a:r>
          </a:p>
        </p:txBody>
      </p:sp>
      <p:sp>
        <p:nvSpPr>
          <p:cNvPr id="27" name="Rectangle 26"/>
          <p:cNvSpPr/>
          <p:nvPr/>
        </p:nvSpPr>
        <p:spPr>
          <a:xfrm>
            <a:off x="6014403" y="2059506"/>
            <a:ext cx="2651760" cy="1972491"/>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228600" indent="-114300">
              <a:lnSpc>
                <a:spcPct val="95000"/>
              </a:lnSpc>
              <a:spcBef>
                <a:spcPts val="300"/>
              </a:spcBef>
              <a:spcAft>
                <a:spcPts val="300"/>
              </a:spcAft>
              <a:buSzPct val="80000"/>
              <a:buFont typeface="Arial" pitchFamily="34" charset="0"/>
              <a:buChar char="•"/>
            </a:pPr>
            <a:r>
              <a:rPr lang="en-US" sz="1100" dirty="0"/>
              <a:t>First payment: </a:t>
            </a:r>
            <a:r>
              <a:rPr lang="en-US" sz="1100" b="1" dirty="0"/>
              <a:t>October 2017</a:t>
            </a:r>
          </a:p>
          <a:p>
            <a:pPr marL="228600" indent="-114300">
              <a:lnSpc>
                <a:spcPct val="95000"/>
              </a:lnSpc>
              <a:spcBef>
                <a:spcPts val="300"/>
              </a:spcBef>
              <a:spcAft>
                <a:spcPts val="300"/>
              </a:spcAft>
              <a:buSzPct val="80000"/>
              <a:buFont typeface="Arial" pitchFamily="34" charset="0"/>
              <a:buChar char="•"/>
            </a:pPr>
            <a:r>
              <a:rPr lang="en-US" sz="1100" dirty="0"/>
              <a:t>Second payment: </a:t>
            </a:r>
            <a:r>
              <a:rPr lang="en-US" sz="1100" b="1" dirty="0"/>
              <a:t>December 2017</a:t>
            </a:r>
          </a:p>
          <a:p>
            <a:pPr marL="228600" indent="-114300">
              <a:lnSpc>
                <a:spcPct val="95000"/>
              </a:lnSpc>
              <a:spcBef>
                <a:spcPts val="300"/>
              </a:spcBef>
              <a:spcAft>
                <a:spcPts val="300"/>
              </a:spcAft>
              <a:buSzPct val="80000"/>
              <a:buFont typeface="Arial" pitchFamily="34" charset="0"/>
              <a:buChar char="•"/>
            </a:pPr>
            <a:r>
              <a:rPr lang="en-US" sz="1100" dirty="0"/>
              <a:t>Claim payment within 90 days to avoid its expiry</a:t>
            </a:r>
          </a:p>
        </p:txBody>
      </p:sp>
      <p:sp>
        <p:nvSpPr>
          <p:cNvPr id="44" name="Rectangle 43"/>
          <p:cNvSpPr/>
          <p:nvPr/>
        </p:nvSpPr>
        <p:spPr>
          <a:xfrm>
            <a:off x="6014403" y="3056372"/>
            <a:ext cx="2651760" cy="975625"/>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a:lnSpc>
                <a:spcPct val="95000"/>
              </a:lnSpc>
              <a:spcBef>
                <a:spcPts val="300"/>
              </a:spcBef>
            </a:pPr>
            <a:r>
              <a:rPr lang="en-US" sz="1100" dirty="0">
                <a:solidFill>
                  <a:schemeClr val="tx1"/>
                </a:solidFill>
              </a:rPr>
              <a:t>Partners should </a:t>
            </a:r>
            <a:r>
              <a:rPr lang="en-US" sz="1100" dirty="0" smtClean="0">
                <a:solidFill>
                  <a:schemeClr val="tx1"/>
                </a:solidFill>
              </a:rPr>
              <a:t>assign their </a:t>
            </a:r>
            <a:r>
              <a:rPr lang="en-US" sz="1100" dirty="0">
                <a:solidFill>
                  <a:schemeClr val="tx1"/>
                </a:solidFill>
              </a:rPr>
              <a:t/>
            </a:r>
            <a:br>
              <a:rPr lang="en-US" sz="1100" dirty="0">
                <a:solidFill>
                  <a:schemeClr val="tx1"/>
                </a:solidFill>
              </a:rPr>
            </a:br>
            <a:r>
              <a:rPr lang="en-US" sz="1100" dirty="0">
                <a:solidFill>
                  <a:schemeClr val="tx1"/>
                </a:solidFill>
              </a:rPr>
              <a:t>rebate coordinators in </a:t>
            </a:r>
            <a:br>
              <a:rPr lang="en-US" sz="1100" dirty="0">
                <a:solidFill>
                  <a:schemeClr val="tx1"/>
                </a:solidFill>
              </a:rPr>
            </a:br>
            <a:r>
              <a:rPr lang="en-US" sz="1100" dirty="0">
                <a:solidFill>
                  <a:schemeClr val="tx1"/>
                </a:solidFill>
              </a:rPr>
              <a:t>Partner Self Service at:</a:t>
            </a:r>
          </a:p>
          <a:p>
            <a:pPr marL="114300">
              <a:lnSpc>
                <a:spcPct val="95000"/>
              </a:lnSpc>
              <a:spcBef>
                <a:spcPts val="300"/>
              </a:spcBef>
            </a:pPr>
            <a:r>
              <a:rPr lang="en-US" sz="1100" dirty="0">
                <a:solidFill>
                  <a:schemeClr val="tx1"/>
                </a:solidFill>
                <a:hlinkClick r:id="rId4"/>
              </a:rPr>
              <a:t>www.cisco.com/go/pss</a:t>
            </a:r>
            <a:r>
              <a:rPr lang="en-US" sz="1100" dirty="0">
                <a:solidFill>
                  <a:schemeClr val="tx1"/>
                </a:solidFill>
              </a:rPr>
              <a:t> </a:t>
            </a:r>
          </a:p>
        </p:txBody>
      </p:sp>
      <p:cxnSp>
        <p:nvCxnSpPr>
          <p:cNvPr id="29" name="Straight Connector 28"/>
          <p:cNvCxnSpPr/>
          <p:nvPr/>
        </p:nvCxnSpPr>
        <p:spPr>
          <a:xfrm>
            <a:off x="6014403" y="2059506"/>
            <a:ext cx="26517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186457"/>
      </p:ext>
    </p:extLst>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VIP 29 Critical Booking Dates</a:t>
            </a:r>
            <a:endParaRPr lang="en-US" dirty="0"/>
          </a:p>
        </p:txBody>
      </p:sp>
      <p:sp>
        <p:nvSpPr>
          <p:cNvPr id="13" name="Text Placeholder 9"/>
          <p:cNvSpPr>
            <a:spLocks noGrp="1"/>
          </p:cNvSpPr>
          <p:nvPr>
            <p:ph type="body" sz="quarter" idx="4294967295"/>
          </p:nvPr>
        </p:nvSpPr>
        <p:spPr>
          <a:xfrm>
            <a:off x="437766" y="4003675"/>
            <a:ext cx="7323138" cy="325438"/>
          </a:xfrm>
          <a:prstGeom prst="rect">
            <a:avLst/>
          </a:prstGeom>
        </p:spPr>
        <p:txBody>
          <a:bodyPr/>
          <a:lstStyle/>
          <a:p>
            <a:pPr marL="0" indent="0" fontAlgn="t">
              <a:buNone/>
              <a:defRPr/>
            </a:pPr>
            <a:r>
              <a:rPr lang="en-US" sz="700" dirty="0">
                <a:solidFill>
                  <a:srgbClr val="4D4D4D"/>
                </a:solidFill>
              </a:rPr>
              <a:t>* </a:t>
            </a:r>
            <a:r>
              <a:rPr lang="en-US" sz="700" b="1" dirty="0"/>
              <a:t>Cisco Booked: </a:t>
            </a:r>
            <a:r>
              <a:rPr lang="en-US" sz="700" dirty="0"/>
              <a:t>Order which has been entered into Cisco’s ordering system, has passed the initial hold/credit check, and complies with Cisco’s internal booking acceptance policy. </a:t>
            </a:r>
            <a:endParaRPr lang="en-US" sz="700" dirty="0">
              <a:solidFill>
                <a:srgbClr val="4D4D4D"/>
              </a:solidFill>
            </a:endParaRPr>
          </a:p>
        </p:txBody>
      </p:sp>
      <p:cxnSp>
        <p:nvCxnSpPr>
          <p:cNvPr id="17" name="Straight Connector 16"/>
          <p:cNvCxnSpPr/>
          <p:nvPr/>
        </p:nvCxnSpPr>
        <p:spPr>
          <a:xfrm>
            <a:off x="483702" y="1663050"/>
            <a:ext cx="26517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213885" y="1663051"/>
            <a:ext cx="26517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944067" y="1663051"/>
            <a:ext cx="26517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ound Same Side Corner Rectangle 13"/>
          <p:cNvSpPr/>
          <p:nvPr/>
        </p:nvSpPr>
        <p:spPr>
          <a:xfrm>
            <a:off x="483702" y="1032662"/>
            <a:ext cx="1965960" cy="630389"/>
          </a:xfrm>
          <a:prstGeom prst="round2SameRect">
            <a:avLst>
              <a:gd name="adj1" fmla="val 0"/>
              <a:gd name="adj2" fmla="val 0"/>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a:noFill/>
          </a:ln>
        </p:spPr>
        <p:txBody>
          <a:bodyPr wrap="none" lIns="73025" tIns="36511" rIns="73025" bIns="36511" anchor="ctr"/>
          <a:lstStyle/>
          <a:p>
            <a:pPr algn="ctr">
              <a:lnSpc>
                <a:spcPct val="95000"/>
              </a:lnSpc>
              <a:spcBef>
                <a:spcPts val="300"/>
              </a:spcBef>
            </a:pPr>
            <a:r>
              <a:rPr lang="en-US" sz="1400" dirty="0">
                <a:solidFill>
                  <a:schemeClr val="bg1"/>
                </a:solidFill>
              </a:rPr>
              <a:t>Direct Orders</a:t>
            </a:r>
          </a:p>
        </p:txBody>
      </p:sp>
      <p:sp>
        <p:nvSpPr>
          <p:cNvPr id="18" name="Rectangle 17"/>
          <p:cNvSpPr/>
          <p:nvPr/>
        </p:nvSpPr>
        <p:spPr>
          <a:xfrm>
            <a:off x="483702" y="1663051"/>
            <a:ext cx="1965960" cy="182038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114300">
              <a:lnSpc>
                <a:spcPct val="95000"/>
              </a:lnSpc>
              <a:spcBef>
                <a:spcPts val="300"/>
              </a:spcBef>
              <a:spcAft>
                <a:spcPts val="300"/>
              </a:spcAft>
              <a:buSzPct val="80000"/>
            </a:pPr>
            <a:r>
              <a:rPr lang="en-US" sz="1100" dirty="0"/>
              <a:t>Must book* with Cisco by </a:t>
            </a:r>
            <a:r>
              <a:rPr lang="en-US" sz="1100" b="1" dirty="0"/>
              <a:t>July 29, 2017 </a:t>
            </a:r>
            <a:r>
              <a:rPr lang="en-US" sz="1100" dirty="0"/>
              <a:t>and be shipped before </a:t>
            </a:r>
            <a:br>
              <a:rPr lang="en-US" sz="1100" dirty="0"/>
            </a:br>
            <a:r>
              <a:rPr lang="en-US" sz="1100" b="1" dirty="0"/>
              <a:t>October 28, 2017</a:t>
            </a:r>
          </a:p>
          <a:p>
            <a:pPr marL="228600" indent="-114300">
              <a:lnSpc>
                <a:spcPct val="95000"/>
              </a:lnSpc>
              <a:spcBef>
                <a:spcPts val="300"/>
              </a:spcBef>
              <a:buSzPct val="80000"/>
            </a:pPr>
            <a:endParaRPr lang="fr-FR" sz="1100" dirty="0"/>
          </a:p>
        </p:txBody>
      </p:sp>
      <p:sp>
        <p:nvSpPr>
          <p:cNvPr id="19" name="Round Same Side Corner Rectangle 18"/>
          <p:cNvSpPr/>
          <p:nvPr/>
        </p:nvSpPr>
        <p:spPr>
          <a:xfrm>
            <a:off x="2526531" y="1032663"/>
            <a:ext cx="1965960" cy="630389"/>
          </a:xfrm>
          <a:prstGeom prst="round2SameRect">
            <a:avLst>
              <a:gd name="adj1" fmla="val 0"/>
              <a:gd name="adj2" fmla="val 0"/>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a:noFill/>
          </a:ln>
        </p:spPr>
        <p:txBody>
          <a:bodyPr wrap="none" lIns="73025" tIns="36511" rIns="73025" bIns="36511" anchor="ctr"/>
          <a:lstStyle/>
          <a:p>
            <a:pPr algn="ctr">
              <a:lnSpc>
                <a:spcPct val="95000"/>
              </a:lnSpc>
              <a:spcBef>
                <a:spcPts val="300"/>
              </a:spcBef>
            </a:pPr>
            <a:r>
              <a:rPr lang="en-US" sz="1400" dirty="0" smtClean="0">
                <a:solidFill>
                  <a:schemeClr val="bg1"/>
                </a:solidFill>
              </a:rPr>
              <a:t> Standard </a:t>
            </a:r>
            <a:r>
              <a:rPr lang="en-US" sz="1400" dirty="0">
                <a:solidFill>
                  <a:schemeClr val="bg1"/>
                </a:solidFill>
              </a:rPr>
              <a:t>Orders Placed </a:t>
            </a:r>
            <a:br>
              <a:rPr lang="en-US" sz="1400" dirty="0">
                <a:solidFill>
                  <a:schemeClr val="bg1"/>
                </a:solidFill>
              </a:rPr>
            </a:br>
            <a:r>
              <a:rPr lang="en-US" sz="1400" dirty="0">
                <a:solidFill>
                  <a:schemeClr val="bg1"/>
                </a:solidFill>
              </a:rPr>
              <a:t>Through Distribution</a:t>
            </a:r>
          </a:p>
        </p:txBody>
      </p:sp>
      <p:sp>
        <p:nvSpPr>
          <p:cNvPr id="20" name="Rectangle 19"/>
          <p:cNvSpPr/>
          <p:nvPr/>
        </p:nvSpPr>
        <p:spPr>
          <a:xfrm>
            <a:off x="2526531" y="1663051"/>
            <a:ext cx="1965960" cy="182037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114300">
              <a:lnSpc>
                <a:spcPct val="95000"/>
              </a:lnSpc>
              <a:spcBef>
                <a:spcPts val="300"/>
              </a:spcBef>
              <a:spcAft>
                <a:spcPts val="300"/>
              </a:spcAft>
              <a:buSzPct val="80000"/>
            </a:pPr>
            <a:r>
              <a:rPr lang="en-US" sz="1100" dirty="0"/>
              <a:t>Product must ship and invoice from the distributor by </a:t>
            </a:r>
            <a:r>
              <a:rPr lang="en-US" sz="1100" b="1" dirty="0"/>
              <a:t>July 27, 2017 </a:t>
            </a:r>
          </a:p>
        </p:txBody>
      </p:sp>
      <p:sp>
        <p:nvSpPr>
          <p:cNvPr id="21" name="Round Same Side Corner Rectangle 20"/>
          <p:cNvSpPr/>
          <p:nvPr/>
        </p:nvSpPr>
        <p:spPr>
          <a:xfrm>
            <a:off x="4569359" y="1032663"/>
            <a:ext cx="1965960" cy="630389"/>
          </a:xfrm>
          <a:prstGeom prst="round2SameRect">
            <a:avLst>
              <a:gd name="adj1" fmla="val 0"/>
              <a:gd name="adj2" fmla="val 0"/>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ln>
            <a:noFill/>
          </a:ln>
        </p:spPr>
        <p:txBody>
          <a:bodyPr wrap="none" lIns="73025" tIns="36511" rIns="73025" bIns="36511" anchor="ctr"/>
          <a:lstStyle/>
          <a:p>
            <a:pPr algn="ctr">
              <a:lnSpc>
                <a:spcPct val="95000"/>
              </a:lnSpc>
              <a:spcBef>
                <a:spcPts val="300"/>
              </a:spcBef>
            </a:pPr>
            <a:r>
              <a:rPr lang="en-US" sz="1400" dirty="0">
                <a:solidFill>
                  <a:schemeClr val="bg1"/>
                </a:solidFill>
              </a:rPr>
              <a:t>CBN Orders </a:t>
            </a:r>
            <a:br>
              <a:rPr lang="en-US" sz="1400" dirty="0">
                <a:solidFill>
                  <a:schemeClr val="bg1"/>
                </a:solidFill>
              </a:rPr>
            </a:br>
            <a:r>
              <a:rPr lang="en-US" sz="1400" dirty="0">
                <a:solidFill>
                  <a:schemeClr val="bg1"/>
                </a:solidFill>
              </a:rPr>
              <a:t>Through Distribution</a:t>
            </a:r>
          </a:p>
        </p:txBody>
      </p:sp>
      <p:sp>
        <p:nvSpPr>
          <p:cNvPr id="22" name="Rectangle 21"/>
          <p:cNvSpPr/>
          <p:nvPr/>
        </p:nvSpPr>
        <p:spPr>
          <a:xfrm>
            <a:off x="4569359" y="1663051"/>
            <a:ext cx="1965960" cy="1820379"/>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114300">
              <a:lnSpc>
                <a:spcPct val="95000"/>
              </a:lnSpc>
              <a:spcBef>
                <a:spcPts val="300"/>
              </a:spcBef>
              <a:spcAft>
                <a:spcPts val="300"/>
              </a:spcAft>
              <a:buSzPct val="80000"/>
            </a:pPr>
            <a:r>
              <a:rPr lang="en-US" sz="1100" dirty="0"/>
              <a:t>Order must book* with Cisco by </a:t>
            </a:r>
            <a:r>
              <a:rPr lang="en-US" sz="1100" b="1" dirty="0"/>
              <a:t>July 29, 2017 </a:t>
            </a:r>
            <a:r>
              <a:rPr lang="en-US" sz="1100" dirty="0"/>
              <a:t>and be shipped before </a:t>
            </a:r>
            <a:r>
              <a:rPr lang="en-US" sz="1100" b="1" dirty="0"/>
              <a:t>October 28, 2017</a:t>
            </a:r>
          </a:p>
        </p:txBody>
      </p:sp>
      <p:sp>
        <p:nvSpPr>
          <p:cNvPr id="23" name="Round Same Side Corner Rectangle 22"/>
          <p:cNvSpPr/>
          <p:nvPr/>
        </p:nvSpPr>
        <p:spPr>
          <a:xfrm>
            <a:off x="6619929" y="1032664"/>
            <a:ext cx="1965960" cy="630389"/>
          </a:xfrm>
          <a:prstGeom prst="round2SameRect">
            <a:avLst>
              <a:gd name="adj1" fmla="val 0"/>
              <a:gd name="adj2" fmla="val 0"/>
            </a:avLst>
          </a:prstGeom>
          <a:gradFill>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gradFill>
          <a:ln>
            <a:noFill/>
          </a:ln>
        </p:spPr>
        <p:txBody>
          <a:bodyPr wrap="none" lIns="73025" tIns="36511" rIns="73025" bIns="36511" anchor="ctr"/>
          <a:lstStyle/>
          <a:p>
            <a:pPr algn="ctr">
              <a:lnSpc>
                <a:spcPct val="95000"/>
              </a:lnSpc>
              <a:spcBef>
                <a:spcPts val="300"/>
              </a:spcBef>
            </a:pPr>
            <a:r>
              <a:rPr lang="en-US" sz="1400" dirty="0" smtClean="0">
                <a:solidFill>
                  <a:schemeClr val="bg1"/>
                </a:solidFill>
              </a:rPr>
              <a:t>DSV Orders </a:t>
            </a:r>
            <a:r>
              <a:rPr lang="en-US" sz="1400" dirty="0">
                <a:solidFill>
                  <a:schemeClr val="bg1"/>
                </a:solidFill>
              </a:rPr>
              <a:t/>
            </a:r>
            <a:br>
              <a:rPr lang="en-US" sz="1400" dirty="0">
                <a:solidFill>
                  <a:schemeClr val="bg1"/>
                </a:solidFill>
              </a:rPr>
            </a:br>
            <a:r>
              <a:rPr lang="en-US" sz="1400" dirty="0">
                <a:solidFill>
                  <a:schemeClr val="bg1"/>
                </a:solidFill>
              </a:rPr>
              <a:t>Through Distribution</a:t>
            </a:r>
          </a:p>
        </p:txBody>
      </p:sp>
      <p:sp>
        <p:nvSpPr>
          <p:cNvPr id="25" name="Rectangle 24"/>
          <p:cNvSpPr/>
          <p:nvPr/>
        </p:nvSpPr>
        <p:spPr>
          <a:xfrm>
            <a:off x="6619929" y="1663052"/>
            <a:ext cx="1965960" cy="1820379"/>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114300">
              <a:lnSpc>
                <a:spcPct val="95000"/>
              </a:lnSpc>
              <a:spcBef>
                <a:spcPts val="300"/>
              </a:spcBef>
              <a:spcAft>
                <a:spcPts val="300"/>
              </a:spcAft>
              <a:buSzPct val="80000"/>
            </a:pPr>
            <a:r>
              <a:rPr lang="en-US" sz="1100" dirty="0"/>
              <a:t>Order must </a:t>
            </a:r>
            <a:r>
              <a:rPr lang="en-US" sz="1100" dirty="0" smtClean="0"/>
              <a:t>DSV book</a:t>
            </a:r>
            <a:r>
              <a:rPr lang="en-US" sz="1100" dirty="0"/>
              <a:t>* with Cisco by </a:t>
            </a:r>
            <a:r>
              <a:rPr lang="en-US" sz="1100" b="1" dirty="0"/>
              <a:t>July 29, 2017 </a:t>
            </a:r>
            <a:r>
              <a:rPr lang="en-US" sz="1100" dirty="0"/>
              <a:t>and must ship and invoice from the distributor </a:t>
            </a:r>
            <a:r>
              <a:rPr lang="en-US" sz="1100" dirty="0" smtClean="0"/>
              <a:t>by </a:t>
            </a:r>
            <a:r>
              <a:rPr lang="en-US" sz="1100" b="1" dirty="0" smtClean="0"/>
              <a:t>October </a:t>
            </a:r>
            <a:r>
              <a:rPr lang="en-US" sz="1100" b="1" dirty="0"/>
              <a:t>28, </a:t>
            </a:r>
            <a:r>
              <a:rPr lang="en-US" sz="1100" b="1" dirty="0" smtClean="0"/>
              <a:t>2017</a:t>
            </a:r>
          </a:p>
          <a:p>
            <a:pPr marL="114300">
              <a:lnSpc>
                <a:spcPct val="95000"/>
              </a:lnSpc>
              <a:spcBef>
                <a:spcPts val="300"/>
              </a:spcBef>
              <a:spcAft>
                <a:spcPts val="300"/>
              </a:spcAft>
              <a:buSzPct val="80000"/>
            </a:pPr>
            <a:r>
              <a:rPr lang="en-US" sz="800" dirty="0"/>
              <a:t>Cisco will consider the posted </a:t>
            </a:r>
            <a:r>
              <a:rPr lang="en-US" sz="800" dirty="0" smtClean="0"/>
              <a:t>transaction (DSV POS by </a:t>
            </a:r>
            <a:r>
              <a:rPr lang="en-US" sz="800" dirty="0"/>
              <a:t>the distributor</a:t>
            </a:r>
            <a:r>
              <a:rPr lang="en-US" sz="800" dirty="0" smtClean="0"/>
              <a:t> to </a:t>
            </a:r>
            <a:r>
              <a:rPr lang="en-US" sz="800" dirty="0"/>
              <a:t>Cisco) against </a:t>
            </a:r>
            <a:r>
              <a:rPr lang="en-US" sz="800" dirty="0" smtClean="0"/>
              <a:t>minimum bookings targets. </a:t>
            </a:r>
            <a:endParaRPr lang="en-US" sz="800" b="1" dirty="0"/>
          </a:p>
        </p:txBody>
      </p:sp>
      <p:sp>
        <p:nvSpPr>
          <p:cNvPr id="33" name="Rectangle 32"/>
          <p:cNvSpPr/>
          <p:nvPr/>
        </p:nvSpPr>
        <p:spPr>
          <a:xfrm>
            <a:off x="483702" y="3433141"/>
            <a:ext cx="8102187" cy="542166"/>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spcBef>
                <a:spcPts val="300"/>
              </a:spcBef>
            </a:pPr>
            <a:r>
              <a:rPr lang="en-US" sz="1400" b="1" dirty="0">
                <a:solidFill>
                  <a:schemeClr val="tx1"/>
                </a:solidFill>
              </a:rPr>
              <a:t>Booking Discrepancy Cases </a:t>
            </a:r>
            <a:br>
              <a:rPr lang="en-US" sz="1400" b="1" dirty="0">
                <a:solidFill>
                  <a:schemeClr val="tx1"/>
                </a:solidFill>
              </a:rPr>
            </a:br>
            <a:r>
              <a:rPr lang="en-US" sz="1400" dirty="0">
                <a:solidFill>
                  <a:schemeClr val="tx1"/>
                </a:solidFill>
              </a:rPr>
              <a:t>All Booking Discrepancy Cases Must Be Received via CSC Case by </a:t>
            </a:r>
            <a:r>
              <a:rPr lang="en-US" sz="1400" b="1" dirty="0">
                <a:solidFill>
                  <a:schemeClr val="tx1"/>
                </a:solidFill>
              </a:rPr>
              <a:t>September 1, 2017</a:t>
            </a:r>
          </a:p>
        </p:txBody>
      </p:sp>
    </p:spTree>
    <p:extLst>
      <p:ext uri="{BB962C8B-B14F-4D97-AF65-F5344CB8AC3E}">
        <p14:creationId xmlns:p14="http://schemas.microsoft.com/office/powerpoint/2010/main" val="29522385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Partner Self Service (PSS) Payment Contact</a:t>
            </a:r>
            <a:endParaRPr lang="en-US" dirty="0"/>
          </a:p>
        </p:txBody>
      </p:sp>
      <p:sp>
        <p:nvSpPr>
          <p:cNvPr id="4" name="Rectangle 3"/>
          <p:cNvSpPr/>
          <p:nvPr/>
        </p:nvSpPr>
        <p:spPr>
          <a:xfrm>
            <a:off x="533400" y="1154780"/>
            <a:ext cx="8162925" cy="3403226"/>
          </a:xfrm>
          <a:prstGeom prst="rect">
            <a:avLst/>
          </a:prstGeom>
          <a:gradFill flip="none" rotWithShape="1">
            <a:gsLst>
              <a:gs pos="0">
                <a:schemeClr val="bg1">
                  <a:alpha val="0"/>
                </a:schemeClr>
              </a:gs>
              <a:gs pos="65000">
                <a:schemeClr val="bg1">
                  <a:lumMod val="85000"/>
                  <a:alpha val="75000"/>
                </a:schemeClr>
              </a:gs>
            </a:gsLst>
            <a:lin ang="16200000" scaled="1"/>
            <a:tileRect/>
          </a:gradFill>
          <a:ln w="9525" cap="flat" cmpd="sng" algn="ctr">
            <a:noFill/>
            <a:prstDash val="solid"/>
            <a:round/>
            <a:headEnd type="none" w="med" len="med"/>
            <a:tailEnd type="none" w="med" len="med"/>
          </a:ln>
          <a:effectLst/>
        </p:spPr>
        <p:txBody>
          <a:bodyPr lIns="82124" tIns="41061" rIns="82124" bIns="41061" anchor="ctr"/>
          <a:lstStyle/>
          <a:p>
            <a:pPr algn="ctr" defTabSz="814388" eaLnBrk="0" hangingPunct="0">
              <a:lnSpc>
                <a:spcPct val="90000"/>
              </a:lnSpc>
              <a:defRPr/>
            </a:pPr>
            <a:endParaRPr lang="en-US" dirty="0">
              <a:ea typeface="+mn-ea"/>
              <a:cs typeface="Arial" pitchFamily="34" charset="0"/>
            </a:endParaRPr>
          </a:p>
        </p:txBody>
      </p:sp>
      <p:sp>
        <p:nvSpPr>
          <p:cNvPr id="5" name="Round Same Side Corner Rectangle 4"/>
          <p:cNvSpPr/>
          <p:nvPr/>
        </p:nvSpPr>
        <p:spPr>
          <a:xfrm>
            <a:off x="533400" y="958185"/>
            <a:ext cx="8162925" cy="424774"/>
          </a:xfrm>
          <a:prstGeom prst="round2SameRect">
            <a:avLst>
              <a:gd name="adj1" fmla="val 0"/>
              <a:gd name="adj2" fmla="val 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p:spPr>
        <p:txBody>
          <a:bodyPr wrap="none" lIns="73025" tIns="36511" rIns="73025" bIns="36511" anchor="ctr"/>
          <a:lstStyle/>
          <a:p>
            <a:pPr algn="ctr"/>
            <a:r>
              <a:rPr lang="en-US" sz="1600" dirty="0">
                <a:solidFill>
                  <a:schemeClr val="bg1"/>
                </a:solidFill>
                <a:latin typeface="+mn-lt"/>
              </a:rPr>
              <a:t>To set your Rebate Coordinator, please go to </a:t>
            </a:r>
            <a:r>
              <a:rPr lang="en-US" sz="1600" dirty="0">
                <a:solidFill>
                  <a:schemeClr val="bg1"/>
                </a:solidFill>
                <a:latin typeface="+mn-lt"/>
                <a:hlinkClick r:id="rId3"/>
              </a:rPr>
              <a:t>www.cisco.com/go/pss</a:t>
            </a:r>
            <a:endParaRPr lang="en-US" sz="1600" b="1" dirty="0">
              <a:solidFill>
                <a:schemeClr val="bg1"/>
              </a:solidFill>
              <a:latin typeface="+mn-lt"/>
            </a:endParaRPr>
          </a:p>
        </p:txBody>
      </p:sp>
      <p:pic>
        <p:nvPicPr>
          <p:cNvPr id="9" name="Snagit_PPT6A4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00425" y="1510263"/>
            <a:ext cx="4276724" cy="2406776"/>
          </a:xfrm>
          <a:prstGeom prst="rect">
            <a:avLst/>
          </a:prstGeom>
          <a:noFill/>
          <a:ln>
            <a:noFill/>
          </a:ln>
        </p:spPr>
      </p:pic>
      <p:sp>
        <p:nvSpPr>
          <p:cNvPr id="11" name="TextBox 10"/>
          <p:cNvSpPr txBox="1"/>
          <p:nvPr/>
        </p:nvSpPr>
        <p:spPr>
          <a:xfrm>
            <a:off x="533400" y="4060426"/>
            <a:ext cx="8162925" cy="497580"/>
          </a:xfrm>
          <a:prstGeom prst="rect">
            <a:avLst/>
          </a:prstGeom>
          <a:solidFill>
            <a:schemeClr val="tx2"/>
          </a:solidFill>
          <a:ln w="5" cap="rnd">
            <a:noFill/>
            <a:prstDash val="solid"/>
            <a:miter lim="800000"/>
            <a:headEnd/>
            <a:tailEnd/>
          </a:ln>
        </p:spPr>
        <p:txBody>
          <a:bodyPr vert="horz" wrap="square" lIns="91440" tIns="45720" rIns="91440" bIns="45720" numCol="1" anchor="ctr" anchorCtr="0" compatLnSpc="1">
            <a:prstTxWarp prst="textNoShape">
              <a:avLst/>
            </a:prstTxWarp>
          </a:bodyPr>
          <a:lstStyle>
            <a:defPPr>
              <a:defRPr lang="en-US"/>
            </a:defPPr>
            <a:lvl1pPr algn="ctr">
              <a:defRPr b="1">
                <a:solidFill>
                  <a:schemeClr val="bg1"/>
                </a:solidFill>
              </a:defRPr>
            </a:lvl1pPr>
          </a:lstStyle>
          <a:p>
            <a:r>
              <a:rPr lang="en-US" sz="1000" b="0" dirty="0"/>
              <a:t>If you qualify for payment but do not have your </a:t>
            </a:r>
            <a:r>
              <a:rPr lang="en-US" sz="1000" dirty="0"/>
              <a:t>VIP</a:t>
            </a:r>
            <a:r>
              <a:rPr lang="en-US" sz="1000" b="0" dirty="0"/>
              <a:t> </a:t>
            </a:r>
            <a:r>
              <a:rPr lang="en-US" sz="1000" dirty="0"/>
              <a:t>Rebate Coordinator </a:t>
            </a:r>
            <a:r>
              <a:rPr lang="en-US" sz="1000" b="0" dirty="0"/>
              <a:t>set up in PSS, you risk </a:t>
            </a:r>
            <a:r>
              <a:rPr lang="en-US" sz="1000" dirty="0"/>
              <a:t>the expiry </a:t>
            </a:r>
            <a:r>
              <a:rPr lang="en-US" sz="1000" b="0" dirty="0"/>
              <a:t>of your payments. For step-by-step instructions, please go to </a:t>
            </a:r>
            <a:r>
              <a:rPr lang="en-US" sz="1000" b="0" dirty="0">
                <a:hlinkClick r:id="rId5"/>
              </a:rPr>
              <a:t>www.cisc</a:t>
            </a:r>
            <a:r>
              <a:rPr lang="en-US" sz="1000" b="0" dirty="0">
                <a:solidFill>
                  <a:schemeClr val="tx1"/>
                </a:solidFill>
                <a:hlinkClick r:id="rId5"/>
              </a:rPr>
              <a:t>o.co</a:t>
            </a:r>
            <a:r>
              <a:rPr lang="en-US" sz="1000" b="0" dirty="0">
                <a:hlinkClick r:id="rId5"/>
              </a:rPr>
              <a:t>m/go/gep</a:t>
            </a:r>
            <a:r>
              <a:rPr lang="en-US" sz="1000" b="0" dirty="0"/>
              <a:t>. Where required, remember to </a:t>
            </a:r>
            <a:r>
              <a:rPr lang="en-US" sz="1000" dirty="0" smtClean="0"/>
              <a:t>submit </a:t>
            </a:r>
            <a:r>
              <a:rPr lang="en-US" sz="1000" dirty="0"/>
              <a:t>the invoice </a:t>
            </a:r>
            <a:r>
              <a:rPr lang="en-US" sz="1000" b="0" dirty="0"/>
              <a:t>for each VIP payment. </a:t>
            </a:r>
          </a:p>
        </p:txBody>
      </p:sp>
      <p:grpSp>
        <p:nvGrpSpPr>
          <p:cNvPr id="3" name="Group 9"/>
          <p:cNvGrpSpPr/>
          <p:nvPr/>
        </p:nvGrpSpPr>
        <p:grpSpPr>
          <a:xfrm>
            <a:off x="533400" y="1950167"/>
            <a:ext cx="2755900" cy="1526968"/>
            <a:chOff x="533400" y="2046652"/>
            <a:chExt cx="2755900" cy="1526968"/>
          </a:xfrm>
        </p:grpSpPr>
        <p:sp>
          <p:nvSpPr>
            <p:cNvPr id="7" name="Right Arrow 6"/>
            <p:cNvSpPr/>
            <p:nvPr/>
          </p:nvSpPr>
          <p:spPr>
            <a:xfrm>
              <a:off x="533400" y="2046652"/>
              <a:ext cx="2755900" cy="1526968"/>
            </a:xfrm>
            <a:prstGeom prst="rightArrow">
              <a:avLst>
                <a:gd name="adj1" fmla="val 100000"/>
                <a:gd name="adj2" fmla="val 34092"/>
              </a:avLst>
            </a:prstGeom>
            <a:gradFill flip="none" rotWithShape="1">
              <a:gsLst>
                <a:gs pos="38000">
                  <a:srgbClr val="214794">
                    <a:alpha val="14000"/>
                  </a:srgbClr>
                </a:gs>
                <a:gs pos="99583">
                  <a:schemeClr val="accent1">
                    <a:alpha val="0"/>
                  </a:schemeClr>
                </a:gs>
                <a:gs pos="70000">
                  <a:schemeClr val="accent1">
                    <a:alpha val="15000"/>
                  </a:schemeClr>
                </a:gs>
                <a:gs pos="0">
                  <a:schemeClr val="accent1">
                    <a:alpha val="2000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0"/>
            <p:cNvSpPr txBox="1">
              <a:spLocks noChangeArrowheads="1"/>
            </p:cNvSpPr>
            <p:nvPr/>
          </p:nvSpPr>
          <p:spPr bwMode="auto">
            <a:xfrm>
              <a:off x="832246" y="2225361"/>
              <a:ext cx="2152254"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400" dirty="0"/>
                <a:t>Click on </a:t>
              </a:r>
              <a:br>
                <a:rPr lang="en-US" sz="1400" dirty="0"/>
              </a:br>
              <a:r>
                <a:rPr lang="en-US" altLang="ja-JP" sz="1400" b="1" dirty="0">
                  <a:solidFill>
                    <a:schemeClr val="accent1"/>
                  </a:solidFill>
                </a:rPr>
                <a:t>Manage Program Contacts</a:t>
              </a:r>
            </a:p>
            <a:p>
              <a:pPr eaLnBrk="1" hangingPunct="1"/>
              <a:r>
                <a:rPr lang="en-US" sz="1400" dirty="0"/>
                <a:t>to assign coordinators </a:t>
              </a:r>
              <a:br>
                <a:rPr lang="en-US" sz="1400" dirty="0"/>
              </a:br>
              <a:r>
                <a:rPr lang="en-US" sz="1400" dirty="0"/>
                <a:t>and copy contacts</a:t>
              </a:r>
            </a:p>
          </p:txBody>
        </p:sp>
      </p:grpSp>
    </p:spTree>
    <p:extLst>
      <p:ext uri="{BB962C8B-B14F-4D97-AF65-F5344CB8AC3E}">
        <p14:creationId xmlns:p14="http://schemas.microsoft.com/office/powerpoint/2010/main" val="4061467905"/>
      </p:ext>
    </p:extLst>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609095"/>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VIP </a:t>
            </a:r>
            <a:r>
              <a:rPr lang="en-US" dirty="0" smtClean="0"/>
              <a:t>30: </a:t>
            </a:r>
            <a:r>
              <a:rPr lang="en-US" dirty="0"/>
              <a:t>Summary of Changes</a:t>
            </a:r>
          </a:p>
        </p:txBody>
      </p:sp>
      <p:graphicFrame>
        <p:nvGraphicFramePr>
          <p:cNvPr id="10" name="Table 9"/>
          <p:cNvGraphicFramePr>
            <a:graphicFrameLocks noGrp="1"/>
          </p:cNvGraphicFramePr>
          <p:nvPr>
            <p:extLst>
              <p:ext uri="{D42A27DB-BD31-4B8C-83A1-F6EECF244321}">
                <p14:modId xmlns:p14="http://schemas.microsoft.com/office/powerpoint/2010/main" val="2701024410"/>
              </p:ext>
            </p:extLst>
          </p:nvPr>
        </p:nvGraphicFramePr>
        <p:xfrm>
          <a:off x="518882" y="958307"/>
          <a:ext cx="8106236" cy="3693272"/>
        </p:xfrm>
        <a:graphic>
          <a:graphicData uri="http://schemas.openxmlformats.org/drawingml/2006/table">
            <a:tbl>
              <a:tblPr firstRow="1" bandRow="1">
                <a:tableStyleId>{5C22544A-7EE6-4342-B048-85BDC9FD1C3A}</a:tableStyleId>
              </a:tblPr>
              <a:tblGrid>
                <a:gridCol w="1394202">
                  <a:extLst>
                    <a:ext uri="{9D8B030D-6E8A-4147-A177-3AD203B41FA5}">
                      <a16:colId xmlns:a16="http://schemas.microsoft.com/office/drawing/2014/main" xmlns="" val="20000"/>
                    </a:ext>
                  </a:extLst>
                </a:gridCol>
                <a:gridCol w="1921090">
                  <a:extLst>
                    <a:ext uri="{9D8B030D-6E8A-4147-A177-3AD203B41FA5}">
                      <a16:colId xmlns:a16="http://schemas.microsoft.com/office/drawing/2014/main" xmlns="" val="20001"/>
                    </a:ext>
                  </a:extLst>
                </a:gridCol>
                <a:gridCol w="2308072">
                  <a:extLst>
                    <a:ext uri="{9D8B030D-6E8A-4147-A177-3AD203B41FA5}">
                      <a16:colId xmlns:a16="http://schemas.microsoft.com/office/drawing/2014/main" xmlns="" val="20002"/>
                    </a:ext>
                  </a:extLst>
                </a:gridCol>
                <a:gridCol w="2482872">
                  <a:extLst>
                    <a:ext uri="{9D8B030D-6E8A-4147-A177-3AD203B41FA5}">
                      <a16:colId xmlns:a16="http://schemas.microsoft.com/office/drawing/2014/main" xmlns="" val="20003"/>
                    </a:ext>
                  </a:extLst>
                </a:gridCol>
              </a:tblGrid>
              <a:tr h="0">
                <a:tc>
                  <a:txBody>
                    <a:bodyPr/>
                    <a:lstStyle/>
                    <a:p>
                      <a:pPr marL="0" marR="0" lvl="0" indent="0" algn="ctr" defTabSz="914400" rtl="0" eaLnBrk="1" fontAlgn="base" latinLnBrk="0" hangingPunct="1">
                        <a:lnSpc>
                          <a:spcPct val="95000"/>
                        </a:lnSpc>
                        <a:spcBef>
                          <a:spcPts val="300"/>
                        </a:spcBef>
                        <a:spcAft>
                          <a:spcPct val="0"/>
                        </a:spcAft>
                        <a:buClrTx/>
                        <a:buSzTx/>
                        <a:buFont typeface="Arial" panose="020B0604020202020204" pitchFamily="34" charset="0"/>
                        <a:buNone/>
                        <a:tabLst/>
                        <a:defRPr/>
                      </a:pPr>
                      <a:r>
                        <a:rPr lang="en-US" sz="1000" dirty="0">
                          <a:effectLst/>
                        </a:rPr>
                        <a:t>What’s </a:t>
                      </a:r>
                      <a:r>
                        <a:rPr lang="en-US" sz="1000" dirty="0" smtClean="0">
                          <a:effectLst/>
                        </a:rPr>
                        <a:t>New </a:t>
                      </a:r>
                      <a:endParaRPr lang="en-US" sz="1000" dirty="0">
                        <a:effectLst/>
                      </a:endParaRPr>
                    </a:p>
                  </a:txBody>
                  <a:tcPr marL="134648" marR="134648" marT="67324" marB="67324" anchor="ctr" horzOverflow="overflow">
                    <a:solidFill>
                      <a:srgbClr val="049FD9"/>
                    </a:solidFill>
                  </a:tcPr>
                </a:tc>
                <a:tc>
                  <a:txBody>
                    <a:bodyPr/>
                    <a:lstStyle/>
                    <a:p>
                      <a:pPr marL="0" marR="0" lvl="0" indent="0" algn="ctr" defTabSz="914400" rtl="0" eaLnBrk="0" fontAlgn="base" latinLnBrk="0" hangingPunct="0">
                        <a:lnSpc>
                          <a:spcPct val="95000"/>
                        </a:lnSpc>
                        <a:spcBef>
                          <a:spcPts val="300"/>
                        </a:spcBef>
                        <a:spcAft>
                          <a:spcPct val="0"/>
                        </a:spcAft>
                        <a:buClr>
                          <a:schemeClr val="tx1"/>
                        </a:buClr>
                        <a:buSzPct val="80000"/>
                        <a:buFont typeface="Arial" pitchFamily="34" charset="0"/>
                        <a:buNone/>
                        <a:tabLst/>
                        <a:defRPr/>
                      </a:pPr>
                      <a:r>
                        <a:rPr lang="en-US" sz="1000" dirty="0">
                          <a:effectLst/>
                        </a:rPr>
                        <a:t>Description</a:t>
                      </a:r>
                    </a:p>
                  </a:txBody>
                  <a:tcPr marL="134648" marR="134648" marT="67324" marB="67324" anchor="ctr" horzOverflow="overflow">
                    <a:solidFill>
                      <a:srgbClr val="049FD9"/>
                    </a:solidFill>
                  </a:tcPr>
                </a:tc>
                <a:tc>
                  <a:txBody>
                    <a:bodyPr/>
                    <a:lstStyle/>
                    <a:p>
                      <a:pPr marL="0" marR="0" lvl="0" indent="0" algn="ctr" defTabSz="914400" rtl="0" eaLnBrk="0" fontAlgn="base" latinLnBrk="0" hangingPunct="0">
                        <a:lnSpc>
                          <a:spcPct val="95000"/>
                        </a:lnSpc>
                        <a:spcBef>
                          <a:spcPts val="300"/>
                        </a:spcBef>
                        <a:spcAft>
                          <a:spcPct val="0"/>
                        </a:spcAft>
                        <a:buClr>
                          <a:schemeClr val="tx1"/>
                        </a:buClr>
                        <a:buSzPct val="80000"/>
                        <a:buFont typeface="Arial" pitchFamily="34" charset="0"/>
                        <a:buNone/>
                        <a:tabLst/>
                        <a:defRPr/>
                      </a:pPr>
                      <a:r>
                        <a:rPr lang="en-US" sz="1000" dirty="0">
                          <a:effectLst/>
                        </a:rPr>
                        <a:t>Impact</a:t>
                      </a:r>
                    </a:p>
                  </a:txBody>
                  <a:tcPr marL="134648" marR="134648" marT="67324" marB="67324" anchor="ctr" horzOverflow="overflow">
                    <a:solidFill>
                      <a:srgbClr val="049FD9"/>
                    </a:solidFill>
                  </a:tcPr>
                </a:tc>
                <a:tc>
                  <a:txBody>
                    <a:bodyPr/>
                    <a:lstStyle/>
                    <a:p>
                      <a:pPr marL="0" marR="0" lvl="0" indent="0" algn="ctr" defTabSz="685777" rtl="0" eaLnBrk="1" fontAlgn="auto" latinLnBrk="0" hangingPunct="1">
                        <a:lnSpc>
                          <a:spcPct val="95000"/>
                        </a:lnSpc>
                        <a:spcBef>
                          <a:spcPts val="300"/>
                        </a:spcBef>
                        <a:spcAft>
                          <a:spcPts val="0"/>
                        </a:spcAft>
                        <a:buClr>
                          <a:schemeClr val="tx1"/>
                        </a:buClr>
                        <a:buSzPct val="80000"/>
                        <a:buFont typeface="Arial" panose="020B0604020202020204" pitchFamily="34" charset="0"/>
                        <a:buNone/>
                        <a:tabLst/>
                        <a:defRPr/>
                      </a:pPr>
                      <a:r>
                        <a:rPr lang="en-US" sz="1000" dirty="0">
                          <a:effectLst/>
                        </a:rPr>
                        <a:t>Your Action</a:t>
                      </a:r>
                    </a:p>
                  </a:txBody>
                  <a:tcPr marL="134648" marR="134648" marT="67324" marB="67324" anchor="ctr" horzOverflow="overflow">
                    <a:solidFill>
                      <a:srgbClr val="049FD9"/>
                    </a:solidFill>
                  </a:tcPr>
                </a:tc>
                <a:extLst>
                  <a:ext uri="{0D108BD9-81ED-4DB2-BD59-A6C34878D82A}">
                    <a16:rowId xmlns:a16="http://schemas.microsoft.com/office/drawing/2014/main" xmlns="" val="10000"/>
                  </a:ext>
                </a:extLst>
              </a:tr>
              <a:tr h="655072">
                <a:tc>
                  <a:txBody>
                    <a:bodyPr/>
                    <a:lstStyle/>
                    <a:p>
                      <a:pPr marL="0" marR="0" lvl="0" indent="0" algn="l" defTabSz="914400" rtl="0" eaLnBrk="1" fontAlgn="base" latinLnBrk="0" hangingPunct="1">
                        <a:lnSpc>
                          <a:spcPct val="95000"/>
                        </a:lnSpc>
                        <a:spcBef>
                          <a:spcPts val="300"/>
                        </a:spcBef>
                        <a:spcAft>
                          <a:spcPct val="0"/>
                        </a:spcAft>
                        <a:buClrTx/>
                        <a:buSzTx/>
                        <a:buFontTx/>
                        <a:buNone/>
                        <a:tabLst/>
                        <a:defRPr/>
                      </a:pPr>
                      <a:r>
                        <a:rPr kumimoji="0" lang="en-US" sz="1050" b="0" i="0" u="none" strike="noStrike" kern="1200" cap="none" normalizeH="0" baseline="0" dirty="0" smtClean="0">
                          <a:ln>
                            <a:noFill/>
                          </a:ln>
                          <a:solidFill>
                            <a:srgbClr val="4D4D4C"/>
                          </a:solidFill>
                          <a:effectLst/>
                          <a:latin typeface="+mn-lt"/>
                          <a:ea typeface="ＭＳ Ｐゴシック" pitchFamily="34" charset="-128"/>
                          <a:cs typeface="+mn-cs"/>
                        </a:rPr>
                        <a:t>Account Breakaway bonus in Enterprise Networks, Data Center, and Security </a:t>
                      </a:r>
                      <a:r>
                        <a:rPr kumimoji="0" lang="en-US" sz="1050" b="0" i="0" u="none" strike="noStrike" kern="1200" cap="none" normalizeH="0" baseline="0" dirty="0" err="1" smtClean="0">
                          <a:ln>
                            <a:noFill/>
                          </a:ln>
                          <a:solidFill>
                            <a:srgbClr val="4D4D4C"/>
                          </a:solidFill>
                          <a:effectLst/>
                          <a:latin typeface="+mn-lt"/>
                          <a:ea typeface="ＭＳ Ｐゴシック" pitchFamily="34" charset="-128"/>
                          <a:cs typeface="+mn-cs"/>
                        </a:rPr>
                        <a:t>subtracks</a:t>
                      </a:r>
                      <a:endParaRPr kumimoji="0" lang="en-US" sz="1050" b="0" i="0" u="none" strike="noStrike" kern="1200" cap="none" normalizeH="0" baseline="0" dirty="0">
                        <a:ln>
                          <a:noFill/>
                        </a:ln>
                        <a:solidFill>
                          <a:srgbClr val="4D4D4C"/>
                        </a:solidFill>
                        <a:effectLst/>
                        <a:latin typeface="+mn-lt"/>
                        <a:ea typeface="ＭＳ Ｐゴシック" pitchFamily="34" charset="-128"/>
                        <a:cs typeface="+mn-cs"/>
                      </a:endParaRPr>
                    </a:p>
                  </a:txBody>
                  <a:tcPr marL="134648" marR="134648" marT="67324" marB="67324" horzOverflow="overflow"/>
                </a:tc>
                <a:tc>
                  <a:txBody>
                    <a:bodyPr/>
                    <a:lstStyle/>
                    <a:p>
                      <a:pPr marL="0" marR="0" lvl="0" indent="0" algn="l" defTabSz="914400" rtl="0" eaLnBrk="1" fontAlgn="base" latinLnBrk="0" hangingPunct="1">
                        <a:lnSpc>
                          <a:spcPct val="95000"/>
                        </a:lnSpc>
                        <a:spcBef>
                          <a:spcPts val="300"/>
                        </a:spcBef>
                        <a:spcAft>
                          <a:spcPct val="0"/>
                        </a:spcAft>
                        <a:buClr>
                          <a:schemeClr val="tx1"/>
                        </a:buClr>
                        <a:buSzPct val="80000"/>
                        <a:buFont typeface="Arial" pitchFamily="34" charset="0"/>
                        <a:buNone/>
                        <a:tabLst/>
                        <a:defRPr/>
                      </a:pPr>
                      <a:r>
                        <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rPr>
                        <a:t>VIP bonus on Enterprise Networks, UCS, HyperFlex, Nexus, and </a:t>
                      </a:r>
                      <a:r>
                        <a:rPr lang="en-US" sz="1000" dirty="0" smtClean="0"/>
                        <a:t>Firepower Threat Defense</a:t>
                      </a:r>
                      <a:r>
                        <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rPr>
                        <a:t> Account Breakaway deals</a:t>
                      </a:r>
                      <a:endParaRPr kumimoji="0" lang="en-US" sz="1000" b="0" i="0" u="none" strike="noStrike" kern="1200" cap="none" normalizeH="0" baseline="0" dirty="0">
                        <a:ln>
                          <a:noFill/>
                        </a:ln>
                        <a:solidFill>
                          <a:srgbClr val="4D4D4C"/>
                        </a:solidFill>
                        <a:effectLst/>
                        <a:latin typeface="+mn-lt"/>
                        <a:ea typeface="ＭＳ Ｐゴシック" pitchFamily="34" charset="-128"/>
                        <a:cs typeface="+mn-cs"/>
                      </a:endParaRPr>
                    </a:p>
                  </a:txBody>
                  <a:tcPr marL="134648" marR="134648" marT="67324" marB="67324" horzOverflow="overflow"/>
                </a:tc>
                <a:tc>
                  <a:txBody>
                    <a:bodyPr/>
                    <a:lstStyle/>
                    <a:p>
                      <a:pPr marL="171450" marR="0" lvl="0" indent="-171450" algn="l" defTabSz="914400" rtl="0" eaLnBrk="1" fontAlgn="base" latinLnBrk="0" hangingPunct="1">
                        <a:lnSpc>
                          <a:spcPct val="95000"/>
                        </a:lnSpc>
                        <a:spcBef>
                          <a:spcPts val="300"/>
                        </a:spcBef>
                        <a:spcAft>
                          <a:spcPct val="0"/>
                        </a:spcAft>
                        <a:buClr>
                          <a:schemeClr val="tx1"/>
                        </a:buClr>
                        <a:buSzPct val="80000"/>
                        <a:buFont typeface="Arial" pitchFamily="34" charset="0"/>
                        <a:buChar char="•"/>
                        <a:tabLst/>
                        <a:defRPr/>
                      </a:pPr>
                      <a:r>
                        <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rPr>
                        <a:t>Earn more for deals with new accounts and when you reactivate existing accounts</a:t>
                      </a:r>
                    </a:p>
                    <a:p>
                      <a:pPr marL="171450" marR="0" lvl="0" indent="-171450" algn="l" defTabSz="914400" rtl="0" eaLnBrk="1" fontAlgn="base" latinLnBrk="0" hangingPunct="1">
                        <a:lnSpc>
                          <a:spcPct val="95000"/>
                        </a:lnSpc>
                        <a:spcBef>
                          <a:spcPts val="300"/>
                        </a:spcBef>
                        <a:spcAft>
                          <a:spcPct val="0"/>
                        </a:spcAft>
                        <a:buClr>
                          <a:schemeClr val="tx1"/>
                        </a:buClr>
                        <a:buSzPct val="80000"/>
                        <a:buFont typeface="Arial" pitchFamily="34" charset="0"/>
                        <a:buChar char="•"/>
                        <a:tabLst/>
                        <a:defRPr/>
                      </a:pPr>
                      <a:r>
                        <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rPr>
                        <a:t>Additional to the significantly higher upfront discounts offered through the Account Breakaway program</a:t>
                      </a:r>
                    </a:p>
                  </a:txBody>
                  <a:tcPr marL="134648" marR="134648" marT="67324" marB="67324" horzOverflow="overflow">
                    <a:solidFill>
                      <a:srgbClr val="CCCDD7"/>
                    </a:solidFill>
                  </a:tcPr>
                </a:tc>
                <a:tc>
                  <a:txBody>
                    <a:bodyPr/>
                    <a:lstStyle/>
                    <a:p>
                      <a:pPr marL="171450" marR="0" lvl="0" indent="-171450" algn="l" defTabSz="914400" rtl="0" eaLnBrk="1" fontAlgn="base" latinLnBrk="0" hangingPunct="1">
                        <a:lnSpc>
                          <a:spcPct val="95000"/>
                        </a:lnSpc>
                        <a:spcBef>
                          <a:spcPts val="300"/>
                        </a:spcBef>
                        <a:spcAft>
                          <a:spcPct val="0"/>
                        </a:spcAft>
                        <a:buClr>
                          <a:schemeClr val="tx1"/>
                        </a:buClr>
                        <a:buSzPct val="80000"/>
                        <a:buFont typeface="Arial" pitchFamily="34" charset="0"/>
                        <a:buChar char="•"/>
                        <a:tabLst/>
                        <a:defRPr/>
                      </a:pPr>
                      <a:r>
                        <a:rPr lang="en-US" sz="1000" kern="1200" dirty="0" smtClean="0">
                          <a:solidFill>
                            <a:schemeClr val="dk1"/>
                          </a:solidFill>
                          <a:effectLst/>
                          <a:latin typeface="+mn-lt"/>
                          <a:ea typeface="+mn-ea"/>
                          <a:cs typeface="+mn-cs"/>
                        </a:rPr>
                        <a:t>Identify new accounts, reactivate accounts in EN, DC and Security, and register them as Account Breakaway deals in Cisco Commerce Workspace</a:t>
                      </a:r>
                    </a:p>
                    <a:p>
                      <a:pPr marL="171450" marR="0" lvl="0" indent="-171450" algn="l" defTabSz="914400" rtl="0" eaLnBrk="1" fontAlgn="base" latinLnBrk="0" hangingPunct="1">
                        <a:lnSpc>
                          <a:spcPct val="95000"/>
                        </a:lnSpc>
                        <a:spcBef>
                          <a:spcPts val="300"/>
                        </a:spcBef>
                        <a:spcAft>
                          <a:spcPct val="0"/>
                        </a:spcAft>
                        <a:buClr>
                          <a:schemeClr val="tx1"/>
                        </a:buClr>
                        <a:buSzPct val="80000"/>
                        <a:buFont typeface="Arial" pitchFamily="34" charset="0"/>
                        <a:buChar char="•"/>
                        <a:tabLst/>
                        <a:defRPr/>
                      </a:pPr>
                      <a:r>
                        <a:rPr lang="en-US" sz="1000" kern="1200" dirty="0" smtClean="0">
                          <a:solidFill>
                            <a:schemeClr val="dk1"/>
                          </a:solidFill>
                          <a:effectLst/>
                          <a:latin typeface="+mn-lt"/>
                          <a:ea typeface="+mn-ea"/>
                          <a:cs typeface="+mn-cs"/>
                        </a:rPr>
                        <a:t>Visit for more info </a:t>
                      </a:r>
                      <a:r>
                        <a:rPr lang="en-US" sz="1000" kern="1200" dirty="0" smtClean="0">
                          <a:solidFill>
                            <a:schemeClr val="dk1"/>
                          </a:solidFill>
                          <a:effectLst/>
                          <a:latin typeface="+mn-lt"/>
                          <a:ea typeface="+mn-ea"/>
                          <a:cs typeface="+mn-cs"/>
                          <a:hlinkClick r:id="rId3"/>
                        </a:rPr>
                        <a:t>www.cisco.com/go/ab</a:t>
                      </a:r>
                      <a:r>
                        <a:rPr lang="en-US" sz="1000" kern="1200" dirty="0" smtClean="0">
                          <a:solidFill>
                            <a:schemeClr val="dk1"/>
                          </a:solidFill>
                          <a:effectLst/>
                          <a:latin typeface="+mn-lt"/>
                          <a:ea typeface="+mn-ea"/>
                          <a:cs typeface="+mn-cs"/>
                        </a:rPr>
                        <a:t> </a:t>
                      </a:r>
                    </a:p>
                  </a:txBody>
                  <a:tcPr marL="134648" marR="134648" marT="67324" marB="67324" horzOverflow="overflow"/>
                </a:tc>
              </a:tr>
              <a:tr h="655072">
                <a:tc>
                  <a:txBody>
                    <a:bodyPr/>
                    <a:lstStyle/>
                    <a:p>
                      <a:pPr marL="0" marR="0" lvl="0" indent="0" algn="l" defTabSz="914400" rtl="0" eaLnBrk="1" fontAlgn="base" latinLnBrk="0" hangingPunct="1">
                        <a:lnSpc>
                          <a:spcPct val="95000"/>
                        </a:lnSpc>
                        <a:spcBef>
                          <a:spcPts val="300"/>
                        </a:spcBef>
                        <a:spcAft>
                          <a:spcPct val="0"/>
                        </a:spcAft>
                        <a:buClrTx/>
                        <a:buSzTx/>
                        <a:buFontTx/>
                        <a:buNone/>
                        <a:tabLst/>
                        <a:defRPr/>
                      </a:pPr>
                      <a:r>
                        <a:rPr kumimoji="0" lang="en-US" sz="1050" b="0" i="0" u="none" strike="noStrike" kern="1200" cap="none" normalizeH="0" baseline="0" dirty="0" smtClean="0">
                          <a:ln>
                            <a:noFill/>
                          </a:ln>
                          <a:solidFill>
                            <a:srgbClr val="4D4D4C"/>
                          </a:solidFill>
                          <a:effectLst/>
                          <a:latin typeface="+mn-lt"/>
                          <a:ea typeface="ＭＳ Ｐゴシック" pitchFamily="34" charset="-128"/>
                          <a:cs typeface="+mn-cs"/>
                        </a:rPr>
                        <a:t>Simplified, more rewarding, renamed SaaS/Annuity incentive</a:t>
                      </a:r>
                      <a:endParaRPr kumimoji="0" lang="en-US" sz="1050" b="0" i="0" u="none" strike="noStrike" kern="1200" cap="none" normalizeH="0" baseline="0" dirty="0">
                        <a:ln>
                          <a:noFill/>
                        </a:ln>
                        <a:solidFill>
                          <a:srgbClr val="4D4D4C"/>
                        </a:solidFill>
                        <a:effectLst/>
                        <a:latin typeface="+mn-lt"/>
                        <a:ea typeface="ＭＳ Ｐゴシック" pitchFamily="34" charset="-128"/>
                        <a:cs typeface="+mn-cs"/>
                      </a:endParaRPr>
                    </a:p>
                  </a:txBody>
                  <a:tcPr marL="134648" marR="134648" marT="67324" marB="67324" horzOverflow="overflow"/>
                </a:tc>
                <a:tc>
                  <a:txBody>
                    <a:bodyPr/>
                    <a:lstStyle/>
                    <a:p>
                      <a:pPr marL="0" marR="0" lvl="0" indent="0" algn="l" defTabSz="914400" rtl="0" eaLnBrk="1" fontAlgn="base" latinLnBrk="0" hangingPunct="1">
                        <a:lnSpc>
                          <a:spcPct val="95000"/>
                        </a:lnSpc>
                        <a:spcBef>
                          <a:spcPts val="300"/>
                        </a:spcBef>
                        <a:spcAft>
                          <a:spcPct val="0"/>
                        </a:spcAft>
                        <a:buClr>
                          <a:schemeClr val="tx1"/>
                        </a:buClr>
                        <a:buSzPct val="80000"/>
                        <a:buFont typeface="Arial" pitchFamily="34" charset="0"/>
                        <a:buNone/>
                        <a:tabLst/>
                        <a:defRPr/>
                      </a:pPr>
                      <a:r>
                        <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rPr>
                        <a:t>Evolved SaaS/Annuity rewards incent healthy practice for Annuity-based offers in Collaboration or Security </a:t>
                      </a:r>
                      <a:endParaRPr kumimoji="0" lang="en-US" sz="1000" b="0" i="0" u="none" strike="noStrike" kern="1200" cap="none" normalizeH="0" baseline="0" dirty="0">
                        <a:ln>
                          <a:noFill/>
                        </a:ln>
                        <a:solidFill>
                          <a:srgbClr val="4D4D4C"/>
                        </a:solidFill>
                        <a:effectLst/>
                        <a:latin typeface="+mn-lt"/>
                        <a:ea typeface="ＭＳ Ｐゴシック" pitchFamily="34" charset="-128"/>
                        <a:cs typeface="+mn-cs"/>
                      </a:endParaRPr>
                    </a:p>
                  </a:txBody>
                  <a:tcPr marL="134648" marR="134648" marT="67324" marB="67324" horzOverflow="overflow"/>
                </a:tc>
                <a:tc>
                  <a:txBody>
                    <a:bodyPr/>
                    <a:lstStyle/>
                    <a:p>
                      <a:pPr marL="0" marR="0" lvl="0" indent="0" algn="l" defTabSz="914400" rtl="0" eaLnBrk="1" fontAlgn="base" latinLnBrk="0" hangingPunct="1">
                        <a:lnSpc>
                          <a:spcPct val="95000"/>
                        </a:lnSpc>
                        <a:spcBef>
                          <a:spcPts val="300"/>
                        </a:spcBef>
                        <a:spcAft>
                          <a:spcPct val="0"/>
                        </a:spcAft>
                        <a:buClr>
                          <a:schemeClr val="tx1"/>
                        </a:buClr>
                        <a:buSzPct val="80000"/>
                        <a:buFont typeface="Arial" pitchFamily="34" charset="0"/>
                        <a:buNone/>
                        <a:tabLst/>
                        <a:defRPr/>
                      </a:pPr>
                      <a:r>
                        <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rPr>
                        <a:t>Increased opportunity to be rewarded for growing, upselling, and renewing the Annuity-based offers in Collaboration or Security</a:t>
                      </a:r>
                    </a:p>
                  </a:txBody>
                  <a:tcPr marL="134648" marR="134648" marT="67324" marB="67324" horzOverflow="overflow">
                    <a:solidFill>
                      <a:srgbClr val="E7E8EC"/>
                    </a:solidFill>
                  </a:tcPr>
                </a:tc>
                <a:tc>
                  <a:txBody>
                    <a:bodyPr/>
                    <a:lstStyle/>
                    <a:p>
                      <a:pPr marL="171450" marR="0" lvl="0" indent="-171450" algn="l" defTabSz="914400" rtl="0" eaLnBrk="1" fontAlgn="base" latinLnBrk="0" hangingPunct="1">
                        <a:lnSpc>
                          <a:spcPct val="95000"/>
                        </a:lnSpc>
                        <a:spcBef>
                          <a:spcPts val="300"/>
                        </a:spcBef>
                        <a:spcAft>
                          <a:spcPct val="0"/>
                        </a:spcAft>
                        <a:buClr>
                          <a:schemeClr val="tx1"/>
                        </a:buClr>
                        <a:buSzPct val="80000"/>
                        <a:buFont typeface="Arial" pitchFamily="34" charset="0"/>
                        <a:buChar char="•"/>
                        <a:tabLst/>
                        <a:defRPr/>
                      </a:pPr>
                      <a:r>
                        <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rPr>
                        <a:t>Promote Annuity-based offers and recurring revenue streams within your collaboration and security practice</a:t>
                      </a:r>
                    </a:p>
                    <a:p>
                      <a:pPr marL="171450" marR="0" lvl="0" indent="-171450" algn="l" defTabSz="914400" rtl="0" eaLnBrk="1" fontAlgn="base" latinLnBrk="0" hangingPunct="1">
                        <a:lnSpc>
                          <a:spcPct val="95000"/>
                        </a:lnSpc>
                        <a:spcBef>
                          <a:spcPts val="300"/>
                        </a:spcBef>
                        <a:spcAft>
                          <a:spcPct val="0"/>
                        </a:spcAft>
                        <a:buClr>
                          <a:schemeClr val="tx1"/>
                        </a:buClr>
                        <a:buSzPct val="80000"/>
                        <a:buFont typeface="Arial" pitchFamily="34" charset="0"/>
                        <a:buChar char="•"/>
                        <a:tabLst/>
                        <a:defRPr/>
                      </a:pPr>
                      <a:r>
                        <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rPr>
                        <a:t>Focus on Land, Adopt, Expand and Renew</a:t>
                      </a:r>
                    </a:p>
                  </a:txBody>
                  <a:tcPr marL="134648" marR="134648" marT="67324" marB="67324" horzOverflow="overflow"/>
                </a:tc>
              </a:tr>
              <a:tr h="655072">
                <a:tc>
                  <a:txBody>
                    <a:bodyPr/>
                    <a:lstStyle/>
                    <a:p>
                      <a:pPr marL="0" marR="0" lvl="0" indent="0" algn="l" defTabSz="914400" rtl="0" eaLnBrk="1" fontAlgn="base" latinLnBrk="0" hangingPunct="1">
                        <a:lnSpc>
                          <a:spcPct val="95000"/>
                        </a:lnSpc>
                        <a:spcBef>
                          <a:spcPts val="300"/>
                        </a:spcBef>
                        <a:spcAft>
                          <a:spcPct val="0"/>
                        </a:spcAft>
                        <a:buClrTx/>
                        <a:buSzTx/>
                        <a:buFontTx/>
                        <a:buNone/>
                        <a:tabLst/>
                        <a:defRPr/>
                      </a:pPr>
                      <a:r>
                        <a:rPr kumimoji="0" lang="en-US" sz="1050" b="0" i="0" u="none" strike="noStrike" kern="1200" cap="none" normalizeH="0" baseline="0" dirty="0" smtClean="0">
                          <a:ln>
                            <a:noFill/>
                          </a:ln>
                          <a:solidFill>
                            <a:srgbClr val="4D4D4C"/>
                          </a:solidFill>
                          <a:effectLst/>
                          <a:latin typeface="+mn-lt"/>
                          <a:ea typeface="ＭＳ Ｐゴシック" pitchFamily="34" charset="-128"/>
                          <a:cs typeface="+mn-cs"/>
                        </a:rPr>
                        <a:t>VIP Express transition</a:t>
                      </a:r>
                      <a:endParaRPr kumimoji="0" lang="en-US" sz="1050" b="0" i="0" u="none" strike="noStrike" kern="1200" cap="none" normalizeH="0" baseline="0" dirty="0">
                        <a:ln>
                          <a:noFill/>
                        </a:ln>
                        <a:solidFill>
                          <a:srgbClr val="4D4D4C"/>
                        </a:solidFill>
                        <a:effectLst/>
                        <a:latin typeface="+mn-lt"/>
                        <a:ea typeface="ＭＳ Ｐゴシック" pitchFamily="34" charset="-128"/>
                        <a:cs typeface="+mn-cs"/>
                      </a:endParaRPr>
                    </a:p>
                  </a:txBody>
                  <a:tcPr marL="134648" marR="134648" marT="67324" marB="67324" horzOverflow="overflow"/>
                </a:tc>
                <a:tc>
                  <a:txBody>
                    <a:bodyPr/>
                    <a:lstStyle/>
                    <a:p>
                      <a:pPr marL="0" marR="0" lvl="0" indent="0" algn="l" defTabSz="914400" rtl="0" eaLnBrk="1" fontAlgn="base" latinLnBrk="0" hangingPunct="1">
                        <a:lnSpc>
                          <a:spcPct val="95000"/>
                        </a:lnSpc>
                        <a:spcBef>
                          <a:spcPts val="300"/>
                        </a:spcBef>
                        <a:spcAft>
                          <a:spcPct val="0"/>
                        </a:spcAft>
                        <a:buClr>
                          <a:schemeClr val="tx1"/>
                        </a:buClr>
                        <a:buSzPct val="80000"/>
                        <a:buFont typeface="Arial" pitchFamily="34" charset="0"/>
                        <a:buNone/>
                        <a:tabLst/>
                        <a:defRPr/>
                      </a:pPr>
                      <a:r>
                        <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rPr>
                        <a:t>The incentive for VIP Express partners has been transitioned from products to the Annuity-based offers</a:t>
                      </a:r>
                    </a:p>
                  </a:txBody>
                  <a:tcPr marL="134648" marR="134648" marT="67324" marB="67324" horzOverflow="overflow"/>
                </a:tc>
                <a:tc>
                  <a:txBody>
                    <a:bodyPr/>
                    <a:lstStyle/>
                    <a:p>
                      <a:pPr marL="171450" marR="0" lvl="0" indent="-171450" algn="l" defTabSz="914400" rtl="0" eaLnBrk="1" fontAlgn="base" latinLnBrk="0" hangingPunct="1">
                        <a:lnSpc>
                          <a:spcPct val="95000"/>
                        </a:lnSpc>
                        <a:spcBef>
                          <a:spcPts val="300"/>
                        </a:spcBef>
                        <a:spcAft>
                          <a:spcPct val="0"/>
                        </a:spcAft>
                        <a:buClr>
                          <a:schemeClr val="tx1"/>
                        </a:buClr>
                        <a:buSzPct val="80000"/>
                        <a:buFont typeface="Arial" pitchFamily="34" charset="0"/>
                        <a:buChar char="•"/>
                        <a:tabLst/>
                        <a:defRPr/>
                      </a:pPr>
                      <a:r>
                        <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rPr>
                        <a:t>VIP Express </a:t>
                      </a:r>
                      <a:r>
                        <a:rPr kumimoji="0" lang="en-US" sz="1000" b="0" i="0" u="none" strike="noStrike" kern="1200" cap="none" normalizeH="0" baseline="0" dirty="0" err="1" smtClean="0">
                          <a:ln>
                            <a:noFill/>
                          </a:ln>
                          <a:solidFill>
                            <a:srgbClr val="4D4D4C"/>
                          </a:solidFill>
                          <a:effectLst/>
                          <a:latin typeface="+mn-lt"/>
                          <a:ea typeface="ＭＳ Ｐゴシック" pitchFamily="34" charset="-128"/>
                          <a:cs typeface="+mn-cs"/>
                        </a:rPr>
                        <a:t>subtracks</a:t>
                      </a:r>
                      <a:r>
                        <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rPr>
                        <a:t> reached end of life at the end of VIP 29</a:t>
                      </a:r>
                    </a:p>
                    <a:p>
                      <a:pPr marL="171450" marR="0" lvl="0" indent="-171450" algn="l" defTabSz="914400" rtl="0" eaLnBrk="1" fontAlgn="base" latinLnBrk="0" hangingPunct="1">
                        <a:lnSpc>
                          <a:spcPct val="95000"/>
                        </a:lnSpc>
                        <a:spcBef>
                          <a:spcPts val="300"/>
                        </a:spcBef>
                        <a:spcAft>
                          <a:spcPct val="0"/>
                        </a:spcAft>
                        <a:buClr>
                          <a:schemeClr val="tx1"/>
                        </a:buClr>
                        <a:buSzPct val="80000"/>
                        <a:buFont typeface="Arial" pitchFamily="34" charset="0"/>
                        <a:buChar char="•"/>
                        <a:tabLst/>
                        <a:defRPr/>
                      </a:pPr>
                      <a:r>
                        <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rPr>
                        <a:t>Opportunity in the SaaS/Annuity </a:t>
                      </a:r>
                      <a:r>
                        <a:rPr kumimoji="0" lang="en-US" sz="1000" b="0" i="0" u="none" strike="noStrike" kern="1200" cap="none" normalizeH="0" baseline="0" dirty="0" err="1" smtClean="0">
                          <a:ln>
                            <a:noFill/>
                          </a:ln>
                          <a:solidFill>
                            <a:srgbClr val="4D4D4C"/>
                          </a:solidFill>
                          <a:effectLst/>
                          <a:latin typeface="+mn-lt"/>
                          <a:ea typeface="ＭＳ Ｐゴシック" pitchFamily="34" charset="-128"/>
                          <a:cs typeface="+mn-cs"/>
                        </a:rPr>
                        <a:t>subtracks</a:t>
                      </a:r>
                      <a:r>
                        <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rPr>
                        <a:t> is accessible even for smaller partners, for both enrollment and performance requirements</a:t>
                      </a:r>
                    </a:p>
                  </a:txBody>
                  <a:tcPr marL="134648" marR="134648" marT="67324" marB="67324" horzOverflow="overflow">
                    <a:solidFill>
                      <a:srgbClr val="CCCDD7"/>
                    </a:solidFill>
                  </a:tcPr>
                </a:tc>
                <a:tc>
                  <a:txBody>
                    <a:bodyPr/>
                    <a:lstStyle/>
                    <a:p>
                      <a:pPr marL="171450" marR="0" lvl="0" indent="-171450" algn="l" defTabSz="914400" rtl="0" eaLnBrk="1" fontAlgn="base" latinLnBrk="0" hangingPunct="1">
                        <a:lnSpc>
                          <a:spcPct val="95000"/>
                        </a:lnSpc>
                        <a:spcBef>
                          <a:spcPts val="300"/>
                        </a:spcBef>
                        <a:spcAft>
                          <a:spcPct val="0"/>
                        </a:spcAft>
                        <a:buClr>
                          <a:schemeClr val="tx1"/>
                        </a:buClr>
                        <a:buSzPct val="80000"/>
                        <a:buFont typeface="Arial" pitchFamily="34" charset="0"/>
                        <a:buChar char="•"/>
                        <a:tabLst/>
                        <a:defRPr/>
                      </a:pPr>
                      <a:r>
                        <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rPr>
                        <a:t>Start </a:t>
                      </a:r>
                      <a:r>
                        <a:rPr lang="en-US" sz="1000" kern="1200" dirty="0" smtClean="0">
                          <a:solidFill>
                            <a:schemeClr val="dk1"/>
                          </a:solidFill>
                          <a:effectLst/>
                          <a:latin typeface="+mn-lt"/>
                          <a:ea typeface="+mn-ea"/>
                          <a:cs typeface="+mn-cs"/>
                        </a:rPr>
                        <a:t>building your Cisco SaaS/Annuity-based practice and </a:t>
                      </a:r>
                      <a:r>
                        <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hlinkClick r:id="rId4"/>
                        </a:rPr>
                        <a:t>transition to VIP SaaS/Annuity </a:t>
                      </a:r>
                      <a:r>
                        <a:rPr kumimoji="0" lang="en-US" sz="1000" b="0" i="0" u="none" strike="noStrike" kern="1200" cap="none" normalizeH="0" baseline="0" dirty="0" err="1" smtClean="0">
                          <a:ln>
                            <a:noFill/>
                          </a:ln>
                          <a:solidFill>
                            <a:srgbClr val="4D4D4C"/>
                          </a:solidFill>
                          <a:effectLst/>
                          <a:latin typeface="+mn-lt"/>
                          <a:ea typeface="ＭＳ Ｐゴシック" pitchFamily="34" charset="-128"/>
                          <a:cs typeface="+mn-cs"/>
                          <a:hlinkClick r:id="rId4"/>
                        </a:rPr>
                        <a:t>subtracks</a:t>
                      </a:r>
                      <a:r>
                        <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hlinkClick r:id="rId4"/>
                        </a:rPr>
                        <a:t> </a:t>
                      </a:r>
                      <a:r>
                        <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rPr>
                        <a:t>if you participated in Express </a:t>
                      </a:r>
                      <a:r>
                        <a:rPr kumimoji="0" lang="en-US" sz="1000" b="0" i="0" u="none" strike="noStrike" kern="1200" cap="none" normalizeH="0" baseline="0" dirty="0" err="1" smtClean="0">
                          <a:ln>
                            <a:noFill/>
                          </a:ln>
                          <a:solidFill>
                            <a:srgbClr val="4D4D4C"/>
                          </a:solidFill>
                          <a:effectLst/>
                          <a:latin typeface="+mn-lt"/>
                          <a:ea typeface="ＭＳ Ｐゴシック" pitchFamily="34" charset="-128"/>
                          <a:cs typeface="+mn-cs"/>
                        </a:rPr>
                        <a:t>subtracks</a:t>
                      </a:r>
                      <a:r>
                        <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rPr>
                        <a:t> in VIP 29</a:t>
                      </a:r>
                    </a:p>
                    <a:p>
                      <a:pPr marL="171450" marR="0" lvl="0" indent="-171450" algn="l" defTabSz="914400" rtl="0" eaLnBrk="1" fontAlgn="base" latinLnBrk="0" hangingPunct="1">
                        <a:lnSpc>
                          <a:spcPct val="95000"/>
                        </a:lnSpc>
                        <a:spcBef>
                          <a:spcPts val="300"/>
                        </a:spcBef>
                        <a:spcAft>
                          <a:spcPct val="0"/>
                        </a:spcAft>
                        <a:buClr>
                          <a:schemeClr val="tx1"/>
                        </a:buClr>
                        <a:buSzPct val="80000"/>
                        <a:buFont typeface="Arial" pitchFamily="34" charset="0"/>
                        <a:buChar char="•"/>
                        <a:tabLst/>
                        <a:defRPr/>
                      </a:pPr>
                      <a:r>
                        <a:rPr lang="en-US" sz="1000" kern="1200" dirty="0" smtClean="0">
                          <a:solidFill>
                            <a:schemeClr val="dk1"/>
                          </a:solidFill>
                          <a:effectLst/>
                          <a:latin typeface="+mn-lt"/>
                          <a:ea typeface="+mn-ea"/>
                          <a:cs typeface="+mn-cs"/>
                        </a:rPr>
                        <a:t>Innovate and align with industry and customer requirements</a:t>
                      </a:r>
                      <a:endPar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endParaRPr>
                    </a:p>
                  </a:txBody>
                  <a:tcPr marL="134648" marR="134648" marT="67324" marB="67324" horzOverflow="overflow">
                    <a:solidFill>
                      <a:srgbClr val="CCCDD7"/>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072634304"/>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VIP </a:t>
            </a:r>
            <a:r>
              <a:rPr lang="en-US" dirty="0" smtClean="0"/>
              <a:t>30: </a:t>
            </a:r>
            <a:r>
              <a:rPr lang="en-US" dirty="0"/>
              <a:t>Summary of Changes</a:t>
            </a:r>
          </a:p>
        </p:txBody>
      </p:sp>
      <p:graphicFrame>
        <p:nvGraphicFramePr>
          <p:cNvPr id="10" name="Table 9"/>
          <p:cNvGraphicFramePr>
            <a:graphicFrameLocks noGrp="1"/>
          </p:cNvGraphicFramePr>
          <p:nvPr>
            <p:extLst>
              <p:ext uri="{D42A27DB-BD31-4B8C-83A1-F6EECF244321}">
                <p14:modId xmlns:p14="http://schemas.microsoft.com/office/powerpoint/2010/main" val="3296575576"/>
              </p:ext>
            </p:extLst>
          </p:nvPr>
        </p:nvGraphicFramePr>
        <p:xfrm>
          <a:off x="518882" y="984137"/>
          <a:ext cx="8106236" cy="1792915"/>
        </p:xfrm>
        <a:graphic>
          <a:graphicData uri="http://schemas.openxmlformats.org/drawingml/2006/table">
            <a:tbl>
              <a:tblPr firstRow="1" bandRow="1">
                <a:tableStyleId>{5C22544A-7EE6-4342-B048-85BDC9FD1C3A}</a:tableStyleId>
              </a:tblPr>
              <a:tblGrid>
                <a:gridCol w="1394202">
                  <a:extLst>
                    <a:ext uri="{9D8B030D-6E8A-4147-A177-3AD203B41FA5}">
                      <a16:colId xmlns:a16="http://schemas.microsoft.com/office/drawing/2014/main" xmlns="" val="20000"/>
                    </a:ext>
                  </a:extLst>
                </a:gridCol>
                <a:gridCol w="2110044">
                  <a:extLst>
                    <a:ext uri="{9D8B030D-6E8A-4147-A177-3AD203B41FA5}">
                      <a16:colId xmlns:a16="http://schemas.microsoft.com/office/drawing/2014/main" xmlns="" val="20001"/>
                    </a:ext>
                  </a:extLst>
                </a:gridCol>
                <a:gridCol w="2383891">
                  <a:extLst>
                    <a:ext uri="{9D8B030D-6E8A-4147-A177-3AD203B41FA5}">
                      <a16:colId xmlns:a16="http://schemas.microsoft.com/office/drawing/2014/main" xmlns="" val="20002"/>
                    </a:ext>
                  </a:extLst>
                </a:gridCol>
                <a:gridCol w="2218099">
                  <a:extLst>
                    <a:ext uri="{9D8B030D-6E8A-4147-A177-3AD203B41FA5}">
                      <a16:colId xmlns:a16="http://schemas.microsoft.com/office/drawing/2014/main" xmlns="" val="20003"/>
                    </a:ext>
                  </a:extLst>
                </a:gridCol>
              </a:tblGrid>
              <a:tr h="320040">
                <a:tc>
                  <a:txBody>
                    <a:bodyPr/>
                    <a:lstStyle/>
                    <a:p>
                      <a:pPr marL="0" marR="0" lvl="0" indent="0" algn="ctr" defTabSz="914400" rtl="0" eaLnBrk="1" fontAlgn="base" latinLnBrk="0" hangingPunct="1">
                        <a:lnSpc>
                          <a:spcPct val="95000"/>
                        </a:lnSpc>
                        <a:spcBef>
                          <a:spcPts val="300"/>
                        </a:spcBef>
                        <a:spcAft>
                          <a:spcPct val="0"/>
                        </a:spcAft>
                        <a:buClrTx/>
                        <a:buSzTx/>
                        <a:buFont typeface="Arial" panose="020B0604020202020204" pitchFamily="34" charset="0"/>
                        <a:buNone/>
                        <a:tabLst/>
                        <a:defRPr/>
                      </a:pPr>
                      <a:r>
                        <a:rPr lang="en-US" sz="1000" dirty="0">
                          <a:effectLst/>
                        </a:rPr>
                        <a:t>What’s New</a:t>
                      </a:r>
                    </a:p>
                  </a:txBody>
                  <a:tcPr marL="134648" marR="134648" marT="67324" marB="67324" anchor="ctr" horzOverflow="overflow">
                    <a:solidFill>
                      <a:srgbClr val="049FD9"/>
                    </a:solidFill>
                  </a:tcPr>
                </a:tc>
                <a:tc>
                  <a:txBody>
                    <a:bodyPr/>
                    <a:lstStyle/>
                    <a:p>
                      <a:pPr marL="0" marR="0" lvl="0" indent="0" algn="ctr" defTabSz="914400" rtl="0" eaLnBrk="0" fontAlgn="base" latinLnBrk="0" hangingPunct="0">
                        <a:lnSpc>
                          <a:spcPct val="95000"/>
                        </a:lnSpc>
                        <a:spcBef>
                          <a:spcPts val="300"/>
                        </a:spcBef>
                        <a:spcAft>
                          <a:spcPct val="0"/>
                        </a:spcAft>
                        <a:buClr>
                          <a:schemeClr val="tx1"/>
                        </a:buClr>
                        <a:buSzPct val="80000"/>
                        <a:buFont typeface="Arial" pitchFamily="34" charset="0"/>
                        <a:buNone/>
                        <a:tabLst/>
                        <a:defRPr/>
                      </a:pPr>
                      <a:r>
                        <a:rPr lang="en-US" sz="1000" dirty="0">
                          <a:effectLst/>
                        </a:rPr>
                        <a:t>Description</a:t>
                      </a:r>
                    </a:p>
                  </a:txBody>
                  <a:tcPr marL="134648" marR="134648" marT="67324" marB="67324" anchor="ctr" horzOverflow="overflow">
                    <a:solidFill>
                      <a:srgbClr val="049FD9"/>
                    </a:solidFill>
                  </a:tcPr>
                </a:tc>
                <a:tc>
                  <a:txBody>
                    <a:bodyPr/>
                    <a:lstStyle/>
                    <a:p>
                      <a:pPr marL="0" marR="0" lvl="0" indent="0" algn="ctr" defTabSz="914400" rtl="0" eaLnBrk="0" fontAlgn="base" latinLnBrk="0" hangingPunct="0">
                        <a:lnSpc>
                          <a:spcPct val="95000"/>
                        </a:lnSpc>
                        <a:spcBef>
                          <a:spcPts val="300"/>
                        </a:spcBef>
                        <a:spcAft>
                          <a:spcPct val="0"/>
                        </a:spcAft>
                        <a:buClr>
                          <a:schemeClr val="tx1"/>
                        </a:buClr>
                        <a:buSzPct val="80000"/>
                        <a:buFont typeface="Arial" pitchFamily="34" charset="0"/>
                        <a:buNone/>
                        <a:tabLst/>
                        <a:defRPr/>
                      </a:pPr>
                      <a:r>
                        <a:rPr lang="en-US" sz="1000" dirty="0">
                          <a:effectLst/>
                        </a:rPr>
                        <a:t>Impact</a:t>
                      </a:r>
                    </a:p>
                  </a:txBody>
                  <a:tcPr marL="134648" marR="134648" marT="67324" marB="67324" anchor="ctr" horzOverflow="overflow">
                    <a:solidFill>
                      <a:srgbClr val="049FD9"/>
                    </a:solidFill>
                  </a:tcPr>
                </a:tc>
                <a:tc>
                  <a:txBody>
                    <a:bodyPr/>
                    <a:lstStyle/>
                    <a:p>
                      <a:pPr marL="0" marR="0" lvl="0" indent="0" algn="ctr" defTabSz="685777" rtl="0" eaLnBrk="1" fontAlgn="auto" latinLnBrk="0" hangingPunct="1">
                        <a:lnSpc>
                          <a:spcPct val="95000"/>
                        </a:lnSpc>
                        <a:spcBef>
                          <a:spcPts val="300"/>
                        </a:spcBef>
                        <a:spcAft>
                          <a:spcPts val="0"/>
                        </a:spcAft>
                        <a:buClr>
                          <a:schemeClr val="tx1"/>
                        </a:buClr>
                        <a:buSzPct val="80000"/>
                        <a:buFont typeface="Arial" panose="020B0604020202020204" pitchFamily="34" charset="0"/>
                        <a:buNone/>
                        <a:tabLst/>
                        <a:defRPr/>
                      </a:pPr>
                      <a:r>
                        <a:rPr lang="en-US" sz="1000" dirty="0">
                          <a:effectLst/>
                        </a:rPr>
                        <a:t>Your Action</a:t>
                      </a:r>
                    </a:p>
                  </a:txBody>
                  <a:tcPr marL="134648" marR="134648" marT="67324" marB="67324" anchor="ctr" horzOverflow="overflow">
                    <a:solidFill>
                      <a:srgbClr val="049FD9"/>
                    </a:solidFill>
                  </a:tcPr>
                </a:tc>
                <a:extLst>
                  <a:ext uri="{0D108BD9-81ED-4DB2-BD59-A6C34878D82A}">
                    <a16:rowId xmlns:a16="http://schemas.microsoft.com/office/drawing/2014/main" xmlns="" val="10000"/>
                  </a:ext>
                </a:extLst>
              </a:tr>
              <a:tr h="814709">
                <a:tc>
                  <a:txBody>
                    <a:bodyPr/>
                    <a:lstStyle/>
                    <a:p>
                      <a:pPr marL="0" marR="0" lvl="0" indent="0" algn="l" defTabSz="914400" rtl="0" eaLnBrk="1" fontAlgn="base" latinLnBrk="0" hangingPunct="1">
                        <a:lnSpc>
                          <a:spcPct val="95000"/>
                        </a:lnSpc>
                        <a:spcBef>
                          <a:spcPts val="300"/>
                        </a:spcBef>
                        <a:spcAft>
                          <a:spcPct val="0"/>
                        </a:spcAft>
                        <a:buClrTx/>
                        <a:buSzTx/>
                        <a:buFontTx/>
                        <a:buNone/>
                        <a:tabLst/>
                        <a:defRPr/>
                      </a:pPr>
                      <a:r>
                        <a:rPr kumimoji="0" lang="en-US" sz="1050" b="0" i="0" u="none" strike="noStrike" kern="1200" cap="none" normalizeH="0" baseline="0" dirty="0" smtClean="0">
                          <a:ln>
                            <a:noFill/>
                          </a:ln>
                          <a:solidFill>
                            <a:srgbClr val="4D4D4C"/>
                          </a:solidFill>
                          <a:effectLst/>
                          <a:latin typeface="+mn-lt"/>
                          <a:ea typeface="ＭＳ Ｐゴシック" pitchFamily="34" charset="-128"/>
                          <a:cs typeface="+mn-cs"/>
                        </a:rPr>
                        <a:t>Internet of Things (</a:t>
                      </a:r>
                      <a:r>
                        <a:rPr kumimoji="0" lang="en-US" sz="1050" b="0" i="0" u="none" strike="noStrike" kern="1200" cap="none" normalizeH="0" baseline="0" dirty="0" err="1" smtClean="0">
                          <a:ln>
                            <a:noFill/>
                          </a:ln>
                          <a:solidFill>
                            <a:srgbClr val="4D4D4C"/>
                          </a:solidFill>
                          <a:effectLst/>
                          <a:latin typeface="+mn-lt"/>
                          <a:ea typeface="ＭＳ Ｐゴシック" pitchFamily="34" charset="-128"/>
                          <a:cs typeface="+mn-cs"/>
                        </a:rPr>
                        <a:t>IoT</a:t>
                      </a:r>
                      <a:r>
                        <a:rPr kumimoji="0" lang="en-US" sz="1050" b="0" i="0" u="none" strike="noStrike" kern="1200" cap="none" normalizeH="0" baseline="0" dirty="0" smtClean="0">
                          <a:ln>
                            <a:noFill/>
                          </a:ln>
                          <a:solidFill>
                            <a:srgbClr val="4D4D4C"/>
                          </a:solidFill>
                          <a:effectLst/>
                          <a:latin typeface="+mn-lt"/>
                          <a:ea typeface="ＭＳ Ｐゴシック" pitchFamily="34" charset="-128"/>
                          <a:cs typeface="+mn-cs"/>
                        </a:rPr>
                        <a:t>) </a:t>
                      </a:r>
                      <a:r>
                        <a:rPr kumimoji="0" lang="en-US" sz="1050" b="0" i="0" u="none" strike="noStrike" kern="1200" cap="none" normalizeH="0" baseline="0" dirty="0" err="1" smtClean="0">
                          <a:ln>
                            <a:noFill/>
                          </a:ln>
                          <a:solidFill>
                            <a:srgbClr val="4D4D4C"/>
                          </a:solidFill>
                          <a:effectLst/>
                          <a:latin typeface="+mn-lt"/>
                          <a:ea typeface="ＭＳ Ｐゴシック" pitchFamily="34" charset="-128"/>
                          <a:cs typeface="+mn-cs"/>
                        </a:rPr>
                        <a:t>subtrack</a:t>
                      </a:r>
                      <a:r>
                        <a:rPr kumimoji="0" lang="en-US" sz="1050" b="0" i="0" u="none" strike="noStrike" kern="1200" cap="none" normalizeH="0" baseline="0" dirty="0" smtClean="0">
                          <a:ln>
                            <a:noFill/>
                          </a:ln>
                          <a:solidFill>
                            <a:srgbClr val="4D4D4C"/>
                          </a:solidFill>
                          <a:effectLst/>
                          <a:latin typeface="+mn-lt"/>
                          <a:ea typeface="ＭＳ Ｐゴシック" pitchFamily="34" charset="-128"/>
                          <a:cs typeface="+mn-cs"/>
                        </a:rPr>
                        <a:t> retirement</a:t>
                      </a:r>
                      <a:endParaRPr kumimoji="0" lang="en-US" sz="1050" b="0" i="0" u="none" strike="noStrike" kern="1200" cap="none" normalizeH="0" baseline="0" dirty="0">
                        <a:ln>
                          <a:noFill/>
                        </a:ln>
                        <a:solidFill>
                          <a:srgbClr val="4D4D4C"/>
                        </a:solidFill>
                        <a:effectLst/>
                        <a:latin typeface="+mn-lt"/>
                        <a:ea typeface="ＭＳ Ｐゴシック" pitchFamily="34" charset="-128"/>
                        <a:cs typeface="+mn-cs"/>
                      </a:endParaRPr>
                    </a:p>
                  </a:txBody>
                  <a:tcPr marL="134648" marR="134648" marT="67324" marB="67324" horzOverflow="overflow"/>
                </a:tc>
                <a:tc>
                  <a:txBody>
                    <a:bodyPr/>
                    <a:lstStyle/>
                    <a:p>
                      <a:pPr marL="0" marR="0" lvl="0" indent="0" algn="l" defTabSz="914400" rtl="0" eaLnBrk="1" fontAlgn="base" latinLnBrk="0" hangingPunct="1">
                        <a:lnSpc>
                          <a:spcPct val="95000"/>
                        </a:lnSpc>
                        <a:spcBef>
                          <a:spcPts val="300"/>
                        </a:spcBef>
                        <a:spcAft>
                          <a:spcPct val="0"/>
                        </a:spcAft>
                        <a:buClr>
                          <a:schemeClr val="tx1"/>
                        </a:buClr>
                        <a:buSzPct val="80000"/>
                        <a:buFont typeface="Arial" pitchFamily="34" charset="0"/>
                        <a:buNone/>
                        <a:tabLst/>
                        <a:defRPr/>
                      </a:pPr>
                      <a:r>
                        <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rPr>
                        <a:t>The Internet of Things (</a:t>
                      </a:r>
                      <a:r>
                        <a:rPr kumimoji="0" lang="en-US" sz="1000" b="0" i="0" u="none" strike="noStrike" kern="1200" cap="none" normalizeH="0" baseline="0" dirty="0" err="1" smtClean="0">
                          <a:ln>
                            <a:noFill/>
                          </a:ln>
                          <a:solidFill>
                            <a:srgbClr val="4D4D4C"/>
                          </a:solidFill>
                          <a:effectLst/>
                          <a:latin typeface="+mn-lt"/>
                          <a:ea typeface="ＭＳ Ｐゴシック" pitchFamily="34" charset="-128"/>
                          <a:cs typeface="+mn-cs"/>
                        </a:rPr>
                        <a:t>IoT</a:t>
                      </a:r>
                      <a:r>
                        <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rPr>
                        <a:t>) </a:t>
                      </a:r>
                      <a:r>
                        <a:rPr kumimoji="0" lang="en-US" sz="1000" b="0" i="0" u="none" strike="noStrike" kern="1200" cap="none" normalizeH="0" baseline="0" dirty="0" err="1" smtClean="0">
                          <a:ln>
                            <a:noFill/>
                          </a:ln>
                          <a:solidFill>
                            <a:srgbClr val="4D4D4C"/>
                          </a:solidFill>
                          <a:effectLst/>
                          <a:latin typeface="+mn-lt"/>
                          <a:ea typeface="ＭＳ Ｐゴシック" pitchFamily="34" charset="-128"/>
                          <a:cs typeface="+mn-cs"/>
                        </a:rPr>
                        <a:t>subtrack</a:t>
                      </a:r>
                      <a:r>
                        <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rPr>
                        <a:t> has been retired at the end of VIP 29</a:t>
                      </a:r>
                      <a:endParaRPr kumimoji="0" lang="en-US" sz="1000" b="0" i="0" u="none" strike="noStrike" kern="1200" cap="none" normalizeH="0" baseline="0" dirty="0">
                        <a:ln>
                          <a:noFill/>
                        </a:ln>
                        <a:solidFill>
                          <a:srgbClr val="4D4D4C"/>
                        </a:solidFill>
                        <a:effectLst/>
                        <a:latin typeface="+mn-lt"/>
                        <a:ea typeface="ＭＳ Ｐゴシック" pitchFamily="34" charset="-128"/>
                        <a:cs typeface="+mn-cs"/>
                      </a:endParaRPr>
                    </a:p>
                  </a:txBody>
                  <a:tcPr marL="134648" marR="134648" marT="67324" marB="67324" horzOverflow="overflow"/>
                </a:tc>
                <a:tc>
                  <a:txBody>
                    <a:bodyPr/>
                    <a:lstStyle/>
                    <a:p>
                      <a:pPr marL="0" marR="0" lvl="0" indent="0" algn="l" defTabSz="914400" rtl="0" eaLnBrk="1" fontAlgn="base" latinLnBrk="0" hangingPunct="1">
                        <a:lnSpc>
                          <a:spcPct val="95000"/>
                        </a:lnSpc>
                        <a:spcBef>
                          <a:spcPts val="300"/>
                        </a:spcBef>
                        <a:spcAft>
                          <a:spcPct val="0"/>
                        </a:spcAft>
                        <a:buClr>
                          <a:schemeClr val="tx1"/>
                        </a:buClr>
                        <a:buSzPct val="80000"/>
                        <a:buFont typeface="Arial" pitchFamily="34" charset="0"/>
                        <a:buNone/>
                        <a:tabLst/>
                        <a:defRPr/>
                      </a:pPr>
                      <a:r>
                        <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rPr>
                        <a:t>We are prioritizing deal registration programs that reward you for finding, developing, and selling </a:t>
                      </a:r>
                      <a:r>
                        <a:rPr kumimoji="0" lang="en-US" sz="1000" b="0" i="0" u="none" strike="noStrike" kern="1200" cap="none" normalizeH="0" baseline="0" dirty="0" err="1" smtClean="0">
                          <a:ln>
                            <a:noFill/>
                          </a:ln>
                          <a:solidFill>
                            <a:srgbClr val="4D4D4C"/>
                          </a:solidFill>
                          <a:effectLst/>
                          <a:latin typeface="+mn-lt"/>
                          <a:ea typeface="ＭＳ Ｐゴシック" pitchFamily="34" charset="-128"/>
                          <a:cs typeface="+mn-cs"/>
                        </a:rPr>
                        <a:t>IoT</a:t>
                      </a:r>
                      <a:r>
                        <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rPr>
                        <a:t> technologies into new accounts</a:t>
                      </a:r>
                      <a:endParaRPr kumimoji="0" lang="en-US" sz="1000" b="0" i="0" u="none" strike="noStrike" kern="1200" cap="none" normalizeH="0" baseline="0" dirty="0">
                        <a:ln>
                          <a:noFill/>
                        </a:ln>
                        <a:solidFill>
                          <a:srgbClr val="4D4D4C"/>
                        </a:solidFill>
                        <a:effectLst/>
                        <a:latin typeface="+mn-lt"/>
                        <a:ea typeface="ＭＳ Ｐゴシック" pitchFamily="34" charset="-128"/>
                        <a:cs typeface="+mn-cs"/>
                      </a:endParaRPr>
                    </a:p>
                  </a:txBody>
                  <a:tcPr marL="134648" marR="134648" marT="67324" marB="67324" horzOverflow="overflow">
                    <a:solidFill>
                      <a:srgbClr val="CCCDD7"/>
                    </a:solidFill>
                  </a:tcPr>
                </a:tc>
                <a:tc>
                  <a:txBody>
                    <a:bodyPr/>
                    <a:lstStyle/>
                    <a:p>
                      <a:pPr marL="0" marR="0" lvl="0" indent="0" algn="l" defTabSz="914400" rtl="0" eaLnBrk="1" fontAlgn="base" latinLnBrk="0" hangingPunct="1">
                        <a:lnSpc>
                          <a:spcPct val="95000"/>
                        </a:lnSpc>
                        <a:spcBef>
                          <a:spcPts val="300"/>
                        </a:spcBef>
                        <a:spcAft>
                          <a:spcPct val="0"/>
                        </a:spcAft>
                        <a:buClr>
                          <a:schemeClr val="tx1"/>
                        </a:buClr>
                        <a:buSzPct val="80000"/>
                        <a:buFont typeface="Arial" pitchFamily="34" charset="0"/>
                        <a:buNone/>
                        <a:tabLst/>
                        <a:defRPr/>
                      </a:pPr>
                      <a:r>
                        <a:rPr lang="en-US" sz="1000" kern="1200" dirty="0" smtClean="0">
                          <a:solidFill>
                            <a:schemeClr val="dk1"/>
                          </a:solidFill>
                          <a:effectLst/>
                          <a:latin typeface="+mn-lt"/>
                          <a:ea typeface="+mn-ea"/>
                          <a:cs typeface="+mn-cs"/>
                        </a:rPr>
                        <a:t>Leverage Account Breakaway program – launched in North America and Latin America in April 2017, these types of incentives will continue to be delivered to reward you for selling </a:t>
                      </a:r>
                      <a:r>
                        <a:rPr lang="en-US" sz="1000" kern="1200" dirty="0" err="1" smtClean="0">
                          <a:solidFill>
                            <a:schemeClr val="dk1"/>
                          </a:solidFill>
                          <a:effectLst/>
                          <a:latin typeface="+mn-lt"/>
                          <a:ea typeface="+mn-ea"/>
                          <a:cs typeface="+mn-cs"/>
                        </a:rPr>
                        <a:t>IoT</a:t>
                      </a:r>
                      <a:endParaRPr lang="en-US" sz="1000" kern="1200" dirty="0">
                        <a:solidFill>
                          <a:schemeClr val="dk1"/>
                        </a:solidFill>
                        <a:effectLst/>
                        <a:latin typeface="+mn-lt"/>
                        <a:ea typeface="+mn-ea"/>
                        <a:cs typeface="+mn-cs"/>
                      </a:endParaRPr>
                    </a:p>
                  </a:txBody>
                  <a:tcPr marL="134648" marR="134648" marT="67324" marB="67324" horzOverflow="overflow"/>
                </a:tc>
                <a:extLst>
                  <a:ext uri="{0D108BD9-81ED-4DB2-BD59-A6C34878D82A}">
                    <a16:rowId xmlns:a16="http://schemas.microsoft.com/office/drawing/2014/main" xmlns="" val="10001"/>
                  </a:ext>
                </a:extLst>
              </a:tr>
              <a:tr h="365760">
                <a:tc gridSpan="4">
                  <a:txBody>
                    <a:bodyPr/>
                    <a:lstStyle/>
                    <a:p>
                      <a:pPr marL="0" marR="0" lvl="0" indent="0" algn="l" defTabSz="914400" rtl="0" eaLnBrk="1" fontAlgn="base" latinLnBrk="0" hangingPunct="1">
                        <a:lnSpc>
                          <a:spcPct val="95000"/>
                        </a:lnSpc>
                        <a:spcBef>
                          <a:spcPts val="300"/>
                        </a:spcBef>
                        <a:spcAft>
                          <a:spcPct val="0"/>
                        </a:spcAft>
                        <a:buClrTx/>
                        <a:buSzTx/>
                        <a:buFontTx/>
                        <a:buNone/>
                        <a:tabLst/>
                        <a:defRPr/>
                      </a:pPr>
                      <a:r>
                        <a:rPr kumimoji="0" lang="en-US" sz="1050" b="1" i="0" u="none" strike="noStrike" kern="1200" cap="none" normalizeH="0" baseline="0" dirty="0">
                          <a:ln>
                            <a:noFill/>
                          </a:ln>
                          <a:solidFill>
                            <a:srgbClr val="4D4D4C"/>
                          </a:solidFill>
                          <a:effectLst/>
                          <a:latin typeface="+mn-lt"/>
                          <a:ea typeface="ＭＳ Ｐゴシック" pitchFamily="34" charset="-128"/>
                          <a:cs typeface="+mn-cs"/>
                        </a:rPr>
                        <a:t>Additional highlights: </a:t>
                      </a:r>
                    </a:p>
                    <a:p>
                      <a:pPr marL="171450" marR="0" lvl="0" indent="-171450" algn="l" defTabSz="914400" rtl="0" eaLnBrk="1" fontAlgn="base" latinLnBrk="0" hangingPunct="1">
                        <a:lnSpc>
                          <a:spcPct val="95000"/>
                        </a:lnSpc>
                        <a:spcBef>
                          <a:spcPts val="300"/>
                        </a:spcBef>
                        <a:spcAft>
                          <a:spcPct val="0"/>
                        </a:spcAft>
                        <a:buClrTx/>
                        <a:buSzPct val="80000"/>
                        <a:buFont typeface="Arial" panose="020B0604020202020204" pitchFamily="34" charset="0"/>
                        <a:buChar char="•"/>
                        <a:tabLst/>
                        <a:defRPr/>
                      </a:pPr>
                      <a:r>
                        <a:rPr kumimoji="0" lang="en-US" sz="1000" u="none" strike="noStrike" kern="1200" cap="none" normalizeH="0" baseline="0" dirty="0" smtClean="0">
                          <a:ln>
                            <a:noFill/>
                          </a:ln>
                          <a:solidFill>
                            <a:srgbClr val="4D4D4C"/>
                          </a:solidFill>
                          <a:effectLst/>
                        </a:rPr>
                        <a:t>2-month </a:t>
                      </a:r>
                      <a:r>
                        <a:rPr kumimoji="0" lang="en-US" sz="1000" u="none" strike="noStrike" kern="1200" cap="none" normalizeH="0" baseline="0" dirty="0">
                          <a:ln>
                            <a:noFill/>
                          </a:ln>
                          <a:solidFill>
                            <a:srgbClr val="4D4D4C"/>
                          </a:solidFill>
                          <a:effectLst/>
                        </a:rPr>
                        <a:t>Transition period—p</a:t>
                      </a:r>
                      <a:r>
                        <a:rPr lang="en-US" sz="1000" kern="1200" dirty="0">
                          <a:solidFill>
                            <a:srgbClr val="4D4D4C"/>
                          </a:solidFill>
                        </a:rPr>
                        <a:t>rotects all SKUs from changes before the SKU is removed or reduced in </a:t>
                      </a:r>
                      <a:r>
                        <a:rPr lang="en-US" sz="1000" kern="1200" dirty="0" smtClean="0">
                          <a:solidFill>
                            <a:srgbClr val="4D4D4C"/>
                          </a:solidFill>
                        </a:rPr>
                        <a:t>payout</a:t>
                      </a:r>
                      <a:endParaRPr lang="en-US" sz="1000" kern="1200" dirty="0">
                        <a:solidFill>
                          <a:srgbClr val="4D4D4C"/>
                        </a:solidFill>
                      </a:endParaRPr>
                    </a:p>
                  </a:txBody>
                  <a:tcPr marL="134648" marR="134648" marT="67324" marB="67324" horzOverflow="overflow"/>
                </a:tc>
                <a:tc hMerge="1">
                  <a:txBody>
                    <a:bodyPr/>
                    <a:lstStyle/>
                    <a:p>
                      <a:pPr marL="119063" marR="0" lvl="0" indent="-119063" algn="l" defTabSz="914400" rtl="0" eaLnBrk="1" fontAlgn="base" latinLnBrk="0" hangingPunct="1">
                        <a:lnSpc>
                          <a:spcPct val="100000"/>
                        </a:lnSpc>
                        <a:spcBef>
                          <a:spcPct val="0"/>
                        </a:spcBef>
                        <a:spcAft>
                          <a:spcPct val="0"/>
                        </a:spcAft>
                        <a:buClr>
                          <a:schemeClr val="tx1"/>
                        </a:buClr>
                        <a:buSzPct val="80000"/>
                        <a:buFont typeface="Arial" pitchFamily="34" charset="0"/>
                        <a:buChar char="•"/>
                        <a:tabLst/>
                        <a:defRPr/>
                      </a:pPr>
                      <a:endParaRPr kumimoji="0" lang="en-US" sz="1000" b="0" i="0" u="none" strike="noStrike" kern="1200" cap="none" normalizeH="0" baseline="0" dirty="0">
                        <a:ln>
                          <a:noFill/>
                        </a:ln>
                        <a:solidFill>
                          <a:schemeClr val="tx1"/>
                        </a:solidFill>
                        <a:effectLst/>
                        <a:latin typeface="+mn-lt"/>
                        <a:ea typeface="ＭＳ Ｐゴシック" pitchFamily="34" charset="-128"/>
                        <a:cs typeface="+mn-cs"/>
                      </a:endParaRPr>
                    </a:p>
                  </a:txBody>
                  <a:tcPr marL="134648" marR="134648" marT="67324" marB="67324" horzOverflow="overflow"/>
                </a:tc>
                <a:tc hMerge="1">
                  <a:txBody>
                    <a:bodyPr/>
                    <a:lstStyle/>
                    <a:p>
                      <a:pPr marL="119063" marR="0" lvl="0" indent="-119063" algn="l" defTabSz="914400" rtl="0" eaLnBrk="1" fontAlgn="base" latinLnBrk="0" hangingPunct="1">
                        <a:lnSpc>
                          <a:spcPct val="100000"/>
                        </a:lnSpc>
                        <a:spcBef>
                          <a:spcPct val="0"/>
                        </a:spcBef>
                        <a:spcAft>
                          <a:spcPct val="0"/>
                        </a:spcAft>
                        <a:buClr>
                          <a:schemeClr val="tx1"/>
                        </a:buClr>
                        <a:buSzPct val="80000"/>
                        <a:buFont typeface="Arial" pitchFamily="34" charset="0"/>
                        <a:buChar char="•"/>
                        <a:tabLst/>
                        <a:defRPr/>
                      </a:pPr>
                      <a:endParaRPr lang="en-US" sz="1000" baseline="0" dirty="0"/>
                    </a:p>
                  </a:txBody>
                  <a:tcPr marL="134648" marR="134648" marT="67324" marB="67324" horzOverflow="overflow"/>
                </a:tc>
                <a:tc hMerge="1">
                  <a:txBody>
                    <a:bodyPr/>
                    <a:lstStyle/>
                    <a:p>
                      <a:pPr marL="119063" marR="0" lvl="0" indent="-119063" algn="l" defTabSz="914400" rtl="0" eaLnBrk="1" fontAlgn="base" latinLnBrk="0" hangingPunct="1">
                        <a:lnSpc>
                          <a:spcPct val="100000"/>
                        </a:lnSpc>
                        <a:spcBef>
                          <a:spcPct val="0"/>
                        </a:spcBef>
                        <a:spcAft>
                          <a:spcPct val="0"/>
                        </a:spcAft>
                        <a:buClr>
                          <a:schemeClr val="tx1"/>
                        </a:buClr>
                        <a:buSzPct val="80000"/>
                        <a:buFont typeface="Arial" pitchFamily="34" charset="0"/>
                        <a:buChar char="•"/>
                        <a:tabLst/>
                        <a:defRPr/>
                      </a:pPr>
                      <a:endParaRPr kumimoji="0" lang="en-US" sz="1000" b="0" i="0" u="none" strike="noStrike" kern="1200" cap="none" normalizeH="0" baseline="0" dirty="0">
                        <a:ln>
                          <a:noFill/>
                        </a:ln>
                        <a:solidFill>
                          <a:schemeClr val="tx1"/>
                        </a:solidFill>
                        <a:effectLst/>
                        <a:latin typeface="+mn-lt"/>
                        <a:ea typeface="ＭＳ Ｐゴシック" pitchFamily="34" charset="-128"/>
                        <a:cs typeface="+mn-cs"/>
                      </a:endParaRPr>
                    </a:p>
                  </a:txBody>
                  <a:tcPr marL="134648" marR="134648" marT="67324" marB="67324" horzOverflow="overflow"/>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2387286793"/>
      </p:ext>
    </p:extLst>
  </p:cSld>
  <p:clrMapOvr>
    <a:masterClrMapping/>
  </p:clrMapOvr>
  <p:transition spd="med">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lue theme 2016 16x9">
  <a:themeElements>
    <a:clrScheme name="Custom 62">
      <a:dk1>
        <a:srgbClr val="4D4D4C"/>
      </a:dk1>
      <a:lt1>
        <a:srgbClr val="FFFFFF"/>
      </a:lt1>
      <a:dk2>
        <a:srgbClr val="515150"/>
      </a:dk2>
      <a:lt2>
        <a:srgbClr val="239ACC"/>
      </a:lt2>
      <a:accent1>
        <a:srgbClr val="14337C"/>
      </a:accent1>
      <a:accent2>
        <a:srgbClr val="239BCF"/>
      </a:accent2>
      <a:accent3>
        <a:srgbClr val="7AAAD4"/>
      </a:accent3>
      <a:accent4>
        <a:srgbClr val="6CC04A"/>
      </a:accent4>
      <a:accent5>
        <a:srgbClr val="218DBC"/>
      </a:accent5>
      <a:accent6>
        <a:srgbClr val="0B6B75"/>
      </a:accent6>
      <a:hlink>
        <a:srgbClr val="049FD9"/>
      </a:hlink>
      <a:folHlink>
        <a:srgbClr val="2B559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Presentation1" id="{DC503DE1-91F3-4E06-9D47-79C2309E909B}" vid="{C266BCD2-BF24-49DE-B4C0-2E591CE22960}"/>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 xmlns:thm15="http://schemas.microsoft.com/office/thememl/2012/main" name="Cisco Corporate Template Prototype_Aug_2017" id="{4E692306-BB5E-4389-8512-B70B45577D04}" vid="{BDAD62F5-9CDD-42BF-A677-E02F4F07310C}"/>
    </a:ext>
  </a:extLst>
</a:theme>
</file>

<file path=ppt/theme/theme3.xml><?xml version="1.0" encoding="utf-8"?>
<a:theme xmlns:a="http://schemas.openxmlformats.org/drawingml/2006/main" name="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6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 xmlns:thm15="http://schemas.microsoft.com/office/thememl/2012/main" name="Cisco Corporate Template Prototype_Aug_2017" id="{4E692306-BB5E-4389-8512-B70B45577D04}" vid="{BDAD62F5-9CDD-42BF-A677-E02F4F07310C}"/>
    </a:ext>
  </a:extLst>
</a:theme>
</file>

<file path=ppt/theme/theme5.xml><?xml version="1.0" encoding="utf-8"?>
<a:theme xmlns:a="http://schemas.openxmlformats.org/drawingml/2006/main" name="1_Blue theme 2016 16x9">
  <a:themeElements>
    <a:clrScheme name="Custom 62">
      <a:dk1>
        <a:srgbClr val="4D4D4C"/>
      </a:dk1>
      <a:lt1>
        <a:srgbClr val="FFFFFF"/>
      </a:lt1>
      <a:dk2>
        <a:srgbClr val="515150"/>
      </a:dk2>
      <a:lt2>
        <a:srgbClr val="239ACC"/>
      </a:lt2>
      <a:accent1>
        <a:srgbClr val="14337C"/>
      </a:accent1>
      <a:accent2>
        <a:srgbClr val="239BCF"/>
      </a:accent2>
      <a:accent3>
        <a:srgbClr val="7AAAD4"/>
      </a:accent3>
      <a:accent4>
        <a:srgbClr val="6CC04A"/>
      </a:accent4>
      <a:accent5>
        <a:srgbClr val="218DBC"/>
      </a:accent5>
      <a:accent6>
        <a:srgbClr val="0B6B75"/>
      </a:accent6>
      <a:hlink>
        <a:srgbClr val="049FD9"/>
      </a:hlink>
      <a:folHlink>
        <a:srgbClr val="2B559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Presentation1" id="{DC503DE1-91F3-4E06-9D47-79C2309E909B}" vid="{C266BCD2-BF24-49DE-B4C0-2E591CE22960}"/>
    </a:ext>
  </a:extLst>
</a:theme>
</file>

<file path=ppt/theme/theme6.xml><?xml version="1.0" encoding="utf-8"?>
<a:theme xmlns:a="http://schemas.openxmlformats.org/drawingml/2006/main" name="2_Blue theme 2016 16x9">
  <a:themeElements>
    <a:clrScheme name="Custom 62">
      <a:dk1>
        <a:srgbClr val="4D4D4C"/>
      </a:dk1>
      <a:lt1>
        <a:srgbClr val="FFFFFF"/>
      </a:lt1>
      <a:dk2>
        <a:srgbClr val="515150"/>
      </a:dk2>
      <a:lt2>
        <a:srgbClr val="239ACC"/>
      </a:lt2>
      <a:accent1>
        <a:srgbClr val="14337C"/>
      </a:accent1>
      <a:accent2>
        <a:srgbClr val="239BCF"/>
      </a:accent2>
      <a:accent3>
        <a:srgbClr val="7AAAD4"/>
      </a:accent3>
      <a:accent4>
        <a:srgbClr val="6CC04A"/>
      </a:accent4>
      <a:accent5>
        <a:srgbClr val="218DBC"/>
      </a:accent5>
      <a:accent6>
        <a:srgbClr val="0B6B75"/>
      </a:accent6>
      <a:hlink>
        <a:srgbClr val="049FD9"/>
      </a:hlink>
      <a:folHlink>
        <a:srgbClr val="2B559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Presentation1" id="{DC503DE1-91F3-4E06-9D47-79C2309E909B}" vid="{C266BCD2-BF24-49DE-B4C0-2E591CE22960}"/>
    </a:ext>
  </a:extLst>
</a:theme>
</file>

<file path=ppt/theme/theme7.xml><?xml version="1.0" encoding="utf-8"?>
<a:theme xmlns:a="http://schemas.openxmlformats.org/drawingml/2006/main" name="3_Blue theme 2016 16x9">
  <a:themeElements>
    <a:clrScheme name="Custom 62">
      <a:dk1>
        <a:srgbClr val="4D4D4C"/>
      </a:dk1>
      <a:lt1>
        <a:srgbClr val="FFFFFF"/>
      </a:lt1>
      <a:dk2>
        <a:srgbClr val="515150"/>
      </a:dk2>
      <a:lt2>
        <a:srgbClr val="239ACC"/>
      </a:lt2>
      <a:accent1>
        <a:srgbClr val="14337C"/>
      </a:accent1>
      <a:accent2>
        <a:srgbClr val="239BCF"/>
      </a:accent2>
      <a:accent3>
        <a:srgbClr val="7AAAD4"/>
      </a:accent3>
      <a:accent4>
        <a:srgbClr val="6CC04A"/>
      </a:accent4>
      <a:accent5>
        <a:srgbClr val="218DBC"/>
      </a:accent5>
      <a:accent6>
        <a:srgbClr val="0B6B75"/>
      </a:accent6>
      <a:hlink>
        <a:srgbClr val="049FD9"/>
      </a:hlink>
      <a:folHlink>
        <a:srgbClr val="2B559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Presentation1" id="{DC503DE1-91F3-4E06-9D47-79C2309E909B}" vid="{C266BCD2-BF24-49DE-B4C0-2E591CE22960}"/>
    </a:ext>
  </a:extLst>
</a:theme>
</file>

<file path=ppt/theme/theme8.xml><?xml version="1.0" encoding="utf-8"?>
<a:theme xmlns:a="http://schemas.openxmlformats.org/drawingml/2006/main" name="4_Blue theme 2016 16x9">
  <a:themeElements>
    <a:clrScheme name="Custom 62">
      <a:dk1>
        <a:srgbClr val="4D4D4C"/>
      </a:dk1>
      <a:lt1>
        <a:srgbClr val="FFFFFF"/>
      </a:lt1>
      <a:dk2>
        <a:srgbClr val="515150"/>
      </a:dk2>
      <a:lt2>
        <a:srgbClr val="239ACC"/>
      </a:lt2>
      <a:accent1>
        <a:srgbClr val="14337C"/>
      </a:accent1>
      <a:accent2>
        <a:srgbClr val="239BCF"/>
      </a:accent2>
      <a:accent3>
        <a:srgbClr val="7AAAD4"/>
      </a:accent3>
      <a:accent4>
        <a:srgbClr val="6CC04A"/>
      </a:accent4>
      <a:accent5>
        <a:srgbClr val="218DBC"/>
      </a:accent5>
      <a:accent6>
        <a:srgbClr val="0B6B75"/>
      </a:accent6>
      <a:hlink>
        <a:srgbClr val="049FD9"/>
      </a:hlink>
      <a:folHlink>
        <a:srgbClr val="2B559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Presentation1" id="{DC503DE1-91F3-4E06-9D47-79C2309E909B}" vid="{C266BCD2-BF24-49DE-B4C0-2E591CE22960}"/>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Blue theme 2016 16x9</Template>
  <TotalTime>29650</TotalTime>
  <Words>9611</Words>
  <Application>Microsoft Office PowerPoint</Application>
  <PresentationFormat>On-screen Show (16:9)</PresentationFormat>
  <Paragraphs>1543</Paragraphs>
  <Slides>78</Slides>
  <Notes>51</Notes>
  <HiddenSlides>0</HiddenSlides>
  <MMClips>0</MMClips>
  <ScaleCrop>false</ScaleCrop>
  <HeadingPairs>
    <vt:vector size="6" baseType="variant">
      <vt:variant>
        <vt:lpstr>Theme</vt:lpstr>
      </vt:variant>
      <vt:variant>
        <vt:i4>8</vt:i4>
      </vt:variant>
      <vt:variant>
        <vt:lpstr>Embedded OLE Servers</vt:lpstr>
      </vt:variant>
      <vt:variant>
        <vt:i4>1</vt:i4>
      </vt:variant>
      <vt:variant>
        <vt:lpstr>Slide Titles</vt:lpstr>
      </vt:variant>
      <vt:variant>
        <vt:i4>78</vt:i4>
      </vt:variant>
    </vt:vector>
  </HeadingPairs>
  <TitlesOfParts>
    <vt:vector size="87" baseType="lpstr">
      <vt:lpstr>Blue theme 2016 16x9</vt:lpstr>
      <vt:lpstr>5_Blue theme 2015 16x9</vt:lpstr>
      <vt:lpstr>Blue theme 2014 16x9</vt:lpstr>
      <vt:lpstr>6_Blue theme 2015 16x9</vt:lpstr>
      <vt:lpstr>1_Blue theme 2016 16x9</vt:lpstr>
      <vt:lpstr>2_Blue theme 2016 16x9</vt:lpstr>
      <vt:lpstr>3_Blue theme 2016 16x9</vt:lpstr>
      <vt:lpstr>4_Blue theme 2016 16x9</vt:lpstr>
      <vt:lpstr>think-cell Slide</vt:lpstr>
      <vt:lpstr>Welcome to this session and  thank you for your attendance.  To allow everyone to dial in, we will start  the presentation at 5 minutes past the hour. </vt:lpstr>
      <vt:lpstr>Partnership. Rewards. Results.</vt:lpstr>
      <vt:lpstr>VIP 30 Agenda</vt:lpstr>
      <vt:lpstr>Executive Summary</vt:lpstr>
      <vt:lpstr>Current VIP 30 At-a-Glance </vt:lpstr>
      <vt:lpstr>VIP 30 Architectural Design</vt:lpstr>
      <vt:lpstr>VIP 30: New Pilots, New Opportunities </vt:lpstr>
      <vt:lpstr>VIP 30: Summary of Changes</vt:lpstr>
      <vt:lpstr>VIP 30: Summary of Changes</vt:lpstr>
      <vt:lpstr>VIP 30 SKU Structure</vt:lpstr>
      <vt:lpstr>Cisco Powered Bonus Eligibility</vt:lpstr>
      <vt:lpstr>VIP 30: Architecture track</vt:lpstr>
      <vt:lpstr>PowerPoint Presentation</vt:lpstr>
      <vt:lpstr>Enterprise Networks</vt:lpstr>
      <vt:lpstr>VIP 30 Enterprise Networks Overview</vt:lpstr>
      <vt:lpstr>Enterprise Networks </vt:lpstr>
      <vt:lpstr>Enterprise Networks: Activation bonus NEW</vt:lpstr>
      <vt:lpstr>Enterprise Networks: PSS SW bonus NEW</vt:lpstr>
      <vt:lpstr>PowerPoint Presentation</vt:lpstr>
      <vt:lpstr>PowerPoint Presentation</vt:lpstr>
      <vt:lpstr>Security</vt:lpstr>
      <vt:lpstr>VIP 30 Security Overview</vt:lpstr>
      <vt:lpstr>Security</vt:lpstr>
      <vt:lpstr>Security</vt:lpstr>
      <vt:lpstr>PowerPoint Presentation</vt:lpstr>
      <vt:lpstr>Data Center</vt:lpstr>
      <vt:lpstr>VIP 30 Data Center Overview</vt:lpstr>
      <vt:lpstr>Data Center</vt:lpstr>
      <vt:lpstr>Data Center</vt:lpstr>
      <vt:lpstr>Data Center</vt:lpstr>
      <vt:lpstr>PowerPoint Presentation</vt:lpstr>
      <vt:lpstr>Collaboration</vt:lpstr>
      <vt:lpstr>VIP 30 Collaboration Overview</vt:lpstr>
      <vt:lpstr>Collaboration</vt:lpstr>
      <vt:lpstr>Collaboration </vt:lpstr>
      <vt:lpstr>PowerPoint Presentation</vt:lpstr>
      <vt:lpstr>Service Provider Technology</vt:lpstr>
      <vt:lpstr>VIP 30 Service Provider Technology Overview</vt:lpstr>
      <vt:lpstr>Service Provider Technology</vt:lpstr>
      <vt:lpstr>Service Provider Technology</vt:lpstr>
      <vt:lpstr>VIP 30: New Business track</vt:lpstr>
      <vt:lpstr>PowerPoint Presentation</vt:lpstr>
      <vt:lpstr>Enterprise Networks Annuity (pilot)</vt:lpstr>
      <vt:lpstr>VIP 30 Enterprise Networks Annuity Overview</vt:lpstr>
      <vt:lpstr>Enterprise Networks Annuity</vt:lpstr>
      <vt:lpstr>Enterprise Networks Annuity:  Activation bonus</vt:lpstr>
      <vt:lpstr>Enterprise Networks Annuity: Example</vt:lpstr>
      <vt:lpstr>PowerPoint Presentation</vt:lpstr>
      <vt:lpstr>Collaboration Annuity (pilot)</vt:lpstr>
      <vt:lpstr>VIP 30 Collaboration Annuity Overview</vt:lpstr>
      <vt:lpstr>Collaboration Annuity</vt:lpstr>
      <vt:lpstr>Collaboration Annuity: Example</vt:lpstr>
      <vt:lpstr>PowerPoint Presentation</vt:lpstr>
      <vt:lpstr>Security Annuity (pilot)</vt:lpstr>
      <vt:lpstr>VIP 30 Security Annuity Overview</vt:lpstr>
      <vt:lpstr>Security Annuity</vt:lpstr>
      <vt:lpstr>Security Annuity: Example</vt:lpstr>
      <vt:lpstr>PowerPoint Presentation</vt:lpstr>
      <vt:lpstr>Data Center Annuity (pilot)</vt:lpstr>
      <vt:lpstr>VIP 30 Data Center Annuity Overview</vt:lpstr>
      <vt:lpstr>Data Center Annuity</vt:lpstr>
      <vt:lpstr>Data Center Annuity: Example</vt:lpstr>
      <vt:lpstr>PowerPoint Presentation</vt:lpstr>
      <vt:lpstr>Meraki Cloud Networking </vt:lpstr>
      <vt:lpstr>VIP 30 Meraki Cloud Networking Overview</vt:lpstr>
      <vt:lpstr>Meraki Cloud Networking </vt:lpstr>
      <vt:lpstr>Operational Details  and Summary</vt:lpstr>
      <vt:lpstr>VIP 30 Enrollment </vt:lpstr>
      <vt:lpstr>Ensure You Are Enrolled in the Right Track</vt:lpstr>
      <vt:lpstr>VIP 30 Key Dates Program Period 30: July 30, 2017–January 27, 2018</vt:lpstr>
      <vt:lpstr>VIP 30 Customer Satisfaction Process</vt:lpstr>
      <vt:lpstr>VIP 30 Critical Booking Dates</vt:lpstr>
      <vt:lpstr>VIP 30 Resources</vt:lpstr>
      <vt:lpstr>VIP 29: Payout Information</vt:lpstr>
      <vt:lpstr>VIP 29 Key Dates Program Period 29: January 29, 2017–July 29, 2017</vt:lpstr>
      <vt:lpstr>VIP 29 Critical Booking Dates</vt:lpstr>
      <vt:lpstr>Partner Self Service (PSS) Payment Contact</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this session and  thank you for your attendance.  To allow everyone to dial in, we will start  the presentation at 5 minutes past the hour.</dc:title>
  <dc:creator>Lukas Brzak (lbrzak)</dc:creator>
  <cp:lastModifiedBy>Lukas Brzak</cp:lastModifiedBy>
  <cp:revision>1499</cp:revision>
  <dcterms:created xsi:type="dcterms:W3CDTF">2016-07-26T15:27:28Z</dcterms:created>
  <dcterms:modified xsi:type="dcterms:W3CDTF">2017-09-19T03:46:07Z</dcterms:modified>
</cp:coreProperties>
</file>