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70"/>
  </p:notesMasterIdLst>
  <p:handoutMasterIdLst>
    <p:handoutMasterId r:id="rId71"/>
  </p:handoutMasterIdLst>
  <p:sldIdLst>
    <p:sldId id="280" r:id="rId2"/>
    <p:sldId id="281" r:id="rId3"/>
    <p:sldId id="282" r:id="rId4"/>
    <p:sldId id="283" r:id="rId5"/>
    <p:sldId id="284" r:id="rId6"/>
    <p:sldId id="287" r:id="rId7"/>
    <p:sldId id="374" r:id="rId8"/>
    <p:sldId id="356" r:id="rId9"/>
    <p:sldId id="285" r:id="rId10"/>
    <p:sldId id="288" r:id="rId11"/>
    <p:sldId id="289" r:id="rId12"/>
    <p:sldId id="290" r:id="rId13"/>
    <p:sldId id="291" r:id="rId14"/>
    <p:sldId id="292" r:id="rId15"/>
    <p:sldId id="293" r:id="rId16"/>
    <p:sldId id="294" r:id="rId17"/>
    <p:sldId id="295" r:id="rId18"/>
    <p:sldId id="296" r:id="rId19"/>
    <p:sldId id="297" r:id="rId20"/>
    <p:sldId id="298" r:id="rId21"/>
    <p:sldId id="357" r:id="rId22"/>
    <p:sldId id="299" r:id="rId23"/>
    <p:sldId id="300" r:id="rId24"/>
    <p:sldId id="354" r:id="rId25"/>
    <p:sldId id="302" r:id="rId26"/>
    <p:sldId id="355"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58" r:id="rId41"/>
    <p:sldId id="317" r:id="rId42"/>
    <p:sldId id="343" r:id="rId43"/>
    <p:sldId id="344" r:id="rId44"/>
    <p:sldId id="372" r:id="rId45"/>
    <p:sldId id="360" r:id="rId46"/>
    <p:sldId id="368" r:id="rId47"/>
    <p:sldId id="366" r:id="rId48"/>
    <p:sldId id="373"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63" r:id="rId62"/>
    <p:sldId id="335" r:id="rId63"/>
    <p:sldId id="336" r:id="rId64"/>
    <p:sldId id="337" r:id="rId65"/>
    <p:sldId id="361" r:id="rId66"/>
    <p:sldId id="362" r:id="rId67"/>
    <p:sldId id="340" r:id="rId68"/>
    <p:sldId id="341" r:id="rId69"/>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kas Brzak" initials="L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C"/>
    <a:srgbClr val="CCCDD7"/>
    <a:srgbClr val="049FD9"/>
    <a:srgbClr val="4D4D4D"/>
    <a:srgbClr val="4D4D4C"/>
    <a:srgbClr val="004BAF"/>
    <a:srgbClr val="58585B"/>
    <a:srgbClr val="58595B"/>
    <a:srgbClr val="E8EBF1"/>
    <a:srgbClr val="AB08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9290" autoAdjust="0"/>
  </p:normalViewPr>
  <p:slideViewPr>
    <p:cSldViewPr snapToGrid="0">
      <p:cViewPr varScale="1">
        <p:scale>
          <a:sx n="128" d="100"/>
          <a:sy n="128" d="100"/>
        </p:scale>
        <p:origin x="1080" y="168"/>
      </p:cViewPr>
      <p:guideLst>
        <p:guide orient="horz" pos="1620"/>
        <p:guide pos="336"/>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commentAuthors" Target="commentAuthor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GPL</c:v>
                </c:pt>
              </c:strCache>
            </c:strRef>
          </c:tx>
          <c:spPr>
            <a:solidFill>
              <a:schemeClr val="accent2"/>
            </a:solidFill>
          </c:spPr>
          <c:invertIfNegative val="0"/>
          <c:cat>
            <c:strRef>
              <c:f>Sheet1!$A$2:$A$7</c:f>
              <c:strCache>
                <c:ptCount val="6"/>
                <c:pt idx="0">
                  <c:v>First Day 
Month 1 MRR</c:v>
                </c:pt>
                <c:pt idx="1">
                  <c:v>Month 2 MRR</c:v>
                </c:pt>
                <c:pt idx="2">
                  <c:v>Month 3 MRR</c:v>
                </c:pt>
                <c:pt idx="3">
                  <c:v>Month 4 MRR</c:v>
                </c:pt>
                <c:pt idx="4">
                  <c:v>Month 5 MRR</c:v>
                </c:pt>
                <c:pt idx="5">
                  <c:v>Last Day 
Month 6 MRR</c:v>
                </c:pt>
              </c:strCache>
            </c:strRef>
          </c:cat>
          <c:val>
            <c:numRef>
              <c:f>Sheet1!$B$2:$B$7</c:f>
              <c:numCache>
                <c:formatCode>#,##0</c:formatCode>
                <c:ptCount val="6"/>
                <c:pt idx="0">
                  <c:v>10000.0</c:v>
                </c:pt>
                <c:pt idx="1">
                  <c:v>10000.0</c:v>
                </c:pt>
                <c:pt idx="2">
                  <c:v>9000.0</c:v>
                </c:pt>
                <c:pt idx="3">
                  <c:v>9000.0</c:v>
                </c:pt>
                <c:pt idx="4">
                  <c:v>9000.0</c:v>
                </c:pt>
                <c:pt idx="5">
                  <c:v>9000.0</c:v>
                </c:pt>
              </c:numCache>
            </c:numRef>
          </c:val>
          <c:extLst xmlns:c16r2="http://schemas.microsoft.com/office/drawing/2015/06/chart">
            <c:ext xmlns:c16="http://schemas.microsoft.com/office/drawing/2014/chart" uri="{C3380CC4-5D6E-409C-BE32-E72D297353CC}">
              <c16:uniqueId val="{00000000-5C41-418C-839B-4D9B33509DBE}"/>
            </c:ext>
          </c:extLst>
        </c:ser>
        <c:ser>
          <c:idx val="1"/>
          <c:order val="1"/>
          <c:tx>
            <c:strRef>
              <c:f>Sheet1!$C$1</c:f>
              <c:strCache>
                <c:ptCount val="1"/>
                <c:pt idx="0">
                  <c:v>GRA</c:v>
                </c:pt>
              </c:strCache>
            </c:strRef>
          </c:tx>
          <c:spPr>
            <a:solidFill>
              <a:schemeClr val="accent1"/>
            </a:solidFill>
          </c:spPr>
          <c:invertIfNegative val="0"/>
          <c:cat>
            <c:strRef>
              <c:f>Sheet1!$A$2:$A$7</c:f>
              <c:strCache>
                <c:ptCount val="6"/>
                <c:pt idx="0">
                  <c:v>First Day 
Month 1 MRR</c:v>
                </c:pt>
                <c:pt idx="1">
                  <c:v>Month 2 MRR</c:v>
                </c:pt>
                <c:pt idx="2">
                  <c:v>Month 3 MRR</c:v>
                </c:pt>
                <c:pt idx="3">
                  <c:v>Month 4 MRR</c:v>
                </c:pt>
                <c:pt idx="4">
                  <c:v>Month 5 MRR</c:v>
                </c:pt>
                <c:pt idx="5">
                  <c:v>Last Day 
Month 6 MRR</c:v>
                </c:pt>
              </c:strCache>
            </c:strRef>
          </c:cat>
          <c:val>
            <c:numRef>
              <c:f>Sheet1!$C$2:$C$7</c:f>
              <c:numCache>
                <c:formatCode>#,##0</c:formatCode>
                <c:ptCount val="6"/>
                <c:pt idx="0" formatCode="General">
                  <c:v>0.0</c:v>
                </c:pt>
                <c:pt idx="1">
                  <c:v>2000.0</c:v>
                </c:pt>
                <c:pt idx="2">
                  <c:v>2000.0</c:v>
                </c:pt>
                <c:pt idx="3">
                  <c:v>2000.0</c:v>
                </c:pt>
                <c:pt idx="4">
                  <c:v>2000.0</c:v>
                </c:pt>
                <c:pt idx="5">
                  <c:v>2000.0</c:v>
                </c:pt>
              </c:numCache>
            </c:numRef>
          </c:val>
          <c:extLst xmlns:c16r2="http://schemas.microsoft.com/office/drawing/2015/06/chart">
            <c:ext xmlns:c16="http://schemas.microsoft.com/office/drawing/2014/chart" uri="{C3380CC4-5D6E-409C-BE32-E72D297353CC}">
              <c16:uniqueId val="{00000001-5C41-418C-839B-4D9B33509DBE}"/>
            </c:ext>
          </c:extLst>
        </c:ser>
        <c:ser>
          <c:idx val="2"/>
          <c:order val="2"/>
          <c:tx>
            <c:strRef>
              <c:f>Sheet1!$D$1</c:f>
              <c:strCache>
                <c:ptCount val="1"/>
                <c:pt idx="0">
                  <c:v>Annuity</c:v>
                </c:pt>
              </c:strCache>
            </c:strRef>
          </c:tx>
          <c:spPr>
            <a:solidFill>
              <a:schemeClr val="accent4"/>
            </a:solidFill>
          </c:spPr>
          <c:invertIfNegative val="0"/>
          <c:cat>
            <c:strRef>
              <c:f>Sheet1!$A$2:$A$7</c:f>
              <c:strCache>
                <c:ptCount val="6"/>
                <c:pt idx="0">
                  <c:v>First Day 
Month 1 MRR</c:v>
                </c:pt>
                <c:pt idx="1">
                  <c:v>Month 2 MRR</c:v>
                </c:pt>
                <c:pt idx="2">
                  <c:v>Month 3 MRR</c:v>
                </c:pt>
                <c:pt idx="3">
                  <c:v>Month 4 MRR</c:v>
                </c:pt>
                <c:pt idx="4">
                  <c:v>Month 5 MRR</c:v>
                </c:pt>
                <c:pt idx="5">
                  <c:v>Last Day 
Month 6 MRR</c:v>
                </c:pt>
              </c:strCache>
            </c:strRef>
          </c:cat>
          <c:val>
            <c:numRef>
              <c:f>Sheet1!$D$2:$D$7</c:f>
              <c:numCache>
                <c:formatCode>General</c:formatCode>
                <c:ptCount val="6"/>
                <c:pt idx="0">
                  <c:v>0.0</c:v>
                </c:pt>
                <c:pt idx="1">
                  <c:v>0.0</c:v>
                </c:pt>
                <c:pt idx="2" formatCode="#,##0">
                  <c:v>2000.0</c:v>
                </c:pt>
                <c:pt idx="3">
                  <c:v>2000.0</c:v>
                </c:pt>
                <c:pt idx="4" formatCode="#,##0">
                  <c:v>5000.0</c:v>
                </c:pt>
                <c:pt idx="5" formatCode="#,##0">
                  <c:v>8000.0</c:v>
                </c:pt>
              </c:numCache>
            </c:numRef>
          </c:val>
          <c:extLst xmlns:c16r2="http://schemas.microsoft.com/office/drawing/2015/06/chart">
            <c:ext xmlns:c16="http://schemas.microsoft.com/office/drawing/2014/chart" uri="{C3380CC4-5D6E-409C-BE32-E72D297353CC}">
              <c16:uniqueId val="{00000002-5C41-418C-839B-4D9B33509DBE}"/>
            </c:ext>
          </c:extLst>
        </c:ser>
        <c:dLbls>
          <c:showLegendKey val="0"/>
          <c:showVal val="0"/>
          <c:showCatName val="0"/>
          <c:showSerName val="0"/>
          <c:showPercent val="0"/>
          <c:showBubbleSize val="0"/>
        </c:dLbls>
        <c:gapWidth val="150"/>
        <c:overlap val="100"/>
        <c:axId val="180031568"/>
        <c:axId val="180035888"/>
      </c:barChart>
      <c:catAx>
        <c:axId val="180031568"/>
        <c:scaling>
          <c:orientation val="minMax"/>
        </c:scaling>
        <c:delete val="0"/>
        <c:axPos val="b"/>
        <c:numFmt formatCode="General" sourceLinked="0"/>
        <c:majorTickMark val="out"/>
        <c:minorTickMark val="none"/>
        <c:tickLblPos val="nextTo"/>
        <c:txPr>
          <a:bodyPr/>
          <a:lstStyle/>
          <a:p>
            <a:pPr>
              <a:defRPr sz="700"/>
            </a:pPr>
            <a:endParaRPr lang="zh-CN"/>
          </a:p>
        </c:txPr>
        <c:crossAx val="180035888"/>
        <c:crosses val="autoZero"/>
        <c:auto val="1"/>
        <c:lblAlgn val="ctr"/>
        <c:lblOffset val="100"/>
        <c:noMultiLvlLbl val="0"/>
      </c:catAx>
      <c:valAx>
        <c:axId val="180035888"/>
        <c:scaling>
          <c:orientation val="minMax"/>
        </c:scaling>
        <c:delete val="0"/>
        <c:axPos val="l"/>
        <c:majorGridlines/>
        <c:numFmt formatCode="#,##0" sourceLinked="1"/>
        <c:majorTickMark val="out"/>
        <c:minorTickMark val="none"/>
        <c:tickLblPos val="nextTo"/>
        <c:txPr>
          <a:bodyPr/>
          <a:lstStyle/>
          <a:p>
            <a:pPr>
              <a:defRPr sz="700"/>
            </a:pPr>
            <a:endParaRPr lang="zh-CN"/>
          </a:p>
        </c:txPr>
        <c:crossAx val="180031568"/>
        <c:crosses val="autoZero"/>
        <c:crossBetween val="between"/>
        <c:majorUnit val="5000.0"/>
      </c:valAx>
    </c:plotArea>
    <c:legend>
      <c:legendPos val="r"/>
      <c:layout/>
      <c:overlay val="0"/>
      <c:txPr>
        <a:bodyPr/>
        <a:lstStyle/>
        <a:p>
          <a:pPr>
            <a:defRPr sz="900"/>
          </a:pPr>
          <a:endParaRPr lang="zh-CN"/>
        </a:p>
      </c:txPr>
    </c:legend>
    <c:plotVisOnly val="1"/>
    <c:dispBlanksAs val="gap"/>
    <c:showDLblsOverMax val="0"/>
  </c:chart>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Sheet1!$D$1</c:f>
              <c:strCache>
                <c:ptCount val="1"/>
                <c:pt idx="0">
                  <c:v>Annuity</c:v>
                </c:pt>
              </c:strCache>
            </c:strRef>
          </c:tx>
          <c:spPr>
            <a:solidFill>
              <a:schemeClr val="accent4"/>
            </a:solidFill>
          </c:spPr>
          <c:invertIfNegative val="0"/>
          <c:cat>
            <c:strRef>
              <c:f>Sheet1!$A$2:$A$7</c:f>
              <c:strCache>
                <c:ptCount val="6"/>
                <c:pt idx="0">
                  <c:v>First Day 
Month 1 MRR</c:v>
                </c:pt>
                <c:pt idx="1">
                  <c:v>Month 2 MRR</c:v>
                </c:pt>
                <c:pt idx="2">
                  <c:v>Month 3 MRR</c:v>
                </c:pt>
                <c:pt idx="3">
                  <c:v>Month 4 MRR</c:v>
                </c:pt>
                <c:pt idx="4">
                  <c:v>Month 5 MRR</c:v>
                </c:pt>
                <c:pt idx="5">
                  <c:v>Last Day 
Month 6 MRR</c:v>
                </c:pt>
              </c:strCache>
            </c:strRef>
          </c:cat>
          <c:val>
            <c:numRef>
              <c:f>Sheet1!$D$2:$D$7</c:f>
              <c:numCache>
                <c:formatCode>General</c:formatCode>
                <c:ptCount val="6"/>
                <c:pt idx="0">
                  <c:v>0.0</c:v>
                </c:pt>
                <c:pt idx="1">
                  <c:v>0.0</c:v>
                </c:pt>
                <c:pt idx="2" formatCode="#,##0">
                  <c:v>2000.0</c:v>
                </c:pt>
                <c:pt idx="3">
                  <c:v>2000.0</c:v>
                </c:pt>
                <c:pt idx="4" formatCode="#,##0">
                  <c:v>5000.0</c:v>
                </c:pt>
                <c:pt idx="5" formatCode="#,##0">
                  <c:v>8000.0</c:v>
                </c:pt>
              </c:numCache>
            </c:numRef>
          </c:val>
          <c:extLst xmlns:c16r2="http://schemas.microsoft.com/office/drawing/2015/06/chart">
            <c:ext xmlns:c16="http://schemas.microsoft.com/office/drawing/2014/chart" uri="{C3380CC4-5D6E-409C-BE32-E72D297353CC}">
              <c16:uniqueId val="{00000000-DBC7-461E-B0B0-C5006639C277}"/>
            </c:ext>
          </c:extLst>
        </c:ser>
        <c:dLbls>
          <c:showLegendKey val="0"/>
          <c:showVal val="0"/>
          <c:showCatName val="0"/>
          <c:showSerName val="0"/>
          <c:showPercent val="0"/>
          <c:showBubbleSize val="0"/>
        </c:dLbls>
        <c:gapWidth val="150"/>
        <c:overlap val="100"/>
        <c:axId val="179223136"/>
        <c:axId val="179227344"/>
      </c:barChart>
      <c:catAx>
        <c:axId val="179223136"/>
        <c:scaling>
          <c:orientation val="minMax"/>
        </c:scaling>
        <c:delete val="0"/>
        <c:axPos val="b"/>
        <c:numFmt formatCode="General" sourceLinked="0"/>
        <c:majorTickMark val="out"/>
        <c:minorTickMark val="none"/>
        <c:tickLblPos val="nextTo"/>
        <c:txPr>
          <a:bodyPr/>
          <a:lstStyle/>
          <a:p>
            <a:pPr>
              <a:defRPr sz="700"/>
            </a:pPr>
            <a:endParaRPr lang="zh-CN"/>
          </a:p>
        </c:txPr>
        <c:crossAx val="179227344"/>
        <c:crosses val="autoZero"/>
        <c:auto val="1"/>
        <c:lblAlgn val="ctr"/>
        <c:lblOffset val="100"/>
        <c:noMultiLvlLbl val="0"/>
      </c:catAx>
      <c:valAx>
        <c:axId val="179227344"/>
        <c:scaling>
          <c:orientation val="minMax"/>
        </c:scaling>
        <c:delete val="0"/>
        <c:axPos val="l"/>
        <c:majorGridlines/>
        <c:numFmt formatCode="General" sourceLinked="1"/>
        <c:majorTickMark val="out"/>
        <c:minorTickMark val="none"/>
        <c:tickLblPos val="nextTo"/>
        <c:txPr>
          <a:bodyPr/>
          <a:lstStyle/>
          <a:p>
            <a:pPr>
              <a:defRPr sz="700"/>
            </a:pPr>
            <a:endParaRPr lang="zh-CN"/>
          </a:p>
        </c:txPr>
        <c:crossAx val="179223136"/>
        <c:crosses val="autoZero"/>
        <c:crossBetween val="between"/>
        <c:majorUnit val="4000.0"/>
      </c:valAx>
    </c:plotArea>
    <c:legend>
      <c:legendPos val="r"/>
      <c:layout/>
      <c:overlay val="0"/>
      <c:txPr>
        <a:bodyPr/>
        <a:lstStyle/>
        <a:p>
          <a:pPr>
            <a:defRPr sz="900"/>
          </a:pPr>
          <a:endParaRPr lang="zh-CN"/>
        </a:p>
      </c:txPr>
    </c:legend>
    <c:plotVisOnly val="1"/>
    <c:dispBlanksAs val="gap"/>
    <c:showDLblsOverMax val="0"/>
  </c:chart>
  <c:txPr>
    <a:bodyPr/>
    <a:lstStyle/>
    <a:p>
      <a:pPr>
        <a:defRPr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Sheet1!$D$1</c:f>
              <c:strCache>
                <c:ptCount val="1"/>
                <c:pt idx="0">
                  <c:v>Annuity</c:v>
                </c:pt>
              </c:strCache>
            </c:strRef>
          </c:tx>
          <c:spPr>
            <a:solidFill>
              <a:schemeClr val="accent4"/>
            </a:solidFill>
          </c:spPr>
          <c:invertIfNegative val="0"/>
          <c:cat>
            <c:strRef>
              <c:f>Sheet1!$A$2:$A$7</c:f>
              <c:strCache>
                <c:ptCount val="6"/>
                <c:pt idx="0">
                  <c:v>First Day 
Month 1 MRR</c:v>
                </c:pt>
                <c:pt idx="1">
                  <c:v>Month 2 MRR</c:v>
                </c:pt>
                <c:pt idx="2">
                  <c:v>Month 3 MRR</c:v>
                </c:pt>
                <c:pt idx="3">
                  <c:v>Month 4 MRR</c:v>
                </c:pt>
                <c:pt idx="4">
                  <c:v>Month 5 MRR</c:v>
                </c:pt>
                <c:pt idx="5">
                  <c:v>Last Day 
Month 6 MRR</c:v>
                </c:pt>
              </c:strCache>
            </c:strRef>
          </c:cat>
          <c:val>
            <c:numRef>
              <c:f>Sheet1!$D$2:$D$7</c:f>
              <c:numCache>
                <c:formatCode>General</c:formatCode>
                <c:ptCount val="6"/>
                <c:pt idx="0">
                  <c:v>0.0</c:v>
                </c:pt>
                <c:pt idx="1">
                  <c:v>1000.0</c:v>
                </c:pt>
                <c:pt idx="2" formatCode="#,##0">
                  <c:v>1500.0</c:v>
                </c:pt>
                <c:pt idx="3">
                  <c:v>1800.0</c:v>
                </c:pt>
                <c:pt idx="4" formatCode="#,##0">
                  <c:v>2200.0</c:v>
                </c:pt>
                <c:pt idx="5" formatCode="#,##0">
                  <c:v>3000.0</c:v>
                </c:pt>
              </c:numCache>
            </c:numRef>
          </c:val>
          <c:extLst xmlns:c16r2="http://schemas.microsoft.com/office/drawing/2015/06/chart">
            <c:ext xmlns:c16="http://schemas.microsoft.com/office/drawing/2014/chart" uri="{C3380CC4-5D6E-409C-BE32-E72D297353CC}">
              <c16:uniqueId val="{00000000-2D8D-4FC2-9201-FF1061CBEDF2}"/>
            </c:ext>
          </c:extLst>
        </c:ser>
        <c:dLbls>
          <c:showLegendKey val="0"/>
          <c:showVal val="0"/>
          <c:showCatName val="0"/>
          <c:showSerName val="0"/>
          <c:showPercent val="0"/>
          <c:showBubbleSize val="0"/>
        </c:dLbls>
        <c:gapWidth val="150"/>
        <c:overlap val="100"/>
        <c:axId val="180233280"/>
        <c:axId val="180237488"/>
      </c:barChart>
      <c:catAx>
        <c:axId val="180233280"/>
        <c:scaling>
          <c:orientation val="minMax"/>
        </c:scaling>
        <c:delete val="0"/>
        <c:axPos val="b"/>
        <c:numFmt formatCode="General" sourceLinked="0"/>
        <c:majorTickMark val="out"/>
        <c:minorTickMark val="none"/>
        <c:tickLblPos val="nextTo"/>
        <c:txPr>
          <a:bodyPr/>
          <a:lstStyle/>
          <a:p>
            <a:pPr>
              <a:defRPr sz="700"/>
            </a:pPr>
            <a:endParaRPr lang="zh-CN"/>
          </a:p>
        </c:txPr>
        <c:crossAx val="180237488"/>
        <c:crosses val="autoZero"/>
        <c:auto val="1"/>
        <c:lblAlgn val="ctr"/>
        <c:lblOffset val="100"/>
        <c:noMultiLvlLbl val="0"/>
      </c:catAx>
      <c:valAx>
        <c:axId val="180237488"/>
        <c:scaling>
          <c:orientation val="minMax"/>
        </c:scaling>
        <c:delete val="0"/>
        <c:axPos val="l"/>
        <c:majorGridlines/>
        <c:numFmt formatCode="General" sourceLinked="1"/>
        <c:majorTickMark val="out"/>
        <c:minorTickMark val="none"/>
        <c:tickLblPos val="nextTo"/>
        <c:txPr>
          <a:bodyPr/>
          <a:lstStyle/>
          <a:p>
            <a:pPr>
              <a:defRPr sz="700"/>
            </a:pPr>
            <a:endParaRPr lang="zh-CN"/>
          </a:p>
        </c:txPr>
        <c:crossAx val="180233280"/>
        <c:crosses val="autoZero"/>
        <c:crossBetween val="between"/>
        <c:majorUnit val="1000.0"/>
      </c:valAx>
    </c:plotArea>
    <c:legend>
      <c:legendPos val="r"/>
      <c:layout/>
      <c:overlay val="0"/>
      <c:txPr>
        <a:bodyPr/>
        <a:lstStyle/>
        <a:p>
          <a:pPr>
            <a:defRPr sz="900"/>
          </a:pPr>
          <a:endParaRPr lang="zh-CN"/>
        </a:p>
      </c:txPr>
    </c:legend>
    <c:plotVisOnly val="1"/>
    <c:dispBlanksAs val="gap"/>
    <c:showDLblsOverMax val="0"/>
  </c:chart>
  <c:txPr>
    <a:bodyPr/>
    <a:lstStyle/>
    <a:p>
      <a:pPr>
        <a:defRPr sz="1800"/>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Sheet1!$D$1</c:f>
              <c:strCache>
                <c:ptCount val="1"/>
                <c:pt idx="0">
                  <c:v>Annuity</c:v>
                </c:pt>
              </c:strCache>
            </c:strRef>
          </c:tx>
          <c:spPr>
            <a:solidFill>
              <a:schemeClr val="accent4"/>
            </a:solidFill>
          </c:spPr>
          <c:invertIfNegative val="0"/>
          <c:cat>
            <c:strRef>
              <c:f>Sheet1!$A$2:$A$7</c:f>
              <c:strCache>
                <c:ptCount val="6"/>
                <c:pt idx="0">
                  <c:v>First Day 
Month 1 MRR</c:v>
                </c:pt>
                <c:pt idx="1">
                  <c:v>Month 2 MRR</c:v>
                </c:pt>
                <c:pt idx="2">
                  <c:v>Month 3 MRR</c:v>
                </c:pt>
                <c:pt idx="3">
                  <c:v>Month 4 MRR</c:v>
                </c:pt>
                <c:pt idx="4">
                  <c:v>Month 5 MRR</c:v>
                </c:pt>
                <c:pt idx="5">
                  <c:v>Last Day 
Month 6 MRR</c:v>
                </c:pt>
              </c:strCache>
            </c:strRef>
          </c:cat>
          <c:val>
            <c:numRef>
              <c:f>Sheet1!$D$2:$D$7</c:f>
              <c:numCache>
                <c:formatCode>General</c:formatCode>
                <c:ptCount val="6"/>
                <c:pt idx="0">
                  <c:v>0.0</c:v>
                </c:pt>
                <c:pt idx="1">
                  <c:v>1000.0</c:v>
                </c:pt>
                <c:pt idx="2" formatCode="#,##0">
                  <c:v>1500.0</c:v>
                </c:pt>
                <c:pt idx="3">
                  <c:v>1800.0</c:v>
                </c:pt>
                <c:pt idx="4" formatCode="#,##0">
                  <c:v>2200.0</c:v>
                </c:pt>
                <c:pt idx="5" formatCode="#,##0">
                  <c:v>3000.0</c:v>
                </c:pt>
              </c:numCache>
            </c:numRef>
          </c:val>
          <c:extLst xmlns:c16r2="http://schemas.microsoft.com/office/drawing/2015/06/chart">
            <c:ext xmlns:c16="http://schemas.microsoft.com/office/drawing/2014/chart" uri="{C3380CC4-5D6E-409C-BE32-E72D297353CC}">
              <c16:uniqueId val="{00000000-D449-45F0-8E69-E6CBEA2FF65D}"/>
            </c:ext>
          </c:extLst>
        </c:ser>
        <c:dLbls>
          <c:showLegendKey val="0"/>
          <c:showVal val="0"/>
          <c:showCatName val="0"/>
          <c:showSerName val="0"/>
          <c:showPercent val="0"/>
          <c:showBubbleSize val="0"/>
        </c:dLbls>
        <c:gapWidth val="150"/>
        <c:overlap val="100"/>
        <c:axId val="181426112"/>
        <c:axId val="181430320"/>
      </c:barChart>
      <c:catAx>
        <c:axId val="181426112"/>
        <c:scaling>
          <c:orientation val="minMax"/>
        </c:scaling>
        <c:delete val="0"/>
        <c:axPos val="b"/>
        <c:numFmt formatCode="General" sourceLinked="0"/>
        <c:majorTickMark val="out"/>
        <c:minorTickMark val="none"/>
        <c:tickLblPos val="nextTo"/>
        <c:txPr>
          <a:bodyPr/>
          <a:lstStyle/>
          <a:p>
            <a:pPr>
              <a:defRPr sz="700"/>
            </a:pPr>
            <a:endParaRPr lang="zh-CN"/>
          </a:p>
        </c:txPr>
        <c:crossAx val="181430320"/>
        <c:crosses val="autoZero"/>
        <c:auto val="1"/>
        <c:lblAlgn val="ctr"/>
        <c:lblOffset val="100"/>
        <c:noMultiLvlLbl val="0"/>
      </c:catAx>
      <c:valAx>
        <c:axId val="181430320"/>
        <c:scaling>
          <c:orientation val="minMax"/>
        </c:scaling>
        <c:delete val="0"/>
        <c:axPos val="l"/>
        <c:majorGridlines/>
        <c:numFmt formatCode="General" sourceLinked="1"/>
        <c:majorTickMark val="out"/>
        <c:minorTickMark val="none"/>
        <c:tickLblPos val="nextTo"/>
        <c:txPr>
          <a:bodyPr/>
          <a:lstStyle/>
          <a:p>
            <a:pPr>
              <a:defRPr sz="700"/>
            </a:pPr>
            <a:endParaRPr lang="zh-CN"/>
          </a:p>
        </c:txPr>
        <c:crossAx val="181426112"/>
        <c:crosses val="autoZero"/>
        <c:crossBetween val="between"/>
        <c:majorUnit val="1000.0"/>
      </c:valAx>
    </c:plotArea>
    <c:legend>
      <c:legendPos val="r"/>
      <c:layout/>
      <c:overlay val="0"/>
      <c:txPr>
        <a:bodyPr/>
        <a:lstStyle/>
        <a:p>
          <a:pPr>
            <a:defRPr sz="900"/>
          </a:pPr>
          <a:endParaRPr lang="zh-CN"/>
        </a:p>
      </c:txPr>
    </c:legend>
    <c:plotVisOnly val="1"/>
    <c:dispBlanksAs val="gap"/>
    <c:showDLblsOverMax val="0"/>
  </c:chart>
  <c:txPr>
    <a:bodyPr/>
    <a:lstStyle/>
    <a:p>
      <a:pPr>
        <a:defRPr sz="1800"/>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2/13/17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2/13/17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3</a:t>
            </a:fld>
            <a:endParaRPr lang="en-US"/>
          </a:p>
        </p:txBody>
      </p:sp>
    </p:spTree>
    <p:extLst>
      <p:ext uri="{BB962C8B-B14F-4D97-AF65-F5344CB8AC3E}">
        <p14:creationId xmlns:p14="http://schemas.microsoft.com/office/powerpoint/2010/main" val="46727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26</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a:t>
            </a:r>
            <a:r>
              <a:rPr lang="en-US" baseline="0" dirty="0"/>
              <a:t> ok</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28</a:t>
            </a:fld>
            <a:endParaRPr lang="en-US"/>
          </a:p>
        </p:txBody>
      </p:sp>
    </p:spTree>
    <p:extLst>
      <p:ext uri="{BB962C8B-B14F-4D97-AF65-F5344CB8AC3E}">
        <p14:creationId xmlns:p14="http://schemas.microsoft.com/office/powerpoint/2010/main" val="992123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intersperse these content</a:t>
            </a:r>
            <a:r>
              <a:rPr lang="en-US" baseline="0" dirty="0"/>
              <a:t> template </a:t>
            </a:r>
            <a:r>
              <a:rPr lang="en-US" dirty="0"/>
              <a:t>slides,</a:t>
            </a:r>
            <a:r>
              <a:rPr lang="en-US" baseline="0" dirty="0"/>
              <a:t> or put them after all the transition slides.  See my email input document.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734976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OK</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33</a:t>
            </a:fld>
            <a:endParaRPr lang="en-US"/>
          </a:p>
        </p:txBody>
      </p:sp>
    </p:spTree>
    <p:extLst>
      <p:ext uri="{BB962C8B-B14F-4D97-AF65-F5344CB8AC3E}">
        <p14:creationId xmlns:p14="http://schemas.microsoft.com/office/powerpoint/2010/main" val="25237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intersperse these content</a:t>
            </a:r>
            <a:r>
              <a:rPr lang="en-US" baseline="0" dirty="0"/>
              <a:t> template </a:t>
            </a:r>
            <a:r>
              <a:rPr lang="en-US" dirty="0"/>
              <a:t>slides,</a:t>
            </a:r>
            <a:r>
              <a:rPr lang="en-US" baseline="0" dirty="0"/>
              <a:t> or put them after all the transition slides.  See my email input document.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34</a:t>
            </a:fld>
            <a:endParaRPr lang="en-US"/>
          </a:p>
        </p:txBody>
      </p:sp>
    </p:spTree>
    <p:extLst>
      <p:ext uri="{BB962C8B-B14F-4D97-AF65-F5344CB8AC3E}">
        <p14:creationId xmlns:p14="http://schemas.microsoft.com/office/powerpoint/2010/main" val="1228595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notes on slide 3,</a:t>
            </a:r>
            <a:r>
              <a:rPr lang="en-US" baseline="0" dirty="0"/>
              <a:t> this needs to be in the new “</a:t>
            </a:r>
            <a:r>
              <a:rPr lang="en-US" baseline="0" dirty="0" err="1"/>
              <a:t>uber</a:t>
            </a:r>
            <a:r>
              <a:rPr lang="en-US" baseline="0" dirty="0"/>
              <a:t> transition” slide design.</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38</a:t>
            </a:fld>
            <a:endParaRPr lang="en-US"/>
          </a:p>
        </p:txBody>
      </p:sp>
    </p:spTree>
    <p:extLst>
      <p:ext uri="{BB962C8B-B14F-4D97-AF65-F5344CB8AC3E}">
        <p14:creationId xmlns:p14="http://schemas.microsoft.com/office/powerpoint/2010/main" val="2051751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intersperse these content</a:t>
            </a:r>
            <a:r>
              <a:rPr lang="en-US" baseline="0" dirty="0"/>
              <a:t> template </a:t>
            </a:r>
            <a:r>
              <a:rPr lang="en-US" dirty="0"/>
              <a:t>slides,</a:t>
            </a:r>
            <a:r>
              <a:rPr lang="en-US" baseline="0" dirty="0"/>
              <a:t> or put them after all the transition slides.  See my email input document.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39</a:t>
            </a:fld>
            <a:endParaRPr lang="en-US"/>
          </a:p>
        </p:txBody>
      </p:sp>
    </p:spTree>
    <p:extLst>
      <p:ext uri="{BB962C8B-B14F-4D97-AF65-F5344CB8AC3E}">
        <p14:creationId xmlns:p14="http://schemas.microsoft.com/office/powerpoint/2010/main" val="1666799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a:t>
            </a:r>
            <a:r>
              <a:rPr lang="en-US" baseline="0" dirty="0"/>
              <a:t> LC </a:t>
            </a:r>
            <a:r>
              <a:rPr lang="en-US" baseline="0" dirty="0" err="1"/>
              <a:t>mgmt</a:t>
            </a:r>
            <a:r>
              <a:rPr lang="en-US" baseline="0" dirty="0"/>
              <a:t> – step 2 LC advisor role </a:t>
            </a:r>
          </a:p>
          <a:p>
            <a:r>
              <a:rPr lang="en-US" baseline="0" dirty="0"/>
              <a:t>Lifecycle management – global track, global program</a:t>
            </a:r>
          </a:p>
          <a:p>
            <a:r>
              <a:rPr lang="en-US" baseline="0" dirty="0"/>
              <a:t>LC Advisor – by Region </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40</a:t>
            </a:fld>
            <a:endParaRPr lang="en-US"/>
          </a:p>
        </p:txBody>
      </p:sp>
    </p:spTree>
    <p:extLst>
      <p:ext uri="{BB962C8B-B14F-4D97-AF65-F5344CB8AC3E}">
        <p14:creationId xmlns:p14="http://schemas.microsoft.com/office/powerpoint/2010/main" val="1372095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43</a:t>
            </a:fld>
            <a:endParaRPr lang="en-US"/>
          </a:p>
        </p:txBody>
      </p:sp>
    </p:spTree>
    <p:extLst>
      <p:ext uri="{BB962C8B-B14F-4D97-AF65-F5344CB8AC3E}">
        <p14:creationId xmlns:p14="http://schemas.microsoft.com/office/powerpoint/2010/main" val="1330477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36" indent="0">
              <a:buNone/>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44</a:t>
            </a:fld>
            <a:endParaRPr lang="en-US"/>
          </a:p>
        </p:txBody>
      </p:sp>
    </p:spTree>
    <p:extLst>
      <p:ext uri="{BB962C8B-B14F-4D97-AF65-F5344CB8AC3E}">
        <p14:creationId xmlns:p14="http://schemas.microsoft.com/office/powerpoint/2010/main" val="1366242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notes on slide 3,</a:t>
            </a:r>
            <a:r>
              <a:rPr lang="en-US" baseline="0" dirty="0"/>
              <a:t> this needs to be in the new “</a:t>
            </a:r>
            <a:r>
              <a:rPr lang="en-US" baseline="0" dirty="0" err="1"/>
              <a:t>uber</a:t>
            </a:r>
            <a:r>
              <a:rPr lang="en-US" baseline="0" dirty="0"/>
              <a:t> transition” slide design.</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4126295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notes on slide 3,</a:t>
            </a:r>
            <a:r>
              <a:rPr lang="en-US" baseline="0" dirty="0"/>
              <a:t> this needs to be in the new “</a:t>
            </a:r>
            <a:r>
              <a:rPr lang="en-US" baseline="0" dirty="0" err="1"/>
              <a:t>uber</a:t>
            </a:r>
            <a:r>
              <a:rPr lang="en-US" baseline="0" dirty="0"/>
              <a:t> transition” slide design.</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45</a:t>
            </a:fld>
            <a:endParaRPr lang="en-US"/>
          </a:p>
        </p:txBody>
      </p:sp>
    </p:spTree>
    <p:extLst>
      <p:ext uri="{BB962C8B-B14F-4D97-AF65-F5344CB8AC3E}">
        <p14:creationId xmlns:p14="http://schemas.microsoft.com/office/powerpoint/2010/main" val="1019102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intersperse these content</a:t>
            </a:r>
            <a:r>
              <a:rPr lang="en-US" baseline="0" dirty="0"/>
              <a:t> template </a:t>
            </a:r>
            <a:r>
              <a:rPr lang="en-US" dirty="0"/>
              <a:t>slides,</a:t>
            </a:r>
            <a:r>
              <a:rPr lang="en-US" baseline="0" dirty="0"/>
              <a:t> or put them after all the transition slides.  See my email input document.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46</a:t>
            </a:fld>
            <a:endParaRPr lang="en-US"/>
          </a:p>
        </p:txBody>
      </p:sp>
    </p:spTree>
    <p:extLst>
      <p:ext uri="{BB962C8B-B14F-4D97-AF65-F5344CB8AC3E}">
        <p14:creationId xmlns:p14="http://schemas.microsoft.com/office/powerpoint/2010/main" val="1666799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47</a:t>
            </a:fld>
            <a:endParaRPr lang="en-US"/>
          </a:p>
        </p:txBody>
      </p:sp>
    </p:spTree>
    <p:extLst>
      <p:ext uri="{BB962C8B-B14F-4D97-AF65-F5344CB8AC3E}">
        <p14:creationId xmlns:p14="http://schemas.microsoft.com/office/powerpoint/2010/main" val="1372095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36" indent="0">
              <a:buNone/>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48</a:t>
            </a:fld>
            <a:endParaRPr lang="en-US"/>
          </a:p>
        </p:txBody>
      </p:sp>
    </p:spTree>
    <p:extLst>
      <p:ext uri="{BB962C8B-B14F-4D97-AF65-F5344CB8AC3E}">
        <p14:creationId xmlns:p14="http://schemas.microsoft.com/office/powerpoint/2010/main" val="1366242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notes on slide 3,</a:t>
            </a:r>
            <a:r>
              <a:rPr lang="en-US" baseline="0" dirty="0"/>
              <a:t> this needs to be in the new “</a:t>
            </a:r>
            <a:r>
              <a:rPr lang="en-US" baseline="0" dirty="0" err="1"/>
              <a:t>uber</a:t>
            </a:r>
            <a:r>
              <a:rPr lang="en-US" baseline="0" dirty="0"/>
              <a:t> transition” slide design.</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49</a:t>
            </a:fld>
            <a:endParaRPr lang="en-US"/>
          </a:p>
        </p:txBody>
      </p:sp>
    </p:spTree>
    <p:extLst>
      <p:ext uri="{BB962C8B-B14F-4D97-AF65-F5344CB8AC3E}">
        <p14:creationId xmlns:p14="http://schemas.microsoft.com/office/powerpoint/2010/main" val="684527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intersperse these content</a:t>
            </a:r>
            <a:r>
              <a:rPr lang="en-US" baseline="0" dirty="0"/>
              <a:t> template </a:t>
            </a:r>
            <a:r>
              <a:rPr lang="en-US" dirty="0"/>
              <a:t>slides,</a:t>
            </a:r>
            <a:r>
              <a:rPr lang="en-US" baseline="0" dirty="0"/>
              <a:t> or put them after all the transition slides.  See my email input document.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50</a:t>
            </a:fld>
            <a:endParaRPr lang="en-US"/>
          </a:p>
        </p:txBody>
      </p:sp>
    </p:spTree>
    <p:extLst>
      <p:ext uri="{BB962C8B-B14F-4D97-AF65-F5344CB8AC3E}">
        <p14:creationId xmlns:p14="http://schemas.microsoft.com/office/powerpoint/2010/main" val="1413903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notes on slide 3,</a:t>
            </a:r>
            <a:r>
              <a:rPr lang="en-US" baseline="0" dirty="0"/>
              <a:t> this needs to be in the new “</a:t>
            </a:r>
            <a:r>
              <a:rPr lang="en-US" baseline="0" dirty="0" err="1"/>
              <a:t>uber</a:t>
            </a:r>
            <a:r>
              <a:rPr lang="en-US" baseline="0" dirty="0"/>
              <a:t> transition” slide design.</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53</a:t>
            </a:fld>
            <a:endParaRPr lang="en-US"/>
          </a:p>
        </p:txBody>
      </p:sp>
    </p:spTree>
    <p:extLst>
      <p:ext uri="{BB962C8B-B14F-4D97-AF65-F5344CB8AC3E}">
        <p14:creationId xmlns:p14="http://schemas.microsoft.com/office/powerpoint/2010/main" val="1239358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intersperse these content</a:t>
            </a:r>
            <a:r>
              <a:rPr lang="en-US" baseline="0" dirty="0"/>
              <a:t> template </a:t>
            </a:r>
            <a:r>
              <a:rPr lang="en-US" dirty="0"/>
              <a:t>slides,</a:t>
            </a:r>
            <a:r>
              <a:rPr lang="en-US" baseline="0" dirty="0"/>
              <a:t> or put them after all the transition slides.  See my email input document.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54</a:t>
            </a:fld>
            <a:endParaRPr lang="en-US"/>
          </a:p>
        </p:txBody>
      </p:sp>
    </p:spTree>
    <p:extLst>
      <p:ext uri="{BB962C8B-B14F-4D97-AF65-F5344CB8AC3E}">
        <p14:creationId xmlns:p14="http://schemas.microsoft.com/office/powerpoint/2010/main" val="530625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57</a:t>
            </a:fld>
            <a:endParaRPr lang="en-US"/>
          </a:p>
        </p:txBody>
      </p:sp>
    </p:spTree>
    <p:extLst>
      <p:ext uri="{BB962C8B-B14F-4D97-AF65-F5344CB8AC3E}">
        <p14:creationId xmlns:p14="http://schemas.microsoft.com/office/powerpoint/2010/main" val="1847096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58</a:t>
            </a:fld>
            <a:endParaRPr lang="en-US"/>
          </a:p>
        </p:txBody>
      </p:sp>
    </p:spTree>
    <p:extLst>
      <p:ext uri="{BB962C8B-B14F-4D97-AF65-F5344CB8AC3E}">
        <p14:creationId xmlns:p14="http://schemas.microsoft.com/office/powerpoint/2010/main" val="317941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intersperse these content</a:t>
            </a:r>
            <a:r>
              <a:rPr lang="en-US" baseline="0" dirty="0"/>
              <a:t> template </a:t>
            </a:r>
            <a:r>
              <a:rPr lang="en-US" dirty="0"/>
              <a:t>slides,</a:t>
            </a:r>
            <a:r>
              <a:rPr lang="en-US" baseline="0" dirty="0"/>
              <a:t> or put them after all the transition slides.  See my email input document.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a:p>
        </p:txBody>
      </p:sp>
    </p:spTree>
    <p:extLst>
      <p:ext uri="{BB962C8B-B14F-4D97-AF65-F5344CB8AC3E}">
        <p14:creationId xmlns:p14="http://schemas.microsoft.com/office/powerpoint/2010/main" val="59002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61</a:t>
            </a:fld>
            <a:endParaRPr lang="en-US"/>
          </a:p>
        </p:txBody>
      </p:sp>
    </p:spTree>
    <p:extLst>
      <p:ext uri="{BB962C8B-B14F-4D97-AF65-F5344CB8AC3E}">
        <p14:creationId xmlns:p14="http://schemas.microsoft.com/office/powerpoint/2010/main" val="3018440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64</a:t>
            </a:fld>
            <a:endParaRPr lang="en-US"/>
          </a:p>
        </p:txBody>
      </p:sp>
    </p:spTree>
    <p:extLst>
      <p:ext uri="{BB962C8B-B14F-4D97-AF65-F5344CB8AC3E}">
        <p14:creationId xmlns:p14="http://schemas.microsoft.com/office/powerpoint/2010/main" val="1847096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67</a:t>
            </a:fld>
            <a:endParaRPr lang="en-US"/>
          </a:p>
        </p:txBody>
      </p:sp>
    </p:spTree>
    <p:extLst>
      <p:ext uri="{BB962C8B-B14F-4D97-AF65-F5344CB8AC3E}">
        <p14:creationId xmlns:p14="http://schemas.microsoft.com/office/powerpoint/2010/main" val="28767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ok</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a:p>
        </p:txBody>
      </p:sp>
    </p:spTree>
    <p:extLst>
      <p:ext uri="{BB962C8B-B14F-4D97-AF65-F5344CB8AC3E}">
        <p14:creationId xmlns:p14="http://schemas.microsoft.com/office/powerpoint/2010/main" val="1752506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intersperse these content</a:t>
            </a:r>
            <a:r>
              <a:rPr lang="en-US" baseline="0" dirty="0"/>
              <a:t> template </a:t>
            </a:r>
            <a:r>
              <a:rPr lang="en-US" dirty="0"/>
              <a:t>slides,</a:t>
            </a:r>
            <a:r>
              <a:rPr lang="en-US" baseline="0" dirty="0"/>
              <a:t> or put them after all the transition slides.  See my email input document.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19</a:t>
            </a:fld>
            <a:endParaRPr lang="en-US"/>
          </a:p>
        </p:txBody>
      </p:sp>
    </p:spTree>
    <p:extLst>
      <p:ext uri="{BB962C8B-B14F-4D97-AF65-F5344CB8AC3E}">
        <p14:creationId xmlns:p14="http://schemas.microsoft.com/office/powerpoint/2010/main" val="2098845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238770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OK</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23</a:t>
            </a:fld>
            <a:endParaRPr lang="en-US"/>
          </a:p>
        </p:txBody>
      </p:sp>
    </p:spTree>
    <p:extLst>
      <p:ext uri="{BB962C8B-B14F-4D97-AF65-F5344CB8AC3E}">
        <p14:creationId xmlns:p14="http://schemas.microsoft.com/office/powerpoint/2010/main" val="238288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intersperse these content</a:t>
            </a:r>
            <a:r>
              <a:rPr lang="en-US" baseline="0" dirty="0"/>
              <a:t> template </a:t>
            </a:r>
            <a:r>
              <a:rPr lang="en-US" dirty="0"/>
              <a:t>slides,</a:t>
            </a:r>
            <a:r>
              <a:rPr lang="en-US" baseline="0" dirty="0"/>
              <a:t> or put them after all the transition slides.  See my email input document.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443731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235356228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268892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7099347"/>
      </p:ext>
    </p:extLst>
  </p:cSld>
  <p:clrMapOvr>
    <a:masterClrMapping/>
  </p:clrMapOvr>
  <p:transition spd="med">
    <p:fade/>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249664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51786144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09792472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422287475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590749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30434201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8014001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67335676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61423294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68755579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187513681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15" name="Oval 14"/>
          <p:cNvSpPr/>
          <p:nvPr/>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rgbClr val="049FD9"/>
              </a:solidFill>
              <a:cs typeface="Arial"/>
            </a:endParaRPr>
          </a:p>
        </p:txBody>
      </p:sp>
      <p:sp>
        <p:nvSpPr>
          <p:cNvPr id="22" name="Oval 21"/>
          <p:cNvSpPr/>
          <p:nvPr/>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31269804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07381302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1" name="Oval 20"/>
          <p:cNvSpPr/>
          <p:nvPr/>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23" name="Oval 22"/>
          <p:cNvSpPr/>
          <p:nvPr/>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256389754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2017</a:t>
            </a:r>
            <a:r>
              <a:rPr lang="en-US" sz="600" baseline="0" dirty="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221682194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215737680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77476284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a:t>Click to edit Master text styles</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938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26403797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2016  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84599"/>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44"/>
            <a:ext cx="9235438" cy="5212079"/>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79502168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solidFill>
                  <a:schemeClr val="bg1"/>
                </a:solidFill>
              </a:defRPr>
            </a:lvl1pPr>
          </a:lstStyle>
          <a:p>
            <a:pPr lvl="0"/>
            <a:r>
              <a:rPr lang="en-US" dirty="0"/>
              <a:t>Click to edit Master title style</a:t>
            </a:r>
            <a:endParaRPr lang="en-GB" dirty="0"/>
          </a:p>
        </p:txBody>
      </p:sp>
      <p:sp>
        <p:nvSpPr>
          <p:cNvPr id="8" name="Text Placeholder 3"/>
          <p:cNvSpPr>
            <a:spLocks noGrp="1"/>
          </p:cNvSpPr>
          <p:nvPr>
            <p:ph type="body" sz="quarter" idx="10" hasCustomPrompt="1"/>
          </p:nvPr>
        </p:nvSpPr>
        <p:spPr>
          <a:xfrm>
            <a:off x="437766" y="1225868"/>
            <a:ext cx="5513454" cy="3083094"/>
          </a:xfrm>
          <a:prstGeom prst="rect">
            <a:avLst/>
          </a:prstGeom>
        </p:spPr>
        <p:txBody>
          <a:bodyPr lIns="91420" tIns="45710" rIns="91420" bIns="45710">
            <a:noAutofit/>
          </a:bodyPr>
          <a:lstStyle>
            <a:lvl1pPr marL="228555" indent="-171415">
              <a:lnSpc>
                <a:spcPct val="95000"/>
              </a:lnSpc>
              <a:spcBef>
                <a:spcPts val="30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300"/>
              </a:spcBef>
              <a:buClr>
                <a:schemeClr val="tx1"/>
              </a:buClr>
              <a:buSzPct val="80000"/>
              <a:buFont typeface="Arial"/>
              <a:buChar char="•"/>
              <a:defRPr sz="1800" b="0" i="0">
                <a:solidFill>
                  <a:schemeClr val="tx1"/>
                </a:solidFill>
                <a:latin typeface="+mn-lt"/>
                <a:cs typeface="CiscoSans ExtraLight"/>
              </a:defRPr>
            </a:lvl2pPr>
            <a:lvl3pPr marL="628520" indent="-171415">
              <a:spcBef>
                <a:spcPts val="300"/>
              </a:spcBef>
              <a:buClr>
                <a:schemeClr val="tx1"/>
              </a:buClr>
              <a:buSzPct val="80000"/>
              <a:buFont typeface="Arial"/>
              <a:buChar char="•"/>
              <a:defRPr sz="1600" b="0" i="0">
                <a:solidFill>
                  <a:schemeClr val="tx1"/>
                </a:solidFill>
                <a:latin typeface="+mn-lt"/>
                <a:cs typeface="CiscoSans ExtraLight"/>
              </a:defRPr>
            </a:lvl3pPr>
            <a:lvl4pPr marL="799934" indent="-171415">
              <a:spcBef>
                <a:spcPts val="300"/>
              </a:spcBef>
              <a:buClr>
                <a:schemeClr val="tx1"/>
              </a:buClr>
              <a:buSzPct val="80000"/>
              <a:buFont typeface="Arial"/>
              <a:buChar char="•"/>
              <a:defRPr sz="1400" b="0" i="0">
                <a:solidFill>
                  <a:schemeClr val="tx1"/>
                </a:solidFill>
                <a:latin typeface="+mn-lt"/>
                <a:cs typeface="CiscoSans ExtraLight"/>
              </a:defRPr>
            </a:lvl4pPr>
            <a:lvl5pPr marL="971347" indent="-171415">
              <a:spcBef>
                <a:spcPts val="300"/>
              </a:spcBef>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2017 Cisco and/or its affiliates. All rights reserved. Cisco Confidential</a:t>
            </a:r>
          </a:p>
        </p:txBody>
      </p:sp>
      <p:pic>
        <p:nvPicPr>
          <p:cNvPr id="14" name="Picture 2" descr="C:\Users\spius\Pictures\cisco logo blue gradient.png"/>
          <p:cNvPicPr>
            <a:picLocks noChangeAspect="1" noChangeArrowheads="1"/>
          </p:cNvPicPr>
          <p:nvPr/>
        </p:nvPicPr>
        <p:blipFill>
          <a:blip r:embed="rId3"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7185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Conten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5"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2534965"/>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1_Full Bleed Photo With Text">
    <p:spTree>
      <p:nvGrpSpPr>
        <p:cNvPr id="1" name=""/>
        <p:cNvGrpSpPr/>
        <p:nvPr/>
      </p:nvGrpSpPr>
      <p:grpSpPr>
        <a:xfrm>
          <a:off x="0" y="0"/>
          <a:ext cx="0" cy="0"/>
          <a:chOff x="0" y="0"/>
          <a:chExt cx="0" cy="0"/>
        </a:xfrm>
      </p:grpSpPr>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2016 Cisco and/or its affiliates. All rights reserved. Cisco Confidential</a:t>
            </a:r>
          </a:p>
        </p:txBody>
      </p:sp>
      <p:pic>
        <p:nvPicPr>
          <p:cNvPr id="9"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p:cNvSpPr>
            <a:spLocks noGrp="1"/>
          </p:cNvSpPr>
          <p:nvPr>
            <p:ph type="body" sz="quarter" idx="11" hasCustomPrompt="1"/>
          </p:nvPr>
        </p:nvSpPr>
        <p:spPr bwMode="auto">
          <a:xfrm>
            <a:off x="500063" y="3291982"/>
            <a:ext cx="8139112" cy="889987"/>
          </a:xfrm>
          <a:prstGeom prst="rect">
            <a:avLst/>
          </a:prstGeom>
          <a:solidFill>
            <a:srgbClr val="FFFFFF">
              <a:alpha val="74902"/>
            </a:srgbClr>
          </a:solidFill>
          <a:extLst/>
        </p:spPr>
        <p:txBody>
          <a:bodyPr wrap="square" lIns="108000" tIns="182880" rIns="91440" bIns="22860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120773633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77835795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4567547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52896990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228040789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theme" Target="../theme/theme1.xml"/><Relationship Id="rId49"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2017  Cisco and/or its affiliates. All rights reserved.   Cisco Confidential</a:t>
            </a:r>
          </a:p>
        </p:txBody>
      </p:sp>
      <p:pic>
        <p:nvPicPr>
          <p:cNvPr id="1029" name="Picture 2"/>
          <p:cNvPicPr>
            <a:picLocks noChangeAspect="1" noChangeArrowheads="1"/>
          </p:cNvPicPr>
          <p:nvPr/>
        </p:nvPicPr>
        <p:blipFill>
          <a:blip r:embed="rId49">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4" r:id="rId2"/>
    <p:sldLayoutId id="2147483965" r:id="rId3"/>
    <p:sldLayoutId id="2147484012"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4006" r:id="rId25"/>
    <p:sldLayoutId id="2147484007" r:id="rId26"/>
    <p:sldLayoutId id="2147484008" r:id="rId27"/>
    <p:sldLayoutId id="2147484010" r:id="rId28"/>
    <p:sldLayoutId id="2147484009" r:id="rId29"/>
    <p:sldLayoutId id="2147484011" r:id="rId30"/>
    <p:sldLayoutId id="2147483986" r:id="rId31"/>
    <p:sldLayoutId id="2147483987" r:id="rId32"/>
    <p:sldLayoutId id="2147483989" r:id="rId33"/>
    <p:sldLayoutId id="2147484014"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4015" r:id="rId44"/>
    <p:sldLayoutId id="2147484016" r:id="rId45"/>
    <p:sldLayoutId id="2147484017" r:id="rId46"/>
    <p:sldLayoutId id="2147484018" r:id="rId47"/>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www.cisco.com/go/vi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www.cisco.com/go/vipsku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www.cisco.com/go/sku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file:///C:/Users/camhoffm/AppData/Local/Microsoft/Windows/Temporary%20Internet%20Files/Content.Outlook/73LWXH5I/www.cisco.com/go/vipsku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hyperlink" Target="http://www.cisco.com/go/vi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www.cisco.com/go/sku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www.cisco.com/go/ab"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file:///C:/Users/camhoffm/AppData/Local/Microsoft/Windows/Temporary%20Internet%20Files/Content.Outlook/73LWXH5I/www.cisco.com/go/vipsku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www.cisco.com/go/vip"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www.cisco.com/go/ab"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file:///C:/Users/camhoffm/AppData/Local/Microsoft/Windows/Temporary%20Internet%20Files/Content.Outlook/73LWXH5I/www.cisco.com/go/vipsku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hyperlink" Target="http://www.cisco.com/go/vi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file:///C:/Users/camhoffm/AppData/Local/Microsoft/Windows/Temporary%20Internet%20Files/Content.Outlook/73LWXH5I/www.cisco.com/go/vipsku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file:///C:/Users/camhoffm/AppData/Local/Microsoft/Windows/Temporary%20Internet%20Files/Content.Outlook/73LWXH5I/www.cisco.com/go/vipsku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www.cisco.com/go/vip"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file:///C:/Users/camhoffm/AppData/Local/Microsoft/Windows/Temporary%20Internet%20Files/Content.Outlook/73LWXH5I/www.cisco.com/go/vipskus" TargetMode="Externa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www.cisco.com/go/vi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19.pn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www.cisco.com/go/vip"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19.png"/><Relationship Id="rId5" Type="http://schemas.openxmlformats.org/officeDocument/2006/relationships/chart" Target="../charts/chart4.xml"/><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4.xml"/><Relationship Id="rId3" Type="http://schemas.openxmlformats.org/officeDocument/2006/relationships/image" Target="../media/image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hyperlink" Target="http://www.cisco.com/go/vip"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file:///C:/Users/camhoffm/AppData/Local/Microsoft/Windows/Temporary%20Internet%20Files/Content.Outlook/73LWXH5I/www.cisco.com/go/vipsku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6.xml"/><Relationship Id="rId3" Type="http://schemas.openxmlformats.org/officeDocument/2006/relationships/image" Target="../media/image2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hyperlink" Target="http://www.cisco.com/go/vip"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file:///C:/Users/camhoffm/AppData/Local/Microsoft/Windows/Temporary%20Internet%20Files/Content.Outlook/73LWXH5I/www.cisco.com/go/vipsku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16.xml"/><Relationship Id="rId2"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hyperlink" Target="http://www.cisco.com/go/pal" TargetMode="External"/><Relationship Id="rId4" Type="http://schemas.openxmlformats.org/officeDocument/2006/relationships/hyperlink" Target="http://www.cisco.com/go/pss" TargetMode="External"/><Relationship Id="rId1" Type="http://schemas.openxmlformats.org/officeDocument/2006/relationships/slideLayout" Target="../slideLayouts/slideLayout16.xml"/><Relationship Id="rId2" Type="http://schemas.openxmlformats.org/officeDocument/2006/relationships/hyperlink" Target="http://www.cisco.com/go/pp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cebi.cisco.com/cpctbi/analytics/" TargetMode="External"/><Relationship Id="rId4" Type="http://schemas.openxmlformats.org/officeDocument/2006/relationships/hyperlink" Target="http://www.cisco.com/go/pal" TargetMode="External"/><Relationship Id="rId5" Type="http://schemas.openxmlformats.org/officeDocument/2006/relationships/hyperlink" Target="http://www.cisco.com/go/csat" TargetMode="External"/><Relationship Id="rId1" Type="http://schemas.openxmlformats.org/officeDocument/2006/relationships/slideLayout" Target="../slideLayouts/slideLayout16.xml"/><Relationship Id="rId2" Type="http://schemas.openxmlformats.org/officeDocument/2006/relationships/notesSlide" Target="../notesSlides/notesSlide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2.jpeg"/><Relationship Id="rId3" Type="http://schemas.openxmlformats.org/officeDocument/2006/relationships/hyperlink" Target="http://www.cisco.com/go/vip"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hyperlink" Target="http://www.cisco.com/go/pal" TargetMode="External"/><Relationship Id="rId4" Type="http://schemas.openxmlformats.org/officeDocument/2006/relationships/hyperlink" Target="http://www.cisco.com/go/pss" TargetMode="External"/><Relationship Id="rId1" Type="http://schemas.openxmlformats.org/officeDocument/2006/relationships/slideLayout" Target="../slideLayouts/slideLayout16.xml"/><Relationship Id="rId2" Type="http://schemas.openxmlformats.org/officeDocument/2006/relationships/hyperlink" Target="http://www.cisco.com/go/pp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hyperlink" Target="http://www.cisco.com/go/pss" TargetMode="External"/><Relationship Id="rId4" Type="http://schemas.openxmlformats.org/officeDocument/2006/relationships/image" Target="../media/image33.png"/><Relationship Id="rId5" Type="http://schemas.openxmlformats.org/officeDocument/2006/relationships/hyperlink" Target="http://www.cisco.com/go/gep" TargetMode="External"/><Relationship Id="rId1" Type="http://schemas.openxmlformats.org/officeDocument/2006/relationships/slideLayout" Target="../slideLayouts/slideLayout16.xml"/><Relationship Id="rId2" Type="http://schemas.openxmlformats.org/officeDocument/2006/relationships/notesSlide" Target="../notesSlides/notesSlide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www.cisco.com/go/ab"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www.cisco.com/go/vipsku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p:txBody>
          <a:bodyPr/>
          <a:lstStyle/>
          <a:p>
            <a:r>
              <a:rPr lang="en-US" sz="1400" dirty="0"/>
              <a:t>Do you have problems joining the teleconference?</a:t>
            </a:r>
            <a:br>
              <a:rPr lang="en-US" sz="1400" dirty="0"/>
            </a:br>
            <a:r>
              <a:rPr lang="en-US" sz="1400" dirty="0"/>
              <a:t>1. Click on COMMUNICATE</a:t>
            </a:r>
            <a:br>
              <a:rPr lang="en-US" sz="1400" dirty="0"/>
            </a:br>
            <a:r>
              <a:rPr lang="en-US" sz="1400" dirty="0"/>
              <a:t>2. Click on TELECONFERENCE</a:t>
            </a:r>
            <a:br>
              <a:rPr lang="en-US" sz="1400" dirty="0"/>
            </a:br>
            <a:r>
              <a:rPr lang="en-US" sz="1400" dirty="0"/>
              <a:t>3. Click on JOIN TELECONFERENCE</a:t>
            </a:r>
            <a:br>
              <a:rPr lang="en-US" sz="1400" dirty="0"/>
            </a:br>
            <a:r>
              <a:rPr lang="en-US" sz="1400" dirty="0"/>
              <a:t>4. Fill in your telephone number (make sure you fill in “Country/Region” only to the required box) </a:t>
            </a:r>
            <a:br>
              <a:rPr lang="en-US" sz="1400" dirty="0"/>
            </a:br>
            <a:r>
              <a:rPr lang="en-US" sz="1400" dirty="0"/>
              <a:t>5. Click on OK</a:t>
            </a:r>
            <a:br>
              <a:rPr lang="en-US" sz="1400" dirty="0"/>
            </a:br>
            <a:r>
              <a:rPr lang="en-US" sz="1400" dirty="0"/>
              <a:t>6. The system will call you back on your phone </a:t>
            </a:r>
          </a:p>
        </p:txBody>
      </p:sp>
      <p:sp>
        <p:nvSpPr>
          <p:cNvPr id="8" name="Title 7"/>
          <p:cNvSpPr>
            <a:spLocks noGrp="1"/>
          </p:cNvSpPr>
          <p:nvPr>
            <p:ph type="ctrTitle"/>
          </p:nvPr>
        </p:nvSpPr>
        <p:spPr/>
        <p:txBody>
          <a:bodyPr/>
          <a:lstStyle/>
          <a:p>
            <a:pPr>
              <a:spcAft>
                <a:spcPts val="600"/>
              </a:spcAft>
            </a:pPr>
            <a:r>
              <a:rPr lang="en-US" sz="3200" dirty="0"/>
              <a:t>Welcome to this session and </a:t>
            </a:r>
            <a:br>
              <a:rPr lang="en-US" sz="3200" dirty="0"/>
            </a:br>
            <a:r>
              <a:rPr lang="en-US" sz="3200" dirty="0"/>
              <a:t>thank you for your attendance.</a:t>
            </a:r>
            <a:br>
              <a:rPr lang="en-US" sz="3200" dirty="0"/>
            </a:br>
            <a:r>
              <a:rPr lang="en-US" sz="900" dirty="0"/>
              <a:t/>
            </a:r>
            <a:br>
              <a:rPr lang="en-US" sz="900" dirty="0"/>
            </a:br>
            <a:r>
              <a:rPr lang="en-US" sz="3200" dirty="0"/>
              <a:t>To allow everyone to dial in, we will start </a:t>
            </a:r>
            <a:br>
              <a:rPr lang="en-US" sz="3200" dirty="0"/>
            </a:br>
            <a:r>
              <a:rPr lang="en-US" sz="3200" dirty="0"/>
              <a:t>the presentation at 5 minutes past </a:t>
            </a:r>
            <a:r>
              <a:rPr lang="en-US" sz="3200"/>
              <a:t>the hour.</a:t>
            </a:r>
            <a:r>
              <a:rPr lang="en-US" sz="3200" dirty="0"/>
              <a:t/>
            </a:r>
            <a:br>
              <a:rPr lang="en-US" sz="3200" dirty="0"/>
            </a:br>
            <a:endParaRPr lang="en-US" sz="1600" dirty="0"/>
          </a:p>
        </p:txBody>
      </p:sp>
    </p:spTree>
    <p:extLst>
      <p:ext uri="{BB962C8B-B14F-4D97-AF65-F5344CB8AC3E}">
        <p14:creationId xmlns:p14="http://schemas.microsoft.com/office/powerpoint/2010/main" val="30447253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502" y="4509736"/>
            <a:ext cx="3142573" cy="51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48" y="4423453"/>
            <a:ext cx="811262" cy="51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106"/>
          <p:cNvSpPr>
            <a:spLocks noChangeArrowheads="1"/>
          </p:cNvSpPr>
          <p:nvPr/>
        </p:nvSpPr>
        <p:spPr bwMode="auto">
          <a:xfrm>
            <a:off x="6927596" y="732087"/>
            <a:ext cx="822960" cy="640080"/>
          </a:xfrm>
          <a:prstGeom prst="rect">
            <a:avLst/>
          </a:prstGeom>
          <a:solidFill>
            <a:schemeClr val="accent2"/>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Enterprise Networks DNA Accelerator</a:t>
            </a:r>
          </a:p>
          <a:p>
            <a:pPr algn="ctr"/>
            <a:r>
              <a:rPr lang="en-US" sz="700" b="1" dirty="0">
                <a:solidFill>
                  <a:srgbClr val="FFFFFF"/>
                </a:solidFill>
              </a:rPr>
              <a:t>1%, 2%, 4% </a:t>
            </a:r>
          </a:p>
        </p:txBody>
      </p:sp>
      <p:cxnSp>
        <p:nvCxnSpPr>
          <p:cNvPr id="59" name="Straight Connector 58"/>
          <p:cNvCxnSpPr/>
          <p:nvPr/>
        </p:nvCxnSpPr>
        <p:spPr>
          <a:xfrm>
            <a:off x="491513" y="1442338"/>
            <a:ext cx="8229600" cy="0"/>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sp>
        <p:nvSpPr>
          <p:cNvPr id="3" name="Title 2"/>
          <p:cNvSpPr>
            <a:spLocks noGrp="1"/>
          </p:cNvSpPr>
          <p:nvPr>
            <p:ph type="title"/>
          </p:nvPr>
        </p:nvSpPr>
        <p:spPr>
          <a:xfrm>
            <a:off x="437766" y="114297"/>
            <a:ext cx="8345488" cy="731837"/>
          </a:xfrm>
        </p:spPr>
        <p:txBody>
          <a:bodyPr/>
          <a:lstStyle/>
          <a:p>
            <a:r>
              <a:rPr lang="en-US" dirty="0"/>
              <a:t>VIP 29 SKU Structure</a:t>
            </a:r>
          </a:p>
        </p:txBody>
      </p:sp>
      <p:cxnSp>
        <p:nvCxnSpPr>
          <p:cNvPr id="5" name="Straight Connector 4"/>
          <p:cNvCxnSpPr/>
          <p:nvPr/>
        </p:nvCxnSpPr>
        <p:spPr>
          <a:xfrm>
            <a:off x="272470" y="2215315"/>
            <a:ext cx="8229600" cy="0"/>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cxnSp>
        <p:nvCxnSpPr>
          <p:cNvPr id="10" name="Straight Connector 9"/>
          <p:cNvCxnSpPr/>
          <p:nvPr/>
        </p:nvCxnSpPr>
        <p:spPr>
          <a:xfrm>
            <a:off x="384291" y="2984082"/>
            <a:ext cx="8229600" cy="0"/>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sp>
        <p:nvSpPr>
          <p:cNvPr id="16" name="Rectangle 106"/>
          <p:cNvSpPr>
            <a:spLocks noChangeArrowheads="1"/>
          </p:cNvSpPr>
          <p:nvPr/>
        </p:nvSpPr>
        <p:spPr bwMode="auto">
          <a:xfrm>
            <a:off x="209430" y="732942"/>
            <a:ext cx="2103120" cy="64008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Architecture Track </a:t>
            </a:r>
          </a:p>
          <a:p>
            <a:pPr algn="ctr"/>
            <a:r>
              <a:rPr lang="en-US" sz="800" dirty="0">
                <a:solidFill>
                  <a:srgbClr val="FFFFFF"/>
                </a:solidFill>
              </a:rPr>
              <a:t>Enterprise Networks, Security</a:t>
            </a:r>
            <a:r>
              <a:rPr lang="en-US" sz="800" spc="-20" dirty="0">
                <a:solidFill>
                  <a:srgbClr val="FFFFFF"/>
                </a:solidFill>
              </a:rPr>
              <a:t>, </a:t>
            </a:r>
            <a:br>
              <a:rPr lang="en-US" sz="800" spc="-20" dirty="0">
                <a:solidFill>
                  <a:srgbClr val="FFFFFF"/>
                </a:solidFill>
              </a:rPr>
            </a:br>
            <a:r>
              <a:rPr lang="en-US" sz="800" dirty="0">
                <a:solidFill>
                  <a:srgbClr val="FFFFFF"/>
                </a:solidFill>
              </a:rPr>
              <a:t>Data Center</a:t>
            </a:r>
            <a:r>
              <a:rPr lang="en-US" sz="800" spc="-20" dirty="0">
                <a:solidFill>
                  <a:srgbClr val="FFFFFF"/>
                </a:solidFill>
              </a:rPr>
              <a:t>, </a:t>
            </a:r>
            <a:r>
              <a:rPr lang="en-US" sz="800" dirty="0">
                <a:solidFill>
                  <a:srgbClr val="FFFFFF"/>
                </a:solidFill>
              </a:rPr>
              <a:t>Collaboration</a:t>
            </a:r>
            <a:endParaRPr lang="en-US" sz="800" spc="-20" dirty="0">
              <a:solidFill>
                <a:srgbClr val="FFFFFF"/>
              </a:solidFill>
            </a:endParaRPr>
          </a:p>
        </p:txBody>
      </p:sp>
      <p:sp>
        <p:nvSpPr>
          <p:cNvPr id="21" name="Rectangle 106"/>
          <p:cNvSpPr>
            <a:spLocks noChangeArrowheads="1"/>
          </p:cNvSpPr>
          <p:nvPr/>
        </p:nvSpPr>
        <p:spPr bwMode="auto">
          <a:xfrm>
            <a:off x="5735594" y="749582"/>
            <a:ext cx="822960" cy="64008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Master Specialization/</a:t>
            </a:r>
            <a:br>
              <a:rPr lang="en-US" sz="700" b="1" dirty="0">
                <a:solidFill>
                  <a:srgbClr val="FFFFFF"/>
                </a:solidFill>
              </a:rPr>
            </a:br>
            <a:r>
              <a:rPr lang="en-US" sz="700" b="1" dirty="0">
                <a:solidFill>
                  <a:srgbClr val="FFFFFF"/>
                </a:solidFill>
              </a:rPr>
              <a:t>Cisco Powered </a:t>
            </a:r>
            <a:br>
              <a:rPr lang="en-US" sz="700" b="1" dirty="0">
                <a:solidFill>
                  <a:srgbClr val="FFFFFF"/>
                </a:solidFill>
              </a:rPr>
            </a:br>
            <a:r>
              <a:rPr lang="en-US" sz="700" b="1" dirty="0">
                <a:solidFill>
                  <a:srgbClr val="FFFFFF"/>
                </a:solidFill>
              </a:rPr>
              <a:t>Bonus **</a:t>
            </a:r>
          </a:p>
          <a:p>
            <a:pPr algn="ctr"/>
            <a:r>
              <a:rPr lang="en-US" sz="700" b="1" dirty="0">
                <a:solidFill>
                  <a:srgbClr val="FFFFFF"/>
                </a:solidFill>
              </a:rPr>
              <a:t>1%-3%</a:t>
            </a:r>
          </a:p>
        </p:txBody>
      </p:sp>
      <p:sp>
        <p:nvSpPr>
          <p:cNvPr id="28" name="Rectangle 106"/>
          <p:cNvSpPr>
            <a:spLocks noChangeArrowheads="1"/>
          </p:cNvSpPr>
          <p:nvPr/>
        </p:nvSpPr>
        <p:spPr bwMode="auto">
          <a:xfrm>
            <a:off x="209431" y="2280704"/>
            <a:ext cx="2103120" cy="64008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New Business Track</a:t>
            </a:r>
          </a:p>
          <a:p>
            <a:pPr algn="ctr"/>
            <a:r>
              <a:rPr lang="en-US" sz="800" dirty="0">
                <a:solidFill>
                  <a:srgbClr val="FFFFFF"/>
                </a:solidFill>
              </a:rPr>
              <a:t>Meraki, </a:t>
            </a:r>
            <a:r>
              <a:rPr lang="en-US" sz="800" dirty="0" err="1">
                <a:solidFill>
                  <a:srgbClr val="FFFFFF"/>
                </a:solidFill>
              </a:rPr>
              <a:t>IoT</a:t>
            </a:r>
            <a:endParaRPr lang="en-US" sz="800" spc="-20" dirty="0">
              <a:solidFill>
                <a:srgbClr val="FFFFFF"/>
              </a:solidFill>
            </a:endParaRPr>
          </a:p>
        </p:txBody>
      </p:sp>
      <p:sp>
        <p:nvSpPr>
          <p:cNvPr id="29" name="Cross 28"/>
          <p:cNvSpPr/>
          <p:nvPr/>
        </p:nvSpPr>
        <p:spPr>
          <a:xfrm>
            <a:off x="4286183" y="961709"/>
            <a:ext cx="182545" cy="182545"/>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30" name="TextBox 29"/>
          <p:cNvSpPr txBox="1"/>
          <p:nvPr/>
        </p:nvSpPr>
        <p:spPr>
          <a:xfrm>
            <a:off x="210488" y="4352620"/>
            <a:ext cx="8466598" cy="948978"/>
          </a:xfrm>
          <a:prstGeom prst="rect">
            <a:avLst/>
          </a:prstGeom>
          <a:noFill/>
        </p:spPr>
        <p:txBody>
          <a:bodyPr wrap="square" rtlCol="0">
            <a:spAutoFit/>
          </a:bodyPr>
          <a:lstStyle/>
          <a:p>
            <a:pPr defTabSz="603575" fontAlgn="t">
              <a:spcBef>
                <a:spcPts val="0"/>
              </a:spcBef>
              <a:spcAft>
                <a:spcPts val="200"/>
              </a:spcAft>
              <a:buClr>
                <a:schemeClr val="tx2"/>
              </a:buClr>
              <a:buSzPct val="90000"/>
              <a:defRPr/>
            </a:pPr>
            <a:r>
              <a:rPr lang="en-US" sz="700" dirty="0">
                <a:solidFill>
                  <a:srgbClr val="4D4D4D"/>
                </a:solidFill>
                <a:latin typeface="+mj-lt"/>
                <a:cs typeface="CiscoSans ExtraLight"/>
              </a:rPr>
              <a:t>* Gold/CMSP Master bonus: paid o</a:t>
            </a:r>
            <a:r>
              <a:rPr lang="en-US" sz="700" dirty="0">
                <a:solidFill>
                  <a:srgbClr val="4D4D4D"/>
                </a:solidFill>
                <a:cs typeface="CiscoSans ExtraLight"/>
              </a:rPr>
              <a:t>n 6% and 8% rebate category products only in Enterprise Networks and Meraki Cloud Networking </a:t>
            </a:r>
            <a:r>
              <a:rPr lang="en-US" sz="700" dirty="0" err="1">
                <a:solidFill>
                  <a:srgbClr val="4D4D4D"/>
                </a:solidFill>
                <a:cs typeface="CiscoSans ExtraLight"/>
              </a:rPr>
              <a:t>subtracks</a:t>
            </a:r>
            <a:r>
              <a:rPr lang="en-US" sz="700" dirty="0">
                <a:solidFill>
                  <a:srgbClr val="4D4D4D"/>
                </a:solidFill>
                <a:cs typeface="CiscoSans ExtraLight"/>
              </a:rPr>
              <a:t>, and on 5% and 10% rebate category products only in </a:t>
            </a:r>
            <a:br>
              <a:rPr lang="en-US" sz="700" dirty="0">
                <a:solidFill>
                  <a:srgbClr val="4D4D4D"/>
                </a:solidFill>
                <a:cs typeface="CiscoSans ExtraLight"/>
              </a:rPr>
            </a:br>
            <a:r>
              <a:rPr lang="en-US" sz="700" dirty="0" err="1">
                <a:solidFill>
                  <a:srgbClr val="4D4D4D"/>
                </a:solidFill>
                <a:cs typeface="CiscoSans ExtraLight"/>
              </a:rPr>
              <a:t>IoT</a:t>
            </a:r>
            <a:r>
              <a:rPr lang="en-US" sz="700" dirty="0">
                <a:solidFill>
                  <a:srgbClr val="4D4D4D"/>
                </a:solidFill>
                <a:cs typeface="CiscoSans ExtraLight"/>
              </a:rPr>
              <a:t> </a:t>
            </a:r>
            <a:r>
              <a:rPr lang="en-US" sz="700" dirty="0" err="1">
                <a:solidFill>
                  <a:srgbClr val="4D4D4D"/>
                </a:solidFill>
                <a:cs typeface="CiscoSans ExtraLight"/>
              </a:rPr>
              <a:t>subtrack</a:t>
            </a:r>
            <a:endParaRPr lang="en-US" sz="700" dirty="0">
              <a:solidFill>
                <a:srgbClr val="4D4D4D"/>
              </a:solidFill>
              <a:cs typeface="CiscoSans ExtraLight"/>
            </a:endParaRPr>
          </a:p>
          <a:p>
            <a:pPr defTabSz="603575" fontAlgn="t">
              <a:spcBef>
                <a:spcPts val="0"/>
              </a:spcBef>
              <a:spcAft>
                <a:spcPts val="200"/>
              </a:spcAft>
              <a:buClr>
                <a:schemeClr val="tx2"/>
              </a:buClr>
              <a:buSzPct val="90000"/>
              <a:defRPr/>
            </a:pPr>
            <a:r>
              <a:rPr lang="en-US" sz="700" dirty="0">
                <a:solidFill>
                  <a:srgbClr val="4D4D4D"/>
                </a:solidFill>
                <a:latin typeface="+mj-lt"/>
                <a:cs typeface="CiscoSans ExtraLight"/>
              </a:rPr>
              <a:t>** Master Specialization/Cisco Powered Bonus: 1% in Data Center, 2% in Security and 3% in Collaboration </a:t>
            </a:r>
            <a:r>
              <a:rPr lang="en-US" sz="700" dirty="0" err="1">
                <a:solidFill>
                  <a:srgbClr val="4D4D4D"/>
                </a:solidFill>
                <a:latin typeface="+mj-lt"/>
                <a:cs typeface="CiscoSans ExtraLight"/>
              </a:rPr>
              <a:t>subtracks</a:t>
            </a:r>
            <a:r>
              <a:rPr lang="en-US" sz="700" dirty="0">
                <a:solidFill>
                  <a:srgbClr val="4D4D4D"/>
                </a:solidFill>
                <a:latin typeface="+mj-lt"/>
                <a:cs typeface="CiscoSans ExtraLight"/>
              </a:rPr>
              <a:t> (p</a:t>
            </a:r>
            <a:r>
              <a:rPr lang="en-US" sz="700" dirty="0">
                <a:solidFill>
                  <a:srgbClr val="4D4D4D"/>
                </a:solidFill>
                <a:cs typeface="CiscoSans ExtraLight"/>
              </a:rPr>
              <a:t>aid only on TP SKUs for TP ATP Master)</a:t>
            </a:r>
            <a:r>
              <a:rPr lang="en-US" sz="700" dirty="0">
                <a:solidFill>
                  <a:srgbClr val="4D4D4D"/>
                </a:solidFill>
                <a:latin typeface="+mj-lt"/>
                <a:cs typeface="CiscoSans ExtraLight"/>
              </a:rPr>
              <a:t>, no Master Specialization/Cisco Powered bonus available in Enterprise Networks </a:t>
            </a:r>
            <a:r>
              <a:rPr lang="en-US" sz="700" dirty="0" err="1">
                <a:solidFill>
                  <a:srgbClr val="4D4D4D"/>
                </a:solidFill>
                <a:latin typeface="+mj-lt"/>
                <a:cs typeface="CiscoSans ExtraLight"/>
              </a:rPr>
              <a:t>subtrack</a:t>
            </a:r>
            <a:endParaRPr lang="en-US" sz="700" dirty="0">
              <a:solidFill>
                <a:srgbClr val="4D4D4D"/>
              </a:solidFill>
              <a:latin typeface="+mj-lt"/>
              <a:cs typeface="CiscoSans ExtraLight"/>
            </a:endParaRPr>
          </a:p>
          <a:p>
            <a:pPr defTabSz="603575" fontAlgn="t">
              <a:spcBef>
                <a:spcPts val="0"/>
              </a:spcBef>
              <a:spcAft>
                <a:spcPts val="200"/>
              </a:spcAft>
              <a:buClr>
                <a:schemeClr val="tx2"/>
              </a:buClr>
              <a:buSzPct val="90000"/>
              <a:defRPr/>
            </a:pPr>
            <a:r>
              <a:rPr lang="en-US" sz="700" dirty="0">
                <a:solidFill>
                  <a:srgbClr val="4D4D4D"/>
                </a:solidFill>
                <a:latin typeface="+mj-lt"/>
                <a:cs typeface="CiscoSans ExtraLight"/>
              </a:rPr>
              <a:t>*** Account Breakaway Bonus: UCS/HX Account Breakaway Bonus in Data Center and FTD </a:t>
            </a:r>
            <a:r>
              <a:rPr lang="en-US" sz="700" dirty="0">
                <a:solidFill>
                  <a:srgbClr val="4D4D4D"/>
                </a:solidFill>
                <a:cs typeface="CiscoSans ExtraLight"/>
              </a:rPr>
              <a:t>Account Breakaway Bonus </a:t>
            </a:r>
            <a:r>
              <a:rPr lang="en-US" sz="700" dirty="0">
                <a:solidFill>
                  <a:srgbClr val="4D4D4D"/>
                </a:solidFill>
                <a:latin typeface="+mj-lt"/>
                <a:cs typeface="CiscoSans ExtraLight"/>
              </a:rPr>
              <a:t>in Security </a:t>
            </a:r>
          </a:p>
          <a:p>
            <a:pPr marL="169863" indent="-169863" algn="r" defTabSz="603575" fontAlgn="t">
              <a:spcBef>
                <a:spcPts val="0"/>
              </a:spcBef>
              <a:spcAft>
                <a:spcPts val="200"/>
              </a:spcAft>
              <a:buClr>
                <a:schemeClr val="tx2"/>
              </a:buClr>
              <a:buSzPct val="90000"/>
              <a:defRPr/>
            </a:pPr>
            <a:endParaRPr lang="en-US" sz="700" dirty="0">
              <a:solidFill>
                <a:srgbClr val="4D4D4D"/>
              </a:solidFill>
              <a:latin typeface="+mj-lt"/>
              <a:cs typeface="CiscoSans ExtraLight"/>
            </a:endParaRPr>
          </a:p>
          <a:p>
            <a:pPr marL="169863" indent="-169863" algn="r" defTabSz="603575" fontAlgn="t">
              <a:spcBef>
                <a:spcPts val="0"/>
              </a:spcBef>
              <a:spcAft>
                <a:spcPts val="200"/>
              </a:spcAft>
              <a:buClr>
                <a:schemeClr val="tx2"/>
              </a:buClr>
              <a:buSzPct val="90000"/>
              <a:defRPr/>
            </a:pPr>
            <a:endParaRPr lang="en-US" sz="700" dirty="0">
              <a:solidFill>
                <a:srgbClr val="4D4D4D"/>
              </a:solidFill>
              <a:latin typeface="+mj-lt"/>
              <a:cs typeface="CiscoSans ExtraLight"/>
            </a:endParaRPr>
          </a:p>
        </p:txBody>
      </p:sp>
      <p:sp>
        <p:nvSpPr>
          <p:cNvPr id="32" name="Cross 31"/>
          <p:cNvSpPr/>
          <p:nvPr/>
        </p:nvSpPr>
        <p:spPr>
          <a:xfrm>
            <a:off x="5465192" y="961216"/>
            <a:ext cx="182545" cy="182545"/>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35" name="Cross 34"/>
          <p:cNvSpPr/>
          <p:nvPr/>
        </p:nvSpPr>
        <p:spPr>
          <a:xfrm>
            <a:off x="4286183" y="2523094"/>
            <a:ext cx="182545" cy="182545"/>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53" name="Rectangle 106"/>
          <p:cNvSpPr>
            <a:spLocks noChangeArrowheads="1"/>
          </p:cNvSpPr>
          <p:nvPr/>
        </p:nvSpPr>
        <p:spPr bwMode="auto">
          <a:xfrm>
            <a:off x="4557467" y="749582"/>
            <a:ext cx="822960" cy="640080"/>
          </a:xfrm>
          <a:prstGeom prst="rect">
            <a:avLst/>
          </a:prstGeom>
          <a:gradFill>
            <a:gsLst>
              <a:gs pos="0">
                <a:schemeClr val="accent4">
                  <a:lumMod val="75000"/>
                </a:schemeClr>
              </a:gs>
              <a:gs pos="100000">
                <a:schemeClr val="accent4"/>
              </a:gs>
            </a:gsLst>
            <a:lin ang="2700000" scaled="1"/>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Gold/</a:t>
            </a:r>
            <a:br>
              <a:rPr lang="en-US" sz="700" b="1" dirty="0">
                <a:solidFill>
                  <a:srgbClr val="FFFFFF"/>
                </a:solidFill>
              </a:rPr>
            </a:br>
            <a:r>
              <a:rPr lang="en-US" sz="700" b="1" dirty="0">
                <a:solidFill>
                  <a:srgbClr val="FFFFFF"/>
                </a:solidFill>
              </a:rPr>
              <a:t>CMSP Master </a:t>
            </a:r>
            <a:br>
              <a:rPr lang="en-US" sz="700" b="1" dirty="0">
                <a:solidFill>
                  <a:srgbClr val="FFFFFF"/>
                </a:solidFill>
              </a:rPr>
            </a:br>
            <a:r>
              <a:rPr lang="en-US" sz="700" b="1" dirty="0">
                <a:solidFill>
                  <a:srgbClr val="FFFFFF"/>
                </a:solidFill>
              </a:rPr>
              <a:t>bonus * </a:t>
            </a:r>
          </a:p>
          <a:p>
            <a:pPr algn="ctr"/>
            <a:r>
              <a:rPr lang="en-US" sz="700" b="1" dirty="0">
                <a:solidFill>
                  <a:srgbClr val="FFFFFF"/>
                </a:solidFill>
              </a:rPr>
              <a:t>1%</a:t>
            </a:r>
          </a:p>
        </p:txBody>
      </p:sp>
      <p:sp>
        <p:nvSpPr>
          <p:cNvPr id="57" name="Cross 56"/>
          <p:cNvSpPr/>
          <p:nvPr/>
        </p:nvSpPr>
        <p:spPr>
          <a:xfrm>
            <a:off x="6655888" y="961708"/>
            <a:ext cx="182545" cy="182545"/>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sp>
        <p:nvSpPr>
          <p:cNvPr id="58" name="Rectangle 106"/>
          <p:cNvSpPr>
            <a:spLocks noChangeArrowheads="1"/>
          </p:cNvSpPr>
          <p:nvPr/>
        </p:nvSpPr>
        <p:spPr bwMode="auto">
          <a:xfrm>
            <a:off x="209430" y="1508422"/>
            <a:ext cx="2103120" cy="64008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Architecture Track </a:t>
            </a:r>
          </a:p>
          <a:p>
            <a:pPr algn="ctr"/>
            <a:r>
              <a:rPr lang="en-US" sz="800" dirty="0">
                <a:solidFill>
                  <a:srgbClr val="FFFFFF"/>
                </a:solidFill>
              </a:rPr>
              <a:t>Service Provider Technology, Express Collaboration, Express Enterprise Networks, </a:t>
            </a:r>
            <a:r>
              <a:rPr lang="en-US" sz="800" spc="-20" dirty="0">
                <a:solidFill>
                  <a:srgbClr val="FFFFFF"/>
                </a:solidFill>
              </a:rPr>
              <a:t>Express Security</a:t>
            </a:r>
          </a:p>
        </p:txBody>
      </p:sp>
      <p:sp>
        <p:nvSpPr>
          <p:cNvPr id="60" name="Rectangle 106"/>
          <p:cNvSpPr>
            <a:spLocks noChangeArrowheads="1"/>
          </p:cNvSpPr>
          <p:nvPr/>
        </p:nvSpPr>
        <p:spPr bwMode="auto">
          <a:xfrm>
            <a:off x="4557467" y="2295206"/>
            <a:ext cx="822960" cy="640080"/>
          </a:xfrm>
          <a:prstGeom prst="rect">
            <a:avLst/>
          </a:prstGeom>
          <a:gradFill>
            <a:gsLst>
              <a:gs pos="0">
                <a:schemeClr val="accent4">
                  <a:lumMod val="75000"/>
                </a:schemeClr>
              </a:gs>
              <a:gs pos="100000">
                <a:schemeClr val="accent4"/>
              </a:gs>
            </a:gsLst>
            <a:lin ang="2700000" scaled="1"/>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Gold/</a:t>
            </a:r>
            <a:br>
              <a:rPr lang="en-US" sz="700" b="1" dirty="0">
                <a:solidFill>
                  <a:srgbClr val="FFFFFF"/>
                </a:solidFill>
              </a:rPr>
            </a:br>
            <a:r>
              <a:rPr lang="en-US" sz="700" b="1" dirty="0">
                <a:solidFill>
                  <a:srgbClr val="FFFFFF"/>
                </a:solidFill>
              </a:rPr>
              <a:t>CMSP Master </a:t>
            </a:r>
            <a:br>
              <a:rPr lang="en-US" sz="700" b="1" dirty="0">
                <a:solidFill>
                  <a:srgbClr val="FFFFFF"/>
                </a:solidFill>
              </a:rPr>
            </a:br>
            <a:r>
              <a:rPr lang="en-US" sz="700" b="1" dirty="0">
                <a:solidFill>
                  <a:srgbClr val="FFFFFF"/>
                </a:solidFill>
              </a:rPr>
              <a:t>bonus *</a:t>
            </a:r>
          </a:p>
          <a:p>
            <a:pPr algn="ctr"/>
            <a:r>
              <a:rPr lang="en-US" sz="700" b="1" dirty="0">
                <a:solidFill>
                  <a:srgbClr val="FFFFFF"/>
                </a:solidFill>
              </a:rPr>
              <a:t>1%</a:t>
            </a:r>
          </a:p>
        </p:txBody>
      </p:sp>
      <p:sp>
        <p:nvSpPr>
          <p:cNvPr id="61" name="Rectangle 106"/>
          <p:cNvSpPr>
            <a:spLocks noChangeArrowheads="1"/>
          </p:cNvSpPr>
          <p:nvPr/>
        </p:nvSpPr>
        <p:spPr bwMode="auto">
          <a:xfrm>
            <a:off x="209432" y="3047505"/>
            <a:ext cx="2103120" cy="54864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New Business Track</a:t>
            </a:r>
          </a:p>
          <a:p>
            <a:pPr algn="ctr"/>
            <a:r>
              <a:rPr lang="en-US" sz="800" dirty="0">
                <a:solidFill>
                  <a:srgbClr val="FFFFFF"/>
                </a:solidFill>
              </a:rPr>
              <a:t>Collaboration SaaS </a:t>
            </a:r>
          </a:p>
        </p:txBody>
      </p:sp>
      <p:sp>
        <p:nvSpPr>
          <p:cNvPr id="34" name="Rectangle 106"/>
          <p:cNvSpPr>
            <a:spLocks noChangeArrowheads="1"/>
          </p:cNvSpPr>
          <p:nvPr/>
        </p:nvSpPr>
        <p:spPr bwMode="auto">
          <a:xfrm>
            <a:off x="5108275" y="3047505"/>
            <a:ext cx="1448807" cy="548640"/>
          </a:xfrm>
          <a:prstGeom prst="rect">
            <a:avLst/>
          </a:prstGeom>
          <a:solidFill>
            <a:schemeClr val="bg1">
              <a:lumMod val="65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Churn Management Component </a:t>
            </a:r>
          </a:p>
          <a:p>
            <a:pPr algn="ctr"/>
            <a:r>
              <a:rPr lang="en-US" sz="700" b="1" dirty="0">
                <a:solidFill>
                  <a:srgbClr val="FFFFFF"/>
                </a:solidFill>
              </a:rPr>
              <a:t>7%</a:t>
            </a:r>
          </a:p>
        </p:txBody>
      </p:sp>
      <p:sp>
        <p:nvSpPr>
          <p:cNvPr id="36" name="Rectangle 106"/>
          <p:cNvSpPr>
            <a:spLocks noChangeArrowheads="1"/>
          </p:cNvSpPr>
          <p:nvPr/>
        </p:nvSpPr>
        <p:spPr bwMode="auto">
          <a:xfrm>
            <a:off x="3315354" y="3047505"/>
            <a:ext cx="1448807" cy="548640"/>
          </a:xfrm>
          <a:prstGeom prst="rect">
            <a:avLst/>
          </a:prstGeom>
          <a:solidFill>
            <a:schemeClr val="bg1">
              <a:lumMod val="65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Recurring Revenue Growth Component</a:t>
            </a:r>
            <a:br>
              <a:rPr lang="en-US" sz="700" b="1" dirty="0">
                <a:solidFill>
                  <a:srgbClr val="FFFFFF"/>
                </a:solidFill>
              </a:rPr>
            </a:br>
            <a:r>
              <a:rPr lang="en-US" sz="700" b="1" dirty="0">
                <a:solidFill>
                  <a:srgbClr val="FFFFFF"/>
                </a:solidFill>
              </a:rPr>
              <a:t>15%/23%</a:t>
            </a:r>
          </a:p>
        </p:txBody>
      </p:sp>
      <p:grpSp>
        <p:nvGrpSpPr>
          <p:cNvPr id="4" name="Group 3"/>
          <p:cNvGrpSpPr/>
          <p:nvPr/>
        </p:nvGrpSpPr>
        <p:grpSpPr>
          <a:xfrm>
            <a:off x="2364309" y="732088"/>
            <a:ext cx="307777" cy="2194560"/>
            <a:chOff x="3366963" y="1110448"/>
            <a:chExt cx="307777" cy="2194560"/>
          </a:xfrm>
        </p:grpSpPr>
        <p:sp>
          <p:nvSpPr>
            <p:cNvPr id="45" name="Rectangle 44"/>
            <p:cNvSpPr>
              <a:spLocks noChangeArrowheads="1"/>
            </p:cNvSpPr>
            <p:nvPr/>
          </p:nvSpPr>
          <p:spPr bwMode="auto">
            <a:xfrm rot="16200000">
              <a:off x="2423572"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2" name="Rectangle 1"/>
            <p:cNvSpPr/>
            <p:nvPr/>
          </p:nvSpPr>
          <p:spPr>
            <a:xfrm>
              <a:off x="3366963" y="1987107"/>
              <a:ext cx="307777" cy="489878"/>
            </a:xfrm>
            <a:prstGeom prst="rect">
              <a:avLst/>
            </a:prstGeom>
          </p:spPr>
          <p:txBody>
            <a:bodyPr vert="vert270" wrap="none">
              <a:spAutoFit/>
            </a:bodyPr>
            <a:lstStyle/>
            <a:p>
              <a:r>
                <a:rPr lang="en-US" sz="800" b="1" dirty="0">
                  <a:solidFill>
                    <a:srgbClr val="FFFFFF"/>
                  </a:solidFill>
                  <a:sym typeface="Arial" pitchFamily="-105" charset="0"/>
                </a:rPr>
                <a:t>B = 15%</a:t>
              </a:r>
            </a:p>
          </p:txBody>
        </p:sp>
      </p:grpSp>
      <p:grpSp>
        <p:nvGrpSpPr>
          <p:cNvPr id="6" name="Group 5"/>
          <p:cNvGrpSpPr/>
          <p:nvPr/>
        </p:nvGrpSpPr>
        <p:grpSpPr>
          <a:xfrm>
            <a:off x="2563645" y="732088"/>
            <a:ext cx="307777" cy="2194560"/>
            <a:chOff x="3566299" y="1110448"/>
            <a:chExt cx="307777" cy="2194560"/>
          </a:xfrm>
        </p:grpSpPr>
        <p:sp>
          <p:nvSpPr>
            <p:cNvPr id="46" name="Rectangle 44"/>
            <p:cNvSpPr>
              <a:spLocks noChangeArrowheads="1"/>
            </p:cNvSpPr>
            <p:nvPr/>
          </p:nvSpPr>
          <p:spPr bwMode="auto">
            <a:xfrm rot="16200000">
              <a:off x="2622908"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37" name="Rectangle 36"/>
            <p:cNvSpPr/>
            <p:nvPr/>
          </p:nvSpPr>
          <p:spPr>
            <a:xfrm>
              <a:off x="3566299" y="1987086"/>
              <a:ext cx="307777" cy="489878"/>
            </a:xfrm>
            <a:prstGeom prst="rect">
              <a:avLst/>
            </a:prstGeom>
          </p:spPr>
          <p:txBody>
            <a:bodyPr vert="vert270" wrap="none">
              <a:spAutoFit/>
            </a:bodyPr>
            <a:lstStyle/>
            <a:p>
              <a:r>
                <a:rPr lang="en-US" sz="800" b="1" dirty="0">
                  <a:solidFill>
                    <a:srgbClr val="FFFFFF"/>
                  </a:solidFill>
                  <a:sym typeface="Arial" pitchFamily="-105" charset="0"/>
                </a:rPr>
                <a:t>C = 10%</a:t>
              </a:r>
            </a:p>
          </p:txBody>
        </p:sp>
      </p:grpSp>
      <p:grpSp>
        <p:nvGrpSpPr>
          <p:cNvPr id="7" name="Group 6"/>
          <p:cNvGrpSpPr/>
          <p:nvPr/>
        </p:nvGrpSpPr>
        <p:grpSpPr>
          <a:xfrm>
            <a:off x="2762353" y="740666"/>
            <a:ext cx="307777" cy="2194560"/>
            <a:chOff x="3765007" y="1119026"/>
            <a:chExt cx="307777" cy="2194560"/>
          </a:xfrm>
        </p:grpSpPr>
        <p:sp>
          <p:nvSpPr>
            <p:cNvPr id="54" name="Rectangle 44"/>
            <p:cNvSpPr>
              <a:spLocks noChangeArrowheads="1"/>
            </p:cNvSpPr>
            <p:nvPr/>
          </p:nvSpPr>
          <p:spPr bwMode="auto">
            <a:xfrm rot="16200000">
              <a:off x="2821616" y="2137203"/>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39" name="Rectangle 38"/>
            <p:cNvSpPr/>
            <p:nvPr/>
          </p:nvSpPr>
          <p:spPr>
            <a:xfrm>
              <a:off x="3765007" y="2007985"/>
              <a:ext cx="307777" cy="461024"/>
            </a:xfrm>
            <a:prstGeom prst="rect">
              <a:avLst/>
            </a:prstGeom>
          </p:spPr>
          <p:txBody>
            <a:bodyPr vert="vert270" wrap="none">
              <a:spAutoFit/>
            </a:bodyPr>
            <a:lstStyle/>
            <a:p>
              <a:r>
                <a:rPr lang="en-US" sz="800" b="1" dirty="0">
                  <a:solidFill>
                    <a:srgbClr val="FFFFFF"/>
                  </a:solidFill>
                  <a:sym typeface="Arial" pitchFamily="-105" charset="0"/>
                </a:rPr>
                <a:t>D = 8% </a:t>
              </a:r>
            </a:p>
          </p:txBody>
        </p:sp>
      </p:grpSp>
      <p:grpSp>
        <p:nvGrpSpPr>
          <p:cNvPr id="8" name="Group 7"/>
          <p:cNvGrpSpPr/>
          <p:nvPr/>
        </p:nvGrpSpPr>
        <p:grpSpPr>
          <a:xfrm>
            <a:off x="2962128" y="732088"/>
            <a:ext cx="307777" cy="2194560"/>
            <a:chOff x="3964782" y="1110448"/>
            <a:chExt cx="307777" cy="2194560"/>
          </a:xfrm>
        </p:grpSpPr>
        <p:sp>
          <p:nvSpPr>
            <p:cNvPr id="47" name="Rectangle 44"/>
            <p:cNvSpPr>
              <a:spLocks noChangeArrowheads="1"/>
            </p:cNvSpPr>
            <p:nvPr/>
          </p:nvSpPr>
          <p:spPr bwMode="auto">
            <a:xfrm rot="16200000">
              <a:off x="3021391"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40" name="Rectangle 39"/>
            <p:cNvSpPr/>
            <p:nvPr/>
          </p:nvSpPr>
          <p:spPr>
            <a:xfrm>
              <a:off x="3964782" y="2020770"/>
              <a:ext cx="307777" cy="456215"/>
            </a:xfrm>
            <a:prstGeom prst="rect">
              <a:avLst/>
            </a:prstGeom>
          </p:spPr>
          <p:txBody>
            <a:bodyPr vert="vert270" wrap="none">
              <a:spAutoFit/>
            </a:bodyPr>
            <a:lstStyle/>
            <a:p>
              <a:r>
                <a:rPr lang="en-US" sz="800" b="1" dirty="0">
                  <a:solidFill>
                    <a:srgbClr val="FFFFFF"/>
                  </a:solidFill>
                  <a:sym typeface="Arial" pitchFamily="-105" charset="0"/>
                </a:rPr>
                <a:t>E = 6% </a:t>
              </a:r>
            </a:p>
          </p:txBody>
        </p:sp>
      </p:grpSp>
      <p:grpSp>
        <p:nvGrpSpPr>
          <p:cNvPr id="9" name="Group 8"/>
          <p:cNvGrpSpPr/>
          <p:nvPr/>
        </p:nvGrpSpPr>
        <p:grpSpPr>
          <a:xfrm>
            <a:off x="3161465" y="732088"/>
            <a:ext cx="307777" cy="2194560"/>
            <a:chOff x="4164119" y="1110448"/>
            <a:chExt cx="307777" cy="2194560"/>
          </a:xfrm>
        </p:grpSpPr>
        <p:sp>
          <p:nvSpPr>
            <p:cNvPr id="48" name="Rectangle 44"/>
            <p:cNvSpPr>
              <a:spLocks noChangeArrowheads="1"/>
            </p:cNvSpPr>
            <p:nvPr/>
          </p:nvSpPr>
          <p:spPr bwMode="auto">
            <a:xfrm rot="16200000">
              <a:off x="3220728"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41" name="Rectangle 40"/>
            <p:cNvSpPr/>
            <p:nvPr/>
          </p:nvSpPr>
          <p:spPr>
            <a:xfrm>
              <a:off x="4164119" y="2027014"/>
              <a:ext cx="307777" cy="449803"/>
            </a:xfrm>
            <a:prstGeom prst="rect">
              <a:avLst/>
            </a:prstGeom>
          </p:spPr>
          <p:txBody>
            <a:bodyPr vert="vert270" wrap="none">
              <a:spAutoFit/>
            </a:bodyPr>
            <a:lstStyle/>
            <a:p>
              <a:r>
                <a:rPr lang="en-US" sz="800" b="1" dirty="0">
                  <a:solidFill>
                    <a:srgbClr val="FFFFFF"/>
                  </a:solidFill>
                  <a:sym typeface="Arial" pitchFamily="-105" charset="0"/>
                </a:rPr>
                <a:t>F = 5% </a:t>
              </a:r>
            </a:p>
          </p:txBody>
        </p:sp>
      </p:grpSp>
      <p:grpSp>
        <p:nvGrpSpPr>
          <p:cNvPr id="11" name="Group 10"/>
          <p:cNvGrpSpPr/>
          <p:nvPr/>
        </p:nvGrpSpPr>
        <p:grpSpPr>
          <a:xfrm>
            <a:off x="3360801" y="732088"/>
            <a:ext cx="307777" cy="2194560"/>
            <a:chOff x="4363455" y="1110448"/>
            <a:chExt cx="307777" cy="2194560"/>
          </a:xfrm>
        </p:grpSpPr>
        <p:sp>
          <p:nvSpPr>
            <p:cNvPr id="49" name="Rectangle 44"/>
            <p:cNvSpPr>
              <a:spLocks noChangeArrowheads="1"/>
            </p:cNvSpPr>
            <p:nvPr/>
          </p:nvSpPr>
          <p:spPr bwMode="auto">
            <a:xfrm rot="16200000">
              <a:off x="3420064"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42" name="Rectangle 41"/>
            <p:cNvSpPr/>
            <p:nvPr/>
          </p:nvSpPr>
          <p:spPr>
            <a:xfrm>
              <a:off x="4363455" y="2016650"/>
              <a:ext cx="307777" cy="467436"/>
            </a:xfrm>
            <a:prstGeom prst="rect">
              <a:avLst/>
            </a:prstGeom>
          </p:spPr>
          <p:txBody>
            <a:bodyPr vert="vert270" wrap="none">
              <a:spAutoFit/>
            </a:bodyPr>
            <a:lstStyle/>
            <a:p>
              <a:r>
                <a:rPr lang="en-US" sz="800" b="1" dirty="0">
                  <a:solidFill>
                    <a:srgbClr val="FFFFFF"/>
                  </a:solidFill>
                  <a:sym typeface="Arial" pitchFamily="-105" charset="0"/>
                </a:rPr>
                <a:t>G = 4% </a:t>
              </a:r>
            </a:p>
          </p:txBody>
        </p:sp>
      </p:grpSp>
      <p:grpSp>
        <p:nvGrpSpPr>
          <p:cNvPr id="12" name="Group 11"/>
          <p:cNvGrpSpPr/>
          <p:nvPr/>
        </p:nvGrpSpPr>
        <p:grpSpPr>
          <a:xfrm>
            <a:off x="3560138" y="732088"/>
            <a:ext cx="307777" cy="2194560"/>
            <a:chOff x="4562792" y="1110448"/>
            <a:chExt cx="307777" cy="2194560"/>
          </a:xfrm>
        </p:grpSpPr>
        <p:sp>
          <p:nvSpPr>
            <p:cNvPr id="50" name="Rectangle 44"/>
            <p:cNvSpPr>
              <a:spLocks noChangeArrowheads="1"/>
            </p:cNvSpPr>
            <p:nvPr/>
          </p:nvSpPr>
          <p:spPr bwMode="auto">
            <a:xfrm rot="16200000">
              <a:off x="3619401"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43" name="Rectangle 42"/>
            <p:cNvSpPr/>
            <p:nvPr/>
          </p:nvSpPr>
          <p:spPr>
            <a:xfrm>
              <a:off x="4562792" y="2019855"/>
              <a:ext cx="307777" cy="461024"/>
            </a:xfrm>
            <a:prstGeom prst="rect">
              <a:avLst/>
            </a:prstGeom>
          </p:spPr>
          <p:txBody>
            <a:bodyPr vert="vert270" wrap="none">
              <a:spAutoFit/>
            </a:bodyPr>
            <a:lstStyle/>
            <a:p>
              <a:r>
                <a:rPr lang="en-US" sz="800" b="1" dirty="0">
                  <a:solidFill>
                    <a:srgbClr val="FFFFFF"/>
                  </a:solidFill>
                  <a:sym typeface="Arial" pitchFamily="-105" charset="0"/>
                </a:rPr>
                <a:t>H = 3% </a:t>
              </a:r>
            </a:p>
          </p:txBody>
        </p:sp>
      </p:grpSp>
      <p:grpSp>
        <p:nvGrpSpPr>
          <p:cNvPr id="13" name="Group 12"/>
          <p:cNvGrpSpPr/>
          <p:nvPr/>
        </p:nvGrpSpPr>
        <p:grpSpPr>
          <a:xfrm>
            <a:off x="3759475" y="732088"/>
            <a:ext cx="307777" cy="2194560"/>
            <a:chOff x="4762129" y="1110448"/>
            <a:chExt cx="307777" cy="2194560"/>
          </a:xfrm>
        </p:grpSpPr>
        <p:sp>
          <p:nvSpPr>
            <p:cNvPr id="51" name="Rectangle 44"/>
            <p:cNvSpPr>
              <a:spLocks noChangeArrowheads="1"/>
            </p:cNvSpPr>
            <p:nvPr/>
          </p:nvSpPr>
          <p:spPr bwMode="auto">
            <a:xfrm rot="16200000">
              <a:off x="3818738"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800" b="1" dirty="0">
                <a:solidFill>
                  <a:srgbClr val="FFFFFF"/>
                </a:solidFill>
                <a:sym typeface="Arial" pitchFamily="-105" charset="0"/>
              </a:endParaRPr>
            </a:p>
          </p:txBody>
        </p:sp>
        <p:sp>
          <p:nvSpPr>
            <p:cNvPr id="44" name="Rectangle 43"/>
            <p:cNvSpPr/>
            <p:nvPr/>
          </p:nvSpPr>
          <p:spPr>
            <a:xfrm>
              <a:off x="4762129" y="2058155"/>
              <a:ext cx="307777" cy="416140"/>
            </a:xfrm>
            <a:prstGeom prst="rect">
              <a:avLst/>
            </a:prstGeom>
          </p:spPr>
          <p:txBody>
            <a:bodyPr vert="vert270" wrap="none">
              <a:spAutoFit/>
            </a:bodyPr>
            <a:lstStyle/>
            <a:p>
              <a:r>
                <a:rPr lang="en-US" sz="800" b="1" dirty="0">
                  <a:solidFill>
                    <a:srgbClr val="FFFFFF"/>
                  </a:solidFill>
                  <a:sym typeface="Arial" pitchFamily="-105" charset="0"/>
                </a:rPr>
                <a:t>I = 2% </a:t>
              </a:r>
            </a:p>
          </p:txBody>
        </p:sp>
      </p:grpSp>
      <p:grpSp>
        <p:nvGrpSpPr>
          <p:cNvPr id="14" name="Group 13"/>
          <p:cNvGrpSpPr/>
          <p:nvPr/>
        </p:nvGrpSpPr>
        <p:grpSpPr>
          <a:xfrm>
            <a:off x="3958810" y="732088"/>
            <a:ext cx="307777" cy="2194560"/>
            <a:chOff x="4961464" y="1110448"/>
            <a:chExt cx="307777" cy="2194560"/>
          </a:xfrm>
        </p:grpSpPr>
        <p:sp>
          <p:nvSpPr>
            <p:cNvPr id="52" name="Rectangle 44"/>
            <p:cNvSpPr>
              <a:spLocks noChangeArrowheads="1"/>
            </p:cNvSpPr>
            <p:nvPr/>
          </p:nvSpPr>
          <p:spPr bwMode="auto">
            <a:xfrm rot="16200000">
              <a:off x="4018073" y="2128625"/>
              <a:ext cx="2194560" cy="158205"/>
            </a:xfrm>
            <a:prstGeom prst="leftRightArrow">
              <a:avLst>
                <a:gd name="adj1" fmla="val 100000"/>
                <a:gd name="adj2" fmla="val 50000"/>
              </a:avLst>
            </a:prstGeom>
            <a:solidFill>
              <a:schemeClr val="bg1">
                <a:lumMod val="65000"/>
              </a:schemeClr>
            </a:solidFill>
            <a:ln w="12700">
              <a:solidFill>
                <a:schemeClr val="bg1"/>
              </a:solidFill>
            </a:ln>
            <a:effectLst>
              <a:outerShdw blurRad="635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Ins="0" rtlCol="0" anchor="ctr"/>
            <a:lstStyle/>
            <a:p>
              <a:endParaRPr lang="en-US" sz="800" b="1" dirty="0">
                <a:solidFill>
                  <a:srgbClr val="FFFFFF"/>
                </a:solidFill>
                <a:sym typeface="Arial" pitchFamily="-105" charset="0"/>
              </a:endParaRPr>
            </a:p>
          </p:txBody>
        </p:sp>
        <p:sp>
          <p:nvSpPr>
            <p:cNvPr id="55" name="Rectangle 54"/>
            <p:cNvSpPr/>
            <p:nvPr/>
          </p:nvSpPr>
          <p:spPr>
            <a:xfrm>
              <a:off x="4961464" y="2067451"/>
              <a:ext cx="307777" cy="416140"/>
            </a:xfrm>
            <a:prstGeom prst="rect">
              <a:avLst/>
            </a:prstGeom>
          </p:spPr>
          <p:txBody>
            <a:bodyPr vert="vert270" wrap="none">
              <a:spAutoFit/>
            </a:bodyPr>
            <a:lstStyle/>
            <a:p>
              <a:r>
                <a:rPr lang="en-US" sz="800" b="1" dirty="0">
                  <a:solidFill>
                    <a:srgbClr val="FFFFFF"/>
                  </a:solidFill>
                  <a:sym typeface="Arial" pitchFamily="-105" charset="0"/>
                </a:rPr>
                <a:t>J = 1%</a:t>
              </a:r>
            </a:p>
          </p:txBody>
        </p:sp>
      </p:grpSp>
      <p:sp>
        <p:nvSpPr>
          <p:cNvPr id="62" name="Rectangle 106"/>
          <p:cNvSpPr>
            <a:spLocks noChangeArrowheads="1"/>
          </p:cNvSpPr>
          <p:nvPr/>
        </p:nvSpPr>
        <p:spPr bwMode="auto">
          <a:xfrm>
            <a:off x="8144813" y="739254"/>
            <a:ext cx="822960" cy="640080"/>
          </a:xfrm>
          <a:prstGeom prst="rect">
            <a:avLst/>
          </a:prstGeom>
          <a:solidFill>
            <a:schemeClr val="accent5">
              <a:lumMod val="60000"/>
              <a:lumOff val="40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Account Breakaway Bonus </a:t>
            </a:r>
          </a:p>
          <a:p>
            <a:pPr algn="ctr"/>
            <a:r>
              <a:rPr lang="en-US" sz="700" b="1" dirty="0">
                <a:solidFill>
                  <a:srgbClr val="FFFFFF"/>
                </a:solidFill>
              </a:rPr>
              <a:t>2% </a:t>
            </a:r>
          </a:p>
        </p:txBody>
      </p:sp>
      <p:sp>
        <p:nvSpPr>
          <p:cNvPr id="63" name="Cross 62"/>
          <p:cNvSpPr/>
          <p:nvPr/>
        </p:nvSpPr>
        <p:spPr>
          <a:xfrm>
            <a:off x="7848618" y="978349"/>
            <a:ext cx="182545" cy="182545"/>
          </a:xfrm>
          <a:prstGeom prst="plus">
            <a:avLst>
              <a:gd name="adj" fmla="val 36017"/>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endParaRPr lang="en-US" sz="1400" b="1" dirty="0">
              <a:solidFill>
                <a:srgbClr val="FFFFFF"/>
              </a:solidFill>
            </a:endParaRPr>
          </a:p>
        </p:txBody>
      </p:sp>
      <p:cxnSp>
        <p:nvCxnSpPr>
          <p:cNvPr id="64" name="Straight Connector 63"/>
          <p:cNvCxnSpPr/>
          <p:nvPr/>
        </p:nvCxnSpPr>
        <p:spPr>
          <a:xfrm>
            <a:off x="385347" y="3653574"/>
            <a:ext cx="8229600" cy="0"/>
          </a:xfrm>
          <a:prstGeom prst="line">
            <a:avLst/>
          </a:prstGeom>
          <a:noFill/>
          <a:ln w="9525">
            <a:gradFill flip="none" rotWithShape="1">
              <a:gsLst>
                <a:gs pos="80000">
                  <a:schemeClr val="bg2"/>
                </a:gs>
                <a:gs pos="20000">
                  <a:schemeClr val="bg2"/>
                </a:gs>
                <a:gs pos="0">
                  <a:schemeClr val="accent2">
                    <a:alpha val="0"/>
                  </a:schemeClr>
                </a:gs>
                <a:gs pos="50000">
                  <a:schemeClr val="bg2"/>
                </a:gs>
                <a:gs pos="100000">
                  <a:schemeClr val="accent2">
                    <a:alpha val="0"/>
                  </a:schemeClr>
                </a:gs>
              </a:gsLst>
              <a:lin ang="0" scaled="1"/>
              <a:tileRect/>
            </a:gradFill>
            <a:round/>
            <a:headEnd/>
            <a:tailEnd/>
          </a:ln>
          <a:effectLst>
            <a:outerShdw blurRad="63500" algn="ctr" rotWithShape="0">
              <a:srgbClr val="000000">
                <a:alpha val="40000"/>
              </a:srgbClr>
            </a:outerShdw>
          </a:effectLst>
          <a:extLst>
            <a:ext uri="{909E8E84-426E-40DD-AFC4-6F175D3DCCD1}">
              <a14:hiddenFill xmlns:a14="http://schemas.microsoft.com/office/drawing/2010/main">
                <a:noFill/>
              </a14:hiddenFill>
            </a:ext>
          </a:extLst>
        </p:spPr>
      </p:cxnSp>
      <p:sp>
        <p:nvSpPr>
          <p:cNvPr id="65" name="Rectangle 106"/>
          <p:cNvSpPr>
            <a:spLocks noChangeArrowheads="1"/>
          </p:cNvSpPr>
          <p:nvPr/>
        </p:nvSpPr>
        <p:spPr bwMode="auto">
          <a:xfrm>
            <a:off x="210488" y="3716997"/>
            <a:ext cx="2103120" cy="54864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800" b="1" dirty="0">
                <a:solidFill>
                  <a:srgbClr val="FFFFFF"/>
                </a:solidFill>
              </a:rPr>
              <a:t>New Business Track</a:t>
            </a:r>
          </a:p>
          <a:p>
            <a:pPr algn="ctr"/>
            <a:r>
              <a:rPr lang="en-US" sz="800" dirty="0">
                <a:solidFill>
                  <a:srgbClr val="FFFFFF"/>
                </a:solidFill>
              </a:rPr>
              <a:t>Security SaaS </a:t>
            </a:r>
          </a:p>
        </p:txBody>
      </p:sp>
      <p:sp>
        <p:nvSpPr>
          <p:cNvPr id="70" name="Rectangle 106"/>
          <p:cNvSpPr>
            <a:spLocks noChangeArrowheads="1"/>
          </p:cNvSpPr>
          <p:nvPr/>
        </p:nvSpPr>
        <p:spPr bwMode="auto">
          <a:xfrm>
            <a:off x="3315354" y="3716997"/>
            <a:ext cx="1448807" cy="548640"/>
          </a:xfrm>
          <a:prstGeom prst="rect">
            <a:avLst/>
          </a:prstGeom>
          <a:solidFill>
            <a:schemeClr val="bg1">
              <a:lumMod val="65000"/>
            </a:schemeClr>
          </a:solidFill>
          <a:ln w="12700" algn="ctr">
            <a:solidFill>
              <a:schemeClr val="bg1"/>
            </a:solidFill>
            <a:miter lim="800000"/>
            <a:headEnd/>
            <a:tailEnd/>
          </a:ln>
          <a:effectLst>
            <a:outerShdw blurRad="63500" algn="ctr" rotWithShape="0">
              <a:prstClr val="black">
                <a:alpha val="40000"/>
              </a:prstClr>
            </a:outerShdw>
          </a:effectLst>
        </p:spPr>
        <p:txBody>
          <a:bodyPr lIns="82124" tIns="41061" rIns="82124" bIns="41061" anchor="ctr"/>
          <a:lstStyle/>
          <a:p>
            <a:pPr algn="ctr"/>
            <a:r>
              <a:rPr lang="en-US" sz="700" b="1" dirty="0">
                <a:solidFill>
                  <a:srgbClr val="FFFFFF"/>
                </a:solidFill>
              </a:rPr>
              <a:t>Recurring Revenue Growth Component</a:t>
            </a:r>
            <a:br>
              <a:rPr lang="en-US" sz="700" b="1" dirty="0">
                <a:solidFill>
                  <a:srgbClr val="FFFFFF"/>
                </a:solidFill>
              </a:rPr>
            </a:br>
            <a:r>
              <a:rPr lang="en-US" sz="700" b="1" dirty="0">
                <a:solidFill>
                  <a:srgbClr val="FFFFFF"/>
                </a:solidFill>
              </a:rPr>
              <a:t>20%</a:t>
            </a:r>
          </a:p>
        </p:txBody>
      </p:sp>
    </p:spTree>
    <p:extLst>
      <p:ext uri="{BB962C8B-B14F-4D97-AF65-F5344CB8AC3E}">
        <p14:creationId xmlns:p14="http://schemas.microsoft.com/office/powerpoint/2010/main" val="194937205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Cisco Powered Bonus Eligibility</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994735676"/>
              </p:ext>
            </p:extLst>
          </p:nvPr>
        </p:nvGraphicFramePr>
        <p:xfrm>
          <a:off x="747077" y="1073150"/>
          <a:ext cx="7649845" cy="3308350"/>
        </p:xfrm>
        <a:graphic>
          <a:graphicData uri="http://schemas.openxmlformats.org/drawingml/2006/table">
            <a:tbl>
              <a:tblPr firstRow="1" firstCol="1" bandRow="1">
                <a:tableStyleId>{5C22544A-7EE6-4342-B048-85BDC9FD1C3A}</a:tableStyleId>
              </a:tblPr>
              <a:tblGrid>
                <a:gridCol w="1395730">
                  <a:extLst>
                    <a:ext uri="{9D8B030D-6E8A-4147-A177-3AD203B41FA5}">
                      <a16:colId xmlns:a16="http://schemas.microsoft.com/office/drawing/2014/main" xmlns="" val="20000"/>
                    </a:ext>
                  </a:extLst>
                </a:gridCol>
                <a:gridCol w="4708525">
                  <a:extLst>
                    <a:ext uri="{9D8B030D-6E8A-4147-A177-3AD203B41FA5}">
                      <a16:colId xmlns:a16="http://schemas.microsoft.com/office/drawing/2014/main" xmlns="" val="20001"/>
                    </a:ext>
                  </a:extLst>
                </a:gridCol>
                <a:gridCol w="1545590">
                  <a:extLst>
                    <a:ext uri="{9D8B030D-6E8A-4147-A177-3AD203B41FA5}">
                      <a16:colId xmlns:a16="http://schemas.microsoft.com/office/drawing/2014/main" xmlns="" val="20002"/>
                    </a:ext>
                  </a:extLst>
                </a:gridCol>
              </a:tblGrid>
              <a:tr h="360680">
                <a:tc>
                  <a:txBody>
                    <a:bodyPr/>
                    <a:lstStyle/>
                    <a:p>
                      <a:pPr marL="0" marR="0">
                        <a:lnSpc>
                          <a:spcPct val="95000"/>
                        </a:lnSpc>
                        <a:spcBef>
                          <a:spcPts val="300"/>
                        </a:spcBef>
                        <a:spcAft>
                          <a:spcPts val="0"/>
                        </a:spcAft>
                      </a:pPr>
                      <a:r>
                        <a:rPr lang="en-US" sz="1100" dirty="0">
                          <a:effectLst/>
                        </a:rPr>
                        <a:t>VIP </a:t>
                      </a:r>
                      <a:r>
                        <a:rPr lang="en-US" sz="1100" dirty="0" err="1" smtClean="0">
                          <a:effectLst/>
                        </a:rPr>
                        <a:t>Subtrack</a:t>
                      </a:r>
                      <a:endParaRPr lang="en-US" sz="1100" dirty="0">
                        <a:effectLst/>
                        <a:latin typeface="Calibri"/>
                        <a:ea typeface="Calibri"/>
                        <a:cs typeface="Times New Roman"/>
                      </a:endParaRPr>
                    </a:p>
                  </a:txBody>
                  <a:tcPr marL="135255" marR="135255" marT="67310" marB="67310" anchor="ctr">
                    <a:solidFill>
                      <a:srgbClr val="049FD9"/>
                    </a:solidFill>
                  </a:tcPr>
                </a:tc>
                <a:tc>
                  <a:txBody>
                    <a:bodyPr/>
                    <a:lstStyle/>
                    <a:p>
                      <a:pPr marL="0" marR="0">
                        <a:lnSpc>
                          <a:spcPct val="95000"/>
                        </a:lnSpc>
                        <a:spcBef>
                          <a:spcPts val="300"/>
                        </a:spcBef>
                        <a:spcAft>
                          <a:spcPts val="0"/>
                        </a:spcAft>
                      </a:pPr>
                      <a:r>
                        <a:rPr lang="en-US" sz="1100" dirty="0">
                          <a:effectLst/>
                        </a:rPr>
                        <a:t>Cisco Powered Services Designation</a:t>
                      </a:r>
                      <a:endParaRPr lang="en-US" sz="1100" dirty="0">
                        <a:effectLst/>
                        <a:latin typeface="Calibri"/>
                        <a:ea typeface="Calibri"/>
                        <a:cs typeface="Times New Roman"/>
                      </a:endParaRPr>
                    </a:p>
                  </a:txBody>
                  <a:tcPr marL="135255" marR="135255" marT="67310" marB="67310" anchor="ctr">
                    <a:solidFill>
                      <a:srgbClr val="049FD9"/>
                    </a:solidFill>
                  </a:tcPr>
                </a:tc>
                <a:tc>
                  <a:txBody>
                    <a:bodyPr/>
                    <a:lstStyle/>
                    <a:p>
                      <a:pPr marL="0" marR="0">
                        <a:lnSpc>
                          <a:spcPct val="95000"/>
                        </a:lnSpc>
                        <a:spcBef>
                          <a:spcPts val="300"/>
                        </a:spcBef>
                        <a:spcAft>
                          <a:spcPts val="0"/>
                        </a:spcAft>
                      </a:pPr>
                      <a:r>
                        <a:rPr lang="en-US" sz="1100" dirty="0">
                          <a:effectLst/>
                        </a:rPr>
                        <a:t>Cisco Powered Bonus</a:t>
                      </a:r>
                      <a:endParaRPr lang="en-US" sz="1100" dirty="0">
                        <a:effectLst/>
                        <a:latin typeface="Calibri"/>
                        <a:ea typeface="Calibri"/>
                        <a:cs typeface="Times New Roman"/>
                      </a:endParaRPr>
                    </a:p>
                  </a:txBody>
                  <a:tcPr marL="135255" marR="135255" marT="67310" marB="67310" anchor="ctr">
                    <a:solidFill>
                      <a:srgbClr val="049FD9"/>
                    </a:solidFill>
                  </a:tcPr>
                </a:tc>
                <a:extLst>
                  <a:ext uri="{0D108BD9-81ED-4DB2-BD59-A6C34878D82A}">
                    <a16:rowId xmlns:a16="http://schemas.microsoft.com/office/drawing/2014/main" xmlns="" val="10000"/>
                  </a:ext>
                </a:extLst>
              </a:tr>
              <a:tr h="368300">
                <a:tc>
                  <a:txBody>
                    <a:bodyPr/>
                    <a:lstStyle/>
                    <a:p>
                      <a:pPr marL="0" marR="0">
                        <a:lnSpc>
                          <a:spcPct val="95000"/>
                        </a:lnSpc>
                        <a:spcBef>
                          <a:spcPts val="300"/>
                        </a:spcBef>
                        <a:spcAft>
                          <a:spcPts val="0"/>
                        </a:spcAft>
                      </a:pPr>
                      <a:r>
                        <a:rPr lang="en-US" sz="1100" dirty="0">
                          <a:effectLst/>
                        </a:rPr>
                        <a:t>Collaboration</a:t>
                      </a:r>
                      <a:endParaRPr lang="en-US" sz="1100" dirty="0">
                        <a:effectLst/>
                        <a:latin typeface="Calibri"/>
                        <a:ea typeface="Calibri"/>
                        <a:cs typeface="Times New Roman"/>
                      </a:endParaRPr>
                    </a:p>
                  </a:txBody>
                  <a:tcPr marL="135255" marR="135255" marT="67310" marB="67310">
                    <a:solidFill>
                      <a:srgbClr val="049FD9"/>
                    </a:solidFill>
                  </a:tcPr>
                </a:tc>
                <a:tc>
                  <a:txBody>
                    <a:bodyPr/>
                    <a:lstStyle/>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Managed Business Communications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UC as a Service based on HCS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Contact Center as a Service based on HCS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Unified Contact Center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Managed Business Video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Video and </a:t>
                      </a:r>
                      <a:r>
                        <a:rPr lang="en-US" sz="1100" dirty="0" err="1">
                          <a:solidFill>
                            <a:srgbClr val="4D4D4C"/>
                          </a:solidFill>
                          <a:effectLst/>
                        </a:rPr>
                        <a:t>TelePresence</a:t>
                      </a:r>
                      <a:r>
                        <a:rPr lang="en-US" sz="1100" dirty="0">
                          <a:solidFill>
                            <a:srgbClr val="4D4D4C"/>
                          </a:solidFill>
                          <a:effectLst/>
                        </a:rPr>
                        <a:t> as a Service</a:t>
                      </a:r>
                      <a:endParaRPr lang="en-US" sz="1100" dirty="0">
                        <a:solidFill>
                          <a:srgbClr val="4D4D4C"/>
                        </a:solidFill>
                        <a:effectLst/>
                        <a:latin typeface="Calibri"/>
                        <a:ea typeface="Calibri"/>
                        <a:cs typeface="Times New Roman"/>
                      </a:endParaRPr>
                    </a:p>
                  </a:txBody>
                  <a:tcPr marL="135255" marR="135255" marT="67310" marB="67310"/>
                </a:tc>
                <a:tc>
                  <a:txBody>
                    <a:bodyPr/>
                    <a:lstStyle/>
                    <a:p>
                      <a:pPr marL="0" marR="0">
                        <a:lnSpc>
                          <a:spcPct val="95000"/>
                        </a:lnSpc>
                        <a:spcBef>
                          <a:spcPts val="300"/>
                        </a:spcBef>
                        <a:spcAft>
                          <a:spcPts val="0"/>
                        </a:spcAft>
                      </a:pPr>
                      <a:r>
                        <a:rPr lang="en-US" sz="1100" dirty="0">
                          <a:solidFill>
                            <a:srgbClr val="4D4D4C"/>
                          </a:solidFill>
                          <a:effectLst/>
                        </a:rPr>
                        <a:t>3%</a:t>
                      </a:r>
                      <a:endParaRPr lang="en-US" sz="1100" dirty="0">
                        <a:solidFill>
                          <a:srgbClr val="4D4D4C"/>
                        </a:solidFill>
                        <a:effectLst/>
                        <a:latin typeface="Calibri"/>
                        <a:ea typeface="Calibri"/>
                        <a:cs typeface="Times New Roman"/>
                      </a:endParaRPr>
                    </a:p>
                  </a:txBody>
                  <a:tcPr marL="135255" marR="135255" marT="67310" marB="67310"/>
                </a:tc>
                <a:extLst>
                  <a:ext uri="{0D108BD9-81ED-4DB2-BD59-A6C34878D82A}">
                    <a16:rowId xmlns:a16="http://schemas.microsoft.com/office/drawing/2014/main" xmlns="" val="10001"/>
                  </a:ext>
                </a:extLst>
              </a:tr>
              <a:tr h="368300">
                <a:tc>
                  <a:txBody>
                    <a:bodyPr/>
                    <a:lstStyle/>
                    <a:p>
                      <a:pPr marL="0" marR="0">
                        <a:lnSpc>
                          <a:spcPct val="95000"/>
                        </a:lnSpc>
                        <a:spcBef>
                          <a:spcPts val="300"/>
                        </a:spcBef>
                        <a:spcAft>
                          <a:spcPts val="0"/>
                        </a:spcAft>
                      </a:pPr>
                      <a:r>
                        <a:rPr lang="en-US" sz="1100" dirty="0">
                          <a:effectLst/>
                        </a:rPr>
                        <a:t>Security</a:t>
                      </a:r>
                      <a:endParaRPr lang="en-US" sz="1100" dirty="0">
                        <a:effectLst/>
                        <a:latin typeface="Calibri"/>
                        <a:ea typeface="Calibri"/>
                        <a:cs typeface="Times New Roman"/>
                      </a:endParaRPr>
                    </a:p>
                  </a:txBody>
                  <a:tcPr marL="135255" marR="135255" marT="67310" marB="67310">
                    <a:solidFill>
                      <a:srgbClr val="049FD9"/>
                    </a:solidFill>
                  </a:tcPr>
                </a:tc>
                <a:tc>
                  <a:txBody>
                    <a:bodyPr/>
                    <a:lstStyle/>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Managed Security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Hosted Security as a Service </a:t>
                      </a:r>
                      <a:endParaRPr lang="en-US" sz="1100" dirty="0">
                        <a:solidFill>
                          <a:srgbClr val="4D4D4C"/>
                        </a:solidFill>
                        <a:effectLst/>
                        <a:latin typeface="Calibri"/>
                        <a:ea typeface="Calibri"/>
                        <a:cs typeface="Times New Roman"/>
                      </a:endParaRPr>
                    </a:p>
                  </a:txBody>
                  <a:tcPr marL="135255" marR="135255" marT="67310" marB="67310" anchor="ctr"/>
                </a:tc>
                <a:tc>
                  <a:txBody>
                    <a:bodyPr/>
                    <a:lstStyle/>
                    <a:p>
                      <a:pPr marL="0" marR="0">
                        <a:lnSpc>
                          <a:spcPct val="95000"/>
                        </a:lnSpc>
                        <a:spcBef>
                          <a:spcPts val="300"/>
                        </a:spcBef>
                        <a:spcAft>
                          <a:spcPts val="0"/>
                        </a:spcAft>
                      </a:pPr>
                      <a:r>
                        <a:rPr lang="en-US" sz="1100" dirty="0">
                          <a:solidFill>
                            <a:srgbClr val="4D4D4C"/>
                          </a:solidFill>
                          <a:effectLst/>
                        </a:rPr>
                        <a:t>2%</a:t>
                      </a:r>
                      <a:endParaRPr lang="en-US" sz="1100" dirty="0">
                        <a:solidFill>
                          <a:srgbClr val="4D4D4C"/>
                        </a:solidFill>
                        <a:effectLst/>
                        <a:latin typeface="Calibri"/>
                        <a:ea typeface="Calibri"/>
                        <a:cs typeface="Times New Roman"/>
                      </a:endParaRPr>
                    </a:p>
                  </a:txBody>
                  <a:tcPr marL="135255" marR="135255" marT="67310" marB="67310"/>
                </a:tc>
                <a:extLst>
                  <a:ext uri="{0D108BD9-81ED-4DB2-BD59-A6C34878D82A}">
                    <a16:rowId xmlns:a16="http://schemas.microsoft.com/office/drawing/2014/main" xmlns="" val="10002"/>
                  </a:ext>
                </a:extLst>
              </a:tr>
              <a:tr h="923925">
                <a:tc>
                  <a:txBody>
                    <a:bodyPr/>
                    <a:lstStyle/>
                    <a:p>
                      <a:pPr marL="0" marR="0">
                        <a:lnSpc>
                          <a:spcPct val="95000"/>
                        </a:lnSpc>
                        <a:spcBef>
                          <a:spcPts val="300"/>
                        </a:spcBef>
                        <a:spcAft>
                          <a:spcPts val="0"/>
                        </a:spcAft>
                      </a:pPr>
                      <a:r>
                        <a:rPr lang="en-US" sz="1100" dirty="0">
                          <a:effectLst/>
                        </a:rPr>
                        <a:t>Data Center</a:t>
                      </a:r>
                      <a:endParaRPr lang="en-US" sz="1100" dirty="0">
                        <a:effectLst/>
                        <a:latin typeface="Calibri"/>
                        <a:ea typeface="Calibri"/>
                        <a:cs typeface="Times New Roman"/>
                      </a:endParaRPr>
                    </a:p>
                  </a:txBody>
                  <a:tcPr marL="135255" marR="135255" marT="67310" marB="67310">
                    <a:solidFill>
                      <a:srgbClr val="049FD9"/>
                    </a:solidFill>
                  </a:tcPr>
                </a:tc>
                <a:tc>
                  <a:txBody>
                    <a:bodyPr/>
                    <a:lstStyle/>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Infrastructure as a Services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Desktop as a Service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Disaster Recovery as a Service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Cloud Cell Architecture for SAP HANA or</a:t>
                      </a:r>
                    </a:p>
                    <a:p>
                      <a:pPr marL="171450" marR="0" indent="-171450">
                        <a:lnSpc>
                          <a:spcPct val="95000"/>
                        </a:lnSpc>
                        <a:spcBef>
                          <a:spcPts val="300"/>
                        </a:spcBef>
                        <a:spcAft>
                          <a:spcPts val="0"/>
                        </a:spcAft>
                        <a:buSzPct val="80000"/>
                        <a:buFont typeface="Arial" pitchFamily="34" charset="0"/>
                        <a:buChar char="•"/>
                      </a:pPr>
                      <a:r>
                        <a:rPr lang="en-US" sz="1100" dirty="0">
                          <a:solidFill>
                            <a:srgbClr val="4D4D4C"/>
                          </a:solidFill>
                          <a:effectLst/>
                        </a:rPr>
                        <a:t>Cisco Powered Architecture for the Microsoft Cloud Platform</a:t>
                      </a:r>
                      <a:endParaRPr lang="en-US" sz="1100" dirty="0">
                        <a:solidFill>
                          <a:srgbClr val="4D4D4C"/>
                        </a:solidFill>
                        <a:effectLst/>
                        <a:latin typeface="Calibri"/>
                        <a:ea typeface="Calibri"/>
                        <a:cs typeface="Times New Roman"/>
                      </a:endParaRPr>
                    </a:p>
                  </a:txBody>
                  <a:tcPr marL="135255" marR="135255" marT="67310" marB="67310" anchor="ctr"/>
                </a:tc>
                <a:tc>
                  <a:txBody>
                    <a:bodyPr/>
                    <a:lstStyle/>
                    <a:p>
                      <a:pPr marL="0" marR="0">
                        <a:lnSpc>
                          <a:spcPct val="95000"/>
                        </a:lnSpc>
                        <a:spcBef>
                          <a:spcPts val="300"/>
                        </a:spcBef>
                        <a:spcAft>
                          <a:spcPts val="0"/>
                        </a:spcAft>
                      </a:pPr>
                      <a:r>
                        <a:rPr lang="en-US" sz="1100" dirty="0">
                          <a:solidFill>
                            <a:srgbClr val="4D4D4C"/>
                          </a:solidFill>
                          <a:effectLst/>
                        </a:rPr>
                        <a:t>1%</a:t>
                      </a:r>
                      <a:endParaRPr lang="en-US" sz="1100" dirty="0">
                        <a:solidFill>
                          <a:srgbClr val="4D4D4C"/>
                        </a:solidFill>
                        <a:effectLst/>
                        <a:latin typeface="Calibri"/>
                        <a:ea typeface="Calibri"/>
                        <a:cs typeface="Times New Roman"/>
                      </a:endParaRPr>
                    </a:p>
                  </a:txBody>
                  <a:tcPr marL="135255" marR="135255" marT="67310" marB="6731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0517228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altLang="en-US" dirty="0"/>
              <a:t>VIP 29: Architecture Track</a:t>
            </a:r>
          </a:p>
        </p:txBody>
      </p:sp>
    </p:spTree>
    <p:extLst>
      <p:ext uri="{BB962C8B-B14F-4D97-AF65-F5344CB8AC3E}">
        <p14:creationId xmlns:p14="http://schemas.microsoft.com/office/powerpoint/2010/main" val="102887068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
            <a:ext cx="9240519" cy="5230368"/>
          </a:xfrm>
          <a:prstGeom prst="rect">
            <a:avLst/>
          </a:prstGeom>
        </p:spPr>
      </p:pic>
      <p:sp>
        <p:nvSpPr>
          <p:cNvPr id="4" name="Text Placeholder 3"/>
          <p:cNvSpPr>
            <a:spLocks noGrp="1"/>
          </p:cNvSpPr>
          <p:nvPr>
            <p:ph type="body" sz="quarter" idx="11"/>
          </p:nvPr>
        </p:nvSpPr>
        <p:spPr>
          <a:xfrm>
            <a:off x="500063" y="3095834"/>
            <a:ext cx="8139112" cy="1364476"/>
          </a:xfrm>
        </p:spPr>
        <p:txBody>
          <a:bodyPr/>
          <a:lstStyle/>
          <a:p>
            <a:r>
              <a:rPr lang="en-US" sz="2800" dirty="0"/>
              <a:t>Enterprise Networks and </a:t>
            </a:r>
            <a:r>
              <a:rPr lang="en-US" sz="2800" dirty="0" smtClean="0"/>
              <a:t/>
            </a:r>
            <a:br>
              <a:rPr lang="en-US" sz="2800" dirty="0" smtClean="0"/>
            </a:br>
            <a:r>
              <a:rPr lang="en-US" sz="2800" dirty="0" smtClean="0"/>
              <a:t>Express Enterprise Network</a:t>
            </a:r>
            <a:endParaRPr lang="en-US" sz="2800" dirty="0"/>
          </a:p>
        </p:txBody>
      </p:sp>
    </p:spTree>
    <p:extLst>
      <p:ext uri="{BB962C8B-B14F-4D97-AF65-F5344CB8AC3E}">
        <p14:creationId xmlns:p14="http://schemas.microsoft.com/office/powerpoint/2010/main" val="149432230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2052282"/>
            <a:ext cx="8277344" cy="2454285"/>
          </a:xfrm>
        </p:spPr>
        <p:txBody>
          <a:bodyPr/>
          <a:lstStyle/>
          <a:p>
            <a:pPr lvl="0">
              <a:spcBef>
                <a:spcPts val="800"/>
              </a:spcBef>
            </a:pPr>
            <a:r>
              <a:rPr lang="en-US" sz="1150" dirty="0"/>
              <a:t>Think Digital Network Architecture (DNA), think Cisco ONE</a:t>
            </a:r>
            <a:r>
              <a:rPr lang="en-US" sz="1150" baseline="30000" dirty="0"/>
              <a:t>™</a:t>
            </a:r>
            <a:r>
              <a:rPr lang="en-US" sz="1150" dirty="0"/>
              <a:t>: Sell </a:t>
            </a:r>
            <a:r>
              <a:rPr lang="en-US" sz="1150" b="1" dirty="0"/>
              <a:t>DNA SKUs with Cisco ONE </a:t>
            </a:r>
            <a:r>
              <a:rPr lang="en-US" sz="1150" dirty="0"/>
              <a:t>to achieve the </a:t>
            </a:r>
            <a:br>
              <a:rPr lang="en-US" sz="1150" dirty="0"/>
            </a:br>
            <a:r>
              <a:rPr lang="en-US" sz="1150" dirty="0"/>
              <a:t>highest rebates</a:t>
            </a:r>
          </a:p>
          <a:p>
            <a:pPr>
              <a:spcBef>
                <a:spcPts val="800"/>
              </a:spcBef>
            </a:pPr>
            <a:r>
              <a:rPr lang="en-US" sz="1150" dirty="0"/>
              <a:t>The </a:t>
            </a:r>
            <a:r>
              <a:rPr lang="en-US" sz="1150" b="1" dirty="0"/>
              <a:t>DNA Accelerator </a:t>
            </a:r>
            <a:r>
              <a:rPr lang="en-US" sz="1150" dirty="0"/>
              <a:t>for Cisco Gold Certified Partners is now exclusively offered for eligible Cisco ONE DNA hardware</a:t>
            </a:r>
          </a:p>
          <a:p>
            <a:pPr>
              <a:spcBef>
                <a:spcPts val="800"/>
              </a:spcBef>
            </a:pPr>
            <a:r>
              <a:rPr lang="en-US" sz="1150" b="1" dirty="0"/>
              <a:t>Cisco ONE Software </a:t>
            </a:r>
            <a:r>
              <a:rPr lang="en-US" sz="1150" dirty="0"/>
              <a:t>is now at an 8 percent rebate</a:t>
            </a:r>
          </a:p>
          <a:p>
            <a:pPr lvl="0">
              <a:spcBef>
                <a:spcPts val="800"/>
              </a:spcBef>
            </a:pPr>
            <a:r>
              <a:rPr lang="en-US" sz="1150" dirty="0"/>
              <a:t>Increase your profitability with the </a:t>
            </a:r>
            <a:r>
              <a:rPr lang="en-US" sz="1150" b="1" dirty="0"/>
              <a:t>Gold/CMSP Master bonus </a:t>
            </a:r>
            <a:r>
              <a:rPr lang="en-US" sz="1150" dirty="0"/>
              <a:t>paid on SKUs in the 6 and 8 percent rebate categories</a:t>
            </a:r>
          </a:p>
          <a:p>
            <a:pPr lvl="0">
              <a:spcBef>
                <a:spcPts val="800"/>
              </a:spcBef>
            </a:pPr>
            <a:r>
              <a:rPr lang="en-US" sz="1150" dirty="0"/>
              <a:t>Cisco Gold Certified or CMSP Master Partners selling eligible DNA Accelerator SKUs with Cisco ONE can earn a rebate as high as </a:t>
            </a:r>
            <a:r>
              <a:rPr lang="en-US" sz="1150" b="1" dirty="0"/>
              <a:t>13 percent</a:t>
            </a:r>
            <a:r>
              <a:rPr lang="en-US" sz="1150" dirty="0"/>
              <a:t>:  8 percent base rebate + 4 percent DNA Accelerator + 1 percent Gold/CMSP Master bonus</a:t>
            </a:r>
            <a:endParaRPr lang="en-US" sz="1150" b="1" dirty="0"/>
          </a:p>
          <a:p>
            <a:pPr>
              <a:spcBef>
                <a:spcPts val="800"/>
              </a:spcBef>
            </a:pPr>
            <a:r>
              <a:rPr lang="en-US" sz="1150" dirty="0"/>
              <a:t>Sell 10-Gbps (10G), 40G, 100G, and </a:t>
            </a:r>
            <a:r>
              <a:rPr lang="en-US" sz="1150" dirty="0" err="1"/>
              <a:t>Multigigabit</a:t>
            </a:r>
            <a:r>
              <a:rPr lang="en-US" sz="1150" dirty="0"/>
              <a:t> Cisco Catalyst, 4000 Series ISRs, and wireless 802.11ac Wave 2 solutions to capture the </a:t>
            </a:r>
            <a:r>
              <a:rPr lang="en-US" sz="1150" b="1" dirty="0"/>
              <a:t>highest Enterprise Networks VIP hardware rebates</a:t>
            </a:r>
          </a:p>
          <a:p>
            <a:pPr>
              <a:spcBef>
                <a:spcPts val="800"/>
              </a:spcBef>
            </a:pPr>
            <a:r>
              <a:rPr lang="en-US" sz="1150" dirty="0"/>
              <a:t>Learn more in the VIP playbook at </a:t>
            </a:r>
            <a:r>
              <a:rPr lang="en-US" sz="1150" dirty="0">
                <a:hlinkClick r:id="rId3"/>
              </a:rPr>
              <a:t>www.cisco.com/go/vip</a:t>
            </a:r>
            <a:r>
              <a:rPr lang="en-US" sz="1150" dirty="0"/>
              <a:t> </a:t>
            </a:r>
          </a:p>
          <a:p>
            <a:pPr>
              <a:spcBef>
                <a:spcPts val="600"/>
              </a:spcBef>
            </a:pPr>
            <a:endParaRPr lang="en-US" sz="1150" dirty="0"/>
          </a:p>
        </p:txBody>
      </p:sp>
      <p:sp>
        <p:nvSpPr>
          <p:cNvPr id="12" name="Title Placeholder 5"/>
          <p:cNvSpPr>
            <a:spLocks noGrp="1"/>
          </p:cNvSpPr>
          <p:nvPr>
            <p:ph type="title"/>
          </p:nvPr>
        </p:nvSpPr>
        <p:spPr/>
        <p:txBody>
          <a:bodyPr/>
          <a:lstStyle/>
          <a:p>
            <a:pPr lvl="0"/>
            <a:r>
              <a:rPr lang="en-US"/>
              <a:t>Enterprise Networks</a:t>
            </a:r>
            <a:endParaRPr lang="en-GB" dirty="0"/>
          </a:p>
        </p:txBody>
      </p:sp>
      <p:sp>
        <p:nvSpPr>
          <p:cNvPr id="4" name="TextBox 3"/>
          <p:cNvSpPr txBox="1"/>
          <p:nvPr/>
        </p:nvSpPr>
        <p:spPr>
          <a:xfrm>
            <a:off x="581218" y="1171672"/>
            <a:ext cx="3840480" cy="646331"/>
          </a:xfrm>
          <a:prstGeom prst="rect">
            <a:avLst/>
          </a:prstGeom>
          <a:solidFill>
            <a:schemeClr val="accent4"/>
          </a:solidFill>
        </p:spPr>
        <p:txBody>
          <a:bodyPr wrap="square" tIns="182880" bIns="182880" rtlCol="0">
            <a:spAutoFit/>
          </a:bodyPr>
          <a:lstStyle/>
          <a:p>
            <a:pPr algn="ctr"/>
            <a:r>
              <a:rPr lang="en-US" dirty="0">
                <a:solidFill>
                  <a:schemeClr val="bg1"/>
                </a:solidFill>
              </a:rPr>
              <a:t>Enterprise Networks</a:t>
            </a:r>
          </a:p>
        </p:txBody>
      </p:sp>
      <p:sp>
        <p:nvSpPr>
          <p:cNvPr id="10" name="TextBox 9"/>
          <p:cNvSpPr txBox="1"/>
          <p:nvPr/>
        </p:nvSpPr>
        <p:spPr>
          <a:xfrm>
            <a:off x="4901706" y="1171672"/>
            <a:ext cx="3749039" cy="646331"/>
          </a:xfrm>
          <a:prstGeom prst="rect">
            <a:avLst/>
          </a:prstGeom>
          <a:solidFill>
            <a:schemeClr val="accent1"/>
          </a:solidFill>
        </p:spPr>
        <p:txBody>
          <a:bodyPr wrap="square" tIns="182880" bIns="182880" rtlCol="0">
            <a:spAutoFit/>
          </a:bodyPr>
          <a:lstStyle/>
          <a:p>
            <a:pPr algn="ctr"/>
            <a:r>
              <a:rPr lang="en-US" dirty="0">
                <a:solidFill>
                  <a:schemeClr val="bg1"/>
                </a:solidFill>
              </a:rPr>
              <a:t>Express Enterprise Networks</a:t>
            </a:r>
          </a:p>
        </p:txBody>
      </p:sp>
    </p:spTree>
    <p:extLst>
      <p:ext uri="{BB962C8B-B14F-4D97-AF65-F5344CB8AC3E}">
        <p14:creationId xmlns:p14="http://schemas.microsoft.com/office/powerpoint/2010/main" val="375208417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29 Enterprise Networks and </a:t>
            </a:r>
            <a:br>
              <a:rPr lang="en-US" dirty="0"/>
            </a:br>
            <a:r>
              <a:rPr lang="en-US" dirty="0"/>
              <a:t>Express </a:t>
            </a:r>
            <a:r>
              <a:rPr lang="en-US" dirty="0" smtClean="0"/>
              <a:t>Enterprise Network </a:t>
            </a:r>
            <a:r>
              <a:rPr lang="en-US" dirty="0"/>
              <a:t>Overview</a:t>
            </a:r>
          </a:p>
        </p:txBody>
      </p:sp>
      <p:graphicFrame>
        <p:nvGraphicFramePr>
          <p:cNvPr id="4" name="Table Placeholder 8"/>
          <p:cNvGraphicFramePr>
            <a:graphicFrameLocks/>
          </p:cNvGraphicFramePr>
          <p:nvPr>
            <p:extLst>
              <p:ext uri="{D42A27DB-BD31-4B8C-83A1-F6EECF244321}">
                <p14:modId xmlns:p14="http://schemas.microsoft.com/office/powerpoint/2010/main" val="4001058215"/>
              </p:ext>
            </p:extLst>
          </p:nvPr>
        </p:nvGraphicFramePr>
        <p:xfrm>
          <a:off x="287865" y="1116280"/>
          <a:ext cx="8564822" cy="3208548"/>
        </p:xfrm>
        <a:graphic>
          <a:graphicData uri="http://schemas.openxmlformats.org/drawingml/2006/table">
            <a:tbl>
              <a:tblPr firstRow="1" bandRow="1">
                <a:tableStyleId>{5C22544A-7EE6-4342-B048-85BDC9FD1C3A}</a:tableStyleId>
              </a:tblPr>
              <a:tblGrid>
                <a:gridCol w="1890340">
                  <a:extLst>
                    <a:ext uri="{9D8B030D-6E8A-4147-A177-3AD203B41FA5}">
                      <a16:colId xmlns:a16="http://schemas.microsoft.com/office/drawing/2014/main" xmlns="" val="20000"/>
                    </a:ext>
                  </a:extLst>
                </a:gridCol>
                <a:gridCol w="4125951">
                  <a:extLst>
                    <a:ext uri="{9D8B030D-6E8A-4147-A177-3AD203B41FA5}">
                      <a16:colId xmlns:a16="http://schemas.microsoft.com/office/drawing/2014/main" xmlns="" val="20001"/>
                    </a:ext>
                  </a:extLst>
                </a:gridCol>
                <a:gridCol w="2548531">
                  <a:extLst>
                    <a:ext uri="{9D8B030D-6E8A-4147-A177-3AD203B41FA5}">
                      <a16:colId xmlns:a16="http://schemas.microsoft.com/office/drawing/2014/main" xmlns="" val="20002"/>
                    </a:ext>
                  </a:extLst>
                </a:gridCol>
              </a:tblGrid>
              <a:tr h="164160">
                <a:tc>
                  <a:txBody>
                    <a:bodyPr/>
                    <a:lstStyle/>
                    <a:p>
                      <a:pPr marL="0" algn="l" defTabSz="457200" rtl="0" eaLnBrk="1" fontAlgn="base" latinLnBrk="0" hangingPunct="1">
                        <a:lnSpc>
                          <a:spcPct val="95000"/>
                        </a:lnSpc>
                        <a:spcBef>
                          <a:spcPts val="300"/>
                        </a:spcBef>
                        <a:spcAft>
                          <a:spcPct val="0"/>
                        </a:spcAft>
                      </a:pPr>
                      <a:r>
                        <a:rPr lang="en-US" sz="900" b="1" kern="1200" dirty="0" err="1">
                          <a:solidFill>
                            <a:schemeClr val="bg1"/>
                          </a:solidFill>
                          <a:effectLst/>
                          <a:latin typeface="+mn-lt"/>
                          <a:ea typeface="+mn-ea"/>
                          <a:cs typeface="+mn-cs"/>
                        </a:rPr>
                        <a:t>Subtrack</a:t>
                      </a:r>
                      <a:endParaRPr lang="en-US" sz="900" b="1" kern="1200" dirty="0">
                        <a:solidFill>
                          <a:schemeClr val="bg1"/>
                        </a:solidFill>
                        <a:effectLst/>
                        <a:latin typeface="+mn-lt"/>
                        <a:ea typeface="+mn-ea"/>
                        <a:cs typeface="+mn-cs"/>
                      </a:endParaRP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algn="l" defTabSz="457200" rtl="0" eaLnBrk="1" fontAlgn="base" latinLnBrk="0" hangingPunct="1">
                        <a:lnSpc>
                          <a:spcPct val="95000"/>
                        </a:lnSpc>
                        <a:spcBef>
                          <a:spcPts val="300"/>
                        </a:spcBef>
                        <a:spcAft>
                          <a:spcPct val="0"/>
                        </a:spcAft>
                      </a:pPr>
                      <a:r>
                        <a:rPr lang="en-US" sz="900" b="1" kern="1200" dirty="0">
                          <a:solidFill>
                            <a:schemeClr val="bg1"/>
                          </a:solidFill>
                          <a:effectLst/>
                        </a:rPr>
                        <a:t>EN</a:t>
                      </a:r>
                      <a:endParaRPr lang="en-US" sz="900" b="1" kern="1200" dirty="0">
                        <a:solidFill>
                          <a:schemeClr val="bg1"/>
                        </a:solidFill>
                        <a:effectLst/>
                        <a:latin typeface="+mn-lt"/>
                        <a:ea typeface="+mn-ea"/>
                        <a:cs typeface="+mn-cs"/>
                      </a:endParaRP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marR="0" lvl="0" indent="0" algn="l" defTabSz="457200" rtl="0" eaLnBrk="1" fontAlgn="base" latinLnBrk="0" hangingPunct="1">
                        <a:lnSpc>
                          <a:spcPct val="95000"/>
                        </a:lnSpc>
                        <a:spcBef>
                          <a:spcPts val="300"/>
                        </a:spcBef>
                        <a:spcAft>
                          <a:spcPct val="0"/>
                        </a:spcAft>
                        <a:buClrTx/>
                        <a:buSzTx/>
                        <a:buFontTx/>
                        <a:buNone/>
                        <a:tabLst/>
                        <a:defRPr/>
                      </a:pPr>
                      <a:r>
                        <a:rPr lang="en-US" sz="900" b="1" kern="1200" dirty="0">
                          <a:solidFill>
                            <a:schemeClr val="bg1"/>
                          </a:solidFill>
                          <a:effectLst/>
                          <a:latin typeface="+mn-lt"/>
                          <a:ea typeface="+mn-ea"/>
                          <a:cs typeface="+mn-cs"/>
                        </a:rPr>
                        <a:t>Express EN</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464026">
                <a:tc>
                  <a:txBody>
                    <a:bodyPr/>
                    <a:lstStyle/>
                    <a:p>
                      <a:pPr algn="l">
                        <a:lnSpc>
                          <a:spcPct val="95000"/>
                        </a:lnSpc>
                        <a:spcBef>
                          <a:spcPts val="300"/>
                        </a:spcBef>
                      </a:pPr>
                      <a:r>
                        <a:rPr lang="en-US" sz="900" b="1" kern="1200" dirty="0">
                          <a:solidFill>
                            <a:srgbClr val="4D4D4C"/>
                          </a:solidFill>
                        </a:rPr>
                        <a:t>Enrollment</a:t>
                      </a:r>
                      <a:r>
                        <a:rPr lang="en-US" sz="900" b="1" kern="1200" baseline="0" dirty="0">
                          <a:solidFill>
                            <a:srgbClr val="4D4D4C"/>
                          </a:solidFill>
                        </a:rPr>
                        <a:t> </a:t>
                      </a:r>
                      <a:r>
                        <a:rPr lang="en-US" sz="900" b="1" kern="1200" dirty="0">
                          <a:solidFill>
                            <a:srgbClr val="4D4D4C"/>
                          </a:solidFill>
                        </a:rPr>
                        <a:t>Requirement</a:t>
                      </a:r>
                      <a:endParaRPr lang="en-US" sz="900" b="1" kern="1200" dirty="0">
                        <a:solidFill>
                          <a:srgbClr val="4D4D4C"/>
                        </a:solidFill>
                        <a:latin typeface="+mn-lt"/>
                        <a:ea typeface="+mn-ea"/>
                        <a:cs typeface="+mn-cs"/>
                      </a:endParaRPr>
                    </a:p>
                  </a:txBody>
                  <a:tcPr marL="45720" marR="45720">
                    <a:lnT w="38100" cap="flat" cmpd="sng" algn="ctr">
                      <a:solidFill>
                        <a:schemeClr val="bg1"/>
                      </a:solidFill>
                      <a:prstDash val="solid"/>
                      <a:round/>
                      <a:headEnd type="none" w="med" len="med"/>
                      <a:tailEnd type="none" w="med" len="med"/>
                    </a:lnT>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n-lt"/>
                          <a:ea typeface="+mn-ea"/>
                          <a:cs typeface="+mn-cs"/>
                        </a:rPr>
                        <a:t>Advanced Core and WAN Services and/or Advanced Unified Access and/or Advanced Enterprise Networks Architecture Specialization and/or CMSP Master or Advanced or Express</a:t>
                      </a:r>
                    </a:p>
                  </a:txBody>
                  <a:tcPr marL="45720" marR="45720">
                    <a:lnT w="38100" cap="flat" cmpd="sng" algn="ctr">
                      <a:solidFill>
                        <a:schemeClr val="bg1"/>
                      </a:solidFill>
                      <a:prstDash val="solid"/>
                      <a:round/>
                      <a:headEnd type="none" w="med" len="med"/>
                      <a:tailEnd type="none" w="med" len="med"/>
                    </a:lnT>
                  </a:tcPr>
                </a:tc>
                <a:tc>
                  <a:txBody>
                    <a:bodyPr/>
                    <a:lstStyle/>
                    <a:p>
                      <a:pPr marL="4763" marR="0" lvl="0" indent="0" algn="l" defTabSz="914400" rtl="0" eaLnBrk="1" fontAlgn="auto" latinLnBrk="0" hangingPunct="1">
                        <a:lnSpc>
                          <a:spcPct val="95000"/>
                        </a:lnSpc>
                        <a:spcBef>
                          <a:spcPts val="300"/>
                        </a:spcBef>
                        <a:spcAft>
                          <a:spcPts val="300"/>
                        </a:spcAft>
                        <a:buClrTx/>
                        <a:buSzTx/>
                        <a:buFontTx/>
                        <a:buNone/>
                        <a:tabLst/>
                        <a:defRPr/>
                      </a:pPr>
                      <a:r>
                        <a:rPr lang="en-US" sz="900" kern="1200" dirty="0">
                          <a:solidFill>
                            <a:srgbClr val="4D4D4C"/>
                          </a:solidFill>
                          <a:latin typeface="+mn-lt"/>
                          <a:ea typeface="+mn-ea"/>
                          <a:cs typeface="+mn-cs"/>
                        </a:rPr>
                        <a:t>Express Foundation </a:t>
                      </a:r>
                      <a:br>
                        <a:rPr lang="en-US" sz="900" kern="1200" dirty="0">
                          <a:solidFill>
                            <a:srgbClr val="4D4D4C"/>
                          </a:solidFill>
                          <a:latin typeface="+mn-lt"/>
                          <a:ea typeface="+mn-ea"/>
                          <a:cs typeface="+mn-cs"/>
                        </a:rPr>
                      </a:br>
                      <a:r>
                        <a:rPr lang="en-US" sz="900" kern="1200" dirty="0">
                          <a:solidFill>
                            <a:srgbClr val="4D4D4C"/>
                          </a:solidFill>
                          <a:latin typeface="+mn-lt"/>
                          <a:ea typeface="+mn-ea"/>
                          <a:cs typeface="+mn-cs"/>
                        </a:rPr>
                        <a:t>and/or Small and Midsize Business Specialization </a:t>
                      </a:r>
                    </a:p>
                  </a:txBody>
                  <a:tcPr marL="45720" marR="4572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439949">
                <a:tc>
                  <a:txBody>
                    <a:bodyPr/>
                    <a:lstStyle/>
                    <a:p>
                      <a:pPr algn="l">
                        <a:lnSpc>
                          <a:spcPct val="95000"/>
                        </a:lnSpc>
                        <a:spcBef>
                          <a:spcPts val="300"/>
                        </a:spcBef>
                      </a:pPr>
                      <a:r>
                        <a:rPr lang="en-US" sz="900" b="1" kern="1200" dirty="0">
                          <a:solidFill>
                            <a:srgbClr val="4D4D4C"/>
                          </a:solidFill>
                        </a:rPr>
                        <a:t>Specialization Requirement</a:t>
                      </a:r>
                    </a:p>
                  </a:txBody>
                  <a:tcPr marL="45720"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n-lt"/>
                          <a:ea typeface="+mn-ea"/>
                          <a:cs typeface="+mn-cs"/>
                        </a:rPr>
                        <a:t>Maintain</a:t>
                      </a:r>
                      <a:r>
                        <a:rPr lang="en-US" sz="900" kern="1200" baseline="0" dirty="0">
                          <a:solidFill>
                            <a:srgbClr val="4D4D4C"/>
                          </a:solidFill>
                          <a:latin typeface="+mn-lt"/>
                          <a:ea typeface="+mn-ea"/>
                          <a:cs typeface="+mn-cs"/>
                        </a:rPr>
                        <a:t> </a:t>
                      </a:r>
                      <a:r>
                        <a:rPr lang="en-US" sz="900" kern="1200" dirty="0">
                          <a:solidFill>
                            <a:srgbClr val="4D4D4C"/>
                          </a:solidFill>
                          <a:latin typeface="+mn-lt"/>
                          <a:ea typeface="+mn-ea"/>
                          <a:cs typeface="+mn-cs"/>
                        </a:rPr>
                        <a:t>Advanced Core and WAN Services and/or Advanced Unified Access and/or Advanced Enterprise Networks </a:t>
                      </a:r>
                      <a:r>
                        <a:rPr lang="en-US" sz="900" kern="1200" dirty="0">
                          <a:solidFill>
                            <a:schemeClr val="tx1"/>
                          </a:solidFill>
                          <a:latin typeface="+mn-lt"/>
                          <a:ea typeface="+mn-ea"/>
                          <a:cs typeface="+mn-cs"/>
                        </a:rPr>
                        <a:t>Architecture </a:t>
                      </a:r>
                      <a:r>
                        <a:rPr lang="en-US" sz="900" kern="1200" dirty="0">
                          <a:solidFill>
                            <a:srgbClr val="4D4D4C"/>
                          </a:solidFill>
                          <a:latin typeface="+mn-lt"/>
                          <a:ea typeface="+mn-ea"/>
                          <a:cs typeface="+mn-cs"/>
                        </a:rPr>
                        <a:t>Specialization and/or</a:t>
                      </a:r>
                      <a:r>
                        <a:rPr lang="en-US" sz="900" kern="1200" baseline="0" dirty="0">
                          <a:solidFill>
                            <a:srgbClr val="4D4D4C"/>
                          </a:solidFill>
                          <a:latin typeface="+mn-lt"/>
                          <a:ea typeface="+mn-ea"/>
                          <a:cs typeface="+mn-cs"/>
                        </a:rPr>
                        <a:t> CMSP Master or Advanced or Express </a:t>
                      </a:r>
                      <a:r>
                        <a:rPr lang="en-US" sz="900" kern="1200" dirty="0">
                          <a:solidFill>
                            <a:srgbClr val="4D4D4C"/>
                          </a:solidFill>
                          <a:latin typeface="+mn-lt"/>
                          <a:ea typeface="+mn-ea"/>
                          <a:cs typeface="+mn-cs"/>
                        </a:rPr>
                        <a:t>(throughout the entire VIP period)</a:t>
                      </a:r>
                    </a:p>
                  </a:txBody>
                  <a:tcPr marL="45720" marR="45720"/>
                </a:tc>
                <a:tc>
                  <a:txBody>
                    <a:bodyPr/>
                    <a:lstStyle/>
                    <a:p>
                      <a:pPr marL="4763" marR="0" lvl="0" indent="0" algn="l" defTabSz="914400" rtl="0" eaLnBrk="1" fontAlgn="auto" latinLnBrk="0" hangingPunct="1">
                        <a:lnSpc>
                          <a:spcPct val="95000"/>
                        </a:lnSpc>
                        <a:spcBef>
                          <a:spcPts val="300"/>
                        </a:spcBef>
                        <a:spcAft>
                          <a:spcPts val="300"/>
                        </a:spcAft>
                        <a:buClrTx/>
                        <a:buSzTx/>
                        <a:buFontTx/>
                        <a:buNone/>
                        <a:tabLst/>
                        <a:defRPr/>
                      </a:pPr>
                      <a:r>
                        <a:rPr lang="en-US" sz="900" kern="1200" dirty="0">
                          <a:solidFill>
                            <a:srgbClr val="4D4D4C"/>
                          </a:solidFill>
                          <a:latin typeface="+mn-lt"/>
                          <a:ea typeface="+mn-ea"/>
                          <a:cs typeface="+mn-cs"/>
                        </a:rPr>
                        <a:t>Maintain</a:t>
                      </a:r>
                      <a:r>
                        <a:rPr lang="en-US" sz="900" kern="1200" baseline="0" dirty="0">
                          <a:solidFill>
                            <a:srgbClr val="4D4D4C"/>
                          </a:solidFill>
                          <a:latin typeface="+mn-lt"/>
                          <a:ea typeface="+mn-ea"/>
                          <a:cs typeface="+mn-cs"/>
                        </a:rPr>
                        <a:t> </a:t>
                      </a:r>
                      <a:r>
                        <a:rPr lang="en-US" sz="900" kern="1200" dirty="0">
                          <a:solidFill>
                            <a:srgbClr val="4D4D4C"/>
                          </a:solidFill>
                          <a:latin typeface="+mn-lt"/>
                          <a:ea typeface="+mn-ea"/>
                          <a:cs typeface="+mn-cs"/>
                        </a:rPr>
                        <a:t>Express Foundation and/or Small and Midsize Business Specialization </a:t>
                      </a:r>
                      <a:r>
                        <a:rPr lang="en-US" sz="900" kern="1200" dirty="0">
                          <a:solidFill>
                            <a:schemeClr val="tx1"/>
                          </a:solidFill>
                          <a:latin typeface="+mn-lt"/>
                          <a:ea typeface="+mn-ea"/>
                          <a:cs typeface="+mn-cs"/>
                        </a:rPr>
                        <a:t>(throughout the entire VIP period)</a:t>
                      </a:r>
                      <a:endParaRPr lang="en-US" sz="900" kern="1200" dirty="0">
                        <a:solidFill>
                          <a:srgbClr val="4D4D4C"/>
                        </a:solidFill>
                        <a:latin typeface="+mn-lt"/>
                        <a:ea typeface="+mn-ea"/>
                        <a:cs typeface="+mn-cs"/>
                      </a:endParaRPr>
                    </a:p>
                  </a:txBody>
                  <a:tcPr marL="45720" marR="45720"/>
                </a:tc>
                <a:extLst>
                  <a:ext uri="{0D108BD9-81ED-4DB2-BD59-A6C34878D82A}">
                    <a16:rowId xmlns:a16="http://schemas.microsoft.com/office/drawing/2014/main" xmlns="" val="10002"/>
                  </a:ext>
                </a:extLst>
              </a:tr>
              <a:tr h="262656">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rgbClr val="4D4D4C"/>
                          </a:solidFill>
                        </a:rPr>
                        <a:t>Minimum</a:t>
                      </a:r>
                      <a:r>
                        <a:rPr kumimoji="0" lang="en-US" sz="900" b="1" u="none" strike="noStrike" kern="1200" cap="none" normalizeH="0" baseline="0" dirty="0">
                          <a:ln>
                            <a:noFill/>
                          </a:ln>
                          <a:solidFill>
                            <a:srgbClr val="4D4D4C"/>
                          </a:solidFill>
                          <a:effectLst/>
                        </a:rPr>
                        <a:t> </a:t>
                      </a:r>
                      <a:r>
                        <a:rPr lang="en-US" sz="900" b="1" kern="1200" dirty="0">
                          <a:solidFill>
                            <a:srgbClr val="4D4D4C"/>
                          </a:solidFill>
                        </a:rPr>
                        <a:t>Booking</a:t>
                      </a:r>
                      <a:r>
                        <a:rPr kumimoji="0" lang="en-US" sz="900" b="1" u="none" strike="noStrike" kern="1200" cap="none" normalizeH="0" baseline="0" dirty="0">
                          <a:ln>
                            <a:noFill/>
                          </a:ln>
                          <a:solidFill>
                            <a:srgbClr val="4D4D4C"/>
                          </a:solidFill>
                          <a:effectLst/>
                        </a:rPr>
                        <a:t> </a:t>
                      </a:r>
                      <a:br>
                        <a:rPr kumimoji="0" lang="en-US" sz="900" b="1" u="none" strike="noStrike" kern="1200" cap="none" normalizeH="0" baseline="0" dirty="0">
                          <a:ln>
                            <a:noFill/>
                          </a:ln>
                          <a:solidFill>
                            <a:srgbClr val="4D4D4C"/>
                          </a:solidFill>
                          <a:effectLst/>
                        </a:rPr>
                      </a:br>
                      <a:r>
                        <a:rPr lang="en-US" sz="900" b="1" kern="1200" dirty="0">
                          <a:solidFill>
                            <a:srgbClr val="4D4D4C"/>
                          </a:solidFill>
                          <a:latin typeface="+mn-lt"/>
                          <a:ea typeface="+mn-ea"/>
                          <a:cs typeface="+mn-cs"/>
                        </a:rPr>
                        <a:t>(6 Month/3 Month)</a:t>
                      </a: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kern="1200" baseline="0" dirty="0" smtClean="0">
                          <a:solidFill>
                            <a:srgbClr val="4D4D4C"/>
                          </a:solidFill>
                          <a:ea typeface="黑体" panose="02010609060101010101" pitchFamily="49" charset="-122"/>
                        </a:rPr>
                        <a:t>400,000</a:t>
                      </a:r>
                      <a:r>
                        <a:rPr lang="zh-CN" altLang="en-US" sz="900" kern="1200" baseline="0" dirty="0" smtClean="0">
                          <a:solidFill>
                            <a:srgbClr val="4D4D4C"/>
                          </a:solidFill>
                          <a:ea typeface="黑体" panose="02010609060101010101" pitchFamily="49" charset="-122"/>
                        </a:rPr>
                        <a:t> </a:t>
                      </a:r>
                      <a:r>
                        <a:rPr lang="en-US" altLang="zh-CN" sz="900" kern="1200" baseline="0" dirty="0" smtClean="0">
                          <a:solidFill>
                            <a:srgbClr val="4D4D4C"/>
                          </a:solidFill>
                          <a:ea typeface="黑体" panose="02010609060101010101" pitchFamily="49" charset="-122"/>
                        </a:rPr>
                        <a:t>/</a:t>
                      </a:r>
                      <a:r>
                        <a:rPr lang="zh-CN" altLang="en-US" sz="900" kern="1200" baseline="0" dirty="0" smtClean="0">
                          <a:solidFill>
                            <a:srgbClr val="4D4D4C"/>
                          </a:solidFill>
                          <a:ea typeface="黑体" panose="02010609060101010101" pitchFamily="49" charset="-122"/>
                        </a:rPr>
                        <a:t> </a:t>
                      </a:r>
                      <a:r>
                        <a:rPr lang="en-US" altLang="zh-CN" sz="900" kern="1200" baseline="0" dirty="0" smtClean="0">
                          <a:solidFill>
                            <a:srgbClr val="4D4D4C"/>
                          </a:solidFill>
                          <a:ea typeface="黑体" panose="02010609060101010101" pitchFamily="49" charset="-122"/>
                        </a:rPr>
                        <a:t>200,000</a:t>
                      </a:r>
                      <a:endParaRPr lang="zh-CN" sz="900" b="0" kern="1200" baseline="0" dirty="0" smtClean="0">
                        <a:solidFill>
                          <a:srgbClr val="4D4D4C"/>
                        </a:solidFill>
                        <a:latin typeface="+mj-lt"/>
                        <a:ea typeface="黑体" panose="02010609060101010101" pitchFamily="49" charset="-122"/>
                        <a:cs typeface="+mn-cs"/>
                      </a:endParaRP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kern="1200" baseline="0" dirty="0" smtClean="0">
                          <a:solidFill>
                            <a:srgbClr val="4D4D4C"/>
                          </a:solidFill>
                          <a:ea typeface="黑体" panose="02010609060101010101" pitchFamily="49" charset="-122"/>
                        </a:rPr>
                        <a:t>50,000</a:t>
                      </a:r>
                      <a:r>
                        <a:rPr lang="zh-CN" altLang="en-US" sz="900" kern="1200" baseline="0" dirty="0" smtClean="0">
                          <a:solidFill>
                            <a:srgbClr val="4D4D4C"/>
                          </a:solidFill>
                          <a:ea typeface="黑体" panose="02010609060101010101" pitchFamily="49" charset="-122"/>
                        </a:rPr>
                        <a:t> </a:t>
                      </a:r>
                      <a:r>
                        <a:rPr lang="en-US" altLang="zh-CN" sz="900" kern="1200" baseline="0" dirty="0" smtClean="0">
                          <a:solidFill>
                            <a:srgbClr val="4D4D4C"/>
                          </a:solidFill>
                          <a:ea typeface="黑体" panose="02010609060101010101" pitchFamily="49" charset="-122"/>
                        </a:rPr>
                        <a:t>/</a:t>
                      </a:r>
                      <a:r>
                        <a:rPr lang="zh-CN" altLang="en-US" sz="900" kern="1200" baseline="0" dirty="0" smtClean="0">
                          <a:solidFill>
                            <a:srgbClr val="4D4D4C"/>
                          </a:solidFill>
                          <a:ea typeface="黑体" panose="02010609060101010101" pitchFamily="49" charset="-122"/>
                        </a:rPr>
                        <a:t> </a:t>
                      </a:r>
                      <a:r>
                        <a:rPr lang="en-US" altLang="zh-CN" sz="900" kern="1200" baseline="0" dirty="0" smtClean="0">
                          <a:solidFill>
                            <a:srgbClr val="4D4D4C"/>
                          </a:solidFill>
                          <a:ea typeface="黑体" panose="02010609060101010101" pitchFamily="49" charset="-122"/>
                        </a:rPr>
                        <a:t>25,000</a:t>
                      </a:r>
                      <a:endParaRPr lang="zh-CN" sz="900" b="0" kern="1200" baseline="0" dirty="0" smtClean="0">
                        <a:solidFill>
                          <a:srgbClr val="4D4D4C"/>
                        </a:solidFill>
                        <a:latin typeface="+mj-lt"/>
                        <a:ea typeface="黑体" panose="02010609060101010101" pitchFamily="49" charset="-122"/>
                        <a:cs typeface="+mn-cs"/>
                      </a:endParaRPr>
                    </a:p>
                  </a:txBody>
                  <a:tcPr marL="45720" marR="45720"/>
                </a:tc>
                <a:extLst>
                  <a:ext uri="{0D108BD9-81ED-4DB2-BD59-A6C34878D82A}">
                    <a16:rowId xmlns:a16="http://schemas.microsoft.com/office/drawing/2014/main" xmlns="" val="10003"/>
                  </a:ext>
                </a:extLst>
              </a:tr>
              <a:tr h="164160">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pt-BR" sz="900" b="1" kern="1200" dirty="0">
                          <a:solidFill>
                            <a:srgbClr val="4D4D4C"/>
                          </a:solidFill>
                        </a:rPr>
                        <a:t>SKU Categories</a:t>
                      </a:r>
                    </a:p>
                  </a:txBody>
                  <a:tcPr marL="45720"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n-lt"/>
                          <a:ea typeface="+mn-ea"/>
                          <a:cs typeface="+mn-cs"/>
                        </a:rPr>
                        <a:t>2%, 4%, 6%, 8%</a:t>
                      </a:r>
                    </a:p>
                  </a:txBody>
                  <a:tcPr marL="45720"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n-lt"/>
                          <a:ea typeface="+mn-ea"/>
                          <a:cs typeface="+mn-cs"/>
                        </a:rPr>
                        <a:t>2%</a:t>
                      </a:r>
                    </a:p>
                  </a:txBody>
                  <a:tcPr marL="45720" marR="45720"/>
                </a:tc>
                <a:extLst>
                  <a:ext uri="{0D108BD9-81ED-4DB2-BD59-A6C34878D82A}">
                    <a16:rowId xmlns:a16="http://schemas.microsoft.com/office/drawing/2014/main" xmlns="" val="10004"/>
                  </a:ext>
                </a:extLst>
              </a:tr>
              <a:tr h="262656">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rgbClr val="4D4D4C"/>
                          </a:solidFill>
                        </a:rPr>
                        <a:t>CSAT </a:t>
                      </a:r>
                      <a:br>
                        <a:rPr lang="en-US" sz="900" b="1" kern="1200" dirty="0">
                          <a:solidFill>
                            <a:srgbClr val="4D4D4C"/>
                          </a:solidFill>
                        </a:rPr>
                      </a:br>
                      <a:r>
                        <a:rPr lang="en-US" sz="900" b="1" kern="1200" dirty="0">
                          <a:solidFill>
                            <a:srgbClr val="4D4D4C"/>
                          </a:solidFill>
                        </a:rPr>
                        <a:t>Requirement</a:t>
                      </a:r>
                      <a:endParaRPr lang="en-US" sz="900" b="1" kern="1200" dirty="0">
                        <a:solidFill>
                          <a:srgbClr val="4D4D4C"/>
                        </a:solidFill>
                        <a:latin typeface="+mj-lt"/>
                        <a:ea typeface="+mn-ea"/>
                        <a:cs typeface="+mn-cs"/>
                      </a:endParaRPr>
                    </a:p>
                  </a:txBody>
                  <a:tcPr marL="45720" marR="45720"/>
                </a:tc>
                <a:tc gridSpan="2">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n-lt"/>
                          <a:ea typeface="+mn-ea"/>
                          <a:cs typeface="+mn-cs"/>
                        </a:rPr>
                        <a:t>Maintain Gold/Premier certification or</a:t>
                      </a:r>
                      <a:br>
                        <a:rPr lang="en-US" sz="900" kern="1200" dirty="0">
                          <a:solidFill>
                            <a:srgbClr val="4D4D4C"/>
                          </a:solidFill>
                          <a:latin typeface="+mn-lt"/>
                          <a:ea typeface="+mn-ea"/>
                          <a:cs typeface="+mn-cs"/>
                        </a:rPr>
                      </a:br>
                      <a:r>
                        <a:rPr lang="en-US" sz="900" kern="1200" dirty="0">
                          <a:solidFill>
                            <a:srgbClr val="4D4D4C"/>
                          </a:solidFill>
                          <a:latin typeface="+mn-lt"/>
                          <a:ea typeface="+mn-ea"/>
                          <a:cs typeface="+mn-cs"/>
                        </a:rPr>
                        <a:t>Completed follow-up activities on all low scores received for the current fiscal year within the PAL tool</a:t>
                      </a:r>
                    </a:p>
                  </a:txBody>
                  <a:tcPr marL="45720" marR="45720"/>
                </a:tc>
                <a:tc hMerge="1">
                  <a:txBody>
                    <a:bodyPr/>
                    <a:lstStyle/>
                    <a:p>
                      <a:endParaRPr lang="en-US"/>
                    </a:p>
                  </a:txBody>
                  <a:tcPr/>
                </a:tc>
                <a:extLst>
                  <a:ext uri="{0D108BD9-81ED-4DB2-BD59-A6C34878D82A}">
                    <a16:rowId xmlns:a16="http://schemas.microsoft.com/office/drawing/2014/main" xmlns="" val="10005"/>
                  </a:ext>
                </a:extLst>
              </a:tr>
              <a:tr h="262656">
                <a:tc>
                  <a:txBody>
                    <a:bodyPr/>
                    <a:lstStyle/>
                    <a:p>
                      <a:pPr algn="l">
                        <a:lnSpc>
                          <a:spcPct val="95000"/>
                        </a:lnSpc>
                        <a:spcBef>
                          <a:spcPts val="300"/>
                        </a:spcBef>
                      </a:pPr>
                      <a:r>
                        <a:rPr lang="en-US" sz="900" b="1" kern="1200" dirty="0">
                          <a:solidFill>
                            <a:srgbClr val="4D4D4C"/>
                          </a:solidFill>
                        </a:rPr>
                        <a:t>Master Specialization/</a:t>
                      </a:r>
                    </a:p>
                    <a:p>
                      <a:pPr algn="l">
                        <a:lnSpc>
                          <a:spcPct val="95000"/>
                        </a:lnSpc>
                        <a:spcBef>
                          <a:spcPts val="300"/>
                        </a:spcBef>
                      </a:pPr>
                      <a:r>
                        <a:rPr lang="en-US" sz="900" b="1" kern="1200" dirty="0">
                          <a:solidFill>
                            <a:srgbClr val="4D4D4C"/>
                          </a:solidFill>
                        </a:rPr>
                        <a:t>Cisco Powered Bonus %</a:t>
                      </a: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rPr>
                        <a:t>N/A</a:t>
                      </a:r>
                      <a:endParaRPr lang="en-US" sz="900" b="0" kern="1200" dirty="0">
                        <a:solidFill>
                          <a:srgbClr val="4D4D4C"/>
                        </a:solidFill>
                        <a:latin typeface="+mj-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rPr>
                        <a:t>N/A</a:t>
                      </a:r>
                      <a:endParaRPr lang="en-US" sz="900" b="0" kern="1200" dirty="0">
                        <a:solidFill>
                          <a:srgbClr val="4D4D4C"/>
                        </a:solidFill>
                        <a:latin typeface="+mj-lt"/>
                        <a:ea typeface="+mn-ea"/>
                        <a:cs typeface="+mn-cs"/>
                      </a:endParaRPr>
                    </a:p>
                  </a:txBody>
                  <a:tcPr marL="45720" marR="45720"/>
                </a:tc>
                <a:extLst>
                  <a:ext uri="{0D108BD9-81ED-4DB2-BD59-A6C34878D82A}">
                    <a16:rowId xmlns:a16="http://schemas.microsoft.com/office/drawing/2014/main" xmlns="" val="10006"/>
                  </a:ext>
                </a:extLst>
              </a:tr>
              <a:tr h="262656">
                <a:tc>
                  <a:txBody>
                    <a:bodyPr/>
                    <a:lstStyle/>
                    <a:p>
                      <a:pPr algn="l">
                        <a:lnSpc>
                          <a:spcPct val="95000"/>
                        </a:lnSpc>
                        <a:spcBef>
                          <a:spcPts val="300"/>
                        </a:spcBef>
                      </a:pPr>
                      <a:r>
                        <a:rPr lang="en-US" sz="900" b="1" kern="1200" dirty="0">
                          <a:solidFill>
                            <a:srgbClr val="4D4D4C"/>
                          </a:solidFill>
                        </a:rPr>
                        <a:t>Gold/CMSP Master Bonus</a:t>
                      </a:r>
                      <a:r>
                        <a:rPr lang="pl-PL" sz="900" b="1" kern="1200" dirty="0">
                          <a:solidFill>
                            <a:srgbClr val="4D4D4C"/>
                          </a:solidFill>
                        </a:rPr>
                        <a:t> %</a:t>
                      </a:r>
                      <a:endParaRPr lang="pl-PL" sz="900" b="1" kern="1200" dirty="0">
                        <a:solidFill>
                          <a:srgbClr val="4D4D4C"/>
                        </a:solidFill>
                        <a:latin typeface="+mj-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n-lt"/>
                          <a:ea typeface="+mn-ea"/>
                          <a:cs typeface="+mn-cs"/>
                        </a:rPr>
                        <a:t>1%*</a:t>
                      </a: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rPr>
                        <a:t>N/A</a:t>
                      </a:r>
                      <a:endParaRPr lang="en-US" sz="900" b="0" kern="1200" dirty="0">
                        <a:solidFill>
                          <a:srgbClr val="4D4D4C"/>
                        </a:solidFill>
                        <a:latin typeface="+mj-lt"/>
                        <a:ea typeface="+mn-ea"/>
                        <a:cs typeface="+mn-cs"/>
                      </a:endParaRPr>
                    </a:p>
                  </a:txBody>
                  <a:tcPr marL="45720" marR="45720"/>
                </a:tc>
                <a:extLst>
                  <a:ext uri="{0D108BD9-81ED-4DB2-BD59-A6C34878D82A}">
                    <a16:rowId xmlns:a16="http://schemas.microsoft.com/office/drawing/2014/main" xmlns="" val="10007"/>
                  </a:ext>
                </a:extLst>
              </a:tr>
              <a:tr h="164160">
                <a:tc>
                  <a:txBody>
                    <a:bodyPr/>
                    <a:lstStyle/>
                    <a:p>
                      <a:pPr algn="l">
                        <a:lnSpc>
                          <a:spcPct val="95000"/>
                        </a:lnSpc>
                        <a:spcBef>
                          <a:spcPts val="300"/>
                        </a:spcBef>
                      </a:pPr>
                      <a:r>
                        <a:rPr lang="en-US" sz="900" b="1" kern="1200" dirty="0">
                          <a:solidFill>
                            <a:srgbClr val="4D4D4C"/>
                          </a:solidFill>
                          <a:latin typeface="+mn-lt"/>
                          <a:ea typeface="+mn-ea"/>
                          <a:cs typeface="+mn-cs"/>
                        </a:rPr>
                        <a:t>DNA </a:t>
                      </a:r>
                      <a:r>
                        <a:rPr lang="en-US" sz="900" b="1" kern="1200" dirty="0" smtClean="0">
                          <a:solidFill>
                            <a:srgbClr val="4D4D4C"/>
                          </a:solidFill>
                          <a:latin typeface="+mn-lt"/>
                          <a:ea typeface="+mn-ea"/>
                          <a:cs typeface="+mn-cs"/>
                        </a:rPr>
                        <a:t>Accelerator **</a:t>
                      </a:r>
                      <a:endParaRPr lang="en-US" sz="900" b="1" kern="1200" dirty="0">
                        <a:solidFill>
                          <a:srgbClr val="4D4D4C"/>
                        </a:solidFill>
                        <a:latin typeface="+mn-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n-lt"/>
                          <a:ea typeface="+mn-ea"/>
                          <a:cs typeface="+mn-cs"/>
                        </a:rPr>
                        <a:t>1%, 2%, 4</a:t>
                      </a:r>
                      <a:r>
                        <a:rPr lang="en-US" sz="900" kern="1200" dirty="0" smtClean="0">
                          <a:solidFill>
                            <a:srgbClr val="4D4D4C"/>
                          </a:solidFill>
                          <a:latin typeface="+mn-lt"/>
                          <a:ea typeface="+mn-ea"/>
                          <a:cs typeface="+mn-cs"/>
                        </a:rPr>
                        <a:t>%</a:t>
                      </a:r>
                      <a:endParaRPr lang="en-US" sz="900" kern="1200" dirty="0">
                        <a:solidFill>
                          <a:srgbClr val="4D4D4C"/>
                        </a:solidFill>
                        <a:latin typeface="+mn-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strike="noStrike" kern="1200" dirty="0">
                          <a:solidFill>
                            <a:srgbClr val="4D4D4C"/>
                          </a:solidFill>
                        </a:rPr>
                        <a:t>N/A</a:t>
                      </a:r>
                      <a:endParaRPr lang="en-US" sz="900" b="0" strike="noStrike" kern="1200" dirty="0">
                        <a:solidFill>
                          <a:srgbClr val="4D4D4C"/>
                        </a:solidFill>
                        <a:latin typeface="+mn-lt"/>
                        <a:ea typeface="+mn-ea"/>
                        <a:cs typeface="+mn-cs"/>
                      </a:endParaRPr>
                    </a:p>
                  </a:txBody>
                  <a:tcPr marL="45720" marR="45720"/>
                </a:tc>
                <a:extLst>
                  <a:ext uri="{0D108BD9-81ED-4DB2-BD59-A6C34878D82A}">
                    <a16:rowId xmlns:a16="http://schemas.microsoft.com/office/drawing/2014/main" xmlns="" val="10008"/>
                  </a:ext>
                </a:extLst>
              </a:tr>
              <a:tr h="176117">
                <a:tc>
                  <a:txBody>
                    <a:bodyPr/>
                    <a:lstStyle/>
                    <a:p>
                      <a:pPr algn="l">
                        <a:lnSpc>
                          <a:spcPct val="95000"/>
                        </a:lnSpc>
                        <a:spcBef>
                          <a:spcPts val="300"/>
                        </a:spcBef>
                      </a:pPr>
                      <a:r>
                        <a:rPr lang="en-US" sz="900" b="1" kern="1200" dirty="0">
                          <a:solidFill>
                            <a:srgbClr val="4D4D4C"/>
                          </a:solidFill>
                          <a:latin typeface="+mj-lt"/>
                          <a:ea typeface="+mn-ea"/>
                          <a:cs typeface="+mn-cs"/>
                        </a:rPr>
                        <a:t>Precedence</a:t>
                      </a:r>
                      <a:endParaRPr lang="pl-PL" sz="900" b="1" kern="1200" dirty="0">
                        <a:solidFill>
                          <a:srgbClr val="4D4D4C"/>
                        </a:solidFill>
                        <a:latin typeface="+mj-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rgbClr val="4D4D4C"/>
                          </a:solidFill>
                          <a:latin typeface="+mj-lt"/>
                          <a:ea typeface="+mn-ea"/>
                          <a:cs typeface="+mn-cs"/>
                        </a:rPr>
                        <a:t>Over Express </a:t>
                      </a:r>
                      <a:r>
                        <a:rPr lang="en-US" sz="900" b="0" kern="1200" dirty="0" smtClean="0">
                          <a:solidFill>
                            <a:srgbClr val="4D4D4C"/>
                          </a:solidFill>
                          <a:latin typeface="+mj-lt"/>
                          <a:ea typeface="+mn-ea"/>
                          <a:cs typeface="+mn-cs"/>
                        </a:rPr>
                        <a:t>EN,</a:t>
                      </a:r>
                      <a:r>
                        <a:rPr lang="en-US" sz="900" b="0" kern="1200" baseline="0" dirty="0" smtClean="0">
                          <a:solidFill>
                            <a:srgbClr val="4D4D4C"/>
                          </a:solidFill>
                          <a:latin typeface="+mj-lt"/>
                          <a:ea typeface="+mn-ea"/>
                          <a:cs typeface="+mn-cs"/>
                        </a:rPr>
                        <a:t> </a:t>
                      </a:r>
                      <a:r>
                        <a:rPr lang="en-US" sz="900" b="0" kern="1200" dirty="0" err="1" smtClean="0">
                          <a:solidFill>
                            <a:srgbClr val="4D4D4C"/>
                          </a:solidFill>
                          <a:latin typeface="+mj-lt"/>
                          <a:ea typeface="+mn-ea"/>
                          <a:cs typeface="+mn-cs"/>
                        </a:rPr>
                        <a:t>IoT</a:t>
                      </a:r>
                      <a:r>
                        <a:rPr lang="en-US" sz="900" b="0" kern="1200" dirty="0" smtClean="0">
                          <a:solidFill>
                            <a:srgbClr val="4D4D4C"/>
                          </a:solidFill>
                          <a:latin typeface="+mj-lt"/>
                          <a:ea typeface="+mn-ea"/>
                          <a:cs typeface="+mn-cs"/>
                        </a:rPr>
                        <a:t> and SPT </a:t>
                      </a:r>
                      <a:endParaRPr lang="en-US" sz="900" b="0" kern="1200" dirty="0">
                        <a:solidFill>
                          <a:srgbClr val="4D4D4C"/>
                        </a:solidFill>
                        <a:latin typeface="+mj-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rgbClr val="4D4D4C"/>
                          </a:solidFill>
                          <a:latin typeface="+mn-lt"/>
                          <a:ea typeface="+mn-ea"/>
                          <a:cs typeface="+mn-cs"/>
                        </a:rPr>
                        <a:t>–</a:t>
                      </a:r>
                    </a:p>
                  </a:txBody>
                  <a:tcPr marL="45720" marR="45720"/>
                </a:tc>
                <a:extLst>
                  <a:ext uri="{0D108BD9-81ED-4DB2-BD59-A6C34878D82A}">
                    <a16:rowId xmlns:a16="http://schemas.microsoft.com/office/drawing/2014/main" xmlns="" val="10009"/>
                  </a:ext>
                </a:extLst>
              </a:tr>
            </a:tbl>
          </a:graphicData>
        </a:graphic>
      </p:graphicFrame>
      <p:sp>
        <p:nvSpPr>
          <p:cNvPr id="5" name="Text Placeholder 9"/>
          <p:cNvSpPr txBox="1">
            <a:spLocks/>
          </p:cNvSpPr>
          <p:nvPr/>
        </p:nvSpPr>
        <p:spPr>
          <a:xfrm>
            <a:off x="287865" y="4324828"/>
            <a:ext cx="4898608" cy="28132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t">
              <a:spcBef>
                <a:spcPts val="0"/>
              </a:spcBef>
              <a:spcAft>
                <a:spcPts val="200"/>
              </a:spcAft>
              <a:buNone/>
              <a:defRPr/>
            </a:pPr>
            <a:r>
              <a:rPr lang="en-US" sz="700" dirty="0">
                <a:solidFill>
                  <a:srgbClr val="4D4D4D"/>
                </a:solidFill>
                <a:latin typeface="+mj-lt"/>
                <a:cs typeface="CiscoSans ExtraLight"/>
              </a:rPr>
              <a:t>* On 6% and 8% rebate category products </a:t>
            </a:r>
            <a:r>
              <a:rPr lang="en-US" sz="700" dirty="0">
                <a:solidFill>
                  <a:srgbClr val="4D4D4D"/>
                </a:solidFill>
                <a:cs typeface="CiscoSans ExtraLight"/>
              </a:rPr>
              <a:t>only</a:t>
            </a:r>
            <a:endParaRPr lang="en-US" sz="700" dirty="0">
              <a:solidFill>
                <a:srgbClr val="4D4D4D"/>
              </a:solidFill>
              <a:latin typeface="+mj-lt"/>
              <a:cs typeface="CiscoSans ExtraLight"/>
            </a:endParaRPr>
          </a:p>
          <a:p>
            <a:pPr marL="0" indent="0" fontAlgn="t">
              <a:spcBef>
                <a:spcPts val="0"/>
              </a:spcBef>
              <a:spcAft>
                <a:spcPts val="200"/>
              </a:spcAft>
              <a:buNone/>
              <a:defRPr/>
            </a:pPr>
            <a:r>
              <a:rPr lang="en-US" sz="700" dirty="0">
                <a:solidFill>
                  <a:srgbClr val="4D4D4D"/>
                </a:solidFill>
                <a:latin typeface="+mj-lt"/>
                <a:cs typeface="CiscoSans ExtraLight"/>
              </a:rPr>
              <a:t>** Gold Certified Partners only, complete list of eligible SKUs available at </a:t>
            </a:r>
            <a:r>
              <a:rPr lang="en-US" sz="700" dirty="0">
                <a:solidFill>
                  <a:srgbClr val="489542"/>
                </a:solidFill>
                <a:latin typeface="+mj-lt"/>
                <a:hlinkClick r:id="rId2"/>
              </a:rPr>
              <a:t>www.cisco.com/go/vipskus</a:t>
            </a:r>
            <a:r>
              <a:rPr lang="en-US" sz="700" dirty="0">
                <a:solidFill>
                  <a:srgbClr val="489542"/>
                </a:solidFill>
                <a:latin typeface="+mj-lt"/>
              </a:rPr>
              <a:t>   </a:t>
            </a:r>
          </a:p>
        </p:txBody>
      </p:sp>
    </p:spTree>
    <p:extLst>
      <p:ext uri="{BB962C8B-B14F-4D97-AF65-F5344CB8AC3E}">
        <p14:creationId xmlns:p14="http://schemas.microsoft.com/office/powerpoint/2010/main" val="33973290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62301" y="1192808"/>
            <a:ext cx="8277344" cy="3168210"/>
          </a:xfrm>
        </p:spPr>
        <p:txBody>
          <a:bodyPr/>
          <a:lstStyle/>
          <a:p>
            <a:r>
              <a:rPr lang="en-US" sz="1200" dirty="0"/>
              <a:t>Applicable only to Gold partners </a:t>
            </a:r>
          </a:p>
          <a:p>
            <a:r>
              <a:rPr lang="en-US" sz="1200" dirty="0"/>
              <a:t>Offered exclusively on eligible Cisco ONE DNA hardware SKUs</a:t>
            </a:r>
          </a:p>
          <a:p>
            <a:r>
              <a:rPr lang="en-US" sz="1200" dirty="0"/>
              <a:t>Cisco wireless access points are not offered as Cisco ONE SKUs and are not eligible, the Accelerator rebate </a:t>
            </a:r>
            <a:br>
              <a:rPr lang="en-US" sz="1200" dirty="0"/>
            </a:br>
            <a:r>
              <a:rPr lang="en-US" sz="1200" dirty="0"/>
              <a:t>for Wave 2 controllers though has now doubled to 4 percent</a:t>
            </a:r>
          </a:p>
          <a:p>
            <a:r>
              <a:rPr lang="en-US" sz="1200" dirty="0"/>
              <a:t>Eligible Cisco ONE DNA SKUs include:</a:t>
            </a:r>
          </a:p>
          <a:p>
            <a:endParaRPr lang="en-US" sz="1200" dirty="0"/>
          </a:p>
          <a:p>
            <a:endParaRPr lang="en-US" sz="1200" dirty="0"/>
          </a:p>
          <a:p>
            <a:endParaRPr lang="en-US" sz="1200" dirty="0"/>
          </a:p>
          <a:p>
            <a:endParaRPr lang="en-US" sz="1200" dirty="0"/>
          </a:p>
          <a:p>
            <a:endParaRPr lang="en-US" sz="1200" dirty="0"/>
          </a:p>
          <a:p>
            <a:r>
              <a:rPr lang="en-US" sz="1200" dirty="0"/>
              <a:t>Complete list of eligible SKUs available at </a:t>
            </a:r>
            <a:r>
              <a:rPr lang="en-US" sz="1200" dirty="0">
                <a:hlinkClick r:id="rId3"/>
              </a:rPr>
              <a:t>www.cisco.com/go/vipskus</a:t>
            </a:r>
            <a:r>
              <a:rPr lang="en-US" sz="1200" dirty="0"/>
              <a:t> </a:t>
            </a:r>
          </a:p>
        </p:txBody>
      </p:sp>
      <p:sp>
        <p:nvSpPr>
          <p:cNvPr id="8" name="Title 7"/>
          <p:cNvSpPr>
            <a:spLocks noGrp="1"/>
          </p:cNvSpPr>
          <p:nvPr>
            <p:ph type="title"/>
          </p:nvPr>
        </p:nvSpPr>
        <p:spPr/>
        <p:txBody>
          <a:bodyPr/>
          <a:lstStyle/>
          <a:p>
            <a:r>
              <a:rPr lang="en-US" dirty="0"/>
              <a:t>Enterprise Networks: DNA Accelerator</a:t>
            </a:r>
            <a:br>
              <a:rPr lang="en-US" dirty="0"/>
            </a:br>
            <a:r>
              <a:rPr lang="en-US" sz="1800" dirty="0"/>
              <a:t>Think Digital Network Architecture (DNA), Think Cisco ONE</a:t>
            </a:r>
            <a:endParaRPr lang="en-US" dirty="0"/>
          </a:p>
        </p:txBody>
      </p:sp>
      <p:sp>
        <p:nvSpPr>
          <p:cNvPr id="14" name="Rectangle 13"/>
          <p:cNvSpPr/>
          <p:nvPr/>
        </p:nvSpPr>
        <p:spPr>
          <a:xfrm>
            <a:off x="3564979" y="2626999"/>
            <a:ext cx="2008387" cy="1495496"/>
          </a:xfrm>
          <a:prstGeom prst="rect">
            <a:avLst/>
          </a:prstGeom>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89" tIns="0" rIns="68589" bIns="137178" rtlCol="0" anchor="ctr"/>
          <a:lstStyle/>
          <a:p>
            <a:pPr algn="ctr"/>
            <a:r>
              <a:rPr lang="en-US" sz="4000" dirty="0">
                <a:solidFill>
                  <a:schemeClr val="bg1"/>
                </a:solidFill>
              </a:rPr>
              <a:t>2%</a:t>
            </a:r>
          </a:p>
          <a:p>
            <a:pPr algn="ctr"/>
            <a:r>
              <a:rPr lang="fr-FR" sz="1400" dirty="0">
                <a:solidFill>
                  <a:schemeClr val="bg1"/>
                </a:solidFill>
              </a:rPr>
              <a:t>4200ISR, 4300ISR, 4400ISR</a:t>
            </a:r>
            <a:endParaRPr lang="en-US" sz="1400" dirty="0">
              <a:solidFill>
                <a:schemeClr val="bg1"/>
              </a:solidFill>
            </a:endParaRPr>
          </a:p>
        </p:txBody>
      </p:sp>
      <p:sp>
        <p:nvSpPr>
          <p:cNvPr id="15" name="Rectangle 14"/>
          <p:cNvSpPr/>
          <p:nvPr/>
        </p:nvSpPr>
        <p:spPr>
          <a:xfrm>
            <a:off x="1361045" y="2626999"/>
            <a:ext cx="2011680" cy="1495496"/>
          </a:xfrm>
          <a:prstGeom prst="rect">
            <a:avLst/>
          </a:prstGeom>
          <a:solidFill>
            <a:schemeClr val="accent5"/>
          </a:solidFill>
          <a:ln/>
          <a:effectLst/>
        </p:spPr>
        <p:style>
          <a:lnRef idx="1">
            <a:schemeClr val="accent2"/>
          </a:lnRef>
          <a:fillRef idx="3">
            <a:schemeClr val="accent2"/>
          </a:fillRef>
          <a:effectRef idx="2">
            <a:schemeClr val="accent2"/>
          </a:effectRef>
          <a:fontRef idx="minor">
            <a:schemeClr val="lt1"/>
          </a:fontRef>
        </p:style>
        <p:txBody>
          <a:bodyPr lIns="68589" tIns="0" rIns="68589" bIns="137178" rtlCol="0" anchor="ctr"/>
          <a:lstStyle/>
          <a:p>
            <a:pPr algn="ctr"/>
            <a:r>
              <a:rPr lang="en-US" sz="4000" dirty="0">
                <a:solidFill>
                  <a:schemeClr val="bg1"/>
                </a:solidFill>
              </a:rPr>
              <a:t>1%</a:t>
            </a:r>
          </a:p>
          <a:p>
            <a:pPr algn="ctr"/>
            <a:r>
              <a:rPr lang="it-IT" sz="1400" dirty="0">
                <a:solidFill>
                  <a:schemeClr val="bg1"/>
                </a:solidFill>
              </a:rPr>
              <a:t>C3560CX, C3650, C3850</a:t>
            </a:r>
            <a:endParaRPr lang="en-US" sz="1400" dirty="0">
              <a:solidFill>
                <a:schemeClr val="bg1"/>
              </a:solidFill>
            </a:endParaRPr>
          </a:p>
        </p:txBody>
      </p:sp>
      <p:sp>
        <p:nvSpPr>
          <p:cNvPr id="7" name="Rectangle 6"/>
          <p:cNvSpPr/>
          <p:nvPr/>
        </p:nvSpPr>
        <p:spPr>
          <a:xfrm>
            <a:off x="5744684" y="2626999"/>
            <a:ext cx="2008387" cy="1495496"/>
          </a:xfrm>
          <a:prstGeom prst="rect">
            <a:avLst/>
          </a:prstGeom>
          <a:ln/>
        </p:spPr>
        <p:style>
          <a:lnRef idx="1">
            <a:schemeClr val="accent3"/>
          </a:lnRef>
          <a:fillRef idx="3">
            <a:schemeClr val="accent3"/>
          </a:fillRef>
          <a:effectRef idx="2">
            <a:schemeClr val="accent3"/>
          </a:effectRef>
          <a:fontRef idx="minor">
            <a:schemeClr val="lt1"/>
          </a:fontRef>
        </p:style>
        <p:txBody>
          <a:bodyPr lIns="68589" tIns="0" rIns="68589" bIns="137178" rtlCol="0" anchor="ctr"/>
          <a:lstStyle/>
          <a:p>
            <a:pPr algn="ctr"/>
            <a:r>
              <a:rPr lang="en-US" sz="4000" dirty="0">
                <a:solidFill>
                  <a:schemeClr val="bg1"/>
                </a:solidFill>
              </a:rPr>
              <a:t>4%</a:t>
            </a:r>
          </a:p>
          <a:p>
            <a:pPr algn="ctr"/>
            <a:r>
              <a:rPr lang="en-US" sz="1400" dirty="0">
                <a:solidFill>
                  <a:schemeClr val="bg1"/>
                </a:solidFill>
              </a:rPr>
              <a:t>Cisco Wireless Wave 2 controllers</a:t>
            </a:r>
          </a:p>
        </p:txBody>
      </p:sp>
    </p:spTree>
    <p:extLst>
      <p:ext uri="{BB962C8B-B14F-4D97-AF65-F5344CB8AC3E}">
        <p14:creationId xmlns:p14="http://schemas.microsoft.com/office/powerpoint/2010/main" val="129877874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889369" y="4544650"/>
            <a:ext cx="3899137"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200"/>
              </a:spcAft>
              <a:buNone/>
            </a:pPr>
            <a:r>
              <a:rPr lang="en-US" sz="700" dirty="0">
                <a:solidFill>
                  <a:srgbClr val="4D4D4D"/>
                </a:solidFill>
              </a:rPr>
              <a:t>Not all SKUs are eligible for VIP. Enterprise Networks track typically does not include older-generation products, accessories, and third-party solutions. </a:t>
            </a:r>
          </a:p>
          <a:p>
            <a:pPr marL="0" indent="0">
              <a:spcBef>
                <a:spcPts val="0"/>
              </a:spcBef>
              <a:spcAft>
                <a:spcPts val="200"/>
              </a:spcAft>
              <a:buNone/>
            </a:pPr>
            <a:r>
              <a:rPr lang="en-US" sz="700" dirty="0">
                <a:solidFill>
                  <a:srgbClr val="4D4D4D"/>
                </a:solidFill>
              </a:rPr>
              <a:t>For a complete list of VIP-eligible SKUs, go to </a:t>
            </a:r>
            <a:r>
              <a:rPr lang="en-US" sz="700" u="sng" dirty="0">
                <a:solidFill>
                  <a:srgbClr val="4D4D4D"/>
                </a:solidFill>
                <a:hlinkClick r:id="rId2"/>
              </a:rPr>
              <a:t>www.cisco.com/go/vipskus</a:t>
            </a:r>
            <a:r>
              <a:rPr lang="en-US" sz="700" dirty="0">
                <a:solidFill>
                  <a:srgbClr val="4D4D4D"/>
                </a:solidFill>
              </a:rPr>
              <a:t>.</a:t>
            </a:r>
          </a:p>
        </p:txBody>
      </p:sp>
      <p:graphicFrame>
        <p:nvGraphicFramePr>
          <p:cNvPr id="9" name="Table Placeholder 4"/>
          <p:cNvGraphicFramePr>
            <a:graphicFrameLocks/>
          </p:cNvGraphicFramePr>
          <p:nvPr>
            <p:extLst>
              <p:ext uri="{D42A27DB-BD31-4B8C-83A1-F6EECF244321}">
                <p14:modId xmlns:p14="http://schemas.microsoft.com/office/powerpoint/2010/main" val="870312059"/>
              </p:ext>
            </p:extLst>
          </p:nvPr>
        </p:nvGraphicFramePr>
        <p:xfrm>
          <a:off x="460346" y="851279"/>
          <a:ext cx="4368606" cy="3657600"/>
        </p:xfrm>
        <a:graphic>
          <a:graphicData uri="http://schemas.openxmlformats.org/drawingml/2006/table">
            <a:tbl>
              <a:tblPr firstRow="1" bandRow="1">
                <a:tableStyleId>{5C22544A-7EE6-4342-B048-85BDC9FD1C3A}</a:tableStyleId>
              </a:tblPr>
              <a:tblGrid>
                <a:gridCol w="3088446">
                  <a:extLst>
                    <a:ext uri="{9D8B030D-6E8A-4147-A177-3AD203B41FA5}">
                      <a16:colId xmlns:a16="http://schemas.microsoft.com/office/drawing/2014/main" xmlns="" val="20000"/>
                    </a:ext>
                  </a:extLst>
                </a:gridCol>
                <a:gridCol w="640080">
                  <a:extLst>
                    <a:ext uri="{9D8B030D-6E8A-4147-A177-3AD203B41FA5}">
                      <a16:colId xmlns:a16="http://schemas.microsoft.com/office/drawing/2014/main" xmlns="" val="20001"/>
                    </a:ext>
                  </a:extLst>
                </a:gridCol>
                <a:gridCol w="640080">
                  <a:extLst>
                    <a:ext uri="{9D8B030D-6E8A-4147-A177-3AD203B41FA5}">
                      <a16:colId xmlns:a16="http://schemas.microsoft.com/office/drawing/2014/main" xmlns="" val="20002"/>
                    </a:ext>
                  </a:extLst>
                </a:gridCol>
              </a:tblGrid>
              <a:tr h="147881">
                <a:tc>
                  <a:txBody>
                    <a:bodyPr/>
                    <a:lstStyle/>
                    <a:p>
                      <a:pPr algn="l"/>
                      <a:r>
                        <a:rPr lang="en-US" sz="1000" dirty="0"/>
                        <a:t>Enterprise Networks</a:t>
                      </a:r>
                    </a:p>
                  </a:txBody>
                  <a:tcPr>
                    <a:solidFill>
                      <a:srgbClr val="049FD9"/>
                    </a:solidFill>
                  </a:tcPr>
                </a:tc>
                <a:tc>
                  <a:txBody>
                    <a:bodyPr/>
                    <a:lstStyle/>
                    <a:p>
                      <a:pPr algn="l"/>
                      <a:r>
                        <a:rPr lang="en-US" sz="1000" dirty="0"/>
                        <a:t>VIP 28 Rebate</a:t>
                      </a:r>
                    </a:p>
                  </a:txBody>
                  <a:tcPr>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dirty="0"/>
                        <a:t>VIP 29 Rebate</a:t>
                      </a:r>
                    </a:p>
                  </a:txBody>
                  <a:tcPr>
                    <a:solidFill>
                      <a:srgbClr val="049FD9"/>
                    </a:solidFill>
                  </a:tcPr>
                </a:tc>
                <a:extLst>
                  <a:ext uri="{0D108BD9-81ED-4DB2-BD59-A6C34878D82A}">
                    <a16:rowId xmlns:a16="http://schemas.microsoft.com/office/drawing/2014/main" xmlns="" val="10000"/>
                  </a:ext>
                </a:extLst>
              </a:tr>
              <a:tr h="147881">
                <a:tc gridSpan="3">
                  <a:txBody>
                    <a:bodyPr/>
                    <a:lstStyle/>
                    <a:p>
                      <a:pPr algn="l"/>
                      <a:r>
                        <a:rPr lang="en-US" sz="1000" dirty="0">
                          <a:solidFill>
                            <a:schemeClr val="bg1"/>
                          </a:solidFill>
                        </a:rPr>
                        <a:t>Cisco Catalyst</a:t>
                      </a:r>
                      <a:r>
                        <a:rPr lang="en-US" sz="1000" baseline="0" dirty="0">
                          <a:solidFill>
                            <a:schemeClr val="bg1"/>
                          </a:solidFill>
                        </a:rPr>
                        <a:t> Switching</a:t>
                      </a:r>
                      <a:endParaRPr lang="en-US" sz="1000" dirty="0">
                        <a:solidFill>
                          <a:schemeClr val="bg1"/>
                        </a:solidFill>
                      </a:endParaRPr>
                    </a:p>
                  </a:txBody>
                  <a:tcPr>
                    <a:solidFill>
                      <a:schemeClr val="tx1">
                        <a:lumMod val="60000"/>
                        <a:lumOff val="40000"/>
                      </a:schemeClr>
                    </a:solidFill>
                  </a:tcPr>
                </a:tc>
                <a:tc hMerge="1">
                  <a:txBody>
                    <a:bodyPr/>
                    <a:lstStyle/>
                    <a:p>
                      <a:pPr algn="l"/>
                      <a:endParaRPr lang="en-US" dirty="0">
                        <a:solidFill>
                          <a:schemeClr val="bg1"/>
                        </a:solidFill>
                      </a:endParaRPr>
                    </a:p>
                  </a:txBody>
                  <a:tcPr anchor="ctr">
                    <a:solidFill>
                      <a:schemeClr val="tx1">
                        <a:lumMod val="60000"/>
                        <a:lumOff val="40000"/>
                      </a:schemeClr>
                    </a:solidFill>
                  </a:tcPr>
                </a:tc>
                <a:tc hMerge="1">
                  <a:txBody>
                    <a:bodyPr/>
                    <a:lstStyle/>
                    <a:p>
                      <a:pPr algn="l"/>
                      <a:endParaRPr lang="en-US" sz="1000" dirty="0">
                        <a:solidFill>
                          <a:schemeClr val="bg1"/>
                        </a:solidFill>
                      </a:endParaRPr>
                    </a:p>
                  </a:txBody>
                  <a:tcPr>
                    <a:solidFill>
                      <a:schemeClr val="tx1">
                        <a:lumMod val="60000"/>
                        <a:lumOff val="40000"/>
                      </a:schemeClr>
                    </a:solidFill>
                  </a:tcPr>
                </a:tc>
                <a:extLst>
                  <a:ext uri="{0D108BD9-81ED-4DB2-BD59-A6C34878D82A}">
                    <a16:rowId xmlns:a16="http://schemas.microsoft.com/office/drawing/2014/main" xmlns="" val="10001"/>
                  </a:ext>
                </a:extLst>
              </a:tr>
              <a:tr h="147881">
                <a:tc>
                  <a:txBody>
                    <a:bodyPr/>
                    <a:lstStyle/>
                    <a:p>
                      <a:pPr algn="l"/>
                      <a:r>
                        <a:rPr lang="en-US" sz="1000" dirty="0">
                          <a:solidFill>
                            <a:schemeClr val="dk1"/>
                          </a:solidFill>
                        </a:rPr>
                        <a:t>All modular chassis, 1 Gigabit Ethernet</a:t>
                      </a:r>
                    </a:p>
                  </a:txBody>
                  <a:tcPr>
                    <a:solidFill>
                      <a:srgbClr val="CCCDD7"/>
                    </a:solidFill>
                  </a:tcPr>
                </a:tc>
                <a:tc>
                  <a:txBody>
                    <a:bodyPr/>
                    <a:lstStyle/>
                    <a:p>
                      <a:pPr algn="l"/>
                      <a:r>
                        <a:rPr lang="en-US" sz="1000" dirty="0">
                          <a:solidFill>
                            <a:schemeClr val="dk1"/>
                          </a:solidFill>
                        </a:rPr>
                        <a:t>2%</a:t>
                      </a:r>
                    </a:p>
                  </a:txBody>
                  <a:tcPr>
                    <a:solidFill>
                      <a:srgbClr val="CCCDD7"/>
                    </a:solidFill>
                  </a:tcPr>
                </a:tc>
                <a:tc>
                  <a:txBody>
                    <a:bodyPr/>
                    <a:lstStyle/>
                    <a:p>
                      <a:pPr algn="l"/>
                      <a:r>
                        <a:rPr lang="en-US" sz="1000" kern="1200" dirty="0">
                          <a:solidFill>
                            <a:schemeClr val="dk1"/>
                          </a:solidFill>
                          <a:latin typeface="+mn-lt"/>
                          <a:ea typeface="+mn-ea"/>
                          <a:cs typeface="+mn-cs"/>
                        </a:rPr>
                        <a:t>2%</a:t>
                      </a:r>
                    </a:p>
                  </a:txBody>
                  <a:tcPr>
                    <a:solidFill>
                      <a:srgbClr val="CCCDD7"/>
                    </a:solidFill>
                  </a:tcPr>
                </a:tc>
                <a:extLst>
                  <a:ext uri="{0D108BD9-81ED-4DB2-BD59-A6C34878D82A}">
                    <a16:rowId xmlns:a16="http://schemas.microsoft.com/office/drawing/2014/main" xmlns="" val="10002"/>
                  </a:ext>
                </a:extLst>
              </a:tr>
              <a:tr h="147881">
                <a:tc>
                  <a:txBody>
                    <a:bodyPr/>
                    <a:lstStyle/>
                    <a:p>
                      <a:pPr algn="l"/>
                      <a:r>
                        <a:rPr lang="en-US" sz="1000" dirty="0">
                          <a:solidFill>
                            <a:schemeClr val="dk1"/>
                          </a:solidFill>
                        </a:rPr>
                        <a:t>Catalyst 2960-X and 2960-XR 10 Gigabit</a:t>
                      </a:r>
                    </a:p>
                  </a:txBody>
                  <a:tcPr>
                    <a:solidFill>
                      <a:srgbClr val="E7E8EC"/>
                    </a:solidFill>
                  </a:tcPr>
                </a:tc>
                <a:tc>
                  <a:txBody>
                    <a:bodyPr/>
                    <a:lstStyle/>
                    <a:p>
                      <a:pPr algn="l"/>
                      <a:r>
                        <a:rPr lang="en-US" sz="1000" dirty="0">
                          <a:solidFill>
                            <a:schemeClr val="dk1"/>
                          </a:solidFill>
                        </a:rPr>
                        <a:t>4%</a:t>
                      </a:r>
                    </a:p>
                  </a:txBody>
                  <a:tcPr>
                    <a:solidFill>
                      <a:srgbClr val="E7E8EC"/>
                    </a:solidFill>
                  </a:tcPr>
                </a:tc>
                <a:tc>
                  <a:txBody>
                    <a:bodyPr/>
                    <a:lstStyle/>
                    <a:p>
                      <a:pPr algn="l"/>
                      <a:r>
                        <a:rPr lang="en-US" sz="1000" kern="1200" dirty="0">
                          <a:solidFill>
                            <a:schemeClr val="dk1"/>
                          </a:solidFill>
                          <a:latin typeface="+mn-lt"/>
                          <a:ea typeface="+mn-ea"/>
                          <a:cs typeface="+mn-cs"/>
                        </a:rPr>
                        <a:t>2%</a:t>
                      </a:r>
                    </a:p>
                  </a:txBody>
                  <a:tcPr>
                    <a:solidFill>
                      <a:srgbClr val="E7E8EC"/>
                    </a:solidFill>
                  </a:tcPr>
                </a:tc>
                <a:extLst>
                  <a:ext uri="{0D108BD9-81ED-4DB2-BD59-A6C34878D82A}">
                    <a16:rowId xmlns:a16="http://schemas.microsoft.com/office/drawing/2014/main" xmlns="" val="10003"/>
                  </a:ext>
                </a:extLst>
              </a:tr>
              <a:tr h="147881">
                <a:tc>
                  <a:txBody>
                    <a:bodyPr/>
                    <a:lstStyle/>
                    <a:p>
                      <a:pPr algn="l"/>
                      <a:r>
                        <a:rPr lang="en-US" sz="1000" dirty="0">
                          <a:solidFill>
                            <a:schemeClr val="dk1"/>
                          </a:solidFill>
                        </a:rPr>
                        <a:t>Catalyst 3650, 4500-X, and 6000 Series </a:t>
                      </a:r>
                      <a:br>
                        <a:rPr lang="en-US" sz="1000" dirty="0">
                          <a:solidFill>
                            <a:schemeClr val="dk1"/>
                          </a:solidFill>
                        </a:rPr>
                      </a:br>
                      <a:r>
                        <a:rPr lang="en-US" sz="1000" dirty="0">
                          <a:solidFill>
                            <a:schemeClr val="dk1"/>
                          </a:solidFill>
                        </a:rPr>
                        <a:t>10/40/100 Gigabit </a:t>
                      </a:r>
                    </a:p>
                    <a:p>
                      <a:pPr algn="l"/>
                      <a:r>
                        <a:rPr lang="en-US" sz="1000" dirty="0">
                          <a:solidFill>
                            <a:schemeClr val="dk1"/>
                          </a:solidFill>
                        </a:rPr>
                        <a:t>Catalyst 6000 Series latest-generation </a:t>
                      </a:r>
                      <a:br>
                        <a:rPr lang="en-US" sz="1000" dirty="0">
                          <a:solidFill>
                            <a:schemeClr val="dk1"/>
                          </a:solidFill>
                        </a:rPr>
                      </a:br>
                      <a:r>
                        <a:rPr lang="en-US" sz="1000" dirty="0">
                          <a:solidFill>
                            <a:schemeClr val="dk1"/>
                          </a:solidFill>
                        </a:rPr>
                        <a:t>supervisors (6T)</a:t>
                      </a:r>
                    </a:p>
                  </a:txBody>
                  <a:tcPr>
                    <a:solidFill>
                      <a:srgbClr val="CCCDD7"/>
                    </a:solidFill>
                  </a:tcPr>
                </a:tc>
                <a:tc>
                  <a:txBody>
                    <a:bodyPr/>
                    <a:lstStyle/>
                    <a:p>
                      <a:pPr algn="l"/>
                      <a:r>
                        <a:rPr lang="en-US" sz="1000" dirty="0">
                          <a:solidFill>
                            <a:schemeClr val="dk1"/>
                          </a:solidFill>
                        </a:rPr>
                        <a:t>4%</a:t>
                      </a:r>
                    </a:p>
                  </a:txBody>
                  <a:tcPr>
                    <a:solidFill>
                      <a:srgbClr val="CCCDD7"/>
                    </a:solidFill>
                  </a:tcPr>
                </a:tc>
                <a:tc>
                  <a:txBody>
                    <a:bodyPr/>
                    <a:lstStyle/>
                    <a:p>
                      <a:pPr algn="l"/>
                      <a:r>
                        <a:rPr lang="en-US" sz="1000" kern="1200" dirty="0">
                          <a:solidFill>
                            <a:schemeClr val="dk1"/>
                          </a:solidFill>
                          <a:latin typeface="+mn-lt"/>
                          <a:ea typeface="+mn-ea"/>
                          <a:cs typeface="+mn-cs"/>
                        </a:rPr>
                        <a:t>4%</a:t>
                      </a:r>
                    </a:p>
                  </a:txBody>
                  <a:tcPr>
                    <a:solidFill>
                      <a:srgbClr val="CCCDD7"/>
                    </a:solidFill>
                  </a:tcPr>
                </a:tc>
                <a:extLst>
                  <a:ext uri="{0D108BD9-81ED-4DB2-BD59-A6C34878D82A}">
                    <a16:rowId xmlns:a16="http://schemas.microsoft.com/office/drawing/2014/main" xmlns="" val="10004"/>
                  </a:ext>
                </a:extLst>
              </a:tr>
              <a:tr h="240307">
                <a:tc>
                  <a:txBody>
                    <a:bodyPr/>
                    <a:lstStyle/>
                    <a:p>
                      <a:pPr algn="l"/>
                      <a:r>
                        <a:rPr lang="it-IT" sz="1000" dirty="0">
                          <a:solidFill>
                            <a:schemeClr val="dk1"/>
                          </a:solidFill>
                        </a:rPr>
                        <a:t>Catalyst 3850, 4500E Series 10/40/100 Gigabit</a:t>
                      </a:r>
                    </a:p>
                    <a:p>
                      <a:pPr algn="l"/>
                      <a:r>
                        <a:rPr lang="it-IT" sz="1000" dirty="0">
                          <a:solidFill>
                            <a:schemeClr val="dk1"/>
                          </a:solidFill>
                        </a:rPr>
                        <a:t>Multigigabit solutions</a:t>
                      </a:r>
                    </a:p>
                    <a:p>
                      <a:pPr algn="l"/>
                      <a:r>
                        <a:rPr lang="it-IT" sz="1000" dirty="0">
                          <a:solidFill>
                            <a:schemeClr val="dk1"/>
                          </a:solidFill>
                        </a:rPr>
                        <a:t>Catalyst 4500 latest-generation supervisors </a:t>
                      </a:r>
                      <a:br>
                        <a:rPr lang="it-IT" sz="1000" dirty="0">
                          <a:solidFill>
                            <a:schemeClr val="dk1"/>
                          </a:solidFill>
                        </a:rPr>
                      </a:br>
                      <a:r>
                        <a:rPr lang="it-IT" sz="1000" dirty="0">
                          <a:solidFill>
                            <a:schemeClr val="dk1"/>
                          </a:solidFill>
                        </a:rPr>
                        <a:t>(8-E, 8 L-E)</a:t>
                      </a:r>
                    </a:p>
                  </a:txBody>
                  <a:tcPr>
                    <a:solidFill>
                      <a:srgbClr val="E7E8EC"/>
                    </a:solidFill>
                  </a:tcPr>
                </a:tc>
                <a:tc>
                  <a:txBody>
                    <a:bodyPr/>
                    <a:lstStyle/>
                    <a:p>
                      <a:pPr algn="l"/>
                      <a:r>
                        <a:rPr lang="en-US" sz="1000" dirty="0">
                          <a:solidFill>
                            <a:schemeClr val="dk1"/>
                          </a:solidFill>
                        </a:rPr>
                        <a:t>6%</a:t>
                      </a:r>
                    </a:p>
                  </a:txBody>
                  <a:tcPr>
                    <a:solidFill>
                      <a:srgbClr val="E7E8EC"/>
                    </a:solidFill>
                  </a:tcPr>
                </a:tc>
                <a:tc>
                  <a:txBody>
                    <a:bodyPr/>
                    <a:lstStyle/>
                    <a:p>
                      <a:pPr algn="l"/>
                      <a:r>
                        <a:rPr lang="en-US" sz="1000" kern="1200" dirty="0">
                          <a:solidFill>
                            <a:schemeClr val="dk1"/>
                          </a:solidFill>
                          <a:latin typeface="+mn-lt"/>
                          <a:ea typeface="+mn-ea"/>
                          <a:cs typeface="+mn-cs"/>
                        </a:rPr>
                        <a:t>6%</a:t>
                      </a:r>
                    </a:p>
                  </a:txBody>
                  <a:tcPr>
                    <a:solidFill>
                      <a:srgbClr val="E7E8EC"/>
                    </a:solidFill>
                  </a:tcPr>
                </a:tc>
                <a:extLst>
                  <a:ext uri="{0D108BD9-81ED-4DB2-BD59-A6C34878D82A}">
                    <a16:rowId xmlns:a16="http://schemas.microsoft.com/office/drawing/2014/main" xmlns="" val="10005"/>
                  </a:ext>
                </a:extLst>
              </a:tr>
              <a:tr h="147881">
                <a:tc gridSpan="3">
                  <a:txBody>
                    <a:bodyPr/>
                    <a:lstStyle/>
                    <a:p>
                      <a:pPr algn="l"/>
                      <a:r>
                        <a:rPr lang="en-US" sz="1000" dirty="0">
                          <a:solidFill>
                            <a:schemeClr val="bg1"/>
                          </a:solidFill>
                        </a:rPr>
                        <a:t>Wireless</a:t>
                      </a:r>
                    </a:p>
                  </a:txBody>
                  <a:tcPr>
                    <a:solidFill>
                      <a:schemeClr val="tx1">
                        <a:lumMod val="60000"/>
                        <a:lumOff val="40000"/>
                      </a:schemeClr>
                    </a:solidFill>
                  </a:tcPr>
                </a:tc>
                <a:tc hMerge="1">
                  <a:txBody>
                    <a:bodyPr/>
                    <a:lstStyle/>
                    <a:p>
                      <a:pPr algn="l"/>
                      <a:endParaRPr lang="en-US" sz="1000" dirty="0">
                        <a:solidFill>
                          <a:schemeClr val="bg1"/>
                        </a:solidFill>
                      </a:endParaRPr>
                    </a:p>
                  </a:txBody>
                  <a:tcPr>
                    <a:solidFill>
                      <a:schemeClr val="tx1">
                        <a:lumMod val="60000"/>
                        <a:lumOff val="40000"/>
                      </a:schemeClr>
                    </a:solidFill>
                  </a:tcPr>
                </a:tc>
                <a:tc hMerge="1">
                  <a:txBody>
                    <a:bodyPr/>
                    <a:lstStyle/>
                    <a:p>
                      <a:pPr algn="l"/>
                      <a:endParaRPr lang="en-US" sz="1000" dirty="0">
                        <a:solidFill>
                          <a:schemeClr val="bg1"/>
                        </a:solidFill>
                      </a:endParaRPr>
                    </a:p>
                  </a:txBody>
                  <a:tcPr>
                    <a:solidFill>
                      <a:schemeClr val="tx1">
                        <a:lumMod val="60000"/>
                        <a:lumOff val="40000"/>
                      </a:schemeClr>
                    </a:solidFill>
                  </a:tcPr>
                </a:tc>
                <a:extLst>
                  <a:ext uri="{0D108BD9-81ED-4DB2-BD59-A6C34878D82A}">
                    <a16:rowId xmlns:a16="http://schemas.microsoft.com/office/drawing/2014/main" xmlns="" val="10006"/>
                  </a:ext>
                </a:extLst>
              </a:tr>
              <a:tr h="147881">
                <a:tc>
                  <a:txBody>
                    <a:bodyPr/>
                    <a:lstStyle/>
                    <a:p>
                      <a:pPr algn="l"/>
                      <a:r>
                        <a:rPr lang="en-US" sz="1000" dirty="0">
                          <a:solidFill>
                            <a:schemeClr val="dk1"/>
                          </a:solidFill>
                        </a:rPr>
                        <a:t>802.11ac Wave 1</a:t>
                      </a:r>
                    </a:p>
                  </a:txBody>
                  <a:tcPr>
                    <a:solidFill>
                      <a:srgbClr val="CCCDD7"/>
                    </a:solidFill>
                  </a:tcPr>
                </a:tc>
                <a:tc>
                  <a:txBody>
                    <a:bodyPr/>
                    <a:lstStyle/>
                    <a:p>
                      <a:pPr algn="l"/>
                      <a:r>
                        <a:rPr lang="en-US" sz="1000" dirty="0">
                          <a:solidFill>
                            <a:schemeClr val="dk1"/>
                          </a:solidFill>
                        </a:rPr>
                        <a:t>4%</a:t>
                      </a:r>
                    </a:p>
                  </a:txBody>
                  <a:tcPr>
                    <a:solidFill>
                      <a:srgbClr val="CCCDD7"/>
                    </a:solidFill>
                  </a:tcPr>
                </a:tc>
                <a:tc>
                  <a:txBody>
                    <a:bodyPr/>
                    <a:lstStyle/>
                    <a:p>
                      <a:pPr algn="l"/>
                      <a:r>
                        <a:rPr lang="en-US" sz="1000" kern="1200" dirty="0">
                          <a:solidFill>
                            <a:schemeClr val="dk1"/>
                          </a:solidFill>
                          <a:latin typeface="+mn-lt"/>
                          <a:ea typeface="+mn-ea"/>
                          <a:cs typeface="+mn-cs"/>
                        </a:rPr>
                        <a:t>2%</a:t>
                      </a:r>
                    </a:p>
                  </a:txBody>
                  <a:tcPr>
                    <a:solidFill>
                      <a:srgbClr val="CCCDD7"/>
                    </a:solidFill>
                  </a:tcPr>
                </a:tc>
                <a:extLst>
                  <a:ext uri="{0D108BD9-81ED-4DB2-BD59-A6C34878D82A}">
                    <a16:rowId xmlns:a16="http://schemas.microsoft.com/office/drawing/2014/main" xmlns="" val="10007"/>
                  </a:ext>
                </a:extLst>
              </a:tr>
              <a:tr h="147881">
                <a:tc>
                  <a:txBody>
                    <a:bodyPr/>
                    <a:lstStyle/>
                    <a:p>
                      <a:pPr algn="l"/>
                      <a:r>
                        <a:rPr lang="en-US" sz="1000" dirty="0">
                          <a:solidFill>
                            <a:schemeClr val="dk1"/>
                          </a:solidFill>
                        </a:rPr>
                        <a:t>802.11ac</a:t>
                      </a:r>
                      <a:r>
                        <a:rPr lang="en-US" sz="1000" baseline="0" dirty="0">
                          <a:solidFill>
                            <a:schemeClr val="dk1"/>
                          </a:solidFill>
                        </a:rPr>
                        <a:t> Wave 2 </a:t>
                      </a:r>
                      <a:r>
                        <a:rPr lang="en-US" sz="1000" baseline="0" dirty="0" err="1">
                          <a:solidFill>
                            <a:schemeClr val="dk1"/>
                          </a:solidFill>
                        </a:rPr>
                        <a:t>Aironet</a:t>
                      </a:r>
                      <a:r>
                        <a:rPr lang="en-US" sz="1000" baseline="0" dirty="0">
                          <a:solidFill>
                            <a:schemeClr val="dk1"/>
                          </a:solidFill>
                        </a:rPr>
                        <a:t> 1800 Series</a:t>
                      </a:r>
                      <a:endParaRPr lang="en-US" sz="1000" dirty="0">
                        <a:solidFill>
                          <a:schemeClr val="dk1"/>
                        </a:solidFill>
                      </a:endParaRPr>
                    </a:p>
                  </a:txBody>
                  <a:tcPr>
                    <a:solidFill>
                      <a:srgbClr val="E7E8EC"/>
                    </a:solidFill>
                  </a:tcPr>
                </a:tc>
                <a:tc>
                  <a:txBody>
                    <a:bodyPr/>
                    <a:lstStyle/>
                    <a:p>
                      <a:pPr algn="l"/>
                      <a:r>
                        <a:rPr lang="en-US" sz="1000" dirty="0">
                          <a:solidFill>
                            <a:schemeClr val="dk1"/>
                          </a:solidFill>
                        </a:rPr>
                        <a:t>6%</a:t>
                      </a:r>
                    </a:p>
                  </a:txBody>
                  <a:tcPr>
                    <a:solidFill>
                      <a:srgbClr val="E7E8EC"/>
                    </a:solidFill>
                  </a:tcPr>
                </a:tc>
                <a:tc>
                  <a:txBody>
                    <a:bodyPr/>
                    <a:lstStyle/>
                    <a:p>
                      <a:pPr algn="l"/>
                      <a:r>
                        <a:rPr lang="en-US" sz="1000" kern="1200" dirty="0">
                          <a:solidFill>
                            <a:schemeClr val="dk1"/>
                          </a:solidFill>
                          <a:latin typeface="+mn-lt"/>
                          <a:ea typeface="+mn-ea"/>
                          <a:cs typeface="+mn-cs"/>
                        </a:rPr>
                        <a:t>6%</a:t>
                      </a:r>
                    </a:p>
                  </a:txBody>
                  <a:tcPr>
                    <a:solidFill>
                      <a:srgbClr val="E7E8EC"/>
                    </a:solidFill>
                  </a:tcPr>
                </a:tc>
                <a:extLst>
                  <a:ext uri="{0D108BD9-81ED-4DB2-BD59-A6C34878D82A}">
                    <a16:rowId xmlns:a16="http://schemas.microsoft.com/office/drawing/2014/main" xmlns="" val="10008"/>
                  </a:ext>
                </a:extLst>
              </a:tr>
              <a:tr h="147881">
                <a:tc>
                  <a:txBody>
                    <a:bodyPr/>
                    <a:lstStyle/>
                    <a:p>
                      <a:pPr algn="l"/>
                      <a:r>
                        <a:rPr lang="en-US" sz="1000" dirty="0">
                          <a:solidFill>
                            <a:schemeClr val="dk1"/>
                          </a:solidFill>
                        </a:rPr>
                        <a:t>802.11ac Wave 2 controllers, </a:t>
                      </a:r>
                      <a:r>
                        <a:rPr lang="en-US" sz="1000" dirty="0" err="1">
                          <a:solidFill>
                            <a:schemeClr val="dk1"/>
                          </a:solidFill>
                        </a:rPr>
                        <a:t>Aironet</a:t>
                      </a:r>
                      <a:r>
                        <a:rPr lang="en-US" sz="1000" dirty="0">
                          <a:solidFill>
                            <a:schemeClr val="dk1"/>
                          </a:solidFill>
                        </a:rPr>
                        <a:t> 2800 and 3800 Series </a:t>
                      </a:r>
                    </a:p>
                  </a:txBody>
                  <a:tcPr>
                    <a:solidFill>
                      <a:srgbClr val="CCCDD7"/>
                    </a:solidFill>
                  </a:tcPr>
                </a:tc>
                <a:tc>
                  <a:txBody>
                    <a:bodyPr/>
                    <a:lstStyle/>
                    <a:p>
                      <a:pPr algn="l"/>
                      <a:r>
                        <a:rPr lang="en-US" sz="1000" dirty="0">
                          <a:solidFill>
                            <a:schemeClr val="dk1"/>
                          </a:solidFill>
                        </a:rPr>
                        <a:t>8%</a:t>
                      </a:r>
                    </a:p>
                  </a:txBody>
                  <a:tcPr>
                    <a:solidFill>
                      <a:srgbClr val="CCCDD7"/>
                    </a:solidFill>
                  </a:tcPr>
                </a:tc>
                <a:tc>
                  <a:txBody>
                    <a:bodyPr/>
                    <a:lstStyle/>
                    <a:p>
                      <a:pPr algn="l"/>
                      <a:r>
                        <a:rPr lang="en-US" sz="1000" kern="1200" dirty="0">
                          <a:solidFill>
                            <a:schemeClr val="dk1"/>
                          </a:solidFill>
                          <a:latin typeface="+mn-lt"/>
                          <a:ea typeface="+mn-ea"/>
                          <a:cs typeface="+mn-cs"/>
                        </a:rPr>
                        <a:t>8%</a:t>
                      </a:r>
                    </a:p>
                  </a:txBody>
                  <a:tcPr>
                    <a:solidFill>
                      <a:srgbClr val="CCCDD7"/>
                    </a:solidFill>
                  </a:tcPr>
                </a:tc>
                <a:extLst>
                  <a:ext uri="{0D108BD9-81ED-4DB2-BD59-A6C34878D82A}">
                    <a16:rowId xmlns:a16="http://schemas.microsoft.com/office/drawing/2014/main" xmlns="" val="10009"/>
                  </a:ext>
                </a:extLst>
              </a:tr>
            </a:tbl>
          </a:graphicData>
        </a:graphic>
      </p:graphicFrame>
      <p:graphicFrame>
        <p:nvGraphicFramePr>
          <p:cNvPr id="10" name="Table Placeholder 4"/>
          <p:cNvGraphicFramePr>
            <a:graphicFrameLocks/>
          </p:cNvGraphicFramePr>
          <p:nvPr>
            <p:extLst>
              <p:ext uri="{D42A27DB-BD31-4B8C-83A1-F6EECF244321}">
                <p14:modId xmlns:p14="http://schemas.microsoft.com/office/powerpoint/2010/main" val="3618436214"/>
              </p:ext>
            </p:extLst>
          </p:nvPr>
        </p:nvGraphicFramePr>
        <p:xfrm>
          <a:off x="4918833" y="851279"/>
          <a:ext cx="3764892" cy="3779520"/>
        </p:xfrm>
        <a:graphic>
          <a:graphicData uri="http://schemas.openxmlformats.org/drawingml/2006/table">
            <a:tbl>
              <a:tblPr firstRow="1" bandRow="1">
                <a:tableStyleId>{5C22544A-7EE6-4342-B048-85BDC9FD1C3A}</a:tableStyleId>
              </a:tblPr>
              <a:tblGrid>
                <a:gridCol w="2484732">
                  <a:extLst>
                    <a:ext uri="{9D8B030D-6E8A-4147-A177-3AD203B41FA5}">
                      <a16:colId xmlns:a16="http://schemas.microsoft.com/office/drawing/2014/main" xmlns="" val="20000"/>
                    </a:ext>
                  </a:extLst>
                </a:gridCol>
                <a:gridCol w="640080">
                  <a:extLst>
                    <a:ext uri="{9D8B030D-6E8A-4147-A177-3AD203B41FA5}">
                      <a16:colId xmlns:a16="http://schemas.microsoft.com/office/drawing/2014/main" xmlns="" val="20001"/>
                    </a:ext>
                  </a:extLst>
                </a:gridCol>
                <a:gridCol w="640080">
                  <a:extLst>
                    <a:ext uri="{9D8B030D-6E8A-4147-A177-3AD203B41FA5}">
                      <a16:colId xmlns:a16="http://schemas.microsoft.com/office/drawing/2014/main" xmlns="" val="20002"/>
                    </a:ext>
                  </a:extLst>
                </a:gridCol>
              </a:tblGrid>
              <a:tr h="147881">
                <a:tc>
                  <a:txBody>
                    <a:bodyPr/>
                    <a:lstStyle/>
                    <a:p>
                      <a:pPr algn="l"/>
                      <a:r>
                        <a:rPr lang="en-US" sz="1000" dirty="0"/>
                        <a:t>Enterprise Networks</a:t>
                      </a:r>
                    </a:p>
                  </a:txBody>
                  <a:tcPr>
                    <a:solidFill>
                      <a:srgbClr val="049FD9"/>
                    </a:solidFill>
                  </a:tcPr>
                </a:tc>
                <a:tc>
                  <a:txBody>
                    <a:bodyPr/>
                    <a:lstStyle/>
                    <a:p>
                      <a:pPr algn="l"/>
                      <a:r>
                        <a:rPr lang="en-US" sz="1000" dirty="0"/>
                        <a:t>VIP 28 Rebate</a:t>
                      </a:r>
                    </a:p>
                  </a:txBody>
                  <a:tcPr>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dirty="0"/>
                        <a:t>VIP 29 Rebate</a:t>
                      </a:r>
                    </a:p>
                  </a:txBody>
                  <a:tcPr>
                    <a:solidFill>
                      <a:srgbClr val="049FD9"/>
                    </a:solidFill>
                  </a:tcPr>
                </a:tc>
                <a:extLst>
                  <a:ext uri="{0D108BD9-81ED-4DB2-BD59-A6C34878D82A}">
                    <a16:rowId xmlns:a16="http://schemas.microsoft.com/office/drawing/2014/main" xmlns="" val="10000"/>
                  </a:ext>
                </a:extLst>
              </a:tr>
              <a:tr h="147881">
                <a:tc gridSpan="3">
                  <a:txBody>
                    <a:bodyPr/>
                    <a:lstStyle/>
                    <a:p>
                      <a:pPr algn="l"/>
                      <a:r>
                        <a:rPr lang="en-US" sz="1000" dirty="0">
                          <a:solidFill>
                            <a:schemeClr val="bg1"/>
                          </a:solidFill>
                        </a:rPr>
                        <a:t>Routing</a:t>
                      </a:r>
                    </a:p>
                  </a:txBody>
                  <a:tcPr>
                    <a:solidFill>
                      <a:schemeClr val="tx1">
                        <a:lumMod val="60000"/>
                        <a:lumOff val="40000"/>
                      </a:schemeClr>
                    </a:solidFill>
                  </a:tcPr>
                </a:tc>
                <a:tc hMerge="1">
                  <a:txBody>
                    <a:bodyPr/>
                    <a:lstStyle/>
                    <a:p>
                      <a:endParaRPr lang="en-US"/>
                    </a:p>
                  </a:txBody>
                  <a:tcPr/>
                </a:tc>
                <a:tc hMerge="1">
                  <a:txBody>
                    <a:bodyPr/>
                    <a:lstStyle/>
                    <a:p>
                      <a:pPr algn="l"/>
                      <a:endParaRPr lang="en-US" sz="1000" dirty="0">
                        <a:solidFill>
                          <a:schemeClr val="bg1"/>
                        </a:solidFill>
                      </a:endParaRPr>
                    </a:p>
                  </a:txBody>
                  <a:tcPr>
                    <a:solidFill>
                      <a:schemeClr val="tx1">
                        <a:lumMod val="60000"/>
                        <a:lumOff val="40000"/>
                      </a:schemeClr>
                    </a:solidFill>
                  </a:tcPr>
                </a:tc>
                <a:extLst>
                  <a:ext uri="{0D108BD9-81ED-4DB2-BD59-A6C34878D82A}">
                    <a16:rowId xmlns:a16="http://schemas.microsoft.com/office/drawing/2014/main" xmlns="" val="10001"/>
                  </a:ext>
                </a:extLst>
              </a:tr>
              <a:tr h="147881">
                <a:tc>
                  <a:txBody>
                    <a:bodyPr/>
                    <a:lstStyle/>
                    <a:p>
                      <a:pPr algn="l"/>
                      <a:r>
                        <a:rPr lang="en-US" sz="1000" dirty="0">
                          <a:solidFill>
                            <a:schemeClr val="dk1"/>
                          </a:solidFill>
                        </a:rPr>
                        <a:t>1900 Series ISRs</a:t>
                      </a:r>
                    </a:p>
                  </a:txBody>
                  <a:tcPr>
                    <a:solidFill>
                      <a:srgbClr val="CCCDD7"/>
                    </a:solidFill>
                  </a:tcPr>
                </a:tc>
                <a:tc>
                  <a:txBody>
                    <a:bodyPr/>
                    <a:lstStyle/>
                    <a:p>
                      <a:pPr algn="l"/>
                      <a:r>
                        <a:rPr lang="en-US" sz="1000" dirty="0">
                          <a:solidFill>
                            <a:schemeClr val="dk1"/>
                          </a:solidFill>
                        </a:rPr>
                        <a:t>2%</a:t>
                      </a:r>
                    </a:p>
                  </a:txBody>
                  <a:tcPr>
                    <a:solidFill>
                      <a:srgbClr val="CCCDD7"/>
                    </a:solidFill>
                  </a:tcPr>
                </a:tc>
                <a:tc>
                  <a:txBody>
                    <a:bodyPr/>
                    <a:lstStyle/>
                    <a:p>
                      <a:pPr algn="l"/>
                      <a:r>
                        <a:rPr lang="en-US" sz="1000" kern="1200" dirty="0">
                          <a:solidFill>
                            <a:schemeClr val="dk1"/>
                          </a:solidFill>
                          <a:latin typeface="+mn-lt"/>
                          <a:ea typeface="+mn-ea"/>
                          <a:cs typeface="+mn-cs"/>
                        </a:rPr>
                        <a:t> -</a:t>
                      </a:r>
                    </a:p>
                  </a:txBody>
                  <a:tcPr>
                    <a:solidFill>
                      <a:srgbClr val="CCCDD7"/>
                    </a:solidFill>
                  </a:tcPr>
                </a:tc>
                <a:extLst>
                  <a:ext uri="{0D108BD9-81ED-4DB2-BD59-A6C34878D82A}">
                    <a16:rowId xmlns:a16="http://schemas.microsoft.com/office/drawing/2014/main" xmlns="" val="10002"/>
                  </a:ext>
                </a:extLst>
              </a:tr>
              <a:tr h="147881">
                <a:tc>
                  <a:txBody>
                    <a:bodyPr/>
                    <a:lstStyle/>
                    <a:p>
                      <a:pPr algn="l"/>
                      <a:r>
                        <a:rPr lang="en-US" sz="1000" dirty="0">
                          <a:solidFill>
                            <a:schemeClr val="dk1"/>
                          </a:solidFill>
                        </a:rPr>
                        <a:t>4200 Series ISRs</a:t>
                      </a:r>
                    </a:p>
                  </a:txBody>
                  <a:tcPr>
                    <a:solidFill>
                      <a:srgbClr val="E7E8EC"/>
                    </a:solidFill>
                  </a:tcPr>
                </a:tc>
                <a:tc>
                  <a:txBody>
                    <a:bodyPr/>
                    <a:lstStyle/>
                    <a:p>
                      <a:pPr algn="l"/>
                      <a:r>
                        <a:rPr lang="en-US" sz="1000" dirty="0">
                          <a:solidFill>
                            <a:schemeClr val="dk1"/>
                          </a:solidFill>
                        </a:rPr>
                        <a:t> - </a:t>
                      </a:r>
                    </a:p>
                  </a:txBody>
                  <a:tcPr>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dirty="0">
                          <a:solidFill>
                            <a:schemeClr val="dk1"/>
                          </a:solidFill>
                        </a:rPr>
                        <a:t>2%</a:t>
                      </a:r>
                    </a:p>
                  </a:txBody>
                  <a:tcPr>
                    <a:solidFill>
                      <a:srgbClr val="E7E8EC"/>
                    </a:solidFill>
                  </a:tcPr>
                </a:tc>
                <a:extLst>
                  <a:ext uri="{0D108BD9-81ED-4DB2-BD59-A6C34878D82A}">
                    <a16:rowId xmlns:a16="http://schemas.microsoft.com/office/drawing/2014/main" xmlns="" val="10003"/>
                  </a:ext>
                </a:extLst>
              </a:tr>
              <a:tr h="147881">
                <a:tc>
                  <a:txBody>
                    <a:bodyPr/>
                    <a:lstStyle/>
                    <a:p>
                      <a:pPr algn="l"/>
                      <a:r>
                        <a:rPr lang="en-US" sz="1000" dirty="0">
                          <a:solidFill>
                            <a:schemeClr val="dk1"/>
                          </a:solidFill>
                        </a:rPr>
                        <a:t>4300 Series ISRs</a:t>
                      </a:r>
                    </a:p>
                  </a:txBody>
                  <a:tcPr>
                    <a:solidFill>
                      <a:srgbClr val="CCCDD7"/>
                    </a:solidFill>
                  </a:tcPr>
                </a:tc>
                <a:tc>
                  <a:txBody>
                    <a:bodyPr/>
                    <a:lstStyle/>
                    <a:p>
                      <a:pPr algn="l"/>
                      <a:r>
                        <a:rPr lang="en-US" sz="1000" dirty="0">
                          <a:solidFill>
                            <a:schemeClr val="dk1"/>
                          </a:solidFill>
                        </a:rPr>
                        <a:t>4%</a:t>
                      </a:r>
                    </a:p>
                  </a:txBody>
                  <a:tcPr>
                    <a:solidFill>
                      <a:srgbClr val="CCCDD7"/>
                    </a:solidFill>
                  </a:tcPr>
                </a:tc>
                <a:tc>
                  <a:txBody>
                    <a:bodyPr/>
                    <a:lstStyle/>
                    <a:p>
                      <a:pPr algn="l"/>
                      <a:r>
                        <a:rPr lang="en-US" sz="1000" kern="1200" dirty="0">
                          <a:solidFill>
                            <a:schemeClr val="dk1"/>
                          </a:solidFill>
                          <a:latin typeface="+mn-lt"/>
                          <a:ea typeface="+mn-ea"/>
                          <a:cs typeface="+mn-cs"/>
                        </a:rPr>
                        <a:t>4%</a:t>
                      </a:r>
                    </a:p>
                  </a:txBody>
                  <a:tcPr>
                    <a:solidFill>
                      <a:srgbClr val="CCCDD7"/>
                    </a:solidFill>
                  </a:tcPr>
                </a:tc>
                <a:extLst>
                  <a:ext uri="{0D108BD9-81ED-4DB2-BD59-A6C34878D82A}">
                    <a16:rowId xmlns:a16="http://schemas.microsoft.com/office/drawing/2014/main" xmlns="" val="10004"/>
                  </a:ext>
                </a:extLst>
              </a:tr>
              <a:tr h="147881">
                <a:tc>
                  <a:txBody>
                    <a:bodyPr/>
                    <a:lstStyle/>
                    <a:p>
                      <a:pPr algn="l"/>
                      <a:r>
                        <a:rPr lang="en-US" sz="1000" dirty="0">
                          <a:solidFill>
                            <a:schemeClr val="dk1"/>
                          </a:solidFill>
                        </a:rPr>
                        <a:t>4400 Series ISRs</a:t>
                      </a:r>
                    </a:p>
                  </a:txBody>
                  <a:tcPr>
                    <a:solidFill>
                      <a:srgbClr val="E7E8EC"/>
                    </a:solidFill>
                  </a:tcPr>
                </a:tc>
                <a:tc>
                  <a:txBody>
                    <a:bodyPr/>
                    <a:lstStyle/>
                    <a:p>
                      <a:pPr algn="l"/>
                      <a:r>
                        <a:rPr lang="en-US" sz="1000" dirty="0">
                          <a:solidFill>
                            <a:schemeClr val="dk1"/>
                          </a:solidFill>
                        </a:rPr>
                        <a:t>8%</a:t>
                      </a:r>
                    </a:p>
                  </a:txBody>
                  <a:tcPr>
                    <a:solidFill>
                      <a:srgbClr val="E7E8EC"/>
                    </a:solidFill>
                  </a:tcPr>
                </a:tc>
                <a:tc>
                  <a:txBody>
                    <a:bodyPr/>
                    <a:lstStyle/>
                    <a:p>
                      <a:pPr algn="l"/>
                      <a:r>
                        <a:rPr lang="en-US" sz="1000" kern="1200" dirty="0">
                          <a:solidFill>
                            <a:schemeClr val="dk1"/>
                          </a:solidFill>
                          <a:latin typeface="+mn-lt"/>
                          <a:ea typeface="+mn-ea"/>
                          <a:cs typeface="+mn-cs"/>
                        </a:rPr>
                        <a:t>8%</a:t>
                      </a:r>
                    </a:p>
                  </a:txBody>
                  <a:tcPr>
                    <a:solidFill>
                      <a:srgbClr val="E7E8EC"/>
                    </a:solidFill>
                  </a:tcPr>
                </a:tc>
                <a:extLst>
                  <a:ext uri="{0D108BD9-81ED-4DB2-BD59-A6C34878D82A}">
                    <a16:rowId xmlns:a16="http://schemas.microsoft.com/office/drawing/2014/main" xmlns="" val="10005"/>
                  </a:ext>
                </a:extLst>
              </a:tr>
              <a:tr h="147881">
                <a:tc>
                  <a:txBody>
                    <a:bodyPr/>
                    <a:lstStyle/>
                    <a:p>
                      <a:pPr algn="l"/>
                      <a:r>
                        <a:rPr lang="en-US" sz="1000" dirty="0">
                          <a:solidFill>
                            <a:schemeClr val="dk1"/>
                          </a:solidFill>
                        </a:rPr>
                        <a:t>ASR 1000 Series</a:t>
                      </a:r>
                    </a:p>
                  </a:txBody>
                  <a:tcPr>
                    <a:solidFill>
                      <a:srgbClr val="CCCDD7"/>
                    </a:solidFill>
                  </a:tcPr>
                </a:tc>
                <a:tc>
                  <a:txBody>
                    <a:bodyPr/>
                    <a:lstStyle/>
                    <a:p>
                      <a:pPr algn="l"/>
                      <a:r>
                        <a:rPr lang="en-US" sz="1000" dirty="0">
                          <a:solidFill>
                            <a:schemeClr val="dk1"/>
                          </a:solidFill>
                        </a:rPr>
                        <a:t>2%</a:t>
                      </a:r>
                    </a:p>
                  </a:txBody>
                  <a:tcPr>
                    <a:solidFill>
                      <a:srgbClr val="CCCDD7"/>
                    </a:solidFill>
                  </a:tcPr>
                </a:tc>
                <a:tc>
                  <a:txBody>
                    <a:bodyPr/>
                    <a:lstStyle/>
                    <a:p>
                      <a:pPr algn="l"/>
                      <a:r>
                        <a:rPr lang="en-US" sz="1000" kern="1200" dirty="0">
                          <a:solidFill>
                            <a:schemeClr val="dk1"/>
                          </a:solidFill>
                          <a:latin typeface="+mn-lt"/>
                          <a:ea typeface="+mn-ea"/>
                          <a:cs typeface="+mn-cs"/>
                        </a:rPr>
                        <a:t>2%</a:t>
                      </a:r>
                    </a:p>
                  </a:txBody>
                  <a:tcPr>
                    <a:solidFill>
                      <a:srgbClr val="CCCDD7"/>
                    </a:solidFill>
                  </a:tcPr>
                </a:tc>
                <a:extLst>
                  <a:ext uri="{0D108BD9-81ED-4DB2-BD59-A6C34878D82A}">
                    <a16:rowId xmlns:a16="http://schemas.microsoft.com/office/drawing/2014/main" xmlns="" val="10006"/>
                  </a:ext>
                </a:extLst>
              </a:tr>
              <a:tr h="147881">
                <a:tc>
                  <a:txBody>
                    <a:bodyPr/>
                    <a:lstStyle/>
                    <a:p>
                      <a:pPr algn="l"/>
                      <a:r>
                        <a:rPr lang="en-US" sz="1000" dirty="0">
                          <a:solidFill>
                            <a:schemeClr val="dk1"/>
                          </a:solidFill>
                        </a:rPr>
                        <a:t>ASR 1000 Series (40 Gigabit Ethernet)</a:t>
                      </a:r>
                    </a:p>
                  </a:txBody>
                  <a:tcPr>
                    <a:solidFill>
                      <a:srgbClr val="E7E8EC"/>
                    </a:solidFill>
                  </a:tcPr>
                </a:tc>
                <a:tc>
                  <a:txBody>
                    <a:bodyPr/>
                    <a:lstStyle/>
                    <a:p>
                      <a:pPr algn="l"/>
                      <a:r>
                        <a:rPr lang="en-US" sz="1000" dirty="0">
                          <a:solidFill>
                            <a:schemeClr val="dk1"/>
                          </a:solidFill>
                        </a:rPr>
                        <a:t>4%</a:t>
                      </a:r>
                    </a:p>
                  </a:txBody>
                  <a:tcPr>
                    <a:solidFill>
                      <a:srgbClr val="E7E8EC"/>
                    </a:solidFill>
                  </a:tcPr>
                </a:tc>
                <a:tc>
                  <a:txBody>
                    <a:bodyPr/>
                    <a:lstStyle/>
                    <a:p>
                      <a:pPr algn="l"/>
                      <a:r>
                        <a:rPr lang="en-US" sz="1000" kern="1200" dirty="0">
                          <a:solidFill>
                            <a:schemeClr val="dk1"/>
                          </a:solidFill>
                          <a:latin typeface="+mn-lt"/>
                          <a:ea typeface="+mn-ea"/>
                          <a:cs typeface="+mn-cs"/>
                        </a:rPr>
                        <a:t>4%</a:t>
                      </a:r>
                    </a:p>
                  </a:txBody>
                  <a:tcPr>
                    <a:solidFill>
                      <a:srgbClr val="E7E8EC"/>
                    </a:solidFill>
                  </a:tcPr>
                </a:tc>
                <a:extLst>
                  <a:ext uri="{0D108BD9-81ED-4DB2-BD59-A6C34878D82A}">
                    <a16:rowId xmlns:a16="http://schemas.microsoft.com/office/drawing/2014/main" xmlns="" val="10007"/>
                  </a:ext>
                </a:extLst>
              </a:tr>
              <a:tr h="147881">
                <a:tc>
                  <a:txBody>
                    <a:bodyPr/>
                    <a:lstStyle/>
                    <a:p>
                      <a:pPr algn="l"/>
                      <a:r>
                        <a:rPr lang="en-US" sz="1000" dirty="0">
                          <a:solidFill>
                            <a:schemeClr val="dk1"/>
                          </a:solidFill>
                        </a:rPr>
                        <a:t>WAAS, 800 Series (4G Ready), 4G LTE WWAN Card, Cisco UCS E-Series</a:t>
                      </a:r>
                    </a:p>
                  </a:txBody>
                  <a:tcPr>
                    <a:solidFill>
                      <a:srgbClr val="CCCDD7"/>
                    </a:solidFill>
                  </a:tcPr>
                </a:tc>
                <a:tc>
                  <a:txBody>
                    <a:bodyPr/>
                    <a:lstStyle/>
                    <a:p>
                      <a:pPr algn="l"/>
                      <a:r>
                        <a:rPr lang="en-US" sz="1000" dirty="0">
                          <a:solidFill>
                            <a:schemeClr val="dk1"/>
                          </a:solidFill>
                        </a:rPr>
                        <a:t>2%</a:t>
                      </a:r>
                    </a:p>
                  </a:txBody>
                  <a:tcPr>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2%</a:t>
                      </a:r>
                    </a:p>
                    <a:p>
                      <a:pPr algn="l"/>
                      <a:endParaRPr lang="en-US" sz="1000" kern="1200" dirty="0">
                        <a:solidFill>
                          <a:schemeClr val="dk1"/>
                        </a:solidFill>
                        <a:latin typeface="+mn-lt"/>
                        <a:ea typeface="+mn-ea"/>
                        <a:cs typeface="+mn-cs"/>
                      </a:endParaRPr>
                    </a:p>
                  </a:txBody>
                  <a:tcPr>
                    <a:solidFill>
                      <a:srgbClr val="CCCDD7"/>
                    </a:solidFill>
                  </a:tcPr>
                </a:tc>
                <a:extLst>
                  <a:ext uri="{0D108BD9-81ED-4DB2-BD59-A6C34878D82A}">
                    <a16:rowId xmlns:a16="http://schemas.microsoft.com/office/drawing/2014/main" xmlns="" val="10008"/>
                  </a:ext>
                </a:extLst>
              </a:tr>
              <a:tr h="147881">
                <a:tc gridSpan="3">
                  <a:txBody>
                    <a:bodyPr/>
                    <a:lstStyle/>
                    <a:p>
                      <a:pPr algn="l"/>
                      <a:r>
                        <a:rPr lang="en-US" sz="1000" dirty="0">
                          <a:solidFill>
                            <a:schemeClr val="bg1"/>
                          </a:solidFill>
                        </a:rPr>
                        <a:t>Cisco ONE, Cisco ONE ELA 2.0</a:t>
                      </a:r>
                    </a:p>
                  </a:txBody>
                  <a:tcPr>
                    <a:solidFill>
                      <a:schemeClr val="tx1">
                        <a:lumMod val="60000"/>
                        <a:lumOff val="40000"/>
                      </a:schemeClr>
                    </a:solidFill>
                  </a:tcPr>
                </a:tc>
                <a:tc hMerge="1">
                  <a:txBody>
                    <a:bodyPr/>
                    <a:lstStyle/>
                    <a:p>
                      <a:endParaRPr lang="en-US"/>
                    </a:p>
                  </a:txBody>
                  <a:tcPr/>
                </a:tc>
                <a:tc hMerge="1">
                  <a:txBody>
                    <a:bodyPr/>
                    <a:lstStyle/>
                    <a:p>
                      <a:pPr algn="l"/>
                      <a:endParaRPr lang="en-US" sz="1000" dirty="0">
                        <a:solidFill>
                          <a:schemeClr val="bg1"/>
                        </a:solidFill>
                      </a:endParaRPr>
                    </a:p>
                  </a:txBody>
                  <a:tcPr>
                    <a:solidFill>
                      <a:schemeClr val="tx1">
                        <a:lumMod val="60000"/>
                        <a:lumOff val="40000"/>
                      </a:schemeClr>
                    </a:solidFill>
                  </a:tcPr>
                </a:tc>
                <a:extLst>
                  <a:ext uri="{0D108BD9-81ED-4DB2-BD59-A6C34878D82A}">
                    <a16:rowId xmlns:a16="http://schemas.microsoft.com/office/drawing/2014/main" xmlns="" val="10009"/>
                  </a:ext>
                </a:extLst>
              </a:tr>
              <a:tr h="147881">
                <a:tc>
                  <a:txBody>
                    <a:bodyPr/>
                    <a:lstStyle/>
                    <a:p>
                      <a:pPr algn="l"/>
                      <a:r>
                        <a:rPr lang="en-US" sz="1000" dirty="0">
                          <a:solidFill>
                            <a:schemeClr val="dk1"/>
                          </a:solidFill>
                        </a:rPr>
                        <a:t>Cisco ONE Software suites and Cisco ONE ELA 2.0</a:t>
                      </a:r>
                    </a:p>
                  </a:txBody>
                  <a:tcPr>
                    <a:lnB w="38100" cap="flat" cmpd="sng" algn="ctr">
                      <a:solidFill>
                        <a:schemeClr val="bg1"/>
                      </a:solidFill>
                      <a:prstDash val="solid"/>
                      <a:round/>
                      <a:headEnd type="none" w="med" len="med"/>
                      <a:tailEnd type="none" w="med" len="med"/>
                    </a:lnB>
                    <a:solidFill>
                      <a:srgbClr val="E7E8EC"/>
                    </a:solidFill>
                  </a:tcPr>
                </a:tc>
                <a:tc>
                  <a:txBody>
                    <a:bodyPr/>
                    <a:lstStyle/>
                    <a:p>
                      <a:pPr algn="l"/>
                      <a:r>
                        <a:rPr lang="en-US" sz="1000" kern="1200" dirty="0">
                          <a:solidFill>
                            <a:schemeClr val="dk1"/>
                          </a:solidFill>
                          <a:latin typeface="+mn-lt"/>
                          <a:ea typeface="+mn-ea"/>
                          <a:cs typeface="+mn-cs"/>
                        </a:rPr>
                        <a:t>10%</a:t>
                      </a:r>
                    </a:p>
                  </a:txBody>
                  <a:tcPr>
                    <a:lnB w="38100" cap="flat" cmpd="sng" algn="ctr">
                      <a:solidFill>
                        <a:schemeClr val="bg1"/>
                      </a:solidFill>
                      <a:prstDash val="solid"/>
                      <a:round/>
                      <a:headEnd type="none" w="med" len="med"/>
                      <a:tailEnd type="none" w="med" len="med"/>
                    </a:lnB>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8%</a:t>
                      </a:r>
                    </a:p>
                  </a:txBody>
                  <a:tcPr>
                    <a:lnB w="38100" cap="flat" cmpd="sng" algn="ctr">
                      <a:solidFill>
                        <a:schemeClr val="bg1"/>
                      </a:solidFill>
                      <a:prstDash val="solid"/>
                      <a:round/>
                      <a:headEnd type="none" w="med" len="med"/>
                      <a:tailEnd type="none" w="med" len="med"/>
                    </a:lnB>
                    <a:solidFill>
                      <a:srgbClr val="E7E8EC"/>
                    </a:solidFill>
                  </a:tcPr>
                </a:tc>
                <a:extLst>
                  <a:ext uri="{0D108BD9-81ED-4DB2-BD59-A6C34878D82A}">
                    <a16:rowId xmlns:a16="http://schemas.microsoft.com/office/drawing/2014/main" xmlns="" val="10010"/>
                  </a:ext>
                </a:extLst>
              </a:tr>
              <a:tr h="147881">
                <a:tc>
                  <a:txBody>
                    <a:bodyPr/>
                    <a:lstStyle/>
                    <a:p>
                      <a:pPr algn="l"/>
                      <a:r>
                        <a:rPr lang="en-US" sz="1000" b="1" dirty="0">
                          <a:solidFill>
                            <a:schemeClr val="bg1"/>
                          </a:solidFill>
                        </a:rPr>
                        <a:t>Express Enterprise Networks</a:t>
                      </a: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algn="l"/>
                      <a:r>
                        <a:rPr lang="en-US" sz="1000" b="1" dirty="0">
                          <a:solidFill>
                            <a:schemeClr val="bg1"/>
                          </a:solidFill>
                        </a:rPr>
                        <a:t>VIP 28 Rebate</a:t>
                      </a: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VIP 29 Rebate</a:t>
                      </a: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11"/>
                  </a:ext>
                </a:extLst>
              </a:tr>
              <a:tr h="147881">
                <a:tc>
                  <a:txBody>
                    <a:bodyPr/>
                    <a:lstStyle/>
                    <a:p>
                      <a:pPr algn="l"/>
                      <a:r>
                        <a:rPr lang="en-US" sz="1000" b="0" dirty="0">
                          <a:solidFill>
                            <a:srgbClr val="4D4D4C"/>
                          </a:solidFill>
                        </a:rPr>
                        <a:t>All eligible SKUs</a:t>
                      </a:r>
                    </a:p>
                  </a:txBody>
                  <a:tcPr>
                    <a:lnT w="38100" cap="flat" cmpd="sng" algn="ctr">
                      <a:solidFill>
                        <a:schemeClr val="bg1"/>
                      </a:solidFill>
                      <a:prstDash val="solid"/>
                      <a:round/>
                      <a:headEnd type="none" w="med" len="med"/>
                      <a:tailEnd type="none" w="med" len="med"/>
                    </a:lnT>
                    <a:solidFill>
                      <a:srgbClr val="CCCDD7"/>
                    </a:solidFill>
                  </a:tcPr>
                </a:tc>
                <a:tc>
                  <a:txBody>
                    <a:bodyPr/>
                    <a:lstStyle/>
                    <a:p>
                      <a:pPr algn="l"/>
                      <a:r>
                        <a:rPr lang="en-US" sz="1000" b="0" kern="1200" dirty="0">
                          <a:solidFill>
                            <a:srgbClr val="4D4D4C"/>
                          </a:solidFill>
                          <a:latin typeface="+mn-lt"/>
                          <a:ea typeface="+mn-ea"/>
                          <a:cs typeface="+mn-cs"/>
                        </a:rPr>
                        <a:t>2%</a:t>
                      </a:r>
                    </a:p>
                  </a:txBody>
                  <a:tcPr>
                    <a:lnT w="38100" cap="flat" cmpd="sng" algn="ctr">
                      <a:solidFill>
                        <a:schemeClr val="bg1"/>
                      </a:solidFill>
                      <a:prstDash val="solid"/>
                      <a:round/>
                      <a:headEnd type="none" w="med" len="med"/>
                      <a:tailEnd type="none" w="med" len="med"/>
                    </a:lnT>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b="0" kern="1200" dirty="0">
                          <a:solidFill>
                            <a:srgbClr val="4D4D4C"/>
                          </a:solidFill>
                          <a:latin typeface="+mn-lt"/>
                          <a:ea typeface="+mn-ea"/>
                          <a:cs typeface="+mn-cs"/>
                        </a:rPr>
                        <a:t>2%</a:t>
                      </a:r>
                    </a:p>
                  </a:txBody>
                  <a:tcPr>
                    <a:lnT w="38100" cap="flat" cmpd="sng" algn="ctr">
                      <a:solidFill>
                        <a:schemeClr val="bg1"/>
                      </a:solidFill>
                      <a:prstDash val="solid"/>
                      <a:round/>
                      <a:headEnd type="none" w="med" len="med"/>
                      <a:tailEnd type="none" w="med" len="med"/>
                    </a:lnT>
                    <a:solidFill>
                      <a:srgbClr val="CCCDD7"/>
                    </a:solidFill>
                  </a:tcPr>
                </a:tc>
                <a:extLst>
                  <a:ext uri="{0D108BD9-81ED-4DB2-BD59-A6C34878D82A}">
                    <a16:rowId xmlns:a16="http://schemas.microsoft.com/office/drawing/2014/main" xmlns="" val="10012"/>
                  </a:ext>
                </a:extLst>
              </a:tr>
            </a:tbl>
          </a:graphicData>
        </a:graphic>
      </p:graphicFrame>
      <p:sp>
        <p:nvSpPr>
          <p:cNvPr id="8" name="Title 1"/>
          <p:cNvSpPr txBox="1">
            <a:spLocks/>
          </p:cNvSpPr>
          <p:nvPr/>
        </p:nvSpPr>
        <p:spPr bwMode="auto">
          <a:xfrm>
            <a:off x="437766" y="21519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mtClean="0"/>
              <a:t>Enterprise Networks and Express EN</a:t>
            </a:r>
            <a:endParaRPr lang="en-US" dirty="0"/>
          </a:p>
        </p:txBody>
      </p:sp>
    </p:spTree>
    <p:extLst>
      <p:ext uri="{BB962C8B-B14F-4D97-AF65-F5344CB8AC3E}">
        <p14:creationId xmlns:p14="http://schemas.microsoft.com/office/powerpoint/2010/main" val="345784978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4" name="Text Placeholder 3"/>
          <p:cNvSpPr>
            <a:spLocks noGrp="1"/>
          </p:cNvSpPr>
          <p:nvPr>
            <p:ph type="body" sz="quarter" idx="11"/>
          </p:nvPr>
        </p:nvSpPr>
        <p:spPr>
          <a:xfrm>
            <a:off x="500063" y="3333078"/>
            <a:ext cx="8139112" cy="889987"/>
          </a:xfrm>
        </p:spPr>
        <p:txBody>
          <a:bodyPr/>
          <a:lstStyle/>
          <a:p>
            <a:r>
              <a:rPr lang="en-US" sz="2800" dirty="0"/>
              <a:t>Security and Express Security</a:t>
            </a:r>
          </a:p>
        </p:txBody>
      </p:sp>
    </p:spTree>
    <p:extLst>
      <p:ext uri="{BB962C8B-B14F-4D97-AF65-F5344CB8AC3E}">
        <p14:creationId xmlns:p14="http://schemas.microsoft.com/office/powerpoint/2010/main" val="83260887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2009954"/>
            <a:ext cx="8277344" cy="2506043"/>
          </a:xfrm>
        </p:spPr>
        <p:txBody>
          <a:bodyPr/>
          <a:lstStyle/>
          <a:p>
            <a:pPr lvl="0"/>
            <a:r>
              <a:rPr lang="en-US" sz="1200" b="1" dirty="0"/>
              <a:t>Benefit from rebates </a:t>
            </a:r>
            <a:r>
              <a:rPr lang="en-US" sz="1200" dirty="0"/>
              <a:t>on next-generation security solutions, including most of the Cisco ASAs with </a:t>
            </a:r>
            <a:r>
              <a:rPr lang="en-US" sz="1200" dirty="0" err="1"/>
              <a:t>FirePOWER</a:t>
            </a:r>
            <a:r>
              <a:rPr lang="en-US" sz="1200" dirty="0"/>
              <a:t>, Firepower Threat Defense, </a:t>
            </a:r>
            <a:r>
              <a:rPr lang="en-US" sz="1200" dirty="0" err="1"/>
              <a:t>FirePOWER</a:t>
            </a:r>
            <a:r>
              <a:rPr lang="en-US" sz="1200" dirty="0"/>
              <a:t> NGIPS, AMP, and ISE</a:t>
            </a:r>
          </a:p>
          <a:p>
            <a:pPr lvl="0"/>
            <a:r>
              <a:rPr lang="en-US" sz="1200" dirty="0"/>
              <a:t>Focus on </a:t>
            </a:r>
            <a:r>
              <a:rPr lang="en-US" sz="1200" b="1" dirty="0"/>
              <a:t>multiyear solutions </a:t>
            </a:r>
            <a:r>
              <a:rPr lang="en-US" sz="1200" dirty="0"/>
              <a:t>to secure a 8 percent rebate on most software licenses, as opposed to 4 percent for one-year licenses </a:t>
            </a:r>
          </a:p>
          <a:p>
            <a:pPr lvl="0"/>
            <a:r>
              <a:rPr lang="en-US" sz="1200" dirty="0"/>
              <a:t>Take advantage of </a:t>
            </a:r>
            <a:r>
              <a:rPr lang="en-US" sz="1200" b="1" dirty="0"/>
              <a:t>rebates up to 8 percent </a:t>
            </a:r>
            <a:r>
              <a:rPr lang="en-US" sz="1200" dirty="0"/>
              <a:t>and additional up-front savings by selling the Security Software Volume Purchasing Program, Enterprise License Agreements and Security Advantage products</a:t>
            </a:r>
          </a:p>
          <a:p>
            <a:r>
              <a:rPr lang="en-US" sz="1200" dirty="0"/>
              <a:t>Register and book Next Generation Firewall opportunities with Cisco </a:t>
            </a:r>
            <a:r>
              <a:rPr lang="en-US" sz="1200" b="1" dirty="0"/>
              <a:t>Firepower Threat Defense (FTD) Account Breakaway Program </a:t>
            </a:r>
            <a:r>
              <a:rPr lang="en-US" sz="1200" dirty="0"/>
              <a:t>to earn an additional 2 percent VIP rebate</a:t>
            </a:r>
          </a:p>
          <a:p>
            <a:r>
              <a:rPr lang="en-US" sz="1200" dirty="0"/>
              <a:t>See </a:t>
            </a:r>
            <a:r>
              <a:rPr lang="en-US" sz="1200" b="1" dirty="0"/>
              <a:t>Security SaaS</a:t>
            </a:r>
            <a:r>
              <a:rPr lang="en-US" sz="1200" dirty="0"/>
              <a:t> details in the New Business track section</a:t>
            </a:r>
          </a:p>
          <a:p>
            <a:r>
              <a:rPr lang="en-US" sz="1200" dirty="0"/>
              <a:t>Learn more in the VIP playbook at </a:t>
            </a:r>
            <a:r>
              <a:rPr lang="en-US" sz="1200" dirty="0">
                <a:hlinkClick r:id="rId3"/>
              </a:rPr>
              <a:t>www.cisco.com/go/vip</a:t>
            </a:r>
            <a:r>
              <a:rPr lang="en-US" sz="1200" dirty="0"/>
              <a:t> </a:t>
            </a:r>
          </a:p>
          <a:p>
            <a:pPr lvl="0"/>
            <a:endParaRPr lang="en-US" sz="1200" dirty="0"/>
          </a:p>
        </p:txBody>
      </p:sp>
      <p:sp>
        <p:nvSpPr>
          <p:cNvPr id="12" name="Title Placeholder 5"/>
          <p:cNvSpPr>
            <a:spLocks noGrp="1"/>
          </p:cNvSpPr>
          <p:nvPr>
            <p:ph type="title"/>
          </p:nvPr>
        </p:nvSpPr>
        <p:spPr/>
        <p:txBody>
          <a:bodyPr/>
          <a:lstStyle/>
          <a:p>
            <a:pPr lvl="0"/>
            <a:r>
              <a:rPr lang="en-US"/>
              <a:t>Security</a:t>
            </a:r>
            <a:endParaRPr lang="en-GB" dirty="0"/>
          </a:p>
        </p:txBody>
      </p:sp>
      <p:sp>
        <p:nvSpPr>
          <p:cNvPr id="4" name="TextBox 3"/>
          <p:cNvSpPr txBox="1"/>
          <p:nvPr/>
        </p:nvSpPr>
        <p:spPr>
          <a:xfrm>
            <a:off x="581218" y="1171672"/>
            <a:ext cx="3840480" cy="646331"/>
          </a:xfrm>
          <a:prstGeom prst="rect">
            <a:avLst/>
          </a:prstGeom>
          <a:solidFill>
            <a:schemeClr val="accent4"/>
          </a:solidFill>
        </p:spPr>
        <p:txBody>
          <a:bodyPr wrap="square" tIns="182880" bIns="182880" rtlCol="0">
            <a:spAutoFit/>
          </a:bodyPr>
          <a:lstStyle/>
          <a:p>
            <a:pPr algn="ctr"/>
            <a:r>
              <a:rPr lang="en-US" dirty="0">
                <a:solidFill>
                  <a:schemeClr val="bg1"/>
                </a:solidFill>
              </a:rPr>
              <a:t>Security</a:t>
            </a:r>
          </a:p>
        </p:txBody>
      </p:sp>
      <p:sp>
        <p:nvSpPr>
          <p:cNvPr id="10" name="TextBox 9"/>
          <p:cNvSpPr txBox="1"/>
          <p:nvPr/>
        </p:nvSpPr>
        <p:spPr>
          <a:xfrm>
            <a:off x="4901706" y="1171672"/>
            <a:ext cx="3749039" cy="646331"/>
          </a:xfrm>
          <a:prstGeom prst="rect">
            <a:avLst/>
          </a:prstGeom>
          <a:solidFill>
            <a:schemeClr val="accent1"/>
          </a:solidFill>
        </p:spPr>
        <p:txBody>
          <a:bodyPr wrap="square" tIns="182880" bIns="182880" rtlCol="0">
            <a:spAutoFit/>
          </a:bodyPr>
          <a:lstStyle/>
          <a:p>
            <a:pPr algn="ctr"/>
            <a:r>
              <a:rPr lang="en-US" dirty="0">
                <a:solidFill>
                  <a:schemeClr val="bg1"/>
                </a:solidFill>
              </a:rPr>
              <a:t>Express Security</a:t>
            </a:r>
          </a:p>
        </p:txBody>
      </p:sp>
    </p:spTree>
    <p:extLst>
      <p:ext uri="{BB962C8B-B14F-4D97-AF65-F5344CB8AC3E}">
        <p14:creationId xmlns:p14="http://schemas.microsoft.com/office/powerpoint/2010/main" val="12789804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4645"/>
            <a:ext cx="5340626" cy="5327780"/>
          </a:xfrm>
          <a:prstGeom prst="rect">
            <a:avLst/>
          </a:prstGeom>
          <a:gradFill>
            <a:gsLst>
              <a:gs pos="0">
                <a:srgbClr val="FFFFFF">
                  <a:alpha val="99000"/>
                </a:srgbClr>
              </a:gs>
              <a:gs pos="48000">
                <a:srgbClr val="FFFFFF">
                  <a:alpha val="93000"/>
                </a:srgbClr>
              </a:gs>
              <a:gs pos="100000">
                <a:srgbClr val="FFFFFF">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1"/>
          </p:nvPr>
        </p:nvSpPr>
        <p:spPr>
          <a:xfrm>
            <a:off x="431378" y="4150070"/>
            <a:ext cx="8296421" cy="288131"/>
          </a:xfrm>
        </p:spPr>
        <p:txBody>
          <a:bodyPr/>
          <a:lstStyle/>
          <a:p>
            <a:r>
              <a:rPr lang="en-US" dirty="0">
                <a:solidFill>
                  <a:schemeClr val="tx1">
                    <a:lumMod val="50000"/>
                  </a:schemeClr>
                </a:solidFill>
              </a:rPr>
              <a:t>Cisco Value Incentive Program (VIP) 29</a:t>
            </a:r>
          </a:p>
          <a:p>
            <a:endParaRPr lang="en-US" dirty="0">
              <a:solidFill>
                <a:schemeClr val="tx1">
                  <a:lumMod val="50000"/>
                </a:schemeClr>
              </a:solidFill>
            </a:endParaRPr>
          </a:p>
        </p:txBody>
      </p:sp>
      <p:sp>
        <p:nvSpPr>
          <p:cNvPr id="8" name="Text Placeholder 7"/>
          <p:cNvSpPr>
            <a:spLocks noGrp="1"/>
          </p:cNvSpPr>
          <p:nvPr>
            <p:ph type="body" sz="quarter" idx="12"/>
          </p:nvPr>
        </p:nvSpPr>
        <p:spPr>
          <a:xfrm>
            <a:off x="431378" y="4390067"/>
            <a:ext cx="8296421" cy="288131"/>
          </a:xfrm>
        </p:spPr>
        <p:txBody>
          <a:bodyPr/>
          <a:lstStyle/>
          <a:p>
            <a:r>
              <a:rPr lang="en-US" dirty="0">
                <a:solidFill>
                  <a:schemeClr val="tx1">
                    <a:lumMod val="50000"/>
                  </a:schemeClr>
                </a:solidFill>
              </a:rPr>
              <a:t>January 29, 2017 through July 29, 2017</a:t>
            </a:r>
          </a:p>
          <a:p>
            <a:endParaRPr lang="en-US" dirty="0">
              <a:solidFill>
                <a:schemeClr val="tx1">
                  <a:lumMod val="50000"/>
                </a:schemeClr>
              </a:solidFill>
            </a:endParaRPr>
          </a:p>
        </p:txBody>
      </p:sp>
      <p:sp>
        <p:nvSpPr>
          <p:cNvPr id="9" name="Text Placeholder 8"/>
          <p:cNvSpPr>
            <a:spLocks noGrp="1"/>
          </p:cNvSpPr>
          <p:nvPr>
            <p:ph type="body" sz="quarter" idx="13"/>
          </p:nvPr>
        </p:nvSpPr>
        <p:spPr>
          <a:xfrm>
            <a:off x="425175" y="2991123"/>
            <a:ext cx="3447696" cy="724956"/>
          </a:xfrm>
        </p:spPr>
        <p:txBody>
          <a:bodyPr/>
          <a:lstStyle/>
          <a:p>
            <a:r>
              <a:rPr lang="en-US" sz="1800" dirty="0">
                <a:solidFill>
                  <a:schemeClr val="tx1">
                    <a:lumMod val="50000"/>
                  </a:schemeClr>
                </a:solidFill>
              </a:rPr>
              <a:t>Drive Profitability with </a:t>
            </a:r>
            <a:br>
              <a:rPr lang="en-US" sz="1800" dirty="0">
                <a:solidFill>
                  <a:schemeClr val="tx1">
                    <a:lumMod val="50000"/>
                  </a:schemeClr>
                </a:solidFill>
              </a:rPr>
            </a:br>
            <a:r>
              <a:rPr lang="en-US" sz="1800" dirty="0">
                <a:solidFill>
                  <a:schemeClr val="tx1">
                    <a:lumMod val="50000"/>
                  </a:schemeClr>
                </a:solidFill>
              </a:rPr>
              <a:t>Cisco Channel Programs</a:t>
            </a:r>
          </a:p>
        </p:txBody>
      </p:sp>
      <p:sp>
        <p:nvSpPr>
          <p:cNvPr id="5" name="Title 4"/>
          <p:cNvSpPr>
            <a:spLocks noGrp="1"/>
          </p:cNvSpPr>
          <p:nvPr>
            <p:ph type="ctrTitle"/>
          </p:nvPr>
        </p:nvSpPr>
        <p:spPr>
          <a:xfrm>
            <a:off x="387647" y="1377108"/>
            <a:ext cx="8340152" cy="1633989"/>
          </a:xfrm>
        </p:spPr>
        <p:txBody>
          <a:bodyPr/>
          <a:lstStyle/>
          <a:p>
            <a:pPr>
              <a:lnSpc>
                <a:spcPct val="86000"/>
              </a:lnSpc>
            </a:pPr>
            <a:r>
              <a:rPr lang="en-US" sz="4100" dirty="0">
                <a:solidFill>
                  <a:schemeClr val="tx2"/>
                </a:solidFill>
              </a:rPr>
              <a:t>Partnership.</a:t>
            </a:r>
            <a:br>
              <a:rPr lang="en-US" sz="4100" dirty="0">
                <a:solidFill>
                  <a:schemeClr val="tx2"/>
                </a:solidFill>
              </a:rPr>
            </a:br>
            <a:r>
              <a:rPr lang="en-US" sz="4100" dirty="0">
                <a:solidFill>
                  <a:schemeClr val="tx2"/>
                </a:solidFill>
              </a:rPr>
              <a:t>Rewards.</a:t>
            </a:r>
            <a:br>
              <a:rPr lang="en-US" sz="4100" dirty="0">
                <a:solidFill>
                  <a:schemeClr val="tx2"/>
                </a:solidFill>
              </a:rPr>
            </a:br>
            <a:r>
              <a:rPr lang="en-US" sz="4100" dirty="0">
                <a:solidFill>
                  <a:schemeClr val="tx2"/>
                </a:solidFill>
              </a:rPr>
              <a:t>Results.</a:t>
            </a: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37262" y="251778"/>
            <a:ext cx="1005975" cy="621525"/>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40680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Security and Express </a:t>
            </a:r>
            <a:br>
              <a:rPr lang="en-US"/>
            </a:br>
            <a:r>
              <a:rPr lang="en-US"/>
              <a:t>Security Overview</a:t>
            </a:r>
            <a:endParaRPr lang="en-US" dirty="0"/>
          </a:p>
        </p:txBody>
      </p:sp>
      <p:sp>
        <p:nvSpPr>
          <p:cNvPr id="5" name="Text Placeholder 9"/>
          <p:cNvSpPr txBox="1">
            <a:spLocks/>
          </p:cNvSpPr>
          <p:nvPr/>
        </p:nvSpPr>
        <p:spPr>
          <a:xfrm>
            <a:off x="1059443" y="4575357"/>
            <a:ext cx="4754879" cy="28132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t">
              <a:buNone/>
              <a:defRPr/>
            </a:pPr>
            <a:r>
              <a:rPr lang="en-US" sz="700" dirty="0">
                <a:solidFill>
                  <a:srgbClr val="4D4D4D"/>
                </a:solidFill>
                <a:latin typeface="Arial" charset="0"/>
                <a:cs typeface="CiscoSans ExtraLight"/>
              </a:rPr>
              <a:t>* </a:t>
            </a:r>
            <a:r>
              <a:rPr lang="en-US" sz="700" dirty="0">
                <a:solidFill>
                  <a:srgbClr val="4D4D4D"/>
                </a:solidFill>
              </a:rPr>
              <a:t>Express Security SKUs eligibility and payouts are based on possession of particular module(s) of Express Security Specialization. More details about SKUs adherence to particular Express Security Specialization modules are available at </a:t>
            </a:r>
            <a:r>
              <a:rPr lang="en-US" sz="700" dirty="0">
                <a:solidFill>
                  <a:srgbClr val="4D4D4D"/>
                </a:solidFill>
                <a:hlinkClick r:id="rId2"/>
              </a:rPr>
              <a:t>www.cisco.com/go/vipskus</a:t>
            </a:r>
            <a:r>
              <a:rPr lang="en-US" sz="700" dirty="0">
                <a:solidFill>
                  <a:srgbClr val="4D4D4D"/>
                </a:solidFill>
              </a:rPr>
              <a:t>.</a:t>
            </a:r>
          </a:p>
        </p:txBody>
      </p:sp>
      <p:graphicFrame>
        <p:nvGraphicFramePr>
          <p:cNvPr id="6" name="Table Placeholder 8"/>
          <p:cNvGraphicFramePr>
            <a:graphicFrameLocks/>
          </p:cNvGraphicFramePr>
          <p:nvPr>
            <p:extLst>
              <p:ext uri="{D42A27DB-BD31-4B8C-83A1-F6EECF244321}">
                <p14:modId xmlns:p14="http://schemas.microsoft.com/office/powerpoint/2010/main" val="167587881"/>
              </p:ext>
            </p:extLst>
          </p:nvPr>
        </p:nvGraphicFramePr>
        <p:xfrm>
          <a:off x="558813" y="1115673"/>
          <a:ext cx="8026374" cy="3443154"/>
        </p:xfrm>
        <a:graphic>
          <a:graphicData uri="http://schemas.openxmlformats.org/drawingml/2006/table">
            <a:tbl>
              <a:tblPr firstRow="1" bandRow="1">
                <a:tableStyleId>{5C22544A-7EE6-4342-B048-85BDC9FD1C3A}</a:tableStyleId>
              </a:tblPr>
              <a:tblGrid>
                <a:gridCol w="1741839">
                  <a:extLst>
                    <a:ext uri="{9D8B030D-6E8A-4147-A177-3AD203B41FA5}">
                      <a16:colId xmlns:a16="http://schemas.microsoft.com/office/drawing/2014/main" xmlns="" val="20000"/>
                    </a:ext>
                  </a:extLst>
                </a:gridCol>
                <a:gridCol w="3039628">
                  <a:extLst>
                    <a:ext uri="{9D8B030D-6E8A-4147-A177-3AD203B41FA5}">
                      <a16:colId xmlns:a16="http://schemas.microsoft.com/office/drawing/2014/main" xmlns="" val="20001"/>
                    </a:ext>
                  </a:extLst>
                </a:gridCol>
                <a:gridCol w="3244907">
                  <a:extLst>
                    <a:ext uri="{9D8B030D-6E8A-4147-A177-3AD203B41FA5}">
                      <a16:colId xmlns:a16="http://schemas.microsoft.com/office/drawing/2014/main" xmlns="" val="20002"/>
                    </a:ext>
                  </a:extLst>
                </a:gridCol>
              </a:tblGrid>
              <a:tr h="180883">
                <a:tc>
                  <a:txBody>
                    <a:bodyPr/>
                    <a:lstStyle/>
                    <a:p>
                      <a:pPr marL="0" algn="l" defTabSz="914400" rtl="0" eaLnBrk="1" latinLnBrk="0" hangingPunct="1">
                        <a:lnSpc>
                          <a:spcPct val="95000"/>
                        </a:lnSpc>
                        <a:spcBef>
                          <a:spcPts val="300"/>
                        </a:spcBef>
                      </a:pPr>
                      <a:r>
                        <a:rPr lang="en-US" sz="900" kern="1200" dirty="0">
                          <a:solidFill>
                            <a:schemeClr val="bg1"/>
                          </a:solidFill>
                          <a:latin typeface="+mj-lt"/>
                        </a:rPr>
                        <a:t>Subtrack</a:t>
                      </a:r>
                      <a:endParaRPr lang="en-US" sz="900" b="0" kern="1200" dirty="0">
                        <a:solidFill>
                          <a:schemeClr val="bg1"/>
                        </a:solidFill>
                        <a:latin typeface="+mj-lt"/>
                        <a:ea typeface="+mn-ea"/>
                        <a:cs typeface="+mn-cs"/>
                      </a:endParaRPr>
                    </a:p>
                  </a:txBody>
                  <a:tcPr marL="34128" marR="34128" marT="34128" marB="34128"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algn="l" defTabSz="914400" rtl="0" eaLnBrk="1" latinLnBrk="0" hangingPunct="1">
                        <a:lnSpc>
                          <a:spcPct val="95000"/>
                        </a:lnSpc>
                        <a:spcBef>
                          <a:spcPts val="300"/>
                        </a:spcBef>
                      </a:pPr>
                      <a:r>
                        <a:rPr lang="en-US" sz="900" kern="1200" dirty="0">
                          <a:solidFill>
                            <a:schemeClr val="bg1"/>
                          </a:solidFill>
                          <a:latin typeface="+mj-lt"/>
                        </a:rPr>
                        <a:t>Security</a:t>
                      </a:r>
                      <a:endParaRPr lang="en-US" sz="900" b="1" kern="1200" dirty="0">
                        <a:solidFill>
                          <a:schemeClr val="bg1"/>
                        </a:solidFill>
                        <a:latin typeface="+mj-lt"/>
                        <a:ea typeface="+mn-ea"/>
                        <a:cs typeface="+mn-cs"/>
                      </a:endParaRPr>
                    </a:p>
                  </a:txBody>
                  <a:tcPr marL="34128" marR="34128" marT="34128" marB="34128"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algn="l" defTabSz="914400" rtl="0" eaLnBrk="1" latinLnBrk="0" hangingPunct="1">
                        <a:lnSpc>
                          <a:spcPct val="95000"/>
                        </a:lnSpc>
                        <a:spcBef>
                          <a:spcPts val="300"/>
                        </a:spcBef>
                      </a:pPr>
                      <a:r>
                        <a:rPr lang="en-US" sz="900" b="1" kern="1200" dirty="0">
                          <a:solidFill>
                            <a:schemeClr val="bg1"/>
                          </a:solidFill>
                          <a:latin typeface="+mj-lt"/>
                          <a:ea typeface="+mn-ea"/>
                          <a:cs typeface="+mn-cs"/>
                        </a:rPr>
                        <a:t>Express Security</a:t>
                      </a:r>
                    </a:p>
                  </a:txBody>
                  <a:tcPr marL="34128" marR="34128" marT="34128" marB="34128"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439410">
                <a:tc>
                  <a:txBody>
                    <a:bodyPr/>
                    <a:lstStyle/>
                    <a:p>
                      <a:pPr algn="l">
                        <a:lnSpc>
                          <a:spcPct val="95000"/>
                        </a:lnSpc>
                        <a:spcBef>
                          <a:spcPts val="300"/>
                        </a:spcBef>
                      </a:pPr>
                      <a:r>
                        <a:rPr lang="en-US" sz="900" b="1" kern="1200" dirty="0">
                          <a:solidFill>
                            <a:srgbClr val="4D4D4C"/>
                          </a:solidFill>
                          <a:latin typeface="+mj-lt"/>
                        </a:rPr>
                        <a:t>Enrollment</a:t>
                      </a:r>
                      <a:r>
                        <a:rPr lang="en-US" sz="900" b="1" kern="1200" baseline="0" dirty="0">
                          <a:solidFill>
                            <a:srgbClr val="4D4D4C"/>
                          </a:solidFill>
                          <a:latin typeface="+mj-lt"/>
                        </a:rPr>
                        <a:t> </a:t>
                      </a:r>
                      <a:r>
                        <a:rPr lang="en-US" sz="900" b="1" kern="1200" dirty="0">
                          <a:solidFill>
                            <a:srgbClr val="4D4D4C"/>
                          </a:solidFill>
                          <a:latin typeface="+mj-lt"/>
                        </a:rPr>
                        <a:t>Requirement</a:t>
                      </a:r>
                      <a:endParaRPr lang="en-US" sz="900" b="1" kern="1200" dirty="0">
                        <a:solidFill>
                          <a:srgbClr val="4D4D4C"/>
                        </a:solidFill>
                        <a:latin typeface="+mj-lt"/>
                        <a:ea typeface="+mn-ea"/>
                        <a:cs typeface="+mn-cs"/>
                      </a:endParaRPr>
                    </a:p>
                  </a:txBody>
                  <a:tcPr>
                    <a:lnT w="381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j-lt"/>
                          <a:ea typeface="+mn-ea"/>
                          <a:cs typeface="+mn-cs"/>
                        </a:rPr>
                        <a:t>Advanced Security Architecture Specialization </a:t>
                      </a:r>
                      <a:r>
                        <a:rPr lang="en-US" sz="900" kern="1200" dirty="0">
                          <a:solidFill>
                            <a:srgbClr val="4D4D4C"/>
                          </a:solidFill>
                          <a:latin typeface="+mn-lt"/>
                          <a:ea typeface="+mn-ea"/>
                          <a:cs typeface="+mn-cs"/>
                        </a:rPr>
                        <a:t>and/or</a:t>
                      </a:r>
                      <a:r>
                        <a:rPr lang="en-US" sz="900" kern="1200" baseline="0" dirty="0">
                          <a:solidFill>
                            <a:srgbClr val="4D4D4C"/>
                          </a:solidFill>
                          <a:latin typeface="+mn-lt"/>
                          <a:ea typeface="+mn-ea"/>
                          <a:cs typeface="+mn-cs"/>
                        </a:rPr>
                        <a:t> CMSP Master or Advanced or Express</a:t>
                      </a:r>
                    </a:p>
                  </a:txBody>
                  <a:tcPr>
                    <a:lnT w="381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j-lt"/>
                          <a:ea typeface="+mn-ea"/>
                          <a:cs typeface="+mn-cs"/>
                        </a:rPr>
                        <a:t>Express Security Specialization Next-Generation Firewall module and/or Email module and/or Web module and/or IPS module* and/or Cisco Welcome Program</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558113">
                <a:tc>
                  <a:txBody>
                    <a:bodyPr/>
                    <a:lstStyle/>
                    <a:p>
                      <a:pPr algn="l">
                        <a:lnSpc>
                          <a:spcPct val="95000"/>
                        </a:lnSpc>
                        <a:spcBef>
                          <a:spcPts val="300"/>
                        </a:spcBef>
                      </a:pPr>
                      <a:r>
                        <a:rPr lang="en-US" sz="900" b="1" dirty="0">
                          <a:solidFill>
                            <a:srgbClr val="4D4D4C"/>
                          </a:solidFill>
                          <a:latin typeface="+mj-lt"/>
                        </a:rPr>
                        <a:t>Specialization Requirement</a:t>
                      </a:r>
                    </a:p>
                  </a:txBody>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j-lt"/>
                          <a:ea typeface="+mn-ea"/>
                          <a:cs typeface="+mn-cs"/>
                        </a:rPr>
                        <a:t>Maintain Advanced Security Architecture Specialization </a:t>
                      </a:r>
                      <a:r>
                        <a:rPr lang="en-US" sz="900" kern="1200" dirty="0">
                          <a:solidFill>
                            <a:srgbClr val="4D4D4C"/>
                          </a:solidFill>
                          <a:latin typeface="+mn-lt"/>
                          <a:ea typeface="+mn-ea"/>
                          <a:cs typeface="+mn-cs"/>
                        </a:rPr>
                        <a:t>and/or</a:t>
                      </a:r>
                      <a:r>
                        <a:rPr lang="en-US" sz="900" kern="1200" baseline="0" dirty="0">
                          <a:solidFill>
                            <a:srgbClr val="4D4D4C"/>
                          </a:solidFill>
                          <a:latin typeface="+mn-lt"/>
                          <a:ea typeface="+mn-ea"/>
                          <a:cs typeface="+mn-cs"/>
                        </a:rPr>
                        <a:t> CMSP Master or Advanced or Express </a:t>
                      </a:r>
                      <a:r>
                        <a:rPr lang="en-US" sz="900" kern="1200" dirty="0">
                          <a:solidFill>
                            <a:srgbClr val="4D4D4C"/>
                          </a:solidFill>
                          <a:latin typeface="+mn-lt"/>
                          <a:ea typeface="+mn-ea"/>
                          <a:cs typeface="+mn-cs"/>
                        </a:rPr>
                        <a:t>(throughout the entire VIP period)</a:t>
                      </a:r>
                    </a:p>
                  </a:txBody>
                  <a:tcPr/>
                </a:tc>
                <a:tc>
                  <a:txBody>
                    <a:bodyPr/>
                    <a:lstStyle/>
                    <a:p>
                      <a:pPr marL="0" marR="0" lvl="0" indent="0" algn="l" defTabSz="914400"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j-lt"/>
                          <a:ea typeface="+mn-ea"/>
                          <a:cs typeface="+mn-cs"/>
                        </a:rPr>
                        <a:t>Maintain Express Security Specialization Next-Generation Firewall module and/or Email module and/or Web module </a:t>
                      </a:r>
                      <a:br>
                        <a:rPr lang="en-US" sz="900" kern="1200" dirty="0">
                          <a:solidFill>
                            <a:srgbClr val="4D4D4C"/>
                          </a:solidFill>
                          <a:latin typeface="+mj-lt"/>
                          <a:ea typeface="+mn-ea"/>
                          <a:cs typeface="+mn-cs"/>
                        </a:rPr>
                      </a:br>
                      <a:r>
                        <a:rPr lang="en-US" sz="900" kern="1200" dirty="0">
                          <a:solidFill>
                            <a:srgbClr val="4D4D4C"/>
                          </a:solidFill>
                          <a:latin typeface="+mj-lt"/>
                          <a:ea typeface="+mn-ea"/>
                          <a:cs typeface="+mn-cs"/>
                        </a:rPr>
                        <a:t>and/or IPS module* and/or Cisco Welcome Program</a:t>
                      </a:r>
                      <a:r>
                        <a:rPr lang="en-US" sz="900" kern="1200" baseline="0" dirty="0">
                          <a:solidFill>
                            <a:srgbClr val="4D4D4C"/>
                          </a:solidFill>
                          <a:latin typeface="+mj-lt"/>
                          <a:ea typeface="+mn-ea"/>
                          <a:cs typeface="+mn-cs"/>
                        </a:rPr>
                        <a:t> </a:t>
                      </a:r>
                      <a:r>
                        <a:rPr lang="en-US" sz="900" kern="1200" dirty="0">
                          <a:solidFill>
                            <a:srgbClr val="4D4D4C"/>
                          </a:solidFill>
                          <a:latin typeface="+mn-lt"/>
                          <a:ea typeface="+mn-ea"/>
                          <a:cs typeface="+mn-cs"/>
                        </a:rPr>
                        <a:t>(throughout the entire VIP period)</a:t>
                      </a:r>
                    </a:p>
                  </a:txBody>
                  <a:tcPr/>
                </a:tc>
                <a:extLst>
                  <a:ext uri="{0D108BD9-81ED-4DB2-BD59-A6C34878D82A}">
                    <a16:rowId xmlns:a16="http://schemas.microsoft.com/office/drawing/2014/main" xmlns="" val="10002"/>
                  </a:ext>
                </a:extLst>
              </a:tr>
              <a:tr h="355415">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rgbClr val="4D4D4C"/>
                          </a:solidFill>
                          <a:latin typeface="+mj-lt"/>
                          <a:ea typeface="+mn-ea"/>
                          <a:cs typeface="+mn-cs"/>
                        </a:rPr>
                        <a:t>Minimum Booking </a:t>
                      </a:r>
                    </a:p>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rgbClr val="4D4D4C"/>
                          </a:solidFill>
                          <a:latin typeface="+mj-lt"/>
                          <a:ea typeface="+mn-ea"/>
                          <a:cs typeface="+mn-cs"/>
                        </a:rPr>
                        <a:t>(6 Month/3 Month)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kern="1200" baseline="0" dirty="0" smtClean="0">
                          <a:solidFill>
                            <a:srgbClr val="4D4D4C"/>
                          </a:solidFill>
                          <a:latin typeface="+mj-lt"/>
                          <a:ea typeface="黑体" panose="02010609060101010101" pitchFamily="49" charset="-122"/>
                        </a:rPr>
                        <a:t>50,000</a:t>
                      </a:r>
                      <a:r>
                        <a:rPr lang="zh-CN" altLang="en-US" sz="900" kern="1200" baseline="0" dirty="0" smtClean="0">
                          <a:solidFill>
                            <a:srgbClr val="4D4D4C"/>
                          </a:solidFill>
                          <a:latin typeface="+mj-lt"/>
                          <a:ea typeface="黑体" panose="02010609060101010101" pitchFamily="49" charset="-122"/>
                        </a:rPr>
                        <a:t> </a:t>
                      </a:r>
                      <a:r>
                        <a:rPr lang="en-US" altLang="zh-CN" sz="900" kern="1200" baseline="0" dirty="0" smtClean="0">
                          <a:solidFill>
                            <a:srgbClr val="4D4D4C"/>
                          </a:solidFill>
                          <a:latin typeface="+mj-lt"/>
                          <a:ea typeface="黑体" panose="02010609060101010101" pitchFamily="49" charset="-122"/>
                        </a:rPr>
                        <a:t>/</a:t>
                      </a:r>
                      <a:r>
                        <a:rPr lang="zh-CN" altLang="en-US" sz="900" kern="1200" baseline="0" dirty="0" smtClean="0">
                          <a:solidFill>
                            <a:srgbClr val="4D4D4C"/>
                          </a:solidFill>
                          <a:latin typeface="+mj-lt"/>
                          <a:ea typeface="黑体" panose="02010609060101010101" pitchFamily="49" charset="-122"/>
                        </a:rPr>
                        <a:t> </a:t>
                      </a:r>
                      <a:r>
                        <a:rPr lang="en-US" altLang="zh-CN" sz="900" kern="1200" baseline="0" dirty="0" smtClean="0">
                          <a:solidFill>
                            <a:srgbClr val="4D4D4C"/>
                          </a:solidFill>
                          <a:latin typeface="+mj-lt"/>
                          <a:ea typeface="黑体" panose="02010609060101010101" pitchFamily="49" charset="-122"/>
                        </a:rPr>
                        <a:t>25,000</a:t>
                      </a:r>
                      <a:endParaRPr lang="zh-CN" sz="900" b="0" kern="1200" baseline="0" dirty="0" smtClean="0">
                        <a:solidFill>
                          <a:srgbClr val="4D4D4C"/>
                        </a:solidFill>
                        <a:latin typeface="+mj-lt"/>
                        <a:ea typeface="黑体" panose="02010609060101010101" pitchFamily="49" charset="-122"/>
                        <a:cs typeface="+mn-cs"/>
                      </a:endParaRPr>
                    </a:p>
                  </a:txBody>
                  <a:tcPr/>
                </a:tc>
                <a:tc>
                  <a:txBody>
                    <a:bodyPr/>
                    <a:lstStyle/>
                    <a:p>
                      <a:pPr marL="0" marR="0" lvl="0" indent="0" algn="l" defTabSz="914400" rtl="0" eaLnBrk="1" fontAlgn="base" latinLnBrk="0" hangingPunct="1">
                        <a:lnSpc>
                          <a:spcPct val="95000"/>
                        </a:lnSpc>
                        <a:spcBef>
                          <a:spcPct val="50000"/>
                        </a:spcBef>
                        <a:spcAft>
                          <a:spcPct val="0"/>
                        </a:spcAft>
                        <a:buClr>
                          <a:schemeClr val="tx2"/>
                        </a:buClr>
                        <a:buSzPct val="100000"/>
                        <a:buFont typeface="Wingdings" pitchFamily="2" charset="2"/>
                        <a:buNone/>
                        <a:tabLst/>
                        <a:defRPr/>
                      </a:pPr>
                      <a:r>
                        <a:rPr lang="en-US" altLang="zh-CN" sz="900" kern="1200" baseline="0" dirty="0" smtClean="0">
                          <a:solidFill>
                            <a:srgbClr val="4D4D4C"/>
                          </a:solidFill>
                          <a:latin typeface="+mj-lt"/>
                          <a:ea typeface="黑体" panose="02010609060101010101" pitchFamily="49" charset="-122"/>
                        </a:rPr>
                        <a:t>15,000</a:t>
                      </a:r>
                      <a:r>
                        <a:rPr lang="zh-CN" altLang="en-US" sz="900" kern="1200" baseline="0" dirty="0" smtClean="0">
                          <a:solidFill>
                            <a:srgbClr val="4D4D4C"/>
                          </a:solidFill>
                          <a:latin typeface="+mj-lt"/>
                          <a:ea typeface="黑体" panose="02010609060101010101" pitchFamily="49" charset="-122"/>
                        </a:rPr>
                        <a:t> </a:t>
                      </a:r>
                      <a:r>
                        <a:rPr lang="en-US" altLang="zh-CN" sz="900" kern="1200" baseline="0" dirty="0" smtClean="0">
                          <a:solidFill>
                            <a:srgbClr val="4D4D4C"/>
                          </a:solidFill>
                          <a:latin typeface="+mj-lt"/>
                          <a:ea typeface="黑体" panose="02010609060101010101" pitchFamily="49" charset="-122"/>
                        </a:rPr>
                        <a:t>/</a:t>
                      </a:r>
                      <a:r>
                        <a:rPr lang="zh-CN" altLang="en-US" sz="900" kern="1200" baseline="0" dirty="0" smtClean="0">
                          <a:solidFill>
                            <a:srgbClr val="4D4D4C"/>
                          </a:solidFill>
                          <a:latin typeface="+mj-lt"/>
                          <a:ea typeface="黑体" panose="02010609060101010101" pitchFamily="49" charset="-122"/>
                        </a:rPr>
                        <a:t> </a:t>
                      </a:r>
                      <a:r>
                        <a:rPr lang="en-US" altLang="zh-CN" sz="900" kern="1200" baseline="0" dirty="0" smtClean="0">
                          <a:solidFill>
                            <a:srgbClr val="4D4D4C"/>
                          </a:solidFill>
                          <a:latin typeface="+mj-lt"/>
                          <a:ea typeface="黑体" panose="02010609060101010101" pitchFamily="49" charset="-122"/>
                        </a:rPr>
                        <a:t>7,500</a:t>
                      </a:r>
                      <a:endParaRPr lang="zh-CN" sz="900" kern="1200" baseline="0" dirty="0" smtClean="0">
                        <a:solidFill>
                          <a:srgbClr val="4D4D4C"/>
                        </a:solidFill>
                        <a:latin typeface="+mj-lt"/>
                        <a:ea typeface="黑体" panose="02010609060101010101" pitchFamily="49" charset="-122"/>
                      </a:endParaRPr>
                    </a:p>
                  </a:txBody>
                  <a:tcPr/>
                </a:tc>
                <a:extLst>
                  <a:ext uri="{0D108BD9-81ED-4DB2-BD59-A6C34878D82A}">
                    <a16:rowId xmlns:a16="http://schemas.microsoft.com/office/drawing/2014/main" xmlns="" val="10003"/>
                  </a:ext>
                </a:extLst>
              </a:tr>
              <a:tr h="202004">
                <a:tc>
                  <a:txBody>
                    <a:bodyPr/>
                    <a:lstStyle/>
                    <a:p>
                      <a:pPr marL="0" lvl="0" algn="l" defTabSz="914400" rtl="0" eaLnBrk="1" latinLnBrk="0" hangingPunct="1">
                        <a:lnSpc>
                          <a:spcPct val="95000"/>
                        </a:lnSpc>
                        <a:spcBef>
                          <a:spcPts val="300"/>
                        </a:spcBef>
                      </a:pPr>
                      <a:r>
                        <a:rPr lang="pt-BR" sz="900" b="1" kern="1200" dirty="0">
                          <a:solidFill>
                            <a:srgbClr val="4D4D4C"/>
                          </a:solidFill>
                          <a:latin typeface="+mj-lt"/>
                        </a:rPr>
                        <a:t>SKU Categories</a:t>
                      </a:r>
                      <a:endParaRPr lang="pt-BR" sz="900" b="1" kern="1200" dirty="0">
                        <a:solidFill>
                          <a:srgbClr val="4D4D4C"/>
                        </a:solidFill>
                        <a:latin typeface="+mj-lt"/>
                        <a:ea typeface="+mn-ea"/>
                        <a:cs typeface="+mn-cs"/>
                      </a:endParaRPr>
                    </a:p>
                  </a:txBody>
                  <a:tcPr/>
                </a:tc>
                <a:tc>
                  <a:txBody>
                    <a:bodyPr/>
                    <a:lstStyle/>
                    <a:p>
                      <a:pPr marL="0" marR="0" lvl="0" indent="0" algn="l" defTabSz="914400"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rgbClr val="4D4D4C"/>
                          </a:solidFill>
                          <a:latin typeface="+mj-lt"/>
                          <a:ea typeface="+mn-ea"/>
                          <a:cs typeface="+mn-cs"/>
                        </a:rPr>
                        <a:t>4% HW/1yr SW/Perpetual, 8% 3/5 </a:t>
                      </a:r>
                      <a:r>
                        <a:rPr lang="en-US" sz="900" kern="1200" dirty="0" err="1">
                          <a:solidFill>
                            <a:srgbClr val="4D4D4C"/>
                          </a:solidFill>
                          <a:latin typeface="+mj-lt"/>
                          <a:ea typeface="+mn-ea"/>
                          <a:cs typeface="+mn-cs"/>
                        </a:rPr>
                        <a:t>yrs</a:t>
                      </a:r>
                      <a:r>
                        <a:rPr lang="en-US" sz="900" kern="1200" dirty="0">
                          <a:solidFill>
                            <a:srgbClr val="4D4D4C"/>
                          </a:solidFill>
                          <a:latin typeface="+mj-lt"/>
                          <a:ea typeface="+mn-ea"/>
                          <a:cs typeface="+mn-cs"/>
                        </a:rPr>
                        <a:t> and ELA SW</a:t>
                      </a: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j-lt"/>
                          <a:ea typeface="+mn-ea"/>
                          <a:cs typeface="+mn-cs"/>
                        </a:rPr>
                        <a:t>3% HW/SW</a:t>
                      </a:r>
                    </a:p>
                  </a:txBody>
                  <a:tcPr/>
                </a:tc>
                <a:extLst>
                  <a:ext uri="{0D108BD9-81ED-4DB2-BD59-A6C34878D82A}">
                    <a16:rowId xmlns:a16="http://schemas.microsoft.com/office/drawing/2014/main" xmlns="" val="10004"/>
                  </a:ext>
                </a:extLst>
              </a:tr>
              <a:tr h="320707">
                <a:tc>
                  <a:txBody>
                    <a:bodyPr/>
                    <a:lstStyle/>
                    <a:p>
                      <a:pPr marL="0" marR="0" lvl="0" indent="0" algn="l" defTabSz="914400"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b="1" kern="1200" dirty="0">
                          <a:solidFill>
                            <a:srgbClr val="4D4D4C"/>
                          </a:solidFill>
                          <a:latin typeface="+mj-lt"/>
                          <a:ea typeface="+mn-ea"/>
                          <a:cs typeface="+mn-cs"/>
                        </a:rPr>
                        <a:t>CSAT </a:t>
                      </a:r>
                      <a:br>
                        <a:rPr lang="en-US" sz="900" b="1" kern="1200" dirty="0">
                          <a:solidFill>
                            <a:srgbClr val="4D4D4C"/>
                          </a:solidFill>
                          <a:latin typeface="+mj-lt"/>
                          <a:ea typeface="+mn-ea"/>
                          <a:cs typeface="+mn-cs"/>
                        </a:rPr>
                      </a:br>
                      <a:r>
                        <a:rPr lang="en-US" sz="900" b="1" kern="1200" dirty="0">
                          <a:solidFill>
                            <a:srgbClr val="4D4D4C"/>
                          </a:solidFill>
                          <a:latin typeface="+mj-lt"/>
                          <a:ea typeface="+mn-ea"/>
                          <a:cs typeface="+mn-cs"/>
                        </a:rPr>
                        <a:t>Requirement</a:t>
                      </a:r>
                    </a:p>
                  </a:txBody>
                  <a:tcPr/>
                </a:tc>
                <a:tc gridSpan="2">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j-lt"/>
                          <a:ea typeface="+mn-ea"/>
                          <a:cs typeface="+mn-cs"/>
                        </a:rPr>
                        <a:t>Maintain Gold/Premier certification or</a:t>
                      </a:r>
                      <a:br>
                        <a:rPr lang="en-US" sz="900" kern="1200" dirty="0">
                          <a:solidFill>
                            <a:srgbClr val="4D4D4C"/>
                          </a:solidFill>
                          <a:latin typeface="+mj-lt"/>
                          <a:ea typeface="+mn-ea"/>
                          <a:cs typeface="+mn-cs"/>
                        </a:rPr>
                      </a:br>
                      <a:r>
                        <a:rPr lang="en-US" sz="900" kern="1200" dirty="0">
                          <a:solidFill>
                            <a:srgbClr val="4D4D4C"/>
                          </a:solidFill>
                          <a:latin typeface="+mj-lt"/>
                          <a:ea typeface="+mn-ea"/>
                          <a:cs typeface="+mn-cs"/>
                        </a:rPr>
                        <a:t>Completed follow-up activities on all low scores received for the current fiscal year within the PAL tool</a:t>
                      </a:r>
                    </a:p>
                  </a:txBody>
                  <a:tcPr/>
                </a:tc>
                <a:tc hMerge="1">
                  <a:txBody>
                    <a:bodyPr/>
                    <a:lstStyle/>
                    <a:p>
                      <a:endParaRPr lang="en-US"/>
                    </a:p>
                  </a:txBody>
                  <a:tcPr/>
                </a:tc>
                <a:extLst>
                  <a:ext uri="{0D108BD9-81ED-4DB2-BD59-A6C34878D82A}">
                    <a16:rowId xmlns:a16="http://schemas.microsoft.com/office/drawing/2014/main" xmlns="" val="10005"/>
                  </a:ext>
                </a:extLst>
              </a:tr>
              <a:tr h="320707">
                <a:tc>
                  <a:txBody>
                    <a:bodyPr/>
                    <a:lstStyle/>
                    <a:p>
                      <a:pPr marL="0" lvl="0" algn="l" defTabSz="914400" rtl="0" eaLnBrk="1" latinLnBrk="0" hangingPunct="1">
                        <a:lnSpc>
                          <a:spcPct val="95000"/>
                        </a:lnSpc>
                        <a:spcBef>
                          <a:spcPts val="300"/>
                        </a:spcBef>
                      </a:pPr>
                      <a:r>
                        <a:rPr lang="pl-PL" sz="900" b="1" kern="1200" dirty="0">
                          <a:solidFill>
                            <a:srgbClr val="4D4D4C"/>
                          </a:solidFill>
                          <a:latin typeface="+mj-lt"/>
                        </a:rPr>
                        <a:t>Master Specialization</a:t>
                      </a:r>
                      <a:r>
                        <a:rPr lang="pl-PL" sz="900" b="1" kern="1200" dirty="0" smtClean="0">
                          <a:solidFill>
                            <a:srgbClr val="4D4D4C"/>
                          </a:solidFill>
                          <a:latin typeface="+mj-lt"/>
                        </a:rPr>
                        <a:t>/</a:t>
                      </a:r>
                      <a:r>
                        <a:rPr lang="en-US" sz="900" b="1" kern="1200" dirty="0" smtClean="0">
                          <a:solidFill>
                            <a:srgbClr val="4D4D4C"/>
                          </a:solidFill>
                          <a:latin typeface="+mj-lt"/>
                        </a:rPr>
                        <a:t/>
                      </a:r>
                      <a:br>
                        <a:rPr lang="en-US" sz="900" b="1" kern="1200" dirty="0" smtClean="0">
                          <a:solidFill>
                            <a:srgbClr val="4D4D4C"/>
                          </a:solidFill>
                          <a:latin typeface="+mj-lt"/>
                        </a:rPr>
                      </a:br>
                      <a:r>
                        <a:rPr lang="pl-PL" sz="900" b="1" kern="1200" dirty="0" smtClean="0">
                          <a:solidFill>
                            <a:srgbClr val="4D4D4C"/>
                          </a:solidFill>
                          <a:latin typeface="+mj-lt"/>
                        </a:rPr>
                        <a:t>Cisco </a:t>
                      </a:r>
                      <a:r>
                        <a:rPr lang="pl-PL" sz="900" b="1" kern="1200" dirty="0">
                          <a:solidFill>
                            <a:srgbClr val="4D4D4C"/>
                          </a:solidFill>
                          <a:latin typeface="+mj-lt"/>
                          <a:ea typeface="+mn-ea"/>
                          <a:cs typeface="+mn-cs"/>
                        </a:rPr>
                        <a:t>Powered </a:t>
                      </a:r>
                      <a:r>
                        <a:rPr lang="en-US" sz="900" b="1" kern="1200" dirty="0">
                          <a:solidFill>
                            <a:srgbClr val="4D4D4C"/>
                          </a:solidFill>
                          <a:latin typeface="+mj-lt"/>
                          <a:ea typeface="+mn-ea"/>
                          <a:cs typeface="+mn-cs"/>
                        </a:rPr>
                        <a:t>B</a:t>
                      </a:r>
                      <a:r>
                        <a:rPr lang="pl-PL" sz="900" b="1" kern="1200" dirty="0">
                          <a:solidFill>
                            <a:srgbClr val="4D4D4C"/>
                          </a:solidFill>
                          <a:latin typeface="+mj-lt"/>
                          <a:ea typeface="+mn-ea"/>
                          <a:cs typeface="+mn-cs"/>
                        </a:rPr>
                        <a:t>onus %</a:t>
                      </a: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j-lt"/>
                        </a:rPr>
                        <a:t>2% </a:t>
                      </a:r>
                      <a:br>
                        <a:rPr lang="en-US" sz="900" kern="1200" dirty="0">
                          <a:solidFill>
                            <a:srgbClr val="4D4D4C"/>
                          </a:solidFill>
                          <a:latin typeface="+mj-lt"/>
                        </a:rPr>
                      </a:br>
                      <a:r>
                        <a:rPr lang="en-US" sz="900" kern="1200" dirty="0">
                          <a:solidFill>
                            <a:srgbClr val="4D4D4C"/>
                          </a:solidFill>
                          <a:latin typeface="+mj-lt"/>
                        </a:rPr>
                        <a:t>(revised from 3%)</a:t>
                      </a:r>
                      <a:endParaRPr lang="en-US" sz="900" b="0" kern="1200" dirty="0">
                        <a:solidFill>
                          <a:srgbClr val="4D4D4C"/>
                        </a:solidFill>
                        <a:latin typeface="+mj-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j-lt"/>
                        </a:rPr>
                        <a:t>N/A</a:t>
                      </a:r>
                      <a:endParaRPr lang="en-US" sz="900" b="0" kern="1200" dirty="0">
                        <a:solidFill>
                          <a:srgbClr val="4D4D4C"/>
                        </a:solidFill>
                        <a:latin typeface="+mj-lt"/>
                        <a:ea typeface="+mn-ea"/>
                        <a:cs typeface="+mn-cs"/>
                      </a:endParaRPr>
                    </a:p>
                  </a:txBody>
                  <a:tcPr/>
                </a:tc>
                <a:extLst>
                  <a:ext uri="{0D108BD9-81ED-4DB2-BD59-A6C34878D82A}">
                    <a16:rowId xmlns:a16="http://schemas.microsoft.com/office/drawing/2014/main" xmlns="" val="10006"/>
                  </a:ext>
                </a:extLst>
              </a:tr>
              <a:tr h="202004">
                <a:tc>
                  <a:txBody>
                    <a:bodyPr/>
                    <a:lstStyle/>
                    <a:p>
                      <a:pPr algn="l">
                        <a:lnSpc>
                          <a:spcPct val="95000"/>
                        </a:lnSpc>
                        <a:spcBef>
                          <a:spcPts val="300"/>
                        </a:spcBef>
                      </a:pPr>
                      <a:r>
                        <a:rPr lang="en-US" sz="900" b="1" kern="1200" dirty="0">
                          <a:solidFill>
                            <a:srgbClr val="4D4D4C"/>
                          </a:solidFill>
                          <a:latin typeface="+mj-lt"/>
                          <a:ea typeface="+mn-ea"/>
                          <a:cs typeface="+mn-cs"/>
                        </a:rPr>
                        <a:t>Gold/CMSP Master Bonus</a:t>
                      </a:r>
                      <a:r>
                        <a:rPr lang="pl-PL" sz="900" b="1" kern="1200" dirty="0">
                          <a:solidFill>
                            <a:srgbClr val="4D4D4C"/>
                          </a:solidFill>
                          <a:latin typeface="+mj-lt"/>
                          <a:ea typeface="+mn-ea"/>
                          <a:cs typeface="+mn-cs"/>
                        </a:rPr>
                        <a:t> %</a:t>
                      </a: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j-lt"/>
                        </a:rPr>
                        <a:t>1%</a:t>
                      </a:r>
                      <a:endParaRPr lang="en-US" sz="900" b="0" kern="1200" dirty="0">
                        <a:solidFill>
                          <a:srgbClr val="4D4D4C"/>
                        </a:solidFill>
                        <a:latin typeface="+mj-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j-lt"/>
                        </a:rPr>
                        <a:t>N/A</a:t>
                      </a:r>
                      <a:endParaRPr lang="en-US" sz="900" b="0" kern="1200" dirty="0">
                        <a:solidFill>
                          <a:srgbClr val="4D4D4C"/>
                        </a:solidFill>
                        <a:latin typeface="+mj-lt"/>
                        <a:ea typeface="+mn-ea"/>
                        <a:cs typeface="+mn-cs"/>
                      </a:endParaRPr>
                    </a:p>
                  </a:txBody>
                  <a:tcPr/>
                </a:tc>
                <a:extLst>
                  <a:ext uri="{0D108BD9-81ED-4DB2-BD59-A6C34878D82A}">
                    <a16:rowId xmlns:a16="http://schemas.microsoft.com/office/drawing/2014/main" xmlns="" val="10007"/>
                  </a:ext>
                </a:extLst>
              </a:tr>
              <a:tr h="355415">
                <a:tc>
                  <a:txBody>
                    <a:bodyPr/>
                    <a:lstStyle/>
                    <a:p>
                      <a:pPr marL="0" lvl="0" algn="l" defTabSz="914400" rtl="0" eaLnBrk="1" latinLnBrk="0" hangingPunct="1">
                        <a:lnSpc>
                          <a:spcPct val="95000"/>
                        </a:lnSpc>
                        <a:spcBef>
                          <a:spcPts val="300"/>
                        </a:spcBef>
                      </a:pPr>
                      <a:r>
                        <a:rPr lang="pl-PL" sz="900" b="1" kern="1200" dirty="0">
                          <a:solidFill>
                            <a:srgbClr val="4D4D4C"/>
                          </a:solidFill>
                          <a:latin typeface="+mj-lt"/>
                          <a:ea typeface="+mn-ea"/>
                          <a:cs typeface="+mn-cs"/>
                        </a:rPr>
                        <a:t>FTD Account Breakaway Bonus </a:t>
                      </a:r>
                      <a:r>
                        <a:rPr lang="en-US" sz="900" b="1" kern="1200" dirty="0">
                          <a:solidFill>
                            <a:srgbClr val="4D4D4C"/>
                          </a:solidFill>
                          <a:latin typeface="+mj-lt"/>
                          <a:ea typeface="+mn-ea"/>
                          <a:cs typeface="+mn-cs"/>
                        </a:rPr>
                        <a:t>% </a:t>
                      </a:r>
                      <a:r>
                        <a:rPr lang="en-US" sz="900" b="1" kern="1200" baseline="30000" dirty="0">
                          <a:solidFill>
                            <a:srgbClr val="4D4D4C"/>
                          </a:solidFill>
                          <a:latin typeface="+mj-lt"/>
                          <a:ea typeface="+mn-ea"/>
                          <a:cs typeface="+mn-cs"/>
                        </a:rPr>
                        <a:t>NEW</a:t>
                      </a:r>
                      <a:endParaRPr lang="pl-PL" sz="900" b="1" kern="1200" baseline="30000" dirty="0">
                        <a:solidFill>
                          <a:srgbClr val="4D4D4C"/>
                        </a:solidFill>
                        <a:latin typeface="+mj-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strike="noStrike" kern="1200" dirty="0">
                          <a:solidFill>
                            <a:srgbClr val="4D4D4C"/>
                          </a:solidFill>
                          <a:latin typeface="+mj-lt"/>
                          <a:ea typeface="+mn-ea"/>
                          <a:cs typeface="+mn-cs"/>
                        </a:rPr>
                        <a:t>2%</a:t>
                      </a: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rgbClr val="4D4D4C"/>
                          </a:solidFill>
                          <a:latin typeface="+mn-lt"/>
                          <a:ea typeface="+mn-ea"/>
                          <a:cs typeface="+mn-cs"/>
                        </a:rPr>
                        <a:t>N/A</a:t>
                      </a:r>
                      <a:endParaRPr lang="en-US" sz="900" b="0" kern="1200" dirty="0">
                        <a:solidFill>
                          <a:srgbClr val="4D4D4C"/>
                        </a:solidFill>
                        <a:latin typeface="+mn-lt"/>
                        <a:ea typeface="+mn-ea"/>
                        <a:cs typeface="+mn-cs"/>
                      </a:endParaRPr>
                    </a:p>
                    <a:p>
                      <a:pPr marL="0" marR="0" lvl="0" indent="0" algn="l" defTabSz="914400" rtl="0" eaLnBrk="1" fontAlgn="auto" latinLnBrk="0" hangingPunct="1">
                        <a:lnSpc>
                          <a:spcPct val="95000"/>
                        </a:lnSpc>
                        <a:spcBef>
                          <a:spcPts val="300"/>
                        </a:spcBef>
                        <a:spcAft>
                          <a:spcPts val="0"/>
                        </a:spcAft>
                        <a:buClrTx/>
                        <a:buSzTx/>
                        <a:buFontTx/>
                        <a:buNone/>
                        <a:tabLst/>
                        <a:defRPr/>
                      </a:pPr>
                      <a:endParaRPr lang="en-US" sz="900" b="0" kern="1200" dirty="0">
                        <a:solidFill>
                          <a:srgbClr val="4D4D4C"/>
                        </a:solidFill>
                        <a:latin typeface="+mj-lt"/>
                        <a:ea typeface="+mn-ea"/>
                        <a:cs typeface="+mn-cs"/>
                      </a:endParaRPr>
                    </a:p>
                  </a:txBody>
                  <a:tcPr/>
                </a:tc>
                <a:extLst>
                  <a:ext uri="{0D108BD9-81ED-4DB2-BD59-A6C34878D82A}">
                    <a16:rowId xmlns:a16="http://schemas.microsoft.com/office/drawing/2014/main" xmlns="" val="10008"/>
                  </a:ext>
                </a:extLst>
              </a:tr>
              <a:tr h="202004">
                <a:tc>
                  <a:txBody>
                    <a:bodyPr/>
                    <a:lstStyle/>
                    <a:p>
                      <a:pPr marL="0" lvl="0" algn="l" defTabSz="914400" rtl="0" eaLnBrk="1" latinLnBrk="0" hangingPunct="1">
                        <a:lnSpc>
                          <a:spcPct val="95000"/>
                        </a:lnSpc>
                        <a:spcBef>
                          <a:spcPts val="300"/>
                        </a:spcBef>
                      </a:pPr>
                      <a:r>
                        <a:rPr lang="en-US" sz="900" b="1" kern="1200" dirty="0">
                          <a:solidFill>
                            <a:srgbClr val="4D4D4C"/>
                          </a:solidFill>
                          <a:latin typeface="+mj-lt"/>
                          <a:ea typeface="+mn-ea"/>
                          <a:cs typeface="+mn-cs"/>
                        </a:rPr>
                        <a:t>Precedence</a:t>
                      </a:r>
                      <a:endParaRPr lang="pl-PL" sz="900" b="1" kern="1200" dirty="0">
                        <a:solidFill>
                          <a:srgbClr val="4D4D4C"/>
                        </a:solidFill>
                        <a:latin typeface="+mj-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strike="noStrike" kern="1200" dirty="0">
                          <a:solidFill>
                            <a:srgbClr val="4D4D4C"/>
                          </a:solidFill>
                          <a:latin typeface="+mj-lt"/>
                          <a:ea typeface="+mn-ea"/>
                          <a:cs typeface="+mn-cs"/>
                        </a:rPr>
                        <a:t>Over</a:t>
                      </a:r>
                      <a:r>
                        <a:rPr lang="en-US" sz="900" b="0" strike="noStrike" kern="1200" baseline="0" dirty="0">
                          <a:solidFill>
                            <a:srgbClr val="4D4D4C"/>
                          </a:solidFill>
                          <a:latin typeface="+mj-lt"/>
                          <a:ea typeface="+mn-ea"/>
                          <a:cs typeface="+mn-cs"/>
                        </a:rPr>
                        <a:t> Express Security</a:t>
                      </a:r>
                      <a:endParaRPr lang="en-US" sz="900" b="0" strike="noStrike" kern="1200" dirty="0">
                        <a:solidFill>
                          <a:srgbClr val="4D4D4C"/>
                        </a:solidFill>
                        <a:latin typeface="+mj-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rgbClr val="4D4D4C"/>
                          </a:solidFill>
                          <a:latin typeface="+mj-lt"/>
                          <a:ea typeface="+mn-ea"/>
                          <a:cs typeface="+mn-cs"/>
                        </a:rPr>
                        <a:t>–</a:t>
                      </a:r>
                    </a:p>
                  </a:txBody>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23595858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62301" y="1216055"/>
            <a:ext cx="8277344" cy="3168210"/>
          </a:xfrm>
        </p:spPr>
        <p:txBody>
          <a:bodyPr/>
          <a:lstStyle/>
          <a:p>
            <a:r>
              <a:rPr lang="en-US" sz="1600" dirty="0"/>
              <a:t>Partners can receive VIP rebate bonus on approved Firepower Threat Defense (FTD) Account Breakaway deals in VIP 29</a:t>
            </a:r>
          </a:p>
          <a:p>
            <a:r>
              <a:rPr lang="en-US" sz="1600" dirty="0"/>
              <a:t>Acquire new accounts through Firepower Threat Defense Account Breakaway program, receive significantly higher upfront discounts, and now also get rewarded with 2 percent of additional VIP bonus</a:t>
            </a:r>
          </a:p>
          <a:p>
            <a:r>
              <a:rPr lang="en-US" sz="1600" dirty="0"/>
              <a:t>FTD Account Breakaway bonus will be paid to eligible partners on the top of the </a:t>
            </a:r>
            <a:br>
              <a:rPr lang="en-US" sz="1600" dirty="0"/>
            </a:br>
            <a:r>
              <a:rPr lang="en-US" sz="1600" dirty="0"/>
              <a:t>base rebate</a:t>
            </a:r>
          </a:p>
          <a:p>
            <a:r>
              <a:rPr lang="en-US" sz="1600" dirty="0"/>
              <a:t>It can be combined with Gold/CMSP Master Bonus (1 percent) and Master Specialization/Cisco Powered Bonus (2 percent)</a:t>
            </a:r>
          </a:p>
          <a:p>
            <a:r>
              <a:rPr lang="en-US" sz="1600" dirty="0"/>
              <a:t>Register Account Breakaway deals in Cisco Commerce Workspace by identifying new FTD accounts, for more info visit </a:t>
            </a:r>
            <a:r>
              <a:rPr lang="en-US" sz="1600" dirty="0">
                <a:hlinkClick r:id="rId3"/>
              </a:rPr>
              <a:t>www.cisco.com/go/ab</a:t>
            </a:r>
            <a:endParaRPr lang="en-US" sz="1600" dirty="0"/>
          </a:p>
        </p:txBody>
      </p:sp>
      <p:sp>
        <p:nvSpPr>
          <p:cNvPr id="8" name="Title 7"/>
          <p:cNvSpPr>
            <a:spLocks noGrp="1"/>
          </p:cNvSpPr>
          <p:nvPr>
            <p:ph type="title"/>
          </p:nvPr>
        </p:nvSpPr>
        <p:spPr/>
        <p:txBody>
          <a:bodyPr/>
          <a:lstStyle/>
          <a:p>
            <a:r>
              <a:rPr lang="en-US"/>
              <a:t>Security: </a:t>
            </a:r>
            <a:br>
              <a:rPr lang="en-US"/>
            </a:br>
            <a:r>
              <a:rPr lang="en-US"/>
              <a:t>FTD Account Breakaway Bonus</a:t>
            </a:r>
            <a:endParaRPr lang="en-US" dirty="0"/>
          </a:p>
        </p:txBody>
      </p:sp>
    </p:spTree>
    <p:extLst>
      <p:ext uri="{BB962C8B-B14F-4D97-AF65-F5344CB8AC3E}">
        <p14:creationId xmlns:p14="http://schemas.microsoft.com/office/powerpoint/2010/main" val="310293579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Security and Express Security</a:t>
            </a:r>
            <a:endParaRPr lang="en-US" dirty="0"/>
          </a:p>
        </p:txBody>
      </p:sp>
      <p:sp>
        <p:nvSpPr>
          <p:cNvPr id="12" name="Text Placeholder 2"/>
          <p:cNvSpPr txBox="1">
            <a:spLocks/>
          </p:cNvSpPr>
          <p:nvPr/>
        </p:nvSpPr>
        <p:spPr>
          <a:xfrm>
            <a:off x="1676905" y="3183562"/>
            <a:ext cx="4706938"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buNone/>
            </a:pPr>
            <a:r>
              <a:rPr lang="en-US" sz="700" dirty="0"/>
              <a:t>For a complete list of VIP-eligible SKUs, go to </a:t>
            </a:r>
            <a:r>
              <a:rPr lang="en-US" sz="700" u="sng" dirty="0">
                <a:hlinkClick r:id="rId2"/>
              </a:rPr>
              <a:t>www.cisco.com/go/vipskus</a:t>
            </a:r>
            <a:r>
              <a:rPr lang="en-US" sz="700" dirty="0"/>
              <a:t>.</a:t>
            </a:r>
          </a:p>
        </p:txBody>
      </p:sp>
      <p:graphicFrame>
        <p:nvGraphicFramePr>
          <p:cNvPr id="14" name="Table Placeholder 4"/>
          <p:cNvGraphicFramePr>
            <a:graphicFrameLocks/>
          </p:cNvGraphicFramePr>
          <p:nvPr>
            <p:extLst>
              <p:ext uri="{D42A27DB-BD31-4B8C-83A1-F6EECF244321}">
                <p14:modId xmlns:p14="http://schemas.microsoft.com/office/powerpoint/2010/main" val="3575270714"/>
              </p:ext>
            </p:extLst>
          </p:nvPr>
        </p:nvGraphicFramePr>
        <p:xfrm>
          <a:off x="1588914" y="1493971"/>
          <a:ext cx="5638262" cy="1938528"/>
        </p:xfrm>
        <a:graphic>
          <a:graphicData uri="http://schemas.openxmlformats.org/drawingml/2006/table">
            <a:tbl>
              <a:tblPr firstRow="1" bandRow="1">
                <a:tableStyleId>{5C22544A-7EE6-4342-B048-85BDC9FD1C3A}</a:tableStyleId>
              </a:tblPr>
              <a:tblGrid>
                <a:gridCol w="3531632">
                  <a:extLst>
                    <a:ext uri="{9D8B030D-6E8A-4147-A177-3AD203B41FA5}">
                      <a16:colId xmlns:a16="http://schemas.microsoft.com/office/drawing/2014/main" xmlns="" val="20000"/>
                    </a:ext>
                  </a:extLst>
                </a:gridCol>
                <a:gridCol w="1053315">
                  <a:extLst>
                    <a:ext uri="{9D8B030D-6E8A-4147-A177-3AD203B41FA5}">
                      <a16:colId xmlns:a16="http://schemas.microsoft.com/office/drawing/2014/main" xmlns="" val="20001"/>
                    </a:ext>
                  </a:extLst>
                </a:gridCol>
                <a:gridCol w="1053315">
                  <a:extLst>
                    <a:ext uri="{9D8B030D-6E8A-4147-A177-3AD203B41FA5}">
                      <a16:colId xmlns:a16="http://schemas.microsoft.com/office/drawing/2014/main" xmlns="" val="20002"/>
                    </a:ext>
                  </a:extLst>
                </a:gridCol>
              </a:tblGrid>
              <a:tr h="147881">
                <a:tc>
                  <a:txBody>
                    <a:bodyPr/>
                    <a:lstStyle/>
                    <a:p>
                      <a:pPr algn="l">
                        <a:lnSpc>
                          <a:spcPct val="95000"/>
                        </a:lnSpc>
                        <a:spcBef>
                          <a:spcPts val="300"/>
                        </a:spcBef>
                      </a:pPr>
                      <a:r>
                        <a:rPr lang="en-US" sz="1200" dirty="0"/>
                        <a:t>Security</a:t>
                      </a:r>
                    </a:p>
                  </a:txBody>
                  <a:tcPr anchor="ctr">
                    <a:solidFill>
                      <a:srgbClr val="049FD9"/>
                    </a:solidFill>
                  </a:tcPr>
                </a:tc>
                <a:tc>
                  <a:txBody>
                    <a:bodyPr/>
                    <a:lstStyle/>
                    <a:p>
                      <a:pPr algn="l">
                        <a:lnSpc>
                          <a:spcPct val="95000"/>
                        </a:lnSpc>
                        <a:spcBef>
                          <a:spcPts val="300"/>
                        </a:spcBef>
                      </a:pPr>
                      <a:r>
                        <a:rPr lang="en-US" sz="1200" dirty="0"/>
                        <a:t>VIP 28 Rebate</a:t>
                      </a:r>
                    </a:p>
                  </a:txBody>
                  <a:tcPr>
                    <a:solidFill>
                      <a:srgbClr val="049FD9"/>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200" dirty="0"/>
                        <a:t>VIP 29 Rebate</a:t>
                      </a:r>
                    </a:p>
                  </a:txBody>
                  <a:tcPr>
                    <a:solidFill>
                      <a:srgbClr val="049FD9"/>
                    </a:solidFill>
                  </a:tcPr>
                </a:tc>
                <a:extLst>
                  <a:ext uri="{0D108BD9-81ED-4DB2-BD59-A6C34878D82A}">
                    <a16:rowId xmlns:a16="http://schemas.microsoft.com/office/drawing/2014/main" xmlns="" val="10000"/>
                  </a:ext>
                </a:extLst>
              </a:tr>
              <a:tr h="147881">
                <a:tc>
                  <a:txBody>
                    <a:bodyPr/>
                    <a:lstStyle/>
                    <a:p>
                      <a:pPr algn="l">
                        <a:lnSpc>
                          <a:spcPct val="95000"/>
                        </a:lnSpc>
                        <a:spcBef>
                          <a:spcPts val="300"/>
                        </a:spcBef>
                      </a:pPr>
                      <a:r>
                        <a:rPr lang="en-US" sz="1200" dirty="0">
                          <a:solidFill>
                            <a:schemeClr val="dk1"/>
                          </a:solidFill>
                        </a:rPr>
                        <a:t>All hardware</a:t>
                      </a:r>
                    </a:p>
                  </a:txBody>
                  <a:tcPr/>
                </a:tc>
                <a:tc>
                  <a:txBody>
                    <a:bodyPr/>
                    <a:lstStyle/>
                    <a:p>
                      <a:pPr algn="l">
                        <a:lnSpc>
                          <a:spcPct val="95000"/>
                        </a:lnSpc>
                        <a:spcBef>
                          <a:spcPts val="300"/>
                        </a:spcBef>
                      </a:pPr>
                      <a:r>
                        <a:rPr lang="en-US" sz="1200" dirty="0">
                          <a:solidFill>
                            <a:schemeClr val="dk1"/>
                          </a:solidFill>
                        </a:rPr>
                        <a:t>4%</a:t>
                      </a:r>
                    </a:p>
                  </a:txBody>
                  <a:tcPr/>
                </a:tc>
                <a:tc>
                  <a:txBody>
                    <a:bodyPr/>
                    <a:lstStyle/>
                    <a:p>
                      <a:pPr algn="l">
                        <a:lnSpc>
                          <a:spcPct val="95000"/>
                        </a:lnSpc>
                        <a:spcBef>
                          <a:spcPts val="300"/>
                        </a:spcBef>
                      </a:pPr>
                      <a:r>
                        <a:rPr lang="en-US" sz="1200" dirty="0">
                          <a:solidFill>
                            <a:schemeClr val="dk1"/>
                          </a:solidFill>
                        </a:rPr>
                        <a:t>4%</a:t>
                      </a:r>
                    </a:p>
                  </a:txBody>
                  <a:tcPr/>
                </a:tc>
                <a:extLst>
                  <a:ext uri="{0D108BD9-81ED-4DB2-BD59-A6C34878D82A}">
                    <a16:rowId xmlns:a16="http://schemas.microsoft.com/office/drawing/2014/main" xmlns="" val="10001"/>
                  </a:ext>
                </a:extLst>
              </a:tr>
              <a:tr h="147881">
                <a:tc>
                  <a:txBody>
                    <a:bodyPr/>
                    <a:lstStyle/>
                    <a:p>
                      <a:pPr algn="l">
                        <a:lnSpc>
                          <a:spcPct val="95000"/>
                        </a:lnSpc>
                        <a:spcBef>
                          <a:spcPts val="300"/>
                        </a:spcBef>
                      </a:pPr>
                      <a:r>
                        <a:rPr lang="en-US" sz="1200" dirty="0">
                          <a:solidFill>
                            <a:schemeClr val="dk1"/>
                          </a:solidFill>
                        </a:rPr>
                        <a:t>1-year and perpetual software licenses</a:t>
                      </a:r>
                    </a:p>
                  </a:txBody>
                  <a:tcPr/>
                </a:tc>
                <a:tc>
                  <a:txBody>
                    <a:bodyPr/>
                    <a:lstStyle/>
                    <a:p>
                      <a:pPr algn="l">
                        <a:lnSpc>
                          <a:spcPct val="95000"/>
                        </a:lnSpc>
                        <a:spcBef>
                          <a:spcPts val="300"/>
                        </a:spcBef>
                      </a:pPr>
                      <a:r>
                        <a:rPr lang="en-US" sz="1200" dirty="0">
                          <a:solidFill>
                            <a:schemeClr val="dk1"/>
                          </a:solidFill>
                        </a:rPr>
                        <a:t>5%</a:t>
                      </a:r>
                    </a:p>
                  </a:txBody>
                  <a:tcPr/>
                </a:tc>
                <a:tc>
                  <a:txBody>
                    <a:bodyPr/>
                    <a:lstStyle/>
                    <a:p>
                      <a:pPr algn="l">
                        <a:lnSpc>
                          <a:spcPct val="95000"/>
                        </a:lnSpc>
                        <a:spcBef>
                          <a:spcPts val="300"/>
                        </a:spcBef>
                      </a:pPr>
                      <a:r>
                        <a:rPr lang="en-US" sz="1200" dirty="0">
                          <a:solidFill>
                            <a:schemeClr val="dk1"/>
                          </a:solidFill>
                        </a:rPr>
                        <a:t>4%</a:t>
                      </a:r>
                    </a:p>
                  </a:txBody>
                  <a:tcPr/>
                </a:tc>
                <a:extLst>
                  <a:ext uri="{0D108BD9-81ED-4DB2-BD59-A6C34878D82A}">
                    <a16:rowId xmlns:a16="http://schemas.microsoft.com/office/drawing/2014/main" xmlns="" val="10002"/>
                  </a:ext>
                </a:extLst>
              </a:tr>
              <a:tr h="240307">
                <a:tc>
                  <a:txBody>
                    <a:bodyPr/>
                    <a:lstStyle/>
                    <a:p>
                      <a:pPr algn="l">
                        <a:lnSpc>
                          <a:spcPct val="95000"/>
                        </a:lnSpc>
                        <a:spcBef>
                          <a:spcPts val="300"/>
                        </a:spcBef>
                      </a:pPr>
                      <a:r>
                        <a:rPr lang="en-US" sz="1200" dirty="0">
                          <a:solidFill>
                            <a:schemeClr val="dk1"/>
                          </a:solidFill>
                        </a:rPr>
                        <a:t>3-, 5-year and ELA</a:t>
                      </a:r>
                      <a:r>
                        <a:rPr lang="en-US" sz="1200" baseline="0" dirty="0">
                          <a:solidFill>
                            <a:schemeClr val="dk1"/>
                          </a:solidFill>
                        </a:rPr>
                        <a:t> </a:t>
                      </a:r>
                      <a:r>
                        <a:rPr lang="en-US" sz="1200" dirty="0">
                          <a:solidFill>
                            <a:schemeClr val="dk1"/>
                          </a:solidFill>
                        </a:rPr>
                        <a:t>software licenses</a:t>
                      </a:r>
                    </a:p>
                  </a:txBody>
                  <a:tcPr/>
                </a:tc>
                <a:tc>
                  <a:txBody>
                    <a:bodyPr/>
                    <a:lstStyle/>
                    <a:p>
                      <a:pPr algn="l">
                        <a:lnSpc>
                          <a:spcPct val="95000"/>
                        </a:lnSpc>
                        <a:spcBef>
                          <a:spcPts val="300"/>
                        </a:spcBef>
                      </a:pPr>
                      <a:r>
                        <a:rPr lang="en-US" sz="1200" dirty="0">
                          <a:solidFill>
                            <a:schemeClr val="dk1"/>
                          </a:solidFill>
                        </a:rPr>
                        <a:t>10%</a:t>
                      </a:r>
                    </a:p>
                  </a:txBody>
                  <a:tcPr/>
                </a:tc>
                <a:tc>
                  <a:txBody>
                    <a:bodyPr/>
                    <a:lstStyle/>
                    <a:p>
                      <a:pPr algn="l">
                        <a:lnSpc>
                          <a:spcPct val="95000"/>
                        </a:lnSpc>
                        <a:spcBef>
                          <a:spcPts val="300"/>
                        </a:spcBef>
                      </a:pPr>
                      <a:r>
                        <a:rPr lang="en-US" sz="1200" kern="1200" dirty="0">
                          <a:solidFill>
                            <a:schemeClr val="dk1"/>
                          </a:solidFill>
                          <a:latin typeface="+mn-lt"/>
                          <a:ea typeface="+mn-ea"/>
                          <a:cs typeface="+mn-cs"/>
                        </a:rPr>
                        <a:t>8%</a:t>
                      </a:r>
                    </a:p>
                  </a:txBody>
                  <a:tcPr/>
                </a:tc>
                <a:extLst>
                  <a:ext uri="{0D108BD9-81ED-4DB2-BD59-A6C34878D82A}">
                    <a16:rowId xmlns:a16="http://schemas.microsoft.com/office/drawing/2014/main" xmlns="" val="10003"/>
                  </a:ext>
                </a:extLst>
              </a:tr>
              <a:tr h="240307">
                <a:tc>
                  <a:txBody>
                    <a:bodyPr/>
                    <a:lstStyle/>
                    <a:p>
                      <a:pPr algn="l">
                        <a:lnSpc>
                          <a:spcPct val="95000"/>
                        </a:lnSpc>
                        <a:spcBef>
                          <a:spcPts val="300"/>
                        </a:spcBef>
                      </a:pPr>
                      <a:r>
                        <a:rPr lang="en-US" sz="1200" b="1" dirty="0">
                          <a:solidFill>
                            <a:schemeClr val="bg1"/>
                          </a:solidFill>
                        </a:rPr>
                        <a:t>Express Security</a:t>
                      </a:r>
                    </a:p>
                  </a:txBody>
                  <a:tcPr anchor="ctr">
                    <a:solidFill>
                      <a:srgbClr val="049FD9"/>
                    </a:solidFill>
                  </a:tcPr>
                </a:tc>
                <a:tc>
                  <a:txBody>
                    <a:bodyPr/>
                    <a:lstStyle/>
                    <a:p>
                      <a:pPr algn="l">
                        <a:lnSpc>
                          <a:spcPct val="95000"/>
                        </a:lnSpc>
                        <a:spcBef>
                          <a:spcPts val="300"/>
                        </a:spcBef>
                      </a:pPr>
                      <a:r>
                        <a:rPr lang="en-US" sz="1200" b="1" dirty="0">
                          <a:solidFill>
                            <a:schemeClr val="bg1"/>
                          </a:solidFill>
                        </a:rPr>
                        <a:t>VIP 28 Rebate</a:t>
                      </a:r>
                    </a:p>
                  </a:txBody>
                  <a:tcPr>
                    <a:solidFill>
                      <a:srgbClr val="049FD9"/>
                    </a:solidFill>
                  </a:tcPr>
                </a:tc>
                <a:tc>
                  <a:txBody>
                    <a:bodyPr/>
                    <a:lstStyle/>
                    <a:p>
                      <a:pPr algn="l">
                        <a:lnSpc>
                          <a:spcPct val="95000"/>
                        </a:lnSpc>
                        <a:spcBef>
                          <a:spcPts val="300"/>
                        </a:spcBef>
                      </a:pPr>
                      <a:r>
                        <a:rPr lang="en-US" sz="1200" b="1" dirty="0">
                          <a:solidFill>
                            <a:schemeClr val="bg1"/>
                          </a:solidFill>
                        </a:rPr>
                        <a:t>VIP 29 Rebate</a:t>
                      </a:r>
                    </a:p>
                  </a:txBody>
                  <a:tcPr>
                    <a:solidFill>
                      <a:srgbClr val="049FD9"/>
                    </a:solidFill>
                  </a:tcPr>
                </a:tc>
                <a:extLst>
                  <a:ext uri="{0D108BD9-81ED-4DB2-BD59-A6C34878D82A}">
                    <a16:rowId xmlns:a16="http://schemas.microsoft.com/office/drawing/2014/main" xmlns="" val="10004"/>
                  </a:ext>
                </a:extLst>
              </a:tr>
              <a:tr h="240307">
                <a:tc>
                  <a:txBody>
                    <a:bodyPr/>
                    <a:lstStyle/>
                    <a:p>
                      <a:pPr algn="l">
                        <a:lnSpc>
                          <a:spcPct val="95000"/>
                        </a:lnSpc>
                        <a:spcBef>
                          <a:spcPts val="300"/>
                        </a:spcBef>
                      </a:pPr>
                      <a:r>
                        <a:rPr lang="en-US" sz="1200" dirty="0">
                          <a:solidFill>
                            <a:schemeClr val="dk1"/>
                          </a:solidFill>
                        </a:rPr>
                        <a:t>All eligible hardware and all eligible software</a:t>
                      </a:r>
                    </a:p>
                  </a:txBody>
                  <a:tcPr/>
                </a:tc>
                <a:tc>
                  <a:txBody>
                    <a:bodyPr/>
                    <a:lstStyle/>
                    <a:p>
                      <a:pPr algn="l">
                        <a:lnSpc>
                          <a:spcPct val="95000"/>
                        </a:lnSpc>
                        <a:spcBef>
                          <a:spcPts val="300"/>
                        </a:spcBef>
                      </a:pPr>
                      <a:r>
                        <a:rPr lang="en-US" sz="1200" dirty="0">
                          <a:solidFill>
                            <a:schemeClr val="dk1"/>
                          </a:solidFill>
                        </a:rPr>
                        <a:t>4%</a:t>
                      </a:r>
                    </a:p>
                  </a:txBody>
                  <a:tcPr/>
                </a:tc>
                <a:tc>
                  <a:txBody>
                    <a:bodyPr/>
                    <a:lstStyle/>
                    <a:p>
                      <a:pPr algn="l">
                        <a:lnSpc>
                          <a:spcPct val="95000"/>
                        </a:lnSpc>
                        <a:spcBef>
                          <a:spcPts val="300"/>
                        </a:spcBef>
                      </a:pPr>
                      <a:r>
                        <a:rPr lang="en-US" sz="1200" dirty="0">
                          <a:solidFill>
                            <a:schemeClr val="dk1"/>
                          </a:solidFill>
                        </a:rPr>
                        <a:t>3%</a:t>
                      </a:r>
                    </a:p>
                  </a:txBody>
                  <a:tcPr/>
                </a:tc>
                <a:extLst>
                  <a:ext uri="{0D108BD9-81ED-4DB2-BD59-A6C34878D82A}">
                    <a16:rowId xmlns:a16="http://schemas.microsoft.com/office/drawing/2014/main" xmlns="" val="10005"/>
                  </a:ext>
                </a:extLst>
              </a:tr>
            </a:tbl>
          </a:graphicData>
        </a:graphic>
      </p:graphicFrame>
      <p:sp>
        <p:nvSpPr>
          <p:cNvPr id="5" name="Text Placeholder 2"/>
          <p:cNvSpPr txBox="1">
            <a:spLocks/>
          </p:cNvSpPr>
          <p:nvPr/>
        </p:nvSpPr>
        <p:spPr>
          <a:xfrm>
            <a:off x="1548006" y="3430281"/>
            <a:ext cx="4706938"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spcAft>
                <a:spcPts val="200"/>
              </a:spcAft>
              <a:buNone/>
            </a:pPr>
            <a:r>
              <a:rPr lang="en-US" sz="700" dirty="0"/>
              <a:t>For a complete list of VIP-eligible SKUs, go to </a:t>
            </a:r>
            <a:r>
              <a:rPr lang="en-US" sz="700" u="sng" dirty="0">
                <a:hlinkClick r:id="rId2"/>
              </a:rPr>
              <a:t>www.cisco.com/go/vipskus</a:t>
            </a:r>
            <a:r>
              <a:rPr lang="en-US" sz="700" dirty="0"/>
              <a:t>.</a:t>
            </a:r>
          </a:p>
        </p:txBody>
      </p:sp>
    </p:spTree>
    <p:extLst>
      <p:ext uri="{BB962C8B-B14F-4D97-AF65-F5344CB8AC3E}">
        <p14:creationId xmlns:p14="http://schemas.microsoft.com/office/powerpoint/2010/main" val="280657914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81600"/>
          </a:xfrm>
          <a:prstGeom prst="rect">
            <a:avLst/>
          </a:prstGeom>
        </p:spPr>
      </p:pic>
      <p:sp>
        <p:nvSpPr>
          <p:cNvPr id="4" name="Text Placeholder 3"/>
          <p:cNvSpPr>
            <a:spLocks noGrp="1"/>
          </p:cNvSpPr>
          <p:nvPr>
            <p:ph type="body" sz="quarter" idx="11"/>
          </p:nvPr>
        </p:nvSpPr>
        <p:spPr>
          <a:xfrm>
            <a:off x="500063" y="3333078"/>
            <a:ext cx="8139112" cy="889987"/>
          </a:xfrm>
        </p:spPr>
        <p:txBody>
          <a:bodyPr/>
          <a:lstStyle/>
          <a:p>
            <a:r>
              <a:rPr lang="en-US" sz="2800" dirty="0"/>
              <a:t>Data Center</a:t>
            </a:r>
          </a:p>
        </p:txBody>
      </p:sp>
    </p:spTree>
    <p:extLst>
      <p:ext uri="{BB962C8B-B14F-4D97-AF65-F5344CB8AC3E}">
        <p14:creationId xmlns:p14="http://schemas.microsoft.com/office/powerpoint/2010/main" val="18650453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68298"/>
            <a:ext cx="8277344" cy="2523296"/>
          </a:xfrm>
        </p:spPr>
        <p:txBody>
          <a:bodyPr/>
          <a:lstStyle/>
          <a:p>
            <a:pPr>
              <a:spcBef>
                <a:spcPts val="600"/>
              </a:spcBef>
            </a:pPr>
            <a:r>
              <a:rPr lang="en-US" sz="1300" dirty="0"/>
              <a:t>Capture data center switching transition with Cisco </a:t>
            </a:r>
            <a:r>
              <a:rPr lang="en-US" sz="1300" b="1" dirty="0"/>
              <a:t>Application Centric Infrastructure (ACI)</a:t>
            </a:r>
            <a:r>
              <a:rPr lang="en-US" sz="1300" dirty="0"/>
              <a:t>, a future-ready solution with purpose-built open, programmable software-defined networking (SDN) </a:t>
            </a:r>
          </a:p>
          <a:p>
            <a:pPr>
              <a:spcBef>
                <a:spcPts val="600"/>
              </a:spcBef>
            </a:pPr>
            <a:r>
              <a:rPr lang="en-US" sz="1300" dirty="0"/>
              <a:t>Lead with Cisco </a:t>
            </a:r>
            <a:r>
              <a:rPr lang="en-US" sz="1300" b="1" dirty="0"/>
              <a:t>Nexus 9000 Series platform </a:t>
            </a:r>
            <a:r>
              <a:rPr lang="en-US" sz="1300" dirty="0"/>
              <a:t>to deliver the best price/performance, with Cisco ACI ready, Cisco </a:t>
            </a:r>
            <a:r>
              <a:rPr lang="en-US" sz="1300" dirty="0" err="1"/>
              <a:t>Tetration</a:t>
            </a:r>
            <a:r>
              <a:rPr lang="en-US" sz="1300" dirty="0"/>
              <a:t> ready, and multi-speed (10/25/40/50/100G) ports</a:t>
            </a:r>
          </a:p>
          <a:p>
            <a:pPr>
              <a:spcBef>
                <a:spcPts val="600"/>
              </a:spcBef>
            </a:pPr>
            <a:r>
              <a:rPr lang="en-US" sz="1300" dirty="0"/>
              <a:t>Sell Cisco </a:t>
            </a:r>
            <a:r>
              <a:rPr lang="en-US" sz="1300" b="1" dirty="0"/>
              <a:t>UCS </a:t>
            </a:r>
            <a:r>
              <a:rPr lang="en-US" sz="1300" b="1" dirty="0" err="1"/>
              <a:t>SmartPlay</a:t>
            </a:r>
            <a:r>
              <a:rPr lang="en-US" sz="1300" b="1" dirty="0"/>
              <a:t> bundles </a:t>
            </a:r>
            <a:r>
              <a:rPr lang="en-US" sz="1300" dirty="0"/>
              <a:t>for best customer bundle pricing and VIP rebate for partners</a:t>
            </a:r>
          </a:p>
          <a:p>
            <a:pPr>
              <a:spcBef>
                <a:spcPts val="600"/>
              </a:spcBef>
            </a:pPr>
            <a:r>
              <a:rPr lang="en-US" sz="1300" dirty="0"/>
              <a:t>Introduce Cisco </a:t>
            </a:r>
            <a:r>
              <a:rPr lang="en-US" sz="1300" b="1" dirty="0" err="1"/>
              <a:t>HyperFlex</a:t>
            </a:r>
            <a:r>
              <a:rPr lang="en-US" sz="1300" dirty="0"/>
              <a:t> to customers with </a:t>
            </a:r>
            <a:r>
              <a:rPr lang="en-US" sz="1300" dirty="0" err="1" smtClean="0"/>
              <a:t>hyperconvergence</a:t>
            </a:r>
            <a:r>
              <a:rPr lang="en-US" sz="1300" dirty="0" smtClean="0"/>
              <a:t> </a:t>
            </a:r>
            <a:r>
              <a:rPr lang="en-US" sz="1300" dirty="0"/>
              <a:t>requirements</a:t>
            </a:r>
          </a:p>
          <a:p>
            <a:pPr lvl="0">
              <a:spcBef>
                <a:spcPts val="600"/>
              </a:spcBef>
            </a:pPr>
            <a:r>
              <a:rPr lang="en-US" sz="1300" dirty="0"/>
              <a:t>Leverage Cisco </a:t>
            </a:r>
            <a:r>
              <a:rPr lang="en-US" sz="1300" b="1" dirty="0"/>
              <a:t>UCS Account Breakaway </a:t>
            </a:r>
            <a:r>
              <a:rPr lang="en-US" sz="1300" dirty="0"/>
              <a:t>registration to boost UCS VIP profitability by 50 to 66 percent</a:t>
            </a:r>
          </a:p>
          <a:p>
            <a:pPr lvl="0">
              <a:spcBef>
                <a:spcPts val="600"/>
              </a:spcBef>
            </a:pPr>
            <a:r>
              <a:rPr lang="en-US" sz="1300" dirty="0"/>
              <a:t>Win new accounts with Cisco </a:t>
            </a:r>
            <a:r>
              <a:rPr lang="en-US" sz="1300" b="1" dirty="0" err="1"/>
              <a:t>Tetration</a:t>
            </a:r>
            <a:r>
              <a:rPr lang="en-US" sz="1300" b="1" dirty="0"/>
              <a:t> Analytics, </a:t>
            </a:r>
            <a:r>
              <a:rPr lang="en-US" sz="1300" dirty="0"/>
              <a:t>engage security stakeholders with always-on, real-time network and security analytics solutions</a:t>
            </a:r>
          </a:p>
          <a:p>
            <a:pPr lvl="0">
              <a:spcBef>
                <a:spcPts val="600"/>
              </a:spcBef>
            </a:pPr>
            <a:r>
              <a:rPr lang="en-US" sz="1300" dirty="0"/>
              <a:t>Learn more in the VIP playbook at </a:t>
            </a:r>
            <a:r>
              <a:rPr lang="en-US" sz="1300" dirty="0">
                <a:hlinkClick r:id="rId3"/>
              </a:rPr>
              <a:t>www.cisco.com/go/vip</a:t>
            </a:r>
            <a:r>
              <a:rPr lang="en-US" sz="1300" dirty="0"/>
              <a:t> </a:t>
            </a:r>
          </a:p>
          <a:p>
            <a:endParaRPr lang="en-US" sz="1300" dirty="0"/>
          </a:p>
        </p:txBody>
      </p:sp>
      <p:sp>
        <p:nvSpPr>
          <p:cNvPr id="12" name="Title Placeholder 5"/>
          <p:cNvSpPr>
            <a:spLocks noGrp="1"/>
          </p:cNvSpPr>
          <p:nvPr>
            <p:ph type="title"/>
          </p:nvPr>
        </p:nvSpPr>
        <p:spPr/>
        <p:txBody>
          <a:bodyPr/>
          <a:lstStyle/>
          <a:p>
            <a:pPr lvl="0"/>
            <a:r>
              <a:rPr lang="en-US" dirty="0"/>
              <a:t>Data Center</a:t>
            </a:r>
          </a:p>
        </p:txBody>
      </p:sp>
      <p:sp>
        <p:nvSpPr>
          <p:cNvPr id="4" name="TextBox 3"/>
          <p:cNvSpPr txBox="1"/>
          <p:nvPr/>
        </p:nvSpPr>
        <p:spPr>
          <a:xfrm>
            <a:off x="581218" y="1102664"/>
            <a:ext cx="3840480" cy="646331"/>
          </a:xfrm>
          <a:prstGeom prst="rect">
            <a:avLst/>
          </a:prstGeom>
          <a:solidFill>
            <a:schemeClr val="accent4"/>
          </a:solidFill>
        </p:spPr>
        <p:txBody>
          <a:bodyPr wrap="square" tIns="182880" bIns="182880" rtlCol="0">
            <a:spAutoFit/>
          </a:bodyPr>
          <a:lstStyle/>
          <a:p>
            <a:pPr algn="ctr"/>
            <a:r>
              <a:rPr lang="en-US" dirty="0">
                <a:solidFill>
                  <a:schemeClr val="bg1"/>
                </a:solidFill>
              </a:rPr>
              <a:t>Data Center</a:t>
            </a:r>
          </a:p>
        </p:txBody>
      </p:sp>
    </p:spTree>
    <p:extLst>
      <p:ext uri="{BB962C8B-B14F-4D97-AF65-F5344CB8AC3E}">
        <p14:creationId xmlns:p14="http://schemas.microsoft.com/office/powerpoint/2010/main" val="395116003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Data Center Overview</a:t>
            </a:r>
            <a:endParaRPr lang="en-US" dirty="0"/>
          </a:p>
        </p:txBody>
      </p:sp>
      <p:graphicFrame>
        <p:nvGraphicFramePr>
          <p:cNvPr id="6" name="Table Placeholder 8"/>
          <p:cNvGraphicFramePr>
            <a:graphicFrameLocks/>
          </p:cNvGraphicFramePr>
          <p:nvPr>
            <p:extLst>
              <p:ext uri="{D42A27DB-BD31-4B8C-83A1-F6EECF244321}">
                <p14:modId xmlns:p14="http://schemas.microsoft.com/office/powerpoint/2010/main" val="648629421"/>
              </p:ext>
            </p:extLst>
          </p:nvPr>
        </p:nvGraphicFramePr>
        <p:xfrm>
          <a:off x="470701" y="1016108"/>
          <a:ext cx="8202599" cy="3514706"/>
        </p:xfrm>
        <a:graphic>
          <a:graphicData uri="http://schemas.openxmlformats.org/drawingml/2006/table">
            <a:tbl>
              <a:tblPr firstRow="1" bandRow="1">
                <a:tableStyleId>{5C22544A-7EE6-4342-B048-85BDC9FD1C3A}</a:tableStyleId>
              </a:tblPr>
              <a:tblGrid>
                <a:gridCol w="2538175">
                  <a:extLst>
                    <a:ext uri="{9D8B030D-6E8A-4147-A177-3AD203B41FA5}">
                      <a16:colId xmlns:a16="http://schemas.microsoft.com/office/drawing/2014/main" xmlns="" val="20000"/>
                    </a:ext>
                  </a:extLst>
                </a:gridCol>
                <a:gridCol w="5664424">
                  <a:extLst>
                    <a:ext uri="{9D8B030D-6E8A-4147-A177-3AD203B41FA5}">
                      <a16:colId xmlns:a16="http://schemas.microsoft.com/office/drawing/2014/main" xmlns="" val="20001"/>
                    </a:ext>
                  </a:extLst>
                </a:gridCol>
              </a:tblGrid>
              <a:tr h="274320">
                <a:tc>
                  <a:txBody>
                    <a:bodyPr/>
                    <a:lstStyle/>
                    <a:p>
                      <a:pPr marL="112713" indent="0" algn="l" defTabSz="914400" rtl="0" eaLnBrk="1" latinLnBrk="0" hangingPunct="1">
                        <a:lnSpc>
                          <a:spcPct val="95000"/>
                        </a:lnSpc>
                        <a:spcBef>
                          <a:spcPts val="300"/>
                        </a:spcBef>
                      </a:pPr>
                      <a:r>
                        <a:rPr lang="en-US" sz="900" b="1" kern="1200" dirty="0" err="1" smtClean="0">
                          <a:solidFill>
                            <a:schemeClr val="bg1"/>
                          </a:solidFill>
                          <a:latin typeface="+mj-lt"/>
                          <a:ea typeface="+mn-ea"/>
                          <a:cs typeface="+mn-cs"/>
                        </a:rPr>
                        <a:t>Subtrack</a:t>
                      </a:r>
                      <a:endParaRPr lang="en-US" sz="900" b="1" kern="1200" dirty="0">
                        <a:solidFill>
                          <a:schemeClr val="bg1"/>
                        </a:solidFill>
                        <a:latin typeface="+mj-lt"/>
                        <a:ea typeface="+mn-ea"/>
                        <a:cs typeface="+mn-cs"/>
                      </a:endParaRPr>
                    </a:p>
                  </a:txBody>
                  <a:tcPr marL="35040" marR="35040" marT="35040" marB="3504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111125" indent="0" algn="l" defTabSz="914400" rtl="0" eaLnBrk="1" latinLnBrk="0" hangingPunct="1">
                        <a:lnSpc>
                          <a:spcPct val="95000"/>
                        </a:lnSpc>
                        <a:spcBef>
                          <a:spcPts val="300"/>
                        </a:spcBef>
                      </a:pPr>
                      <a:r>
                        <a:rPr lang="en-US" sz="900" kern="1200" dirty="0">
                          <a:solidFill>
                            <a:schemeClr val="bg1"/>
                          </a:solidFill>
                          <a:latin typeface="+mj-lt"/>
                        </a:rPr>
                        <a:t>Data Center</a:t>
                      </a:r>
                      <a:endParaRPr lang="en-US" sz="900" b="0" kern="1200" dirty="0">
                        <a:solidFill>
                          <a:schemeClr val="bg1"/>
                        </a:solidFill>
                        <a:latin typeface="+mj-lt"/>
                        <a:ea typeface="+mn-ea"/>
                        <a:cs typeface="+mn-cs"/>
                      </a:endParaRPr>
                    </a:p>
                  </a:txBody>
                  <a:tcPr marL="35040" marR="35040" marT="35040" marB="3504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182880">
                <a:tc>
                  <a:txBody>
                    <a:bodyPr/>
                    <a:lstStyle/>
                    <a:p>
                      <a:pPr algn="l">
                        <a:lnSpc>
                          <a:spcPct val="95000"/>
                        </a:lnSpc>
                        <a:spcBef>
                          <a:spcPts val="300"/>
                        </a:spcBef>
                      </a:pPr>
                      <a:r>
                        <a:rPr lang="en-US" sz="900" b="1" kern="1200" dirty="0">
                          <a:solidFill>
                            <a:schemeClr val="tx1"/>
                          </a:solidFill>
                          <a:latin typeface="+mj-lt"/>
                        </a:rPr>
                        <a:t>Enrollment</a:t>
                      </a:r>
                      <a:r>
                        <a:rPr lang="en-US" sz="900" b="1" kern="1200" baseline="0" dirty="0">
                          <a:solidFill>
                            <a:schemeClr val="tx1"/>
                          </a:solidFill>
                          <a:latin typeface="+mj-lt"/>
                        </a:rPr>
                        <a:t> </a:t>
                      </a:r>
                      <a:r>
                        <a:rPr lang="en-US" sz="900" b="1" kern="1200" dirty="0">
                          <a:solidFill>
                            <a:schemeClr val="tx1"/>
                          </a:solidFill>
                          <a:latin typeface="+mj-lt"/>
                        </a:rPr>
                        <a:t>Requirement</a:t>
                      </a:r>
                      <a:endParaRPr lang="en-US" sz="900" b="1" kern="1200" dirty="0">
                        <a:solidFill>
                          <a:schemeClr val="tx1"/>
                        </a:solidFill>
                        <a:latin typeface="+mj-lt"/>
                        <a:ea typeface="+mn-ea"/>
                        <a:cs typeface="+mn-cs"/>
                      </a:endParaRPr>
                    </a:p>
                  </a:txBody>
                  <a:tcPr marL="140158" marR="140158" marT="70079" marB="70079">
                    <a:lnT w="38100" cap="flat" cmpd="sng" algn="ctr">
                      <a:solidFill>
                        <a:schemeClr val="bg1"/>
                      </a:solidFill>
                      <a:prstDash val="solid"/>
                      <a:round/>
                      <a:headEnd type="none" w="med" len="med"/>
                      <a:tailEnd type="none" w="med" len="med"/>
                    </a:lnT>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rPr>
                        <a:t>Advanced Data Center Architecture and/or Unified Fabric Technology and/or Unified Computing Technology Specialization </a:t>
                      </a:r>
                      <a:r>
                        <a:rPr lang="en-US" sz="900" kern="1200" dirty="0">
                          <a:solidFill>
                            <a:schemeClr val="tx1"/>
                          </a:solidFill>
                          <a:latin typeface="+mn-lt"/>
                          <a:ea typeface="+mn-ea"/>
                          <a:cs typeface="+mn-cs"/>
                        </a:rPr>
                        <a:t>and/or</a:t>
                      </a:r>
                      <a:r>
                        <a:rPr lang="en-US" sz="900" kern="1200" baseline="0" dirty="0">
                          <a:solidFill>
                            <a:schemeClr val="tx1"/>
                          </a:solidFill>
                          <a:latin typeface="+mn-lt"/>
                          <a:ea typeface="+mn-ea"/>
                          <a:cs typeface="+mn-cs"/>
                        </a:rPr>
                        <a:t> CMSP Master or Advanced or Express</a:t>
                      </a:r>
                    </a:p>
                  </a:txBody>
                  <a:tcPr marL="140158" marR="140158" marT="70079" marB="70079">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516046">
                <a:tc>
                  <a:txBody>
                    <a:bodyPr/>
                    <a:lstStyle/>
                    <a:p>
                      <a:pPr algn="l">
                        <a:lnSpc>
                          <a:spcPct val="95000"/>
                        </a:lnSpc>
                        <a:spcBef>
                          <a:spcPts val="300"/>
                        </a:spcBef>
                      </a:pPr>
                      <a:r>
                        <a:rPr lang="en-US" sz="900" b="1" dirty="0">
                          <a:solidFill>
                            <a:schemeClr val="tx1"/>
                          </a:solidFill>
                          <a:latin typeface="+mj-lt"/>
                        </a:rPr>
                        <a:t>Specialization Requirement</a:t>
                      </a:r>
                    </a:p>
                  </a:txBody>
                  <a:tcPr marL="140158" marR="140158" marT="70079" marB="70079"/>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Maintain Advanced Data Center Architecture and/or Unified Fabric Technology Specialization and/or Unified Computing Technology Specialization </a:t>
                      </a:r>
                      <a:r>
                        <a:rPr lang="en-US" sz="900" kern="1200" dirty="0">
                          <a:solidFill>
                            <a:schemeClr val="tx1"/>
                          </a:solidFill>
                          <a:latin typeface="+mn-lt"/>
                          <a:ea typeface="+mn-ea"/>
                          <a:cs typeface="+mn-cs"/>
                        </a:rPr>
                        <a:t>and/or</a:t>
                      </a:r>
                      <a:r>
                        <a:rPr lang="en-US" sz="900" kern="1200" baseline="0" dirty="0">
                          <a:solidFill>
                            <a:schemeClr val="tx1"/>
                          </a:solidFill>
                          <a:latin typeface="+mn-lt"/>
                          <a:ea typeface="+mn-ea"/>
                          <a:cs typeface="+mn-cs"/>
                        </a:rPr>
                        <a:t> CMSP Master or Advanced or Express </a:t>
                      </a:r>
                      <a:r>
                        <a:rPr lang="en-US" sz="900" kern="1200" dirty="0">
                          <a:solidFill>
                            <a:schemeClr val="tx1"/>
                          </a:solidFill>
                          <a:latin typeface="+mj-lt"/>
                          <a:ea typeface="+mn-ea"/>
                          <a:cs typeface="+mn-cs"/>
                        </a:rPr>
                        <a:t>(</a:t>
                      </a:r>
                      <a:r>
                        <a:rPr lang="en-US" sz="900" kern="1200" dirty="0">
                          <a:solidFill>
                            <a:srgbClr val="4D4D4C"/>
                          </a:solidFill>
                          <a:latin typeface="+mn-lt"/>
                          <a:ea typeface="+mn-ea"/>
                          <a:cs typeface="+mn-cs"/>
                        </a:rPr>
                        <a:t>throughout the entire VIP period)</a:t>
                      </a:r>
                    </a:p>
                  </a:txBody>
                  <a:tcPr marL="140158" marR="140158" marT="70079" marB="70079"/>
                </a:tc>
                <a:extLst>
                  <a:ext uri="{0D108BD9-81ED-4DB2-BD59-A6C34878D82A}">
                    <a16:rowId xmlns:a16="http://schemas.microsoft.com/office/drawing/2014/main" xmlns="" val="10002"/>
                  </a:ext>
                </a:extLst>
              </a:tr>
              <a:tr h="377393">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j-lt"/>
                          <a:ea typeface="+mn-ea"/>
                          <a:cs typeface="+mn-cs"/>
                        </a:rPr>
                        <a:t>Minimum Booking </a:t>
                      </a:r>
                      <a:br>
                        <a:rPr lang="en-US" sz="900" b="1" kern="1200" dirty="0">
                          <a:solidFill>
                            <a:schemeClr val="tx1"/>
                          </a:solidFill>
                          <a:latin typeface="+mj-lt"/>
                          <a:ea typeface="+mn-ea"/>
                          <a:cs typeface="+mn-cs"/>
                        </a:rPr>
                      </a:br>
                      <a:r>
                        <a:rPr lang="en-US" sz="900" b="1" kern="1200" dirty="0">
                          <a:solidFill>
                            <a:schemeClr val="tx1"/>
                          </a:solidFill>
                          <a:latin typeface="+mj-lt"/>
                          <a:ea typeface="+mn-ea"/>
                          <a:cs typeface="+mn-cs"/>
                        </a:rPr>
                        <a:t>(6 Month/3 Month)</a:t>
                      </a:r>
                    </a:p>
                  </a:txBody>
                  <a:tcPr marL="140158" marR="140158" marT="70079" marB="70079"/>
                </a:tc>
                <a:tc>
                  <a:txBody>
                    <a:bodyPr/>
                    <a:lstStyle/>
                    <a:p>
                      <a:pPr marL="0" marR="0" lvl="0" indent="0" algn="l" defTabSz="914400" rtl="0" eaLnBrk="1" fontAlgn="base" latinLnBrk="0" hangingPunct="1">
                        <a:lnSpc>
                          <a:spcPct val="95000"/>
                        </a:lnSpc>
                        <a:spcBef>
                          <a:spcPct val="50000"/>
                        </a:spcBef>
                        <a:spcAft>
                          <a:spcPct val="0"/>
                        </a:spcAft>
                        <a:buClr>
                          <a:schemeClr val="tx2"/>
                        </a:buClr>
                        <a:buSzPct val="100000"/>
                        <a:buFont typeface="Wingdings" pitchFamily="2" charset="2"/>
                        <a:buNone/>
                        <a:tabLst/>
                        <a:defRPr/>
                      </a:pPr>
                      <a:r>
                        <a:rPr lang="en-US" altLang="zh-CN" sz="900" kern="1200" baseline="0" dirty="0" smtClean="0">
                          <a:solidFill>
                            <a:schemeClr val="tx1"/>
                          </a:solidFill>
                          <a:latin typeface="+mn-lt"/>
                          <a:ea typeface="黑体" panose="02010609060101010101" pitchFamily="49" charset="-122"/>
                          <a:cs typeface="+mn-cs"/>
                        </a:rPr>
                        <a:t>100,000</a:t>
                      </a:r>
                      <a:r>
                        <a:rPr lang="zh-CN" altLang="en-US" sz="900" kern="1200" baseline="0" dirty="0" smtClean="0">
                          <a:solidFill>
                            <a:schemeClr val="tx1"/>
                          </a:solidFill>
                          <a:latin typeface="+mn-lt"/>
                          <a:ea typeface="黑体" panose="02010609060101010101" pitchFamily="49" charset="-122"/>
                          <a:cs typeface="+mn-cs"/>
                        </a:rPr>
                        <a:t> </a:t>
                      </a:r>
                      <a:r>
                        <a:rPr lang="en-US" altLang="zh-CN" sz="900" kern="1200" baseline="0" dirty="0" smtClean="0">
                          <a:solidFill>
                            <a:schemeClr val="tx1"/>
                          </a:solidFill>
                          <a:latin typeface="+mn-lt"/>
                          <a:ea typeface="黑体" panose="02010609060101010101" pitchFamily="49" charset="-122"/>
                          <a:cs typeface="+mn-cs"/>
                        </a:rPr>
                        <a:t>/</a:t>
                      </a:r>
                      <a:r>
                        <a:rPr lang="zh-CN" altLang="en-US" sz="900" kern="1200" baseline="0" dirty="0" smtClean="0">
                          <a:solidFill>
                            <a:schemeClr val="tx1"/>
                          </a:solidFill>
                          <a:latin typeface="+mn-lt"/>
                          <a:ea typeface="黑体" panose="02010609060101010101" pitchFamily="49" charset="-122"/>
                          <a:cs typeface="+mn-cs"/>
                        </a:rPr>
                        <a:t> </a:t>
                      </a:r>
                      <a:r>
                        <a:rPr lang="en-US" altLang="zh-CN" sz="900" kern="1200" baseline="0" dirty="0" smtClean="0">
                          <a:solidFill>
                            <a:schemeClr val="tx1"/>
                          </a:solidFill>
                          <a:latin typeface="+mn-lt"/>
                          <a:ea typeface="黑体" panose="02010609060101010101" pitchFamily="49" charset="-122"/>
                          <a:cs typeface="+mn-cs"/>
                        </a:rPr>
                        <a:t>50,000</a:t>
                      </a:r>
                      <a:endParaRPr lang="zh-CN" altLang="zh-CN" sz="900" kern="1200" baseline="0" dirty="0" smtClean="0">
                        <a:solidFill>
                          <a:schemeClr val="tx1"/>
                        </a:solidFill>
                        <a:latin typeface="+mn-lt"/>
                        <a:ea typeface="黑体" panose="02010609060101010101" pitchFamily="49" charset="-122"/>
                        <a:cs typeface="+mn-cs"/>
                      </a:endParaRPr>
                    </a:p>
                  </a:txBody>
                  <a:tcPr marL="140158" marR="140158" marT="70079" marB="70079"/>
                </a:tc>
                <a:extLst>
                  <a:ext uri="{0D108BD9-81ED-4DB2-BD59-A6C34878D82A}">
                    <a16:rowId xmlns:a16="http://schemas.microsoft.com/office/drawing/2014/main" xmlns="" val="10003"/>
                  </a:ext>
                </a:extLst>
              </a:tr>
              <a:tr h="274320">
                <a:tc>
                  <a:txBody>
                    <a:bodyPr/>
                    <a:lstStyle/>
                    <a:p>
                      <a:pPr marL="0" lvl="0" algn="l" defTabSz="914400" rtl="0" eaLnBrk="1" latinLnBrk="0" hangingPunct="1">
                        <a:lnSpc>
                          <a:spcPct val="95000"/>
                        </a:lnSpc>
                        <a:spcBef>
                          <a:spcPts val="300"/>
                        </a:spcBef>
                      </a:pPr>
                      <a:r>
                        <a:rPr lang="pt-BR" sz="900" b="1" kern="1200" dirty="0">
                          <a:solidFill>
                            <a:schemeClr val="tx1"/>
                          </a:solidFill>
                          <a:latin typeface="+mj-lt"/>
                          <a:ea typeface="+mn-ea"/>
                          <a:cs typeface="+mn-cs"/>
                        </a:rPr>
                        <a:t> SKU Categories </a:t>
                      </a:r>
                    </a:p>
                  </a:txBody>
                  <a:tcPr/>
                </a:tc>
                <a:tc>
                  <a:txBody>
                    <a:bodyPr/>
                    <a:lstStyle/>
                    <a:p>
                      <a:pPr marL="58738"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ea typeface="+mn-ea"/>
                          <a:cs typeface="+mn-cs"/>
                        </a:rPr>
                        <a:t>2%, 3%, 4%, 5%, 10%</a:t>
                      </a:r>
                    </a:p>
                  </a:txBody>
                  <a:tcPr/>
                </a:tc>
                <a:extLst>
                  <a:ext uri="{0D108BD9-81ED-4DB2-BD59-A6C34878D82A}">
                    <a16:rowId xmlns:a16="http://schemas.microsoft.com/office/drawing/2014/main" xmlns="" val="10004"/>
                  </a:ext>
                </a:extLst>
              </a:tr>
              <a:tr h="269277">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j-lt"/>
                        </a:rPr>
                        <a:t>CSAT </a:t>
                      </a:r>
                      <a:br>
                        <a:rPr lang="en-US" sz="900" b="1" kern="1200" dirty="0">
                          <a:solidFill>
                            <a:schemeClr val="tx1"/>
                          </a:solidFill>
                          <a:latin typeface="+mj-lt"/>
                        </a:rPr>
                      </a:br>
                      <a:r>
                        <a:rPr lang="en-US" sz="900" b="1" kern="1200" dirty="0">
                          <a:solidFill>
                            <a:schemeClr val="tx1"/>
                          </a:solidFill>
                          <a:latin typeface="+mj-lt"/>
                        </a:rPr>
                        <a:t>Requirement</a:t>
                      </a:r>
                    </a:p>
                  </a:txBody>
                  <a:tcPr marL="140158" marR="140158" marT="70079" marB="70079"/>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ea typeface="+mn-ea"/>
                          <a:cs typeface="+mn-cs"/>
                        </a:rPr>
                        <a:t>Maintain Gold/Premier certification or</a:t>
                      </a:r>
                      <a:br>
                        <a:rPr lang="en-US" sz="900" kern="1200" dirty="0">
                          <a:solidFill>
                            <a:schemeClr val="tx1"/>
                          </a:solidFill>
                          <a:latin typeface="+mj-lt"/>
                          <a:ea typeface="+mn-ea"/>
                          <a:cs typeface="+mn-cs"/>
                        </a:rPr>
                      </a:br>
                      <a:r>
                        <a:rPr lang="en-US" sz="900" kern="1200" dirty="0">
                          <a:solidFill>
                            <a:schemeClr val="tx1"/>
                          </a:solidFill>
                          <a:latin typeface="+mj-lt"/>
                          <a:ea typeface="+mn-ea"/>
                          <a:cs typeface="+mn-cs"/>
                        </a:rPr>
                        <a:t>Completed follow-up activities on all low scores received for the current fiscal year within the PAL tool</a:t>
                      </a:r>
                    </a:p>
                  </a:txBody>
                  <a:tcPr marL="140158" marR="140158" marT="70079" marB="70079"/>
                </a:tc>
                <a:extLst>
                  <a:ext uri="{0D108BD9-81ED-4DB2-BD59-A6C34878D82A}">
                    <a16:rowId xmlns:a16="http://schemas.microsoft.com/office/drawing/2014/main" xmlns="" val="10005"/>
                  </a:ext>
                </a:extLst>
              </a:tr>
              <a:tr h="277318">
                <a:tc>
                  <a:txBody>
                    <a:bodyPr/>
                    <a:lstStyle/>
                    <a:p>
                      <a:pPr algn="l">
                        <a:lnSpc>
                          <a:spcPct val="95000"/>
                        </a:lnSpc>
                        <a:spcBef>
                          <a:spcPts val="300"/>
                        </a:spcBef>
                      </a:pPr>
                      <a:r>
                        <a:rPr lang="en-US" sz="900" b="1" kern="1200" dirty="0">
                          <a:solidFill>
                            <a:schemeClr val="tx1"/>
                          </a:solidFill>
                          <a:latin typeface="+mj-lt"/>
                          <a:ea typeface="+mn-ea"/>
                          <a:cs typeface="+mn-cs"/>
                        </a:rPr>
                        <a:t>Master Specialization/</a:t>
                      </a:r>
                      <a:br>
                        <a:rPr lang="en-US" sz="900" b="1" kern="1200" dirty="0">
                          <a:solidFill>
                            <a:schemeClr val="tx1"/>
                          </a:solidFill>
                          <a:latin typeface="+mj-lt"/>
                          <a:ea typeface="+mn-ea"/>
                          <a:cs typeface="+mn-cs"/>
                        </a:rPr>
                      </a:br>
                      <a:r>
                        <a:rPr lang="en-US" sz="900" b="1" kern="1200" dirty="0">
                          <a:solidFill>
                            <a:schemeClr val="tx1"/>
                          </a:solidFill>
                          <a:latin typeface="+mj-lt"/>
                          <a:ea typeface="+mn-ea"/>
                          <a:cs typeface="+mn-cs"/>
                        </a:rPr>
                        <a:t>Cisco Powered Bonus %</a:t>
                      </a:r>
                    </a:p>
                  </a:txBody>
                  <a:tcPr marL="140158" marR="140158" marT="70079" marB="70079"/>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rPr>
                        <a:t>1%</a:t>
                      </a:r>
                      <a:endParaRPr lang="en-US" sz="900" b="0" kern="1200" dirty="0">
                        <a:solidFill>
                          <a:schemeClr val="tx1"/>
                        </a:solidFill>
                        <a:latin typeface="+mj-lt"/>
                        <a:ea typeface="+mn-ea"/>
                        <a:cs typeface="+mn-cs"/>
                      </a:endParaRPr>
                    </a:p>
                  </a:txBody>
                  <a:tcPr marL="140158" marR="140158" marT="70079" marB="70079"/>
                </a:tc>
                <a:extLst>
                  <a:ext uri="{0D108BD9-81ED-4DB2-BD59-A6C34878D82A}">
                    <a16:rowId xmlns:a16="http://schemas.microsoft.com/office/drawing/2014/main" xmlns="" val="10006"/>
                  </a:ext>
                </a:extLst>
              </a:tr>
              <a:tr h="277318">
                <a:tc>
                  <a:txBody>
                    <a:bodyPr/>
                    <a:lstStyle/>
                    <a:p>
                      <a:pPr marL="0" lvl="0" algn="l" defTabSz="914400" rtl="0" eaLnBrk="1" latinLnBrk="0" hangingPunct="1">
                        <a:lnSpc>
                          <a:spcPct val="95000"/>
                        </a:lnSpc>
                        <a:spcBef>
                          <a:spcPts val="300"/>
                        </a:spcBef>
                      </a:pPr>
                      <a:r>
                        <a:rPr lang="pl-PL" sz="900" b="1" kern="1200" dirty="0">
                          <a:solidFill>
                            <a:schemeClr val="tx1"/>
                          </a:solidFill>
                          <a:latin typeface="+mj-lt"/>
                        </a:rPr>
                        <a:t>Gold/CMSP Master </a:t>
                      </a:r>
                      <a:r>
                        <a:rPr lang="en-US" sz="900" b="1" kern="1200" dirty="0">
                          <a:solidFill>
                            <a:schemeClr val="tx1"/>
                          </a:solidFill>
                          <a:latin typeface="+mj-lt"/>
                        </a:rPr>
                        <a:t>B</a:t>
                      </a:r>
                      <a:r>
                        <a:rPr lang="pl-PL" sz="900" b="1" kern="1200" dirty="0">
                          <a:solidFill>
                            <a:schemeClr val="tx1"/>
                          </a:solidFill>
                          <a:latin typeface="+mj-lt"/>
                        </a:rPr>
                        <a:t>onus %</a:t>
                      </a:r>
                    </a:p>
                  </a:txBody>
                  <a:tcPr marL="140158" marR="140158" marT="70079" marB="70079"/>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rPr>
                        <a:t>1%</a:t>
                      </a:r>
                      <a:endParaRPr lang="en-US" sz="900" b="0" kern="1200" dirty="0">
                        <a:solidFill>
                          <a:schemeClr val="tx1"/>
                        </a:solidFill>
                        <a:latin typeface="+mj-lt"/>
                        <a:ea typeface="+mn-ea"/>
                        <a:cs typeface="+mn-cs"/>
                      </a:endParaRPr>
                    </a:p>
                  </a:txBody>
                  <a:tcPr marL="140158" marR="140158" marT="70079" marB="70079"/>
                </a:tc>
                <a:extLst>
                  <a:ext uri="{0D108BD9-81ED-4DB2-BD59-A6C34878D82A}">
                    <a16:rowId xmlns:a16="http://schemas.microsoft.com/office/drawing/2014/main" xmlns="" val="10007"/>
                  </a:ext>
                </a:extLst>
              </a:tr>
              <a:tr h="277318">
                <a:tc>
                  <a:txBody>
                    <a:bodyPr/>
                    <a:lstStyle/>
                    <a:p>
                      <a:pPr marL="0" lvl="0" algn="l" defTabSz="914400" rtl="0" eaLnBrk="1" latinLnBrk="0" hangingPunct="1">
                        <a:lnSpc>
                          <a:spcPct val="95000"/>
                        </a:lnSpc>
                        <a:spcBef>
                          <a:spcPts val="300"/>
                        </a:spcBef>
                      </a:pPr>
                      <a:r>
                        <a:rPr lang="en-US" sz="900" b="1" kern="1200" dirty="0">
                          <a:solidFill>
                            <a:schemeClr val="tx1"/>
                          </a:solidFill>
                          <a:latin typeface="+mj-lt"/>
                          <a:ea typeface="+mn-ea"/>
                          <a:cs typeface="+mn-cs"/>
                        </a:rPr>
                        <a:t>UCS/HX Account Breakaway Bonus %</a:t>
                      </a:r>
                      <a:endParaRPr lang="pl-PL" sz="900" b="1" kern="1200" dirty="0">
                        <a:solidFill>
                          <a:schemeClr val="tx1"/>
                        </a:solidFill>
                        <a:latin typeface="+mj-lt"/>
                        <a:ea typeface="+mn-ea"/>
                        <a:cs typeface="+mn-cs"/>
                      </a:endParaRPr>
                    </a:p>
                  </a:txBody>
                  <a:tcPr marL="140158" marR="140158" marT="70079" marB="70079"/>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chemeClr val="tx1"/>
                          </a:solidFill>
                          <a:latin typeface="+mj-lt"/>
                          <a:ea typeface="+mn-ea"/>
                          <a:cs typeface="+mn-cs"/>
                        </a:rPr>
                        <a:t>2%</a:t>
                      </a:r>
                    </a:p>
                  </a:txBody>
                  <a:tcPr marL="140158" marR="140158" marT="70079" marB="70079"/>
                </a:tc>
                <a:extLst>
                  <a:ext uri="{0D108BD9-81ED-4DB2-BD59-A6C34878D82A}">
                    <a16:rowId xmlns:a16="http://schemas.microsoft.com/office/drawing/2014/main" xmlns="" val="10008"/>
                  </a:ext>
                </a:extLst>
              </a:tr>
              <a:tr h="277318">
                <a:tc>
                  <a:txBody>
                    <a:bodyPr/>
                    <a:lstStyle/>
                    <a:p>
                      <a:pPr marL="0" lvl="0" algn="l" defTabSz="914400" rtl="0" eaLnBrk="1" latinLnBrk="0" hangingPunct="1">
                        <a:lnSpc>
                          <a:spcPct val="95000"/>
                        </a:lnSpc>
                        <a:spcBef>
                          <a:spcPts val="300"/>
                        </a:spcBef>
                      </a:pPr>
                      <a:r>
                        <a:rPr lang="en-US" sz="900" b="1" kern="1200" dirty="0">
                          <a:solidFill>
                            <a:schemeClr val="tx1"/>
                          </a:solidFill>
                          <a:latin typeface="+mj-lt"/>
                          <a:ea typeface="+mn-ea"/>
                          <a:cs typeface="+mn-cs"/>
                        </a:rPr>
                        <a:t>Precedence</a:t>
                      </a:r>
                      <a:endParaRPr lang="pl-PL" sz="900" b="1" kern="1200" dirty="0">
                        <a:solidFill>
                          <a:schemeClr val="tx1"/>
                        </a:solidFill>
                        <a:latin typeface="+mj-lt"/>
                        <a:ea typeface="+mn-ea"/>
                        <a:cs typeface="+mn-cs"/>
                      </a:endParaRPr>
                    </a:p>
                  </a:txBody>
                  <a:tcPr marL="140158" marR="140158" marT="70079" marB="70079"/>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chemeClr val="tx1"/>
                          </a:solidFill>
                          <a:latin typeface="+mj-lt"/>
                          <a:ea typeface="+mn-ea"/>
                          <a:cs typeface="+mn-cs"/>
                        </a:rPr>
                        <a:t>–</a:t>
                      </a:r>
                    </a:p>
                  </a:txBody>
                  <a:tcPr marL="140158" marR="140158" marT="70079" marB="70079"/>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23595858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62301" y="1200557"/>
            <a:ext cx="8277344" cy="3168210"/>
          </a:xfrm>
        </p:spPr>
        <p:txBody>
          <a:bodyPr/>
          <a:lstStyle/>
          <a:p>
            <a:r>
              <a:rPr lang="en-US" sz="1300" dirty="0"/>
              <a:t>Partners can receive VIP rebate bonus on approved UCS/</a:t>
            </a:r>
            <a:r>
              <a:rPr lang="en-US" sz="1300" dirty="0" err="1"/>
              <a:t>HyperFlex</a:t>
            </a:r>
            <a:r>
              <a:rPr lang="en-US" sz="1300" dirty="0"/>
              <a:t> Account Breakaway deals in VIP 29</a:t>
            </a:r>
          </a:p>
          <a:p>
            <a:r>
              <a:rPr lang="en-US" sz="1300" dirty="0"/>
              <a:t>Acquire new accounts, reactivate dormant accounts through UCS/</a:t>
            </a:r>
            <a:r>
              <a:rPr lang="en-US" sz="1300" dirty="0" err="1"/>
              <a:t>HyperFlex</a:t>
            </a:r>
            <a:r>
              <a:rPr lang="en-US" sz="1300" dirty="0"/>
              <a:t> Account Breakaway program, receive significantly higher upfront discounts and also get rewarded in VIP </a:t>
            </a:r>
          </a:p>
          <a:p>
            <a:r>
              <a:rPr lang="en-US" sz="1300" dirty="0"/>
              <a:t>2 percent of additional VIP bonus increases the UCS and </a:t>
            </a:r>
            <a:r>
              <a:rPr lang="en-US" sz="1300" dirty="0" err="1"/>
              <a:t>HyperFlex</a:t>
            </a:r>
            <a:r>
              <a:rPr lang="en-US" sz="1300" dirty="0"/>
              <a:t> VIP rebate by 50-66 percent </a:t>
            </a:r>
          </a:p>
          <a:p>
            <a:endParaRPr lang="en-US" sz="1300" dirty="0"/>
          </a:p>
          <a:p>
            <a:endParaRPr lang="en-US" sz="1300" dirty="0"/>
          </a:p>
          <a:p>
            <a:endParaRPr lang="en-US" sz="1300" dirty="0"/>
          </a:p>
          <a:p>
            <a:pPr>
              <a:spcBef>
                <a:spcPts val="2400"/>
              </a:spcBef>
            </a:pPr>
            <a:r>
              <a:rPr lang="en-US" sz="1300" dirty="0"/>
              <a:t>UCS/HX Account Breakaway </a:t>
            </a:r>
            <a:r>
              <a:rPr lang="en-US" sz="1300" dirty="0" smtClean="0"/>
              <a:t>Bonus </a:t>
            </a:r>
            <a:r>
              <a:rPr lang="en-US" sz="1300" dirty="0"/>
              <a:t>can be paid to eligible partners on the top of Gold/CMSP Master Bonus (1 percent) and Master Specialization/Cisco Powered Bonus (1 percent)</a:t>
            </a:r>
          </a:p>
          <a:p>
            <a:r>
              <a:rPr lang="en-US" sz="1300" dirty="0"/>
              <a:t>Register Account Breakaway deals in Cisco Commerce Workspace by identifying new accounts and reactivating dormant accounts in UCS/</a:t>
            </a:r>
            <a:r>
              <a:rPr lang="en-US" sz="1300" dirty="0" err="1"/>
              <a:t>HyperFlex</a:t>
            </a:r>
            <a:r>
              <a:rPr lang="en-US" sz="1300" dirty="0"/>
              <a:t>, for more info visit </a:t>
            </a:r>
            <a:r>
              <a:rPr lang="en-US" sz="1300" dirty="0">
                <a:hlinkClick r:id="rId3"/>
              </a:rPr>
              <a:t>www.cisco.com/go/ab</a:t>
            </a:r>
            <a:endParaRPr lang="en-US" sz="1300" dirty="0"/>
          </a:p>
        </p:txBody>
      </p:sp>
      <p:sp>
        <p:nvSpPr>
          <p:cNvPr id="8" name="Title 7"/>
          <p:cNvSpPr>
            <a:spLocks noGrp="1"/>
          </p:cNvSpPr>
          <p:nvPr>
            <p:ph type="title"/>
          </p:nvPr>
        </p:nvSpPr>
        <p:spPr/>
        <p:txBody>
          <a:bodyPr/>
          <a:lstStyle/>
          <a:p>
            <a:r>
              <a:rPr lang="en-US"/>
              <a:t>Data Center: </a:t>
            </a:r>
            <a:br>
              <a:rPr lang="en-US"/>
            </a:br>
            <a:r>
              <a:rPr lang="en-US"/>
              <a:t>UCS/HyperFlex Account Breakaway Bonus</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170035544"/>
              </p:ext>
            </p:extLst>
          </p:nvPr>
        </p:nvGraphicFramePr>
        <p:xfrm>
          <a:off x="1015264" y="2420010"/>
          <a:ext cx="1828800" cy="100584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xmlns="" val="20000"/>
                    </a:ext>
                  </a:extLst>
                </a:gridCol>
              </a:tblGrid>
              <a:tr h="472980">
                <a:tc>
                  <a:txBody>
                    <a:bodyPr/>
                    <a:lstStyle/>
                    <a:p>
                      <a:r>
                        <a:rPr lang="en-US" sz="1100" dirty="0">
                          <a:solidFill>
                            <a:schemeClr val="bg1"/>
                          </a:solidFill>
                        </a:rPr>
                        <a:t>Product</a:t>
                      </a:r>
                      <a:r>
                        <a:rPr lang="en-US" sz="1100" baseline="0" dirty="0">
                          <a:solidFill>
                            <a:schemeClr val="bg1"/>
                          </a:solidFill>
                        </a:rPr>
                        <a:t> Category</a:t>
                      </a:r>
                      <a:endParaRPr lang="en-US" sz="1100" dirty="0">
                        <a:solidFill>
                          <a:schemeClr val="bg1"/>
                        </a:solidFill>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2">
                        <a:lumMod val="50000"/>
                      </a:schemeClr>
                    </a:solidFill>
                  </a:tcPr>
                </a:tc>
                <a:extLst>
                  <a:ext uri="{0D108BD9-81ED-4DB2-BD59-A6C34878D82A}">
                    <a16:rowId xmlns:a16="http://schemas.microsoft.com/office/drawing/2014/main" xmlns="" val="10000"/>
                  </a:ext>
                </a:extLst>
              </a:tr>
              <a:tr h="266430">
                <a:tc>
                  <a:txBody>
                    <a:bodyPr/>
                    <a:lstStyle/>
                    <a:p>
                      <a:r>
                        <a:rPr lang="en-US" sz="1100" dirty="0">
                          <a:solidFill>
                            <a:schemeClr val="bg1"/>
                          </a:solidFill>
                        </a:rPr>
                        <a:t>All UCS HW (excl. CPUs)</a:t>
                      </a:r>
                      <a:endParaRPr lang="en-US" sz="1100" baseline="30000" dirty="0">
                        <a:solidFill>
                          <a:schemeClr val="bg1"/>
                        </a:solidFill>
                      </a:endParaRPr>
                    </a:p>
                  </a:txBody>
                  <a:tcPr anchor="ctr">
                    <a:lnL w="12700" cap="flat" cmpd="sng" algn="ctr">
                      <a:noFill/>
                      <a:prstDash val="solid"/>
                      <a:round/>
                      <a:headEnd type="none" w="med" len="med"/>
                      <a:tailEnd type="none" w="med" len="med"/>
                    </a:lnL>
                    <a:solidFill>
                      <a:schemeClr val="bg2">
                        <a:lumMod val="50000"/>
                      </a:schemeClr>
                    </a:solidFill>
                  </a:tcPr>
                </a:tc>
                <a:extLst>
                  <a:ext uri="{0D108BD9-81ED-4DB2-BD59-A6C34878D82A}">
                    <a16:rowId xmlns:a16="http://schemas.microsoft.com/office/drawing/2014/main" xmlns="" val="10001"/>
                  </a:ext>
                </a:extLst>
              </a:tr>
              <a:tr h="266430">
                <a:tc>
                  <a:txBody>
                    <a:bodyPr/>
                    <a:lstStyle/>
                    <a:p>
                      <a:pPr marL="0" marR="0" indent="0" algn="l" defTabSz="685891" rtl="0" eaLnBrk="1" fontAlgn="auto" latinLnBrk="0" hangingPunct="1">
                        <a:lnSpc>
                          <a:spcPct val="100000"/>
                        </a:lnSpc>
                        <a:spcBef>
                          <a:spcPts val="0"/>
                        </a:spcBef>
                        <a:spcAft>
                          <a:spcPts val="0"/>
                        </a:spcAft>
                        <a:buClrTx/>
                        <a:buSzTx/>
                        <a:buFontTx/>
                        <a:buNone/>
                        <a:tabLst/>
                        <a:defRPr/>
                      </a:pPr>
                      <a:r>
                        <a:rPr lang="en-US" sz="1100" dirty="0" err="1">
                          <a:solidFill>
                            <a:schemeClr val="bg1"/>
                          </a:solidFill>
                        </a:rPr>
                        <a:t>HyperFlex</a:t>
                      </a:r>
                      <a:endParaRPr lang="en-US" sz="1100" baseline="30000" dirty="0">
                        <a:solidFill>
                          <a:schemeClr val="bg1"/>
                        </a:solidFill>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xmlns=""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62432201"/>
              </p:ext>
            </p:extLst>
          </p:nvPr>
        </p:nvGraphicFramePr>
        <p:xfrm>
          <a:off x="6253234" y="2420010"/>
          <a:ext cx="1645920" cy="10058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xmlns="" val="20000"/>
                    </a:ext>
                  </a:extLst>
                </a:gridCol>
              </a:tblGrid>
              <a:tr h="472980">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lang="en-US" sz="1100" b="1" kern="1200" dirty="0">
                          <a:solidFill>
                            <a:schemeClr val="lt1"/>
                          </a:solidFill>
                          <a:latin typeface="+mn-lt"/>
                          <a:ea typeface="+mn-ea"/>
                          <a:cs typeface="+mn-cs"/>
                        </a:rPr>
                        <a:t>Profitability Impact</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2">
                        <a:lumMod val="60000"/>
                        <a:lumOff val="40000"/>
                      </a:schemeClr>
                    </a:solidFill>
                  </a:tcPr>
                </a:tc>
                <a:extLst>
                  <a:ext uri="{0D108BD9-81ED-4DB2-BD59-A6C34878D82A}">
                    <a16:rowId xmlns:a16="http://schemas.microsoft.com/office/drawing/2014/main" xmlns="" val="10000"/>
                  </a:ext>
                </a:extLst>
              </a:tr>
              <a:tr h="266430">
                <a:tc>
                  <a:txBody>
                    <a:bodyPr/>
                    <a:lstStyle/>
                    <a:p>
                      <a:pPr algn="ctr"/>
                      <a:r>
                        <a:rPr lang="en-US" sz="1100" kern="1200" dirty="0">
                          <a:solidFill>
                            <a:schemeClr val="bg1"/>
                          </a:solidFill>
                          <a:latin typeface="+mn-lt"/>
                          <a:ea typeface="+mn-ea"/>
                          <a:cs typeface="+mn-cs"/>
                        </a:rPr>
                        <a:t>    +66% Increase</a:t>
                      </a:r>
                    </a:p>
                  </a:txBody>
                  <a:tcPr anchor="ctr">
                    <a:lnR w="12700" cap="flat" cmpd="sng" algn="ctr">
                      <a:no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xmlns="" val="10001"/>
                  </a:ext>
                </a:extLst>
              </a:tr>
              <a:tr h="266430">
                <a:tc>
                  <a:txBody>
                    <a:bodyPr/>
                    <a:lstStyle/>
                    <a:p>
                      <a:pPr algn="ctr"/>
                      <a:r>
                        <a:rPr lang="en-US" sz="1100" kern="1200" dirty="0">
                          <a:solidFill>
                            <a:schemeClr val="bg1"/>
                          </a:solidFill>
                          <a:latin typeface="+mn-lt"/>
                          <a:ea typeface="+mn-ea"/>
                          <a:cs typeface="+mn-cs"/>
                        </a:rPr>
                        <a:t>    +50% Increase</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xmlns=""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017540709"/>
              </p:ext>
            </p:extLst>
          </p:nvPr>
        </p:nvGraphicFramePr>
        <p:xfrm>
          <a:off x="4567449" y="2420010"/>
          <a:ext cx="1645920" cy="10058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xmlns="" val="20000"/>
                    </a:ext>
                  </a:extLst>
                </a:gridCol>
              </a:tblGrid>
              <a:tr h="472980">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lang="en-US" sz="1100" u="none" kern="1200" dirty="0">
                          <a:solidFill>
                            <a:schemeClr val="bg1"/>
                          </a:solidFill>
                          <a:latin typeface="+mn-lt"/>
                          <a:ea typeface="+mn-ea"/>
                          <a:cs typeface="+mn-cs"/>
                        </a:rPr>
                        <a:t>+2% </a:t>
                      </a:r>
                      <a:r>
                        <a:rPr lang="en-US" sz="1100" dirty="0"/>
                        <a:t>UCS/HX Account Breakaway Bonus</a:t>
                      </a:r>
                      <a:endParaRPr lang="en-US" sz="1100" u="none" kern="1200" dirty="0">
                        <a:solidFill>
                          <a:schemeClr val="bg1"/>
                        </a:solidFill>
                        <a:latin typeface="+mn-lt"/>
                        <a:ea typeface="+mn-ea"/>
                        <a:cs typeface="+mn-cs"/>
                      </a:endParaRPr>
                    </a:p>
                  </a:txBody>
                  <a:tcPr anchor="ctr">
                    <a:lnT w="12700" cap="flat" cmpd="sng" algn="ctr">
                      <a:noFill/>
                      <a:prstDash val="solid"/>
                      <a:round/>
                      <a:headEnd type="none" w="med" len="med"/>
                      <a:tailEnd type="none" w="med" len="med"/>
                    </a:lnT>
                    <a:solidFill>
                      <a:schemeClr val="bg2"/>
                    </a:solidFill>
                  </a:tcPr>
                </a:tc>
                <a:extLst>
                  <a:ext uri="{0D108BD9-81ED-4DB2-BD59-A6C34878D82A}">
                    <a16:rowId xmlns:a16="http://schemas.microsoft.com/office/drawing/2014/main" xmlns="" val="10000"/>
                  </a:ext>
                </a:extLst>
              </a:tr>
              <a:tr h="266430">
                <a:tc>
                  <a:txBody>
                    <a:bodyPr/>
                    <a:lstStyle/>
                    <a:p>
                      <a:pPr algn="ctr"/>
                      <a:r>
                        <a:rPr lang="en-US" sz="1100" kern="1200" dirty="0">
                          <a:solidFill>
                            <a:schemeClr val="bg1"/>
                          </a:solidFill>
                          <a:latin typeface="+mn-lt"/>
                          <a:ea typeface="+mn-ea"/>
                          <a:cs typeface="+mn-cs"/>
                        </a:rPr>
                        <a:t>5%</a:t>
                      </a:r>
                    </a:p>
                  </a:txBody>
                  <a:tcPr anchor="ctr">
                    <a:solidFill>
                      <a:schemeClr val="bg2"/>
                    </a:solidFill>
                  </a:tcPr>
                </a:tc>
                <a:extLst>
                  <a:ext uri="{0D108BD9-81ED-4DB2-BD59-A6C34878D82A}">
                    <a16:rowId xmlns:a16="http://schemas.microsoft.com/office/drawing/2014/main" xmlns="" val="10001"/>
                  </a:ext>
                </a:extLst>
              </a:tr>
              <a:tr h="266430">
                <a:tc>
                  <a:txBody>
                    <a:bodyPr/>
                    <a:lstStyle/>
                    <a:p>
                      <a:pPr algn="ctr"/>
                      <a:r>
                        <a:rPr lang="en-US" sz="1100" kern="1200" dirty="0">
                          <a:solidFill>
                            <a:schemeClr val="bg1"/>
                          </a:solidFill>
                          <a:latin typeface="+mn-lt"/>
                          <a:ea typeface="+mn-ea"/>
                          <a:cs typeface="+mn-cs"/>
                        </a:rPr>
                        <a:t>6%</a:t>
                      </a:r>
                    </a:p>
                  </a:txBody>
                  <a:tcPr anchor="ctr">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xmlns="" val="1000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4100314359"/>
              </p:ext>
            </p:extLst>
          </p:nvPr>
        </p:nvGraphicFramePr>
        <p:xfrm>
          <a:off x="2885096" y="2420010"/>
          <a:ext cx="1645920" cy="10058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xmlns="" val="20000"/>
                    </a:ext>
                  </a:extLst>
                </a:gridCol>
              </a:tblGrid>
              <a:tr h="472980">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lang="en-US" sz="1100" dirty="0"/>
                        <a:t>Base Rebate</a:t>
                      </a:r>
                    </a:p>
                  </a:txBody>
                  <a:tcPr anchor="ctr">
                    <a:lnT w="12700" cap="flat" cmpd="sng" algn="ctr">
                      <a:noFill/>
                      <a:prstDash val="solid"/>
                      <a:round/>
                      <a:headEnd type="none" w="med" len="med"/>
                      <a:tailEnd type="none" w="med" len="med"/>
                    </a:lnT>
                    <a:solidFill>
                      <a:schemeClr val="bg2">
                        <a:lumMod val="75000"/>
                      </a:schemeClr>
                    </a:solidFill>
                  </a:tcPr>
                </a:tc>
                <a:extLst>
                  <a:ext uri="{0D108BD9-81ED-4DB2-BD59-A6C34878D82A}">
                    <a16:rowId xmlns:a16="http://schemas.microsoft.com/office/drawing/2014/main" xmlns="" val="10000"/>
                  </a:ext>
                </a:extLst>
              </a:tr>
              <a:tr h="266430">
                <a:tc>
                  <a:txBody>
                    <a:bodyPr/>
                    <a:lstStyle/>
                    <a:p>
                      <a:pPr algn="ctr"/>
                      <a:r>
                        <a:rPr lang="en-US" sz="1100" dirty="0">
                          <a:solidFill>
                            <a:schemeClr val="bg1"/>
                          </a:solidFill>
                        </a:rPr>
                        <a:t>3%</a:t>
                      </a:r>
                    </a:p>
                  </a:txBody>
                  <a:tcPr anchor="ctr">
                    <a:solidFill>
                      <a:schemeClr val="bg2">
                        <a:lumMod val="75000"/>
                      </a:schemeClr>
                    </a:solidFill>
                  </a:tcPr>
                </a:tc>
                <a:extLst>
                  <a:ext uri="{0D108BD9-81ED-4DB2-BD59-A6C34878D82A}">
                    <a16:rowId xmlns:a16="http://schemas.microsoft.com/office/drawing/2014/main" xmlns="" val="10001"/>
                  </a:ext>
                </a:extLst>
              </a:tr>
              <a:tr h="266430">
                <a:tc>
                  <a:txBody>
                    <a:bodyPr/>
                    <a:lstStyle/>
                    <a:p>
                      <a:pPr algn="ctr"/>
                      <a:r>
                        <a:rPr lang="en-US" sz="1100" dirty="0">
                          <a:solidFill>
                            <a:schemeClr val="bg1"/>
                          </a:solidFill>
                        </a:rPr>
                        <a:t>4%</a:t>
                      </a:r>
                    </a:p>
                  </a:txBody>
                  <a:tcPr anchor="ctr">
                    <a:lnB w="12700" cap="flat" cmpd="sng" algn="ctr">
                      <a:no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10002"/>
                  </a:ext>
                </a:extLst>
              </a:tr>
            </a:tbl>
          </a:graphicData>
        </a:graphic>
      </p:graphicFrame>
      <p:sp>
        <p:nvSpPr>
          <p:cNvPr id="17" name="Up Arrow 16"/>
          <p:cNvSpPr/>
          <p:nvPr/>
        </p:nvSpPr>
        <p:spPr>
          <a:xfrm>
            <a:off x="6414943" y="2947904"/>
            <a:ext cx="182880" cy="182880"/>
          </a:xfrm>
          <a:prstGeom prst="upArrow">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a:p>
        </p:txBody>
      </p:sp>
      <p:sp>
        <p:nvSpPr>
          <p:cNvPr id="19" name="Up Arrow 18"/>
          <p:cNvSpPr/>
          <p:nvPr/>
        </p:nvSpPr>
        <p:spPr>
          <a:xfrm>
            <a:off x="6414943" y="3199178"/>
            <a:ext cx="182880" cy="182880"/>
          </a:xfrm>
          <a:prstGeom prst="upArrow">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a:p>
        </p:txBody>
      </p:sp>
    </p:spTree>
    <p:extLst>
      <p:ext uri="{BB962C8B-B14F-4D97-AF65-F5344CB8AC3E}">
        <p14:creationId xmlns:p14="http://schemas.microsoft.com/office/powerpoint/2010/main" val="2753025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Center</a:t>
            </a:r>
            <a:endParaRPr lang="en-US" dirty="0"/>
          </a:p>
        </p:txBody>
      </p:sp>
      <p:sp>
        <p:nvSpPr>
          <p:cNvPr id="12" name="Text Placeholder 2"/>
          <p:cNvSpPr txBox="1">
            <a:spLocks/>
          </p:cNvSpPr>
          <p:nvPr/>
        </p:nvSpPr>
        <p:spPr>
          <a:xfrm>
            <a:off x="486370" y="3910729"/>
            <a:ext cx="4706938"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spcAft>
                <a:spcPts val="200"/>
              </a:spcAft>
              <a:buNone/>
            </a:pPr>
            <a:r>
              <a:rPr lang="en-US" sz="700" dirty="0"/>
              <a:t>For a complete list of VIP-eligible SKUs, go to </a:t>
            </a:r>
            <a:r>
              <a:rPr lang="en-US" sz="700" u="sng" dirty="0">
                <a:hlinkClick r:id="rId2"/>
              </a:rPr>
              <a:t>www.cisco.com/go/vipskus</a:t>
            </a:r>
            <a:r>
              <a:rPr lang="en-US" sz="700" dirty="0"/>
              <a:t>.</a:t>
            </a:r>
          </a:p>
        </p:txBody>
      </p:sp>
      <p:graphicFrame>
        <p:nvGraphicFramePr>
          <p:cNvPr id="8" name="Table Placeholder 4"/>
          <p:cNvGraphicFramePr>
            <a:graphicFrameLocks/>
          </p:cNvGraphicFramePr>
          <p:nvPr>
            <p:extLst>
              <p:ext uri="{D42A27DB-BD31-4B8C-83A1-F6EECF244321}">
                <p14:modId xmlns:p14="http://schemas.microsoft.com/office/powerpoint/2010/main" val="2787070137"/>
              </p:ext>
            </p:extLst>
          </p:nvPr>
        </p:nvGraphicFramePr>
        <p:xfrm>
          <a:off x="540613" y="1078295"/>
          <a:ext cx="7960153" cy="2838727"/>
        </p:xfrm>
        <a:graphic>
          <a:graphicData uri="http://schemas.openxmlformats.org/drawingml/2006/table">
            <a:tbl>
              <a:tblPr firstRow="1" bandRow="1">
                <a:tableStyleId>{5C22544A-7EE6-4342-B048-85BDC9FD1C3A}</a:tableStyleId>
              </a:tblPr>
              <a:tblGrid>
                <a:gridCol w="5540637">
                  <a:extLst>
                    <a:ext uri="{9D8B030D-6E8A-4147-A177-3AD203B41FA5}">
                      <a16:colId xmlns:a16="http://schemas.microsoft.com/office/drawing/2014/main" xmlns="" val="20000"/>
                    </a:ext>
                  </a:extLst>
                </a:gridCol>
                <a:gridCol w="1209758">
                  <a:extLst>
                    <a:ext uri="{9D8B030D-6E8A-4147-A177-3AD203B41FA5}">
                      <a16:colId xmlns:a16="http://schemas.microsoft.com/office/drawing/2014/main" xmlns="" val="20001"/>
                    </a:ext>
                  </a:extLst>
                </a:gridCol>
                <a:gridCol w="1209758">
                  <a:extLst>
                    <a:ext uri="{9D8B030D-6E8A-4147-A177-3AD203B41FA5}">
                      <a16:colId xmlns:a16="http://schemas.microsoft.com/office/drawing/2014/main" xmlns="" val="20002"/>
                    </a:ext>
                  </a:extLst>
                </a:gridCol>
              </a:tblGrid>
              <a:tr h="147881">
                <a:tc>
                  <a:txBody>
                    <a:bodyPr/>
                    <a:lstStyle/>
                    <a:p>
                      <a:pPr algn="l">
                        <a:lnSpc>
                          <a:spcPct val="95000"/>
                        </a:lnSpc>
                        <a:spcBef>
                          <a:spcPts val="300"/>
                        </a:spcBef>
                      </a:pPr>
                      <a:r>
                        <a:rPr lang="en-US" sz="1000" dirty="0"/>
                        <a:t>Data Center</a:t>
                      </a:r>
                    </a:p>
                  </a:txBody>
                  <a:tcPr>
                    <a:solidFill>
                      <a:srgbClr val="049FD9"/>
                    </a:solidFill>
                  </a:tcPr>
                </a:tc>
                <a:tc>
                  <a:txBody>
                    <a:bodyPr/>
                    <a:lstStyle/>
                    <a:p>
                      <a:pPr algn="l">
                        <a:lnSpc>
                          <a:spcPct val="95000"/>
                        </a:lnSpc>
                        <a:spcBef>
                          <a:spcPts val="300"/>
                        </a:spcBef>
                      </a:pPr>
                      <a:r>
                        <a:rPr lang="en-US" sz="1000" dirty="0"/>
                        <a:t>VIP 28 Rebate</a:t>
                      </a:r>
                    </a:p>
                  </a:txBody>
                  <a:tcPr>
                    <a:solidFill>
                      <a:srgbClr val="049FD9"/>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a:t>VIP 29 Rebate</a:t>
                      </a:r>
                    </a:p>
                  </a:txBody>
                  <a:tcPr>
                    <a:solidFill>
                      <a:srgbClr val="049FD9"/>
                    </a:solidFill>
                  </a:tcPr>
                </a:tc>
                <a:extLst>
                  <a:ext uri="{0D108BD9-81ED-4DB2-BD59-A6C34878D82A}">
                    <a16:rowId xmlns:a16="http://schemas.microsoft.com/office/drawing/2014/main" xmlns="" val="10000"/>
                  </a:ext>
                </a:extLst>
              </a:tr>
              <a:tr h="147881">
                <a:tc gridSpan="2">
                  <a:txBody>
                    <a:bodyPr/>
                    <a:lstStyle/>
                    <a:p>
                      <a:pPr algn="l">
                        <a:lnSpc>
                          <a:spcPct val="95000"/>
                        </a:lnSpc>
                        <a:spcBef>
                          <a:spcPts val="300"/>
                        </a:spcBef>
                      </a:pPr>
                      <a:r>
                        <a:rPr lang="en-US" sz="1000" dirty="0">
                          <a:solidFill>
                            <a:schemeClr val="bg1"/>
                          </a:solidFill>
                        </a:rPr>
                        <a:t>Data Center—Cisco</a:t>
                      </a:r>
                      <a:r>
                        <a:rPr lang="en-US" sz="1000" baseline="0" dirty="0">
                          <a:solidFill>
                            <a:schemeClr val="bg1"/>
                          </a:solidFill>
                        </a:rPr>
                        <a:t> UCS</a:t>
                      </a:r>
                      <a:endParaRPr lang="en-US" sz="1000" dirty="0">
                        <a:solidFill>
                          <a:schemeClr val="bg1"/>
                        </a:solidFill>
                      </a:endParaRPr>
                    </a:p>
                  </a:txBody>
                  <a:tcPr>
                    <a:solidFill>
                      <a:schemeClr val="tx1">
                        <a:lumMod val="60000"/>
                        <a:lumOff val="40000"/>
                      </a:schemeClr>
                    </a:solidFill>
                  </a:tcPr>
                </a:tc>
                <a:tc hMerge="1">
                  <a:txBody>
                    <a:bodyPr/>
                    <a:lstStyle/>
                    <a:p>
                      <a:pPr algn="l"/>
                      <a:endParaRPr lang="en-US" dirty="0">
                        <a:solidFill>
                          <a:schemeClr val="bg1"/>
                        </a:solidFill>
                      </a:endParaRPr>
                    </a:p>
                  </a:txBody>
                  <a:tcPr anchor="ctr">
                    <a:solidFill>
                      <a:schemeClr val="tx1">
                        <a:lumMod val="60000"/>
                        <a:lumOff val="40000"/>
                      </a:schemeClr>
                    </a:solidFill>
                  </a:tcPr>
                </a:tc>
                <a:tc>
                  <a:txBody>
                    <a:bodyPr/>
                    <a:lstStyle/>
                    <a:p>
                      <a:pPr algn="l">
                        <a:lnSpc>
                          <a:spcPct val="95000"/>
                        </a:lnSpc>
                        <a:spcBef>
                          <a:spcPts val="300"/>
                        </a:spcBef>
                      </a:pPr>
                      <a:endParaRPr lang="en-US" sz="1000" dirty="0">
                        <a:solidFill>
                          <a:schemeClr val="bg1"/>
                        </a:solidFill>
                      </a:endParaRPr>
                    </a:p>
                  </a:txBody>
                  <a:tcPr>
                    <a:solidFill>
                      <a:schemeClr val="tx1">
                        <a:lumMod val="60000"/>
                        <a:lumOff val="40000"/>
                      </a:schemeClr>
                    </a:solidFill>
                  </a:tcPr>
                </a:tc>
                <a:extLst>
                  <a:ext uri="{0D108BD9-81ED-4DB2-BD59-A6C34878D82A}">
                    <a16:rowId xmlns:a16="http://schemas.microsoft.com/office/drawing/2014/main" xmlns="" val="10001"/>
                  </a:ext>
                </a:extLst>
              </a:tr>
              <a:tr h="147881">
                <a:tc>
                  <a:txBody>
                    <a:bodyPr/>
                    <a:lstStyle/>
                    <a:p>
                      <a:pPr algn="l">
                        <a:lnSpc>
                          <a:spcPct val="95000"/>
                        </a:lnSpc>
                        <a:spcBef>
                          <a:spcPts val="300"/>
                        </a:spcBef>
                      </a:pPr>
                      <a:r>
                        <a:rPr lang="en-US" sz="1000" dirty="0">
                          <a:solidFill>
                            <a:schemeClr val="dk1"/>
                          </a:solidFill>
                        </a:rPr>
                        <a:t>All Cisco UCS hardware, including </a:t>
                      </a:r>
                      <a:r>
                        <a:rPr lang="en-US" sz="1000" dirty="0" err="1">
                          <a:solidFill>
                            <a:schemeClr val="dk1"/>
                          </a:solidFill>
                        </a:rPr>
                        <a:t>SmartPlay</a:t>
                      </a:r>
                      <a:r>
                        <a:rPr lang="en-US" sz="1000" dirty="0">
                          <a:solidFill>
                            <a:schemeClr val="dk1"/>
                          </a:solidFill>
                        </a:rPr>
                        <a:t> bundles (except processors)</a:t>
                      </a:r>
                    </a:p>
                  </a:txBody>
                  <a:tcPr>
                    <a:solidFill>
                      <a:srgbClr val="CCCDD7"/>
                    </a:solidFill>
                  </a:tcPr>
                </a:tc>
                <a:tc>
                  <a:txBody>
                    <a:bodyPr/>
                    <a:lstStyle/>
                    <a:p>
                      <a:pPr algn="l">
                        <a:lnSpc>
                          <a:spcPct val="95000"/>
                        </a:lnSpc>
                        <a:spcBef>
                          <a:spcPts val="300"/>
                        </a:spcBef>
                      </a:pPr>
                      <a:r>
                        <a:rPr lang="en-US" sz="1000" dirty="0">
                          <a:solidFill>
                            <a:schemeClr val="dk1"/>
                          </a:solidFill>
                        </a:rPr>
                        <a:t>3%</a:t>
                      </a:r>
                    </a:p>
                  </a:txBody>
                  <a:tcPr>
                    <a:solidFill>
                      <a:srgbClr val="CCCDD7"/>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a:solidFill>
                            <a:schemeClr val="dk1"/>
                          </a:solidFill>
                        </a:rPr>
                        <a:t>3%</a:t>
                      </a:r>
                    </a:p>
                  </a:txBody>
                  <a:tcPr>
                    <a:solidFill>
                      <a:srgbClr val="CCCDD7"/>
                    </a:solidFill>
                  </a:tcPr>
                </a:tc>
                <a:extLst>
                  <a:ext uri="{0D108BD9-81ED-4DB2-BD59-A6C34878D82A}">
                    <a16:rowId xmlns:a16="http://schemas.microsoft.com/office/drawing/2014/main" xmlns="" val="10002"/>
                  </a:ext>
                </a:extLst>
              </a:tr>
              <a:tr h="147881">
                <a:tc>
                  <a:txBody>
                    <a:bodyPr/>
                    <a:lstStyle/>
                    <a:p>
                      <a:pPr algn="l">
                        <a:lnSpc>
                          <a:spcPct val="95000"/>
                        </a:lnSpc>
                        <a:spcBef>
                          <a:spcPts val="300"/>
                        </a:spcBef>
                      </a:pPr>
                      <a:r>
                        <a:rPr lang="en-US" sz="1000" dirty="0">
                          <a:solidFill>
                            <a:schemeClr val="dk1"/>
                          </a:solidFill>
                        </a:rPr>
                        <a:t>Cisco </a:t>
                      </a:r>
                      <a:r>
                        <a:rPr lang="en-US" sz="1000" kern="1200" dirty="0" err="1">
                          <a:solidFill>
                            <a:schemeClr val="dk1"/>
                          </a:solidFill>
                          <a:latin typeface="+mn-lt"/>
                          <a:ea typeface="+mn-ea"/>
                          <a:cs typeface="+mn-cs"/>
                        </a:rPr>
                        <a:t>HyperFlex</a:t>
                      </a:r>
                      <a:r>
                        <a:rPr lang="en-US" sz="1000" kern="1200" dirty="0">
                          <a:solidFill>
                            <a:schemeClr val="dk1"/>
                          </a:solidFill>
                          <a:latin typeface="+mn-lt"/>
                          <a:ea typeface="+mn-ea"/>
                          <a:cs typeface="+mn-cs"/>
                        </a:rPr>
                        <a:t> and fabric interconnects</a:t>
                      </a:r>
                    </a:p>
                  </a:txBody>
                  <a:tcPr>
                    <a:solidFill>
                      <a:srgbClr val="E7E8EC"/>
                    </a:solidFill>
                  </a:tcPr>
                </a:tc>
                <a:tc>
                  <a:txBody>
                    <a:bodyPr/>
                    <a:lstStyle/>
                    <a:p>
                      <a:pPr algn="l">
                        <a:lnSpc>
                          <a:spcPct val="95000"/>
                        </a:lnSpc>
                        <a:spcBef>
                          <a:spcPts val="300"/>
                        </a:spcBef>
                      </a:pPr>
                      <a:r>
                        <a:rPr lang="en-US" sz="1000" dirty="0">
                          <a:solidFill>
                            <a:schemeClr val="dk1"/>
                          </a:solidFill>
                        </a:rPr>
                        <a:t>4%</a:t>
                      </a:r>
                    </a:p>
                  </a:txBody>
                  <a:tcPr>
                    <a:solidFill>
                      <a:srgbClr val="E7E8EC"/>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a:solidFill>
                            <a:schemeClr val="dk1"/>
                          </a:solidFill>
                        </a:rPr>
                        <a:t>4%</a:t>
                      </a:r>
                    </a:p>
                  </a:txBody>
                  <a:tcPr>
                    <a:solidFill>
                      <a:srgbClr val="E7E8EC"/>
                    </a:solidFill>
                  </a:tcPr>
                </a:tc>
                <a:extLst>
                  <a:ext uri="{0D108BD9-81ED-4DB2-BD59-A6C34878D82A}">
                    <a16:rowId xmlns:a16="http://schemas.microsoft.com/office/drawing/2014/main" xmlns="" val="10003"/>
                  </a:ext>
                </a:extLst>
              </a:tr>
              <a:tr h="240307">
                <a:tc>
                  <a:txBody>
                    <a:bodyPr/>
                    <a:lstStyle/>
                    <a:p>
                      <a:pPr algn="l">
                        <a:lnSpc>
                          <a:spcPct val="95000"/>
                        </a:lnSpc>
                        <a:spcBef>
                          <a:spcPts val="300"/>
                        </a:spcBef>
                      </a:pPr>
                      <a:r>
                        <a:rPr lang="en-US" sz="1000" dirty="0">
                          <a:solidFill>
                            <a:schemeClr val="dk1"/>
                          </a:solidFill>
                        </a:rPr>
                        <a:t>Enterprise</a:t>
                      </a:r>
                      <a:r>
                        <a:rPr lang="en-US" sz="1000" baseline="0" dirty="0">
                          <a:solidFill>
                            <a:schemeClr val="dk1"/>
                          </a:solidFill>
                        </a:rPr>
                        <a:t> Cloud Suite (Cisco ONE)</a:t>
                      </a:r>
                      <a:endParaRPr lang="en-US" sz="1000" dirty="0">
                        <a:solidFill>
                          <a:schemeClr val="dk1"/>
                        </a:solidFill>
                      </a:endParaRPr>
                    </a:p>
                  </a:txBody>
                  <a:tcPr>
                    <a:solidFill>
                      <a:srgbClr val="CCCDD7"/>
                    </a:solidFill>
                  </a:tcPr>
                </a:tc>
                <a:tc>
                  <a:txBody>
                    <a:bodyPr/>
                    <a:lstStyle/>
                    <a:p>
                      <a:pPr algn="l">
                        <a:lnSpc>
                          <a:spcPct val="95000"/>
                        </a:lnSpc>
                        <a:spcBef>
                          <a:spcPts val="300"/>
                        </a:spcBef>
                      </a:pPr>
                      <a:r>
                        <a:rPr lang="en-US" sz="1000" dirty="0">
                          <a:solidFill>
                            <a:schemeClr val="dk1"/>
                          </a:solidFill>
                        </a:rPr>
                        <a:t>10%</a:t>
                      </a:r>
                    </a:p>
                  </a:txBody>
                  <a:tcPr>
                    <a:solidFill>
                      <a:srgbClr val="CCCDD7"/>
                    </a:solidFill>
                  </a:tcPr>
                </a:tc>
                <a:tc>
                  <a:txBody>
                    <a:bodyPr/>
                    <a:lstStyle/>
                    <a:p>
                      <a:pPr algn="l">
                        <a:lnSpc>
                          <a:spcPct val="95000"/>
                        </a:lnSpc>
                        <a:spcBef>
                          <a:spcPts val="300"/>
                        </a:spcBef>
                      </a:pPr>
                      <a:r>
                        <a:rPr lang="en-US" sz="1000" dirty="0">
                          <a:solidFill>
                            <a:schemeClr val="dk1"/>
                          </a:solidFill>
                        </a:rPr>
                        <a:t>5%</a:t>
                      </a:r>
                    </a:p>
                  </a:txBody>
                  <a:tcPr>
                    <a:solidFill>
                      <a:srgbClr val="CCCDD7"/>
                    </a:solidFill>
                  </a:tcPr>
                </a:tc>
                <a:extLst>
                  <a:ext uri="{0D108BD9-81ED-4DB2-BD59-A6C34878D82A}">
                    <a16:rowId xmlns:a16="http://schemas.microsoft.com/office/drawing/2014/main" xmlns="" val="10004"/>
                  </a:ext>
                </a:extLst>
              </a:tr>
              <a:tr h="147881">
                <a:tc gridSpan="2">
                  <a:txBody>
                    <a:bodyPr/>
                    <a:lstStyle/>
                    <a:p>
                      <a:pPr algn="l">
                        <a:lnSpc>
                          <a:spcPct val="95000"/>
                        </a:lnSpc>
                        <a:spcBef>
                          <a:spcPts val="300"/>
                        </a:spcBef>
                      </a:pPr>
                      <a:r>
                        <a:rPr lang="en-US" sz="1000" dirty="0">
                          <a:solidFill>
                            <a:schemeClr val="bg1"/>
                          </a:solidFill>
                        </a:rPr>
                        <a:t>Data Center Switching and Software</a:t>
                      </a:r>
                    </a:p>
                  </a:txBody>
                  <a:tcPr>
                    <a:solidFill>
                      <a:schemeClr val="tx1">
                        <a:lumMod val="60000"/>
                        <a:lumOff val="40000"/>
                      </a:schemeClr>
                    </a:solidFill>
                  </a:tcPr>
                </a:tc>
                <a:tc hMerge="1">
                  <a:txBody>
                    <a:bodyPr/>
                    <a:lstStyle/>
                    <a:p>
                      <a:pPr algn="l"/>
                      <a:endParaRPr lang="en-US" sz="1000" dirty="0">
                        <a:solidFill>
                          <a:schemeClr val="bg1"/>
                        </a:solidFill>
                      </a:endParaRPr>
                    </a:p>
                  </a:txBody>
                  <a:tcPr>
                    <a:solidFill>
                      <a:schemeClr val="tx1">
                        <a:lumMod val="60000"/>
                        <a:lumOff val="40000"/>
                      </a:schemeClr>
                    </a:solidFill>
                  </a:tcPr>
                </a:tc>
                <a:tc>
                  <a:txBody>
                    <a:bodyPr/>
                    <a:lstStyle/>
                    <a:p>
                      <a:pPr algn="l">
                        <a:lnSpc>
                          <a:spcPct val="95000"/>
                        </a:lnSpc>
                        <a:spcBef>
                          <a:spcPts val="300"/>
                        </a:spcBef>
                      </a:pPr>
                      <a:endParaRPr lang="en-US" sz="1000" dirty="0">
                        <a:solidFill>
                          <a:schemeClr val="bg1"/>
                        </a:solidFill>
                      </a:endParaRPr>
                    </a:p>
                  </a:txBody>
                  <a:tcPr>
                    <a:solidFill>
                      <a:schemeClr val="tx1">
                        <a:lumMod val="60000"/>
                        <a:lumOff val="40000"/>
                      </a:schemeClr>
                    </a:solidFill>
                  </a:tcPr>
                </a:tc>
                <a:extLst>
                  <a:ext uri="{0D108BD9-81ED-4DB2-BD59-A6C34878D82A}">
                    <a16:rowId xmlns:a16="http://schemas.microsoft.com/office/drawing/2014/main" xmlns="" val="10005"/>
                  </a:ext>
                </a:extLst>
              </a:tr>
              <a:tr h="147881">
                <a:tc>
                  <a:txBody>
                    <a:bodyPr/>
                    <a:lstStyle/>
                    <a:p>
                      <a:pPr algn="l">
                        <a:lnSpc>
                          <a:spcPct val="95000"/>
                        </a:lnSpc>
                        <a:spcBef>
                          <a:spcPts val="300"/>
                        </a:spcBef>
                      </a:pPr>
                      <a:r>
                        <a:rPr lang="en-US" sz="1000" dirty="0">
                          <a:solidFill>
                            <a:schemeClr val="dk1"/>
                          </a:solidFill>
                        </a:rPr>
                        <a:t>All eligible Cisco Nexus 1000, 3000, 6000, 7000 platforms</a:t>
                      </a:r>
                    </a:p>
                  </a:txBody>
                  <a:tcPr>
                    <a:solidFill>
                      <a:srgbClr val="CCCDD7"/>
                    </a:solidFill>
                  </a:tcPr>
                </a:tc>
                <a:tc>
                  <a:txBody>
                    <a:bodyPr/>
                    <a:lstStyle/>
                    <a:p>
                      <a:pPr algn="l">
                        <a:lnSpc>
                          <a:spcPct val="95000"/>
                        </a:lnSpc>
                        <a:spcBef>
                          <a:spcPts val="300"/>
                        </a:spcBef>
                      </a:pPr>
                      <a:r>
                        <a:rPr lang="en-US" sz="1000" dirty="0">
                          <a:solidFill>
                            <a:schemeClr val="dk1"/>
                          </a:solidFill>
                        </a:rPr>
                        <a:t>2%, 5%</a:t>
                      </a:r>
                    </a:p>
                  </a:txBody>
                  <a:tcPr>
                    <a:solidFill>
                      <a:srgbClr val="CCCDD7"/>
                    </a:solidFill>
                  </a:tcPr>
                </a:tc>
                <a:tc>
                  <a:txBody>
                    <a:bodyPr/>
                    <a:lstStyle/>
                    <a:p>
                      <a:pPr algn="l">
                        <a:lnSpc>
                          <a:spcPct val="95000"/>
                        </a:lnSpc>
                        <a:spcBef>
                          <a:spcPts val="300"/>
                        </a:spcBef>
                      </a:pPr>
                      <a:r>
                        <a:rPr lang="en-US" sz="1000" dirty="0">
                          <a:solidFill>
                            <a:schemeClr val="dk1"/>
                          </a:solidFill>
                        </a:rPr>
                        <a:t>2%</a:t>
                      </a:r>
                    </a:p>
                  </a:txBody>
                  <a:tcPr>
                    <a:solidFill>
                      <a:srgbClr val="CCCDD7"/>
                    </a:solidFill>
                  </a:tcPr>
                </a:tc>
                <a:extLst>
                  <a:ext uri="{0D108BD9-81ED-4DB2-BD59-A6C34878D82A}">
                    <a16:rowId xmlns:a16="http://schemas.microsoft.com/office/drawing/2014/main" xmlns="" val="10006"/>
                  </a:ext>
                </a:extLst>
              </a:tr>
              <a:tr h="147881">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a:solidFill>
                            <a:schemeClr val="dk1"/>
                          </a:solidFill>
                        </a:rPr>
                        <a:t>All eligible Cisco Nexus 2000, 5000 platforms</a:t>
                      </a:r>
                    </a:p>
                  </a:txBody>
                  <a:tcPr>
                    <a:solidFill>
                      <a:srgbClr val="E7E8EC"/>
                    </a:solidFill>
                  </a:tcPr>
                </a:tc>
                <a:tc>
                  <a:txBody>
                    <a:bodyPr/>
                    <a:lstStyle/>
                    <a:p>
                      <a:pPr algn="l">
                        <a:lnSpc>
                          <a:spcPct val="95000"/>
                        </a:lnSpc>
                        <a:spcBef>
                          <a:spcPts val="300"/>
                        </a:spcBef>
                      </a:pPr>
                      <a:r>
                        <a:rPr lang="en-US" sz="1000" dirty="0">
                          <a:solidFill>
                            <a:schemeClr val="dk1"/>
                          </a:solidFill>
                        </a:rPr>
                        <a:t>2%, 5%</a:t>
                      </a:r>
                    </a:p>
                  </a:txBody>
                  <a:tcPr>
                    <a:solidFill>
                      <a:srgbClr val="E7E8EC"/>
                    </a:solidFill>
                  </a:tcPr>
                </a:tc>
                <a:tc>
                  <a:txBody>
                    <a:bodyPr/>
                    <a:lstStyle/>
                    <a:p>
                      <a:pPr algn="l">
                        <a:lnSpc>
                          <a:spcPct val="95000"/>
                        </a:lnSpc>
                        <a:spcBef>
                          <a:spcPts val="300"/>
                        </a:spcBef>
                      </a:pPr>
                      <a:r>
                        <a:rPr lang="en-US" sz="1000" dirty="0">
                          <a:solidFill>
                            <a:schemeClr val="dk1"/>
                          </a:solidFill>
                        </a:rPr>
                        <a:t>–</a:t>
                      </a:r>
                    </a:p>
                  </a:txBody>
                  <a:tcPr>
                    <a:solidFill>
                      <a:srgbClr val="E7E8EC"/>
                    </a:solidFill>
                  </a:tcPr>
                </a:tc>
                <a:extLst>
                  <a:ext uri="{0D108BD9-81ED-4DB2-BD59-A6C34878D82A}">
                    <a16:rowId xmlns:a16="http://schemas.microsoft.com/office/drawing/2014/main" xmlns="" val="10007"/>
                  </a:ext>
                </a:extLst>
              </a:tr>
              <a:tr h="147881">
                <a:tc>
                  <a:txBody>
                    <a:bodyPr/>
                    <a:lstStyle/>
                    <a:p>
                      <a:pPr algn="l">
                        <a:lnSpc>
                          <a:spcPct val="95000"/>
                        </a:lnSpc>
                        <a:spcBef>
                          <a:spcPts val="300"/>
                        </a:spcBef>
                      </a:pPr>
                      <a:r>
                        <a:rPr lang="en-US" sz="1000" dirty="0">
                          <a:solidFill>
                            <a:schemeClr val="dk1"/>
                          </a:solidFill>
                        </a:rPr>
                        <a:t>All eligible Cisco Nexus 9000 platforms</a:t>
                      </a:r>
                    </a:p>
                  </a:txBody>
                  <a:tcPr>
                    <a:solidFill>
                      <a:srgbClr val="CCCDD7"/>
                    </a:solidFill>
                  </a:tcPr>
                </a:tc>
                <a:tc>
                  <a:txBody>
                    <a:bodyPr/>
                    <a:lstStyle/>
                    <a:p>
                      <a:pPr algn="l">
                        <a:lnSpc>
                          <a:spcPct val="95000"/>
                        </a:lnSpc>
                        <a:spcBef>
                          <a:spcPts val="300"/>
                        </a:spcBef>
                      </a:pPr>
                      <a:r>
                        <a:rPr lang="en-US" sz="1000" dirty="0">
                          <a:solidFill>
                            <a:schemeClr val="dk1"/>
                          </a:solidFill>
                        </a:rPr>
                        <a:t>5%</a:t>
                      </a:r>
                    </a:p>
                  </a:txBody>
                  <a:tcPr>
                    <a:solidFill>
                      <a:srgbClr val="CCCDD7"/>
                    </a:solidFill>
                  </a:tcPr>
                </a:tc>
                <a:tc>
                  <a:txBody>
                    <a:bodyPr/>
                    <a:lstStyle/>
                    <a:p>
                      <a:pPr algn="l">
                        <a:lnSpc>
                          <a:spcPct val="95000"/>
                        </a:lnSpc>
                        <a:spcBef>
                          <a:spcPts val="300"/>
                        </a:spcBef>
                      </a:pPr>
                      <a:r>
                        <a:rPr lang="en-US" sz="1000" dirty="0">
                          <a:solidFill>
                            <a:schemeClr val="dk1"/>
                          </a:solidFill>
                        </a:rPr>
                        <a:t>5%</a:t>
                      </a:r>
                    </a:p>
                  </a:txBody>
                  <a:tcPr>
                    <a:solidFill>
                      <a:srgbClr val="CCCDD7"/>
                    </a:solidFill>
                  </a:tcPr>
                </a:tc>
                <a:extLst>
                  <a:ext uri="{0D108BD9-81ED-4DB2-BD59-A6C34878D82A}">
                    <a16:rowId xmlns:a16="http://schemas.microsoft.com/office/drawing/2014/main" xmlns="" val="10008"/>
                  </a:ext>
                </a:extLst>
              </a:tr>
              <a:tr h="147881">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a:solidFill>
                            <a:schemeClr val="dk1"/>
                          </a:solidFill>
                        </a:rPr>
                        <a:t>Cisco </a:t>
                      </a:r>
                      <a:r>
                        <a:rPr lang="en-US" sz="1000" dirty="0" err="1">
                          <a:solidFill>
                            <a:schemeClr val="dk1"/>
                          </a:solidFill>
                        </a:rPr>
                        <a:t>Tetration</a:t>
                      </a:r>
                      <a:r>
                        <a:rPr lang="en-US" sz="1000" dirty="0">
                          <a:solidFill>
                            <a:schemeClr val="dk1"/>
                          </a:solidFill>
                        </a:rPr>
                        <a:t> Analytics</a:t>
                      </a:r>
                    </a:p>
                  </a:txBody>
                  <a:tcPr>
                    <a:solidFill>
                      <a:srgbClr val="E7E8EC"/>
                    </a:solidFill>
                  </a:tcPr>
                </a:tc>
                <a:tc>
                  <a:txBody>
                    <a:bodyPr/>
                    <a:lstStyle/>
                    <a:p>
                      <a:pPr algn="l">
                        <a:lnSpc>
                          <a:spcPct val="95000"/>
                        </a:lnSpc>
                        <a:spcBef>
                          <a:spcPts val="300"/>
                        </a:spcBef>
                      </a:pPr>
                      <a:r>
                        <a:rPr lang="en-US" sz="1000" dirty="0">
                          <a:solidFill>
                            <a:schemeClr val="dk1"/>
                          </a:solidFill>
                        </a:rPr>
                        <a:t>5%</a:t>
                      </a:r>
                    </a:p>
                  </a:txBody>
                  <a:tcPr>
                    <a:solidFill>
                      <a:srgbClr val="E7E8EC"/>
                    </a:solidFill>
                  </a:tcPr>
                </a:tc>
                <a:tc>
                  <a:txBody>
                    <a:bodyPr/>
                    <a:lstStyle/>
                    <a:p>
                      <a:pPr algn="l">
                        <a:lnSpc>
                          <a:spcPct val="95000"/>
                        </a:lnSpc>
                        <a:spcBef>
                          <a:spcPts val="300"/>
                        </a:spcBef>
                      </a:pPr>
                      <a:r>
                        <a:rPr lang="en-US" sz="1000" dirty="0">
                          <a:solidFill>
                            <a:schemeClr val="dk1"/>
                          </a:solidFill>
                        </a:rPr>
                        <a:t>5%</a:t>
                      </a:r>
                    </a:p>
                  </a:txBody>
                  <a:tcPr>
                    <a:solidFill>
                      <a:srgbClr val="E7E8EC"/>
                    </a:solidFill>
                  </a:tcPr>
                </a:tc>
                <a:extLst>
                  <a:ext uri="{0D108BD9-81ED-4DB2-BD59-A6C34878D82A}">
                    <a16:rowId xmlns:a16="http://schemas.microsoft.com/office/drawing/2014/main" xmlns="" val="10009"/>
                  </a:ext>
                </a:extLst>
              </a:tr>
              <a:tr h="147881">
                <a:tc>
                  <a:txBody>
                    <a:bodyPr/>
                    <a:lstStyle/>
                    <a:p>
                      <a:pPr algn="l">
                        <a:lnSpc>
                          <a:spcPct val="95000"/>
                        </a:lnSpc>
                        <a:spcBef>
                          <a:spcPts val="300"/>
                        </a:spcBef>
                      </a:pPr>
                      <a:r>
                        <a:rPr lang="en-US" sz="1000" kern="1200" dirty="0">
                          <a:solidFill>
                            <a:schemeClr val="dk1"/>
                          </a:solidFill>
                          <a:latin typeface="+mn-lt"/>
                          <a:ea typeface="+mn-ea"/>
                          <a:cs typeface="+mn-cs"/>
                        </a:rPr>
                        <a:t>Cisco ACI Software </a:t>
                      </a:r>
                    </a:p>
                  </a:txBody>
                  <a:tcPr>
                    <a:solidFill>
                      <a:srgbClr val="CCCDD7"/>
                    </a:solidFill>
                  </a:tcPr>
                </a:tc>
                <a:tc>
                  <a:txBody>
                    <a:bodyPr/>
                    <a:lstStyle/>
                    <a:p>
                      <a:pPr algn="l">
                        <a:lnSpc>
                          <a:spcPct val="95000"/>
                        </a:lnSpc>
                        <a:spcBef>
                          <a:spcPts val="300"/>
                        </a:spcBef>
                      </a:pPr>
                      <a:r>
                        <a:rPr lang="en-US" sz="1000" dirty="0">
                          <a:solidFill>
                            <a:schemeClr val="dk1"/>
                          </a:solidFill>
                        </a:rPr>
                        <a:t>10%</a:t>
                      </a:r>
                    </a:p>
                  </a:txBody>
                  <a:tcPr>
                    <a:solidFill>
                      <a:srgbClr val="CCCDD7"/>
                    </a:solidFill>
                  </a:tcPr>
                </a:tc>
                <a:tc>
                  <a:txBody>
                    <a:bodyPr/>
                    <a:lstStyle/>
                    <a:p>
                      <a:pPr algn="l">
                        <a:lnSpc>
                          <a:spcPct val="95000"/>
                        </a:lnSpc>
                        <a:spcBef>
                          <a:spcPts val="300"/>
                        </a:spcBef>
                      </a:pPr>
                      <a:r>
                        <a:rPr lang="en-US" sz="1000" dirty="0">
                          <a:solidFill>
                            <a:schemeClr val="dk1"/>
                          </a:solidFill>
                        </a:rPr>
                        <a:t>10%</a:t>
                      </a:r>
                    </a:p>
                  </a:txBody>
                  <a:tcPr>
                    <a:solidFill>
                      <a:srgbClr val="CCCDD7"/>
                    </a:solidFill>
                  </a:tcPr>
                </a:tc>
                <a:extLst>
                  <a:ext uri="{0D108BD9-81ED-4DB2-BD59-A6C34878D82A}">
                    <a16:rowId xmlns:a16="http://schemas.microsoft.com/office/drawing/2014/main" xmlns="" val="10010"/>
                  </a:ext>
                </a:extLst>
              </a:tr>
              <a:tr h="147881">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kern="1200" dirty="0">
                          <a:solidFill>
                            <a:schemeClr val="dk1"/>
                          </a:solidFill>
                          <a:latin typeface="+mn-lt"/>
                          <a:ea typeface="+mn-ea"/>
                          <a:cs typeface="+mn-cs"/>
                        </a:rPr>
                        <a:t>Cisco </a:t>
                      </a:r>
                      <a:r>
                        <a:rPr lang="en-US" sz="1000" kern="1200" dirty="0" err="1">
                          <a:solidFill>
                            <a:schemeClr val="dk1"/>
                          </a:solidFill>
                          <a:latin typeface="+mn-lt"/>
                          <a:ea typeface="+mn-ea"/>
                          <a:cs typeface="+mn-cs"/>
                        </a:rPr>
                        <a:t>CloudCenter</a:t>
                      </a:r>
                      <a:r>
                        <a:rPr lang="en-US" sz="1000" kern="1200" dirty="0">
                          <a:solidFill>
                            <a:schemeClr val="dk1"/>
                          </a:solidFill>
                          <a:latin typeface="+mn-lt"/>
                          <a:ea typeface="+mn-ea"/>
                          <a:cs typeface="+mn-cs"/>
                        </a:rPr>
                        <a:t> (</a:t>
                      </a:r>
                      <a:r>
                        <a:rPr lang="en-US" sz="1000" kern="1200" dirty="0" err="1">
                          <a:solidFill>
                            <a:schemeClr val="dk1"/>
                          </a:solidFill>
                          <a:latin typeface="+mn-lt"/>
                          <a:ea typeface="+mn-ea"/>
                          <a:cs typeface="+mn-cs"/>
                        </a:rPr>
                        <a:t>CliQr</a:t>
                      </a:r>
                      <a:r>
                        <a:rPr lang="en-US" sz="1000" kern="1200" dirty="0">
                          <a:solidFill>
                            <a:schemeClr val="dk1"/>
                          </a:solidFill>
                          <a:latin typeface="+mn-lt"/>
                          <a:ea typeface="+mn-ea"/>
                          <a:cs typeface="+mn-cs"/>
                        </a:rPr>
                        <a:t>)</a:t>
                      </a:r>
                    </a:p>
                  </a:txBody>
                  <a:tcPr>
                    <a:solidFill>
                      <a:srgbClr val="E7E8EC"/>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1000" dirty="0">
                          <a:solidFill>
                            <a:schemeClr val="dk1"/>
                          </a:solidFill>
                        </a:rPr>
                        <a:t>10%</a:t>
                      </a:r>
                    </a:p>
                  </a:txBody>
                  <a:tcPr>
                    <a:solidFill>
                      <a:srgbClr val="E7E8EC"/>
                    </a:solidFill>
                  </a:tcPr>
                </a:tc>
                <a:tc>
                  <a:txBody>
                    <a:bodyPr/>
                    <a:lstStyle/>
                    <a:p>
                      <a:pPr algn="l">
                        <a:lnSpc>
                          <a:spcPct val="95000"/>
                        </a:lnSpc>
                        <a:spcBef>
                          <a:spcPts val="300"/>
                        </a:spcBef>
                      </a:pPr>
                      <a:r>
                        <a:rPr lang="en-US" sz="1000" dirty="0">
                          <a:solidFill>
                            <a:schemeClr val="tx1"/>
                          </a:solidFill>
                        </a:rPr>
                        <a:t>5%</a:t>
                      </a:r>
                    </a:p>
                  </a:txBody>
                  <a:tcPr>
                    <a:solidFill>
                      <a:srgbClr val="E7E8EC"/>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39408651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81600"/>
          </a:xfrm>
          <a:prstGeom prst="rect">
            <a:avLst/>
          </a:prstGeom>
        </p:spPr>
      </p:pic>
      <p:sp>
        <p:nvSpPr>
          <p:cNvPr id="4" name="Text Placeholder 3"/>
          <p:cNvSpPr>
            <a:spLocks noGrp="1"/>
          </p:cNvSpPr>
          <p:nvPr>
            <p:ph type="body" sz="quarter" idx="11"/>
          </p:nvPr>
        </p:nvSpPr>
        <p:spPr>
          <a:xfrm>
            <a:off x="500063" y="3333078"/>
            <a:ext cx="8139112" cy="889987"/>
          </a:xfrm>
        </p:spPr>
        <p:txBody>
          <a:bodyPr/>
          <a:lstStyle/>
          <a:p>
            <a:r>
              <a:rPr lang="en-US" sz="2800" dirty="0"/>
              <a:t>Collaboration and Express Collaboration</a:t>
            </a:r>
          </a:p>
        </p:txBody>
      </p:sp>
    </p:spTree>
    <p:extLst>
      <p:ext uri="{BB962C8B-B14F-4D97-AF65-F5344CB8AC3E}">
        <p14:creationId xmlns:p14="http://schemas.microsoft.com/office/powerpoint/2010/main" val="187388163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49570"/>
            <a:ext cx="8277344" cy="2566428"/>
          </a:xfrm>
        </p:spPr>
        <p:txBody>
          <a:bodyPr/>
          <a:lstStyle/>
          <a:p>
            <a:pPr>
              <a:spcBef>
                <a:spcPts val="800"/>
              </a:spcBef>
            </a:pPr>
            <a:r>
              <a:rPr lang="en-US" sz="1200" dirty="0"/>
              <a:t>Sell across the </a:t>
            </a:r>
            <a:r>
              <a:rPr lang="en-US" sz="1200" b="1" dirty="0"/>
              <a:t>Cisco collaboration portfolio</a:t>
            </a:r>
            <a:r>
              <a:rPr lang="en-US" sz="1200" dirty="0"/>
              <a:t>: On-premises, cloud, and hybrid solutions with a full range of customer consumption models </a:t>
            </a:r>
          </a:p>
          <a:p>
            <a:pPr>
              <a:spcBef>
                <a:spcPts val="800"/>
              </a:spcBef>
            </a:pPr>
            <a:r>
              <a:rPr lang="en-US" sz="1200" dirty="0"/>
              <a:t>Focus on the full lifecycle—</a:t>
            </a:r>
            <a:r>
              <a:rPr lang="en-US" sz="1200" b="1" dirty="0"/>
              <a:t>land, adopt, expand and renew</a:t>
            </a:r>
            <a:r>
              <a:rPr lang="en-US" sz="1200" dirty="0"/>
              <a:t>: Create predictable recurring revenue streams by selling lifecycle services resulting in customer intimacy, increased lifetime revenue value and increased profitability</a:t>
            </a:r>
          </a:p>
          <a:p>
            <a:r>
              <a:rPr lang="en-US" sz="1200" dirty="0"/>
              <a:t>Lead every sale with the </a:t>
            </a:r>
            <a:r>
              <a:rPr lang="en-US" sz="1200" b="1" dirty="0"/>
              <a:t>next generation meetings experience </a:t>
            </a:r>
            <a:r>
              <a:rPr lang="en-US" sz="1200" dirty="0"/>
              <a:t>that encompasses cloud and video collaboration with Cisco Spark—Message, Meet, Call—and Cisco’s award-winning desktop, group, and immersive endpoints</a:t>
            </a:r>
          </a:p>
          <a:p>
            <a:r>
              <a:rPr lang="en-US" sz="1200" dirty="0"/>
              <a:t>Promote the power of the full collaboration portfolio with </a:t>
            </a:r>
            <a:r>
              <a:rPr lang="en-US" sz="1200" b="1" dirty="0"/>
              <a:t>Cisco Spark Flex Plan</a:t>
            </a:r>
            <a:r>
              <a:rPr lang="en-US" sz="1200" dirty="0"/>
              <a:t>, a user-based subscription offer for Message, Meet and Call with cloud, on-premises, and hybrid deployment flexibility</a:t>
            </a:r>
          </a:p>
          <a:p>
            <a:pPr>
              <a:spcBef>
                <a:spcPts val="800"/>
              </a:spcBef>
            </a:pPr>
            <a:r>
              <a:rPr lang="en-US" sz="1200" dirty="0"/>
              <a:t>Deliver </a:t>
            </a:r>
            <a:r>
              <a:rPr lang="en-US" sz="1200" b="1" dirty="0"/>
              <a:t>next-generation advanced video and voice collaboration </a:t>
            </a:r>
            <a:r>
              <a:rPr lang="en-US" sz="1200" dirty="0"/>
              <a:t>endpoints with the Cisco IP Phone 8800 Series, and the Cisco </a:t>
            </a:r>
            <a:r>
              <a:rPr lang="en-US" sz="1200" dirty="0" err="1"/>
              <a:t>TelePresence</a:t>
            </a:r>
            <a:r>
              <a:rPr lang="en-US" sz="1200" dirty="0"/>
              <a:t> DX, and MX Series </a:t>
            </a:r>
          </a:p>
          <a:p>
            <a:pPr>
              <a:spcBef>
                <a:spcPts val="800"/>
              </a:spcBef>
            </a:pPr>
            <a:r>
              <a:rPr lang="en-US" sz="1200" dirty="0"/>
              <a:t>Learn more in the VIP playbook at </a:t>
            </a:r>
            <a:r>
              <a:rPr lang="en-US" sz="1200" dirty="0">
                <a:hlinkClick r:id="rId3"/>
              </a:rPr>
              <a:t>www.cisco.com/go/vip</a:t>
            </a:r>
            <a:r>
              <a:rPr lang="en-US" sz="1200" dirty="0"/>
              <a:t> </a:t>
            </a:r>
          </a:p>
          <a:p>
            <a:pPr lvl="0">
              <a:spcBef>
                <a:spcPts val="800"/>
              </a:spcBef>
            </a:pPr>
            <a:endParaRPr lang="en-US" sz="1200" dirty="0"/>
          </a:p>
        </p:txBody>
      </p:sp>
      <p:sp>
        <p:nvSpPr>
          <p:cNvPr id="12" name="Title Placeholder 5"/>
          <p:cNvSpPr>
            <a:spLocks noGrp="1"/>
          </p:cNvSpPr>
          <p:nvPr>
            <p:ph type="title"/>
          </p:nvPr>
        </p:nvSpPr>
        <p:spPr/>
        <p:txBody>
          <a:bodyPr/>
          <a:lstStyle/>
          <a:p>
            <a:pPr lvl="0"/>
            <a:r>
              <a:rPr lang="en-US"/>
              <a:t>Collaboration</a:t>
            </a:r>
            <a:endParaRPr lang="en-GB" dirty="0"/>
          </a:p>
        </p:txBody>
      </p:sp>
      <p:sp>
        <p:nvSpPr>
          <p:cNvPr id="4" name="TextBox 3"/>
          <p:cNvSpPr txBox="1"/>
          <p:nvPr/>
        </p:nvSpPr>
        <p:spPr>
          <a:xfrm>
            <a:off x="581218" y="1191550"/>
            <a:ext cx="3840480" cy="646331"/>
          </a:xfrm>
          <a:prstGeom prst="rect">
            <a:avLst/>
          </a:prstGeom>
          <a:solidFill>
            <a:schemeClr val="accent4"/>
          </a:solidFill>
        </p:spPr>
        <p:txBody>
          <a:bodyPr wrap="square" tIns="182880" bIns="182880" rtlCol="0">
            <a:spAutoFit/>
          </a:bodyPr>
          <a:lstStyle/>
          <a:p>
            <a:pPr algn="ctr"/>
            <a:r>
              <a:rPr lang="en-US" dirty="0">
                <a:solidFill>
                  <a:schemeClr val="bg1"/>
                </a:solidFill>
              </a:rPr>
              <a:t>Collaboration</a:t>
            </a:r>
          </a:p>
        </p:txBody>
      </p:sp>
      <p:sp>
        <p:nvSpPr>
          <p:cNvPr id="10" name="TextBox 9"/>
          <p:cNvSpPr txBox="1"/>
          <p:nvPr/>
        </p:nvSpPr>
        <p:spPr>
          <a:xfrm>
            <a:off x="4901706" y="1191550"/>
            <a:ext cx="3749039" cy="646331"/>
          </a:xfrm>
          <a:prstGeom prst="rect">
            <a:avLst/>
          </a:prstGeom>
          <a:solidFill>
            <a:schemeClr val="accent1"/>
          </a:solidFill>
        </p:spPr>
        <p:txBody>
          <a:bodyPr wrap="square" tIns="182880" bIns="182880" rtlCol="0">
            <a:spAutoFit/>
          </a:bodyPr>
          <a:lstStyle/>
          <a:p>
            <a:pPr algn="ctr"/>
            <a:r>
              <a:rPr lang="en-US" dirty="0">
                <a:solidFill>
                  <a:schemeClr val="bg1"/>
                </a:solidFill>
              </a:rPr>
              <a:t>Express Collaboration</a:t>
            </a:r>
          </a:p>
        </p:txBody>
      </p:sp>
    </p:spTree>
    <p:extLst>
      <p:ext uri="{BB962C8B-B14F-4D97-AF65-F5344CB8AC3E}">
        <p14:creationId xmlns:p14="http://schemas.microsoft.com/office/powerpoint/2010/main" val="148694009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286" y="1135380"/>
            <a:ext cx="4248690" cy="3097573"/>
          </a:xfrm>
          <a:prstGeom prst="rect">
            <a:avLst/>
          </a:prstGeom>
          <a:solidFill>
            <a:schemeClr val="bg1">
              <a:alpha val="7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p:txBody>
          <a:bodyPr/>
          <a:lstStyle/>
          <a:p>
            <a:r>
              <a:rPr lang="en-US" dirty="0"/>
              <a:t>VIP 29 Agenda</a:t>
            </a:r>
          </a:p>
        </p:txBody>
      </p:sp>
      <p:sp>
        <p:nvSpPr>
          <p:cNvPr id="12" name="Text Placeholder 11"/>
          <p:cNvSpPr>
            <a:spLocks noGrp="1"/>
          </p:cNvSpPr>
          <p:nvPr>
            <p:ph type="body" sz="quarter" idx="10"/>
          </p:nvPr>
        </p:nvSpPr>
        <p:spPr/>
        <p:txBody>
          <a:bodyPr/>
          <a:lstStyle/>
          <a:p>
            <a:pPr>
              <a:spcBef>
                <a:spcPts val="1110"/>
              </a:spcBef>
            </a:pPr>
            <a:r>
              <a:rPr lang="en-US" sz="1600" dirty="0">
                <a:solidFill>
                  <a:schemeClr val="accent1"/>
                </a:solidFill>
              </a:rPr>
              <a:t>Executive Summary</a:t>
            </a:r>
          </a:p>
          <a:p>
            <a:pPr>
              <a:spcBef>
                <a:spcPts val="1110"/>
              </a:spcBef>
            </a:pPr>
            <a:r>
              <a:rPr lang="en-US" sz="1600" dirty="0">
                <a:solidFill>
                  <a:schemeClr val="accent1"/>
                </a:solidFill>
              </a:rPr>
              <a:t>VIP 29</a:t>
            </a:r>
          </a:p>
          <a:p>
            <a:pPr marL="403225" lvl="1" indent="-161925">
              <a:spcBef>
                <a:spcPts val="510"/>
              </a:spcBef>
            </a:pPr>
            <a:r>
              <a:rPr lang="en-US" sz="1400" dirty="0"/>
              <a:t>Architecture Track</a:t>
            </a:r>
          </a:p>
          <a:p>
            <a:pPr marL="403225" lvl="1" indent="-161925">
              <a:spcBef>
                <a:spcPts val="510"/>
              </a:spcBef>
            </a:pPr>
            <a:r>
              <a:rPr lang="en-US" sz="1400" dirty="0"/>
              <a:t>New Business Track</a:t>
            </a:r>
          </a:p>
          <a:p>
            <a:pPr>
              <a:spcBef>
                <a:spcPts val="1110"/>
              </a:spcBef>
            </a:pPr>
            <a:r>
              <a:rPr lang="en-US" sz="1600" dirty="0">
                <a:solidFill>
                  <a:schemeClr val="accent1"/>
                </a:solidFill>
              </a:rPr>
              <a:t>Operational Details and Summary</a:t>
            </a:r>
          </a:p>
          <a:p>
            <a:pPr>
              <a:spcBef>
                <a:spcPts val="1110"/>
              </a:spcBef>
            </a:pPr>
            <a:r>
              <a:rPr lang="en-US" sz="1600" dirty="0">
                <a:solidFill>
                  <a:schemeClr val="accent1"/>
                </a:solidFill>
              </a:rPr>
              <a:t>VIP 28 Payout Information</a:t>
            </a:r>
          </a:p>
          <a:p>
            <a:pPr>
              <a:spcBef>
                <a:spcPts val="1110"/>
              </a:spcBef>
            </a:pPr>
            <a:r>
              <a:rPr lang="en-US" sz="1600" dirty="0">
                <a:solidFill>
                  <a:schemeClr val="accent1"/>
                </a:solidFill>
              </a:rPr>
              <a:t>Q&amp;A</a:t>
            </a:r>
          </a:p>
        </p:txBody>
      </p:sp>
    </p:spTree>
    <p:extLst>
      <p:ext uri="{BB962C8B-B14F-4D97-AF65-F5344CB8AC3E}">
        <p14:creationId xmlns:p14="http://schemas.microsoft.com/office/powerpoint/2010/main" val="361465132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Collaboration and Express Collaboration Overview</a:t>
            </a:r>
            <a:endParaRPr lang="en-US" dirty="0"/>
          </a:p>
        </p:txBody>
      </p:sp>
      <p:sp>
        <p:nvSpPr>
          <p:cNvPr id="5" name="Text Placeholder 9"/>
          <p:cNvSpPr txBox="1">
            <a:spLocks/>
          </p:cNvSpPr>
          <p:nvPr/>
        </p:nvSpPr>
        <p:spPr>
          <a:xfrm>
            <a:off x="911150" y="4501230"/>
            <a:ext cx="4898608" cy="28132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t">
              <a:buNone/>
              <a:defRPr/>
            </a:pPr>
            <a:r>
              <a:rPr lang="en-US" sz="700" dirty="0">
                <a:solidFill>
                  <a:srgbClr val="4D4D4D"/>
                </a:solidFill>
                <a:latin typeface="Arial" charset="0"/>
                <a:cs typeface="CiscoSans ExtraLight"/>
              </a:rPr>
              <a:t>* Master Specialization/Cisco Powered bonus for being </a:t>
            </a:r>
            <a:r>
              <a:rPr lang="en-US" sz="700" dirty="0">
                <a:solidFill>
                  <a:srgbClr val="4D4D4D"/>
                </a:solidFill>
                <a:cs typeface="CiscoSans ExtraLight"/>
              </a:rPr>
              <a:t>TP Video ATP Master is paid only on TP SKUs</a:t>
            </a:r>
          </a:p>
        </p:txBody>
      </p:sp>
      <p:graphicFrame>
        <p:nvGraphicFramePr>
          <p:cNvPr id="6" name="Table Placeholder 8"/>
          <p:cNvGraphicFramePr>
            <a:graphicFrameLocks/>
          </p:cNvGraphicFramePr>
          <p:nvPr>
            <p:extLst>
              <p:ext uri="{D42A27DB-BD31-4B8C-83A1-F6EECF244321}">
                <p14:modId xmlns:p14="http://schemas.microsoft.com/office/powerpoint/2010/main" val="896699938"/>
              </p:ext>
            </p:extLst>
          </p:nvPr>
        </p:nvGraphicFramePr>
        <p:xfrm>
          <a:off x="384007" y="1103252"/>
          <a:ext cx="8375987" cy="3338140"/>
        </p:xfrm>
        <a:graphic>
          <a:graphicData uri="http://schemas.openxmlformats.org/drawingml/2006/table">
            <a:tbl>
              <a:tblPr firstRow="1" bandRow="1">
                <a:tableStyleId>{5C22544A-7EE6-4342-B048-85BDC9FD1C3A}</a:tableStyleId>
              </a:tblPr>
              <a:tblGrid>
                <a:gridCol w="1837621">
                  <a:extLst>
                    <a:ext uri="{9D8B030D-6E8A-4147-A177-3AD203B41FA5}">
                      <a16:colId xmlns:a16="http://schemas.microsoft.com/office/drawing/2014/main" xmlns="" val="20000"/>
                    </a:ext>
                  </a:extLst>
                </a:gridCol>
                <a:gridCol w="4059654">
                  <a:extLst>
                    <a:ext uri="{9D8B030D-6E8A-4147-A177-3AD203B41FA5}">
                      <a16:colId xmlns:a16="http://schemas.microsoft.com/office/drawing/2014/main" xmlns="" val="20001"/>
                    </a:ext>
                  </a:extLst>
                </a:gridCol>
                <a:gridCol w="2478712">
                  <a:extLst>
                    <a:ext uri="{9D8B030D-6E8A-4147-A177-3AD203B41FA5}">
                      <a16:colId xmlns:a16="http://schemas.microsoft.com/office/drawing/2014/main" xmlns="" val="20002"/>
                    </a:ext>
                  </a:extLst>
                </a:gridCol>
              </a:tblGrid>
              <a:tr h="194841">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00" dirty="0" err="1">
                          <a:effectLst/>
                          <a:latin typeface="+mn-lt"/>
                        </a:rPr>
                        <a:t>Subtrack</a:t>
                      </a:r>
                      <a:endParaRPr lang="en-US" sz="900" b="1" dirty="0">
                        <a:solidFill>
                          <a:srgbClr val="FFFFFF"/>
                        </a:solidFill>
                        <a:effectLst/>
                        <a:latin typeface="+mn-lt"/>
                        <a:ea typeface="ＭＳ Ｐゴシック" pitchFamily="34" charset="-128"/>
                      </a:endParaRPr>
                    </a:p>
                  </a:txBody>
                  <a:tcPr anchor="ctr">
                    <a:solidFill>
                      <a:srgbClr val="049FD9"/>
                    </a:solidFill>
                  </a:tcPr>
                </a:tc>
                <a:tc>
                  <a:txBody>
                    <a:bodyPr/>
                    <a:lstStyle/>
                    <a:p>
                      <a:pPr algn="l" defTabSz="457162" fontAlgn="base">
                        <a:lnSpc>
                          <a:spcPct val="95000"/>
                        </a:lnSpc>
                        <a:spcBef>
                          <a:spcPts val="300"/>
                        </a:spcBef>
                        <a:spcAft>
                          <a:spcPct val="0"/>
                        </a:spcAft>
                      </a:pPr>
                      <a:r>
                        <a:rPr lang="en-US" sz="900" dirty="0">
                          <a:effectLst/>
                          <a:latin typeface="+mn-lt"/>
                        </a:rPr>
                        <a:t>Collaboration</a:t>
                      </a:r>
                      <a:endParaRPr lang="en-US" sz="900" b="1" strike="sngStrike" dirty="0">
                        <a:solidFill>
                          <a:srgbClr val="FFFFFF"/>
                        </a:solidFill>
                        <a:effectLst/>
                        <a:latin typeface="+mn-lt"/>
                        <a:ea typeface="ＭＳ Ｐゴシック" pitchFamily="34" charset="-128"/>
                      </a:endParaRPr>
                    </a:p>
                  </a:txBody>
                  <a:tcPr anchor="ctr">
                    <a:solidFill>
                      <a:srgbClr val="049FD9"/>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00" b="1" kern="1200" dirty="0">
                          <a:solidFill>
                            <a:schemeClr val="lt1"/>
                          </a:solidFill>
                          <a:effectLst/>
                          <a:latin typeface="+mn-lt"/>
                          <a:ea typeface="+mn-ea"/>
                          <a:cs typeface="+mn-cs"/>
                        </a:rPr>
                        <a:t>Express Collaboration</a:t>
                      </a:r>
                    </a:p>
                  </a:txBody>
                  <a:tcPr anchor="ctr">
                    <a:solidFill>
                      <a:srgbClr val="049FD9"/>
                    </a:solidFill>
                  </a:tcPr>
                </a:tc>
                <a:extLst>
                  <a:ext uri="{0D108BD9-81ED-4DB2-BD59-A6C34878D82A}">
                    <a16:rowId xmlns:a16="http://schemas.microsoft.com/office/drawing/2014/main" xmlns="" val="10000"/>
                  </a:ext>
                </a:extLst>
              </a:tr>
              <a:tr h="744292">
                <a:tc>
                  <a:txBody>
                    <a:bodyPr/>
                    <a:lstStyle/>
                    <a:p>
                      <a:pPr algn="l">
                        <a:lnSpc>
                          <a:spcPct val="95000"/>
                        </a:lnSpc>
                        <a:spcBef>
                          <a:spcPts val="300"/>
                        </a:spcBef>
                      </a:pPr>
                      <a:r>
                        <a:rPr lang="en-US" sz="900" b="1" kern="1200" dirty="0">
                          <a:solidFill>
                            <a:schemeClr val="tx1"/>
                          </a:solidFill>
                          <a:latin typeface="+mn-lt"/>
                        </a:rPr>
                        <a:t>Enrollment</a:t>
                      </a:r>
                      <a:r>
                        <a:rPr lang="en-US" sz="900" b="1" kern="1200" baseline="0" dirty="0">
                          <a:solidFill>
                            <a:schemeClr val="tx1"/>
                          </a:solidFill>
                          <a:latin typeface="+mn-lt"/>
                        </a:rPr>
                        <a:t> </a:t>
                      </a:r>
                      <a:r>
                        <a:rPr lang="en-US" sz="900" b="1" kern="1200" dirty="0">
                          <a:solidFill>
                            <a:schemeClr val="tx1"/>
                          </a:solidFill>
                          <a:latin typeface="+mn-lt"/>
                        </a:rPr>
                        <a:t>Requirement</a:t>
                      </a:r>
                      <a:endParaRPr lang="en-US" sz="900" b="1" kern="1200" dirty="0">
                        <a:solidFill>
                          <a:schemeClr val="tx1"/>
                        </a:solidFill>
                        <a:latin typeface="+mn-lt"/>
                        <a:ea typeface="+mn-ea"/>
                        <a:cs typeface="+mn-cs"/>
                      </a:endParaRPr>
                    </a:p>
                  </a:txBody>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n-lt"/>
                          <a:ea typeface="+mn-ea"/>
                          <a:cs typeface="+mn-cs"/>
                        </a:rPr>
                        <a:t>Advanced Collaboration Architecture Specialization and/or </a:t>
                      </a:r>
                      <a:br>
                        <a:rPr lang="en-US" sz="900" kern="1200" dirty="0">
                          <a:solidFill>
                            <a:schemeClr val="tx1"/>
                          </a:solidFill>
                          <a:latin typeface="+mn-lt"/>
                          <a:ea typeface="+mn-ea"/>
                          <a:cs typeface="+mn-cs"/>
                        </a:rPr>
                      </a:br>
                      <a:r>
                        <a:rPr lang="en-US" sz="900" kern="1200" dirty="0" err="1">
                          <a:solidFill>
                            <a:schemeClr val="tx1"/>
                          </a:solidFill>
                          <a:latin typeface="+mn-lt"/>
                          <a:ea typeface="+mn-ea"/>
                          <a:cs typeface="+mn-cs"/>
                        </a:rPr>
                        <a:t>TelePresence</a:t>
                      </a:r>
                      <a:r>
                        <a:rPr lang="en-US" sz="900" kern="1200" dirty="0">
                          <a:solidFill>
                            <a:schemeClr val="tx1"/>
                          </a:solidFill>
                          <a:latin typeface="+mn-lt"/>
                          <a:ea typeface="+mn-ea"/>
                          <a:cs typeface="+mn-cs"/>
                        </a:rPr>
                        <a:t> Video ATP Master (incl.</a:t>
                      </a:r>
                      <a:r>
                        <a:rPr lang="en-US" sz="900" kern="1200" baseline="0" dirty="0">
                          <a:solidFill>
                            <a:schemeClr val="tx1"/>
                          </a:solidFill>
                          <a:latin typeface="+mn-lt"/>
                          <a:ea typeface="+mn-ea"/>
                          <a:cs typeface="+mn-cs"/>
                        </a:rPr>
                        <a:t> </a:t>
                      </a:r>
                      <a:r>
                        <a:rPr lang="en-US" sz="900" kern="1200" dirty="0">
                          <a:solidFill>
                            <a:schemeClr val="tx1"/>
                          </a:solidFill>
                          <a:latin typeface="+mn-lt"/>
                          <a:ea typeface="+mn-ea"/>
                          <a:cs typeface="+mn-cs"/>
                        </a:rPr>
                        <a:t>Multinational and Global) and/or Express Video and/or Advanced Video Specialization and/or</a:t>
                      </a:r>
                      <a:r>
                        <a:rPr lang="en-US" sz="900" kern="1200" baseline="0" dirty="0">
                          <a:solidFill>
                            <a:schemeClr val="tx1"/>
                          </a:solidFill>
                          <a:latin typeface="+mn-lt"/>
                          <a:ea typeface="+mn-ea"/>
                          <a:cs typeface="+mn-cs"/>
                        </a:rPr>
                        <a:t> CMSP Master or Advanced or Express</a:t>
                      </a:r>
                    </a:p>
                  </a:txBody>
                  <a:tcPr/>
                </a:tc>
                <a:tc>
                  <a:txBody>
                    <a:bodyPr/>
                    <a:lstStyle/>
                    <a:p>
                      <a:pPr algn="l">
                        <a:lnSpc>
                          <a:spcPct val="95000"/>
                        </a:lnSpc>
                        <a:spcBef>
                          <a:spcPts val="300"/>
                        </a:spcBef>
                      </a:pPr>
                      <a:r>
                        <a:rPr lang="en-US" sz="900" kern="1200" dirty="0">
                          <a:latin typeface="+mn-lt"/>
                        </a:rPr>
                        <a:t>Express Collaboration Specialization</a:t>
                      </a:r>
                      <a:endParaRPr lang="en-US" sz="900" b="0" kern="1200" dirty="0">
                        <a:solidFill>
                          <a:schemeClr val="tx1"/>
                        </a:solidFill>
                        <a:latin typeface="+mn-lt"/>
                        <a:ea typeface="+mn-ea"/>
                        <a:cs typeface="+mn-cs"/>
                      </a:endParaRPr>
                    </a:p>
                  </a:txBody>
                  <a:tcPr/>
                </a:tc>
                <a:extLst>
                  <a:ext uri="{0D108BD9-81ED-4DB2-BD59-A6C34878D82A}">
                    <a16:rowId xmlns:a16="http://schemas.microsoft.com/office/drawing/2014/main" xmlns="" val="10001"/>
                  </a:ext>
                </a:extLst>
              </a:tr>
              <a:tr h="633232">
                <a:tc>
                  <a:txBody>
                    <a:bodyPr/>
                    <a:lstStyle/>
                    <a:p>
                      <a:pPr algn="l">
                        <a:lnSpc>
                          <a:spcPct val="95000"/>
                        </a:lnSpc>
                        <a:spcBef>
                          <a:spcPts val="300"/>
                        </a:spcBef>
                      </a:pPr>
                      <a:r>
                        <a:rPr lang="en-US" sz="900" b="1" dirty="0">
                          <a:latin typeface="+mn-lt"/>
                        </a:rPr>
                        <a:t>Specialization Requirement</a:t>
                      </a:r>
                    </a:p>
                  </a:txBody>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n-lt"/>
                          <a:ea typeface="+mn-ea"/>
                          <a:cs typeface="+mn-cs"/>
                        </a:rPr>
                        <a:t>Advanced Collaboration Architecture Specialization and/or </a:t>
                      </a:r>
                      <a:br>
                        <a:rPr lang="en-US" sz="900" kern="1200" dirty="0">
                          <a:solidFill>
                            <a:schemeClr val="tx1"/>
                          </a:solidFill>
                          <a:latin typeface="+mn-lt"/>
                          <a:ea typeface="+mn-ea"/>
                          <a:cs typeface="+mn-cs"/>
                        </a:rPr>
                      </a:br>
                      <a:r>
                        <a:rPr lang="en-US" sz="900" kern="1200" dirty="0" err="1">
                          <a:solidFill>
                            <a:schemeClr val="tx1"/>
                          </a:solidFill>
                          <a:latin typeface="+mn-lt"/>
                          <a:ea typeface="+mn-ea"/>
                          <a:cs typeface="+mn-cs"/>
                        </a:rPr>
                        <a:t>TelePresence</a:t>
                      </a:r>
                      <a:r>
                        <a:rPr lang="en-US" sz="900" kern="1200" dirty="0">
                          <a:solidFill>
                            <a:schemeClr val="tx1"/>
                          </a:solidFill>
                          <a:latin typeface="+mn-lt"/>
                          <a:ea typeface="+mn-ea"/>
                          <a:cs typeface="+mn-cs"/>
                        </a:rPr>
                        <a:t> Video ATP Master (incl. Multinational and Global) and/or Express Video and/or Advanced Video Specialization and/or CMSP Master or Advanced or Express (</a:t>
                      </a:r>
                      <a:r>
                        <a:rPr lang="en-US" sz="900" kern="1200" dirty="0">
                          <a:solidFill>
                            <a:srgbClr val="4D4D4C"/>
                          </a:solidFill>
                          <a:latin typeface="+mn-lt"/>
                          <a:ea typeface="+mn-ea"/>
                          <a:cs typeface="+mn-cs"/>
                        </a:rPr>
                        <a:t>throughout the entire VIP period)</a:t>
                      </a:r>
                    </a:p>
                  </a:txBody>
                  <a:tcPr/>
                </a:tc>
                <a:tc>
                  <a:txBody>
                    <a:bodyPr/>
                    <a:lstStyle/>
                    <a:p>
                      <a:pPr marL="0" marR="0" lvl="0" indent="0" algn="l" defTabSz="685777"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n-lt"/>
                          <a:ea typeface="+mn-ea"/>
                          <a:cs typeface="+mn-cs"/>
                        </a:rPr>
                        <a:t>Maintain </a:t>
                      </a:r>
                      <a:r>
                        <a:rPr lang="en-US" sz="900" kern="1200" dirty="0">
                          <a:latin typeface="+mn-lt"/>
                        </a:rPr>
                        <a:t>Express Collaboration Specialization </a:t>
                      </a:r>
                      <a:r>
                        <a:rPr lang="en-US" sz="900" kern="1200" dirty="0">
                          <a:solidFill>
                            <a:srgbClr val="4D4D4C"/>
                          </a:solidFill>
                          <a:latin typeface="+mn-lt"/>
                          <a:ea typeface="+mn-ea"/>
                          <a:cs typeface="+mn-cs"/>
                        </a:rPr>
                        <a:t>(throughout the entire </a:t>
                      </a:r>
                      <a:br>
                        <a:rPr lang="en-US" sz="900" kern="1200" dirty="0">
                          <a:solidFill>
                            <a:srgbClr val="4D4D4C"/>
                          </a:solidFill>
                          <a:latin typeface="+mn-lt"/>
                          <a:ea typeface="+mn-ea"/>
                          <a:cs typeface="+mn-cs"/>
                        </a:rPr>
                      </a:br>
                      <a:r>
                        <a:rPr lang="en-US" sz="900" kern="1200" dirty="0">
                          <a:solidFill>
                            <a:srgbClr val="4D4D4C"/>
                          </a:solidFill>
                          <a:latin typeface="+mn-lt"/>
                          <a:ea typeface="+mn-ea"/>
                          <a:cs typeface="+mn-cs"/>
                        </a:rPr>
                        <a:t>VIP period)</a:t>
                      </a:r>
                    </a:p>
                    <a:p>
                      <a:pPr algn="l">
                        <a:lnSpc>
                          <a:spcPct val="95000"/>
                        </a:lnSpc>
                        <a:spcBef>
                          <a:spcPts val="300"/>
                        </a:spcBef>
                      </a:pPr>
                      <a:endParaRPr lang="en-US" sz="900" b="0" kern="1200" dirty="0">
                        <a:solidFill>
                          <a:schemeClr val="tx1"/>
                        </a:solidFill>
                        <a:latin typeface="+mn-lt"/>
                        <a:ea typeface="+mn-ea"/>
                        <a:cs typeface="+mn-cs"/>
                      </a:endParaRPr>
                    </a:p>
                  </a:txBody>
                  <a:tcPr/>
                </a:tc>
                <a:extLst>
                  <a:ext uri="{0D108BD9-81ED-4DB2-BD59-A6C34878D82A}">
                    <a16:rowId xmlns:a16="http://schemas.microsoft.com/office/drawing/2014/main" xmlns="" val="10002"/>
                  </a:ext>
                </a:extLst>
              </a:tr>
              <a:tr h="311745">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dirty="0">
                          <a:latin typeface="+mn-lt"/>
                        </a:rPr>
                        <a:t>Minimum Booking </a:t>
                      </a:r>
                      <a:br>
                        <a:rPr lang="en-US" sz="900" b="1" dirty="0">
                          <a:latin typeface="+mn-lt"/>
                        </a:rPr>
                      </a:br>
                      <a:r>
                        <a:rPr lang="en-US" sz="900" b="1" kern="1200" dirty="0">
                          <a:latin typeface="+mn-lt"/>
                        </a:rPr>
                        <a:t>(6 Month/3 Month)</a:t>
                      </a:r>
                      <a:endParaRPr lang="en-US" sz="900" b="1"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kern="1200" baseline="0" dirty="0" smtClean="0">
                          <a:latin typeface="+mn-lt"/>
                          <a:ea typeface="黑体" panose="02010609060101010101" pitchFamily="49" charset="-122"/>
                        </a:rPr>
                        <a:t>80,000</a:t>
                      </a:r>
                      <a:r>
                        <a:rPr lang="zh-CN" altLang="en-US" sz="900" kern="1200" baseline="0" dirty="0" smtClean="0">
                          <a:latin typeface="+mn-lt"/>
                          <a:ea typeface="黑体" panose="02010609060101010101" pitchFamily="49" charset="-122"/>
                        </a:rPr>
                        <a:t> </a:t>
                      </a:r>
                      <a:r>
                        <a:rPr lang="en-US" altLang="zh-CN" sz="900" kern="1200" baseline="0" dirty="0" smtClean="0">
                          <a:latin typeface="+mn-lt"/>
                          <a:ea typeface="黑体" panose="02010609060101010101" pitchFamily="49" charset="-122"/>
                        </a:rPr>
                        <a:t>/</a:t>
                      </a:r>
                      <a:r>
                        <a:rPr lang="zh-CN" altLang="en-US" sz="900" kern="1200" baseline="0" dirty="0" smtClean="0">
                          <a:latin typeface="+mn-lt"/>
                          <a:ea typeface="黑体" panose="02010609060101010101" pitchFamily="49" charset="-122"/>
                        </a:rPr>
                        <a:t> </a:t>
                      </a:r>
                      <a:r>
                        <a:rPr lang="en-US" altLang="zh-CN" sz="900" kern="1200" baseline="0" dirty="0" smtClean="0">
                          <a:latin typeface="+mn-lt"/>
                          <a:ea typeface="黑体" panose="02010609060101010101" pitchFamily="49" charset="-122"/>
                        </a:rPr>
                        <a:t>40,000</a:t>
                      </a:r>
                      <a:endParaRPr lang="zh-CN" sz="900" kern="1200" baseline="0" dirty="0" smtClean="0">
                        <a:solidFill>
                          <a:schemeClr val="tx1"/>
                        </a:solidFill>
                        <a:latin typeface="+mn-lt"/>
                        <a:ea typeface="黑体" panose="02010609060101010101" pitchFamily="49" charset="-122"/>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kern="1200" baseline="0" dirty="0" smtClean="0">
                          <a:latin typeface="+mn-lt"/>
                          <a:ea typeface="黑体" panose="02010609060101010101" pitchFamily="49" charset="-122"/>
                        </a:rPr>
                        <a:t>20,000</a:t>
                      </a:r>
                      <a:r>
                        <a:rPr lang="zh-CN" altLang="en-US" sz="900" kern="1200" baseline="0" dirty="0" smtClean="0">
                          <a:latin typeface="+mn-lt"/>
                          <a:ea typeface="黑体" panose="02010609060101010101" pitchFamily="49" charset="-122"/>
                        </a:rPr>
                        <a:t> </a:t>
                      </a:r>
                      <a:r>
                        <a:rPr lang="en-US" altLang="zh-CN" sz="900" kern="1200" baseline="0" dirty="0" smtClean="0">
                          <a:latin typeface="+mn-lt"/>
                          <a:ea typeface="黑体" panose="02010609060101010101" pitchFamily="49" charset="-122"/>
                        </a:rPr>
                        <a:t>/</a:t>
                      </a:r>
                      <a:r>
                        <a:rPr lang="zh-CN" altLang="en-US" sz="900" kern="1200" baseline="0" dirty="0" smtClean="0">
                          <a:latin typeface="+mn-lt"/>
                          <a:ea typeface="黑体" panose="02010609060101010101" pitchFamily="49" charset="-122"/>
                        </a:rPr>
                        <a:t> </a:t>
                      </a:r>
                      <a:r>
                        <a:rPr lang="en-US" altLang="zh-CN" sz="900" kern="1200" baseline="0" dirty="0" smtClean="0">
                          <a:latin typeface="+mn-lt"/>
                          <a:ea typeface="黑体" panose="02010609060101010101" pitchFamily="49" charset="-122"/>
                        </a:rPr>
                        <a:t>10,000</a:t>
                      </a:r>
                      <a:endParaRPr lang="zh-CN" sz="900" kern="1200" baseline="0" dirty="0" smtClean="0">
                        <a:solidFill>
                          <a:schemeClr val="tx1"/>
                        </a:solidFill>
                        <a:latin typeface="+mn-lt"/>
                        <a:ea typeface="黑体" panose="02010609060101010101" pitchFamily="49" charset="-122"/>
                        <a:cs typeface="+mn-cs"/>
                      </a:endParaRPr>
                    </a:p>
                  </a:txBody>
                  <a:tcPr/>
                </a:tc>
                <a:extLst>
                  <a:ext uri="{0D108BD9-81ED-4DB2-BD59-A6C34878D82A}">
                    <a16:rowId xmlns:a16="http://schemas.microsoft.com/office/drawing/2014/main" xmlns="" val="10003"/>
                  </a:ext>
                </a:extLst>
              </a:tr>
              <a:tr h="194841">
                <a:tc>
                  <a:txBody>
                    <a:bodyPr/>
                    <a:lstStyle/>
                    <a:p>
                      <a:pPr algn="l">
                        <a:lnSpc>
                          <a:spcPct val="95000"/>
                        </a:lnSpc>
                        <a:spcBef>
                          <a:spcPts val="300"/>
                        </a:spcBef>
                      </a:pPr>
                      <a:r>
                        <a:rPr lang="pt-BR" sz="900" b="1" kern="1200" dirty="0">
                          <a:latin typeface="+mn-lt"/>
                        </a:rPr>
                        <a:t>SKU Categories</a:t>
                      </a:r>
                      <a:endParaRPr lang="pt-BR" sz="900" b="1" kern="1200" dirty="0">
                        <a:solidFill>
                          <a:schemeClr val="tx1"/>
                        </a:solidFill>
                        <a:latin typeface="+mn-lt"/>
                        <a:ea typeface="+mn-ea"/>
                        <a:cs typeface="+mn-cs"/>
                      </a:endParaRPr>
                    </a:p>
                  </a:txBody>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pPr>
                      <a:r>
                        <a:rPr lang="en-US" sz="900" kern="1200" dirty="0">
                          <a:solidFill>
                            <a:schemeClr val="dk1"/>
                          </a:solidFill>
                          <a:latin typeface="+mn-lt"/>
                          <a:ea typeface="+mn-ea"/>
                          <a:cs typeface="+mn-cs"/>
                        </a:rPr>
                        <a:t>1%, 3%, 5%, 8%, 10%, 15%</a:t>
                      </a:r>
                    </a:p>
                  </a:txBody>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pPr>
                      <a:r>
                        <a:rPr lang="en-US" sz="900" kern="1200" dirty="0">
                          <a:solidFill>
                            <a:schemeClr val="dk1"/>
                          </a:solidFill>
                          <a:latin typeface="+mn-lt"/>
                          <a:ea typeface="+mn-ea"/>
                          <a:cs typeface="+mn-cs"/>
                        </a:rPr>
                        <a:t>1%, 5%, 10%</a:t>
                      </a:r>
                    </a:p>
                  </a:txBody>
                  <a:tcPr/>
                </a:tc>
                <a:extLst>
                  <a:ext uri="{0D108BD9-81ED-4DB2-BD59-A6C34878D82A}">
                    <a16:rowId xmlns:a16="http://schemas.microsoft.com/office/drawing/2014/main" xmlns="" val="10004"/>
                  </a:ext>
                </a:extLst>
              </a:tr>
              <a:tr h="311745">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dirty="0">
                          <a:latin typeface="+mn-lt"/>
                        </a:rPr>
                        <a:t>CSAT </a:t>
                      </a:r>
                      <a:br>
                        <a:rPr lang="en-US" sz="900" b="1" dirty="0">
                          <a:latin typeface="+mn-lt"/>
                        </a:rPr>
                      </a:br>
                      <a:r>
                        <a:rPr lang="en-US" sz="900" b="1" dirty="0">
                          <a:latin typeface="+mn-lt"/>
                        </a:rPr>
                        <a:t>Requirement</a:t>
                      </a:r>
                    </a:p>
                  </a:txBody>
                  <a:tcPr/>
                </a:tc>
                <a:tc gridSpan="2">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n-lt"/>
                          <a:ea typeface="+mn-ea"/>
                          <a:cs typeface="+mn-cs"/>
                        </a:rPr>
                        <a:t>Maintain Gold/Premier certification or</a:t>
                      </a:r>
                      <a:br>
                        <a:rPr lang="en-US" sz="900" kern="1200" dirty="0">
                          <a:solidFill>
                            <a:schemeClr val="tx1"/>
                          </a:solidFill>
                          <a:latin typeface="+mn-lt"/>
                          <a:ea typeface="+mn-ea"/>
                          <a:cs typeface="+mn-cs"/>
                        </a:rPr>
                      </a:br>
                      <a:r>
                        <a:rPr lang="en-US" sz="900" kern="1200" dirty="0">
                          <a:solidFill>
                            <a:schemeClr val="tx1"/>
                          </a:solidFill>
                          <a:latin typeface="+mn-lt"/>
                          <a:ea typeface="+mn-ea"/>
                          <a:cs typeface="+mn-cs"/>
                        </a:rPr>
                        <a:t>Completed follow-up activities on all low scores received for the current fiscal year within the PAL tool</a:t>
                      </a:r>
                    </a:p>
                  </a:txBody>
                  <a:tcPr/>
                </a:tc>
                <a:tc hMerge="1">
                  <a:txBody>
                    <a:bodyPr/>
                    <a:lstStyle/>
                    <a:p>
                      <a:endParaRPr lang="en-US"/>
                    </a:p>
                  </a:txBody>
                  <a:tcPr/>
                </a:tc>
                <a:extLst>
                  <a:ext uri="{0D108BD9-81ED-4DB2-BD59-A6C34878D82A}">
                    <a16:rowId xmlns:a16="http://schemas.microsoft.com/office/drawing/2014/main" xmlns="" val="10005"/>
                  </a:ext>
                </a:extLst>
              </a:tr>
              <a:tr h="311745">
                <a:tc>
                  <a:txBody>
                    <a:bodyPr/>
                    <a:lstStyle/>
                    <a:p>
                      <a:pPr algn="l">
                        <a:lnSpc>
                          <a:spcPct val="95000"/>
                        </a:lnSpc>
                        <a:spcBef>
                          <a:spcPts val="300"/>
                        </a:spcBef>
                      </a:pPr>
                      <a:r>
                        <a:rPr lang="en-US" sz="900" b="1" kern="1200" dirty="0">
                          <a:solidFill>
                            <a:schemeClr val="tx1"/>
                          </a:solidFill>
                          <a:latin typeface="+mn-lt"/>
                        </a:rPr>
                        <a:t>Master Specialization/</a:t>
                      </a:r>
                      <a:br>
                        <a:rPr lang="en-US" sz="900" b="1" kern="1200" dirty="0">
                          <a:solidFill>
                            <a:schemeClr val="tx1"/>
                          </a:solidFill>
                          <a:latin typeface="+mn-lt"/>
                        </a:rPr>
                      </a:br>
                      <a:r>
                        <a:rPr lang="en-US" sz="900" b="1" kern="1200" dirty="0">
                          <a:solidFill>
                            <a:schemeClr val="tx1"/>
                          </a:solidFill>
                          <a:latin typeface="+mn-lt"/>
                        </a:rPr>
                        <a:t>Cisco Powered Bonus %</a:t>
                      </a: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latin typeface="+mn-lt"/>
                        </a:rPr>
                        <a:t>3</a:t>
                      </a:r>
                      <a:r>
                        <a:rPr lang="en-US" sz="900" kern="1200" dirty="0">
                          <a:solidFill>
                            <a:schemeClr val="dk1"/>
                          </a:solidFill>
                          <a:latin typeface="+mn-lt"/>
                          <a:ea typeface="+mn-ea"/>
                          <a:cs typeface="+mn-cs"/>
                        </a:rPr>
                        <a:t>%*</a:t>
                      </a:r>
                    </a:p>
                  </a:txBody>
                  <a:tcPr anchor="ct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latin typeface="+mn-lt"/>
                        </a:rPr>
                        <a:t>N/A</a:t>
                      </a:r>
                      <a:endParaRPr lang="en-US" sz="900" kern="1200" dirty="0">
                        <a:solidFill>
                          <a:schemeClr val="tx1"/>
                        </a:solidFill>
                        <a:latin typeface="+mn-lt"/>
                        <a:ea typeface="+mn-ea"/>
                        <a:cs typeface="+mn-cs"/>
                      </a:endParaRPr>
                    </a:p>
                  </a:txBody>
                  <a:tcPr anchor="ctr"/>
                </a:tc>
                <a:extLst>
                  <a:ext uri="{0D108BD9-81ED-4DB2-BD59-A6C34878D82A}">
                    <a16:rowId xmlns:a16="http://schemas.microsoft.com/office/drawing/2014/main" xmlns="" val="10006"/>
                  </a:ext>
                </a:extLst>
              </a:tr>
              <a:tr h="194841">
                <a:tc>
                  <a:txBody>
                    <a:bodyPr/>
                    <a:lstStyle/>
                    <a:p>
                      <a:pPr algn="l">
                        <a:lnSpc>
                          <a:spcPct val="95000"/>
                        </a:lnSpc>
                        <a:spcBef>
                          <a:spcPts val="300"/>
                        </a:spcBef>
                      </a:pPr>
                      <a:r>
                        <a:rPr lang="en-US" sz="900" b="1" kern="1200" dirty="0">
                          <a:solidFill>
                            <a:schemeClr val="tx1"/>
                          </a:solidFill>
                          <a:latin typeface="+mn-lt"/>
                        </a:rPr>
                        <a:t>Gold/CMSP Master Bonus</a:t>
                      </a:r>
                      <a:r>
                        <a:rPr lang="pl-PL" sz="900" b="1" kern="1200" dirty="0">
                          <a:solidFill>
                            <a:schemeClr val="tx1"/>
                          </a:solidFill>
                          <a:latin typeface="+mn-lt"/>
                        </a:rPr>
                        <a:t> %</a:t>
                      </a:r>
                      <a:endParaRPr lang="pl-PL" sz="900" b="1"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latin typeface="+mn-lt"/>
                        </a:rPr>
                        <a:t>1%</a:t>
                      </a:r>
                      <a:endParaRPr lang="en-US" sz="900"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latin typeface="+mn-lt"/>
                        </a:rPr>
                        <a:t>N/A</a:t>
                      </a:r>
                      <a:endParaRPr lang="en-US" sz="900" kern="1200" dirty="0">
                        <a:solidFill>
                          <a:schemeClr val="tx1"/>
                        </a:solidFill>
                        <a:latin typeface="+mn-lt"/>
                        <a:ea typeface="+mn-ea"/>
                        <a:cs typeface="+mn-cs"/>
                      </a:endParaRPr>
                    </a:p>
                  </a:txBody>
                  <a:tcPr/>
                </a:tc>
                <a:extLst>
                  <a:ext uri="{0D108BD9-81ED-4DB2-BD59-A6C34878D82A}">
                    <a16:rowId xmlns:a16="http://schemas.microsoft.com/office/drawing/2014/main" xmlns="" val="10007"/>
                  </a:ext>
                </a:extLst>
              </a:tr>
              <a:tr h="194841">
                <a:tc>
                  <a:txBody>
                    <a:bodyPr/>
                    <a:lstStyle/>
                    <a:p>
                      <a:pPr algn="l">
                        <a:lnSpc>
                          <a:spcPct val="95000"/>
                        </a:lnSpc>
                        <a:spcBef>
                          <a:spcPts val="300"/>
                        </a:spcBef>
                      </a:pPr>
                      <a:r>
                        <a:rPr lang="en-US" sz="900" b="1" kern="1200" dirty="0">
                          <a:latin typeface="+mn-lt"/>
                        </a:rPr>
                        <a:t>Precedence</a:t>
                      </a:r>
                      <a:endParaRPr lang="pl-PL" sz="900" b="1"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latin typeface="+mn-lt"/>
                        </a:rPr>
                        <a:t>Over Express Collaboration</a:t>
                      </a:r>
                      <a:endParaRPr lang="en-US" sz="900"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latin typeface="+mn-lt"/>
                        </a:rPr>
                        <a:t>–</a:t>
                      </a:r>
                      <a:endParaRPr lang="en-US" sz="900" kern="1200" dirty="0">
                        <a:solidFill>
                          <a:schemeClr val="tx1"/>
                        </a:solidFill>
                        <a:latin typeface="+mn-lt"/>
                        <a:ea typeface="+mn-ea"/>
                        <a:cs typeface="+mn-cs"/>
                      </a:endParaRPr>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23595858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0654" y="4609171"/>
            <a:ext cx="527824" cy="32710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37766" y="266973"/>
            <a:ext cx="8345488" cy="731837"/>
          </a:xfrm>
        </p:spPr>
        <p:txBody>
          <a:bodyPr/>
          <a:lstStyle/>
          <a:p>
            <a:r>
              <a:rPr lang="en-US" dirty="0"/>
              <a:t>Collaboration and Express Collaboration</a:t>
            </a:r>
            <a:br>
              <a:rPr lang="en-US" dirty="0"/>
            </a:br>
            <a:endParaRPr lang="en-US" dirty="0"/>
          </a:p>
        </p:txBody>
      </p:sp>
      <p:sp>
        <p:nvSpPr>
          <p:cNvPr id="12" name="Text Placeholder 2"/>
          <p:cNvSpPr txBox="1">
            <a:spLocks/>
          </p:cNvSpPr>
          <p:nvPr/>
        </p:nvSpPr>
        <p:spPr>
          <a:xfrm>
            <a:off x="608565" y="4750530"/>
            <a:ext cx="3885119" cy="33807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buNone/>
            </a:pPr>
            <a:r>
              <a:rPr lang="en-US" sz="700" dirty="0"/>
              <a:t>For a complete list of VIP-eligible SKUs, go to </a:t>
            </a:r>
            <a:r>
              <a:rPr lang="en-US" sz="700" u="sng" dirty="0">
                <a:hlinkClick r:id="rId2"/>
              </a:rPr>
              <a:t>www.cisco.com/go/vipskus</a:t>
            </a:r>
            <a:r>
              <a:rPr lang="en-US" sz="700" dirty="0"/>
              <a:t>.</a:t>
            </a:r>
          </a:p>
        </p:txBody>
      </p:sp>
      <p:graphicFrame>
        <p:nvGraphicFramePr>
          <p:cNvPr id="9" name="Table Placeholder 4"/>
          <p:cNvGraphicFramePr>
            <a:graphicFrameLocks/>
          </p:cNvGraphicFramePr>
          <p:nvPr>
            <p:extLst>
              <p:ext uri="{D42A27DB-BD31-4B8C-83A1-F6EECF244321}">
                <p14:modId xmlns:p14="http://schemas.microsoft.com/office/powerpoint/2010/main" val="901123425"/>
              </p:ext>
            </p:extLst>
          </p:nvPr>
        </p:nvGraphicFramePr>
        <p:xfrm>
          <a:off x="670557" y="607144"/>
          <a:ext cx="4422571" cy="4139184"/>
        </p:xfrm>
        <a:graphic>
          <a:graphicData uri="http://schemas.openxmlformats.org/drawingml/2006/table">
            <a:tbl>
              <a:tblPr firstRow="1" bandRow="1">
                <a:tableStyleId>{5C22544A-7EE6-4342-B048-85BDC9FD1C3A}</a:tableStyleId>
              </a:tblPr>
              <a:tblGrid>
                <a:gridCol w="3325291">
                  <a:extLst>
                    <a:ext uri="{9D8B030D-6E8A-4147-A177-3AD203B41FA5}">
                      <a16:colId xmlns:a16="http://schemas.microsoft.com/office/drawing/2014/main" xmlns="" val="20000"/>
                    </a:ext>
                  </a:extLst>
                </a:gridCol>
                <a:gridCol w="548640">
                  <a:extLst>
                    <a:ext uri="{9D8B030D-6E8A-4147-A177-3AD203B41FA5}">
                      <a16:colId xmlns:a16="http://schemas.microsoft.com/office/drawing/2014/main" xmlns="" val="20001"/>
                    </a:ext>
                  </a:extLst>
                </a:gridCol>
                <a:gridCol w="548640">
                  <a:extLst>
                    <a:ext uri="{9D8B030D-6E8A-4147-A177-3AD203B41FA5}">
                      <a16:colId xmlns:a16="http://schemas.microsoft.com/office/drawing/2014/main" xmlns="" val="20002"/>
                    </a:ext>
                  </a:extLst>
                </a:gridCol>
              </a:tblGrid>
              <a:tr h="162474">
                <a:tc>
                  <a:txBody>
                    <a:bodyPr/>
                    <a:lstStyle/>
                    <a:p>
                      <a:pPr algn="l"/>
                      <a:r>
                        <a:rPr lang="en-US" sz="800" dirty="0"/>
                        <a:t>Collaboration</a:t>
                      </a:r>
                    </a:p>
                  </a:txBody>
                  <a:tcPr marT="27432" marB="27432" anchor="ctr">
                    <a:solidFill>
                      <a:srgbClr val="049FD9"/>
                    </a:solidFill>
                  </a:tcPr>
                </a:tc>
                <a:tc>
                  <a:txBody>
                    <a:bodyPr/>
                    <a:lstStyle/>
                    <a:p>
                      <a:pPr algn="l"/>
                      <a:r>
                        <a:rPr lang="en-US" sz="800" dirty="0"/>
                        <a:t>VIP 28 Rebate</a:t>
                      </a:r>
                    </a:p>
                  </a:txBody>
                  <a:tcPr marT="27432" marB="27432">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t>VIP 29 Rebate</a:t>
                      </a:r>
                    </a:p>
                  </a:txBody>
                  <a:tcPr marT="27432" marB="27432">
                    <a:solidFill>
                      <a:srgbClr val="049FD9"/>
                    </a:solidFill>
                  </a:tcPr>
                </a:tc>
                <a:extLst>
                  <a:ext uri="{0D108BD9-81ED-4DB2-BD59-A6C34878D82A}">
                    <a16:rowId xmlns:a16="http://schemas.microsoft.com/office/drawing/2014/main" xmlns="" val="10000"/>
                  </a:ext>
                </a:extLst>
              </a:tr>
              <a:tr h="96158">
                <a:tc gridSpan="3">
                  <a:txBody>
                    <a:bodyPr/>
                    <a:lstStyle/>
                    <a:p>
                      <a:pPr algn="l"/>
                      <a:r>
                        <a:rPr lang="en-US" sz="800" dirty="0">
                          <a:solidFill>
                            <a:schemeClr val="bg1"/>
                          </a:solidFill>
                        </a:rPr>
                        <a:t>Endpoints</a:t>
                      </a:r>
                    </a:p>
                  </a:txBody>
                  <a:tcPr marT="27432" marB="27432">
                    <a:solidFill>
                      <a:schemeClr val="tx1">
                        <a:lumMod val="60000"/>
                        <a:lumOff val="40000"/>
                      </a:schemeClr>
                    </a:solidFill>
                  </a:tcPr>
                </a:tc>
                <a:tc hMerge="1">
                  <a:txBody>
                    <a:bodyPr/>
                    <a:lstStyle/>
                    <a:p>
                      <a:endParaRPr lang="en-US"/>
                    </a:p>
                  </a:txBody>
                  <a:tcPr/>
                </a:tc>
                <a:tc hMerge="1">
                  <a:txBody>
                    <a:bodyPr/>
                    <a:lstStyle/>
                    <a:p>
                      <a:pPr algn="l"/>
                      <a:endParaRPr lang="en-US" sz="80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1"/>
                  </a:ext>
                </a:extLst>
              </a:tr>
              <a:tr h="228790">
                <a:tc>
                  <a:txBody>
                    <a:bodyPr/>
                    <a:lstStyle/>
                    <a:p>
                      <a:pPr algn="l"/>
                      <a:r>
                        <a:rPr lang="en-US" sz="800" b="1" baseline="0" dirty="0">
                          <a:solidFill>
                            <a:schemeClr val="dk1"/>
                          </a:solidFill>
                        </a:rPr>
                        <a:t>8800 Series, non-3PCC (newer models): </a:t>
                      </a:r>
                      <a:r>
                        <a:rPr lang="en-US" sz="800" baseline="0" dirty="0">
                          <a:solidFill>
                            <a:schemeClr val="dk1"/>
                          </a:solidFill>
                        </a:rPr>
                        <a:t>8845, 8851, 8861, 8865</a:t>
                      </a:r>
                    </a:p>
                    <a:p>
                      <a:pPr marL="0" marR="0" indent="0" algn="l" defTabSz="685777" rtl="0" eaLnBrk="1" fontAlgn="auto" latinLnBrk="0" hangingPunct="1">
                        <a:lnSpc>
                          <a:spcPct val="100000"/>
                        </a:lnSpc>
                        <a:spcBef>
                          <a:spcPts val="0"/>
                        </a:spcBef>
                        <a:spcAft>
                          <a:spcPts val="0"/>
                        </a:spcAft>
                        <a:buClrTx/>
                        <a:buSzTx/>
                        <a:buFontTx/>
                        <a:buNone/>
                        <a:tabLst/>
                        <a:defRPr/>
                      </a:pPr>
                      <a:r>
                        <a:rPr lang="en-US" sz="800" b="1" dirty="0">
                          <a:solidFill>
                            <a:schemeClr val="dk1"/>
                          </a:solidFill>
                        </a:rPr>
                        <a:t>DX Series: </a:t>
                      </a:r>
                      <a:r>
                        <a:rPr lang="en-US" sz="800" dirty="0">
                          <a:solidFill>
                            <a:schemeClr val="dk1"/>
                          </a:solidFill>
                        </a:rPr>
                        <a:t>DX70, DX80</a:t>
                      </a:r>
                    </a:p>
                    <a:p>
                      <a:pPr marL="0" marR="0" indent="0" algn="l" defTabSz="685777" rtl="0" eaLnBrk="1" fontAlgn="auto" latinLnBrk="0" hangingPunct="1">
                        <a:lnSpc>
                          <a:spcPct val="100000"/>
                        </a:lnSpc>
                        <a:spcBef>
                          <a:spcPts val="0"/>
                        </a:spcBef>
                        <a:spcAft>
                          <a:spcPts val="0"/>
                        </a:spcAft>
                        <a:buClrTx/>
                        <a:buSzTx/>
                        <a:buFontTx/>
                        <a:buNone/>
                        <a:tabLst/>
                        <a:defRPr/>
                      </a:pPr>
                      <a:r>
                        <a:rPr lang="en-US" sz="800" b="1" dirty="0">
                          <a:solidFill>
                            <a:schemeClr val="dk1"/>
                          </a:solidFill>
                        </a:rPr>
                        <a:t>Expressway C &amp; E</a:t>
                      </a:r>
                    </a:p>
                  </a:txBody>
                  <a:tcPr marT="27432" marB="27432">
                    <a:solidFill>
                      <a:srgbClr val="CCCDD7"/>
                    </a:solidFill>
                  </a:tcPr>
                </a:tc>
                <a:tc>
                  <a:txBody>
                    <a:bodyPr/>
                    <a:lstStyle/>
                    <a:p>
                      <a:pPr algn="l"/>
                      <a:r>
                        <a:rPr lang="en-US" sz="800" dirty="0">
                          <a:solidFill>
                            <a:schemeClr val="dk1"/>
                          </a:solidFill>
                        </a:rPr>
                        <a:t>8%</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8%</a:t>
                      </a:r>
                    </a:p>
                    <a:p>
                      <a:pPr algn="l"/>
                      <a:endParaRPr lang="en-US" sz="800" dirty="0">
                        <a:solidFill>
                          <a:schemeClr val="dk1"/>
                        </a:solidFill>
                      </a:endParaRPr>
                    </a:p>
                  </a:txBody>
                  <a:tcPr marT="27432" marB="27432">
                    <a:solidFill>
                      <a:srgbClr val="CCCDD7"/>
                    </a:solidFill>
                  </a:tcPr>
                </a:tc>
                <a:extLst>
                  <a:ext uri="{0D108BD9-81ED-4DB2-BD59-A6C34878D82A}">
                    <a16:rowId xmlns:a16="http://schemas.microsoft.com/office/drawing/2014/main" xmlns="" val="10002"/>
                  </a:ext>
                </a:extLst>
              </a:tr>
              <a:tr h="228790">
                <a:tc>
                  <a:txBody>
                    <a:bodyPr/>
                    <a:lstStyle/>
                    <a:p>
                      <a:pPr algn="l"/>
                      <a:r>
                        <a:rPr lang="en-US" sz="800" b="1" dirty="0">
                          <a:solidFill>
                            <a:schemeClr val="dk1"/>
                          </a:solidFill>
                        </a:rPr>
                        <a:t>8800 Series non-3PCC (older models): </a:t>
                      </a:r>
                      <a:r>
                        <a:rPr lang="en-US" sz="800" dirty="0">
                          <a:solidFill>
                            <a:schemeClr val="dk1"/>
                          </a:solidFill>
                        </a:rPr>
                        <a:t>8811, 8821, 8841</a:t>
                      </a:r>
                    </a:p>
                    <a:p>
                      <a:pPr algn="l"/>
                      <a:r>
                        <a:rPr lang="en-US" sz="800" b="1" dirty="0">
                          <a:solidFill>
                            <a:schemeClr val="dk1"/>
                          </a:solidFill>
                        </a:rPr>
                        <a:t>IX Series: </a:t>
                      </a:r>
                      <a:r>
                        <a:rPr lang="en-US" sz="800" dirty="0">
                          <a:solidFill>
                            <a:schemeClr val="dk1"/>
                          </a:solidFill>
                        </a:rPr>
                        <a:t>IX5000, IX5200</a:t>
                      </a:r>
                    </a:p>
                    <a:p>
                      <a:pPr algn="l"/>
                      <a:r>
                        <a:rPr lang="en-US" sz="800" b="1" dirty="0">
                          <a:solidFill>
                            <a:schemeClr val="dk1"/>
                          </a:solidFill>
                        </a:rPr>
                        <a:t>MX Series: </a:t>
                      </a:r>
                      <a:r>
                        <a:rPr lang="en-US" sz="800" dirty="0">
                          <a:solidFill>
                            <a:schemeClr val="dk1"/>
                          </a:solidFill>
                        </a:rPr>
                        <a:t>MX200, MX300, MX700, MX800</a:t>
                      </a:r>
                    </a:p>
                  </a:txBody>
                  <a:tcPr marT="27432" marB="27432">
                    <a:solidFill>
                      <a:srgbClr val="E7E8EC"/>
                    </a:solidFill>
                  </a:tcPr>
                </a:tc>
                <a:tc>
                  <a:txBody>
                    <a:bodyPr/>
                    <a:lstStyle/>
                    <a:p>
                      <a:pPr algn="l"/>
                      <a:r>
                        <a:rPr lang="en-US" sz="800" dirty="0">
                          <a:solidFill>
                            <a:schemeClr val="dk1"/>
                          </a:solidFill>
                        </a:rPr>
                        <a:t>5%</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5%</a:t>
                      </a:r>
                    </a:p>
                    <a:p>
                      <a:pPr algn="l"/>
                      <a:endParaRPr lang="en-US" sz="800" dirty="0">
                        <a:solidFill>
                          <a:schemeClr val="dk1"/>
                        </a:solidFill>
                      </a:endParaRPr>
                    </a:p>
                  </a:txBody>
                  <a:tcPr marT="27432" marB="27432">
                    <a:solidFill>
                      <a:srgbClr val="E7E8EC"/>
                    </a:solidFill>
                  </a:tcPr>
                </a:tc>
                <a:extLst>
                  <a:ext uri="{0D108BD9-81ED-4DB2-BD59-A6C34878D82A}">
                    <a16:rowId xmlns:a16="http://schemas.microsoft.com/office/drawing/2014/main" xmlns="" val="10003"/>
                  </a:ext>
                </a:extLst>
              </a:tr>
              <a:tr h="115478">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b="1" dirty="0">
                          <a:solidFill>
                            <a:schemeClr val="dk1"/>
                          </a:solidFill>
                        </a:rPr>
                        <a:t>SX Series: </a:t>
                      </a:r>
                      <a:r>
                        <a:rPr lang="en-US" sz="800" dirty="0">
                          <a:solidFill>
                            <a:schemeClr val="dk1"/>
                          </a:solidFill>
                        </a:rPr>
                        <a:t>SX10, SX20, SX80</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5%</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3%</a:t>
                      </a:r>
                    </a:p>
                  </a:txBody>
                  <a:tcPr marT="27432" marB="27432">
                    <a:solidFill>
                      <a:srgbClr val="CCCDD7"/>
                    </a:solidFill>
                  </a:tcPr>
                </a:tc>
                <a:extLst>
                  <a:ext uri="{0D108BD9-81ED-4DB2-BD59-A6C34878D82A}">
                    <a16:rowId xmlns:a16="http://schemas.microsoft.com/office/drawing/2014/main" xmlns="" val="10004"/>
                  </a:ext>
                </a:extLst>
              </a:tr>
              <a:tr h="96158">
                <a:tc gridSpan="3">
                  <a:txBody>
                    <a:bodyPr/>
                    <a:lstStyle/>
                    <a:p>
                      <a:pPr algn="l"/>
                      <a:r>
                        <a:rPr lang="en-US" sz="800" dirty="0">
                          <a:solidFill>
                            <a:schemeClr val="bg1"/>
                          </a:solidFill>
                        </a:rPr>
                        <a:t>Software</a:t>
                      </a:r>
                    </a:p>
                  </a:txBody>
                  <a:tcPr marT="27432" marB="27432">
                    <a:solidFill>
                      <a:schemeClr val="tx1">
                        <a:lumMod val="60000"/>
                        <a:lumOff val="40000"/>
                      </a:schemeClr>
                    </a:solidFill>
                  </a:tcPr>
                </a:tc>
                <a:tc hMerge="1">
                  <a:txBody>
                    <a:bodyPr/>
                    <a:lstStyle/>
                    <a:p>
                      <a:endParaRPr lang="en-US"/>
                    </a:p>
                  </a:txBody>
                  <a:tcPr/>
                </a:tc>
                <a:tc hMerge="1">
                  <a:txBody>
                    <a:bodyPr/>
                    <a:lstStyle/>
                    <a:p>
                      <a:pPr algn="l"/>
                      <a:endParaRPr lang="en-US" sz="80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5"/>
                  </a:ext>
                </a:extLst>
              </a:tr>
              <a:tr h="361422">
                <a:tc>
                  <a:txBody>
                    <a:bodyPr/>
                    <a:lstStyle/>
                    <a:p>
                      <a:pPr algn="l"/>
                      <a:r>
                        <a:rPr lang="en-US" sz="800" b="1" dirty="0">
                          <a:solidFill>
                            <a:schemeClr val="dk1"/>
                          </a:solidFill>
                        </a:rPr>
                        <a:t>Business Edition 6000</a:t>
                      </a:r>
                    </a:p>
                    <a:p>
                      <a:pPr marL="112713" indent="-112713" algn="l">
                        <a:buSzPct val="80000"/>
                        <a:buFont typeface="Arial" pitchFamily="34" charset="0"/>
                        <a:buChar char="•"/>
                      </a:pPr>
                      <a:r>
                        <a:rPr lang="en-US" sz="800" dirty="0">
                          <a:solidFill>
                            <a:schemeClr val="dk1"/>
                          </a:solidFill>
                        </a:rPr>
                        <a:t>Midmarket Cisco Unified Workspace Licensing Professional (CUWL Meeting)</a:t>
                      </a:r>
                    </a:p>
                    <a:p>
                      <a:pPr marL="112713" indent="-112713" algn="l">
                        <a:buSzPct val="80000"/>
                        <a:buFont typeface="Arial" pitchFamily="34" charset="0"/>
                        <a:buChar char="•"/>
                      </a:pPr>
                      <a:r>
                        <a:rPr lang="en-US" sz="800" dirty="0">
                          <a:solidFill>
                            <a:schemeClr val="dk1"/>
                          </a:solidFill>
                        </a:rPr>
                        <a:t>Midmarket Cisco Unified Workspace Licensing Standard</a:t>
                      </a:r>
                      <a:r>
                        <a:rPr lang="en-US" sz="800" baseline="0" dirty="0">
                          <a:solidFill>
                            <a:schemeClr val="dk1"/>
                          </a:solidFill>
                        </a:rPr>
                        <a:t> (CUWL Standard)</a:t>
                      </a:r>
                      <a:endParaRPr lang="en-US" sz="800" dirty="0">
                        <a:solidFill>
                          <a:schemeClr val="dk1"/>
                        </a:solidFill>
                      </a:endParaRPr>
                    </a:p>
                  </a:txBody>
                  <a:tcPr marT="27432" marB="27432">
                    <a:solidFill>
                      <a:srgbClr val="E7E8EC"/>
                    </a:solidFill>
                  </a:tcPr>
                </a:tc>
                <a:tc>
                  <a:txBody>
                    <a:bodyPr/>
                    <a:lstStyle/>
                    <a:p>
                      <a:pPr algn="l"/>
                      <a:r>
                        <a:rPr lang="en-US" sz="800" dirty="0">
                          <a:solidFill>
                            <a:schemeClr val="dk1"/>
                          </a:solidFill>
                        </a:rPr>
                        <a:t>15%</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15%</a:t>
                      </a:r>
                    </a:p>
                    <a:p>
                      <a:pPr algn="l"/>
                      <a:endParaRPr lang="en-US" sz="800" dirty="0">
                        <a:solidFill>
                          <a:schemeClr val="dk1"/>
                        </a:solidFill>
                      </a:endParaRPr>
                    </a:p>
                  </a:txBody>
                  <a:tcPr marT="27432" marB="27432">
                    <a:solidFill>
                      <a:srgbClr val="E7E8EC"/>
                    </a:solidFill>
                  </a:tcPr>
                </a:tc>
                <a:extLst>
                  <a:ext uri="{0D108BD9-81ED-4DB2-BD59-A6C34878D82A}">
                    <a16:rowId xmlns:a16="http://schemas.microsoft.com/office/drawing/2014/main" xmlns="" val="10006"/>
                  </a:ext>
                </a:extLst>
              </a:tr>
              <a:tr h="228790">
                <a:tc>
                  <a:txBody>
                    <a:bodyPr/>
                    <a:lstStyle/>
                    <a:p>
                      <a:pPr algn="l"/>
                      <a:r>
                        <a:rPr lang="en-US" sz="800" b="1" dirty="0">
                          <a:solidFill>
                            <a:schemeClr val="dk1"/>
                          </a:solidFill>
                        </a:rPr>
                        <a:t>Business Edition 6000</a:t>
                      </a:r>
                    </a:p>
                    <a:p>
                      <a:pPr marL="112713" indent="-112713" algn="l">
                        <a:buSzPct val="80000"/>
                        <a:buFont typeface="Arial" pitchFamily="34" charset="0"/>
                        <a:buChar char="•"/>
                      </a:pPr>
                      <a:r>
                        <a:rPr lang="en-US" sz="800" dirty="0">
                          <a:solidFill>
                            <a:schemeClr val="dk1"/>
                          </a:solidFill>
                        </a:rPr>
                        <a:t>Midmarket Unified Communications Licensing (UCL):</a:t>
                      </a:r>
                      <a:r>
                        <a:rPr lang="en-US" sz="800" baseline="0" dirty="0">
                          <a:solidFill>
                            <a:schemeClr val="dk1"/>
                          </a:solidFill>
                        </a:rPr>
                        <a:t> </a:t>
                      </a:r>
                      <a:br>
                        <a:rPr lang="en-US" sz="800" baseline="0" dirty="0">
                          <a:solidFill>
                            <a:schemeClr val="dk1"/>
                          </a:solidFill>
                        </a:rPr>
                      </a:br>
                      <a:r>
                        <a:rPr lang="en-US" sz="800" dirty="0">
                          <a:solidFill>
                            <a:schemeClr val="dk1"/>
                          </a:solidFill>
                        </a:rPr>
                        <a:t>UCL Enhanced, UCL Enhanced Plus, UCL Basic, UCL Essential</a:t>
                      </a:r>
                    </a:p>
                  </a:txBody>
                  <a:tcPr marT="27432" marB="27432">
                    <a:solidFill>
                      <a:srgbClr val="CCCDD7"/>
                    </a:solidFill>
                  </a:tcPr>
                </a:tc>
                <a:tc>
                  <a:txBody>
                    <a:bodyPr/>
                    <a:lstStyle/>
                    <a:p>
                      <a:pPr algn="l"/>
                      <a:r>
                        <a:rPr lang="en-US" sz="800" dirty="0">
                          <a:solidFill>
                            <a:schemeClr val="dk1"/>
                          </a:solidFill>
                        </a:rPr>
                        <a:t>15%</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15%</a:t>
                      </a:r>
                    </a:p>
                    <a:p>
                      <a:pPr algn="l"/>
                      <a:endParaRPr lang="en-US" sz="800" dirty="0">
                        <a:solidFill>
                          <a:schemeClr val="dk1"/>
                        </a:solidFill>
                      </a:endParaRPr>
                    </a:p>
                  </a:txBody>
                  <a:tcPr marT="27432" marB="27432">
                    <a:solidFill>
                      <a:srgbClr val="CCCDD7"/>
                    </a:solidFill>
                  </a:tcPr>
                </a:tc>
                <a:extLst>
                  <a:ext uri="{0D108BD9-81ED-4DB2-BD59-A6C34878D82A}">
                    <a16:rowId xmlns:a16="http://schemas.microsoft.com/office/drawing/2014/main" xmlns="" val="10007"/>
                  </a:ext>
                </a:extLst>
              </a:tr>
              <a:tr h="295106">
                <a:tc>
                  <a:txBody>
                    <a:bodyPr/>
                    <a:lstStyle/>
                    <a:p>
                      <a:pPr algn="l"/>
                      <a:r>
                        <a:rPr lang="en-US" sz="800" b="1" dirty="0">
                          <a:solidFill>
                            <a:schemeClr val="dk1"/>
                          </a:solidFill>
                        </a:rPr>
                        <a:t>Contact Center</a:t>
                      </a:r>
                    </a:p>
                    <a:p>
                      <a:pPr marL="112713" indent="-112713" algn="l">
                        <a:buSzPct val="80000"/>
                        <a:buFont typeface="Arial" pitchFamily="34" charset="0"/>
                        <a:buChar char="•"/>
                      </a:pPr>
                      <a:r>
                        <a:rPr lang="en-US" sz="800" dirty="0">
                          <a:solidFill>
                            <a:schemeClr val="dk1"/>
                          </a:solidFill>
                        </a:rPr>
                        <a:t>Cisco Unified Contact Center Enterprise (IPCCE), Cisco Unified Customer Voice</a:t>
                      </a:r>
                      <a:r>
                        <a:rPr lang="en-US" sz="800" baseline="0" dirty="0">
                          <a:solidFill>
                            <a:schemeClr val="dk1"/>
                          </a:solidFill>
                        </a:rPr>
                        <a:t> Portal (CVP), Contact Center Express (IPCCX) 10.x, 11.x</a:t>
                      </a:r>
                      <a:endParaRPr lang="en-US" sz="800" dirty="0">
                        <a:solidFill>
                          <a:schemeClr val="dk1"/>
                        </a:solidFill>
                      </a:endParaRPr>
                    </a:p>
                  </a:txBody>
                  <a:tcPr marT="27432" marB="27432">
                    <a:solidFill>
                      <a:srgbClr val="E7E8EC"/>
                    </a:solidFill>
                  </a:tcPr>
                </a:tc>
                <a:tc>
                  <a:txBody>
                    <a:bodyPr/>
                    <a:lstStyle/>
                    <a:p>
                      <a:pPr algn="l"/>
                      <a:r>
                        <a:rPr lang="en-US" sz="800" dirty="0">
                          <a:solidFill>
                            <a:schemeClr val="dk1"/>
                          </a:solidFill>
                        </a:rPr>
                        <a:t>15%</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15%</a:t>
                      </a:r>
                    </a:p>
                    <a:p>
                      <a:pPr algn="l"/>
                      <a:endParaRPr lang="en-US" sz="800" dirty="0">
                        <a:solidFill>
                          <a:schemeClr val="dk1"/>
                        </a:solidFill>
                      </a:endParaRPr>
                    </a:p>
                  </a:txBody>
                  <a:tcPr marT="27432" marB="27432">
                    <a:solidFill>
                      <a:srgbClr val="E7E8EC"/>
                    </a:solidFill>
                  </a:tcPr>
                </a:tc>
                <a:extLst>
                  <a:ext uri="{0D108BD9-81ED-4DB2-BD59-A6C34878D82A}">
                    <a16:rowId xmlns:a16="http://schemas.microsoft.com/office/drawing/2014/main" xmlns="" val="10008"/>
                  </a:ext>
                </a:extLst>
              </a:tr>
              <a:tr h="295106">
                <a:tc>
                  <a:txBody>
                    <a:bodyPr/>
                    <a:lstStyle/>
                    <a:p>
                      <a:pPr algn="l"/>
                      <a:r>
                        <a:rPr lang="en-US" sz="800" b="1" dirty="0">
                          <a:solidFill>
                            <a:schemeClr val="dk1"/>
                          </a:solidFill>
                        </a:rPr>
                        <a:t>Cisco Unified Workspace Licensing</a:t>
                      </a:r>
                    </a:p>
                    <a:p>
                      <a:pPr marL="112713" indent="-112713" algn="l">
                        <a:buSzPct val="80000"/>
                        <a:buFont typeface="Arial" pitchFamily="34" charset="0"/>
                        <a:buChar char="•"/>
                      </a:pPr>
                      <a:r>
                        <a:rPr lang="en-US" sz="800" dirty="0">
                          <a:solidFill>
                            <a:schemeClr val="dk1"/>
                          </a:solidFill>
                        </a:rPr>
                        <a:t>CUWL Meetings</a:t>
                      </a:r>
                      <a:r>
                        <a:rPr lang="en-US" sz="800" baseline="0" dirty="0">
                          <a:solidFill>
                            <a:schemeClr val="dk1"/>
                          </a:solidFill>
                        </a:rPr>
                        <a:t> </a:t>
                      </a:r>
                    </a:p>
                    <a:p>
                      <a:pPr marL="112713" indent="-112713" algn="l">
                        <a:buSzPct val="80000"/>
                        <a:buFont typeface="Arial" pitchFamily="34" charset="0"/>
                        <a:buChar char="•"/>
                      </a:pPr>
                      <a:r>
                        <a:rPr lang="en-US" sz="800" dirty="0">
                          <a:solidFill>
                            <a:schemeClr val="dk1"/>
                          </a:solidFill>
                        </a:rPr>
                        <a:t>CUWL Pro (included in CUWL Meetings)</a:t>
                      </a:r>
                    </a:p>
                    <a:p>
                      <a:pPr marL="112713" indent="-112713" algn="l">
                        <a:buSzPct val="80000"/>
                        <a:buFont typeface="Arial" pitchFamily="34" charset="0"/>
                        <a:buChar char="•"/>
                      </a:pPr>
                      <a:r>
                        <a:rPr lang="en-US" sz="800" dirty="0">
                          <a:solidFill>
                            <a:schemeClr val="dk1"/>
                          </a:solidFill>
                        </a:rPr>
                        <a:t>CUWL Standard</a:t>
                      </a:r>
                    </a:p>
                  </a:txBody>
                  <a:tcPr marT="27432" marB="27432">
                    <a:solidFill>
                      <a:srgbClr val="CCCDD7"/>
                    </a:solidFill>
                  </a:tcPr>
                </a:tc>
                <a:tc>
                  <a:txBody>
                    <a:bodyPr/>
                    <a:lstStyle/>
                    <a:p>
                      <a:pPr algn="l"/>
                      <a:endParaRPr lang="en-US" sz="800" dirty="0">
                        <a:solidFill>
                          <a:schemeClr val="dk1"/>
                        </a:solidFill>
                      </a:endParaRPr>
                    </a:p>
                    <a:p>
                      <a:pPr algn="l"/>
                      <a:r>
                        <a:rPr lang="en-US" sz="800" dirty="0">
                          <a:solidFill>
                            <a:schemeClr val="dk1"/>
                          </a:solidFill>
                        </a:rPr>
                        <a:t> – </a:t>
                      </a:r>
                    </a:p>
                    <a:p>
                      <a:pPr algn="l"/>
                      <a:r>
                        <a:rPr lang="en-US" sz="800" dirty="0">
                          <a:solidFill>
                            <a:schemeClr val="dk1"/>
                          </a:solidFill>
                        </a:rPr>
                        <a:t>10%</a:t>
                      </a:r>
                    </a:p>
                    <a:p>
                      <a:pPr algn="l"/>
                      <a:r>
                        <a:rPr lang="en-US" sz="800" dirty="0">
                          <a:solidFill>
                            <a:schemeClr val="dk1"/>
                          </a:solidFill>
                        </a:rPr>
                        <a:t>10%</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lang="en-US" sz="800" dirty="0">
                        <a:solidFill>
                          <a:schemeClr val="dk1"/>
                        </a:solidFill>
                      </a:endParaRPr>
                    </a:p>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10%</a:t>
                      </a:r>
                    </a:p>
                    <a:p>
                      <a:pPr algn="l"/>
                      <a:r>
                        <a:rPr lang="en-US" sz="800" baseline="0" dirty="0">
                          <a:solidFill>
                            <a:schemeClr val="dk1"/>
                          </a:solidFill>
                        </a:rPr>
                        <a:t> – </a:t>
                      </a:r>
                    </a:p>
                    <a:p>
                      <a:pPr algn="l"/>
                      <a:r>
                        <a:rPr lang="en-US" sz="800" baseline="0" dirty="0">
                          <a:solidFill>
                            <a:schemeClr val="dk1"/>
                          </a:solidFill>
                        </a:rPr>
                        <a:t>10%</a:t>
                      </a:r>
                      <a:endParaRPr lang="en-US" sz="800" dirty="0">
                        <a:solidFill>
                          <a:schemeClr val="dk1"/>
                        </a:solidFill>
                      </a:endParaRPr>
                    </a:p>
                  </a:txBody>
                  <a:tcPr marT="27432" marB="27432">
                    <a:solidFill>
                      <a:srgbClr val="CCCDD7"/>
                    </a:solidFill>
                  </a:tcPr>
                </a:tc>
                <a:extLst>
                  <a:ext uri="{0D108BD9-81ED-4DB2-BD59-A6C34878D82A}">
                    <a16:rowId xmlns:a16="http://schemas.microsoft.com/office/drawing/2014/main" xmlns="" val="10009"/>
                  </a:ext>
                </a:extLst>
              </a:tr>
              <a:tr h="169033">
                <a:tc>
                  <a:txBody>
                    <a:bodyPr/>
                    <a:lstStyle/>
                    <a:p>
                      <a:pPr algn="l"/>
                      <a:r>
                        <a:rPr lang="en-US" sz="800" b="1" dirty="0">
                          <a:solidFill>
                            <a:schemeClr val="dk1"/>
                          </a:solidFill>
                        </a:rPr>
                        <a:t>Enterprise Agreements</a:t>
                      </a:r>
                    </a:p>
                    <a:p>
                      <a:pPr marL="112713" indent="-112713" algn="l">
                        <a:buSzPct val="80000"/>
                        <a:buFont typeface="Arial" pitchFamily="34" charset="0"/>
                        <a:buChar char="•"/>
                      </a:pPr>
                      <a:r>
                        <a:rPr lang="en-US" sz="800" dirty="0">
                          <a:solidFill>
                            <a:schemeClr val="dk1"/>
                          </a:solidFill>
                        </a:rPr>
                        <a:t>EAUC Suite, EATP Suite, EAHCS Suite, EAWBX Suite</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10%</a:t>
                      </a:r>
                    </a:p>
                    <a:p>
                      <a:pPr algn="l"/>
                      <a:endParaRPr lang="en-US" sz="800" dirty="0">
                        <a:solidFill>
                          <a:schemeClr val="dk1"/>
                        </a:solidFill>
                      </a:endParaRPr>
                    </a:p>
                  </a:txBody>
                  <a:tcPr marT="27432" marB="27432">
                    <a:solidFill>
                      <a:srgbClr val="E7E8EC"/>
                    </a:solidFill>
                  </a:tcPr>
                </a:tc>
                <a:extLst>
                  <a:ext uri="{0D108BD9-81ED-4DB2-BD59-A6C34878D82A}">
                    <a16:rowId xmlns:a16="http://schemas.microsoft.com/office/drawing/2014/main" xmlns="" val="10010"/>
                  </a:ext>
                </a:extLst>
              </a:tr>
            </a:tbl>
          </a:graphicData>
        </a:graphic>
      </p:graphicFrame>
      <p:graphicFrame>
        <p:nvGraphicFramePr>
          <p:cNvPr id="13" name="Table Placeholder 4"/>
          <p:cNvGraphicFramePr>
            <a:graphicFrameLocks/>
          </p:cNvGraphicFramePr>
          <p:nvPr>
            <p:extLst>
              <p:ext uri="{D42A27DB-BD31-4B8C-83A1-F6EECF244321}">
                <p14:modId xmlns:p14="http://schemas.microsoft.com/office/powerpoint/2010/main" val="1102051270"/>
              </p:ext>
            </p:extLst>
          </p:nvPr>
        </p:nvGraphicFramePr>
        <p:xfrm>
          <a:off x="5149110" y="613451"/>
          <a:ext cx="3366121" cy="4079748"/>
        </p:xfrm>
        <a:graphic>
          <a:graphicData uri="http://schemas.openxmlformats.org/drawingml/2006/table">
            <a:tbl>
              <a:tblPr firstRow="1" bandRow="1">
                <a:tableStyleId>{5C22544A-7EE6-4342-B048-85BDC9FD1C3A}</a:tableStyleId>
              </a:tblPr>
              <a:tblGrid>
                <a:gridCol w="2268841">
                  <a:extLst>
                    <a:ext uri="{9D8B030D-6E8A-4147-A177-3AD203B41FA5}">
                      <a16:colId xmlns:a16="http://schemas.microsoft.com/office/drawing/2014/main" xmlns="" val="20000"/>
                    </a:ext>
                  </a:extLst>
                </a:gridCol>
                <a:gridCol w="548640">
                  <a:extLst>
                    <a:ext uri="{9D8B030D-6E8A-4147-A177-3AD203B41FA5}">
                      <a16:colId xmlns:a16="http://schemas.microsoft.com/office/drawing/2014/main" xmlns="" val="20001"/>
                    </a:ext>
                  </a:extLst>
                </a:gridCol>
                <a:gridCol w="548640">
                  <a:extLst>
                    <a:ext uri="{9D8B030D-6E8A-4147-A177-3AD203B41FA5}">
                      <a16:colId xmlns:a16="http://schemas.microsoft.com/office/drawing/2014/main" xmlns="" val="20002"/>
                    </a:ext>
                  </a:extLst>
                </a:gridCol>
              </a:tblGrid>
              <a:tr h="238122">
                <a:tc>
                  <a:txBody>
                    <a:bodyPr/>
                    <a:lstStyle/>
                    <a:p>
                      <a:pPr algn="l"/>
                      <a:r>
                        <a:rPr lang="en-US" sz="800" dirty="0"/>
                        <a:t>Collaboration</a:t>
                      </a:r>
                    </a:p>
                  </a:txBody>
                  <a:tcPr marT="27432" marB="27432" anchor="ctr">
                    <a:solidFill>
                      <a:srgbClr val="049FD9"/>
                    </a:solidFill>
                  </a:tcPr>
                </a:tc>
                <a:tc>
                  <a:txBody>
                    <a:bodyPr/>
                    <a:lstStyle/>
                    <a:p>
                      <a:pPr algn="l"/>
                      <a:r>
                        <a:rPr lang="en-US" sz="800" dirty="0"/>
                        <a:t>VIP 28 Rebate</a:t>
                      </a:r>
                    </a:p>
                  </a:txBody>
                  <a:tcPr marT="27432" marB="27432">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t>VIP 29 Rebate</a:t>
                      </a:r>
                    </a:p>
                  </a:txBody>
                  <a:tcPr marT="27432" marB="27432">
                    <a:solidFill>
                      <a:srgbClr val="049FD9"/>
                    </a:solidFill>
                  </a:tcPr>
                </a:tc>
                <a:extLst>
                  <a:ext uri="{0D108BD9-81ED-4DB2-BD59-A6C34878D82A}">
                    <a16:rowId xmlns:a16="http://schemas.microsoft.com/office/drawing/2014/main" xmlns="" val="10000"/>
                  </a:ext>
                </a:extLst>
              </a:tr>
              <a:tr h="238122">
                <a:tc>
                  <a:txBody>
                    <a:bodyPr/>
                    <a:lstStyle/>
                    <a:p>
                      <a:pPr algn="l"/>
                      <a:r>
                        <a:rPr lang="en-US" sz="800" b="1" dirty="0">
                          <a:solidFill>
                            <a:schemeClr val="dk1"/>
                          </a:solidFill>
                        </a:rPr>
                        <a:t>UCL</a:t>
                      </a:r>
                    </a:p>
                    <a:p>
                      <a:pPr marL="112713" indent="-112713" algn="l">
                        <a:buSzPct val="80000"/>
                        <a:buFont typeface="Arial" pitchFamily="34" charset="0"/>
                        <a:buChar char="•"/>
                      </a:pPr>
                      <a:r>
                        <a:rPr lang="en-US" sz="800" dirty="0">
                          <a:solidFill>
                            <a:schemeClr val="dk1"/>
                          </a:solidFill>
                        </a:rPr>
                        <a:t>UCL Enhanced, UCL Enhanced Plus</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01"/>
                  </a:ext>
                </a:extLst>
              </a:tr>
              <a:tr h="232047">
                <a:tc>
                  <a:txBody>
                    <a:bodyPr/>
                    <a:lstStyle/>
                    <a:p>
                      <a:pPr algn="l"/>
                      <a:r>
                        <a:rPr lang="en-US" sz="800" b="1" dirty="0">
                          <a:solidFill>
                            <a:schemeClr val="dk1"/>
                          </a:solidFill>
                        </a:rPr>
                        <a:t>UCL</a:t>
                      </a:r>
                    </a:p>
                    <a:p>
                      <a:pPr marL="115888" indent="-115888" algn="l">
                        <a:buSzPct val="80000"/>
                        <a:buFont typeface="Arial" pitchFamily="34" charset="0"/>
                        <a:buChar char="•"/>
                      </a:pPr>
                      <a:r>
                        <a:rPr lang="en-US" sz="750" b="0" dirty="0">
                          <a:solidFill>
                            <a:schemeClr val="dk1"/>
                          </a:solidFill>
                        </a:rPr>
                        <a:t>UCL Basic, UCL Essential</a:t>
                      </a:r>
                    </a:p>
                  </a:txBody>
                  <a:tcPr marT="27432" marB="27432">
                    <a:solidFill>
                      <a:srgbClr val="E7E8EC"/>
                    </a:solidFill>
                  </a:tcPr>
                </a:tc>
                <a:tc>
                  <a:txBody>
                    <a:bodyPr/>
                    <a:lstStyle/>
                    <a:p>
                      <a:pPr algn="l"/>
                      <a:r>
                        <a:rPr lang="en-US" sz="800" dirty="0">
                          <a:solidFill>
                            <a:schemeClr val="dk1"/>
                          </a:solidFill>
                        </a:rPr>
                        <a:t>5%</a:t>
                      </a:r>
                    </a:p>
                  </a:txBody>
                  <a:tcPr marT="27432" marB="27432">
                    <a:solidFill>
                      <a:srgbClr val="E7E8EC"/>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solidFill>
                            <a:schemeClr val="dk1"/>
                          </a:solidFill>
                        </a:rPr>
                        <a:t>5%</a:t>
                      </a:r>
                    </a:p>
                  </a:txBody>
                  <a:tcPr marT="27432" marB="27432">
                    <a:solidFill>
                      <a:srgbClr val="E7E8EC"/>
                    </a:solidFill>
                  </a:tcPr>
                </a:tc>
                <a:extLst>
                  <a:ext uri="{0D108BD9-81ED-4DB2-BD59-A6C34878D82A}">
                    <a16:rowId xmlns:a16="http://schemas.microsoft.com/office/drawing/2014/main" xmlns="" val="10002"/>
                  </a:ext>
                </a:extLst>
              </a:tr>
              <a:tr h="323165">
                <a:tc>
                  <a:txBody>
                    <a:bodyPr/>
                    <a:lstStyle/>
                    <a:p>
                      <a:pPr algn="l"/>
                      <a:r>
                        <a:rPr lang="en-US" sz="800" b="1" dirty="0">
                          <a:solidFill>
                            <a:schemeClr val="dk1"/>
                          </a:solidFill>
                        </a:rPr>
                        <a:t>Hosted Collaboration Solution</a:t>
                      </a:r>
                      <a:r>
                        <a:rPr lang="en-US" sz="800" b="1" baseline="0" dirty="0">
                          <a:solidFill>
                            <a:schemeClr val="dk1"/>
                          </a:solidFill>
                        </a:rPr>
                        <a:t> (HCS)</a:t>
                      </a:r>
                    </a:p>
                    <a:p>
                      <a:pPr marL="115888" indent="-115888" algn="l">
                        <a:buSzPct val="80000"/>
                        <a:buFont typeface="Arial" pitchFamily="34" charset="0"/>
                        <a:buChar char="•"/>
                      </a:pPr>
                      <a:r>
                        <a:rPr lang="en-US" sz="750" b="0" dirty="0">
                          <a:solidFill>
                            <a:schemeClr val="dk1"/>
                          </a:solidFill>
                        </a:rPr>
                        <a:t>HCS Foundation—Standard and Room</a:t>
                      </a:r>
                    </a:p>
                    <a:p>
                      <a:pPr marL="115888" indent="-115888" algn="l">
                        <a:buSzPct val="80000"/>
                        <a:buFont typeface="Arial" pitchFamily="34" charset="0"/>
                        <a:buChar char="•"/>
                      </a:pPr>
                      <a:r>
                        <a:rPr lang="en-US" sz="750" b="0" dirty="0">
                          <a:solidFill>
                            <a:schemeClr val="dk1"/>
                          </a:solidFill>
                        </a:rPr>
                        <a:t>HCS LE Foundation—Standard and Room</a:t>
                      </a:r>
                    </a:p>
                  </a:txBody>
                  <a:tcPr marT="27432" marB="27432">
                    <a:solidFill>
                      <a:srgbClr val="CCCDD7"/>
                    </a:solidFill>
                  </a:tcPr>
                </a:tc>
                <a:tc>
                  <a:txBody>
                    <a:bodyPr/>
                    <a:lstStyle/>
                    <a:p>
                      <a:pPr algn="l"/>
                      <a:r>
                        <a:rPr lang="en-US" sz="800" dirty="0">
                          <a:solidFill>
                            <a:schemeClr val="dk1"/>
                          </a:solidFill>
                        </a:rPr>
                        <a:t>10%, 15%</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03"/>
                  </a:ext>
                </a:extLst>
              </a:tr>
              <a:tr h="140929">
                <a:tc>
                  <a:txBody>
                    <a:bodyPr/>
                    <a:lstStyle/>
                    <a:p>
                      <a:pPr marL="0" indent="0" algn="l">
                        <a:buSzPct val="80000"/>
                        <a:buFont typeface="Arial" pitchFamily="34" charset="0"/>
                        <a:buNone/>
                      </a:pPr>
                      <a:r>
                        <a:rPr lang="en-US" sz="800" b="1" dirty="0">
                          <a:solidFill>
                            <a:schemeClr val="dk1"/>
                          </a:solidFill>
                        </a:rPr>
                        <a:t>Cisco Unity Connection 10.x, 11.x</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extLst>
                  <a:ext uri="{0D108BD9-81ED-4DB2-BD59-A6C34878D82A}">
                    <a16:rowId xmlns:a16="http://schemas.microsoft.com/office/drawing/2014/main" xmlns="" val="10004"/>
                  </a:ext>
                </a:extLst>
              </a:tr>
              <a:tr h="140929">
                <a:tc>
                  <a:txBody>
                    <a:bodyPr/>
                    <a:lstStyle/>
                    <a:p>
                      <a:pPr marL="0" indent="0" algn="l">
                        <a:buSzPct val="80000"/>
                        <a:buFont typeface="Arial" pitchFamily="34" charset="0"/>
                        <a:buNone/>
                      </a:pPr>
                      <a:r>
                        <a:rPr lang="en-US" sz="800" b="1" dirty="0">
                          <a:solidFill>
                            <a:schemeClr val="dk1"/>
                          </a:solidFill>
                        </a:rPr>
                        <a:t>SP View</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05"/>
                  </a:ext>
                </a:extLst>
              </a:tr>
              <a:tr h="140929">
                <a:tc>
                  <a:txBody>
                    <a:bodyPr/>
                    <a:lstStyle/>
                    <a:p>
                      <a:pPr marL="0" indent="0" algn="l">
                        <a:buSzPct val="80000"/>
                        <a:buFont typeface="Arial" pitchFamily="34" charset="0"/>
                        <a:buNone/>
                      </a:pPr>
                      <a:r>
                        <a:rPr lang="en-US" sz="800" b="1" dirty="0">
                          <a:solidFill>
                            <a:schemeClr val="dk1"/>
                          </a:solidFill>
                        </a:rPr>
                        <a:t>Advantage Program</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extLst>
                  <a:ext uri="{0D108BD9-81ED-4DB2-BD59-A6C34878D82A}">
                    <a16:rowId xmlns:a16="http://schemas.microsoft.com/office/drawing/2014/main" xmlns="" val="10006"/>
                  </a:ext>
                </a:extLst>
              </a:tr>
              <a:tr h="140929">
                <a:tc>
                  <a:txBody>
                    <a:bodyPr/>
                    <a:lstStyle/>
                    <a:p>
                      <a:pPr marL="0" indent="0" algn="l">
                        <a:buSzPct val="80000"/>
                        <a:buFont typeface="Arial" pitchFamily="34" charset="0"/>
                        <a:buNone/>
                      </a:pPr>
                      <a:r>
                        <a:rPr lang="en-US" sz="800" b="1" dirty="0">
                          <a:solidFill>
                            <a:schemeClr val="dk1"/>
                          </a:solidFill>
                        </a:rPr>
                        <a:t>Emergency Responder</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07"/>
                  </a:ext>
                </a:extLst>
              </a:tr>
              <a:tr h="140929">
                <a:tc>
                  <a:txBody>
                    <a:bodyPr/>
                    <a:lstStyle/>
                    <a:p>
                      <a:pPr marL="0" indent="0" algn="l">
                        <a:buSzPct val="80000"/>
                        <a:buFont typeface="Arial" pitchFamily="34" charset="0"/>
                        <a:buNone/>
                      </a:pPr>
                      <a:r>
                        <a:rPr lang="en-US" sz="800" b="1" dirty="0">
                          <a:solidFill>
                            <a:schemeClr val="dk1"/>
                          </a:solidFill>
                        </a:rPr>
                        <a:t>Cisco Prime Collaboration</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extLst>
                  <a:ext uri="{0D108BD9-81ED-4DB2-BD59-A6C34878D82A}">
                    <a16:rowId xmlns:a16="http://schemas.microsoft.com/office/drawing/2014/main" xmlns="" val="10008"/>
                  </a:ext>
                </a:extLst>
              </a:tr>
              <a:tr h="140929">
                <a:tc>
                  <a:txBody>
                    <a:bodyPr/>
                    <a:lstStyle/>
                    <a:p>
                      <a:pPr marL="0" indent="0" algn="l">
                        <a:buSzPct val="80000"/>
                        <a:buFont typeface="Arial" pitchFamily="34" charset="0"/>
                        <a:buNone/>
                      </a:pPr>
                      <a:r>
                        <a:rPr lang="en-US" sz="800" b="1" dirty="0">
                          <a:solidFill>
                            <a:schemeClr val="dk1"/>
                          </a:solidFill>
                        </a:rPr>
                        <a:t>Virtual Cisco </a:t>
                      </a:r>
                      <a:r>
                        <a:rPr lang="en-US" sz="800" b="1" dirty="0" err="1">
                          <a:solidFill>
                            <a:schemeClr val="dk1"/>
                          </a:solidFill>
                        </a:rPr>
                        <a:t>TelePresence</a:t>
                      </a:r>
                      <a:r>
                        <a:rPr lang="en-US" sz="800" b="1" dirty="0">
                          <a:solidFill>
                            <a:schemeClr val="dk1"/>
                          </a:solidFill>
                        </a:rPr>
                        <a:t> Server</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09"/>
                  </a:ext>
                </a:extLst>
              </a:tr>
              <a:tr h="140929">
                <a:tc>
                  <a:txBody>
                    <a:bodyPr/>
                    <a:lstStyle/>
                    <a:p>
                      <a:pPr marL="0" indent="0" algn="l">
                        <a:buSzPct val="80000"/>
                        <a:buFont typeface="Arial" pitchFamily="34" charset="0"/>
                        <a:buNone/>
                      </a:pPr>
                      <a:r>
                        <a:rPr lang="en-US" sz="800" b="1" dirty="0">
                          <a:solidFill>
                            <a:schemeClr val="dk1"/>
                          </a:solidFill>
                        </a:rPr>
                        <a:t>Conductor</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extLst>
                  <a:ext uri="{0D108BD9-81ED-4DB2-BD59-A6C34878D82A}">
                    <a16:rowId xmlns:a16="http://schemas.microsoft.com/office/drawing/2014/main" xmlns="" val="10010"/>
                  </a:ext>
                </a:extLst>
              </a:tr>
              <a:tr h="140929">
                <a:tc>
                  <a:txBody>
                    <a:bodyPr/>
                    <a:lstStyle/>
                    <a:p>
                      <a:pPr marL="0" indent="0" algn="l">
                        <a:buSzPct val="80000"/>
                        <a:buFont typeface="Arial" pitchFamily="34" charset="0"/>
                        <a:buNone/>
                      </a:pPr>
                      <a:r>
                        <a:rPr lang="en-US" sz="800" b="1" kern="1200" dirty="0" err="1">
                          <a:solidFill>
                            <a:schemeClr val="dk1"/>
                          </a:solidFill>
                          <a:latin typeface="+mn-lt"/>
                          <a:ea typeface="+mn-ea"/>
                          <a:cs typeface="+mn-cs"/>
                        </a:rPr>
                        <a:t>TelePresence</a:t>
                      </a:r>
                      <a:r>
                        <a:rPr lang="en-US" sz="800" b="1" kern="1200" dirty="0">
                          <a:solidFill>
                            <a:schemeClr val="dk1"/>
                          </a:solidFill>
                          <a:latin typeface="+mn-lt"/>
                          <a:ea typeface="+mn-ea"/>
                          <a:cs typeface="+mn-cs"/>
                        </a:rPr>
                        <a:t> Room license</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11"/>
                  </a:ext>
                </a:extLst>
              </a:tr>
              <a:tr h="238122">
                <a:tc>
                  <a:txBody>
                    <a:bodyPr/>
                    <a:lstStyle/>
                    <a:p>
                      <a:pPr marL="0" indent="0" algn="l">
                        <a:buSzPct val="80000"/>
                        <a:buFont typeface="Arial" pitchFamily="34" charset="0"/>
                        <a:buNone/>
                      </a:pPr>
                      <a:r>
                        <a:rPr lang="en-US" sz="800" b="1" dirty="0">
                          <a:solidFill>
                            <a:schemeClr val="dk1"/>
                          </a:solidFill>
                        </a:rPr>
                        <a:t>Cisco </a:t>
                      </a:r>
                      <a:r>
                        <a:rPr lang="en-US" sz="800" b="1" dirty="0" err="1">
                          <a:solidFill>
                            <a:schemeClr val="dk1"/>
                          </a:solidFill>
                        </a:rPr>
                        <a:t>TelePresence</a:t>
                      </a:r>
                      <a:r>
                        <a:rPr lang="en-US" sz="800" b="1" dirty="0">
                          <a:solidFill>
                            <a:schemeClr val="dk1"/>
                          </a:solidFill>
                        </a:rPr>
                        <a:t> Management Suite (TMS)</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extLst>
                  <a:ext uri="{0D108BD9-81ED-4DB2-BD59-A6C34878D82A}">
                    <a16:rowId xmlns:a16="http://schemas.microsoft.com/office/drawing/2014/main" xmlns="" val="10012"/>
                  </a:ext>
                </a:extLst>
              </a:tr>
              <a:tr h="140929">
                <a:tc>
                  <a:txBody>
                    <a:bodyPr/>
                    <a:lstStyle/>
                    <a:p>
                      <a:pPr marL="0" indent="0" algn="l">
                        <a:buSzPct val="80000"/>
                        <a:buFont typeface="Arial" pitchFamily="34" charset="0"/>
                        <a:buNone/>
                      </a:pPr>
                      <a:r>
                        <a:rPr lang="en-US" sz="800" b="1" dirty="0">
                          <a:solidFill>
                            <a:schemeClr val="dk1"/>
                          </a:solidFill>
                        </a:rPr>
                        <a:t>Shared Multiparty (SMP)</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tc>
                  <a:txBody>
                    <a:bodyPr/>
                    <a:lstStyle/>
                    <a:p>
                      <a:pPr algn="l"/>
                      <a:r>
                        <a:rPr lang="en-US" sz="800" dirty="0">
                          <a:solidFill>
                            <a:schemeClr val="dk1"/>
                          </a:solidFill>
                        </a:rPr>
                        <a:t>10%</a:t>
                      </a:r>
                    </a:p>
                  </a:txBody>
                  <a:tcPr marT="27432" marB="27432">
                    <a:solidFill>
                      <a:srgbClr val="CCCDD7"/>
                    </a:solidFill>
                  </a:tcPr>
                </a:tc>
                <a:extLst>
                  <a:ext uri="{0D108BD9-81ED-4DB2-BD59-A6C34878D82A}">
                    <a16:rowId xmlns:a16="http://schemas.microsoft.com/office/drawing/2014/main" xmlns="" val="10013"/>
                  </a:ext>
                </a:extLst>
              </a:tr>
              <a:tr h="140929">
                <a:tc>
                  <a:txBody>
                    <a:bodyPr/>
                    <a:lstStyle/>
                    <a:p>
                      <a:pPr marL="0" indent="0" algn="l">
                        <a:buSzPct val="80000"/>
                        <a:buFont typeface="Arial" pitchFamily="34" charset="0"/>
                        <a:buNone/>
                      </a:pPr>
                      <a:r>
                        <a:rPr lang="en-US" sz="800" b="1" dirty="0">
                          <a:solidFill>
                            <a:schemeClr val="dk1"/>
                          </a:solidFill>
                        </a:rPr>
                        <a:t>Personal</a:t>
                      </a:r>
                      <a:r>
                        <a:rPr lang="en-US" sz="800" b="1" baseline="0" dirty="0">
                          <a:solidFill>
                            <a:schemeClr val="dk1"/>
                          </a:solidFill>
                        </a:rPr>
                        <a:t> Multiparty (PMP)</a:t>
                      </a:r>
                      <a:endParaRPr lang="en-US" sz="800" b="1" dirty="0">
                        <a:solidFill>
                          <a:schemeClr val="dk1"/>
                        </a:solidFill>
                      </a:endParaRP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tc>
                  <a:txBody>
                    <a:bodyPr/>
                    <a:lstStyle/>
                    <a:p>
                      <a:pPr algn="l"/>
                      <a:r>
                        <a:rPr lang="en-US" sz="800" dirty="0">
                          <a:solidFill>
                            <a:schemeClr val="dk1"/>
                          </a:solidFill>
                        </a:rPr>
                        <a:t>10%</a:t>
                      </a:r>
                    </a:p>
                  </a:txBody>
                  <a:tcPr marT="27432" marB="27432">
                    <a:solidFill>
                      <a:srgbClr val="E7E8EC"/>
                    </a:solidFill>
                  </a:tcPr>
                </a:tc>
                <a:extLst>
                  <a:ext uri="{0D108BD9-81ED-4DB2-BD59-A6C34878D82A}">
                    <a16:rowId xmlns:a16="http://schemas.microsoft.com/office/drawing/2014/main" xmlns="" val="10014"/>
                  </a:ext>
                </a:extLst>
              </a:tr>
              <a:tr h="432507">
                <a:tc>
                  <a:txBody>
                    <a:bodyPr/>
                    <a:lstStyle/>
                    <a:p>
                      <a:pPr marL="0" indent="0" algn="l">
                        <a:buSzPct val="80000"/>
                        <a:buFont typeface="Arial" pitchFamily="34" charset="0"/>
                        <a:buNone/>
                      </a:pPr>
                      <a:r>
                        <a:rPr lang="en-US" sz="800" b="1" dirty="0">
                          <a:solidFill>
                            <a:schemeClr val="dk1"/>
                          </a:solidFill>
                        </a:rPr>
                        <a:t>Cisco WebEx GPL</a:t>
                      </a:r>
                    </a:p>
                    <a:p>
                      <a:pPr marL="115888" indent="-115888" algn="l">
                        <a:buSzPct val="80000"/>
                        <a:buFont typeface="Arial" pitchFamily="34" charset="0"/>
                        <a:buChar char="•"/>
                      </a:pPr>
                      <a:r>
                        <a:rPr lang="en-US" sz="750" b="0" dirty="0">
                          <a:solidFill>
                            <a:schemeClr val="dk1"/>
                          </a:solidFill>
                        </a:rPr>
                        <a:t>Cisco</a:t>
                      </a:r>
                      <a:r>
                        <a:rPr lang="en-US" sz="750" b="0" baseline="0" dirty="0">
                          <a:solidFill>
                            <a:schemeClr val="dk1"/>
                          </a:solidFill>
                        </a:rPr>
                        <a:t> WebEx and CMR new sales</a:t>
                      </a:r>
                    </a:p>
                    <a:p>
                      <a:pPr marL="115888" indent="-115888" algn="l">
                        <a:buSzPct val="80000"/>
                        <a:buFont typeface="Arial" pitchFamily="34" charset="0"/>
                        <a:buChar char="•"/>
                      </a:pPr>
                      <a:r>
                        <a:rPr lang="en-US" sz="750" b="0" baseline="0" dirty="0">
                          <a:solidFill>
                            <a:schemeClr val="dk1"/>
                          </a:solidFill>
                        </a:rPr>
                        <a:t>Cisco WebEx and CMR add-ons</a:t>
                      </a:r>
                    </a:p>
                    <a:p>
                      <a:pPr marL="115888" indent="-115888" algn="l">
                        <a:buSzPct val="80000"/>
                        <a:buFont typeface="Arial" pitchFamily="34" charset="0"/>
                        <a:buChar char="•"/>
                      </a:pPr>
                      <a:r>
                        <a:rPr lang="en-US" sz="750" b="0" baseline="0" dirty="0">
                          <a:solidFill>
                            <a:schemeClr val="dk1"/>
                          </a:solidFill>
                        </a:rPr>
                        <a:t>Cisco WebEx and CMR renewals</a:t>
                      </a:r>
                      <a:endParaRPr lang="en-US" sz="750" b="0" dirty="0">
                        <a:solidFill>
                          <a:schemeClr val="dk1"/>
                        </a:solidFill>
                      </a:endParaRPr>
                    </a:p>
                  </a:txBody>
                  <a:tcPr marT="27432" marB="27432">
                    <a:solidFill>
                      <a:srgbClr val="E7E8EC"/>
                    </a:solidFill>
                  </a:tcPr>
                </a:tc>
                <a:tc>
                  <a:txBody>
                    <a:bodyPr/>
                    <a:lstStyle/>
                    <a:p>
                      <a:pPr algn="l"/>
                      <a:endParaRPr lang="en-US" sz="800" dirty="0">
                        <a:solidFill>
                          <a:schemeClr val="dk1"/>
                        </a:solidFill>
                      </a:endParaRPr>
                    </a:p>
                    <a:p>
                      <a:pPr algn="l"/>
                      <a:r>
                        <a:rPr lang="en-US" sz="800" dirty="0">
                          <a:solidFill>
                            <a:schemeClr val="dk1"/>
                          </a:solidFill>
                        </a:rPr>
                        <a:t>5%</a:t>
                      </a:r>
                    </a:p>
                    <a:p>
                      <a:pPr algn="l"/>
                      <a:r>
                        <a:rPr lang="en-US" sz="800" dirty="0">
                          <a:solidFill>
                            <a:schemeClr val="dk1"/>
                          </a:solidFill>
                        </a:rPr>
                        <a:t>5%</a:t>
                      </a:r>
                    </a:p>
                    <a:p>
                      <a:pPr algn="l"/>
                      <a:r>
                        <a:rPr lang="en-US" sz="800" dirty="0">
                          <a:solidFill>
                            <a:schemeClr val="dk1"/>
                          </a:solidFill>
                        </a:rPr>
                        <a:t>0%</a:t>
                      </a:r>
                    </a:p>
                  </a:txBody>
                  <a:tcPr marT="27432" marB="27432">
                    <a:solidFill>
                      <a:srgbClr val="E7E8EC"/>
                    </a:solidFill>
                  </a:tcPr>
                </a:tc>
                <a:tc>
                  <a:txBody>
                    <a:bodyPr/>
                    <a:lstStyle/>
                    <a:p>
                      <a:pPr algn="l"/>
                      <a:endParaRPr lang="en-US" sz="800" dirty="0">
                        <a:solidFill>
                          <a:schemeClr val="dk1"/>
                        </a:solidFill>
                      </a:endParaRPr>
                    </a:p>
                    <a:p>
                      <a:pPr algn="l"/>
                      <a:r>
                        <a:rPr lang="en-US" sz="800" dirty="0">
                          <a:solidFill>
                            <a:schemeClr val="dk1"/>
                          </a:solidFill>
                        </a:rPr>
                        <a:t>–</a:t>
                      </a:r>
                    </a:p>
                    <a:p>
                      <a:pPr algn="l"/>
                      <a:r>
                        <a:rPr lang="en-US" sz="800" dirty="0">
                          <a:solidFill>
                            <a:schemeClr val="dk1"/>
                          </a:solidFill>
                        </a:rPr>
                        <a:t>–</a:t>
                      </a:r>
                    </a:p>
                    <a:p>
                      <a:pPr algn="l"/>
                      <a:r>
                        <a:rPr lang="en-US" sz="800" dirty="0">
                          <a:solidFill>
                            <a:schemeClr val="dk1"/>
                          </a:solidFill>
                        </a:rPr>
                        <a:t>–</a:t>
                      </a:r>
                    </a:p>
                  </a:txBody>
                  <a:tcPr marT="27432" marB="27432">
                    <a:solidFill>
                      <a:srgbClr val="E7E8EC"/>
                    </a:solidFill>
                  </a:tcPr>
                </a:tc>
                <a:extLst>
                  <a:ext uri="{0D108BD9-81ED-4DB2-BD59-A6C34878D82A}">
                    <a16:rowId xmlns:a16="http://schemas.microsoft.com/office/drawing/2014/main" xmlns="" val="10015"/>
                  </a:ext>
                </a:extLst>
              </a:tr>
              <a:tr h="140929">
                <a:tc>
                  <a:txBody>
                    <a:bodyPr/>
                    <a:lstStyle/>
                    <a:p>
                      <a:pPr marL="0" indent="0" algn="l">
                        <a:buSzPct val="80000"/>
                        <a:buFont typeface="Arial" pitchFamily="34" charset="0"/>
                        <a:buNone/>
                      </a:pPr>
                      <a:r>
                        <a:rPr lang="en-US" sz="800" b="1" dirty="0">
                          <a:solidFill>
                            <a:schemeClr val="bg1"/>
                          </a:solidFill>
                        </a:rPr>
                        <a:t>Server Hardware</a:t>
                      </a:r>
                    </a:p>
                  </a:txBody>
                  <a:tcPr marT="27432" marB="27432">
                    <a:solidFill>
                      <a:schemeClr val="tx1">
                        <a:lumMod val="60000"/>
                        <a:lumOff val="40000"/>
                      </a:schemeClr>
                    </a:solidFill>
                  </a:tcPr>
                </a:tc>
                <a:tc>
                  <a:txBody>
                    <a:bodyPr/>
                    <a:lstStyle/>
                    <a:p>
                      <a:pPr algn="l"/>
                      <a:r>
                        <a:rPr lang="en-US" sz="800" b="1" dirty="0">
                          <a:solidFill>
                            <a:schemeClr val="bg1"/>
                          </a:solidFill>
                        </a:rPr>
                        <a:t>1%</a:t>
                      </a:r>
                    </a:p>
                  </a:txBody>
                  <a:tcPr marT="27432" marB="27432">
                    <a:solidFill>
                      <a:schemeClr val="tx1">
                        <a:lumMod val="60000"/>
                        <a:lumOff val="40000"/>
                      </a:schemeClr>
                    </a:solidFill>
                  </a:tcPr>
                </a:tc>
                <a:tc>
                  <a:txBody>
                    <a:bodyPr/>
                    <a:lstStyle/>
                    <a:p>
                      <a:pPr algn="l"/>
                      <a:r>
                        <a:rPr lang="en-US" sz="800" b="1" dirty="0">
                          <a:solidFill>
                            <a:schemeClr val="bg1"/>
                          </a:solidFill>
                        </a:rPr>
                        <a:t>1%</a:t>
                      </a:r>
                    </a:p>
                  </a:txBody>
                  <a:tcPr marT="27432" marB="27432">
                    <a:solidFill>
                      <a:schemeClr val="tx1">
                        <a:lumMod val="60000"/>
                        <a:lumOff val="40000"/>
                      </a:schemeClr>
                    </a:solidFill>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357600620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266973"/>
            <a:ext cx="8345488" cy="731837"/>
          </a:xfrm>
        </p:spPr>
        <p:txBody>
          <a:bodyPr/>
          <a:lstStyle/>
          <a:p>
            <a:r>
              <a:rPr lang="en-US" dirty="0"/>
              <a:t>Collaboration and Express Collaboration</a:t>
            </a:r>
            <a:br>
              <a:rPr lang="en-US" dirty="0"/>
            </a:br>
            <a:endParaRPr lang="en-US" dirty="0"/>
          </a:p>
        </p:txBody>
      </p:sp>
      <p:sp>
        <p:nvSpPr>
          <p:cNvPr id="12" name="Text Placeholder 2"/>
          <p:cNvSpPr txBox="1">
            <a:spLocks/>
          </p:cNvSpPr>
          <p:nvPr/>
        </p:nvSpPr>
        <p:spPr>
          <a:xfrm>
            <a:off x="1577136" y="4722563"/>
            <a:ext cx="4706938" cy="312176"/>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0"/>
              </a:spcBef>
              <a:buNone/>
            </a:pPr>
            <a:r>
              <a:rPr lang="en-US" sz="700" dirty="0"/>
              <a:t>For a complete list of VIP-eligible SKUs, go to </a:t>
            </a:r>
            <a:r>
              <a:rPr lang="en-US" sz="700" u="sng" dirty="0">
                <a:hlinkClick r:id="rId2"/>
              </a:rPr>
              <a:t>www.cisco.com/go/vipskus</a:t>
            </a:r>
            <a:r>
              <a:rPr lang="en-US" sz="700" dirty="0"/>
              <a:t>.</a:t>
            </a:r>
          </a:p>
        </p:txBody>
      </p:sp>
      <p:graphicFrame>
        <p:nvGraphicFramePr>
          <p:cNvPr id="8" name="Table Placeholder 4"/>
          <p:cNvGraphicFramePr>
            <a:graphicFrameLocks/>
          </p:cNvGraphicFramePr>
          <p:nvPr>
            <p:extLst>
              <p:ext uri="{D42A27DB-BD31-4B8C-83A1-F6EECF244321}">
                <p14:modId xmlns:p14="http://schemas.microsoft.com/office/powerpoint/2010/main" val="99546736"/>
              </p:ext>
            </p:extLst>
          </p:nvPr>
        </p:nvGraphicFramePr>
        <p:xfrm>
          <a:off x="1644651" y="656531"/>
          <a:ext cx="5675630" cy="4066032"/>
        </p:xfrm>
        <a:graphic>
          <a:graphicData uri="http://schemas.openxmlformats.org/drawingml/2006/table">
            <a:tbl>
              <a:tblPr firstRow="1" bandRow="1">
                <a:tableStyleId>{5C22544A-7EE6-4342-B048-85BDC9FD1C3A}</a:tableStyleId>
              </a:tblPr>
              <a:tblGrid>
                <a:gridCol w="3685480">
                  <a:extLst>
                    <a:ext uri="{9D8B030D-6E8A-4147-A177-3AD203B41FA5}">
                      <a16:colId xmlns:a16="http://schemas.microsoft.com/office/drawing/2014/main" xmlns="" val="20000"/>
                    </a:ext>
                  </a:extLst>
                </a:gridCol>
                <a:gridCol w="992316">
                  <a:extLst>
                    <a:ext uri="{9D8B030D-6E8A-4147-A177-3AD203B41FA5}">
                      <a16:colId xmlns:a16="http://schemas.microsoft.com/office/drawing/2014/main" xmlns="" val="20001"/>
                    </a:ext>
                  </a:extLst>
                </a:gridCol>
                <a:gridCol w="997834">
                  <a:extLst>
                    <a:ext uri="{9D8B030D-6E8A-4147-A177-3AD203B41FA5}">
                      <a16:colId xmlns:a16="http://schemas.microsoft.com/office/drawing/2014/main" xmlns="" val="20002"/>
                    </a:ext>
                  </a:extLst>
                </a:gridCol>
              </a:tblGrid>
              <a:tr h="130805">
                <a:tc>
                  <a:txBody>
                    <a:bodyPr/>
                    <a:lstStyle/>
                    <a:p>
                      <a:pPr algn="l"/>
                      <a:r>
                        <a:rPr lang="en-US" sz="800" dirty="0"/>
                        <a:t>Express Collaboration</a:t>
                      </a:r>
                    </a:p>
                  </a:txBody>
                  <a:tcPr marT="27432" marB="27432">
                    <a:solidFill>
                      <a:srgbClr val="049FD9"/>
                    </a:solidFill>
                  </a:tcPr>
                </a:tc>
                <a:tc>
                  <a:txBody>
                    <a:bodyPr/>
                    <a:lstStyle/>
                    <a:p>
                      <a:pPr algn="l"/>
                      <a:r>
                        <a:rPr lang="en-US" sz="800" dirty="0"/>
                        <a:t>VIP 28 Rebate</a:t>
                      </a:r>
                    </a:p>
                  </a:txBody>
                  <a:tcPr marT="27432" marB="27432">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dirty="0"/>
                        <a:t>VIP 29 Rebate</a:t>
                      </a:r>
                    </a:p>
                  </a:txBody>
                  <a:tcPr marT="27432" marB="27432">
                    <a:solidFill>
                      <a:srgbClr val="049FD9"/>
                    </a:solidFill>
                  </a:tcPr>
                </a:tc>
                <a:extLst>
                  <a:ext uri="{0D108BD9-81ED-4DB2-BD59-A6C34878D82A}">
                    <a16:rowId xmlns:a16="http://schemas.microsoft.com/office/drawing/2014/main" xmlns="" val="10000"/>
                  </a:ext>
                </a:extLst>
              </a:tr>
              <a:tr h="130805">
                <a:tc gridSpan="2">
                  <a:txBody>
                    <a:bodyPr/>
                    <a:lstStyle/>
                    <a:p>
                      <a:pPr algn="l"/>
                      <a:r>
                        <a:rPr lang="en-US" sz="800" dirty="0">
                          <a:solidFill>
                            <a:schemeClr val="bg1"/>
                          </a:solidFill>
                        </a:rPr>
                        <a:t>Endpoints</a:t>
                      </a:r>
                    </a:p>
                  </a:txBody>
                  <a:tcPr marT="27432" marB="27432">
                    <a:solidFill>
                      <a:schemeClr val="tx1">
                        <a:lumMod val="60000"/>
                        <a:lumOff val="40000"/>
                      </a:schemeClr>
                    </a:solidFill>
                  </a:tcPr>
                </a:tc>
                <a:tc hMerge="1">
                  <a:txBody>
                    <a:bodyPr/>
                    <a:lstStyle/>
                    <a:p>
                      <a:endParaRPr lang="en-US"/>
                    </a:p>
                  </a:txBody>
                  <a:tcPr/>
                </a:tc>
                <a:tc>
                  <a:txBody>
                    <a:bodyPr/>
                    <a:lstStyle/>
                    <a:p>
                      <a:pPr algn="l"/>
                      <a:endParaRPr lang="en-US" sz="80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1"/>
                  </a:ext>
                </a:extLst>
              </a:tr>
              <a:tr h="130805">
                <a:tc>
                  <a:txBody>
                    <a:bodyPr/>
                    <a:lstStyle/>
                    <a:p>
                      <a:pPr algn="l"/>
                      <a:r>
                        <a:rPr lang="en-US" sz="800" b="1" dirty="0">
                          <a:solidFill>
                            <a:schemeClr val="dk1"/>
                          </a:solidFill>
                        </a:rPr>
                        <a:t>8800 Series Endpoints:</a:t>
                      </a:r>
                      <a:r>
                        <a:rPr lang="en-US" sz="800" b="1" baseline="0" dirty="0">
                          <a:solidFill>
                            <a:schemeClr val="dk1"/>
                          </a:solidFill>
                        </a:rPr>
                        <a:t> </a:t>
                      </a:r>
                      <a:r>
                        <a:rPr lang="en-US" sz="800" b="0" baseline="0" dirty="0">
                          <a:solidFill>
                            <a:schemeClr val="dk1"/>
                          </a:solidFill>
                        </a:rPr>
                        <a:t>8811, 8841, 8845, 8851, 8861, 8865 (non-3PCC)</a:t>
                      </a:r>
                      <a:endParaRPr lang="en-US" sz="800" b="0" dirty="0">
                        <a:solidFill>
                          <a:schemeClr val="dk1"/>
                        </a:solidFill>
                      </a:endParaRPr>
                    </a:p>
                  </a:txBody>
                  <a:tcPr marT="27432" marB="27432">
                    <a:solidFill>
                      <a:srgbClr val="CCCDD7"/>
                    </a:solidFill>
                  </a:tcPr>
                </a:tc>
                <a:tc>
                  <a:txBody>
                    <a:bodyPr/>
                    <a:lstStyle/>
                    <a:p>
                      <a:pPr algn="l"/>
                      <a:r>
                        <a:rPr lang="en-US" sz="800" b="0" dirty="0">
                          <a:solidFill>
                            <a:schemeClr val="dk1"/>
                          </a:solidFill>
                        </a:rPr>
                        <a:t>5%</a:t>
                      </a:r>
                    </a:p>
                  </a:txBody>
                  <a:tcPr marT="27432" marB="27432">
                    <a:solidFill>
                      <a:srgbClr val="CCCDD7"/>
                    </a:solidFill>
                  </a:tcPr>
                </a:tc>
                <a:tc>
                  <a:txBody>
                    <a:bodyPr/>
                    <a:lstStyle/>
                    <a:p>
                      <a:pPr algn="l"/>
                      <a:r>
                        <a:rPr lang="en-US" sz="800" b="0" dirty="0">
                          <a:solidFill>
                            <a:schemeClr val="dk1"/>
                          </a:solidFill>
                        </a:rPr>
                        <a:t>5%</a:t>
                      </a:r>
                    </a:p>
                  </a:txBody>
                  <a:tcPr marT="27432" marB="27432">
                    <a:solidFill>
                      <a:srgbClr val="CCCDD7"/>
                    </a:solidFill>
                  </a:tcPr>
                </a:tc>
                <a:extLst>
                  <a:ext uri="{0D108BD9-81ED-4DB2-BD59-A6C34878D82A}">
                    <a16:rowId xmlns:a16="http://schemas.microsoft.com/office/drawing/2014/main" xmlns="" val="10002"/>
                  </a:ext>
                </a:extLst>
              </a:tr>
              <a:tr h="130805">
                <a:tc>
                  <a:txBody>
                    <a:bodyPr/>
                    <a:lstStyle/>
                    <a:p>
                      <a:pPr algn="l"/>
                      <a:r>
                        <a:rPr lang="en-US" sz="800" b="1" dirty="0">
                          <a:solidFill>
                            <a:schemeClr val="dk1"/>
                          </a:solidFill>
                        </a:rPr>
                        <a:t>8800 Series Endpoints: </a:t>
                      </a:r>
                      <a:r>
                        <a:rPr lang="en-US" sz="800" b="0" dirty="0">
                          <a:solidFill>
                            <a:schemeClr val="dk1"/>
                          </a:solidFill>
                        </a:rPr>
                        <a:t>8831 (non-3PCC)</a:t>
                      </a: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extLst>
                  <a:ext uri="{0D108BD9-81ED-4DB2-BD59-A6C34878D82A}">
                    <a16:rowId xmlns:a16="http://schemas.microsoft.com/office/drawing/2014/main" xmlns="" val="10003"/>
                  </a:ext>
                </a:extLst>
              </a:tr>
              <a:tr h="130805">
                <a:tc>
                  <a:txBody>
                    <a:bodyPr/>
                    <a:lstStyle/>
                    <a:p>
                      <a:pPr algn="l"/>
                      <a:r>
                        <a:rPr lang="en-US" sz="800" b="1" dirty="0">
                          <a:solidFill>
                            <a:schemeClr val="dk1"/>
                          </a:solidFill>
                        </a:rPr>
                        <a:t>7800 Series Endpoints: </a:t>
                      </a:r>
                      <a:r>
                        <a:rPr lang="en-US" sz="800" b="0" dirty="0">
                          <a:solidFill>
                            <a:schemeClr val="dk1"/>
                          </a:solidFill>
                        </a:rPr>
                        <a:t>7811, 7821, 7841, 7861 (non-3PCC)</a:t>
                      </a:r>
                    </a:p>
                  </a:txBody>
                  <a:tcPr marT="27432" marB="27432">
                    <a:solidFill>
                      <a:srgbClr val="CCCDD7"/>
                    </a:solidFill>
                  </a:tcPr>
                </a:tc>
                <a:tc>
                  <a:txBody>
                    <a:bodyPr/>
                    <a:lstStyle/>
                    <a:p>
                      <a:pPr algn="l"/>
                      <a:r>
                        <a:rPr lang="en-US" sz="800" b="0" dirty="0">
                          <a:solidFill>
                            <a:schemeClr val="dk1"/>
                          </a:solidFill>
                        </a:rPr>
                        <a:t>1%</a:t>
                      </a:r>
                    </a:p>
                  </a:txBody>
                  <a:tcPr marT="27432" marB="27432">
                    <a:solidFill>
                      <a:srgbClr val="CCCDD7"/>
                    </a:solidFill>
                  </a:tcPr>
                </a:tc>
                <a:tc>
                  <a:txBody>
                    <a:bodyPr/>
                    <a:lstStyle/>
                    <a:p>
                      <a:pPr algn="l"/>
                      <a:r>
                        <a:rPr lang="en-US" sz="800" b="0" dirty="0">
                          <a:solidFill>
                            <a:schemeClr val="dk1"/>
                          </a:solidFill>
                        </a:rPr>
                        <a:t>1%</a:t>
                      </a:r>
                    </a:p>
                  </a:txBody>
                  <a:tcPr marT="27432" marB="27432">
                    <a:solidFill>
                      <a:srgbClr val="CCCDD7"/>
                    </a:solidFill>
                  </a:tcPr>
                </a:tc>
                <a:extLst>
                  <a:ext uri="{0D108BD9-81ED-4DB2-BD59-A6C34878D82A}">
                    <a16:rowId xmlns:a16="http://schemas.microsoft.com/office/drawing/2014/main" xmlns="" val="10004"/>
                  </a:ext>
                </a:extLst>
              </a:tr>
              <a:tr h="130805">
                <a:tc>
                  <a:txBody>
                    <a:bodyPr/>
                    <a:lstStyle/>
                    <a:p>
                      <a:pPr algn="l"/>
                      <a:r>
                        <a:rPr lang="en-US" sz="800" b="1" dirty="0">
                          <a:solidFill>
                            <a:schemeClr val="dk1"/>
                          </a:solidFill>
                        </a:rPr>
                        <a:t>SPA Series: </a:t>
                      </a:r>
                      <a:r>
                        <a:rPr lang="en-US" sz="800" b="0" dirty="0">
                          <a:solidFill>
                            <a:schemeClr val="dk1"/>
                          </a:solidFill>
                        </a:rPr>
                        <a:t>SPA232,</a:t>
                      </a:r>
                      <a:r>
                        <a:rPr lang="en-US" sz="800" b="0" baseline="0" dirty="0">
                          <a:solidFill>
                            <a:schemeClr val="dk1"/>
                          </a:solidFill>
                        </a:rPr>
                        <a:t> SPA300 level, SPA500 level, SPA8000</a:t>
                      </a:r>
                      <a:endParaRPr lang="en-US" sz="800" b="0" dirty="0">
                        <a:solidFill>
                          <a:schemeClr val="dk1"/>
                        </a:solidFill>
                      </a:endParaRP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tc>
                  <a:txBody>
                    <a:bodyPr/>
                    <a:lstStyle/>
                    <a:p>
                      <a:pPr algn="l"/>
                      <a:r>
                        <a:rPr lang="en-US" sz="800" b="0" dirty="0">
                          <a:solidFill>
                            <a:schemeClr val="dk1"/>
                          </a:solidFill>
                        </a:rPr>
                        <a:t> –</a:t>
                      </a:r>
                    </a:p>
                  </a:txBody>
                  <a:tcPr marT="27432" marB="27432">
                    <a:solidFill>
                      <a:srgbClr val="E7E8EC"/>
                    </a:solidFill>
                  </a:tcPr>
                </a:tc>
                <a:extLst>
                  <a:ext uri="{0D108BD9-81ED-4DB2-BD59-A6C34878D82A}">
                    <a16:rowId xmlns:a16="http://schemas.microsoft.com/office/drawing/2014/main" xmlns="" val="10005"/>
                  </a:ext>
                </a:extLst>
              </a:tr>
              <a:tr h="130805">
                <a:tc>
                  <a:txBody>
                    <a:bodyPr/>
                    <a:lstStyle/>
                    <a:p>
                      <a:pPr algn="l"/>
                      <a:r>
                        <a:rPr lang="en-US" sz="800" b="1" dirty="0">
                          <a:solidFill>
                            <a:schemeClr val="dk1"/>
                          </a:solidFill>
                        </a:rPr>
                        <a:t>DX Series:</a:t>
                      </a:r>
                      <a:r>
                        <a:rPr lang="en-US" sz="800" b="0" dirty="0">
                          <a:solidFill>
                            <a:schemeClr val="dk1"/>
                          </a:solidFill>
                        </a:rPr>
                        <a:t> DX70, DX80</a:t>
                      </a:r>
                    </a:p>
                  </a:txBody>
                  <a:tcPr marT="27432" marB="27432">
                    <a:solidFill>
                      <a:srgbClr val="CCCDD7"/>
                    </a:solidFill>
                  </a:tcPr>
                </a:tc>
                <a:tc>
                  <a:txBody>
                    <a:bodyPr/>
                    <a:lstStyle/>
                    <a:p>
                      <a:pPr algn="l"/>
                      <a:r>
                        <a:rPr lang="en-US" sz="800" b="0" dirty="0">
                          <a:solidFill>
                            <a:schemeClr val="dk1"/>
                          </a:solidFill>
                        </a:rPr>
                        <a:t>5%</a:t>
                      </a:r>
                    </a:p>
                  </a:txBody>
                  <a:tcPr marT="27432" marB="27432">
                    <a:solidFill>
                      <a:srgbClr val="CCCDD7"/>
                    </a:solidFill>
                  </a:tcPr>
                </a:tc>
                <a:tc>
                  <a:txBody>
                    <a:bodyPr/>
                    <a:lstStyle/>
                    <a:p>
                      <a:pPr algn="l"/>
                      <a:r>
                        <a:rPr lang="en-US" sz="800" b="0" dirty="0">
                          <a:solidFill>
                            <a:schemeClr val="dk1"/>
                          </a:solidFill>
                        </a:rPr>
                        <a:t>5%</a:t>
                      </a:r>
                    </a:p>
                  </a:txBody>
                  <a:tcPr marT="27432" marB="27432">
                    <a:solidFill>
                      <a:srgbClr val="CCCDD7"/>
                    </a:solidFill>
                  </a:tcPr>
                </a:tc>
                <a:extLst>
                  <a:ext uri="{0D108BD9-81ED-4DB2-BD59-A6C34878D82A}">
                    <a16:rowId xmlns:a16="http://schemas.microsoft.com/office/drawing/2014/main" xmlns="" val="10006"/>
                  </a:ext>
                </a:extLst>
              </a:tr>
              <a:tr h="130805">
                <a:tc>
                  <a:txBody>
                    <a:bodyPr/>
                    <a:lstStyle/>
                    <a:p>
                      <a:pPr algn="l"/>
                      <a:r>
                        <a:rPr lang="en-US" sz="800" b="1" dirty="0">
                          <a:solidFill>
                            <a:schemeClr val="dk1"/>
                          </a:solidFill>
                        </a:rPr>
                        <a:t>SX Series: </a:t>
                      </a:r>
                      <a:r>
                        <a:rPr lang="en-US" sz="800" b="0" dirty="0">
                          <a:solidFill>
                            <a:schemeClr val="dk1"/>
                          </a:solidFill>
                        </a:rPr>
                        <a:t>SX10, SX20, SX80</a:t>
                      </a: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extLst>
                  <a:ext uri="{0D108BD9-81ED-4DB2-BD59-A6C34878D82A}">
                    <a16:rowId xmlns:a16="http://schemas.microsoft.com/office/drawing/2014/main" xmlns="" val="10007"/>
                  </a:ext>
                </a:extLst>
              </a:tr>
              <a:tr h="130805">
                <a:tc>
                  <a:txBody>
                    <a:bodyPr/>
                    <a:lstStyle/>
                    <a:p>
                      <a:pPr algn="l"/>
                      <a:r>
                        <a:rPr lang="en-US" sz="800" b="1" dirty="0">
                          <a:solidFill>
                            <a:schemeClr val="dk1"/>
                          </a:solidFill>
                        </a:rPr>
                        <a:t>MX Series: </a:t>
                      </a:r>
                      <a:r>
                        <a:rPr lang="en-US" sz="800" b="0" dirty="0">
                          <a:solidFill>
                            <a:schemeClr val="dk1"/>
                          </a:solidFill>
                        </a:rPr>
                        <a:t>MX200, MX300, MX700, MX800</a:t>
                      </a:r>
                    </a:p>
                  </a:txBody>
                  <a:tcPr marT="27432" marB="27432">
                    <a:solidFill>
                      <a:srgbClr val="CCCDD7"/>
                    </a:solidFill>
                  </a:tcPr>
                </a:tc>
                <a:tc>
                  <a:txBody>
                    <a:bodyPr/>
                    <a:lstStyle/>
                    <a:p>
                      <a:pPr algn="l"/>
                      <a:r>
                        <a:rPr lang="en-US" sz="800" b="0" dirty="0">
                          <a:solidFill>
                            <a:schemeClr val="dk1"/>
                          </a:solidFill>
                        </a:rPr>
                        <a:t>1%</a:t>
                      </a:r>
                    </a:p>
                  </a:txBody>
                  <a:tcPr marT="27432" marB="27432">
                    <a:solidFill>
                      <a:srgbClr val="CCCDD7"/>
                    </a:solidFill>
                  </a:tcPr>
                </a:tc>
                <a:tc>
                  <a:txBody>
                    <a:bodyPr/>
                    <a:lstStyle/>
                    <a:p>
                      <a:pPr algn="l"/>
                      <a:r>
                        <a:rPr lang="en-US" sz="800" b="0" dirty="0">
                          <a:solidFill>
                            <a:schemeClr val="dk1"/>
                          </a:solidFill>
                        </a:rPr>
                        <a:t>1%</a:t>
                      </a:r>
                    </a:p>
                  </a:txBody>
                  <a:tcPr marT="27432" marB="27432">
                    <a:solidFill>
                      <a:srgbClr val="CCCDD7"/>
                    </a:solidFill>
                  </a:tcPr>
                </a:tc>
                <a:extLst>
                  <a:ext uri="{0D108BD9-81ED-4DB2-BD59-A6C34878D82A}">
                    <a16:rowId xmlns:a16="http://schemas.microsoft.com/office/drawing/2014/main" xmlns="" val="10008"/>
                  </a:ext>
                </a:extLst>
              </a:tr>
              <a:tr h="130805">
                <a:tc gridSpan="2">
                  <a:txBody>
                    <a:bodyPr/>
                    <a:lstStyle/>
                    <a:p>
                      <a:pPr algn="l"/>
                      <a:r>
                        <a:rPr lang="en-US" sz="800" b="0" dirty="0">
                          <a:solidFill>
                            <a:schemeClr val="bg1"/>
                          </a:solidFill>
                        </a:rPr>
                        <a:t>Software</a:t>
                      </a:r>
                    </a:p>
                  </a:txBody>
                  <a:tcPr marT="27432" marB="27432">
                    <a:solidFill>
                      <a:schemeClr val="tx1">
                        <a:lumMod val="60000"/>
                        <a:lumOff val="40000"/>
                      </a:schemeClr>
                    </a:solidFill>
                  </a:tcPr>
                </a:tc>
                <a:tc hMerge="1">
                  <a:txBody>
                    <a:bodyPr/>
                    <a:lstStyle/>
                    <a:p>
                      <a:pPr algn="l"/>
                      <a:endParaRPr lang="en-US" sz="800" b="1" dirty="0">
                        <a:solidFill>
                          <a:schemeClr val="bg1"/>
                        </a:solidFill>
                      </a:endParaRPr>
                    </a:p>
                  </a:txBody>
                  <a:tcPr marT="27432" marB="27432">
                    <a:solidFill>
                      <a:schemeClr val="tx1">
                        <a:lumMod val="60000"/>
                        <a:lumOff val="40000"/>
                      </a:schemeClr>
                    </a:solidFill>
                  </a:tcPr>
                </a:tc>
                <a:tc>
                  <a:txBody>
                    <a:bodyPr/>
                    <a:lstStyle/>
                    <a:p>
                      <a:pPr algn="l"/>
                      <a:endParaRPr lang="en-US" sz="800" b="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9"/>
                  </a:ext>
                </a:extLst>
              </a:tr>
              <a:tr h="130805">
                <a:tc>
                  <a:txBody>
                    <a:bodyPr/>
                    <a:lstStyle/>
                    <a:p>
                      <a:pPr algn="l"/>
                      <a:r>
                        <a:rPr lang="en-US" sz="800" b="1" dirty="0">
                          <a:solidFill>
                            <a:schemeClr val="dk1"/>
                          </a:solidFill>
                        </a:rPr>
                        <a:t>BE6000 Cisco Unified Workspace Professional Licensing (CUWL</a:t>
                      </a:r>
                      <a:r>
                        <a:rPr lang="en-US" sz="800" b="1" baseline="0" dirty="0">
                          <a:solidFill>
                            <a:schemeClr val="dk1"/>
                          </a:solidFill>
                        </a:rPr>
                        <a:t> Pro)</a:t>
                      </a:r>
                      <a:endParaRPr lang="en-US" sz="800" b="1" dirty="0">
                        <a:solidFill>
                          <a:schemeClr val="dk1"/>
                        </a:solidFill>
                      </a:endParaRPr>
                    </a:p>
                  </a:txBody>
                  <a:tcPr marT="27432" marB="27432">
                    <a:solidFill>
                      <a:srgbClr val="CCCDD7"/>
                    </a:solidFill>
                  </a:tcPr>
                </a:tc>
                <a:tc>
                  <a:txBody>
                    <a:bodyPr/>
                    <a:lstStyle/>
                    <a:p>
                      <a:pPr algn="l"/>
                      <a:r>
                        <a:rPr lang="en-US" sz="800" b="0" dirty="0">
                          <a:solidFill>
                            <a:schemeClr val="dk1"/>
                          </a:solidFill>
                        </a:rPr>
                        <a:t>10%</a:t>
                      </a:r>
                    </a:p>
                  </a:txBody>
                  <a:tcPr marT="27432" marB="27432">
                    <a:solidFill>
                      <a:srgbClr val="CCCDD7"/>
                    </a:solidFill>
                  </a:tcPr>
                </a:tc>
                <a:tc>
                  <a:txBody>
                    <a:bodyPr/>
                    <a:lstStyle/>
                    <a:p>
                      <a:pPr algn="l"/>
                      <a:r>
                        <a:rPr lang="en-US" sz="800" b="0" dirty="0">
                          <a:solidFill>
                            <a:schemeClr val="dk1"/>
                          </a:solidFill>
                        </a:rPr>
                        <a:t>10%</a:t>
                      </a:r>
                    </a:p>
                  </a:txBody>
                  <a:tcPr marT="27432" marB="27432">
                    <a:solidFill>
                      <a:srgbClr val="CCCDD7"/>
                    </a:solidFill>
                  </a:tcPr>
                </a:tc>
                <a:extLst>
                  <a:ext uri="{0D108BD9-81ED-4DB2-BD59-A6C34878D82A}">
                    <a16:rowId xmlns:a16="http://schemas.microsoft.com/office/drawing/2014/main" xmlns="" val="10010"/>
                  </a:ext>
                </a:extLst>
              </a:tr>
              <a:tr h="130805">
                <a:tc>
                  <a:txBody>
                    <a:bodyPr/>
                    <a:lstStyle/>
                    <a:p>
                      <a:pPr algn="l"/>
                      <a:r>
                        <a:rPr lang="en-US" sz="800" b="1" dirty="0">
                          <a:solidFill>
                            <a:schemeClr val="dk1"/>
                          </a:solidFill>
                        </a:rPr>
                        <a:t>BE6000 Cisco Unified Workspace Standard Licensing (CUWL Standard)</a:t>
                      </a:r>
                    </a:p>
                  </a:txBody>
                  <a:tcPr marT="27432" marB="27432">
                    <a:solidFill>
                      <a:srgbClr val="E7E8EC"/>
                    </a:solidFill>
                  </a:tcPr>
                </a:tc>
                <a:tc>
                  <a:txBody>
                    <a:bodyPr/>
                    <a:lstStyle/>
                    <a:p>
                      <a:pPr algn="l"/>
                      <a:r>
                        <a:rPr lang="en-US" sz="800" b="0" dirty="0">
                          <a:solidFill>
                            <a:schemeClr val="dk1"/>
                          </a:solidFill>
                        </a:rPr>
                        <a:t>10%</a:t>
                      </a:r>
                    </a:p>
                  </a:txBody>
                  <a:tcPr marT="27432" marB="27432">
                    <a:solidFill>
                      <a:srgbClr val="E7E8EC"/>
                    </a:solidFill>
                  </a:tcPr>
                </a:tc>
                <a:tc>
                  <a:txBody>
                    <a:bodyPr/>
                    <a:lstStyle/>
                    <a:p>
                      <a:pPr algn="l"/>
                      <a:r>
                        <a:rPr lang="en-US" sz="800" b="0" dirty="0">
                          <a:solidFill>
                            <a:schemeClr val="dk1"/>
                          </a:solidFill>
                        </a:rPr>
                        <a:t>10%</a:t>
                      </a:r>
                    </a:p>
                  </a:txBody>
                  <a:tcPr marT="27432" marB="27432">
                    <a:solidFill>
                      <a:srgbClr val="E7E8EC"/>
                    </a:solidFill>
                  </a:tcPr>
                </a:tc>
                <a:extLst>
                  <a:ext uri="{0D108BD9-81ED-4DB2-BD59-A6C34878D82A}">
                    <a16:rowId xmlns:a16="http://schemas.microsoft.com/office/drawing/2014/main" xmlns="" val="10011"/>
                  </a:ext>
                </a:extLst>
              </a:tr>
              <a:tr h="130805">
                <a:tc>
                  <a:txBody>
                    <a:bodyPr/>
                    <a:lstStyle/>
                    <a:p>
                      <a:pPr algn="l"/>
                      <a:r>
                        <a:rPr lang="en-US" sz="800" b="1" dirty="0">
                          <a:solidFill>
                            <a:schemeClr val="dk1"/>
                          </a:solidFill>
                        </a:rPr>
                        <a:t>BE6000 User</a:t>
                      </a:r>
                      <a:r>
                        <a:rPr lang="en-US" sz="800" b="1" baseline="0" dirty="0">
                          <a:solidFill>
                            <a:schemeClr val="dk1"/>
                          </a:solidFill>
                        </a:rPr>
                        <a:t> Connect Licensing (UCL)</a:t>
                      </a:r>
                      <a:endParaRPr lang="en-US" sz="800" b="1" dirty="0">
                        <a:solidFill>
                          <a:schemeClr val="dk1"/>
                        </a:solidFill>
                      </a:endParaRPr>
                    </a:p>
                  </a:txBody>
                  <a:tcPr marT="27432" marB="27432">
                    <a:solidFill>
                      <a:srgbClr val="CCCDD7"/>
                    </a:solidFill>
                  </a:tcPr>
                </a:tc>
                <a:tc>
                  <a:txBody>
                    <a:bodyPr/>
                    <a:lstStyle/>
                    <a:p>
                      <a:pPr algn="l"/>
                      <a:r>
                        <a:rPr lang="en-US" sz="800" b="0" dirty="0">
                          <a:solidFill>
                            <a:schemeClr val="dk1"/>
                          </a:solidFill>
                        </a:rPr>
                        <a:t>10%</a:t>
                      </a:r>
                    </a:p>
                  </a:txBody>
                  <a:tcPr marT="27432" marB="27432">
                    <a:solidFill>
                      <a:srgbClr val="CCCDD7"/>
                    </a:solidFill>
                  </a:tcPr>
                </a:tc>
                <a:tc>
                  <a:txBody>
                    <a:bodyPr/>
                    <a:lstStyle/>
                    <a:p>
                      <a:pPr algn="l"/>
                      <a:r>
                        <a:rPr lang="en-US" sz="800" b="0" dirty="0">
                          <a:solidFill>
                            <a:schemeClr val="dk1"/>
                          </a:solidFill>
                        </a:rPr>
                        <a:t>10%</a:t>
                      </a:r>
                    </a:p>
                  </a:txBody>
                  <a:tcPr marT="27432" marB="27432">
                    <a:solidFill>
                      <a:srgbClr val="CCCDD7"/>
                    </a:solidFill>
                  </a:tcPr>
                </a:tc>
                <a:extLst>
                  <a:ext uri="{0D108BD9-81ED-4DB2-BD59-A6C34878D82A}">
                    <a16:rowId xmlns:a16="http://schemas.microsoft.com/office/drawing/2014/main" xmlns="" val="10012"/>
                  </a:ext>
                </a:extLst>
              </a:tr>
              <a:tr h="130805">
                <a:tc>
                  <a:txBody>
                    <a:bodyPr/>
                    <a:lstStyle/>
                    <a:p>
                      <a:pPr algn="l"/>
                      <a:r>
                        <a:rPr lang="en-US" sz="800" b="1" dirty="0">
                          <a:solidFill>
                            <a:schemeClr val="dk1"/>
                          </a:solidFill>
                        </a:rPr>
                        <a:t>Cisco Unity Connection 10.x, 11.x</a:t>
                      </a:r>
                    </a:p>
                  </a:txBody>
                  <a:tcPr marT="27432" marB="27432">
                    <a:solidFill>
                      <a:srgbClr val="E7E8EC"/>
                    </a:solidFill>
                  </a:tcPr>
                </a:tc>
                <a:tc>
                  <a:txBody>
                    <a:bodyPr/>
                    <a:lstStyle/>
                    <a:p>
                      <a:pPr algn="l"/>
                      <a:r>
                        <a:rPr lang="en-US" sz="800" b="0" dirty="0">
                          <a:solidFill>
                            <a:schemeClr val="dk1"/>
                          </a:solidFill>
                        </a:rPr>
                        <a:t>5%</a:t>
                      </a:r>
                    </a:p>
                  </a:txBody>
                  <a:tcPr marT="27432" marB="27432">
                    <a:solidFill>
                      <a:srgbClr val="E7E8EC"/>
                    </a:solidFill>
                  </a:tcPr>
                </a:tc>
                <a:tc>
                  <a:txBody>
                    <a:bodyPr/>
                    <a:lstStyle/>
                    <a:p>
                      <a:pPr algn="l"/>
                      <a:r>
                        <a:rPr lang="en-US" sz="800" b="0" dirty="0">
                          <a:solidFill>
                            <a:schemeClr val="dk1"/>
                          </a:solidFill>
                        </a:rPr>
                        <a:t>5%</a:t>
                      </a:r>
                    </a:p>
                  </a:txBody>
                  <a:tcPr marT="27432" marB="27432">
                    <a:solidFill>
                      <a:srgbClr val="E7E8EC"/>
                    </a:solidFill>
                  </a:tcPr>
                </a:tc>
                <a:extLst>
                  <a:ext uri="{0D108BD9-81ED-4DB2-BD59-A6C34878D82A}">
                    <a16:rowId xmlns:a16="http://schemas.microsoft.com/office/drawing/2014/main" xmlns="" val="10013"/>
                  </a:ext>
                </a:extLst>
              </a:tr>
              <a:tr h="130805">
                <a:tc>
                  <a:txBody>
                    <a:bodyPr/>
                    <a:lstStyle/>
                    <a:p>
                      <a:pPr algn="l"/>
                      <a:r>
                        <a:rPr lang="en-US" sz="800" b="1" dirty="0">
                          <a:solidFill>
                            <a:schemeClr val="dk1"/>
                          </a:solidFill>
                        </a:rPr>
                        <a:t>Virtual Cisco </a:t>
                      </a:r>
                      <a:r>
                        <a:rPr lang="en-US" sz="800" b="1" dirty="0" err="1">
                          <a:solidFill>
                            <a:schemeClr val="dk1"/>
                          </a:solidFill>
                        </a:rPr>
                        <a:t>TelePresence</a:t>
                      </a:r>
                      <a:r>
                        <a:rPr lang="en-US" sz="800" b="1" dirty="0">
                          <a:solidFill>
                            <a:schemeClr val="dk1"/>
                          </a:solidFill>
                        </a:rPr>
                        <a:t> Server</a:t>
                      </a:r>
                    </a:p>
                  </a:txBody>
                  <a:tcPr marT="27432" marB="27432">
                    <a:solidFill>
                      <a:srgbClr val="CCCDD7"/>
                    </a:solidFill>
                  </a:tcPr>
                </a:tc>
                <a:tc>
                  <a:txBody>
                    <a:bodyPr/>
                    <a:lstStyle/>
                    <a:p>
                      <a:pPr algn="l"/>
                      <a:r>
                        <a:rPr lang="en-US" sz="800" b="0" dirty="0">
                          <a:solidFill>
                            <a:schemeClr val="dk1"/>
                          </a:solidFill>
                        </a:rPr>
                        <a:t>5%</a:t>
                      </a:r>
                    </a:p>
                  </a:txBody>
                  <a:tcPr marT="27432" marB="27432">
                    <a:solidFill>
                      <a:srgbClr val="CCCDD7"/>
                    </a:solidFill>
                  </a:tcPr>
                </a:tc>
                <a:tc>
                  <a:txBody>
                    <a:bodyPr/>
                    <a:lstStyle/>
                    <a:p>
                      <a:pPr algn="l"/>
                      <a:r>
                        <a:rPr lang="en-US" sz="800" b="0" dirty="0">
                          <a:solidFill>
                            <a:schemeClr val="dk1"/>
                          </a:solidFill>
                        </a:rPr>
                        <a:t>5%</a:t>
                      </a:r>
                    </a:p>
                  </a:txBody>
                  <a:tcPr marT="27432" marB="27432">
                    <a:solidFill>
                      <a:srgbClr val="CCCDD7"/>
                    </a:solidFill>
                  </a:tcPr>
                </a:tc>
                <a:extLst>
                  <a:ext uri="{0D108BD9-81ED-4DB2-BD59-A6C34878D82A}">
                    <a16:rowId xmlns:a16="http://schemas.microsoft.com/office/drawing/2014/main" xmlns="" val="10014"/>
                  </a:ext>
                </a:extLst>
              </a:tr>
              <a:tr h="130805">
                <a:tc>
                  <a:txBody>
                    <a:bodyPr/>
                    <a:lstStyle/>
                    <a:p>
                      <a:pPr algn="l"/>
                      <a:r>
                        <a:rPr lang="en-US" sz="800" b="1" dirty="0">
                          <a:solidFill>
                            <a:schemeClr val="dk1"/>
                          </a:solidFill>
                        </a:rPr>
                        <a:t>Conductor</a:t>
                      </a: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extLst>
                  <a:ext uri="{0D108BD9-81ED-4DB2-BD59-A6C34878D82A}">
                    <a16:rowId xmlns:a16="http://schemas.microsoft.com/office/drawing/2014/main" xmlns="" val="10015"/>
                  </a:ext>
                </a:extLst>
              </a:tr>
              <a:tr h="130805">
                <a:tc>
                  <a:txBody>
                    <a:bodyPr/>
                    <a:lstStyle/>
                    <a:p>
                      <a:pPr algn="l"/>
                      <a:r>
                        <a:rPr lang="en-US" sz="800" b="1" kern="1200" dirty="0" err="1">
                          <a:solidFill>
                            <a:schemeClr val="dk1"/>
                          </a:solidFill>
                          <a:latin typeface="+mn-lt"/>
                          <a:ea typeface="+mn-ea"/>
                          <a:cs typeface="+mn-cs"/>
                        </a:rPr>
                        <a:t>TelePresence</a:t>
                      </a:r>
                      <a:r>
                        <a:rPr lang="en-US" sz="800" b="1" kern="1200" dirty="0">
                          <a:solidFill>
                            <a:schemeClr val="dk1"/>
                          </a:solidFill>
                          <a:latin typeface="+mn-lt"/>
                          <a:ea typeface="+mn-ea"/>
                          <a:cs typeface="+mn-cs"/>
                        </a:rPr>
                        <a:t> Room license</a:t>
                      </a:r>
                    </a:p>
                  </a:txBody>
                  <a:tcPr marT="27432" marB="27432">
                    <a:solidFill>
                      <a:srgbClr val="CCCDD7"/>
                    </a:solidFill>
                  </a:tcPr>
                </a:tc>
                <a:tc>
                  <a:txBody>
                    <a:bodyPr/>
                    <a:lstStyle/>
                    <a:p>
                      <a:pPr algn="l"/>
                      <a:r>
                        <a:rPr lang="en-US" sz="800" b="0" dirty="0">
                          <a:solidFill>
                            <a:schemeClr val="dk1"/>
                          </a:solidFill>
                        </a:rPr>
                        <a:t>5%</a:t>
                      </a:r>
                    </a:p>
                  </a:txBody>
                  <a:tcPr marT="27432" marB="27432">
                    <a:solidFill>
                      <a:srgbClr val="CCCDD7"/>
                    </a:solidFill>
                  </a:tcPr>
                </a:tc>
                <a:tc>
                  <a:txBody>
                    <a:bodyPr/>
                    <a:lstStyle/>
                    <a:p>
                      <a:pPr algn="l"/>
                      <a:r>
                        <a:rPr lang="en-US" sz="800" b="0" dirty="0">
                          <a:solidFill>
                            <a:schemeClr val="dk1"/>
                          </a:solidFill>
                        </a:rPr>
                        <a:t>5%</a:t>
                      </a:r>
                    </a:p>
                  </a:txBody>
                  <a:tcPr marT="27432" marB="27432">
                    <a:solidFill>
                      <a:srgbClr val="CCCDD7"/>
                    </a:solidFill>
                  </a:tcPr>
                </a:tc>
                <a:extLst>
                  <a:ext uri="{0D108BD9-81ED-4DB2-BD59-A6C34878D82A}">
                    <a16:rowId xmlns:a16="http://schemas.microsoft.com/office/drawing/2014/main" xmlns="" val="10016"/>
                  </a:ext>
                </a:extLst>
              </a:tr>
              <a:tr h="130805">
                <a:tc>
                  <a:txBody>
                    <a:bodyPr/>
                    <a:lstStyle/>
                    <a:p>
                      <a:pPr algn="l"/>
                      <a:r>
                        <a:rPr lang="en-US" sz="800" b="1" dirty="0">
                          <a:solidFill>
                            <a:schemeClr val="dk1"/>
                          </a:solidFill>
                        </a:rPr>
                        <a:t>Cisco </a:t>
                      </a:r>
                      <a:r>
                        <a:rPr lang="en-US" sz="800" b="1" dirty="0" err="1">
                          <a:solidFill>
                            <a:schemeClr val="dk1"/>
                          </a:solidFill>
                        </a:rPr>
                        <a:t>TelePresence</a:t>
                      </a:r>
                      <a:r>
                        <a:rPr lang="en-US" sz="800" b="1" dirty="0">
                          <a:solidFill>
                            <a:schemeClr val="dk1"/>
                          </a:solidFill>
                        </a:rPr>
                        <a:t> Management Suite (TMS)</a:t>
                      </a: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extLst>
                  <a:ext uri="{0D108BD9-81ED-4DB2-BD59-A6C34878D82A}">
                    <a16:rowId xmlns:a16="http://schemas.microsoft.com/office/drawing/2014/main" xmlns="" val="10017"/>
                  </a:ext>
                </a:extLst>
              </a:tr>
              <a:tr h="130805">
                <a:tc>
                  <a:txBody>
                    <a:bodyPr/>
                    <a:lstStyle/>
                    <a:p>
                      <a:pPr algn="l"/>
                      <a:r>
                        <a:rPr lang="en-US" sz="800" b="1" dirty="0">
                          <a:solidFill>
                            <a:schemeClr val="dk1"/>
                          </a:solidFill>
                        </a:rPr>
                        <a:t>Shared Multiparty (SMP)</a:t>
                      </a:r>
                    </a:p>
                  </a:txBody>
                  <a:tcPr marT="27432" marB="27432">
                    <a:solidFill>
                      <a:srgbClr val="CCCDD7"/>
                    </a:solidFill>
                  </a:tcPr>
                </a:tc>
                <a:tc>
                  <a:txBody>
                    <a:bodyPr/>
                    <a:lstStyle/>
                    <a:p>
                      <a:pPr algn="l"/>
                      <a:r>
                        <a:rPr lang="en-US" sz="800" b="0" dirty="0">
                          <a:solidFill>
                            <a:schemeClr val="dk1"/>
                          </a:solidFill>
                        </a:rPr>
                        <a:t>5%</a:t>
                      </a:r>
                    </a:p>
                  </a:txBody>
                  <a:tcPr marT="27432" marB="27432">
                    <a:solidFill>
                      <a:srgbClr val="CCCDD7"/>
                    </a:solidFill>
                  </a:tcPr>
                </a:tc>
                <a:tc>
                  <a:txBody>
                    <a:bodyPr/>
                    <a:lstStyle/>
                    <a:p>
                      <a:pPr algn="l"/>
                      <a:r>
                        <a:rPr lang="en-US" sz="800" b="0" dirty="0">
                          <a:solidFill>
                            <a:schemeClr val="dk1"/>
                          </a:solidFill>
                        </a:rPr>
                        <a:t>5%</a:t>
                      </a:r>
                    </a:p>
                  </a:txBody>
                  <a:tcPr marT="27432" marB="27432">
                    <a:solidFill>
                      <a:srgbClr val="CCCDD7"/>
                    </a:solidFill>
                  </a:tcPr>
                </a:tc>
                <a:extLst>
                  <a:ext uri="{0D108BD9-81ED-4DB2-BD59-A6C34878D82A}">
                    <a16:rowId xmlns:a16="http://schemas.microsoft.com/office/drawing/2014/main" xmlns="" val="10018"/>
                  </a:ext>
                </a:extLst>
              </a:tr>
              <a:tr h="130805">
                <a:tc>
                  <a:txBody>
                    <a:bodyPr/>
                    <a:lstStyle/>
                    <a:p>
                      <a:pPr algn="l"/>
                      <a:r>
                        <a:rPr lang="en-US" sz="800" b="1" dirty="0">
                          <a:solidFill>
                            <a:schemeClr val="dk1"/>
                          </a:solidFill>
                        </a:rPr>
                        <a:t>Personal Multiparty</a:t>
                      </a:r>
                      <a:r>
                        <a:rPr lang="en-US" sz="800" b="1" baseline="0" dirty="0">
                          <a:solidFill>
                            <a:schemeClr val="dk1"/>
                          </a:solidFill>
                        </a:rPr>
                        <a:t> (PMP)</a:t>
                      </a:r>
                      <a:endParaRPr lang="en-US" sz="800" b="1" dirty="0">
                        <a:solidFill>
                          <a:schemeClr val="dk1"/>
                        </a:solidFill>
                      </a:endParaRP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tc>
                  <a:txBody>
                    <a:bodyPr/>
                    <a:lstStyle/>
                    <a:p>
                      <a:pPr algn="l"/>
                      <a:r>
                        <a:rPr lang="en-US" sz="800" b="0" dirty="0">
                          <a:solidFill>
                            <a:schemeClr val="dk1"/>
                          </a:solidFill>
                        </a:rPr>
                        <a:t>1%</a:t>
                      </a:r>
                    </a:p>
                  </a:txBody>
                  <a:tcPr marT="27432" marB="27432">
                    <a:solidFill>
                      <a:srgbClr val="E7E8EC"/>
                    </a:solidFill>
                  </a:tcPr>
                </a:tc>
                <a:extLst>
                  <a:ext uri="{0D108BD9-81ED-4DB2-BD59-A6C34878D82A}">
                    <a16:rowId xmlns:a16="http://schemas.microsoft.com/office/drawing/2014/main" xmlns="" val="10019"/>
                  </a:ext>
                </a:extLst>
              </a:tr>
              <a:tr h="130805">
                <a:tc>
                  <a:txBody>
                    <a:bodyPr/>
                    <a:lstStyle/>
                    <a:p>
                      <a:pPr algn="l"/>
                      <a:r>
                        <a:rPr lang="en-US" sz="800" b="1" dirty="0">
                          <a:solidFill>
                            <a:schemeClr val="dk1"/>
                          </a:solidFill>
                        </a:rPr>
                        <a:t>Expressway  (non-VCS)</a:t>
                      </a:r>
                    </a:p>
                  </a:txBody>
                  <a:tcPr marT="27432" marB="27432">
                    <a:solidFill>
                      <a:srgbClr val="CCCDD7"/>
                    </a:solidFill>
                  </a:tcPr>
                </a:tc>
                <a:tc>
                  <a:txBody>
                    <a:bodyPr/>
                    <a:lstStyle/>
                    <a:p>
                      <a:pPr algn="l"/>
                      <a:r>
                        <a:rPr lang="en-US" sz="800" b="0" dirty="0">
                          <a:solidFill>
                            <a:schemeClr val="dk1"/>
                          </a:solidFill>
                        </a:rPr>
                        <a:t>1%, 5%</a:t>
                      </a:r>
                    </a:p>
                  </a:txBody>
                  <a:tcPr marT="27432" marB="27432">
                    <a:solidFill>
                      <a:srgbClr val="CCCDD7"/>
                    </a:solidFill>
                  </a:tcPr>
                </a:tc>
                <a:tc>
                  <a:txBody>
                    <a:bodyPr/>
                    <a:lstStyle/>
                    <a:p>
                      <a:pPr algn="l"/>
                      <a:r>
                        <a:rPr lang="en-US" sz="800" b="0" dirty="0">
                          <a:solidFill>
                            <a:schemeClr val="dk1"/>
                          </a:solidFill>
                        </a:rPr>
                        <a:t>1%, 5%</a:t>
                      </a:r>
                    </a:p>
                  </a:txBody>
                  <a:tcPr marT="27432" marB="27432">
                    <a:solidFill>
                      <a:srgbClr val="CCCDD7"/>
                    </a:solidFill>
                  </a:tcPr>
                </a:tc>
                <a:extLst>
                  <a:ext uri="{0D108BD9-81ED-4DB2-BD59-A6C34878D82A}">
                    <a16:rowId xmlns:a16="http://schemas.microsoft.com/office/drawing/2014/main" xmlns="" val="10020"/>
                  </a:ext>
                </a:extLst>
              </a:tr>
              <a:tr h="130805">
                <a:tc>
                  <a:txBody>
                    <a:bodyPr/>
                    <a:lstStyle/>
                    <a:p>
                      <a:pPr algn="l"/>
                      <a:r>
                        <a:rPr lang="en-US" sz="800" b="1" dirty="0">
                          <a:solidFill>
                            <a:schemeClr val="dk1"/>
                          </a:solidFill>
                        </a:rPr>
                        <a:t>Cisco WebEx GPL</a:t>
                      </a:r>
                    </a:p>
                  </a:txBody>
                  <a:tcPr marT="27432" marB="27432">
                    <a:solidFill>
                      <a:srgbClr val="CCCDD7"/>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800" b="0" dirty="0">
                          <a:solidFill>
                            <a:schemeClr val="dk1"/>
                          </a:solidFill>
                        </a:rPr>
                        <a:t>1%, 5%</a:t>
                      </a:r>
                    </a:p>
                  </a:txBody>
                  <a:tcPr marT="27432" marB="27432">
                    <a:solidFill>
                      <a:srgbClr val="CCCDD7"/>
                    </a:solidFill>
                  </a:tcPr>
                </a:tc>
                <a:tc>
                  <a:txBody>
                    <a:bodyPr/>
                    <a:lstStyle/>
                    <a:p>
                      <a:pPr algn="l"/>
                      <a:r>
                        <a:rPr lang="en-US" sz="800" b="0" dirty="0">
                          <a:solidFill>
                            <a:schemeClr val="dk1"/>
                          </a:solidFill>
                        </a:rPr>
                        <a:t> –</a:t>
                      </a:r>
                    </a:p>
                  </a:txBody>
                  <a:tcPr marT="27432" marB="27432">
                    <a:solidFill>
                      <a:srgbClr val="CCCDD7"/>
                    </a:solidFill>
                  </a:tcPr>
                </a:tc>
                <a:extLst>
                  <a:ext uri="{0D108BD9-81ED-4DB2-BD59-A6C34878D82A}">
                    <a16:rowId xmlns:a16="http://schemas.microsoft.com/office/drawing/2014/main" xmlns="" val="10021"/>
                  </a:ext>
                </a:extLst>
              </a:tr>
              <a:tr h="130805">
                <a:tc>
                  <a:txBody>
                    <a:bodyPr/>
                    <a:lstStyle/>
                    <a:p>
                      <a:pPr algn="l"/>
                      <a:r>
                        <a:rPr lang="en-US" sz="800" b="0" dirty="0">
                          <a:solidFill>
                            <a:schemeClr val="bg1"/>
                          </a:solidFill>
                        </a:rPr>
                        <a:t>Server Hardware</a:t>
                      </a:r>
                    </a:p>
                  </a:txBody>
                  <a:tcPr marT="27432" marB="27432">
                    <a:solidFill>
                      <a:schemeClr val="tx1">
                        <a:lumMod val="60000"/>
                        <a:lumOff val="40000"/>
                      </a:schemeClr>
                    </a:solidFill>
                  </a:tcPr>
                </a:tc>
                <a:tc>
                  <a:txBody>
                    <a:bodyPr/>
                    <a:lstStyle/>
                    <a:p>
                      <a:pPr algn="l"/>
                      <a:r>
                        <a:rPr lang="en-US" sz="800" b="0" dirty="0">
                          <a:solidFill>
                            <a:schemeClr val="bg1"/>
                          </a:solidFill>
                        </a:rPr>
                        <a:t>1%</a:t>
                      </a:r>
                    </a:p>
                  </a:txBody>
                  <a:tcPr marT="27432" marB="27432">
                    <a:solidFill>
                      <a:schemeClr val="tx1">
                        <a:lumMod val="60000"/>
                        <a:lumOff val="40000"/>
                      </a:schemeClr>
                    </a:solidFill>
                  </a:tcPr>
                </a:tc>
                <a:tc>
                  <a:txBody>
                    <a:bodyPr/>
                    <a:lstStyle/>
                    <a:p>
                      <a:pPr algn="l"/>
                      <a:r>
                        <a:rPr lang="en-US" sz="800" b="0" dirty="0">
                          <a:solidFill>
                            <a:schemeClr val="bg1"/>
                          </a:solidFill>
                        </a:rPr>
                        <a:t>1%</a:t>
                      </a:r>
                    </a:p>
                  </a:txBody>
                  <a:tcPr marT="27432" marB="27432">
                    <a:solidFill>
                      <a:schemeClr val="tx1">
                        <a:lumMod val="60000"/>
                        <a:lumOff val="40000"/>
                      </a:schemeClr>
                    </a:solidFill>
                  </a:tcPr>
                </a:tc>
                <a:extLst>
                  <a:ext uri="{0D108BD9-81ED-4DB2-BD59-A6C34878D82A}">
                    <a16:rowId xmlns:a16="http://schemas.microsoft.com/office/drawing/2014/main" xmlns="" val="10022"/>
                  </a:ext>
                </a:extLst>
              </a:tr>
            </a:tbl>
          </a:graphicData>
        </a:graphic>
      </p:graphicFrame>
    </p:spTree>
    <p:extLst>
      <p:ext uri="{BB962C8B-B14F-4D97-AF65-F5344CB8AC3E}">
        <p14:creationId xmlns:p14="http://schemas.microsoft.com/office/powerpoint/2010/main" val="83118271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7"/>
            <a:ext cx="9235440" cy="5230368"/>
          </a:xfrm>
          <a:prstGeom prst="rect">
            <a:avLst/>
          </a:prstGeom>
        </p:spPr>
      </p:pic>
      <p:sp>
        <p:nvSpPr>
          <p:cNvPr id="4" name="Text Placeholder 3"/>
          <p:cNvSpPr>
            <a:spLocks noGrp="1"/>
          </p:cNvSpPr>
          <p:nvPr>
            <p:ph type="body" sz="quarter" idx="11"/>
          </p:nvPr>
        </p:nvSpPr>
        <p:spPr>
          <a:xfrm>
            <a:off x="500063" y="3333078"/>
            <a:ext cx="8139112" cy="889987"/>
          </a:xfrm>
        </p:spPr>
        <p:txBody>
          <a:bodyPr/>
          <a:lstStyle/>
          <a:p>
            <a:r>
              <a:rPr lang="en-US" sz="2800" dirty="0"/>
              <a:t>Service Provider Technology</a:t>
            </a:r>
          </a:p>
        </p:txBody>
      </p:sp>
    </p:spTree>
    <p:extLst>
      <p:ext uri="{BB962C8B-B14F-4D97-AF65-F5344CB8AC3E}">
        <p14:creationId xmlns:p14="http://schemas.microsoft.com/office/powerpoint/2010/main" val="93429242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75451"/>
            <a:ext cx="8277344" cy="2497416"/>
          </a:xfrm>
        </p:spPr>
        <p:txBody>
          <a:bodyPr/>
          <a:lstStyle/>
          <a:p>
            <a:pPr>
              <a:spcBef>
                <a:spcPts val="800"/>
              </a:spcBef>
            </a:pPr>
            <a:r>
              <a:rPr lang="en-US" sz="1200" dirty="0"/>
              <a:t>Partner with Cisco on </a:t>
            </a:r>
            <a:r>
              <a:rPr lang="en-US" sz="1200" b="1" dirty="0"/>
              <a:t>service provider technology </a:t>
            </a:r>
            <a:r>
              <a:rPr lang="en-US" sz="1200" dirty="0"/>
              <a:t>to open new sales opportunities and new, profitable </a:t>
            </a:r>
            <a:br>
              <a:rPr lang="en-US" sz="1200" dirty="0"/>
            </a:br>
            <a:r>
              <a:rPr lang="en-US" sz="1200" dirty="0"/>
              <a:t>revenue streams</a:t>
            </a:r>
          </a:p>
          <a:p>
            <a:pPr lvl="0">
              <a:spcBef>
                <a:spcPts val="800"/>
              </a:spcBef>
            </a:pPr>
            <a:r>
              <a:rPr lang="en-US" sz="1200" dirty="0"/>
              <a:t>Sell the Cisco service provider portfolio to help customers transition into the new world of </a:t>
            </a:r>
            <a:r>
              <a:rPr lang="en-US" sz="1200" b="1" dirty="0"/>
              <a:t>software-defined networking (SDN) </a:t>
            </a:r>
            <a:r>
              <a:rPr lang="en-US" sz="1200" dirty="0"/>
              <a:t>and network functions virtualization (NFV)</a:t>
            </a:r>
          </a:p>
          <a:p>
            <a:pPr lvl="0">
              <a:spcBef>
                <a:spcPts val="800"/>
              </a:spcBef>
            </a:pPr>
            <a:r>
              <a:rPr lang="en-US" sz="1200" dirty="0"/>
              <a:t>Deliver </a:t>
            </a:r>
            <a:r>
              <a:rPr lang="en-US" sz="1200" b="1" dirty="0"/>
              <a:t>new-generation and advanced service provider network </a:t>
            </a:r>
            <a:r>
              <a:rPr lang="en-US" sz="1200" dirty="0"/>
              <a:t>products to </a:t>
            </a:r>
            <a:r>
              <a:rPr lang="en-US" sz="1200" dirty="0" err="1"/>
              <a:t>telcos</a:t>
            </a:r>
            <a:r>
              <a:rPr lang="en-US" sz="1200" dirty="0"/>
              <a:t>, over-the-top (OTT) </a:t>
            </a:r>
            <a:br>
              <a:rPr lang="en-US" sz="1200" dirty="0"/>
            </a:br>
            <a:r>
              <a:rPr lang="en-US" sz="1200" dirty="0"/>
              <a:t>vendors, multimedia and web players, enterprise, and public sector</a:t>
            </a:r>
          </a:p>
          <a:p>
            <a:r>
              <a:rPr lang="en-US" sz="1200" dirty="0"/>
              <a:t>Promote the transition to SDN, NFV, 5G, dense wavelength division multiplexing (DWDM), and more with </a:t>
            </a:r>
            <a:br>
              <a:rPr lang="en-US" sz="1200" dirty="0"/>
            </a:br>
            <a:r>
              <a:rPr lang="en-US" sz="1200" dirty="0"/>
              <a:t>the Cisco service provider </a:t>
            </a:r>
            <a:r>
              <a:rPr lang="en-US" sz="1200" b="1" dirty="0"/>
              <a:t>core, edge, optical, access, and software portfolio</a:t>
            </a:r>
            <a:endParaRPr lang="en-US" sz="1200" dirty="0"/>
          </a:p>
          <a:p>
            <a:pPr lvl="0">
              <a:spcBef>
                <a:spcPts val="800"/>
              </a:spcBef>
            </a:pPr>
            <a:r>
              <a:rPr lang="en-US" sz="1200" dirty="0"/>
              <a:t>Position </a:t>
            </a:r>
            <a:r>
              <a:rPr lang="en-US" sz="1200" b="1" dirty="0"/>
              <a:t>Evolved Programmable Network (EPN) Manager </a:t>
            </a:r>
            <a:r>
              <a:rPr lang="en-US" sz="1200" dirty="0"/>
              <a:t>to deliver the new-generation network </a:t>
            </a:r>
            <a:br>
              <a:rPr lang="en-US" sz="1200" dirty="0"/>
            </a:br>
            <a:r>
              <a:rPr lang="en-US" sz="1200" dirty="0"/>
              <a:t>management solution</a:t>
            </a:r>
          </a:p>
          <a:p>
            <a:pPr>
              <a:spcBef>
                <a:spcPts val="800"/>
              </a:spcBef>
            </a:pPr>
            <a:r>
              <a:rPr lang="en-US" sz="1200" dirty="0"/>
              <a:t>Learn more in the VIP playbook at </a:t>
            </a:r>
            <a:r>
              <a:rPr lang="en-US" sz="1200" dirty="0">
                <a:hlinkClick r:id="rId3"/>
              </a:rPr>
              <a:t>www.cisco.com/go/vip</a:t>
            </a:r>
            <a:r>
              <a:rPr lang="en-US" sz="1200" dirty="0"/>
              <a:t> </a:t>
            </a:r>
          </a:p>
        </p:txBody>
      </p:sp>
      <p:sp>
        <p:nvSpPr>
          <p:cNvPr id="12" name="Title Placeholder 5"/>
          <p:cNvSpPr>
            <a:spLocks noGrp="1"/>
          </p:cNvSpPr>
          <p:nvPr>
            <p:ph type="title"/>
          </p:nvPr>
        </p:nvSpPr>
        <p:spPr/>
        <p:txBody>
          <a:bodyPr/>
          <a:lstStyle/>
          <a:p>
            <a:pPr lvl="0"/>
            <a:r>
              <a:rPr lang="en-US"/>
              <a:t>Service Provider Technology</a:t>
            </a:r>
            <a:endParaRPr lang="en-US" dirty="0"/>
          </a:p>
        </p:txBody>
      </p:sp>
      <p:sp>
        <p:nvSpPr>
          <p:cNvPr id="4" name="TextBox 3"/>
          <p:cNvSpPr txBox="1"/>
          <p:nvPr/>
        </p:nvSpPr>
        <p:spPr>
          <a:xfrm>
            <a:off x="581218" y="1128542"/>
            <a:ext cx="3840480" cy="646331"/>
          </a:xfrm>
          <a:prstGeom prst="rect">
            <a:avLst/>
          </a:prstGeom>
          <a:solidFill>
            <a:srgbClr val="4EAD3E"/>
          </a:solidFill>
        </p:spPr>
        <p:txBody>
          <a:bodyPr wrap="square" tIns="182880" bIns="182880" rtlCol="0">
            <a:spAutoFit/>
          </a:bodyPr>
          <a:lstStyle/>
          <a:p>
            <a:pPr algn="ctr"/>
            <a:r>
              <a:rPr lang="en-US" dirty="0">
                <a:solidFill>
                  <a:schemeClr val="bg1"/>
                </a:solidFill>
              </a:rPr>
              <a:t>Service Provider Technology</a:t>
            </a:r>
          </a:p>
        </p:txBody>
      </p:sp>
    </p:spTree>
    <p:extLst>
      <p:ext uri="{BB962C8B-B14F-4D97-AF65-F5344CB8AC3E}">
        <p14:creationId xmlns:p14="http://schemas.microsoft.com/office/powerpoint/2010/main" val="41865800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Service Provider </a:t>
            </a:r>
            <a:br>
              <a:rPr lang="en-US"/>
            </a:br>
            <a:r>
              <a:rPr lang="en-US"/>
              <a:t>Technology Overview</a:t>
            </a:r>
            <a:endParaRPr lang="en-US" dirty="0"/>
          </a:p>
        </p:txBody>
      </p:sp>
      <p:graphicFrame>
        <p:nvGraphicFramePr>
          <p:cNvPr id="6" name="Table Placeholder 8"/>
          <p:cNvGraphicFramePr>
            <a:graphicFrameLocks/>
          </p:cNvGraphicFramePr>
          <p:nvPr>
            <p:extLst>
              <p:ext uri="{D42A27DB-BD31-4B8C-83A1-F6EECF244321}">
                <p14:modId xmlns:p14="http://schemas.microsoft.com/office/powerpoint/2010/main" val="2552501101"/>
              </p:ext>
            </p:extLst>
          </p:nvPr>
        </p:nvGraphicFramePr>
        <p:xfrm>
          <a:off x="507792" y="1212405"/>
          <a:ext cx="8223458" cy="3169670"/>
        </p:xfrm>
        <a:graphic>
          <a:graphicData uri="http://schemas.openxmlformats.org/drawingml/2006/table">
            <a:tbl>
              <a:tblPr firstRow="1" bandRow="1">
                <a:tableStyleId>{5C22544A-7EE6-4342-B048-85BDC9FD1C3A}</a:tableStyleId>
              </a:tblPr>
              <a:tblGrid>
                <a:gridCol w="1943589">
                  <a:extLst>
                    <a:ext uri="{9D8B030D-6E8A-4147-A177-3AD203B41FA5}">
                      <a16:colId xmlns:a16="http://schemas.microsoft.com/office/drawing/2014/main" xmlns="" val="20000"/>
                    </a:ext>
                  </a:extLst>
                </a:gridCol>
                <a:gridCol w="6279869">
                  <a:extLst>
                    <a:ext uri="{9D8B030D-6E8A-4147-A177-3AD203B41FA5}">
                      <a16:colId xmlns:a16="http://schemas.microsoft.com/office/drawing/2014/main" xmlns="" val="20001"/>
                    </a:ext>
                  </a:extLst>
                </a:gridCol>
              </a:tblGrid>
              <a:tr h="274320">
                <a:tc>
                  <a:txBody>
                    <a:bodyPr/>
                    <a:lstStyle/>
                    <a:p>
                      <a:pPr marL="112713" indent="0" algn="l" defTabSz="914400" rtl="0" eaLnBrk="1" latinLnBrk="0" hangingPunct="1"/>
                      <a:r>
                        <a:rPr lang="en-US" sz="900" b="1" kern="1200" dirty="0" err="1">
                          <a:solidFill>
                            <a:schemeClr val="bg1"/>
                          </a:solidFill>
                          <a:latin typeface="+mn-lt"/>
                          <a:ea typeface="+mn-ea"/>
                          <a:cs typeface="+mn-cs"/>
                        </a:rPr>
                        <a:t>Subtrack</a:t>
                      </a:r>
                      <a:endParaRPr lang="en-US" sz="900" b="1" kern="1200" dirty="0">
                        <a:solidFill>
                          <a:schemeClr val="bg1"/>
                        </a:solidFill>
                        <a:latin typeface="+mn-lt"/>
                        <a:ea typeface="+mn-ea"/>
                        <a:cs typeface="+mn-cs"/>
                      </a:endParaRPr>
                    </a:p>
                  </a:txBody>
                  <a:tcPr marL="35040" marR="35040" marT="35040" marB="3504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111125" indent="0" algn="l" defTabSz="914400" rtl="0" eaLnBrk="1" latinLnBrk="0" hangingPunct="1"/>
                      <a:r>
                        <a:rPr lang="en-US" sz="900" b="1" kern="1200" dirty="0">
                          <a:solidFill>
                            <a:schemeClr val="bg1"/>
                          </a:solidFill>
                          <a:latin typeface="+mn-lt"/>
                        </a:rPr>
                        <a:t>Service Provider</a:t>
                      </a:r>
                      <a:r>
                        <a:rPr lang="en-US" sz="900" b="1" kern="1200" baseline="0" dirty="0">
                          <a:solidFill>
                            <a:schemeClr val="bg1"/>
                          </a:solidFill>
                          <a:latin typeface="+mn-lt"/>
                        </a:rPr>
                        <a:t> Technology</a:t>
                      </a:r>
                      <a:endParaRPr lang="en-US" sz="900" b="1" kern="1200" dirty="0">
                        <a:solidFill>
                          <a:schemeClr val="bg1"/>
                        </a:solidFill>
                        <a:latin typeface="+mn-lt"/>
                        <a:ea typeface="+mn-ea"/>
                        <a:cs typeface="+mn-cs"/>
                      </a:endParaRPr>
                    </a:p>
                  </a:txBody>
                  <a:tcPr marL="35040" marR="35040" marT="35040" marB="3504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411480">
                <a:tc>
                  <a:txBody>
                    <a:bodyPr/>
                    <a:lstStyle/>
                    <a:p>
                      <a:pPr algn="l"/>
                      <a:r>
                        <a:rPr lang="en-US" sz="900" b="1" kern="1200" dirty="0">
                          <a:solidFill>
                            <a:schemeClr val="tx1"/>
                          </a:solidFill>
                          <a:latin typeface="+mn-lt"/>
                        </a:rPr>
                        <a:t>Enrollment</a:t>
                      </a:r>
                      <a:r>
                        <a:rPr lang="en-US" sz="900" b="1" kern="1200" baseline="0" dirty="0">
                          <a:solidFill>
                            <a:schemeClr val="tx1"/>
                          </a:solidFill>
                          <a:latin typeface="+mn-lt"/>
                        </a:rPr>
                        <a:t> </a:t>
                      </a:r>
                      <a:r>
                        <a:rPr lang="en-US" sz="900" b="1" kern="1200" dirty="0">
                          <a:solidFill>
                            <a:schemeClr val="tx1"/>
                          </a:solidFill>
                          <a:latin typeface="+mn-lt"/>
                        </a:rPr>
                        <a:t>Requirement</a:t>
                      </a:r>
                      <a:endParaRPr lang="en-US" sz="900" b="1" kern="1200" dirty="0">
                        <a:solidFill>
                          <a:schemeClr val="tx1"/>
                        </a:solidFill>
                        <a:latin typeface="+mn-lt"/>
                        <a:ea typeface="+mn-ea"/>
                        <a:cs typeface="+mn-cs"/>
                      </a:endParaRPr>
                    </a:p>
                  </a:txBody>
                  <a:tcPr marL="140158" marR="140158" marT="70079" marB="70079">
                    <a:lnT w="38100" cap="flat" cmpd="sng" algn="ctr">
                      <a:solidFill>
                        <a:schemeClr val="bg1"/>
                      </a:solidFill>
                      <a:prstDash val="solid"/>
                      <a:round/>
                      <a:headEnd type="none" w="med" len="med"/>
                      <a:tailEnd type="none" w="med" len="med"/>
                    </a:lnT>
                  </a:tcPr>
                </a:tc>
                <a:tc>
                  <a:txBody>
                    <a:bodyPr/>
                    <a:lstStyle/>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2" charset="2"/>
                        <a:buNone/>
                        <a:tabLst/>
                        <a:defRPr/>
                      </a:pPr>
                      <a:r>
                        <a:rPr lang="en-US" sz="900" kern="1200" dirty="0">
                          <a:solidFill>
                            <a:schemeClr val="tx1"/>
                          </a:solidFill>
                          <a:latin typeface="+mn-lt"/>
                          <a:ea typeface="+mn-ea"/>
                          <a:cs typeface="+mn-cs"/>
                        </a:rPr>
                        <a:t>Advanced Service Provider Architecture Specialization and/or CMSP Master or Advanced or Express</a:t>
                      </a:r>
                    </a:p>
                  </a:txBody>
                  <a:tcPr marL="140158" marR="140158" marT="70079" marB="70079">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411480">
                <a:tc>
                  <a:txBody>
                    <a:bodyPr/>
                    <a:lstStyle/>
                    <a:p>
                      <a:pPr algn="l"/>
                      <a:r>
                        <a:rPr lang="en-US" sz="900" b="1" kern="1200" dirty="0">
                          <a:solidFill>
                            <a:schemeClr val="tx1"/>
                          </a:solidFill>
                          <a:latin typeface="+mn-lt"/>
                          <a:ea typeface="+mn-ea"/>
                          <a:cs typeface="+mn-cs"/>
                        </a:rPr>
                        <a:t>Specialization Requirement</a:t>
                      </a:r>
                    </a:p>
                  </a:txBody>
                  <a:tcPr marL="140158" marR="140158" marT="70079" marB="70079"/>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Maintain Advanced Service Provider Architecture Specialization (</a:t>
                      </a:r>
                      <a:r>
                        <a:rPr lang="en-US" sz="900" kern="1200" dirty="0">
                          <a:solidFill>
                            <a:srgbClr val="4D4D4C"/>
                          </a:solidFill>
                          <a:latin typeface="+mn-lt"/>
                          <a:ea typeface="+mn-ea"/>
                          <a:cs typeface="+mn-cs"/>
                        </a:rPr>
                        <a:t>throughout the entire VIP period)</a:t>
                      </a:r>
                    </a:p>
                  </a:txBody>
                  <a:tcPr marL="140158" marR="140158" marT="70079" marB="70079"/>
                </a:tc>
                <a:extLst>
                  <a:ext uri="{0D108BD9-81ED-4DB2-BD59-A6C34878D82A}">
                    <a16:rowId xmlns:a16="http://schemas.microsoft.com/office/drawing/2014/main" xmlns="" val="10002"/>
                  </a:ext>
                </a:extLst>
              </a:tr>
              <a:tr h="390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mn-lt"/>
                          <a:ea typeface="+mn-ea"/>
                          <a:cs typeface="+mn-cs"/>
                        </a:rPr>
                        <a:t>Minimum Booking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mn-lt"/>
                          <a:ea typeface="+mn-ea"/>
                          <a:cs typeface="+mn-cs"/>
                        </a:rPr>
                        <a:t>(6 Month/3 Month)</a:t>
                      </a:r>
                    </a:p>
                  </a:txBody>
                  <a:tcPr marL="140158" marR="140158" marT="70079" marB="70079"/>
                </a:tc>
                <a:tc>
                  <a:txBody>
                    <a:bodyPr/>
                    <a:lstStyle/>
                    <a:p>
                      <a:pPr marL="0" marR="0" lvl="0" indent="0" algn="l" defTabSz="914400" rtl="0" eaLnBrk="1" fontAlgn="base" latinLnBrk="0" hangingPunct="1">
                        <a:lnSpc>
                          <a:spcPct val="95000"/>
                        </a:lnSpc>
                        <a:spcBef>
                          <a:spcPct val="50000"/>
                        </a:spcBef>
                        <a:spcAft>
                          <a:spcPct val="0"/>
                        </a:spcAft>
                        <a:buClr>
                          <a:schemeClr val="tx2"/>
                        </a:buClr>
                        <a:buSzPct val="100000"/>
                        <a:buFont typeface="Wingdings" pitchFamily="2" charset="2"/>
                        <a:buNone/>
                        <a:tabLst/>
                        <a:defRPr/>
                      </a:pPr>
                      <a:r>
                        <a:rPr lang="en-US" sz="900" kern="1200" dirty="0">
                          <a:solidFill>
                            <a:schemeClr val="tx1"/>
                          </a:solidFill>
                          <a:latin typeface="+mn-lt"/>
                          <a:ea typeface="+mn-ea"/>
                          <a:cs typeface="+mn-cs"/>
                        </a:rPr>
                        <a:t>$1,000,000 for AMER,  $250,000 for EMEAR, APJ, GC (excluding China)</a:t>
                      </a:r>
                    </a:p>
                  </a:txBody>
                  <a:tcPr marL="140158" marR="140158" marT="70079" marB="70079"/>
                </a:tc>
                <a:extLst>
                  <a:ext uri="{0D108BD9-81ED-4DB2-BD59-A6C34878D82A}">
                    <a16:rowId xmlns:a16="http://schemas.microsoft.com/office/drawing/2014/main" xmlns="" val="10003"/>
                  </a:ext>
                </a:extLst>
              </a:tr>
              <a:tr h="274320">
                <a:tc>
                  <a:txBody>
                    <a:bodyPr/>
                    <a:lstStyle/>
                    <a:p>
                      <a:pPr marL="0" lvl="0" algn="l" defTabSz="914400" rtl="0" eaLnBrk="1" latinLnBrk="0" hangingPunct="1">
                        <a:lnSpc>
                          <a:spcPct val="100000"/>
                        </a:lnSpc>
                      </a:pPr>
                      <a:r>
                        <a:rPr lang="pt-BR" sz="900" b="1" kern="1200" dirty="0">
                          <a:solidFill>
                            <a:schemeClr val="tx1"/>
                          </a:solidFill>
                          <a:latin typeface="+mn-lt"/>
                          <a:ea typeface="+mn-ea"/>
                          <a:cs typeface="+mn-cs"/>
                        </a:rPr>
                        <a:t> SKU Categories </a:t>
                      </a:r>
                    </a:p>
                  </a:txBody>
                  <a:tcPr/>
                </a:tc>
                <a:tc>
                  <a:txBody>
                    <a:bodyPr/>
                    <a:lstStyle/>
                    <a:p>
                      <a:pPr marL="58738"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1%</a:t>
                      </a:r>
                    </a:p>
                  </a:txBody>
                  <a:tcPr/>
                </a:tc>
                <a:extLst>
                  <a:ext uri="{0D108BD9-81ED-4DB2-BD59-A6C34878D82A}">
                    <a16:rowId xmlns:a16="http://schemas.microsoft.com/office/drawing/2014/main" xmlns="" val="10004"/>
                  </a:ext>
                </a:extLst>
              </a:tr>
              <a:tr h="269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mn-lt"/>
                          <a:ea typeface="+mn-ea"/>
                          <a:cs typeface="+mn-cs"/>
                        </a:rPr>
                        <a:t>CSAT </a:t>
                      </a:r>
                      <a:br>
                        <a:rPr lang="en-US" sz="900" b="1" kern="1200" dirty="0">
                          <a:solidFill>
                            <a:schemeClr val="tx1"/>
                          </a:solidFill>
                          <a:latin typeface="+mn-lt"/>
                          <a:ea typeface="+mn-ea"/>
                          <a:cs typeface="+mn-cs"/>
                        </a:rPr>
                      </a:br>
                      <a:r>
                        <a:rPr lang="en-US" sz="900" b="1" kern="1200" dirty="0">
                          <a:solidFill>
                            <a:schemeClr val="tx1"/>
                          </a:solidFill>
                          <a:latin typeface="+mn-lt"/>
                          <a:ea typeface="+mn-ea"/>
                          <a:cs typeface="+mn-cs"/>
                        </a:rPr>
                        <a:t>Requirement</a:t>
                      </a:r>
                    </a:p>
                  </a:txBody>
                  <a:tcPr marL="140158" marR="140158" marT="70079" marB="7007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Maintain Gold/Premier certification or</a:t>
                      </a:r>
                      <a:br>
                        <a:rPr lang="en-US" sz="900" kern="1200" dirty="0">
                          <a:solidFill>
                            <a:schemeClr val="tx1"/>
                          </a:solidFill>
                          <a:latin typeface="+mn-lt"/>
                          <a:ea typeface="+mn-ea"/>
                          <a:cs typeface="+mn-cs"/>
                        </a:rPr>
                      </a:br>
                      <a:r>
                        <a:rPr lang="en-US" sz="900" kern="1200" dirty="0">
                          <a:solidFill>
                            <a:schemeClr val="tx1"/>
                          </a:solidFill>
                          <a:latin typeface="+mn-lt"/>
                          <a:ea typeface="+mn-ea"/>
                          <a:cs typeface="+mn-cs"/>
                        </a:rPr>
                        <a:t>Completed follow-up activities on all low scores received for the current fiscal year within the PAL tool</a:t>
                      </a:r>
                    </a:p>
                  </a:txBody>
                  <a:tcPr marL="140158" marR="140158" marT="70079" marB="70079"/>
                </a:tc>
                <a:extLst>
                  <a:ext uri="{0D108BD9-81ED-4DB2-BD59-A6C34878D82A}">
                    <a16:rowId xmlns:a16="http://schemas.microsoft.com/office/drawing/2014/main" xmlns="" val="10005"/>
                  </a:ext>
                </a:extLst>
              </a:tr>
              <a:tr h="277318">
                <a:tc>
                  <a:txBody>
                    <a:bodyPr/>
                    <a:lstStyle/>
                    <a:p>
                      <a:pPr algn="l"/>
                      <a:r>
                        <a:rPr lang="en-US" sz="900" b="1" kern="1200" dirty="0">
                          <a:solidFill>
                            <a:schemeClr val="tx1"/>
                          </a:solidFill>
                          <a:latin typeface="+mn-lt"/>
                          <a:ea typeface="+mn-ea"/>
                          <a:cs typeface="+mn-cs"/>
                        </a:rPr>
                        <a:t>Master Specialization</a:t>
                      </a:r>
                      <a:r>
                        <a:rPr lang="en-US" sz="900" b="1" kern="1200" dirty="0" smtClean="0">
                          <a:solidFill>
                            <a:schemeClr val="tx1"/>
                          </a:solidFill>
                          <a:latin typeface="+mn-lt"/>
                          <a:ea typeface="+mn-ea"/>
                          <a:cs typeface="+mn-cs"/>
                        </a:rPr>
                        <a:t>/</a:t>
                      </a:r>
                      <a:br>
                        <a:rPr lang="en-US" sz="900" b="1" kern="1200" dirty="0" smtClean="0">
                          <a:solidFill>
                            <a:schemeClr val="tx1"/>
                          </a:solidFill>
                          <a:latin typeface="+mn-lt"/>
                          <a:ea typeface="+mn-ea"/>
                          <a:cs typeface="+mn-cs"/>
                        </a:rPr>
                      </a:br>
                      <a:r>
                        <a:rPr lang="en-US" sz="900" b="1" kern="1200" dirty="0" smtClean="0">
                          <a:solidFill>
                            <a:schemeClr val="tx1"/>
                          </a:solidFill>
                          <a:latin typeface="+mn-lt"/>
                          <a:ea typeface="+mn-ea"/>
                          <a:cs typeface="+mn-cs"/>
                        </a:rPr>
                        <a:t>Cisco </a:t>
                      </a:r>
                      <a:r>
                        <a:rPr lang="en-US" sz="900" b="1" kern="1200" dirty="0">
                          <a:solidFill>
                            <a:schemeClr val="tx1"/>
                          </a:solidFill>
                          <a:latin typeface="+mn-lt"/>
                          <a:ea typeface="+mn-ea"/>
                          <a:cs typeface="+mn-cs"/>
                        </a:rPr>
                        <a:t>Powered Bonus %</a:t>
                      </a:r>
                    </a:p>
                  </a:txBody>
                  <a:tcPr marL="140158" marR="140158" marT="70079" marB="7007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a:t>
                      </a:r>
                    </a:p>
                  </a:txBody>
                  <a:tcPr marL="140158" marR="140158" marT="70079" marB="70079"/>
                </a:tc>
                <a:extLst>
                  <a:ext uri="{0D108BD9-81ED-4DB2-BD59-A6C34878D82A}">
                    <a16:rowId xmlns:a16="http://schemas.microsoft.com/office/drawing/2014/main" xmlns="" val="10006"/>
                  </a:ext>
                </a:extLst>
              </a:tr>
              <a:tr h="277318">
                <a:tc>
                  <a:txBody>
                    <a:bodyPr/>
                    <a:lstStyle/>
                    <a:p>
                      <a:pPr marL="0" lvl="0" algn="l" defTabSz="914400" rtl="0" eaLnBrk="1" latinLnBrk="0" hangingPunct="1"/>
                      <a:r>
                        <a:rPr lang="pl-PL" sz="900" b="1" kern="1200" dirty="0">
                          <a:solidFill>
                            <a:schemeClr val="tx1"/>
                          </a:solidFill>
                          <a:latin typeface="+mn-lt"/>
                          <a:ea typeface="+mn-ea"/>
                          <a:cs typeface="+mn-cs"/>
                        </a:rPr>
                        <a:t>Gold/CMSP</a:t>
                      </a:r>
                      <a:r>
                        <a:rPr lang="en-US" sz="900" b="1" kern="1200" baseline="0" dirty="0">
                          <a:solidFill>
                            <a:schemeClr val="tx1"/>
                          </a:solidFill>
                          <a:latin typeface="+mn-lt"/>
                          <a:ea typeface="+mn-ea"/>
                          <a:cs typeface="+mn-cs"/>
                        </a:rPr>
                        <a:t> </a:t>
                      </a:r>
                      <a:r>
                        <a:rPr lang="pl-PL" sz="900" b="1" kern="1200" dirty="0">
                          <a:solidFill>
                            <a:schemeClr val="tx1"/>
                          </a:solidFill>
                          <a:latin typeface="+mn-lt"/>
                          <a:ea typeface="+mn-ea"/>
                          <a:cs typeface="+mn-cs"/>
                        </a:rPr>
                        <a:t>Master </a:t>
                      </a:r>
                      <a:r>
                        <a:rPr lang="en-US" sz="900" b="1" kern="1200" dirty="0">
                          <a:solidFill>
                            <a:schemeClr val="tx1"/>
                          </a:solidFill>
                          <a:latin typeface="+mn-lt"/>
                          <a:ea typeface="+mn-ea"/>
                          <a:cs typeface="+mn-cs"/>
                        </a:rPr>
                        <a:t>B</a:t>
                      </a:r>
                      <a:r>
                        <a:rPr lang="pl-PL" sz="900" b="1" kern="1200" dirty="0">
                          <a:solidFill>
                            <a:schemeClr val="tx1"/>
                          </a:solidFill>
                          <a:latin typeface="+mn-lt"/>
                          <a:ea typeface="+mn-ea"/>
                          <a:cs typeface="+mn-cs"/>
                        </a:rPr>
                        <a:t>onus %</a:t>
                      </a:r>
                    </a:p>
                  </a:txBody>
                  <a:tcPr marL="140158" marR="140158" marT="70079" marB="7007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 </a:t>
                      </a:r>
                    </a:p>
                  </a:txBody>
                  <a:tcPr marL="140158" marR="140158" marT="70079" marB="70079"/>
                </a:tc>
                <a:extLst>
                  <a:ext uri="{0D108BD9-81ED-4DB2-BD59-A6C34878D82A}">
                    <a16:rowId xmlns:a16="http://schemas.microsoft.com/office/drawing/2014/main" xmlns="" val="10007"/>
                  </a:ext>
                </a:extLst>
              </a:tr>
              <a:tr h="277318">
                <a:tc>
                  <a:txBody>
                    <a:bodyPr/>
                    <a:lstStyle/>
                    <a:p>
                      <a:pPr marL="0" lvl="0" algn="l" defTabSz="914400" rtl="0" eaLnBrk="1" latinLnBrk="0" hangingPunct="1"/>
                      <a:r>
                        <a:rPr lang="en-US" sz="900" b="1" kern="1200" dirty="0">
                          <a:solidFill>
                            <a:schemeClr val="tx1"/>
                          </a:solidFill>
                          <a:latin typeface="+mn-lt"/>
                          <a:ea typeface="+mn-ea"/>
                          <a:cs typeface="+mn-cs"/>
                        </a:rPr>
                        <a:t>Precedence</a:t>
                      </a:r>
                      <a:endParaRPr lang="pl-PL" sz="900" b="1" kern="1200" dirty="0">
                        <a:solidFill>
                          <a:schemeClr val="tx1"/>
                        </a:solidFill>
                        <a:latin typeface="+mn-lt"/>
                        <a:ea typeface="+mn-ea"/>
                        <a:cs typeface="+mn-cs"/>
                      </a:endParaRPr>
                    </a:p>
                  </a:txBody>
                  <a:tcPr marL="140158" marR="140158" marT="70079" marB="7007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a:t>
                      </a:r>
                    </a:p>
                  </a:txBody>
                  <a:tcPr marL="140158" marR="140158" marT="70079" marB="70079"/>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23595858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Service Provider Technology</a:t>
            </a:r>
            <a:endParaRPr lang="en-US" dirty="0"/>
          </a:p>
        </p:txBody>
      </p:sp>
      <p:sp>
        <p:nvSpPr>
          <p:cNvPr id="12" name="Text Placeholder 2"/>
          <p:cNvSpPr txBox="1">
            <a:spLocks/>
          </p:cNvSpPr>
          <p:nvPr/>
        </p:nvSpPr>
        <p:spPr>
          <a:xfrm>
            <a:off x="606393" y="4215419"/>
            <a:ext cx="4706938"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spcAft>
                <a:spcPts val="200"/>
              </a:spcAft>
              <a:buNone/>
            </a:pPr>
            <a:r>
              <a:rPr lang="en-US" sz="700" dirty="0"/>
              <a:t>For a complete list of VIP-eligible SKUs, go to </a:t>
            </a:r>
            <a:r>
              <a:rPr lang="en-US" sz="700" u="sng" dirty="0">
                <a:hlinkClick r:id="rId2"/>
              </a:rPr>
              <a:t>www.cisco.com/go/vipskus</a:t>
            </a:r>
            <a:r>
              <a:rPr lang="en-US" sz="700" dirty="0"/>
              <a:t>.</a:t>
            </a:r>
          </a:p>
        </p:txBody>
      </p:sp>
      <p:graphicFrame>
        <p:nvGraphicFramePr>
          <p:cNvPr id="8" name="Table Placeholder 4"/>
          <p:cNvGraphicFramePr>
            <a:graphicFrameLocks/>
          </p:cNvGraphicFramePr>
          <p:nvPr>
            <p:extLst>
              <p:ext uri="{D42A27DB-BD31-4B8C-83A1-F6EECF244321}">
                <p14:modId xmlns:p14="http://schemas.microsoft.com/office/powerpoint/2010/main" val="652938336"/>
              </p:ext>
            </p:extLst>
          </p:nvPr>
        </p:nvGraphicFramePr>
        <p:xfrm>
          <a:off x="606393" y="943531"/>
          <a:ext cx="7883089" cy="3627120"/>
        </p:xfrm>
        <a:graphic>
          <a:graphicData uri="http://schemas.openxmlformats.org/drawingml/2006/table">
            <a:tbl>
              <a:tblPr firstRow="1" bandRow="1">
                <a:tableStyleId>{5C22544A-7EE6-4342-B048-85BDC9FD1C3A}</a:tableStyleId>
              </a:tblPr>
              <a:tblGrid>
                <a:gridCol w="5042287">
                  <a:extLst>
                    <a:ext uri="{9D8B030D-6E8A-4147-A177-3AD203B41FA5}">
                      <a16:colId xmlns:a16="http://schemas.microsoft.com/office/drawing/2014/main" xmlns="" val="20000"/>
                    </a:ext>
                  </a:extLst>
                </a:gridCol>
                <a:gridCol w="1420401">
                  <a:extLst>
                    <a:ext uri="{9D8B030D-6E8A-4147-A177-3AD203B41FA5}">
                      <a16:colId xmlns:a16="http://schemas.microsoft.com/office/drawing/2014/main" xmlns="" val="20001"/>
                    </a:ext>
                  </a:extLst>
                </a:gridCol>
                <a:gridCol w="1420401">
                  <a:extLst>
                    <a:ext uri="{9D8B030D-6E8A-4147-A177-3AD203B41FA5}">
                      <a16:colId xmlns:a16="http://schemas.microsoft.com/office/drawing/2014/main" xmlns="" val="20002"/>
                    </a:ext>
                  </a:extLst>
                </a:gridCol>
              </a:tblGrid>
              <a:tr h="147881">
                <a:tc>
                  <a:txBody>
                    <a:bodyPr/>
                    <a:lstStyle/>
                    <a:p>
                      <a:pPr algn="l"/>
                      <a:r>
                        <a:rPr lang="en-US" sz="1000" dirty="0"/>
                        <a:t>Service Provider Technology</a:t>
                      </a:r>
                    </a:p>
                  </a:txBody>
                  <a:tcPr>
                    <a:solidFill>
                      <a:srgbClr val="049FD9"/>
                    </a:solidFill>
                  </a:tcPr>
                </a:tc>
                <a:tc>
                  <a:txBody>
                    <a:bodyPr/>
                    <a:lstStyle/>
                    <a:p>
                      <a:pPr algn="l"/>
                      <a:r>
                        <a:rPr lang="en-US" sz="1000" dirty="0"/>
                        <a:t>VIP 28 Rebate</a:t>
                      </a:r>
                    </a:p>
                  </a:txBody>
                  <a:tcPr>
                    <a:solidFill>
                      <a:srgbClr val="049FD9"/>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dirty="0"/>
                        <a:t>VIP 29 Rebate</a:t>
                      </a:r>
                    </a:p>
                  </a:txBody>
                  <a:tcPr>
                    <a:solidFill>
                      <a:srgbClr val="049FD9"/>
                    </a:solidFill>
                  </a:tcPr>
                </a:tc>
                <a:extLst>
                  <a:ext uri="{0D108BD9-81ED-4DB2-BD59-A6C34878D82A}">
                    <a16:rowId xmlns:a16="http://schemas.microsoft.com/office/drawing/2014/main" xmlns="" val="10000"/>
                  </a:ext>
                </a:extLst>
              </a:tr>
              <a:tr h="147881">
                <a:tc>
                  <a:txBody>
                    <a:bodyPr/>
                    <a:lstStyle/>
                    <a:p>
                      <a:pPr algn="l"/>
                      <a:r>
                        <a:rPr lang="en-US" sz="1000" b="1" dirty="0">
                          <a:solidFill>
                            <a:schemeClr val="dk1"/>
                          </a:solidFill>
                        </a:rPr>
                        <a:t>SP Core </a:t>
                      </a:r>
                    </a:p>
                    <a:p>
                      <a:pPr marL="171450" indent="-171450" algn="l">
                        <a:buSzPct val="80000"/>
                        <a:buFont typeface="Arial" panose="020B0604020202020204" pitchFamily="34" charset="0"/>
                        <a:buChar char="•"/>
                      </a:pPr>
                      <a:r>
                        <a:rPr lang="en-US" sz="1000" dirty="0">
                          <a:solidFill>
                            <a:schemeClr val="dk1"/>
                          </a:solidFill>
                        </a:rPr>
                        <a:t>Network Convergence System (NCS) 5500, 6000 Series</a:t>
                      </a:r>
                    </a:p>
                  </a:txBody>
                  <a:tcPr/>
                </a:tc>
                <a:tc>
                  <a:txBody>
                    <a:bodyPr/>
                    <a:lstStyle/>
                    <a:p>
                      <a:pPr algn="l"/>
                      <a:r>
                        <a:rPr lang="en-US" sz="1000" dirty="0">
                          <a:solidFill>
                            <a:schemeClr val="dk1"/>
                          </a:solidFill>
                        </a:rPr>
                        <a:t>1%</a:t>
                      </a:r>
                    </a:p>
                  </a:txBody>
                  <a:tcPr/>
                </a:tc>
                <a:tc>
                  <a:txBody>
                    <a:bodyPr/>
                    <a:lstStyle/>
                    <a:p>
                      <a:pPr algn="l"/>
                      <a:r>
                        <a:rPr lang="en-US" sz="1000" dirty="0">
                          <a:solidFill>
                            <a:schemeClr val="dk1"/>
                          </a:solidFill>
                        </a:rPr>
                        <a:t>1%</a:t>
                      </a:r>
                    </a:p>
                  </a:txBody>
                  <a:tcPr/>
                </a:tc>
                <a:extLst>
                  <a:ext uri="{0D108BD9-81ED-4DB2-BD59-A6C34878D82A}">
                    <a16:rowId xmlns:a16="http://schemas.microsoft.com/office/drawing/2014/main" xmlns="" val="10001"/>
                  </a:ext>
                </a:extLst>
              </a:tr>
              <a:tr h="147881">
                <a:tc>
                  <a:txBody>
                    <a:bodyPr/>
                    <a:lstStyle/>
                    <a:p>
                      <a:pPr algn="l"/>
                      <a:r>
                        <a:rPr lang="en-US" sz="1000" b="1" dirty="0">
                          <a:solidFill>
                            <a:schemeClr val="dk1"/>
                          </a:solidFill>
                        </a:rPr>
                        <a:t>SP Edge</a:t>
                      </a:r>
                    </a:p>
                    <a:p>
                      <a:pPr marL="171450" indent="-171450" algn="l">
                        <a:buSzPct val="80000"/>
                        <a:buFont typeface="Arial" panose="020B0604020202020204" pitchFamily="34" charset="0"/>
                        <a:buChar char="•"/>
                      </a:pPr>
                      <a:r>
                        <a:rPr lang="en-US" sz="1000" dirty="0">
                          <a:solidFill>
                            <a:schemeClr val="dk1"/>
                          </a:solidFill>
                        </a:rPr>
                        <a:t>ASR 9000 Series (Typhoon line cards excluded)</a:t>
                      </a:r>
                    </a:p>
                    <a:p>
                      <a:pPr marL="171450" indent="-171450" algn="l">
                        <a:buSzPct val="80000"/>
                        <a:buFont typeface="Arial" panose="020B0604020202020204" pitchFamily="34" charset="0"/>
                        <a:buChar char="•"/>
                      </a:pPr>
                      <a:r>
                        <a:rPr lang="en-US" sz="1000" dirty="0">
                          <a:solidFill>
                            <a:schemeClr val="dk1"/>
                          </a:solidFill>
                        </a:rPr>
                        <a:t>NCS 5000 Series</a:t>
                      </a:r>
                    </a:p>
                    <a:p>
                      <a:pPr marL="171450" indent="-171450" algn="l">
                        <a:buSzPct val="80000"/>
                        <a:buFont typeface="Arial" panose="020B0604020202020204" pitchFamily="34" charset="0"/>
                        <a:buChar char="•"/>
                      </a:pPr>
                      <a:r>
                        <a:rPr lang="en-US" sz="1000" dirty="0">
                          <a:solidFill>
                            <a:schemeClr val="dk1"/>
                          </a:solidFill>
                        </a:rPr>
                        <a:t>Cisco IOS </a:t>
                      </a:r>
                      <a:r>
                        <a:rPr lang="en-US" sz="1000" dirty="0" err="1">
                          <a:solidFill>
                            <a:schemeClr val="dk1"/>
                          </a:solidFill>
                        </a:rPr>
                        <a:t>XRv</a:t>
                      </a:r>
                      <a:endParaRPr lang="en-US" sz="1000" dirty="0">
                        <a:solidFill>
                          <a:schemeClr val="dk1"/>
                        </a:solidFill>
                      </a:endParaRPr>
                    </a:p>
                  </a:txBody>
                  <a:tcPr/>
                </a:tc>
                <a:tc>
                  <a:txBody>
                    <a:bodyPr/>
                    <a:lstStyle/>
                    <a:p>
                      <a:pPr algn="l"/>
                      <a:r>
                        <a:rPr lang="en-US" sz="1000" dirty="0">
                          <a:solidFill>
                            <a:schemeClr val="dk1"/>
                          </a:solidFill>
                        </a:rPr>
                        <a:t>1%</a:t>
                      </a:r>
                    </a:p>
                  </a:txBody>
                  <a:tcPr/>
                </a:tc>
                <a:tc>
                  <a:txBody>
                    <a:bodyPr/>
                    <a:lstStyle/>
                    <a:p>
                      <a:pPr algn="l"/>
                      <a:r>
                        <a:rPr lang="en-US" sz="1000" dirty="0">
                          <a:solidFill>
                            <a:schemeClr val="dk1"/>
                          </a:solidFill>
                        </a:rPr>
                        <a:t>1%</a:t>
                      </a:r>
                    </a:p>
                  </a:txBody>
                  <a:tcPr/>
                </a:tc>
                <a:extLst>
                  <a:ext uri="{0D108BD9-81ED-4DB2-BD59-A6C34878D82A}">
                    <a16:rowId xmlns:a16="http://schemas.microsoft.com/office/drawing/2014/main" xmlns="" val="10002"/>
                  </a:ext>
                </a:extLst>
              </a:tr>
              <a:tr h="240307">
                <a:tc>
                  <a:txBody>
                    <a:bodyPr/>
                    <a:lstStyle/>
                    <a:p>
                      <a:pPr algn="l"/>
                      <a:r>
                        <a:rPr lang="en-US" sz="1000" b="1" dirty="0">
                          <a:solidFill>
                            <a:schemeClr val="dk1"/>
                          </a:solidFill>
                        </a:rPr>
                        <a:t>SP Access</a:t>
                      </a:r>
                      <a:endParaRPr lang="en-US" sz="1000" b="1" baseline="0" dirty="0">
                        <a:solidFill>
                          <a:schemeClr val="dk1"/>
                        </a:solidFill>
                      </a:endParaRPr>
                    </a:p>
                    <a:p>
                      <a:pPr marL="171450" indent="-171450" algn="l">
                        <a:buSzPct val="80000"/>
                        <a:buFont typeface="Arial" panose="020B0604020202020204" pitchFamily="34" charset="0"/>
                        <a:buChar char="•"/>
                      </a:pPr>
                      <a:r>
                        <a:rPr lang="en-US" sz="1000" baseline="0" dirty="0">
                          <a:solidFill>
                            <a:schemeClr val="dk1"/>
                          </a:solidFill>
                        </a:rPr>
                        <a:t>ASR 903, 920, 901</a:t>
                      </a:r>
                    </a:p>
                    <a:p>
                      <a:pPr marL="171450" indent="-171450" algn="l">
                        <a:buSzPct val="80000"/>
                        <a:buFont typeface="Arial" panose="020B0604020202020204" pitchFamily="34" charset="0"/>
                        <a:buChar char="•"/>
                      </a:pPr>
                      <a:r>
                        <a:rPr lang="en-US" sz="1000" baseline="0" dirty="0">
                          <a:solidFill>
                            <a:schemeClr val="dk1"/>
                          </a:solidFill>
                        </a:rPr>
                        <a:t>ME 1200 Series</a:t>
                      </a:r>
                      <a:endParaRPr lang="en-US" sz="1000" dirty="0">
                        <a:solidFill>
                          <a:schemeClr val="dk1"/>
                        </a:solidFill>
                      </a:endParaRPr>
                    </a:p>
                  </a:txBody>
                  <a:tcPr/>
                </a:tc>
                <a:tc>
                  <a:txBody>
                    <a:bodyPr/>
                    <a:lstStyle/>
                    <a:p>
                      <a:pPr algn="l"/>
                      <a:r>
                        <a:rPr lang="en-US" sz="1000" dirty="0">
                          <a:solidFill>
                            <a:schemeClr val="dk1"/>
                          </a:solidFill>
                        </a:rPr>
                        <a:t>1%</a:t>
                      </a:r>
                    </a:p>
                  </a:txBody>
                  <a:tcPr/>
                </a:tc>
                <a:tc>
                  <a:txBody>
                    <a:bodyPr/>
                    <a:lstStyle/>
                    <a:p>
                      <a:pPr algn="l"/>
                      <a:r>
                        <a:rPr lang="en-US" sz="1000" dirty="0">
                          <a:solidFill>
                            <a:schemeClr val="dk1"/>
                          </a:solidFill>
                        </a:rPr>
                        <a:t>1%</a:t>
                      </a:r>
                    </a:p>
                  </a:txBody>
                  <a:tcPr/>
                </a:tc>
                <a:extLst>
                  <a:ext uri="{0D108BD9-81ED-4DB2-BD59-A6C34878D82A}">
                    <a16:rowId xmlns:a16="http://schemas.microsoft.com/office/drawing/2014/main" xmlns="" val="10003"/>
                  </a:ext>
                </a:extLst>
              </a:tr>
              <a:tr h="147881">
                <a:tc>
                  <a:txBody>
                    <a:bodyPr/>
                    <a:lstStyle/>
                    <a:p>
                      <a:pPr algn="l"/>
                      <a:r>
                        <a:rPr lang="en-US" sz="1000" b="1" dirty="0">
                          <a:solidFill>
                            <a:schemeClr val="dk1"/>
                          </a:solidFill>
                        </a:rPr>
                        <a:t>SP Optical</a:t>
                      </a:r>
                    </a:p>
                    <a:p>
                      <a:pPr marL="171450" indent="-171450" algn="l">
                        <a:buSzPct val="80000"/>
                        <a:buFont typeface="Arial" panose="020B0604020202020204" pitchFamily="34" charset="0"/>
                        <a:buChar char="•"/>
                      </a:pPr>
                      <a:r>
                        <a:rPr lang="en-US" sz="1000" dirty="0">
                          <a:solidFill>
                            <a:schemeClr val="dk1"/>
                          </a:solidFill>
                        </a:rPr>
                        <a:t>NCS 2000, 1000 Series</a:t>
                      </a:r>
                    </a:p>
                    <a:p>
                      <a:pPr marL="171450" indent="-171450" algn="l">
                        <a:buSzPct val="80000"/>
                        <a:buFont typeface="Arial" panose="020B0604020202020204" pitchFamily="34" charset="0"/>
                        <a:buChar char="•"/>
                      </a:pPr>
                      <a:r>
                        <a:rPr lang="en-US" sz="1000" dirty="0">
                          <a:solidFill>
                            <a:schemeClr val="dk1"/>
                          </a:solidFill>
                        </a:rPr>
                        <a:t>ONS 15216</a:t>
                      </a:r>
                    </a:p>
                    <a:p>
                      <a:pPr marL="171450" indent="-171450" algn="l">
                        <a:buSzPct val="80000"/>
                        <a:buFont typeface="Arial" panose="020B0604020202020204" pitchFamily="34" charset="0"/>
                        <a:buChar char="•"/>
                      </a:pPr>
                      <a:r>
                        <a:rPr lang="en-US" sz="1000" baseline="0" dirty="0">
                          <a:solidFill>
                            <a:schemeClr val="dk1"/>
                          </a:solidFill>
                        </a:rPr>
                        <a:t>ONS Pluggable Optics Series</a:t>
                      </a:r>
                    </a:p>
                  </a:txBody>
                  <a:tcPr/>
                </a:tc>
                <a:tc>
                  <a:txBody>
                    <a:bodyPr/>
                    <a:lstStyle/>
                    <a:p>
                      <a:pPr algn="l"/>
                      <a:r>
                        <a:rPr lang="en-US" sz="1000" dirty="0">
                          <a:solidFill>
                            <a:schemeClr val="dk1"/>
                          </a:solidFill>
                        </a:rPr>
                        <a:t>1%</a:t>
                      </a:r>
                    </a:p>
                  </a:txBody>
                  <a:tcPr/>
                </a:tc>
                <a:tc>
                  <a:txBody>
                    <a:bodyPr/>
                    <a:lstStyle/>
                    <a:p>
                      <a:pPr algn="l"/>
                      <a:r>
                        <a:rPr lang="en-US" sz="1000" dirty="0">
                          <a:solidFill>
                            <a:schemeClr val="dk1"/>
                          </a:solidFill>
                        </a:rPr>
                        <a:t>1%</a:t>
                      </a:r>
                    </a:p>
                  </a:txBody>
                  <a:tcPr/>
                </a:tc>
                <a:extLst>
                  <a:ext uri="{0D108BD9-81ED-4DB2-BD59-A6C34878D82A}">
                    <a16:rowId xmlns:a16="http://schemas.microsoft.com/office/drawing/2014/main" xmlns="" val="10004"/>
                  </a:ext>
                </a:extLst>
              </a:tr>
              <a:tr h="147881">
                <a:tc>
                  <a:txBody>
                    <a:bodyPr/>
                    <a:lstStyle/>
                    <a:p>
                      <a:pPr algn="l"/>
                      <a:r>
                        <a:rPr lang="en-US" sz="1000" b="1" dirty="0">
                          <a:solidFill>
                            <a:schemeClr val="dk1"/>
                          </a:solidFill>
                        </a:rPr>
                        <a:t>SP Optical</a:t>
                      </a:r>
                    </a:p>
                    <a:p>
                      <a:pPr marL="171450" indent="-171450" algn="l">
                        <a:buSzPct val="80000"/>
                        <a:buFont typeface="Arial" panose="020B0604020202020204" pitchFamily="34" charset="0"/>
                        <a:buChar char="•"/>
                      </a:pPr>
                      <a:r>
                        <a:rPr lang="en-US" sz="1000" baseline="0" dirty="0">
                          <a:solidFill>
                            <a:schemeClr val="dk1"/>
                          </a:solidFill>
                        </a:rPr>
                        <a:t>NCS 4000 Series</a:t>
                      </a:r>
                      <a:endParaRPr lang="en-US" sz="1000" dirty="0">
                        <a:solidFill>
                          <a:schemeClr val="dk1"/>
                        </a:solidFill>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dirty="0">
                          <a:solidFill>
                            <a:schemeClr val="dk1"/>
                          </a:solidFill>
                        </a:rPr>
                        <a:t>1%</a:t>
                      </a:r>
                    </a:p>
                    <a:p>
                      <a:pPr algn="l"/>
                      <a:endParaRPr lang="en-US" sz="1000" dirty="0">
                        <a:solidFill>
                          <a:schemeClr val="dk1"/>
                        </a:solidFill>
                      </a:endParaRPr>
                    </a:p>
                  </a:txBody>
                  <a:tcPr/>
                </a:tc>
                <a:tc>
                  <a:txBody>
                    <a:bodyPr/>
                    <a:lstStyle/>
                    <a:p>
                      <a:pPr algn="l"/>
                      <a:r>
                        <a:rPr lang="en-US" sz="1000" dirty="0">
                          <a:solidFill>
                            <a:schemeClr val="dk1"/>
                          </a:solidFill>
                        </a:rPr>
                        <a:t>–</a:t>
                      </a:r>
                    </a:p>
                  </a:txBody>
                  <a:tcPr/>
                </a:tc>
                <a:extLst>
                  <a:ext uri="{0D108BD9-81ED-4DB2-BD59-A6C34878D82A}">
                    <a16:rowId xmlns:a16="http://schemas.microsoft.com/office/drawing/2014/main" xmlns="" val="10005"/>
                  </a:ext>
                </a:extLst>
              </a:tr>
              <a:tr h="147881">
                <a:tc>
                  <a:txBody>
                    <a:bodyPr/>
                    <a:lstStyle/>
                    <a:p>
                      <a:pPr algn="l"/>
                      <a:r>
                        <a:rPr lang="en-US" sz="1000" b="1" dirty="0">
                          <a:solidFill>
                            <a:schemeClr val="dk1"/>
                          </a:solidFill>
                        </a:rPr>
                        <a:t>SP Network Management Solution </a:t>
                      </a:r>
                    </a:p>
                    <a:p>
                      <a:pPr marL="171450" indent="-171450" algn="l">
                        <a:buSzPct val="80000"/>
                        <a:buFont typeface="Arial" panose="020B0604020202020204" pitchFamily="34" charset="0"/>
                        <a:buChar char="•"/>
                      </a:pPr>
                      <a:r>
                        <a:rPr lang="en-US" sz="1000" dirty="0">
                          <a:solidFill>
                            <a:schemeClr val="dk1"/>
                          </a:solidFill>
                        </a:rPr>
                        <a:t>Evolved Programmable Network Manager (EPN-M) 2.0</a:t>
                      </a:r>
                    </a:p>
                  </a:txBody>
                  <a:tcPr/>
                </a:tc>
                <a:tc>
                  <a:txBody>
                    <a:bodyPr/>
                    <a:lstStyle/>
                    <a:p>
                      <a:pPr algn="l"/>
                      <a:r>
                        <a:rPr lang="en-US" sz="1000" dirty="0">
                          <a:solidFill>
                            <a:schemeClr val="dk1"/>
                          </a:solidFill>
                        </a:rPr>
                        <a:t>1%</a:t>
                      </a:r>
                    </a:p>
                  </a:txBody>
                  <a:tcPr/>
                </a:tc>
                <a:tc>
                  <a:txBody>
                    <a:bodyPr/>
                    <a:lstStyle/>
                    <a:p>
                      <a:pPr algn="l"/>
                      <a:r>
                        <a:rPr lang="en-US" sz="1000" dirty="0">
                          <a:solidFill>
                            <a:schemeClr val="dk1"/>
                          </a:solidFill>
                        </a:rPr>
                        <a:t>1%</a:t>
                      </a:r>
                    </a:p>
                  </a:txBody>
                  <a:tcPr/>
                </a:tc>
                <a:extLst>
                  <a:ext uri="{0D108BD9-81ED-4DB2-BD59-A6C34878D82A}">
                    <a16:rowId xmlns:a16="http://schemas.microsoft.com/office/drawing/2014/main" xmlns="" val="10006"/>
                  </a:ext>
                </a:extLst>
              </a:tr>
              <a:tr h="147881">
                <a:tc>
                  <a:txBody>
                    <a:bodyPr/>
                    <a:lstStyle/>
                    <a:p>
                      <a:pPr marL="0" indent="0" algn="l">
                        <a:buFont typeface="Arial" panose="020B0604020202020204" pitchFamily="34" charset="0"/>
                        <a:buNone/>
                      </a:pPr>
                      <a:r>
                        <a:rPr lang="en-US" sz="1000" dirty="0">
                          <a:solidFill>
                            <a:schemeClr val="dk1"/>
                          </a:solidFill>
                        </a:rPr>
                        <a:t>Cisco WAN Automation Engine (WAE)</a:t>
                      </a:r>
                    </a:p>
                  </a:txBody>
                  <a:tcPr/>
                </a:tc>
                <a:tc>
                  <a:txBody>
                    <a:bodyPr/>
                    <a:lstStyle/>
                    <a:p>
                      <a:pPr algn="l"/>
                      <a:r>
                        <a:rPr lang="en-US" sz="1000" dirty="0">
                          <a:solidFill>
                            <a:schemeClr val="dk1"/>
                          </a:solidFill>
                        </a:rPr>
                        <a:t>–</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000" dirty="0">
                          <a:solidFill>
                            <a:schemeClr val="dk1"/>
                          </a:solidFill>
                        </a:rPr>
                        <a:t>1%</a:t>
                      </a:r>
                    </a:p>
                  </a:txBody>
                  <a:tcPr/>
                </a:tc>
                <a:extLst>
                  <a:ext uri="{0D108BD9-81ED-4DB2-BD59-A6C34878D82A}">
                    <a16:rowId xmlns:a16="http://schemas.microsoft.com/office/drawing/2014/main" xmlns="" val="10007"/>
                  </a:ext>
                </a:extLst>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73" y="4618148"/>
            <a:ext cx="45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2"/>
          <p:cNvSpPr txBox="1">
            <a:spLocks/>
          </p:cNvSpPr>
          <p:nvPr/>
        </p:nvSpPr>
        <p:spPr>
          <a:xfrm>
            <a:off x="544429" y="4569804"/>
            <a:ext cx="4706938" cy="312176"/>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0"/>
              </a:spcBef>
              <a:buNone/>
            </a:pPr>
            <a:r>
              <a:rPr lang="en-US" sz="700" dirty="0"/>
              <a:t>For a complete list of VIP-eligible SKUs, go to </a:t>
            </a:r>
            <a:r>
              <a:rPr lang="en-US" sz="700" u="sng" dirty="0">
                <a:hlinkClick r:id="rId2"/>
              </a:rPr>
              <a:t>www.cisco.com/go/vipskus</a:t>
            </a:r>
            <a:r>
              <a:rPr lang="en-US" sz="700" dirty="0"/>
              <a:t>.</a:t>
            </a:r>
          </a:p>
        </p:txBody>
      </p:sp>
    </p:spTree>
    <p:extLst>
      <p:ext uri="{BB962C8B-B14F-4D97-AF65-F5344CB8AC3E}">
        <p14:creationId xmlns:p14="http://schemas.microsoft.com/office/powerpoint/2010/main" val="692936719"/>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altLang="en-US" dirty="0">
                <a:ea typeface="ＭＳ Ｐゴシック" pitchFamily="34" charset="-128"/>
                <a:cs typeface="CiscoSans" pitchFamily="34" charset="0"/>
              </a:rPr>
              <a:t>VIP 29: New Business Track</a:t>
            </a:r>
          </a:p>
        </p:txBody>
      </p:sp>
    </p:spTree>
    <p:extLst>
      <p:ext uri="{BB962C8B-B14F-4D97-AF65-F5344CB8AC3E}">
        <p14:creationId xmlns:p14="http://schemas.microsoft.com/office/powerpoint/2010/main" val="67056009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9" t="-4162" r="-179" b="-4162"/>
          <a:stretch/>
        </p:blipFill>
        <p:spPr>
          <a:xfrm>
            <a:off x="-59894" y="-647131"/>
            <a:ext cx="9360306" cy="6240204"/>
          </a:xfrm>
          <a:prstGeom prst="rect">
            <a:avLst/>
          </a:prstGeom>
        </p:spPr>
      </p:pic>
      <p:sp>
        <p:nvSpPr>
          <p:cNvPr id="4" name="Text Placeholder 3"/>
          <p:cNvSpPr>
            <a:spLocks noGrp="1"/>
          </p:cNvSpPr>
          <p:nvPr>
            <p:ph type="body" sz="quarter" idx="11"/>
          </p:nvPr>
        </p:nvSpPr>
        <p:spPr>
          <a:xfrm>
            <a:off x="500063" y="3333078"/>
            <a:ext cx="8139112" cy="889987"/>
          </a:xfrm>
        </p:spPr>
        <p:txBody>
          <a:bodyPr/>
          <a:lstStyle/>
          <a:p>
            <a:r>
              <a:rPr lang="en-US" sz="2800" dirty="0">
                <a:solidFill>
                  <a:srgbClr val="5C5E60"/>
                </a:solidFill>
              </a:rPr>
              <a:t>Collaboration SaaS </a:t>
            </a:r>
            <a:r>
              <a:rPr lang="en-US" sz="2800" dirty="0" smtClean="0">
                <a:solidFill>
                  <a:srgbClr val="5C5E60"/>
                </a:solidFill>
              </a:rPr>
              <a:t>(pilot</a:t>
            </a:r>
            <a:r>
              <a:rPr lang="en-US" sz="2800" dirty="0">
                <a:solidFill>
                  <a:srgbClr val="5C5E60"/>
                </a:solidFill>
              </a:rPr>
              <a:t>)</a:t>
            </a:r>
          </a:p>
        </p:txBody>
      </p:sp>
    </p:spTree>
    <p:extLst>
      <p:ext uri="{BB962C8B-B14F-4D97-AF65-F5344CB8AC3E}">
        <p14:creationId xmlns:p14="http://schemas.microsoft.com/office/powerpoint/2010/main" val="1671906217"/>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28008"/>
            <a:ext cx="8277344" cy="2618187"/>
          </a:xfrm>
        </p:spPr>
        <p:txBody>
          <a:bodyPr/>
          <a:lstStyle/>
          <a:p>
            <a:pPr>
              <a:spcBef>
                <a:spcPts val="600"/>
              </a:spcBef>
            </a:pPr>
            <a:r>
              <a:rPr lang="en-US" sz="1200" dirty="0"/>
              <a:t>Evolved incentive to build and embrace </a:t>
            </a:r>
            <a:r>
              <a:rPr lang="en-US" sz="1200" b="1" dirty="0"/>
              <a:t>Software-as-a-Service (SaaS) </a:t>
            </a:r>
            <a:r>
              <a:rPr lang="en-US" sz="1200" dirty="0"/>
              <a:t>business model in Collaboration</a:t>
            </a:r>
          </a:p>
          <a:p>
            <a:pPr>
              <a:spcBef>
                <a:spcPts val="600"/>
              </a:spcBef>
            </a:pPr>
            <a:r>
              <a:rPr lang="en-US" sz="1200" dirty="0"/>
              <a:t>Benefit from VIP as you sell cloud, hybrid, and on-premises Cisco collaboration solutions—where available, </a:t>
            </a:r>
            <a:br>
              <a:rPr lang="en-US" sz="1200" dirty="0"/>
            </a:br>
            <a:r>
              <a:rPr lang="en-US" sz="1200" dirty="0"/>
              <a:t>place cloud collaboration subscriptions on the </a:t>
            </a:r>
            <a:r>
              <a:rPr lang="en-US" sz="1200" b="1" dirty="0"/>
              <a:t>Cisco’s Annuity platform in CCW </a:t>
            </a:r>
            <a:r>
              <a:rPr lang="en-US" sz="1200" dirty="0"/>
              <a:t>for higher incentives and simplified transactions</a:t>
            </a:r>
          </a:p>
          <a:p>
            <a:pPr>
              <a:spcBef>
                <a:spcPts val="600"/>
              </a:spcBef>
            </a:pPr>
            <a:r>
              <a:rPr lang="en-US" sz="1200" dirty="0"/>
              <a:t>Focus on </a:t>
            </a:r>
            <a:r>
              <a:rPr lang="en-US" sz="1200" b="1" dirty="0"/>
              <a:t>land, adopt, expand, and renew </a:t>
            </a:r>
            <a:r>
              <a:rPr lang="en-US" sz="1200" dirty="0"/>
              <a:t>within your collaboration practice and with your customers, and earn additional incentives by driving revenue growth and maintaining revenue steams and reducing churn (loss) </a:t>
            </a:r>
          </a:p>
          <a:p>
            <a:pPr>
              <a:spcBef>
                <a:spcPts val="600"/>
              </a:spcBef>
            </a:pPr>
            <a:r>
              <a:rPr lang="en-US" sz="1200" b="1" dirty="0"/>
              <a:t>Accelerate recurring revenue streams </a:t>
            </a:r>
            <a:r>
              <a:rPr lang="en-US" sz="1200" dirty="0"/>
              <a:t>with Cisco Spark services (Message, Meet, Call, and Hybrid Services), video room systems, and Cisco WebEx as well as the new offers—Cisco Spark Board, Cisco Spark Flex Plan, Endpoints as a Service, and Cisco Business Edition 4000 (BE4000)</a:t>
            </a:r>
          </a:p>
          <a:p>
            <a:pPr>
              <a:spcBef>
                <a:spcPts val="600"/>
              </a:spcBef>
            </a:pPr>
            <a:r>
              <a:rPr lang="en-US" sz="1200" dirty="0"/>
              <a:t>Align with market transitions and earn higher rate on the </a:t>
            </a:r>
            <a:r>
              <a:rPr lang="en-US" sz="1200" b="1" dirty="0"/>
              <a:t>new subscription offers </a:t>
            </a:r>
            <a:r>
              <a:rPr lang="en-US" sz="1200" dirty="0"/>
              <a:t>(including Cisco Spark Board, Cisco Spark Flex Plan, BE4000, and Endpoints as a Service)</a:t>
            </a:r>
          </a:p>
          <a:p>
            <a:pPr>
              <a:spcBef>
                <a:spcPts val="600"/>
              </a:spcBef>
            </a:pPr>
            <a:r>
              <a:rPr lang="en-US" sz="1200" dirty="0"/>
              <a:t>Learn more in the VIP playbook at </a:t>
            </a:r>
            <a:r>
              <a:rPr lang="en-US" sz="1200" dirty="0">
                <a:hlinkClick r:id="rId3"/>
              </a:rPr>
              <a:t>www.cisco.com/go/vip</a:t>
            </a:r>
            <a:r>
              <a:rPr lang="en-US" sz="1200" dirty="0"/>
              <a:t> </a:t>
            </a:r>
          </a:p>
        </p:txBody>
      </p:sp>
      <p:sp>
        <p:nvSpPr>
          <p:cNvPr id="12" name="Title Placeholder 5"/>
          <p:cNvSpPr>
            <a:spLocks noGrp="1"/>
          </p:cNvSpPr>
          <p:nvPr>
            <p:ph type="title"/>
          </p:nvPr>
        </p:nvSpPr>
        <p:spPr/>
        <p:txBody>
          <a:bodyPr/>
          <a:lstStyle/>
          <a:p>
            <a:pPr lvl="0"/>
            <a:r>
              <a:rPr lang="en-US" dirty="0"/>
              <a:t>Collaboration SaaS </a:t>
            </a:r>
            <a:r>
              <a:rPr lang="en-US" dirty="0" smtClean="0"/>
              <a:t>(pilot</a:t>
            </a:r>
            <a:r>
              <a:rPr lang="en-US" dirty="0"/>
              <a:t>)</a:t>
            </a:r>
          </a:p>
        </p:txBody>
      </p:sp>
      <p:sp>
        <p:nvSpPr>
          <p:cNvPr id="4" name="TextBox 3"/>
          <p:cNvSpPr txBox="1"/>
          <p:nvPr/>
        </p:nvSpPr>
        <p:spPr>
          <a:xfrm>
            <a:off x="581218" y="1111290"/>
            <a:ext cx="3840480" cy="646331"/>
          </a:xfrm>
          <a:prstGeom prst="rect">
            <a:avLst/>
          </a:prstGeom>
          <a:solidFill>
            <a:srgbClr val="4EAD3E"/>
          </a:solidFill>
        </p:spPr>
        <p:txBody>
          <a:bodyPr wrap="square" tIns="182880" bIns="182880" rtlCol="0">
            <a:spAutoFit/>
          </a:bodyPr>
          <a:lstStyle/>
          <a:p>
            <a:pPr algn="ctr"/>
            <a:r>
              <a:rPr lang="en-US" dirty="0">
                <a:solidFill>
                  <a:schemeClr val="bg1"/>
                </a:solidFill>
              </a:rPr>
              <a:t>Collaboration SaaS </a:t>
            </a:r>
          </a:p>
        </p:txBody>
      </p:sp>
    </p:spTree>
    <p:extLst>
      <p:ext uri="{BB962C8B-B14F-4D97-AF65-F5344CB8AC3E}">
        <p14:creationId xmlns:p14="http://schemas.microsoft.com/office/powerpoint/2010/main" val="164709531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altLang="en-US" dirty="0">
                <a:ea typeface="ＭＳ Ｐゴシック" pitchFamily="34" charset="-128"/>
                <a:cs typeface="CiscoSans" pitchFamily="34" charset="0"/>
              </a:rPr>
              <a:t>Executive Summary</a:t>
            </a:r>
          </a:p>
        </p:txBody>
      </p:sp>
    </p:spTree>
    <p:extLst>
      <p:ext uri="{BB962C8B-B14F-4D97-AF65-F5344CB8AC3E}">
        <p14:creationId xmlns:p14="http://schemas.microsoft.com/office/powerpoint/2010/main" val="15227683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Collaboration SaaS Overview</a:t>
            </a:r>
            <a:endParaRPr lang="en-US" dirty="0"/>
          </a:p>
        </p:txBody>
      </p:sp>
      <p:graphicFrame>
        <p:nvGraphicFramePr>
          <p:cNvPr id="4" name="Table Placeholder 8"/>
          <p:cNvGraphicFramePr>
            <a:graphicFrameLocks/>
          </p:cNvGraphicFramePr>
          <p:nvPr>
            <p:extLst>
              <p:ext uri="{D42A27DB-BD31-4B8C-83A1-F6EECF244321}">
                <p14:modId xmlns:p14="http://schemas.microsoft.com/office/powerpoint/2010/main" val="3042841049"/>
              </p:ext>
            </p:extLst>
          </p:nvPr>
        </p:nvGraphicFramePr>
        <p:xfrm>
          <a:off x="194212" y="1016738"/>
          <a:ext cx="8796040" cy="2471002"/>
        </p:xfrm>
        <a:graphic>
          <a:graphicData uri="http://schemas.openxmlformats.org/drawingml/2006/table">
            <a:tbl>
              <a:tblPr firstRow="1" bandRow="1">
                <a:effectLst/>
                <a:tableStyleId>{5C22544A-7EE6-4342-B048-85BDC9FD1C3A}</a:tableStyleId>
              </a:tblPr>
              <a:tblGrid>
                <a:gridCol w="1157159">
                  <a:extLst>
                    <a:ext uri="{9D8B030D-6E8A-4147-A177-3AD203B41FA5}">
                      <a16:colId xmlns:a16="http://schemas.microsoft.com/office/drawing/2014/main" xmlns="" val="20000"/>
                    </a:ext>
                  </a:extLst>
                </a:gridCol>
                <a:gridCol w="3649508">
                  <a:extLst>
                    <a:ext uri="{9D8B030D-6E8A-4147-A177-3AD203B41FA5}">
                      <a16:colId xmlns:a16="http://schemas.microsoft.com/office/drawing/2014/main" xmlns="" val="20001"/>
                    </a:ext>
                  </a:extLst>
                </a:gridCol>
                <a:gridCol w="3989373">
                  <a:extLst>
                    <a:ext uri="{9D8B030D-6E8A-4147-A177-3AD203B41FA5}">
                      <a16:colId xmlns:a16="http://schemas.microsoft.com/office/drawing/2014/main" xmlns="" val="20002"/>
                    </a:ext>
                  </a:extLst>
                </a:gridCol>
              </a:tblGrid>
              <a:tr h="272441">
                <a:tc>
                  <a:txBody>
                    <a:bodyPr/>
                    <a:lstStyle/>
                    <a:p>
                      <a:pPr marL="0" algn="l" defTabSz="914400" rtl="0" eaLnBrk="1" latinLnBrk="0" hangingPunct="1">
                        <a:lnSpc>
                          <a:spcPct val="95000"/>
                        </a:lnSpc>
                        <a:spcBef>
                          <a:spcPts val="300"/>
                        </a:spcBef>
                      </a:pPr>
                      <a:endParaRPr lang="en-US" sz="900" b="0" strike="noStrike" kern="1200" dirty="0">
                        <a:solidFill>
                          <a:schemeClr val="bg1"/>
                        </a:solidFill>
                        <a:latin typeface="+mn-lt"/>
                        <a:ea typeface="+mn-ea"/>
                        <a:cs typeface="+mn-cs"/>
                      </a:endParaRP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tc gridSpan="2">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dirty="0">
                          <a:solidFill>
                            <a:srgbClr val="FFFFFF"/>
                          </a:solidFill>
                          <a:effectLst/>
                          <a:latin typeface="Arial" pitchFamily="34" charset="0"/>
                          <a:ea typeface="ＭＳ Ｐゴシック" pitchFamily="34" charset="-128"/>
                        </a:rPr>
                        <a:t>Collaboration SaaS</a:t>
                      </a: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rgbClr val="FFFFFF"/>
                        </a:solidFill>
                        <a:effectLst/>
                        <a:latin typeface="Arial" pitchFamily="34" charset="0"/>
                        <a:ea typeface="ＭＳ Ｐゴシック" pitchFamily="34" charset="-128"/>
                      </a:endParaRPr>
                    </a:p>
                  </a:txBody>
                  <a:tcPr marL="135279" marR="135279" marT="67640" marB="6764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409601">
                <a:tc>
                  <a:txBody>
                    <a:bodyPr/>
                    <a:lstStyle/>
                    <a:p>
                      <a:pPr algn="l">
                        <a:lnSpc>
                          <a:spcPct val="95000"/>
                        </a:lnSpc>
                        <a:spcBef>
                          <a:spcPts val="300"/>
                        </a:spcBef>
                      </a:pPr>
                      <a:r>
                        <a:rPr lang="en-US" sz="900" b="1" kern="1200" dirty="0">
                          <a:solidFill>
                            <a:schemeClr val="tx1"/>
                          </a:solidFill>
                          <a:latin typeface="+mn-lt"/>
                          <a:ea typeface="+mn-ea"/>
                          <a:cs typeface="+mn-cs"/>
                        </a:rPr>
                        <a:t>Enrollment Requirement</a:t>
                      </a:r>
                    </a:p>
                  </a:txBody>
                  <a:tcPr marL="135279" marR="135279" marT="67640" marB="67640">
                    <a:lnT w="12700" cap="flat" cmpd="sng" algn="ctr">
                      <a:solidFill>
                        <a:schemeClr val="bg1"/>
                      </a:solidFill>
                      <a:prstDash val="solid"/>
                      <a:round/>
                      <a:headEnd type="none" w="med" len="med"/>
                      <a:tailEnd type="none" w="med" len="med"/>
                    </a:lnT>
                  </a:tcPr>
                </a:tc>
                <a:tc gridSpan="2">
                  <a:txBody>
                    <a:bodyPr/>
                    <a:lstStyle/>
                    <a:p>
                      <a:pPr marL="0" marR="0" lvl="0" indent="0" algn="ctr" defTabSz="814388" rtl="0" eaLnBrk="0" fontAlgn="base" latinLnBrk="0" hangingPunct="0">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n-lt"/>
                          <a:ea typeface="+mn-ea"/>
                          <a:cs typeface="+mn-cs"/>
                        </a:rPr>
                        <a:t>SaaS Subscription Resale Program—Simple Resale or Resale with Lifecycle management track </a:t>
                      </a:r>
                      <a:br>
                        <a:rPr lang="en-US" sz="900" kern="1200" dirty="0">
                          <a:solidFill>
                            <a:schemeClr val="tx1"/>
                          </a:solidFill>
                          <a:latin typeface="+mn-lt"/>
                          <a:ea typeface="+mn-ea"/>
                          <a:cs typeface="+mn-cs"/>
                        </a:rPr>
                      </a:br>
                      <a:r>
                        <a:rPr lang="en-US" sz="900" kern="1200" dirty="0">
                          <a:solidFill>
                            <a:schemeClr val="tx1"/>
                          </a:solidFill>
                          <a:latin typeface="+mn-lt"/>
                          <a:ea typeface="+mn-ea"/>
                          <a:cs typeface="+mn-cs"/>
                        </a:rPr>
                        <a:t>(including passing the COLT test that is required as per SaaS Subscription Resale Program Terms and Conditions) </a:t>
                      </a:r>
                    </a:p>
                  </a:txBody>
                  <a:tcPr marL="135279" marR="135279" marT="67640" marB="67640">
                    <a:lnT w="12700" cap="flat" cmpd="sng" algn="ctr">
                      <a:solidFill>
                        <a:schemeClr val="bg1"/>
                      </a:solidFill>
                      <a:prstDash val="solid"/>
                      <a:round/>
                      <a:headEnd type="none" w="med" len="med"/>
                      <a:tailEnd type="none" w="med" len="med"/>
                    </a:lnT>
                  </a:tcPr>
                </a:tc>
                <a:tc hMerge="1">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defRPr/>
                      </a:pPr>
                      <a:endParaRPr lang="en-US" sz="900" kern="1200" dirty="0">
                        <a:solidFill>
                          <a:schemeClr val="tx1"/>
                        </a:solidFill>
                        <a:latin typeface="+mn-lt"/>
                      </a:endParaRPr>
                    </a:p>
                  </a:txBody>
                  <a:tcPr marL="135279" marR="135279" marT="67640" marB="6764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274523">
                <a:tc>
                  <a:txBody>
                    <a:bodyPr/>
                    <a:lstStyle/>
                    <a:p>
                      <a:pPr marL="0" algn="l" defTabSz="914400" rtl="0" eaLnBrk="1" latinLnBrk="0" hangingPunct="1">
                        <a:lnSpc>
                          <a:spcPct val="95000"/>
                        </a:lnSpc>
                        <a:spcBef>
                          <a:spcPts val="300"/>
                        </a:spcBef>
                      </a:pPr>
                      <a:r>
                        <a:rPr lang="en-US" sz="900" b="1" strike="noStrike" kern="1200" dirty="0">
                          <a:solidFill>
                            <a:schemeClr val="bg1"/>
                          </a:solidFill>
                          <a:latin typeface="+mn-lt"/>
                        </a:rPr>
                        <a:t>Component</a:t>
                      </a:r>
                      <a:endParaRPr lang="en-US" sz="900" b="1" strike="noStrike" kern="1200" dirty="0">
                        <a:solidFill>
                          <a:schemeClr val="bg1"/>
                        </a:solidFill>
                        <a:latin typeface="+mn-lt"/>
                        <a:ea typeface="+mn-ea"/>
                        <a:cs typeface="+mn-cs"/>
                      </a:endParaRPr>
                    </a:p>
                  </a:txBody>
                  <a:tcPr marL="135279" marR="135279" marT="67640" marB="67640">
                    <a:solidFill>
                      <a:schemeClr val="tx1">
                        <a:lumMod val="60000"/>
                        <a:lumOff val="40000"/>
                      </a:schemeClr>
                    </a:solidFill>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900" b="1" i="0" u="none" strike="noStrike" cap="none" normalizeH="0" baseline="0" dirty="0">
                          <a:ln>
                            <a:noFill/>
                          </a:ln>
                          <a:solidFill>
                            <a:schemeClr val="bg1"/>
                          </a:solidFill>
                          <a:effectLst/>
                          <a:latin typeface="+mn-lt"/>
                        </a:rPr>
                        <a:t>Churn Management Component </a:t>
                      </a:r>
                    </a:p>
                  </a:txBody>
                  <a:tcPr marL="135279" marR="135279" marT="67640" marB="67640">
                    <a:solidFill>
                      <a:schemeClr val="tx1">
                        <a:lumMod val="60000"/>
                        <a:lumOff val="40000"/>
                      </a:schemeClr>
                    </a:solidFill>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900" b="1" i="0" u="none" strike="noStrike" cap="none" normalizeH="0" baseline="0" dirty="0">
                          <a:ln>
                            <a:noFill/>
                          </a:ln>
                          <a:solidFill>
                            <a:schemeClr val="bg1"/>
                          </a:solidFill>
                          <a:effectLst/>
                          <a:latin typeface="+mn-lt"/>
                        </a:rPr>
                        <a:t>Recurring Revenue Growth Component</a:t>
                      </a:r>
                    </a:p>
                  </a:txBody>
                  <a:tcPr marL="135279" marR="135279" marT="67640" marB="67640">
                    <a:solidFill>
                      <a:schemeClr val="tx1">
                        <a:lumMod val="60000"/>
                        <a:lumOff val="40000"/>
                      </a:schemeClr>
                    </a:solidFill>
                  </a:tcPr>
                </a:tc>
                <a:extLst>
                  <a:ext uri="{0D108BD9-81ED-4DB2-BD59-A6C34878D82A}">
                    <a16:rowId xmlns:a16="http://schemas.microsoft.com/office/drawing/2014/main" xmlns="" val="10002"/>
                  </a:ext>
                </a:extLst>
              </a:tr>
              <a:tr h="684568">
                <a:tc>
                  <a:txBody>
                    <a:bodyPr/>
                    <a:lstStyle/>
                    <a:p>
                      <a:pPr algn="l">
                        <a:lnSpc>
                          <a:spcPct val="95000"/>
                        </a:lnSpc>
                        <a:spcBef>
                          <a:spcPts val="300"/>
                        </a:spcBef>
                      </a:pPr>
                      <a:r>
                        <a:rPr lang="en-US" sz="900" b="1" kern="1200" dirty="0">
                          <a:solidFill>
                            <a:schemeClr val="tx1"/>
                          </a:solidFill>
                          <a:latin typeface="+mn-lt"/>
                          <a:ea typeface="+mn-ea"/>
                          <a:cs typeface="+mn-cs"/>
                        </a:rPr>
                        <a:t>Designation Requirement</a:t>
                      </a:r>
                    </a:p>
                  </a:txBody>
                  <a:tcPr marL="135279" marR="135279" marT="67640" marB="6764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n-lt"/>
                          <a:ea typeface="+mn-ea"/>
                          <a:cs typeface="+mn-cs"/>
                        </a:rPr>
                        <a:t>Become approved for SaaS </a:t>
                      </a:r>
                      <a:r>
                        <a:rPr lang="en-US" sz="900" kern="1200" dirty="0">
                          <a:solidFill>
                            <a:schemeClr val="tx1"/>
                          </a:solidFill>
                          <a:latin typeface="+mn-lt"/>
                        </a:rPr>
                        <a:t>Subscription Resale Program—Resale with Lifecycle management </a:t>
                      </a:r>
                      <a:r>
                        <a:rPr lang="en-US" sz="900" kern="1200" dirty="0">
                          <a:solidFill>
                            <a:schemeClr val="tx1"/>
                          </a:solidFill>
                          <a:latin typeface="+mn-lt"/>
                          <a:ea typeface="+mn-ea"/>
                          <a:cs typeface="+mn-cs"/>
                        </a:rPr>
                        <a:t>track (including transition of entire customer base to partner) and Lifecycle Advisor for WebEx and Spark before the end of period</a:t>
                      </a:r>
                      <a:endParaRPr lang="en-US" sz="900" kern="1200" dirty="0">
                        <a:solidFill>
                          <a:srgbClr val="FF0000"/>
                        </a:solidFill>
                        <a:latin typeface="+mn-lt"/>
                        <a:ea typeface="+mn-ea"/>
                        <a:cs typeface="+mn-cs"/>
                      </a:endParaRPr>
                    </a:p>
                  </a:txBody>
                  <a:tcPr marL="135279" marR="135279" marT="67640" marB="6764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n-lt"/>
                        </a:rPr>
                        <a:t>Maintain SaaS Subscription Resale Program—Simple Resale or Resale with Lifecycle management track</a:t>
                      </a:r>
                      <a:r>
                        <a:rPr lang="en-US" sz="900" kern="1200" baseline="0" dirty="0">
                          <a:solidFill>
                            <a:schemeClr val="tx1"/>
                          </a:solidFill>
                          <a:latin typeface="+mn-lt"/>
                        </a:rPr>
                        <a:t> </a:t>
                      </a:r>
                      <a:r>
                        <a:rPr lang="en-US" sz="900" kern="1200" dirty="0">
                          <a:solidFill>
                            <a:schemeClr val="tx1"/>
                          </a:solidFill>
                          <a:latin typeface="+mn-lt"/>
                          <a:ea typeface="+mn-ea"/>
                          <a:cs typeface="+mn-cs"/>
                        </a:rPr>
                        <a:t>(throughout the entire VIP period)</a:t>
                      </a:r>
                      <a:r>
                        <a:rPr lang="en-US" sz="900" kern="1200" baseline="0" dirty="0">
                          <a:solidFill>
                            <a:schemeClr val="tx1"/>
                          </a:solidFill>
                          <a:latin typeface="+mn-lt"/>
                          <a:ea typeface="+mn-ea"/>
                          <a:cs typeface="+mn-cs"/>
                        </a:rPr>
                        <a:t> </a:t>
                      </a:r>
                    </a:p>
                  </a:txBody>
                  <a:tcPr marL="135279" marR="135279" marT="67640" marB="67640"/>
                </a:tc>
                <a:extLst>
                  <a:ext uri="{0D108BD9-81ED-4DB2-BD59-A6C34878D82A}">
                    <a16:rowId xmlns:a16="http://schemas.microsoft.com/office/drawing/2014/main" xmlns="" val="10003"/>
                  </a:ext>
                </a:extLst>
              </a:tr>
              <a:tr h="409601">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n-lt"/>
                        </a:rPr>
                        <a:t>Revenue</a:t>
                      </a:r>
                      <a:r>
                        <a:rPr lang="en-US" sz="900" b="1" kern="1200" baseline="0" dirty="0">
                          <a:solidFill>
                            <a:schemeClr val="tx1"/>
                          </a:solidFill>
                          <a:latin typeface="+mn-lt"/>
                        </a:rPr>
                        <a:t> </a:t>
                      </a:r>
                    </a:p>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baseline="0" noProof="0" dirty="0">
                          <a:solidFill>
                            <a:schemeClr val="tx1"/>
                          </a:solidFill>
                          <a:latin typeface="+mn-lt"/>
                          <a:ea typeface="+mn-ea"/>
                          <a:cs typeface="+mn-cs"/>
                        </a:rPr>
                        <a:t>Requirement</a:t>
                      </a:r>
                      <a:endParaRPr lang="en-US" sz="900" b="1" kern="1200" noProof="0" dirty="0">
                        <a:solidFill>
                          <a:schemeClr val="tx1"/>
                        </a:solidFill>
                        <a:latin typeface="+mn-lt"/>
                        <a:ea typeface="+mn-ea"/>
                        <a:cs typeface="+mn-cs"/>
                      </a:endParaRPr>
                    </a:p>
                  </a:txBody>
                  <a:tcPr marL="135279" marR="135279" marT="67640" marB="6764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n-lt"/>
                          <a:ea typeface="+mn-ea"/>
                          <a:cs typeface="+mn-cs"/>
                        </a:rPr>
                        <a:t>Retain 92 percent </a:t>
                      </a:r>
                      <a:r>
                        <a:rPr lang="en-US" sz="900" dirty="0"/>
                        <a:t>of initial recurring revenue within VIP period across all customers,</a:t>
                      </a:r>
                      <a:r>
                        <a:rPr lang="en-US" sz="900" baseline="0" dirty="0"/>
                        <a:t> </a:t>
                      </a:r>
                      <a:r>
                        <a:rPr lang="en-US" sz="900" dirty="0"/>
                        <a:t>placed on Annuity</a:t>
                      </a:r>
                    </a:p>
                  </a:txBody>
                  <a:tcPr marL="135279" marR="135279" marT="67640" marB="6764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n-lt"/>
                          <a:ea typeface="+mn-ea"/>
                          <a:cs typeface="+mn-cs"/>
                        </a:rPr>
                        <a:t>Reach Minimum</a:t>
                      </a:r>
                      <a:r>
                        <a:rPr lang="en-US" sz="900" kern="1200" baseline="0" dirty="0">
                          <a:solidFill>
                            <a:schemeClr val="tx1"/>
                          </a:solidFill>
                          <a:latin typeface="+mn-lt"/>
                          <a:ea typeface="+mn-ea"/>
                          <a:cs typeface="+mn-cs"/>
                        </a:rPr>
                        <a:t> T</a:t>
                      </a:r>
                      <a:r>
                        <a:rPr lang="en-US" sz="900" dirty="0"/>
                        <a:t>otal Monthly Recurring Revenue (MRR) </a:t>
                      </a:r>
                      <a:r>
                        <a:rPr lang="en-US" sz="900" kern="1200" dirty="0">
                          <a:solidFill>
                            <a:schemeClr val="dk1"/>
                          </a:solidFill>
                          <a:latin typeface="+mn-lt"/>
                          <a:ea typeface="+mn-ea"/>
                          <a:cs typeface="+mn-cs"/>
                        </a:rPr>
                        <a:t>Growth of </a:t>
                      </a:r>
                      <a:r>
                        <a:rPr lang="en-US" sz="900" kern="1200" dirty="0">
                          <a:solidFill>
                            <a:schemeClr val="tx1"/>
                          </a:solidFill>
                          <a:latin typeface="+mn-lt"/>
                          <a:ea typeface="+mn-ea"/>
                          <a:cs typeface="+mn-cs"/>
                        </a:rPr>
                        <a:t>$1,000 in qualified </a:t>
                      </a:r>
                      <a:r>
                        <a:rPr lang="en-US" sz="900" kern="1200" dirty="0">
                          <a:solidFill>
                            <a:schemeClr val="dk1"/>
                          </a:solidFill>
                          <a:latin typeface="+mn-lt"/>
                          <a:ea typeface="+mn-ea"/>
                          <a:cs typeface="+mn-cs"/>
                        </a:rPr>
                        <a:t>offers across GPL, GRA, and Annuity </a:t>
                      </a:r>
                    </a:p>
                  </a:txBody>
                  <a:tcPr marL="135279" marR="135279" marT="67640" marB="67640"/>
                </a:tc>
                <a:extLst>
                  <a:ext uri="{0D108BD9-81ED-4DB2-BD59-A6C34878D82A}">
                    <a16:rowId xmlns:a16="http://schemas.microsoft.com/office/drawing/2014/main" xmlns="" val="10004"/>
                  </a:ext>
                </a:extLst>
              </a:tr>
              <a:tr h="395885">
                <a:tc>
                  <a:txBody>
                    <a:bodyPr/>
                    <a:lstStyle/>
                    <a:p>
                      <a:pPr algn="l">
                        <a:lnSpc>
                          <a:spcPct val="95000"/>
                        </a:lnSpc>
                        <a:spcBef>
                          <a:spcPts val="300"/>
                        </a:spcBef>
                      </a:pPr>
                      <a:r>
                        <a:rPr lang="en-US" sz="900" b="1" kern="1200" dirty="0">
                          <a:solidFill>
                            <a:schemeClr val="tx1"/>
                          </a:solidFill>
                          <a:latin typeface="+mn-lt"/>
                        </a:rPr>
                        <a:t>VIP Payout</a:t>
                      </a:r>
                      <a:endParaRPr lang="en-US" sz="900" b="1" kern="1200" dirty="0">
                        <a:solidFill>
                          <a:schemeClr val="tx1"/>
                        </a:solidFill>
                        <a:latin typeface="+mn-lt"/>
                        <a:ea typeface="+mn-ea"/>
                        <a:cs typeface="+mn-cs"/>
                      </a:endParaRPr>
                    </a:p>
                  </a:txBody>
                  <a:tcPr marL="135279" marR="135279" marT="67640" marB="6764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dirty="0"/>
                        <a:t>7%</a:t>
                      </a:r>
                      <a:r>
                        <a:rPr lang="en-US" sz="900" baseline="0" dirty="0">
                          <a:solidFill>
                            <a:srgbClr val="FF0000"/>
                          </a:solidFill>
                        </a:rPr>
                        <a:t> </a:t>
                      </a:r>
                      <a:r>
                        <a:rPr lang="en-US" sz="900" dirty="0"/>
                        <a:t>on 6 month retained value of subscriptions placed on Annuity</a:t>
                      </a:r>
                      <a:endParaRPr lang="en-US" sz="900" kern="1200" dirty="0">
                        <a:solidFill>
                          <a:schemeClr val="tx1"/>
                        </a:solidFill>
                        <a:latin typeface="+mn-lt"/>
                        <a:ea typeface="+mn-ea"/>
                        <a:cs typeface="+mn-cs"/>
                      </a:endParaRPr>
                    </a:p>
                  </a:txBody>
                  <a:tcPr marL="135279" marR="135279" marT="67640" marB="6764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dirty="0"/>
                        <a:t>Rebate % associated to particular offer, paid on incremental value* of eligible subscriptions</a:t>
                      </a:r>
                    </a:p>
                  </a:txBody>
                  <a:tcPr marL="135279" marR="135279" marT="67640" marB="67640"/>
                </a:tc>
                <a:extLst>
                  <a:ext uri="{0D108BD9-81ED-4DB2-BD59-A6C34878D82A}">
                    <a16:rowId xmlns:a16="http://schemas.microsoft.com/office/drawing/2014/main" xmlns="" val="10005"/>
                  </a:ext>
                </a:extLst>
              </a:tr>
            </a:tbl>
          </a:graphicData>
        </a:graphic>
      </p:graphicFrame>
      <p:sp>
        <p:nvSpPr>
          <p:cNvPr id="3" name="Rectangle 2"/>
          <p:cNvSpPr/>
          <p:nvPr/>
        </p:nvSpPr>
        <p:spPr>
          <a:xfrm>
            <a:off x="363837" y="3515358"/>
            <a:ext cx="8626414" cy="615505"/>
          </a:xfrm>
          <a:prstGeom prst="rect">
            <a:avLst/>
          </a:prstGeom>
        </p:spPr>
        <p:txBody>
          <a:bodyPr wrap="square" lIns="91404" tIns="45702" rIns="91404" bIns="45702">
            <a:spAutoFit/>
          </a:bodyPr>
          <a:lstStyle/>
          <a:p>
            <a:pPr>
              <a:spcBef>
                <a:spcPts val="600"/>
              </a:spcBef>
              <a:spcAft>
                <a:spcPts val="200"/>
              </a:spcAft>
            </a:pPr>
            <a:r>
              <a:rPr lang="en-US" sz="700" dirty="0"/>
              <a:t>*Net Monthly Recurring Revenue (MRR) Growth on Annuity within VIP period</a:t>
            </a:r>
          </a:p>
          <a:p>
            <a:pPr>
              <a:spcBef>
                <a:spcPts val="600"/>
              </a:spcBef>
              <a:spcAft>
                <a:spcPts val="200"/>
              </a:spcAft>
            </a:pPr>
            <a:endParaRPr lang="en-US" sz="700" dirty="0"/>
          </a:p>
          <a:p>
            <a:pPr>
              <a:spcBef>
                <a:spcPts val="600"/>
              </a:spcBef>
              <a:spcAft>
                <a:spcPts val="200"/>
              </a:spcAft>
            </a:pPr>
            <a:r>
              <a:rPr lang="en-US" sz="700" dirty="0"/>
              <a:t> </a:t>
            </a:r>
          </a:p>
        </p:txBody>
      </p:sp>
    </p:spTree>
    <p:extLst>
      <p:ext uri="{BB962C8B-B14F-4D97-AF65-F5344CB8AC3E}">
        <p14:creationId xmlns:p14="http://schemas.microsoft.com/office/powerpoint/2010/main" val="185121516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2941607" y="1296033"/>
            <a:ext cx="5798037" cy="3168210"/>
          </a:xfrm>
        </p:spPr>
        <p:txBody>
          <a:bodyPr/>
          <a:lstStyle/>
          <a:p>
            <a:pPr>
              <a:spcBef>
                <a:spcPts val="800"/>
              </a:spcBef>
              <a:buNone/>
            </a:pPr>
            <a:r>
              <a:rPr lang="en-US" sz="1400" dirty="0">
                <a:solidFill>
                  <a:schemeClr val="bg2"/>
                </a:solidFill>
              </a:rPr>
              <a:t>General Requirements</a:t>
            </a:r>
          </a:p>
          <a:p>
            <a:pPr lvl="0">
              <a:spcBef>
                <a:spcPts val="800"/>
              </a:spcBef>
            </a:pPr>
            <a:r>
              <a:rPr lang="en-US" sz="1200" dirty="0"/>
              <a:t>Enabled on Cisco’s Annuity platform in CCW—subject to availability in your particular country</a:t>
            </a:r>
          </a:p>
          <a:p>
            <a:pPr>
              <a:spcBef>
                <a:spcPts val="800"/>
              </a:spcBef>
            </a:pPr>
            <a:r>
              <a:rPr lang="en-US" sz="1200" dirty="0"/>
              <a:t>Able to contractually sell eligible offers (SKUs details available at VIP </a:t>
            </a:r>
            <a:br>
              <a:rPr lang="en-US" sz="1200" dirty="0"/>
            </a:br>
            <a:r>
              <a:rPr lang="en-US" sz="1200" dirty="0"/>
              <a:t>SKUs list) </a:t>
            </a:r>
          </a:p>
          <a:p>
            <a:pPr>
              <a:spcBef>
                <a:spcPts val="800"/>
              </a:spcBef>
            </a:pPr>
            <a:r>
              <a:rPr lang="en-US" sz="1200" dirty="0"/>
              <a:t>Approved for </a:t>
            </a:r>
            <a:r>
              <a:rPr lang="en-US" sz="1200" dirty="0" err="1"/>
              <a:t>SaaS</a:t>
            </a:r>
            <a:r>
              <a:rPr lang="en-US" sz="1200" dirty="0"/>
              <a:t> Subscription Resale Program—Simple Resale or Resale with Lifecycle management track (including passing the COLT test that is required as per </a:t>
            </a:r>
            <a:r>
              <a:rPr lang="en-US" sz="1200" dirty="0" err="1"/>
              <a:t>SaaS</a:t>
            </a:r>
            <a:r>
              <a:rPr lang="en-US" sz="1200" dirty="0"/>
              <a:t> Subscription Resale Program Terms and Conditions) </a:t>
            </a:r>
          </a:p>
          <a:p>
            <a:pPr>
              <a:spcBef>
                <a:spcPts val="800"/>
              </a:spcBef>
            </a:pPr>
            <a:r>
              <a:rPr lang="en-US" sz="1200" dirty="0"/>
              <a:t>No CSAT requirements</a:t>
            </a:r>
          </a:p>
          <a:p>
            <a:pPr lvl="0">
              <a:spcBef>
                <a:spcPts val="800"/>
              </a:spcBef>
            </a:pPr>
            <a:r>
              <a:rPr lang="en-US" sz="1200" dirty="0"/>
              <a:t>Eligible partners receive payments only on orders placed on Annuity</a:t>
            </a:r>
          </a:p>
          <a:p>
            <a:pPr>
              <a:spcBef>
                <a:spcPts val="800"/>
              </a:spcBef>
            </a:pPr>
            <a:r>
              <a:rPr lang="en-US" sz="1200" dirty="0"/>
              <a:t>Migrations, Internal Business Use, NFR, Simplified pricing deals are excluded (incremental revenue on the top of migrations is duly recognized—see VIP rules for specific details)</a:t>
            </a:r>
          </a:p>
        </p:txBody>
      </p:sp>
      <p:sp>
        <p:nvSpPr>
          <p:cNvPr id="2" name="Title 1"/>
          <p:cNvSpPr>
            <a:spLocks noGrp="1"/>
          </p:cNvSpPr>
          <p:nvPr>
            <p:ph type="title"/>
          </p:nvPr>
        </p:nvSpPr>
        <p:spPr/>
        <p:txBody>
          <a:bodyPr/>
          <a:lstStyle/>
          <a:p>
            <a:r>
              <a:rPr lang="en-US"/>
              <a:t>Collaboration SaaS</a:t>
            </a:r>
            <a:endParaRPr lang="en-US" dirty="0"/>
          </a:p>
        </p:txBody>
      </p:sp>
      <p:sp>
        <p:nvSpPr>
          <p:cNvPr id="6" name="Rectangle 5"/>
          <p:cNvSpPr/>
          <p:nvPr/>
        </p:nvSpPr>
        <p:spPr>
          <a:xfrm>
            <a:off x="531519" y="1842752"/>
            <a:ext cx="2076359" cy="9356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Churn Management Component </a:t>
            </a:r>
            <a:br>
              <a:rPr lang="en-US" sz="1400" dirty="0"/>
            </a:br>
            <a:r>
              <a:rPr lang="en-US" sz="1400" dirty="0"/>
              <a:t>7%</a:t>
            </a:r>
          </a:p>
        </p:txBody>
      </p:sp>
      <p:sp>
        <p:nvSpPr>
          <p:cNvPr id="7" name="Rectangle 6"/>
          <p:cNvSpPr/>
          <p:nvPr/>
        </p:nvSpPr>
        <p:spPr>
          <a:xfrm>
            <a:off x="538145" y="2950070"/>
            <a:ext cx="2069734" cy="94668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Recurring Revenue Growth Component </a:t>
            </a:r>
            <a:br>
              <a:rPr lang="en-US" sz="1400" dirty="0"/>
            </a:br>
            <a:r>
              <a:rPr lang="en-US" sz="1400" dirty="0"/>
              <a:t>10%/15% </a:t>
            </a:r>
            <a:br>
              <a:rPr lang="en-US" sz="1400" dirty="0"/>
            </a:br>
            <a:r>
              <a:rPr lang="en-US" sz="1400" dirty="0"/>
              <a:t>(</a:t>
            </a:r>
            <a:r>
              <a:rPr lang="en-US" sz="1100" dirty="0"/>
              <a:t>+1.5x multiplier for VIP 29</a:t>
            </a:r>
            <a:r>
              <a:rPr lang="en-US" sz="1400" dirty="0"/>
              <a:t>)</a:t>
            </a:r>
          </a:p>
        </p:txBody>
      </p:sp>
      <p:sp>
        <p:nvSpPr>
          <p:cNvPr id="9" name="Rectangle 8"/>
          <p:cNvSpPr/>
          <p:nvPr/>
        </p:nvSpPr>
        <p:spPr>
          <a:xfrm>
            <a:off x="546257" y="2950072"/>
            <a:ext cx="2061621" cy="946680"/>
          </a:xfrm>
          <a:prstGeom prst="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p:txBody>
      </p:sp>
      <p:cxnSp>
        <p:nvCxnSpPr>
          <p:cNvPr id="11" name="Straight Connector 10"/>
          <p:cNvCxnSpPr/>
          <p:nvPr/>
        </p:nvCxnSpPr>
        <p:spPr>
          <a:xfrm>
            <a:off x="2853738" y="1200150"/>
            <a:ext cx="0" cy="3429000"/>
          </a:xfrm>
          <a:prstGeom prst="line">
            <a:avLst/>
          </a:prstGeom>
          <a:ln w="19050">
            <a:solidFill>
              <a:schemeClr val="bg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57195170"/>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2941607" y="1296033"/>
            <a:ext cx="5798037" cy="3168210"/>
          </a:xfrm>
        </p:spPr>
        <p:txBody>
          <a:bodyPr/>
          <a:lstStyle/>
          <a:p>
            <a:pPr>
              <a:spcBef>
                <a:spcPts val="800"/>
              </a:spcBef>
              <a:buNone/>
            </a:pPr>
            <a:r>
              <a:rPr lang="en-US" sz="1400" dirty="0">
                <a:solidFill>
                  <a:schemeClr val="bg2"/>
                </a:solidFill>
              </a:rPr>
              <a:t>Requirements and Details</a:t>
            </a:r>
          </a:p>
          <a:p>
            <a:pPr>
              <a:spcBef>
                <a:spcPts val="800"/>
              </a:spcBef>
            </a:pPr>
            <a:r>
              <a:rPr lang="en-US" sz="1200" dirty="0">
                <a:solidFill>
                  <a:schemeClr val="tx1"/>
                </a:solidFill>
              </a:rPr>
              <a:t>Become approved for SaaS Subscription Resale Program—Resale with Lifecycle management track (</a:t>
            </a:r>
            <a:r>
              <a:rPr lang="en-US" sz="1200" dirty="0"/>
              <a:t>including passing the COLT test + </a:t>
            </a:r>
            <a:r>
              <a:rPr lang="en-US" sz="1200" dirty="0">
                <a:solidFill>
                  <a:schemeClr val="tx1"/>
                </a:solidFill>
              </a:rPr>
              <a:t>transition of entire customer base to partner) and Lifecycle Advisor for WebEx and Spark before the end of period</a:t>
            </a:r>
            <a:endParaRPr lang="en-US" sz="1200" dirty="0">
              <a:solidFill>
                <a:srgbClr val="FF0000"/>
              </a:solidFill>
            </a:endParaRPr>
          </a:p>
          <a:p>
            <a:pPr lvl="0">
              <a:spcBef>
                <a:spcPts val="800"/>
              </a:spcBef>
            </a:pPr>
            <a:r>
              <a:rPr lang="en-US" sz="1200" dirty="0"/>
              <a:t>Retain 92 percent of initial recurring revenue within VIP period across all customers, placed on Annuity</a:t>
            </a:r>
          </a:p>
          <a:p>
            <a:pPr lvl="0">
              <a:spcBef>
                <a:spcPts val="800"/>
              </a:spcBef>
            </a:pPr>
            <a:r>
              <a:rPr lang="en-US" sz="1200" dirty="0"/>
              <a:t>Net Growth in Monthly Recurring Revenue (MRR) from one VIP period can become part of the base for the Churn Management component in the following VIP period provided partner enrolls</a:t>
            </a:r>
          </a:p>
          <a:p>
            <a:pPr lvl="0">
              <a:spcBef>
                <a:spcPts val="800"/>
              </a:spcBef>
            </a:pPr>
            <a:r>
              <a:rPr lang="en-US" sz="1200" dirty="0"/>
              <a:t>Payment of 7 percent on 6 month retained value of subscriptions placed </a:t>
            </a:r>
            <a:br>
              <a:rPr lang="en-US" sz="1200" dirty="0"/>
            </a:br>
            <a:r>
              <a:rPr lang="en-US" sz="1200" dirty="0"/>
              <a:t>on Annuity</a:t>
            </a:r>
          </a:p>
        </p:txBody>
      </p:sp>
      <p:sp>
        <p:nvSpPr>
          <p:cNvPr id="2" name="Title 1"/>
          <p:cNvSpPr>
            <a:spLocks noGrp="1"/>
          </p:cNvSpPr>
          <p:nvPr>
            <p:ph type="title"/>
          </p:nvPr>
        </p:nvSpPr>
        <p:spPr/>
        <p:txBody>
          <a:bodyPr/>
          <a:lstStyle/>
          <a:p>
            <a:r>
              <a:rPr lang="en-US" dirty="0"/>
              <a:t>Collaboration SaaS: </a:t>
            </a:r>
            <a:br>
              <a:rPr lang="en-US" dirty="0"/>
            </a:br>
            <a:r>
              <a:rPr lang="en-US" dirty="0"/>
              <a:t>Two Payout Components</a:t>
            </a:r>
          </a:p>
        </p:txBody>
      </p:sp>
      <p:cxnSp>
        <p:nvCxnSpPr>
          <p:cNvPr id="11" name="Straight Connector 10"/>
          <p:cNvCxnSpPr/>
          <p:nvPr/>
        </p:nvCxnSpPr>
        <p:spPr>
          <a:xfrm>
            <a:off x="2853738" y="1200150"/>
            <a:ext cx="0" cy="3429000"/>
          </a:xfrm>
          <a:prstGeom prst="line">
            <a:avLst/>
          </a:prstGeom>
          <a:ln w="19050">
            <a:solidFill>
              <a:schemeClr val="bg2"/>
            </a:solidFill>
          </a:ln>
        </p:spPr>
        <p:style>
          <a:lnRef idx="1">
            <a:schemeClr val="accent5"/>
          </a:lnRef>
          <a:fillRef idx="0">
            <a:schemeClr val="accent5"/>
          </a:fillRef>
          <a:effectRef idx="0">
            <a:schemeClr val="accent5"/>
          </a:effectRef>
          <a:fontRef idx="minor">
            <a:schemeClr val="tx1"/>
          </a:fontRef>
        </p:style>
      </p:cxnSp>
      <p:sp>
        <p:nvSpPr>
          <p:cNvPr id="10" name="Rectangle 9"/>
          <p:cNvSpPr/>
          <p:nvPr/>
        </p:nvSpPr>
        <p:spPr>
          <a:xfrm>
            <a:off x="388189" y="1155939"/>
            <a:ext cx="2346385" cy="957533"/>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31519" y="1842752"/>
            <a:ext cx="2076359" cy="9356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Churn Management Component </a:t>
            </a:r>
            <a:br>
              <a:rPr lang="en-US" sz="1400" dirty="0"/>
            </a:br>
            <a:r>
              <a:rPr lang="en-US" sz="1400" dirty="0"/>
              <a:t>7%</a:t>
            </a:r>
          </a:p>
        </p:txBody>
      </p:sp>
      <p:sp>
        <p:nvSpPr>
          <p:cNvPr id="19" name="Rectangle 18"/>
          <p:cNvSpPr/>
          <p:nvPr/>
        </p:nvSpPr>
        <p:spPr>
          <a:xfrm>
            <a:off x="538144" y="2950070"/>
            <a:ext cx="2076359" cy="94668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Recurring Revenue Growth Component </a:t>
            </a:r>
            <a:br>
              <a:rPr lang="en-US" sz="1400" dirty="0"/>
            </a:br>
            <a:r>
              <a:rPr lang="en-US" sz="1400" dirty="0"/>
              <a:t>10%/15% </a:t>
            </a:r>
            <a:br>
              <a:rPr lang="en-US" sz="1400" dirty="0"/>
            </a:br>
            <a:r>
              <a:rPr lang="en-US" sz="1400" dirty="0"/>
              <a:t>(</a:t>
            </a:r>
            <a:r>
              <a:rPr lang="en-US" sz="1100" dirty="0"/>
              <a:t>+1.5x multiplier for VIP 29</a:t>
            </a:r>
            <a:r>
              <a:rPr lang="en-US" sz="1400" dirty="0"/>
              <a:t>)</a:t>
            </a:r>
          </a:p>
        </p:txBody>
      </p:sp>
      <p:sp>
        <p:nvSpPr>
          <p:cNvPr id="20" name="Rectangle 19"/>
          <p:cNvSpPr/>
          <p:nvPr/>
        </p:nvSpPr>
        <p:spPr>
          <a:xfrm>
            <a:off x="546257" y="2950072"/>
            <a:ext cx="2061621" cy="946680"/>
          </a:xfrm>
          <a:prstGeom prst="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p:txBody>
      </p:sp>
      <p:cxnSp>
        <p:nvCxnSpPr>
          <p:cNvPr id="21" name="Straight Connector 20"/>
          <p:cNvCxnSpPr/>
          <p:nvPr/>
        </p:nvCxnSpPr>
        <p:spPr>
          <a:xfrm>
            <a:off x="2853738" y="1200150"/>
            <a:ext cx="0" cy="3429000"/>
          </a:xfrm>
          <a:prstGeom prst="line">
            <a:avLst/>
          </a:prstGeom>
          <a:ln w="19050">
            <a:solidFill>
              <a:schemeClr val="bg2"/>
            </a:solidFill>
          </a:ln>
        </p:spPr>
        <p:style>
          <a:lnRef idx="1">
            <a:schemeClr val="accent5"/>
          </a:lnRef>
          <a:fillRef idx="0">
            <a:schemeClr val="accent5"/>
          </a:fillRef>
          <a:effectRef idx="0">
            <a:schemeClr val="accent5"/>
          </a:effectRef>
          <a:fontRef idx="minor">
            <a:schemeClr val="tx1"/>
          </a:fontRef>
        </p:style>
      </p:cxnSp>
      <p:sp>
        <p:nvSpPr>
          <p:cNvPr id="22" name="Rectangle 21"/>
          <p:cNvSpPr/>
          <p:nvPr/>
        </p:nvSpPr>
        <p:spPr>
          <a:xfrm>
            <a:off x="507353" y="2914650"/>
            <a:ext cx="2227221" cy="1363327"/>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7195170"/>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2941607" y="1296032"/>
            <a:ext cx="5798037" cy="3333117"/>
          </a:xfrm>
        </p:spPr>
        <p:txBody>
          <a:bodyPr/>
          <a:lstStyle/>
          <a:p>
            <a:pPr>
              <a:spcBef>
                <a:spcPts val="800"/>
              </a:spcBef>
              <a:buNone/>
            </a:pPr>
            <a:r>
              <a:rPr lang="en-US" sz="1400" dirty="0">
                <a:solidFill>
                  <a:schemeClr val="bg2"/>
                </a:solidFill>
              </a:rPr>
              <a:t>Requirements and Details</a:t>
            </a:r>
          </a:p>
          <a:p>
            <a:pPr lvl="0">
              <a:spcBef>
                <a:spcPts val="800"/>
              </a:spcBef>
            </a:pPr>
            <a:r>
              <a:rPr lang="en-US" sz="1200" dirty="0"/>
              <a:t>Maintain approved status in SaaS Subscription Resale Program—Simple Resale or Resale with Lifecycle management track (including passing </a:t>
            </a:r>
            <a:br>
              <a:rPr lang="en-US" sz="1200" dirty="0"/>
            </a:br>
            <a:r>
              <a:rPr lang="en-US" sz="1200" dirty="0"/>
              <a:t>the COLT)</a:t>
            </a:r>
          </a:p>
          <a:p>
            <a:pPr lvl="0">
              <a:spcBef>
                <a:spcPts val="800"/>
              </a:spcBef>
            </a:pPr>
            <a:r>
              <a:rPr lang="en-US" sz="1200" dirty="0"/>
              <a:t>Maintain your recurring revenue base across Cisco Global Price List (GPL) </a:t>
            </a:r>
            <a:br>
              <a:rPr lang="en-US" sz="1200" dirty="0"/>
            </a:br>
            <a:r>
              <a:rPr lang="en-US" sz="1200" dirty="0"/>
              <a:t>and </a:t>
            </a:r>
            <a:r>
              <a:rPr lang="en-US" sz="1200" dirty="0" err="1"/>
              <a:t>Webex</a:t>
            </a:r>
            <a:r>
              <a:rPr lang="en-US" sz="1200" dirty="0"/>
              <a:t> Global Reseller Agreement (GRA), while focusing on growing </a:t>
            </a:r>
            <a:br>
              <a:rPr lang="en-US" sz="1200" dirty="0"/>
            </a:br>
            <a:r>
              <a:rPr lang="en-US" sz="1200" dirty="0"/>
              <a:t>your Collaboration revenue on the Annuity—r</a:t>
            </a:r>
            <a:r>
              <a:rPr lang="en-US" sz="1200" dirty="0">
                <a:solidFill>
                  <a:schemeClr val="tx1"/>
                </a:solidFill>
              </a:rPr>
              <a:t>each Minimum T</a:t>
            </a:r>
            <a:r>
              <a:rPr lang="en-US" sz="1200" dirty="0"/>
              <a:t>otal Monthly Recurring Revenue (MRR) </a:t>
            </a:r>
            <a:r>
              <a:rPr lang="en-US" sz="1200" dirty="0">
                <a:solidFill>
                  <a:schemeClr val="dk1"/>
                </a:solidFill>
              </a:rPr>
              <a:t>Growth of $1,000 in qualified offers across GPL, GRA, and Annuity </a:t>
            </a:r>
          </a:p>
          <a:p>
            <a:pPr lvl="0">
              <a:spcBef>
                <a:spcPts val="800"/>
              </a:spcBef>
            </a:pPr>
            <a:r>
              <a:rPr lang="en-US" sz="1200" dirty="0"/>
              <a:t>Rebate structure simplified, multiple payout tiers removed and replaced with two payout rates—for existing WebEx offers and New offers</a:t>
            </a:r>
          </a:p>
          <a:p>
            <a:pPr lvl="1">
              <a:spcBef>
                <a:spcPts val="300"/>
              </a:spcBef>
            </a:pPr>
            <a:r>
              <a:rPr lang="en-US" sz="1050" dirty="0"/>
              <a:t>Align with market transitions to earn higher rate on New offers</a:t>
            </a:r>
          </a:p>
          <a:p>
            <a:pPr lvl="1">
              <a:spcBef>
                <a:spcPts val="300"/>
              </a:spcBef>
            </a:pPr>
            <a:r>
              <a:rPr lang="en-US" sz="1050" dirty="0"/>
              <a:t>Grow SaaS offers now to receive 1.5 multiplier, applied to the payout rates only in VIP 29 (i.e. 10% or 15% = 15% or 23% only in VIP </a:t>
            </a:r>
            <a:r>
              <a:rPr lang="en-US" sz="1050" dirty="0" smtClean="0"/>
              <a:t>29)</a:t>
            </a:r>
            <a:endParaRPr lang="en-US" sz="1050" dirty="0"/>
          </a:p>
          <a:p>
            <a:pPr>
              <a:spcBef>
                <a:spcPts val="800"/>
              </a:spcBef>
            </a:pPr>
            <a:r>
              <a:rPr lang="en-US" sz="1200" dirty="0"/>
              <a:t>Paid on Net Monthly Recurring Revenue (MRR) Growth of eligible subscriptions on Annuity within VIP period </a:t>
            </a:r>
          </a:p>
          <a:p>
            <a:pPr>
              <a:spcBef>
                <a:spcPts val="800"/>
              </a:spcBef>
            </a:pPr>
            <a:endParaRPr lang="en-US" sz="1200" baseline="30000" dirty="0"/>
          </a:p>
        </p:txBody>
      </p:sp>
      <p:sp>
        <p:nvSpPr>
          <p:cNvPr id="2" name="Title 1"/>
          <p:cNvSpPr>
            <a:spLocks noGrp="1"/>
          </p:cNvSpPr>
          <p:nvPr>
            <p:ph type="title"/>
          </p:nvPr>
        </p:nvSpPr>
        <p:spPr/>
        <p:txBody>
          <a:bodyPr/>
          <a:lstStyle/>
          <a:p>
            <a:r>
              <a:rPr lang="en-US" dirty="0"/>
              <a:t>Collaboration SaaS: </a:t>
            </a:r>
            <a:br>
              <a:rPr lang="en-US" dirty="0"/>
            </a:br>
            <a:r>
              <a:rPr lang="en-US" dirty="0"/>
              <a:t>Two Payout Components</a:t>
            </a:r>
          </a:p>
        </p:txBody>
      </p:sp>
      <p:cxnSp>
        <p:nvCxnSpPr>
          <p:cNvPr id="11" name="Straight Connector 10"/>
          <p:cNvCxnSpPr/>
          <p:nvPr/>
        </p:nvCxnSpPr>
        <p:spPr>
          <a:xfrm>
            <a:off x="2853738" y="1200150"/>
            <a:ext cx="0" cy="3429000"/>
          </a:xfrm>
          <a:prstGeom prst="line">
            <a:avLst/>
          </a:prstGeom>
          <a:ln w="19050">
            <a:solidFill>
              <a:schemeClr val="bg2"/>
            </a:solidFill>
          </a:ln>
        </p:spPr>
        <p:style>
          <a:lnRef idx="1">
            <a:schemeClr val="accent5"/>
          </a:lnRef>
          <a:fillRef idx="0">
            <a:schemeClr val="accent5"/>
          </a:fillRef>
          <a:effectRef idx="0">
            <a:schemeClr val="accent5"/>
          </a:effectRef>
          <a:fontRef idx="minor">
            <a:schemeClr val="tx1"/>
          </a:fontRef>
        </p:style>
      </p:cxnSp>
      <p:sp>
        <p:nvSpPr>
          <p:cNvPr id="10" name="Rectangle 9"/>
          <p:cNvSpPr/>
          <p:nvPr/>
        </p:nvSpPr>
        <p:spPr>
          <a:xfrm>
            <a:off x="388189" y="1121434"/>
            <a:ext cx="2346385" cy="2006776"/>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31519" y="1842752"/>
            <a:ext cx="2076359" cy="9356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Churn Management Component </a:t>
            </a:r>
            <a:br>
              <a:rPr lang="en-US" sz="1400" dirty="0"/>
            </a:br>
            <a:r>
              <a:rPr lang="en-US" sz="1400" dirty="0"/>
              <a:t>7%</a:t>
            </a:r>
          </a:p>
        </p:txBody>
      </p:sp>
      <p:sp>
        <p:nvSpPr>
          <p:cNvPr id="14" name="Rectangle 13"/>
          <p:cNvSpPr/>
          <p:nvPr/>
        </p:nvSpPr>
        <p:spPr>
          <a:xfrm>
            <a:off x="523200" y="2950072"/>
            <a:ext cx="2076359" cy="94668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Recurring Revenue Growth Component </a:t>
            </a:r>
            <a:br>
              <a:rPr lang="en-US" sz="1400" dirty="0"/>
            </a:br>
            <a:r>
              <a:rPr lang="en-US" sz="1400" dirty="0"/>
              <a:t>10%/15% </a:t>
            </a:r>
            <a:br>
              <a:rPr lang="en-US" sz="1400" dirty="0"/>
            </a:br>
            <a:r>
              <a:rPr lang="en-US" sz="1400" dirty="0"/>
              <a:t>(</a:t>
            </a:r>
            <a:r>
              <a:rPr lang="en-US" sz="1100" dirty="0"/>
              <a:t>+1.5x multiplier for VIP 29</a:t>
            </a:r>
            <a:r>
              <a:rPr lang="en-US" sz="1400" dirty="0"/>
              <a:t>)</a:t>
            </a:r>
          </a:p>
        </p:txBody>
      </p:sp>
      <p:sp>
        <p:nvSpPr>
          <p:cNvPr id="15" name="Rectangle 14"/>
          <p:cNvSpPr/>
          <p:nvPr/>
        </p:nvSpPr>
        <p:spPr>
          <a:xfrm>
            <a:off x="523199" y="2950072"/>
            <a:ext cx="2076360" cy="946680"/>
          </a:xfrm>
          <a:prstGeom prst="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p:txBody>
      </p:sp>
      <p:cxnSp>
        <p:nvCxnSpPr>
          <p:cNvPr id="16" name="Straight Connector 15"/>
          <p:cNvCxnSpPr/>
          <p:nvPr/>
        </p:nvCxnSpPr>
        <p:spPr>
          <a:xfrm>
            <a:off x="2853738" y="1200150"/>
            <a:ext cx="0" cy="3429000"/>
          </a:xfrm>
          <a:prstGeom prst="line">
            <a:avLst/>
          </a:prstGeom>
          <a:ln w="19050">
            <a:solidFill>
              <a:schemeClr val="bg2"/>
            </a:solidFill>
          </a:ln>
        </p:spPr>
        <p:style>
          <a:lnRef idx="1">
            <a:schemeClr val="accent5"/>
          </a:lnRef>
          <a:fillRef idx="0">
            <a:schemeClr val="accent5"/>
          </a:fillRef>
          <a:effectRef idx="0">
            <a:schemeClr val="accent5"/>
          </a:effectRef>
          <a:fontRef idx="minor">
            <a:schemeClr val="tx1"/>
          </a:fontRef>
        </p:style>
      </p:cxnSp>
      <p:sp>
        <p:nvSpPr>
          <p:cNvPr id="17" name="Rectangle 16"/>
          <p:cNvSpPr/>
          <p:nvPr/>
        </p:nvSpPr>
        <p:spPr>
          <a:xfrm>
            <a:off x="447770" y="1474688"/>
            <a:ext cx="2227221" cy="1363327"/>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7195170"/>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3131448"/>
              </p:ext>
            </p:extLst>
          </p:nvPr>
        </p:nvGraphicFramePr>
        <p:xfrm>
          <a:off x="343817" y="3101361"/>
          <a:ext cx="2940294" cy="609600"/>
        </p:xfrm>
        <a:graphic>
          <a:graphicData uri="http://schemas.openxmlformats.org/drawingml/2006/table">
            <a:tbl>
              <a:tblPr>
                <a:tableStyleId>{85BE263C-DBD7-4A20-BB59-AAB30ACAA65A}</a:tableStyleId>
              </a:tblPr>
              <a:tblGrid>
                <a:gridCol w="420042">
                  <a:extLst>
                    <a:ext uri="{9D8B030D-6E8A-4147-A177-3AD203B41FA5}">
                      <a16:colId xmlns:a16="http://schemas.microsoft.com/office/drawing/2014/main" xmlns="" val="20000"/>
                    </a:ext>
                  </a:extLst>
                </a:gridCol>
                <a:gridCol w="420042">
                  <a:extLst>
                    <a:ext uri="{9D8B030D-6E8A-4147-A177-3AD203B41FA5}">
                      <a16:colId xmlns:a16="http://schemas.microsoft.com/office/drawing/2014/main" xmlns="" val="20001"/>
                    </a:ext>
                  </a:extLst>
                </a:gridCol>
                <a:gridCol w="420042">
                  <a:extLst>
                    <a:ext uri="{9D8B030D-6E8A-4147-A177-3AD203B41FA5}">
                      <a16:colId xmlns:a16="http://schemas.microsoft.com/office/drawing/2014/main" xmlns="" val="20002"/>
                    </a:ext>
                  </a:extLst>
                </a:gridCol>
                <a:gridCol w="420042">
                  <a:extLst>
                    <a:ext uri="{9D8B030D-6E8A-4147-A177-3AD203B41FA5}">
                      <a16:colId xmlns:a16="http://schemas.microsoft.com/office/drawing/2014/main" xmlns="" val="20003"/>
                    </a:ext>
                  </a:extLst>
                </a:gridCol>
                <a:gridCol w="420042">
                  <a:extLst>
                    <a:ext uri="{9D8B030D-6E8A-4147-A177-3AD203B41FA5}">
                      <a16:colId xmlns:a16="http://schemas.microsoft.com/office/drawing/2014/main" xmlns="" val="20004"/>
                    </a:ext>
                  </a:extLst>
                </a:gridCol>
                <a:gridCol w="420042">
                  <a:extLst>
                    <a:ext uri="{9D8B030D-6E8A-4147-A177-3AD203B41FA5}">
                      <a16:colId xmlns:a16="http://schemas.microsoft.com/office/drawing/2014/main" xmlns="" val="20005"/>
                    </a:ext>
                  </a:extLst>
                </a:gridCol>
                <a:gridCol w="420042">
                  <a:extLst>
                    <a:ext uri="{9D8B030D-6E8A-4147-A177-3AD203B41FA5}">
                      <a16:colId xmlns:a16="http://schemas.microsoft.com/office/drawing/2014/main" xmlns="" val="20006"/>
                    </a:ext>
                  </a:extLst>
                </a:gridCol>
              </a:tblGrid>
              <a:tr h="609600">
                <a:tc>
                  <a:txBody>
                    <a:bodyPr/>
                    <a:lstStyle/>
                    <a:p>
                      <a:pPr algn="ctr" fontAlgn="b"/>
                      <a:r>
                        <a:rPr lang="en-US" sz="800" b="1" u="none" strike="noStrike" dirty="0">
                          <a:effectLst/>
                        </a:rPr>
                        <a:t>Total</a:t>
                      </a:r>
                      <a:endParaRPr lang="en-US" sz="800" u="none" strike="noStrike" dirty="0">
                        <a:effectLst/>
                      </a:endParaRPr>
                    </a:p>
                    <a:p>
                      <a:pPr algn="ctr" fontAlgn="b"/>
                      <a:r>
                        <a:rPr lang="en-US" sz="700" i="1" u="none" strike="noStrike" dirty="0">
                          <a:effectLst/>
                        </a:rPr>
                        <a:t>GPL</a:t>
                      </a:r>
                      <a:endParaRPr lang="en-US" sz="800" i="1" u="none" strike="noStrike" dirty="0">
                        <a:effectLst/>
                      </a:endParaRPr>
                    </a:p>
                    <a:p>
                      <a:pPr marL="168275" indent="-168275" algn="ctr" fontAlgn="b"/>
                      <a:r>
                        <a:rPr lang="en-US" sz="700" i="1" u="none" strike="noStrike" dirty="0">
                          <a:effectLst/>
                        </a:rPr>
                        <a:t>GRA</a:t>
                      </a:r>
                    </a:p>
                    <a:p>
                      <a:pPr algn="ctr" fontAlgn="b"/>
                      <a:r>
                        <a:rPr lang="en-US" sz="700" i="1" u="none" strike="noStrike" baseline="0" dirty="0">
                          <a:effectLst/>
                        </a:rPr>
                        <a:t>Annuity</a:t>
                      </a:r>
                      <a:endParaRPr lang="en-US" sz="700" i="1" u="none" strike="noStrike" dirty="0">
                        <a:effectLst/>
                      </a:endParaRPr>
                    </a:p>
                    <a:p>
                      <a:pPr algn="ctr" fontAlgn="b"/>
                      <a:endParaRPr lang="en-US" sz="600" i="1" u="none" strike="noStrike" dirty="0">
                        <a:effectLst/>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$10,000</a:t>
                      </a:r>
                      <a:r>
                        <a:rPr lang="en-US" sz="800" u="none" strike="noStrike" dirty="0">
                          <a:effectLst/>
                        </a:rPr>
                        <a:t> </a:t>
                      </a:r>
                    </a:p>
                    <a:p>
                      <a:pPr algn="ctr" fontAlgn="b"/>
                      <a:r>
                        <a:rPr lang="en-US" sz="700" i="1" u="none" strike="noStrike" dirty="0">
                          <a:effectLst/>
                        </a:rPr>
                        <a:t>10,000</a:t>
                      </a:r>
                    </a:p>
                    <a:p>
                      <a:pPr marL="168275" indent="-168275" algn="ctr" fontAlgn="b"/>
                      <a:r>
                        <a:rPr lang="en-US" sz="700" i="1" u="none" strike="noStrike" dirty="0">
                          <a:effectLst/>
                        </a:rPr>
                        <a:t>0</a:t>
                      </a:r>
                    </a:p>
                    <a:p>
                      <a:pPr algn="ctr" fontAlgn="b"/>
                      <a:r>
                        <a:rPr lang="en-US" sz="700" i="1" u="none" strike="noStrike" dirty="0">
                          <a:effectLst/>
                        </a:rPr>
                        <a:t>0</a:t>
                      </a:r>
                      <a:endParaRPr lang="en-US" sz="500" i="1" u="none" strike="noStrike" dirty="0">
                        <a:effectLst/>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$12,000</a:t>
                      </a:r>
                      <a:r>
                        <a:rPr lang="en-US" sz="800" u="none" strike="noStrike" dirty="0">
                          <a:effectLst/>
                        </a:rPr>
                        <a:t> </a:t>
                      </a:r>
                      <a:br>
                        <a:rPr lang="en-US" sz="800" u="none" strike="noStrike" dirty="0">
                          <a:effectLst/>
                        </a:rPr>
                      </a:br>
                      <a:r>
                        <a:rPr lang="en-US" sz="700" i="1" u="none" strike="noStrike" kern="1200" dirty="0">
                          <a:solidFill>
                            <a:schemeClr val="dk1"/>
                          </a:solidFill>
                          <a:effectLst/>
                          <a:latin typeface="+mn-lt"/>
                          <a:ea typeface="+mn-ea"/>
                          <a:cs typeface="+mn-cs"/>
                        </a:rPr>
                        <a:t>10,000</a:t>
                      </a:r>
                      <a:br>
                        <a:rPr lang="en-US" sz="700" i="1" u="none" strike="noStrike" kern="1200" dirty="0">
                          <a:solidFill>
                            <a:schemeClr val="dk1"/>
                          </a:solidFill>
                          <a:effectLst/>
                          <a:latin typeface="+mn-lt"/>
                          <a:ea typeface="+mn-ea"/>
                          <a:cs typeface="+mn-cs"/>
                        </a:rPr>
                      </a:br>
                      <a:r>
                        <a:rPr lang="en-US" sz="700" i="1" u="none" strike="noStrike" kern="1200" dirty="0">
                          <a:solidFill>
                            <a:schemeClr val="dk1"/>
                          </a:solidFill>
                          <a:effectLst/>
                          <a:latin typeface="+mn-lt"/>
                          <a:ea typeface="+mn-ea"/>
                          <a:cs typeface="+mn-cs"/>
                        </a:rPr>
                        <a:t>2,000</a:t>
                      </a:r>
                    </a:p>
                    <a:p>
                      <a:pPr algn="ctr" fontAlgn="b"/>
                      <a:r>
                        <a:rPr lang="en-US" sz="700" i="1" u="none" strike="noStrike" dirty="0">
                          <a:effectLst/>
                        </a:rPr>
                        <a:t>0</a:t>
                      </a:r>
                      <a:endParaRPr lang="en-US" sz="700" i="1" u="none" strike="noStrike" kern="1200" dirty="0">
                        <a:solidFill>
                          <a:schemeClr val="dk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$13,000</a:t>
                      </a:r>
                      <a:r>
                        <a:rPr lang="en-US" sz="800" u="none" strike="noStrike" dirty="0">
                          <a:effectLst/>
                        </a:rPr>
                        <a:t> </a:t>
                      </a:r>
                      <a:br>
                        <a:rPr lang="en-US" sz="800" u="none" strike="noStrike" dirty="0">
                          <a:effectLst/>
                        </a:rPr>
                      </a:br>
                      <a:r>
                        <a:rPr lang="en-US" sz="700" i="1" u="none" strike="noStrike" kern="1200" dirty="0">
                          <a:solidFill>
                            <a:schemeClr val="dk1"/>
                          </a:solidFill>
                          <a:effectLst/>
                          <a:latin typeface="+mn-lt"/>
                          <a:ea typeface="+mn-ea"/>
                          <a:cs typeface="+mn-cs"/>
                        </a:rPr>
                        <a:t>9,000</a:t>
                      </a:r>
                    </a:p>
                    <a:p>
                      <a:pPr marL="0" marR="0" indent="0" algn="ctr" defTabSz="685777" rtl="0" eaLnBrk="1" fontAlgn="b" latinLnBrk="0" hangingPunct="1">
                        <a:lnSpc>
                          <a:spcPct val="100000"/>
                        </a:lnSpc>
                        <a:spcBef>
                          <a:spcPts val="0"/>
                        </a:spcBef>
                        <a:spcAft>
                          <a:spcPts val="0"/>
                        </a:spcAft>
                        <a:buClrTx/>
                        <a:buSzTx/>
                        <a:buFontTx/>
                        <a:buNone/>
                        <a:tabLst/>
                        <a:defRPr/>
                      </a:pPr>
                      <a:r>
                        <a:rPr lang="en-US" sz="700" i="1" u="none" strike="noStrike" kern="1200" dirty="0">
                          <a:solidFill>
                            <a:schemeClr val="dk1"/>
                          </a:solidFill>
                          <a:effectLst/>
                          <a:latin typeface="+mn-lt"/>
                          <a:ea typeface="+mn-ea"/>
                          <a:cs typeface="+mn-cs"/>
                        </a:rPr>
                        <a:t>2,000</a:t>
                      </a:r>
                      <a:endParaRPr lang="en-US" sz="700" i="1" u="none" strike="noStrike" kern="1200" baseline="0" dirty="0">
                        <a:solidFill>
                          <a:schemeClr val="dk1"/>
                        </a:solidFill>
                        <a:effectLst/>
                        <a:latin typeface="+mn-lt"/>
                        <a:ea typeface="+mn-ea"/>
                        <a:cs typeface="+mn-cs"/>
                      </a:endParaRPr>
                    </a:p>
                    <a:p>
                      <a:pPr marL="0" marR="0" indent="0" algn="ctr" defTabSz="685777" rtl="0" eaLnBrk="1" fontAlgn="b" latinLnBrk="0" hangingPunct="1">
                        <a:lnSpc>
                          <a:spcPct val="100000"/>
                        </a:lnSpc>
                        <a:spcBef>
                          <a:spcPts val="0"/>
                        </a:spcBef>
                        <a:spcAft>
                          <a:spcPts val="0"/>
                        </a:spcAft>
                        <a:buClrTx/>
                        <a:buSzTx/>
                        <a:buFontTx/>
                        <a:buNone/>
                        <a:tabLst/>
                        <a:defRPr/>
                      </a:pPr>
                      <a:r>
                        <a:rPr lang="en-US" sz="700" i="1" u="none" strike="noStrike" kern="1200" dirty="0">
                          <a:solidFill>
                            <a:schemeClr val="tx1"/>
                          </a:solidFill>
                          <a:effectLst/>
                          <a:latin typeface="+mn-lt"/>
                          <a:ea typeface="+mn-ea"/>
                          <a:cs typeface="+mn-cs"/>
                        </a:rPr>
                        <a:t>2,000</a:t>
                      </a:r>
                    </a:p>
                    <a:p>
                      <a:pPr marL="0" marR="0" indent="0" algn="ctr" defTabSz="685777" rtl="0" eaLnBrk="1" fontAlgn="b" latinLnBrk="0" hangingPunct="1">
                        <a:lnSpc>
                          <a:spcPct val="100000"/>
                        </a:lnSpc>
                        <a:spcBef>
                          <a:spcPts val="0"/>
                        </a:spcBef>
                        <a:spcAft>
                          <a:spcPts val="0"/>
                        </a:spcAft>
                        <a:buClrTx/>
                        <a:buSzTx/>
                        <a:buFontTx/>
                        <a:buNone/>
                        <a:tabLst/>
                        <a:defRPr/>
                      </a:pPr>
                      <a:endParaRPr lang="en-US" sz="800" i="1" u="none" strike="noStrike" kern="1200" dirty="0">
                        <a:solidFill>
                          <a:schemeClr val="dk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1" u="none" strike="noStrike" dirty="0">
                          <a:effectLst/>
                        </a:rPr>
                        <a:t>$13,000</a:t>
                      </a:r>
                      <a:r>
                        <a:rPr lang="en-US" sz="800" u="none" strike="noStrike" dirty="0">
                          <a:effectLst/>
                        </a:rPr>
                        <a:t> </a:t>
                      </a:r>
                      <a:br>
                        <a:rPr lang="en-US" sz="800" u="none" strike="noStrike" dirty="0">
                          <a:effectLst/>
                        </a:rPr>
                      </a:br>
                      <a:r>
                        <a:rPr lang="en-US" sz="700" i="1" u="none" strike="noStrike" kern="1200" dirty="0">
                          <a:solidFill>
                            <a:schemeClr val="dk1"/>
                          </a:solidFill>
                          <a:effectLst/>
                          <a:latin typeface="+mn-lt"/>
                          <a:ea typeface="+mn-ea"/>
                          <a:cs typeface="+mn-cs"/>
                        </a:rPr>
                        <a:t>9,000</a:t>
                      </a:r>
                      <a:br>
                        <a:rPr lang="en-US" sz="700" i="1" u="none" strike="noStrike" kern="1200" dirty="0">
                          <a:solidFill>
                            <a:schemeClr val="dk1"/>
                          </a:solidFill>
                          <a:effectLst/>
                          <a:latin typeface="+mn-lt"/>
                          <a:ea typeface="+mn-ea"/>
                          <a:cs typeface="+mn-cs"/>
                        </a:rPr>
                      </a:br>
                      <a:r>
                        <a:rPr lang="en-US" sz="700" i="1" u="none" strike="noStrike" kern="1200" dirty="0">
                          <a:solidFill>
                            <a:schemeClr val="dk1"/>
                          </a:solidFill>
                          <a:effectLst/>
                          <a:latin typeface="+mn-lt"/>
                          <a:ea typeface="+mn-ea"/>
                          <a:cs typeface="+mn-cs"/>
                        </a:rPr>
                        <a:t>2,000</a:t>
                      </a:r>
                    </a:p>
                    <a:p>
                      <a:pPr marL="0" marR="0" indent="0" algn="ctr" defTabSz="685777" rtl="0" eaLnBrk="1" fontAlgn="b" latinLnBrk="0" hangingPunct="1">
                        <a:lnSpc>
                          <a:spcPct val="100000"/>
                        </a:lnSpc>
                        <a:spcBef>
                          <a:spcPts val="0"/>
                        </a:spcBef>
                        <a:spcAft>
                          <a:spcPts val="0"/>
                        </a:spcAft>
                        <a:buClrTx/>
                        <a:buSzTx/>
                        <a:buFontTx/>
                        <a:buNone/>
                        <a:tabLst/>
                        <a:defRPr/>
                      </a:pPr>
                      <a:r>
                        <a:rPr lang="en-US" sz="700" i="1" u="none" strike="noStrike" kern="1200" dirty="0">
                          <a:solidFill>
                            <a:schemeClr val="dk1"/>
                          </a:solidFill>
                          <a:effectLst/>
                          <a:latin typeface="+mn-lt"/>
                          <a:ea typeface="+mn-ea"/>
                          <a:cs typeface="+mn-cs"/>
                        </a:rPr>
                        <a:t>2,000</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1" u="none" strike="noStrike" dirty="0">
                          <a:effectLst/>
                        </a:rPr>
                        <a:t>$16,000</a:t>
                      </a:r>
                      <a:r>
                        <a:rPr lang="en-US" sz="800" u="none" strike="noStrike" dirty="0">
                          <a:effectLst/>
                        </a:rPr>
                        <a:t> </a:t>
                      </a:r>
                      <a:r>
                        <a:rPr lang="en-US" sz="1000" u="none" strike="noStrike" dirty="0">
                          <a:effectLst/>
                        </a:rPr>
                        <a:t/>
                      </a:r>
                      <a:br>
                        <a:rPr lang="en-US" sz="1000" u="none" strike="noStrike" dirty="0">
                          <a:effectLst/>
                        </a:rPr>
                      </a:br>
                      <a:r>
                        <a:rPr lang="it-IT" sz="700" i="1" u="none" strike="noStrike" kern="1200" dirty="0">
                          <a:solidFill>
                            <a:schemeClr val="dk1"/>
                          </a:solidFill>
                          <a:effectLst/>
                          <a:latin typeface="+mn-lt"/>
                          <a:ea typeface="+mn-ea"/>
                          <a:cs typeface="+mn-cs"/>
                        </a:rPr>
                        <a:t>9,000</a:t>
                      </a:r>
                    </a:p>
                    <a:p>
                      <a:pPr marL="0" marR="0" indent="0" algn="ctr" defTabSz="685777" rtl="0" eaLnBrk="1" fontAlgn="b" latinLnBrk="0" hangingPunct="1">
                        <a:lnSpc>
                          <a:spcPct val="100000"/>
                        </a:lnSpc>
                        <a:spcBef>
                          <a:spcPts val="0"/>
                        </a:spcBef>
                        <a:spcAft>
                          <a:spcPts val="0"/>
                        </a:spcAft>
                        <a:buClrTx/>
                        <a:buSzTx/>
                        <a:buFontTx/>
                        <a:buNone/>
                        <a:tabLst/>
                        <a:defRPr/>
                      </a:pPr>
                      <a:r>
                        <a:rPr lang="it-IT" sz="700" i="1" u="none" strike="noStrike" kern="1200" dirty="0">
                          <a:solidFill>
                            <a:schemeClr val="dk1"/>
                          </a:solidFill>
                          <a:effectLst/>
                          <a:latin typeface="+mn-lt"/>
                          <a:ea typeface="+mn-ea"/>
                          <a:cs typeface="+mn-cs"/>
                        </a:rPr>
                        <a:t>2,000</a:t>
                      </a:r>
                      <a:endParaRPr lang="it-IT" sz="700" i="1" u="none" strike="noStrike" kern="1200" baseline="0" dirty="0">
                        <a:solidFill>
                          <a:schemeClr val="dk1"/>
                        </a:solidFill>
                        <a:effectLst/>
                        <a:latin typeface="+mn-lt"/>
                        <a:ea typeface="+mn-ea"/>
                        <a:cs typeface="+mn-cs"/>
                      </a:endParaRPr>
                    </a:p>
                    <a:p>
                      <a:pPr marL="0" marR="0" indent="0" algn="ctr" defTabSz="685777" rtl="0" eaLnBrk="1" fontAlgn="b" latinLnBrk="0" hangingPunct="1">
                        <a:lnSpc>
                          <a:spcPct val="100000"/>
                        </a:lnSpc>
                        <a:spcBef>
                          <a:spcPts val="0"/>
                        </a:spcBef>
                        <a:spcAft>
                          <a:spcPts val="0"/>
                        </a:spcAft>
                        <a:buClrTx/>
                        <a:buSzTx/>
                        <a:buFontTx/>
                        <a:buNone/>
                        <a:tabLst/>
                        <a:defRPr/>
                      </a:pPr>
                      <a:r>
                        <a:rPr lang="it-IT" sz="700" i="1" u="none" strike="noStrike" kern="1200" baseline="0" dirty="0">
                          <a:solidFill>
                            <a:schemeClr val="dk1"/>
                          </a:solidFill>
                          <a:effectLst/>
                          <a:latin typeface="+mn-lt"/>
                          <a:ea typeface="+mn-ea"/>
                          <a:cs typeface="+mn-cs"/>
                        </a:rPr>
                        <a:t>5,000</a:t>
                      </a:r>
                    </a:p>
                    <a:p>
                      <a:pPr marL="0" marR="0" indent="0" algn="ctr" defTabSz="685777"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it-IT" sz="800" b="1" u="none" strike="noStrike" dirty="0">
                          <a:effectLst/>
                        </a:rPr>
                        <a:t>$19,000</a:t>
                      </a:r>
                      <a:r>
                        <a:rPr lang="it-IT" sz="800" u="none" strike="noStrike" dirty="0">
                          <a:effectLst/>
                        </a:rPr>
                        <a:t> </a:t>
                      </a:r>
                      <a:r>
                        <a:rPr lang="it-IT" sz="1000" u="none" strike="noStrike" dirty="0">
                          <a:effectLst/>
                        </a:rPr>
                        <a:t/>
                      </a:r>
                      <a:br>
                        <a:rPr lang="it-IT" sz="1000" u="none" strike="noStrike" dirty="0">
                          <a:effectLst/>
                        </a:rPr>
                      </a:br>
                      <a:r>
                        <a:rPr lang="it-IT" sz="700" i="1" u="none" strike="noStrike" kern="1200" dirty="0">
                          <a:solidFill>
                            <a:schemeClr val="dk1"/>
                          </a:solidFill>
                          <a:effectLst/>
                          <a:latin typeface="+mn-lt"/>
                          <a:ea typeface="+mn-ea"/>
                          <a:cs typeface="+mn-cs"/>
                        </a:rPr>
                        <a:t>9,000</a:t>
                      </a:r>
                    </a:p>
                    <a:p>
                      <a:pPr marL="0" marR="0" indent="0" algn="ctr" defTabSz="685777" rtl="0" eaLnBrk="1" fontAlgn="b" latinLnBrk="0" hangingPunct="1">
                        <a:lnSpc>
                          <a:spcPct val="100000"/>
                        </a:lnSpc>
                        <a:spcBef>
                          <a:spcPts val="0"/>
                        </a:spcBef>
                        <a:spcAft>
                          <a:spcPts val="0"/>
                        </a:spcAft>
                        <a:buClrTx/>
                        <a:buSzTx/>
                        <a:buFontTx/>
                        <a:buNone/>
                        <a:tabLst/>
                        <a:defRPr/>
                      </a:pPr>
                      <a:r>
                        <a:rPr lang="it-IT" sz="700" i="1" u="none" strike="noStrike" kern="1200" dirty="0">
                          <a:solidFill>
                            <a:schemeClr val="dk1"/>
                          </a:solidFill>
                          <a:effectLst/>
                          <a:latin typeface="+mn-lt"/>
                          <a:ea typeface="+mn-ea"/>
                          <a:cs typeface="+mn-cs"/>
                        </a:rPr>
                        <a:t>2,000</a:t>
                      </a:r>
                    </a:p>
                    <a:p>
                      <a:pPr marL="0" marR="0" indent="0" algn="ctr" defTabSz="685777" rtl="0" eaLnBrk="1" fontAlgn="b" latinLnBrk="0" hangingPunct="1">
                        <a:lnSpc>
                          <a:spcPct val="100000"/>
                        </a:lnSpc>
                        <a:spcBef>
                          <a:spcPts val="0"/>
                        </a:spcBef>
                        <a:spcAft>
                          <a:spcPts val="0"/>
                        </a:spcAft>
                        <a:buClrTx/>
                        <a:buSzTx/>
                        <a:buFontTx/>
                        <a:buNone/>
                        <a:tabLst/>
                        <a:defRPr/>
                      </a:pPr>
                      <a:r>
                        <a:rPr lang="it-IT" sz="700" i="1" u="none" strike="noStrike" kern="1200" dirty="0">
                          <a:solidFill>
                            <a:schemeClr val="dk1"/>
                          </a:solidFill>
                          <a:effectLst/>
                          <a:latin typeface="+mn-lt"/>
                          <a:ea typeface="+mn-ea"/>
                          <a:cs typeface="+mn-cs"/>
                        </a:rPr>
                        <a:t>8,000</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3" name="Title 2"/>
          <p:cNvSpPr>
            <a:spLocks noGrp="1"/>
          </p:cNvSpPr>
          <p:nvPr>
            <p:ph type="title"/>
          </p:nvPr>
        </p:nvSpPr>
        <p:spPr/>
        <p:txBody>
          <a:bodyPr/>
          <a:lstStyle/>
          <a:p>
            <a:r>
              <a:rPr lang="en-US" dirty="0"/>
              <a:t>Recurring Revenue Growth Component</a:t>
            </a:r>
            <a:br>
              <a:rPr lang="en-US" dirty="0"/>
            </a:br>
            <a:r>
              <a:rPr lang="en-US" sz="1800" dirty="0"/>
              <a:t>Collaboration SaaS: Calculation Detail</a:t>
            </a:r>
            <a:endParaRPr lang="en-US" dirty="0"/>
          </a:p>
        </p:txBody>
      </p:sp>
      <p:graphicFrame>
        <p:nvGraphicFramePr>
          <p:cNvPr id="14" name="Chart 13"/>
          <p:cNvGraphicFramePr/>
          <p:nvPr>
            <p:extLst>
              <p:ext uri="{D42A27DB-BD31-4B8C-83A1-F6EECF244321}">
                <p14:modId xmlns:p14="http://schemas.microsoft.com/office/powerpoint/2010/main" val="1254608095"/>
              </p:ext>
            </p:extLst>
          </p:nvPr>
        </p:nvGraphicFramePr>
        <p:xfrm>
          <a:off x="277941" y="1591062"/>
          <a:ext cx="3821998" cy="157642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355874" y="1130218"/>
            <a:ext cx="3068785" cy="677108"/>
          </a:xfrm>
          <a:prstGeom prst="rect">
            <a:avLst/>
          </a:prstGeom>
        </p:spPr>
        <p:txBody>
          <a:bodyPr wrap="square">
            <a:spAutoFit/>
          </a:bodyPr>
          <a:lstStyle/>
          <a:p>
            <a:pPr lvl="0" algn="ctr" fontAlgn="b"/>
            <a:r>
              <a:rPr lang="en-US" sz="1200" b="1" dirty="0"/>
              <a:t>Minimum Total MRR </a:t>
            </a:r>
            <a:r>
              <a:rPr lang="en-US" sz="1200" b="1" dirty="0">
                <a:solidFill>
                  <a:schemeClr val="dk1"/>
                </a:solidFill>
              </a:rPr>
              <a:t>Growth of $1,000 across GPL, GRA, and Annuity </a:t>
            </a:r>
          </a:p>
          <a:p>
            <a:pPr algn="ctr" fontAlgn="b"/>
            <a:endParaRPr lang="en-US" sz="1400" b="1" dirty="0"/>
          </a:p>
        </p:txBody>
      </p:sp>
      <p:sp>
        <p:nvSpPr>
          <p:cNvPr id="18" name="Rectangle 17"/>
          <p:cNvSpPr/>
          <p:nvPr/>
        </p:nvSpPr>
        <p:spPr>
          <a:xfrm>
            <a:off x="579836" y="3712354"/>
            <a:ext cx="2857891" cy="856145"/>
          </a:xfrm>
          <a:prstGeom prst="rect">
            <a:avLst/>
          </a:prstGeom>
          <a:solidFill>
            <a:schemeClr val="bg2">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171450" indent="-171450">
              <a:lnSpc>
                <a:spcPct val="95000"/>
              </a:lnSpc>
              <a:spcBef>
                <a:spcPts val="300"/>
              </a:spcBef>
              <a:buSzPct val="80000"/>
              <a:buFont typeface="Arial" panose="020B0604020202020204" pitchFamily="34" charset="0"/>
              <a:buChar char="•"/>
            </a:pPr>
            <a:r>
              <a:rPr lang="en-US" sz="1000" dirty="0">
                <a:solidFill>
                  <a:schemeClr val="tx1"/>
                </a:solidFill>
              </a:rPr>
              <a:t>End—Start Revenue across GPL, GRA, Annuity on qualified orders (see VIP rules for details)</a:t>
            </a:r>
          </a:p>
          <a:p>
            <a:pPr marL="171450" indent="-171450">
              <a:lnSpc>
                <a:spcPct val="95000"/>
              </a:lnSpc>
              <a:spcBef>
                <a:spcPts val="300"/>
              </a:spcBef>
              <a:buSzPct val="80000"/>
              <a:buFont typeface="Arial" panose="020B0604020202020204" pitchFamily="34" charset="0"/>
              <a:buChar char="•"/>
            </a:pPr>
            <a:r>
              <a:rPr lang="en-US" sz="1000" dirty="0">
                <a:solidFill>
                  <a:schemeClr val="tx1"/>
                </a:solidFill>
              </a:rPr>
              <a:t>$19,000 – $10,000 = $9,000 &gt; $1,000 </a:t>
            </a:r>
            <a:br>
              <a:rPr lang="en-US" sz="1000" dirty="0">
                <a:solidFill>
                  <a:schemeClr val="tx1"/>
                </a:solidFill>
              </a:rPr>
            </a:br>
            <a:r>
              <a:rPr lang="en-US" sz="1000" dirty="0">
                <a:solidFill>
                  <a:schemeClr val="tx1"/>
                </a:solidFill>
                <a:sym typeface="Wingdings" panose="05000000000000000000" pitchFamily="2" charset="2"/>
              </a:rPr>
              <a:t> </a:t>
            </a:r>
            <a:r>
              <a:rPr lang="en-US" sz="1000" b="1" dirty="0">
                <a:solidFill>
                  <a:schemeClr val="tx1"/>
                </a:solidFill>
              </a:rPr>
              <a:t>Eligible for payout</a:t>
            </a:r>
          </a:p>
        </p:txBody>
      </p:sp>
      <p:sp>
        <p:nvSpPr>
          <p:cNvPr id="27" name="Rectangle 26"/>
          <p:cNvSpPr/>
          <p:nvPr/>
        </p:nvSpPr>
        <p:spPr>
          <a:xfrm>
            <a:off x="4334019" y="1129003"/>
            <a:ext cx="3068785" cy="461665"/>
          </a:xfrm>
          <a:prstGeom prst="rect">
            <a:avLst/>
          </a:prstGeom>
        </p:spPr>
        <p:txBody>
          <a:bodyPr wrap="square">
            <a:spAutoFit/>
          </a:bodyPr>
          <a:lstStyle/>
          <a:p>
            <a:pPr lvl="0" algn="ctr" fontAlgn="b"/>
            <a:r>
              <a:rPr lang="en-US" sz="1200" b="1" dirty="0"/>
              <a:t>Net Monthly Recurring Revenue (MRR) Growth on Annuity within VIP Period</a:t>
            </a:r>
          </a:p>
        </p:txBody>
      </p:sp>
      <p:graphicFrame>
        <p:nvGraphicFramePr>
          <p:cNvPr id="15" name="Table 14"/>
          <p:cNvGraphicFramePr>
            <a:graphicFrameLocks noGrp="1"/>
          </p:cNvGraphicFramePr>
          <p:nvPr>
            <p:extLst>
              <p:ext uri="{D42A27DB-BD31-4B8C-83A1-F6EECF244321}">
                <p14:modId xmlns:p14="http://schemas.microsoft.com/office/powerpoint/2010/main" val="1577389648"/>
              </p:ext>
            </p:extLst>
          </p:nvPr>
        </p:nvGraphicFramePr>
        <p:xfrm>
          <a:off x="4118455" y="3102754"/>
          <a:ext cx="3182113" cy="497205"/>
        </p:xfrm>
        <a:graphic>
          <a:graphicData uri="http://schemas.openxmlformats.org/drawingml/2006/table">
            <a:tbl>
              <a:tblPr>
                <a:tableStyleId>{85BE263C-DBD7-4A20-BB59-AAB30ACAA65A}</a:tableStyleId>
              </a:tblPr>
              <a:tblGrid>
                <a:gridCol w="582847">
                  <a:extLst>
                    <a:ext uri="{9D8B030D-6E8A-4147-A177-3AD203B41FA5}">
                      <a16:colId xmlns:a16="http://schemas.microsoft.com/office/drawing/2014/main" xmlns="" val="20000"/>
                    </a:ext>
                  </a:extLst>
                </a:gridCol>
                <a:gridCol w="433211">
                  <a:extLst>
                    <a:ext uri="{9D8B030D-6E8A-4147-A177-3AD203B41FA5}">
                      <a16:colId xmlns:a16="http://schemas.microsoft.com/office/drawing/2014/main" xmlns="" val="20001"/>
                    </a:ext>
                  </a:extLst>
                </a:gridCol>
                <a:gridCol w="433211">
                  <a:extLst>
                    <a:ext uri="{9D8B030D-6E8A-4147-A177-3AD203B41FA5}">
                      <a16:colId xmlns:a16="http://schemas.microsoft.com/office/drawing/2014/main" xmlns="" val="20002"/>
                    </a:ext>
                  </a:extLst>
                </a:gridCol>
                <a:gridCol w="433211">
                  <a:extLst>
                    <a:ext uri="{9D8B030D-6E8A-4147-A177-3AD203B41FA5}">
                      <a16:colId xmlns:a16="http://schemas.microsoft.com/office/drawing/2014/main" xmlns="" val="20003"/>
                    </a:ext>
                  </a:extLst>
                </a:gridCol>
                <a:gridCol w="433211">
                  <a:extLst>
                    <a:ext uri="{9D8B030D-6E8A-4147-A177-3AD203B41FA5}">
                      <a16:colId xmlns:a16="http://schemas.microsoft.com/office/drawing/2014/main" xmlns="" val="20004"/>
                    </a:ext>
                  </a:extLst>
                </a:gridCol>
                <a:gridCol w="433211">
                  <a:extLst>
                    <a:ext uri="{9D8B030D-6E8A-4147-A177-3AD203B41FA5}">
                      <a16:colId xmlns:a16="http://schemas.microsoft.com/office/drawing/2014/main" xmlns="" val="20005"/>
                    </a:ext>
                  </a:extLst>
                </a:gridCol>
                <a:gridCol w="433211">
                  <a:extLst>
                    <a:ext uri="{9D8B030D-6E8A-4147-A177-3AD203B41FA5}">
                      <a16:colId xmlns:a16="http://schemas.microsoft.com/office/drawing/2014/main" xmlns="" val="20006"/>
                    </a:ext>
                  </a:extLst>
                </a:gridCol>
              </a:tblGrid>
              <a:tr h="386597">
                <a:tc>
                  <a:txBody>
                    <a:bodyPr/>
                    <a:lstStyle/>
                    <a:p>
                      <a:pPr algn="r" fontAlgn="b"/>
                      <a:r>
                        <a:rPr lang="en-US" sz="800" b="1" u="none" strike="noStrike" dirty="0">
                          <a:effectLst/>
                        </a:rPr>
                        <a:t>Annuity</a:t>
                      </a:r>
                      <a:endParaRPr lang="en-US" sz="800" u="none" strike="noStrike" dirty="0">
                        <a:effectLst/>
                      </a:endParaRPr>
                    </a:p>
                    <a:p>
                      <a:pPr algn="r" fontAlgn="b"/>
                      <a:r>
                        <a:rPr lang="en-US" sz="700" i="1" u="none" strike="noStrike" dirty="0">
                          <a:effectLst/>
                        </a:rPr>
                        <a:t>Carried over</a:t>
                      </a:r>
                      <a:endParaRPr lang="en-US" sz="800" i="1" u="none" strike="noStrike" dirty="0">
                        <a:effectLst/>
                      </a:endParaRPr>
                    </a:p>
                    <a:p>
                      <a:pPr marL="168275" indent="-168275" algn="r" fontAlgn="b"/>
                      <a:r>
                        <a:rPr lang="en-US" sz="700" i="1" u="none" strike="noStrike" kern="1200" baseline="0" dirty="0">
                          <a:solidFill>
                            <a:schemeClr val="bg2"/>
                          </a:solidFill>
                          <a:effectLst/>
                          <a:latin typeface="+mn-lt"/>
                          <a:ea typeface="+mn-ea"/>
                          <a:cs typeface="+mn-cs"/>
                        </a:rPr>
                        <a:t>Net MRR</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$0</a:t>
                      </a:r>
                      <a:r>
                        <a:rPr lang="en-US" sz="800" u="none" strike="noStrike" dirty="0">
                          <a:effectLst/>
                        </a:rPr>
                        <a:t> </a:t>
                      </a:r>
                    </a:p>
                    <a:p>
                      <a:pPr algn="ctr" fontAlgn="b"/>
                      <a:r>
                        <a:rPr lang="en-US" sz="700" i="1" u="none" strike="noStrike" dirty="0">
                          <a:effectLst/>
                        </a:rPr>
                        <a:t>0</a:t>
                      </a:r>
                    </a:p>
                    <a:p>
                      <a:pPr marL="168275" indent="-168275" algn="ctr" fontAlgn="b"/>
                      <a:r>
                        <a:rPr lang="en-US" sz="700" i="1" u="none" strike="noStrike" kern="1200" baseline="0" dirty="0">
                          <a:solidFill>
                            <a:schemeClr val="bg2"/>
                          </a:solidFill>
                          <a:effectLst/>
                          <a:latin typeface="+mn-lt"/>
                          <a:ea typeface="+mn-ea"/>
                          <a:cs typeface="+mn-cs"/>
                        </a:rPr>
                        <a:t>0</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$0</a:t>
                      </a:r>
                      <a:r>
                        <a:rPr lang="en-US" sz="800" u="none" strike="noStrike" dirty="0">
                          <a:effectLst/>
                        </a:rPr>
                        <a:t> </a:t>
                      </a:r>
                      <a:br>
                        <a:rPr lang="en-US" sz="800" u="none" strike="noStrike" dirty="0">
                          <a:effectLst/>
                        </a:rPr>
                      </a:br>
                      <a:r>
                        <a:rPr lang="en-US" sz="700" i="1" u="none" strike="noStrike" kern="1200" dirty="0">
                          <a:solidFill>
                            <a:schemeClr val="dk1"/>
                          </a:solidFill>
                          <a:effectLst/>
                          <a:latin typeface="+mn-lt"/>
                          <a:ea typeface="+mn-ea"/>
                          <a:cs typeface="+mn-cs"/>
                        </a:rPr>
                        <a:t>0</a:t>
                      </a:r>
                      <a:br>
                        <a:rPr lang="en-US" sz="700" i="1" u="none" strike="noStrike" kern="1200" dirty="0">
                          <a:solidFill>
                            <a:schemeClr val="dk1"/>
                          </a:solidFill>
                          <a:effectLst/>
                          <a:latin typeface="+mn-lt"/>
                          <a:ea typeface="+mn-ea"/>
                          <a:cs typeface="+mn-cs"/>
                        </a:rPr>
                      </a:br>
                      <a:r>
                        <a:rPr lang="en-US" sz="700" i="1" u="none" strike="noStrike" kern="1200" baseline="0" dirty="0">
                          <a:solidFill>
                            <a:schemeClr val="bg2"/>
                          </a:solidFill>
                          <a:effectLst/>
                          <a:latin typeface="+mn-lt"/>
                          <a:ea typeface="+mn-ea"/>
                          <a:cs typeface="+mn-cs"/>
                        </a:rPr>
                        <a:t>0</a:t>
                      </a:r>
                    </a:p>
                    <a:p>
                      <a:pPr algn="ctr" fontAlgn="b"/>
                      <a:endParaRPr lang="en-US" sz="700" i="1" u="none" strike="noStrike" kern="1200" dirty="0">
                        <a:solidFill>
                          <a:schemeClr val="dk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$2,000</a:t>
                      </a:r>
                      <a:r>
                        <a:rPr lang="en-US" sz="800" u="none" strike="noStrike" dirty="0">
                          <a:effectLst/>
                        </a:rPr>
                        <a:t> </a:t>
                      </a:r>
                      <a:br>
                        <a:rPr lang="en-US" sz="800" u="none" strike="noStrike" dirty="0">
                          <a:effectLst/>
                        </a:rPr>
                      </a:br>
                      <a:r>
                        <a:rPr lang="en-US" sz="700" i="1" u="none" strike="noStrike" kern="1200" dirty="0">
                          <a:solidFill>
                            <a:schemeClr val="dk1"/>
                          </a:solidFill>
                          <a:effectLst/>
                          <a:latin typeface="+mn-lt"/>
                          <a:ea typeface="+mn-ea"/>
                          <a:cs typeface="+mn-cs"/>
                        </a:rPr>
                        <a:t>0</a:t>
                      </a:r>
                    </a:p>
                    <a:p>
                      <a:pPr marL="0" marR="0" indent="0" algn="ctr" defTabSz="685777" rtl="0" eaLnBrk="1" fontAlgn="b" latinLnBrk="0" hangingPunct="1">
                        <a:lnSpc>
                          <a:spcPct val="100000"/>
                        </a:lnSpc>
                        <a:spcBef>
                          <a:spcPts val="0"/>
                        </a:spcBef>
                        <a:spcAft>
                          <a:spcPts val="0"/>
                        </a:spcAft>
                        <a:buClrTx/>
                        <a:buSzTx/>
                        <a:buFontTx/>
                        <a:buNone/>
                        <a:tabLst/>
                        <a:defRPr/>
                      </a:pPr>
                      <a:r>
                        <a:rPr lang="en-US" sz="700" i="1" u="none" strike="noStrike" kern="1200" baseline="0" dirty="0">
                          <a:solidFill>
                            <a:schemeClr val="bg2"/>
                          </a:solidFill>
                          <a:effectLst/>
                          <a:latin typeface="+mn-lt"/>
                          <a:ea typeface="+mn-ea"/>
                          <a:cs typeface="+mn-cs"/>
                        </a:rPr>
                        <a:t>2,000</a:t>
                      </a:r>
                    </a:p>
                    <a:p>
                      <a:pPr marL="0" marR="0" indent="0" algn="ctr" defTabSz="685777" rtl="0" eaLnBrk="1" fontAlgn="b" latinLnBrk="0" hangingPunct="1">
                        <a:lnSpc>
                          <a:spcPct val="100000"/>
                        </a:lnSpc>
                        <a:spcBef>
                          <a:spcPts val="0"/>
                        </a:spcBef>
                        <a:spcAft>
                          <a:spcPts val="0"/>
                        </a:spcAft>
                        <a:buClrTx/>
                        <a:buSzTx/>
                        <a:buFontTx/>
                        <a:buNone/>
                        <a:tabLst/>
                        <a:defRPr/>
                      </a:pPr>
                      <a:endParaRPr lang="en-US" sz="800" i="1" u="none" strike="noStrike" kern="1200" dirty="0">
                        <a:solidFill>
                          <a:schemeClr val="dk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1" u="none" strike="noStrike" dirty="0">
                          <a:effectLst/>
                        </a:rPr>
                        <a:t>$2,000</a:t>
                      </a:r>
                      <a:r>
                        <a:rPr lang="en-US" sz="800" u="none" strike="noStrike" dirty="0">
                          <a:effectLst/>
                        </a:rPr>
                        <a:t> </a:t>
                      </a:r>
                      <a:br>
                        <a:rPr lang="en-US" sz="800" u="none" strike="noStrike" dirty="0">
                          <a:effectLst/>
                        </a:rPr>
                      </a:br>
                      <a:r>
                        <a:rPr lang="en-US" sz="700" i="1" u="none" strike="noStrike" kern="1200" dirty="0">
                          <a:solidFill>
                            <a:schemeClr val="dk1"/>
                          </a:solidFill>
                          <a:effectLst/>
                          <a:latin typeface="+mn-lt"/>
                          <a:ea typeface="+mn-ea"/>
                          <a:cs typeface="+mn-cs"/>
                        </a:rPr>
                        <a:t>2,000</a:t>
                      </a:r>
                      <a:br>
                        <a:rPr lang="en-US" sz="700" i="1" u="none" strike="noStrike" kern="1200" dirty="0">
                          <a:solidFill>
                            <a:schemeClr val="dk1"/>
                          </a:solidFill>
                          <a:effectLst/>
                          <a:latin typeface="+mn-lt"/>
                          <a:ea typeface="+mn-ea"/>
                          <a:cs typeface="+mn-cs"/>
                        </a:rPr>
                      </a:br>
                      <a:r>
                        <a:rPr lang="en-US" sz="700" i="1" u="none" strike="noStrike" kern="1200" baseline="0" dirty="0">
                          <a:solidFill>
                            <a:schemeClr val="bg2"/>
                          </a:solidFill>
                          <a:effectLst/>
                          <a:latin typeface="+mn-lt"/>
                          <a:ea typeface="+mn-ea"/>
                          <a:cs typeface="+mn-cs"/>
                        </a:rPr>
                        <a:t>0</a:t>
                      </a:r>
                    </a:p>
                    <a:p>
                      <a:pPr marL="0" marR="0" indent="0" algn="ctr" defTabSz="685777" rtl="0" eaLnBrk="1" fontAlgn="b" latinLnBrk="0" hangingPunct="1">
                        <a:lnSpc>
                          <a:spcPct val="100000"/>
                        </a:lnSpc>
                        <a:spcBef>
                          <a:spcPts val="0"/>
                        </a:spcBef>
                        <a:spcAft>
                          <a:spcPts val="0"/>
                        </a:spcAft>
                        <a:buClrTx/>
                        <a:buSzTx/>
                        <a:buFontTx/>
                        <a:buNone/>
                        <a:tabLst/>
                        <a:defRPr/>
                      </a:pPr>
                      <a:endParaRPr lang="en-US" sz="700" i="1" u="none" strike="noStrike" kern="1200" dirty="0">
                        <a:solidFill>
                          <a:schemeClr val="dk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1" u="none" strike="noStrike" dirty="0">
                          <a:effectLst/>
                        </a:rPr>
                        <a:t>$5,000</a:t>
                      </a:r>
                      <a:r>
                        <a:rPr lang="en-US" sz="800" u="none" strike="noStrike" dirty="0">
                          <a:effectLst/>
                        </a:rPr>
                        <a:t> </a:t>
                      </a:r>
                      <a:r>
                        <a:rPr lang="en-US" sz="1000" u="none" strike="noStrike" dirty="0">
                          <a:effectLst/>
                        </a:rPr>
                        <a:t/>
                      </a:r>
                      <a:br>
                        <a:rPr lang="en-US" sz="1000" u="none" strike="noStrike" dirty="0">
                          <a:effectLst/>
                        </a:rPr>
                      </a:br>
                      <a:r>
                        <a:rPr lang="it-IT" sz="700" i="1" u="none" strike="noStrike" kern="1200" dirty="0">
                          <a:solidFill>
                            <a:schemeClr val="dk1"/>
                          </a:solidFill>
                          <a:effectLst/>
                          <a:latin typeface="+mn-lt"/>
                          <a:ea typeface="+mn-ea"/>
                          <a:cs typeface="+mn-cs"/>
                        </a:rPr>
                        <a:t>2,000</a:t>
                      </a:r>
                      <a:endParaRPr lang="it-IT" sz="700" i="1" u="none" strike="noStrike" kern="1200" baseline="0" dirty="0">
                        <a:solidFill>
                          <a:schemeClr val="dk1"/>
                        </a:solidFill>
                        <a:effectLst/>
                        <a:latin typeface="+mn-lt"/>
                        <a:ea typeface="+mn-ea"/>
                        <a:cs typeface="+mn-cs"/>
                      </a:endParaRPr>
                    </a:p>
                    <a:p>
                      <a:pPr marL="0" marR="0" indent="0" algn="ctr" defTabSz="685777" rtl="0" eaLnBrk="1" fontAlgn="b" latinLnBrk="0" hangingPunct="1">
                        <a:lnSpc>
                          <a:spcPct val="100000"/>
                        </a:lnSpc>
                        <a:spcBef>
                          <a:spcPts val="0"/>
                        </a:spcBef>
                        <a:spcAft>
                          <a:spcPts val="0"/>
                        </a:spcAft>
                        <a:buClrTx/>
                        <a:buSzTx/>
                        <a:buFontTx/>
                        <a:buNone/>
                        <a:tabLst/>
                        <a:defRPr/>
                      </a:pPr>
                      <a:r>
                        <a:rPr lang="it-IT" sz="700" i="1" u="none" strike="noStrike" kern="1200" baseline="0" dirty="0">
                          <a:solidFill>
                            <a:schemeClr val="bg2"/>
                          </a:solidFill>
                          <a:effectLst/>
                          <a:latin typeface="+mn-lt"/>
                          <a:ea typeface="+mn-ea"/>
                          <a:cs typeface="+mn-cs"/>
                        </a:rPr>
                        <a:t>3,000</a:t>
                      </a:r>
                    </a:p>
                    <a:p>
                      <a:pPr marL="0" marR="0" indent="0" algn="ctr" defTabSz="685777"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Calibri"/>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it-IT" sz="800" b="1" u="none" strike="noStrike" dirty="0">
                          <a:effectLst/>
                        </a:rPr>
                        <a:t>$8,000</a:t>
                      </a:r>
                      <a:r>
                        <a:rPr lang="it-IT" sz="800" u="none" strike="noStrike" dirty="0">
                          <a:effectLst/>
                        </a:rPr>
                        <a:t> </a:t>
                      </a:r>
                      <a:r>
                        <a:rPr lang="it-IT" sz="1000" u="none" strike="noStrike" dirty="0">
                          <a:effectLst/>
                        </a:rPr>
                        <a:t/>
                      </a:r>
                      <a:br>
                        <a:rPr lang="it-IT" sz="1000" u="none" strike="noStrike" dirty="0">
                          <a:effectLst/>
                        </a:rPr>
                      </a:br>
                      <a:r>
                        <a:rPr lang="it-IT" sz="700" i="1" u="none" strike="noStrike" kern="1200" dirty="0">
                          <a:solidFill>
                            <a:schemeClr val="dk1"/>
                          </a:solidFill>
                          <a:effectLst/>
                          <a:latin typeface="+mn-lt"/>
                          <a:ea typeface="+mn-ea"/>
                          <a:cs typeface="+mn-cs"/>
                        </a:rPr>
                        <a:t>5,000</a:t>
                      </a:r>
                    </a:p>
                    <a:p>
                      <a:pPr marL="0" marR="0" indent="0" algn="ctr" defTabSz="685777" rtl="0" eaLnBrk="1" fontAlgn="b" latinLnBrk="0" hangingPunct="1">
                        <a:lnSpc>
                          <a:spcPct val="100000"/>
                        </a:lnSpc>
                        <a:spcBef>
                          <a:spcPts val="0"/>
                        </a:spcBef>
                        <a:spcAft>
                          <a:spcPts val="0"/>
                        </a:spcAft>
                        <a:buClrTx/>
                        <a:buSzTx/>
                        <a:buFontTx/>
                        <a:buNone/>
                        <a:tabLst/>
                        <a:defRPr/>
                      </a:pPr>
                      <a:r>
                        <a:rPr lang="it-IT" sz="700" i="1" u="none" strike="noStrike" kern="1200" baseline="0" dirty="0">
                          <a:solidFill>
                            <a:schemeClr val="bg2"/>
                          </a:solidFill>
                          <a:effectLst/>
                          <a:latin typeface="+mn-lt"/>
                          <a:ea typeface="+mn-ea"/>
                          <a:cs typeface="+mn-cs"/>
                        </a:rPr>
                        <a:t>3,000</a:t>
                      </a:r>
                    </a:p>
                    <a:p>
                      <a:pPr marL="0" marR="0" indent="0" algn="ctr" defTabSz="685777" rtl="0" eaLnBrk="1" fontAlgn="b" latinLnBrk="0" hangingPunct="1">
                        <a:lnSpc>
                          <a:spcPct val="100000"/>
                        </a:lnSpc>
                        <a:spcBef>
                          <a:spcPts val="0"/>
                        </a:spcBef>
                        <a:spcAft>
                          <a:spcPts val="0"/>
                        </a:spcAft>
                        <a:buClrTx/>
                        <a:buSzTx/>
                        <a:buFontTx/>
                        <a:buNone/>
                        <a:tabLst/>
                        <a:defRPr/>
                      </a:pPr>
                      <a:endParaRPr lang="it-IT" sz="700" i="1" u="none" strike="noStrike" kern="1200" dirty="0">
                        <a:solidFill>
                          <a:schemeClr val="dk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graphicFrame>
        <p:nvGraphicFramePr>
          <p:cNvPr id="16" name="Chart 15"/>
          <p:cNvGraphicFramePr/>
          <p:nvPr>
            <p:extLst>
              <p:ext uri="{D42A27DB-BD31-4B8C-83A1-F6EECF244321}">
                <p14:modId xmlns:p14="http://schemas.microsoft.com/office/powerpoint/2010/main" val="1734312597"/>
              </p:ext>
            </p:extLst>
          </p:nvPr>
        </p:nvGraphicFramePr>
        <p:xfrm>
          <a:off x="4234244" y="1592455"/>
          <a:ext cx="3821998" cy="1576424"/>
        </p:xfrm>
        <a:graphic>
          <a:graphicData uri="http://schemas.openxmlformats.org/drawingml/2006/chart">
            <c:chart xmlns:c="http://schemas.openxmlformats.org/drawingml/2006/chart" xmlns:r="http://schemas.openxmlformats.org/officeDocument/2006/relationships" r:id="rId4"/>
          </a:graphicData>
        </a:graphic>
      </p:graphicFrame>
      <p:cxnSp>
        <p:nvCxnSpPr>
          <p:cNvPr id="19" name="Straight Connector 18"/>
          <p:cNvCxnSpPr/>
          <p:nvPr/>
        </p:nvCxnSpPr>
        <p:spPr>
          <a:xfrm>
            <a:off x="4097288" y="1200150"/>
            <a:ext cx="0" cy="3429000"/>
          </a:xfrm>
          <a:prstGeom prst="line">
            <a:avLst/>
          </a:prstGeom>
          <a:ln w="19050">
            <a:solidFill>
              <a:schemeClr val="bg2"/>
            </a:solidFill>
          </a:ln>
        </p:spPr>
        <p:style>
          <a:lnRef idx="1">
            <a:schemeClr val="accent5"/>
          </a:lnRef>
          <a:fillRef idx="0">
            <a:schemeClr val="accent5"/>
          </a:fillRef>
          <a:effectRef idx="0">
            <a:schemeClr val="accent5"/>
          </a:effectRef>
          <a:fontRef idx="minor">
            <a:schemeClr val="tx1"/>
          </a:fontRef>
        </p:style>
      </p:cxnSp>
      <p:graphicFrame>
        <p:nvGraphicFramePr>
          <p:cNvPr id="29" name="Table 28"/>
          <p:cNvGraphicFramePr>
            <a:graphicFrameLocks noGrp="1"/>
          </p:cNvGraphicFramePr>
          <p:nvPr>
            <p:extLst>
              <p:ext uri="{D42A27DB-BD31-4B8C-83A1-F6EECF244321}">
                <p14:modId xmlns:p14="http://schemas.microsoft.com/office/powerpoint/2010/main" val="2478302721"/>
              </p:ext>
            </p:extLst>
          </p:nvPr>
        </p:nvGraphicFramePr>
        <p:xfrm>
          <a:off x="4513307" y="3646519"/>
          <a:ext cx="3937010" cy="1036320"/>
        </p:xfrm>
        <a:graphic>
          <a:graphicData uri="http://schemas.openxmlformats.org/drawingml/2006/table">
            <a:tbl>
              <a:tblPr firstRow="1" bandRow="1">
                <a:tableStyleId>{5C22544A-7EE6-4342-B048-85BDC9FD1C3A}</a:tableStyleId>
              </a:tblPr>
              <a:tblGrid>
                <a:gridCol w="2019923">
                  <a:extLst>
                    <a:ext uri="{9D8B030D-6E8A-4147-A177-3AD203B41FA5}">
                      <a16:colId xmlns:a16="http://schemas.microsoft.com/office/drawing/2014/main" xmlns="" val="20000"/>
                    </a:ext>
                  </a:extLst>
                </a:gridCol>
                <a:gridCol w="1917087">
                  <a:extLst>
                    <a:ext uri="{9D8B030D-6E8A-4147-A177-3AD203B41FA5}">
                      <a16:colId xmlns:a16="http://schemas.microsoft.com/office/drawing/2014/main" xmlns="" val="20001"/>
                    </a:ext>
                  </a:extLst>
                </a:gridCol>
              </a:tblGrid>
              <a:tr h="0">
                <a:tc>
                  <a:txBody>
                    <a:bodyPr/>
                    <a:lstStyle/>
                    <a:p>
                      <a:pPr algn="l"/>
                      <a:endParaRPr lang="en-US" sz="1000" dirty="0"/>
                    </a:p>
                  </a:txBody>
                  <a:tcPr anchor="b">
                    <a:solidFill>
                      <a:srgbClr val="049FD9"/>
                    </a:solidFill>
                  </a:tcPr>
                </a:tc>
                <a:tc>
                  <a:txBody>
                    <a:bodyPr/>
                    <a:lstStyle/>
                    <a:p>
                      <a:pPr algn="l"/>
                      <a:r>
                        <a:rPr lang="en-US" sz="1000" dirty="0"/>
                        <a:t>Payout %</a:t>
                      </a:r>
                    </a:p>
                  </a:txBody>
                  <a:tcPr anchor="ctr">
                    <a:solidFill>
                      <a:srgbClr val="049FD9"/>
                    </a:solidFill>
                  </a:tcPr>
                </a:tc>
                <a:extLst>
                  <a:ext uri="{0D108BD9-81ED-4DB2-BD59-A6C34878D82A}">
                    <a16:rowId xmlns:a16="http://schemas.microsoft.com/office/drawing/2014/main" xmlns="" val="10000"/>
                  </a:ext>
                </a:extLst>
              </a:tr>
              <a:tr h="0">
                <a:tc>
                  <a:txBody>
                    <a:bodyPr/>
                    <a:lstStyle/>
                    <a:p>
                      <a:pPr algn="l"/>
                      <a:r>
                        <a:rPr lang="en-US" sz="1000" b="1" dirty="0">
                          <a:solidFill>
                            <a:schemeClr val="dk1"/>
                          </a:solidFill>
                        </a:rPr>
                        <a:t>Traditional</a:t>
                      </a:r>
                      <a:r>
                        <a:rPr lang="en-US" sz="1000" baseline="0" dirty="0">
                          <a:solidFill>
                            <a:schemeClr val="dk1"/>
                          </a:solidFill>
                        </a:rPr>
                        <a:t>: </a:t>
                      </a:r>
                      <a:br>
                        <a:rPr lang="en-US" sz="1000" baseline="0" dirty="0">
                          <a:solidFill>
                            <a:schemeClr val="dk1"/>
                          </a:solidFill>
                        </a:rPr>
                      </a:br>
                      <a:r>
                        <a:rPr lang="en-US" sz="1000" baseline="0" dirty="0">
                          <a:solidFill>
                            <a:schemeClr val="dk1"/>
                          </a:solidFill>
                        </a:rPr>
                        <a:t>WebEx (</a:t>
                      </a:r>
                      <a:r>
                        <a:rPr lang="en-US" sz="1000" dirty="0">
                          <a:solidFill>
                            <a:schemeClr val="dk1"/>
                          </a:solidFill>
                        </a:rPr>
                        <a:t>A-WBX)</a:t>
                      </a:r>
                    </a:p>
                  </a:txBody>
                  <a:tcPr/>
                </a:tc>
                <a:tc>
                  <a:txBody>
                    <a:bodyPr/>
                    <a:lstStyle/>
                    <a:p>
                      <a:pPr algn="l"/>
                      <a:r>
                        <a:rPr lang="en-US" sz="1000" kern="1200" dirty="0">
                          <a:solidFill>
                            <a:schemeClr val="dk1"/>
                          </a:solidFill>
                          <a:latin typeface="+mn-lt"/>
                          <a:ea typeface="+mn-ea"/>
                          <a:cs typeface="+mn-cs"/>
                        </a:rPr>
                        <a:t>10% + 5%</a:t>
                      </a:r>
                      <a:br>
                        <a:rPr lang="en-US" sz="1000" kern="1200" dirty="0">
                          <a:solidFill>
                            <a:schemeClr val="dk1"/>
                          </a:solidFill>
                          <a:latin typeface="+mn-lt"/>
                          <a:ea typeface="+mn-ea"/>
                          <a:cs typeface="+mn-cs"/>
                        </a:rPr>
                      </a:br>
                      <a:r>
                        <a:rPr lang="en-US" sz="1000" kern="1200" dirty="0">
                          <a:solidFill>
                            <a:schemeClr val="dk1"/>
                          </a:solidFill>
                          <a:latin typeface="+mn-lt"/>
                          <a:ea typeface="+mn-ea"/>
                          <a:cs typeface="+mn-cs"/>
                        </a:rPr>
                        <a:t>(1.5x multiplier</a:t>
                      </a:r>
                      <a:r>
                        <a:rPr lang="en-US" sz="1000" kern="1200" baseline="0" dirty="0">
                          <a:solidFill>
                            <a:schemeClr val="dk1"/>
                          </a:solidFill>
                          <a:latin typeface="+mn-lt"/>
                          <a:ea typeface="+mn-ea"/>
                          <a:cs typeface="+mn-cs"/>
                        </a:rPr>
                        <a:t> </a:t>
                      </a:r>
                      <a:r>
                        <a:rPr lang="en-US" sz="1000" kern="1200" dirty="0">
                          <a:solidFill>
                            <a:schemeClr val="dk1"/>
                          </a:solidFill>
                          <a:latin typeface="+mn-lt"/>
                          <a:ea typeface="+mn-ea"/>
                          <a:cs typeface="+mn-cs"/>
                        </a:rPr>
                        <a:t>only for VIP 29)</a:t>
                      </a:r>
                    </a:p>
                  </a:txBody>
                  <a:tcPr/>
                </a:tc>
                <a:extLst>
                  <a:ext uri="{0D108BD9-81ED-4DB2-BD59-A6C34878D82A}">
                    <a16:rowId xmlns:a16="http://schemas.microsoft.com/office/drawing/2014/main" xmlns="" val="10001"/>
                  </a:ext>
                </a:extLst>
              </a:tr>
              <a:tr h="0">
                <a:tc>
                  <a:txBody>
                    <a:bodyPr/>
                    <a:lstStyle/>
                    <a:p>
                      <a:pPr marL="0" marR="0" indent="0" algn="l" defTabSz="685549" rtl="0" eaLnBrk="1" fontAlgn="auto" latinLnBrk="0" hangingPunct="1">
                        <a:lnSpc>
                          <a:spcPct val="100000"/>
                        </a:lnSpc>
                        <a:spcBef>
                          <a:spcPts val="0"/>
                        </a:spcBef>
                        <a:spcAft>
                          <a:spcPts val="0"/>
                        </a:spcAft>
                        <a:buClrTx/>
                        <a:buSzTx/>
                        <a:buFontTx/>
                        <a:buNone/>
                        <a:tabLst/>
                        <a:defRPr/>
                      </a:pPr>
                      <a:r>
                        <a:rPr lang="en-US" sz="1000" b="1" dirty="0">
                          <a:solidFill>
                            <a:schemeClr val="dk1"/>
                          </a:solidFill>
                        </a:rPr>
                        <a:t>New</a:t>
                      </a:r>
                      <a:r>
                        <a:rPr lang="en-US" sz="1000" dirty="0">
                          <a:solidFill>
                            <a:schemeClr val="dk1"/>
                          </a:solidFill>
                        </a:rPr>
                        <a:t>: Flex Plan, Spark, BE4000, Endpoints</a:t>
                      </a:r>
                      <a:r>
                        <a:rPr lang="en-US" sz="1000" baseline="0" dirty="0">
                          <a:solidFill>
                            <a:schemeClr val="dk1"/>
                          </a:solidFill>
                        </a:rPr>
                        <a:t> as a Service</a:t>
                      </a:r>
                      <a:endParaRPr lang="en-US" sz="1000" dirty="0">
                        <a:solidFill>
                          <a:schemeClr val="dk1"/>
                        </a:solidFill>
                      </a:endParaRPr>
                    </a:p>
                  </a:txBody>
                  <a:tcPr/>
                </a:tc>
                <a:tc>
                  <a:txBody>
                    <a:bodyPr/>
                    <a:lstStyle/>
                    <a:p>
                      <a:pPr algn="l"/>
                      <a:r>
                        <a:rPr lang="en-US" sz="1000" kern="1200" dirty="0">
                          <a:solidFill>
                            <a:schemeClr val="dk1"/>
                          </a:solidFill>
                          <a:latin typeface="+mn-lt"/>
                          <a:ea typeface="+mn-ea"/>
                          <a:cs typeface="+mn-cs"/>
                        </a:rPr>
                        <a:t>15% + 8% </a:t>
                      </a:r>
                      <a:br>
                        <a:rPr lang="en-US" sz="1000" kern="1200" dirty="0">
                          <a:solidFill>
                            <a:schemeClr val="dk1"/>
                          </a:solidFill>
                          <a:latin typeface="+mn-lt"/>
                          <a:ea typeface="+mn-ea"/>
                          <a:cs typeface="+mn-cs"/>
                        </a:rPr>
                      </a:br>
                      <a:r>
                        <a:rPr lang="en-US" sz="1000" kern="1200" dirty="0">
                          <a:solidFill>
                            <a:schemeClr val="dk1"/>
                          </a:solidFill>
                          <a:latin typeface="+mn-lt"/>
                          <a:ea typeface="+mn-ea"/>
                          <a:cs typeface="+mn-cs"/>
                        </a:rPr>
                        <a:t>(1.5x multiplier only for VIP 29)</a:t>
                      </a:r>
                    </a:p>
                  </a:txBody>
                  <a:tcPr/>
                </a:tc>
                <a:extLst>
                  <a:ext uri="{0D108BD9-81ED-4DB2-BD59-A6C34878D82A}">
                    <a16:rowId xmlns:a16="http://schemas.microsoft.com/office/drawing/2014/main" xmlns="" val="10002"/>
                  </a:ext>
                </a:extLst>
              </a:tr>
            </a:tbl>
          </a:graphicData>
        </a:graphic>
      </p:graphicFrame>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7243" y="2266950"/>
            <a:ext cx="6381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7512457" y="1359835"/>
            <a:ext cx="1419148" cy="2188037"/>
          </a:xfrm>
          <a:prstGeom prst="rect">
            <a:avLst/>
          </a:prstGeom>
          <a:solidFill>
            <a:schemeClr val="bg2">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r>
              <a:rPr lang="en-US" sz="1000" dirty="0">
                <a:solidFill>
                  <a:schemeClr val="tx1"/>
                </a:solidFill>
              </a:rPr>
              <a:t>Net MRR Growth </a:t>
            </a:r>
            <a:br>
              <a:rPr lang="en-US" sz="1000" dirty="0">
                <a:solidFill>
                  <a:schemeClr val="tx1"/>
                </a:solidFill>
              </a:rPr>
            </a:br>
            <a:r>
              <a:rPr lang="en-US" sz="1000" dirty="0">
                <a:solidFill>
                  <a:schemeClr val="tx1"/>
                </a:solidFill>
              </a:rPr>
              <a:t>on Annuity </a:t>
            </a:r>
            <a:br>
              <a:rPr lang="en-US" sz="1000" dirty="0">
                <a:solidFill>
                  <a:schemeClr val="tx1"/>
                </a:solidFill>
              </a:rPr>
            </a:br>
            <a:r>
              <a:rPr lang="en-US" sz="1000" dirty="0">
                <a:solidFill>
                  <a:schemeClr val="tx1"/>
                </a:solidFill>
              </a:rPr>
              <a:t>2,000 (in M3) + </a:t>
            </a:r>
            <a:br>
              <a:rPr lang="en-US" sz="1000" dirty="0">
                <a:solidFill>
                  <a:schemeClr val="tx1"/>
                </a:solidFill>
              </a:rPr>
            </a:br>
            <a:r>
              <a:rPr lang="en-US" sz="1000" dirty="0">
                <a:solidFill>
                  <a:schemeClr val="tx1"/>
                </a:solidFill>
              </a:rPr>
              <a:t>3,000 (in M5) + </a:t>
            </a:r>
            <a:br>
              <a:rPr lang="en-US" sz="1000" dirty="0">
                <a:solidFill>
                  <a:schemeClr val="tx1"/>
                </a:solidFill>
              </a:rPr>
            </a:br>
            <a:r>
              <a:rPr lang="en-US" sz="1000" dirty="0">
                <a:solidFill>
                  <a:schemeClr val="tx1"/>
                </a:solidFill>
              </a:rPr>
              <a:t>3,000 (in M6)</a:t>
            </a:r>
            <a:br>
              <a:rPr lang="en-US" sz="1000" dirty="0">
                <a:solidFill>
                  <a:schemeClr val="tx1"/>
                </a:solidFill>
              </a:rPr>
            </a:br>
            <a:r>
              <a:rPr lang="en-US" sz="1000" dirty="0">
                <a:solidFill>
                  <a:schemeClr val="tx1"/>
                </a:solidFill>
              </a:rPr>
              <a:t>= $8,000 </a:t>
            </a:r>
          </a:p>
          <a:p>
            <a:r>
              <a:rPr lang="en-US" sz="1000" dirty="0">
                <a:solidFill>
                  <a:schemeClr val="tx1"/>
                </a:solidFill>
              </a:rPr>
              <a:t>--------------------------</a:t>
            </a:r>
          </a:p>
          <a:p>
            <a:r>
              <a:rPr lang="en-US" sz="1000" dirty="0">
                <a:solidFill>
                  <a:schemeClr val="tx1"/>
                </a:solidFill>
              </a:rPr>
              <a:t>$2,000 in WebEx</a:t>
            </a:r>
          </a:p>
          <a:p>
            <a:r>
              <a:rPr lang="en-US" sz="1000" dirty="0">
                <a:solidFill>
                  <a:schemeClr val="dk1"/>
                </a:solidFill>
              </a:rPr>
              <a:t>$6,000 in New offers</a:t>
            </a:r>
          </a:p>
          <a:p>
            <a:r>
              <a:rPr lang="en-US" sz="1000" dirty="0">
                <a:solidFill>
                  <a:schemeClr val="dk1"/>
                </a:solidFill>
              </a:rPr>
              <a:t>--------------------------</a:t>
            </a:r>
          </a:p>
          <a:p>
            <a:r>
              <a:rPr lang="en-US" sz="1000" b="1" dirty="0">
                <a:solidFill>
                  <a:schemeClr val="tx1"/>
                </a:solidFill>
                <a:cs typeface="CiscoSans ExtraLight"/>
              </a:rPr>
              <a:t>TOTAL PAYOUT</a:t>
            </a:r>
            <a:endParaRPr lang="en-US" sz="1000" dirty="0">
              <a:solidFill>
                <a:schemeClr val="dk1"/>
              </a:solidFill>
            </a:endParaRPr>
          </a:p>
          <a:p>
            <a:r>
              <a:rPr lang="en-US" sz="1000" dirty="0">
                <a:solidFill>
                  <a:schemeClr val="dk1"/>
                </a:solidFill>
              </a:rPr>
              <a:t>$2,000 x 15% + </a:t>
            </a:r>
            <a:br>
              <a:rPr lang="en-US" sz="1000" dirty="0">
                <a:solidFill>
                  <a:schemeClr val="dk1"/>
                </a:solidFill>
              </a:rPr>
            </a:br>
            <a:r>
              <a:rPr lang="en-US" sz="1000" dirty="0">
                <a:solidFill>
                  <a:schemeClr val="dk1"/>
                </a:solidFill>
              </a:rPr>
              <a:t>$6,000 x 23% </a:t>
            </a:r>
          </a:p>
          <a:p>
            <a:r>
              <a:rPr lang="en-US" sz="1000" dirty="0">
                <a:solidFill>
                  <a:schemeClr val="dk1"/>
                </a:solidFill>
              </a:rPr>
              <a:t>= $1,680</a:t>
            </a:r>
          </a:p>
        </p:txBody>
      </p:sp>
    </p:spTree>
    <p:extLst>
      <p:ext uri="{BB962C8B-B14F-4D97-AF65-F5344CB8AC3E}">
        <p14:creationId xmlns:p14="http://schemas.microsoft.com/office/powerpoint/2010/main" val="68148820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3" name="TextBox 2"/>
          <p:cNvSpPr txBox="1"/>
          <p:nvPr/>
        </p:nvSpPr>
        <p:spPr>
          <a:xfrm>
            <a:off x="4921624" y="5862918"/>
            <a:ext cx="184731" cy="369332"/>
          </a:xfrm>
          <a:prstGeom prst="rect">
            <a:avLst/>
          </a:prstGeom>
          <a:noFill/>
        </p:spPr>
        <p:txBody>
          <a:bodyPr wrap="none" rtlCol="0">
            <a:spAutoFit/>
          </a:bodyPr>
          <a:lstStyle/>
          <a:p>
            <a:endParaRPr lang="en-US" dirty="0"/>
          </a:p>
        </p:txBody>
      </p:sp>
      <p:sp>
        <p:nvSpPr>
          <p:cNvPr id="5" name="Text Placeholder 3"/>
          <p:cNvSpPr txBox="1">
            <a:spLocks/>
          </p:cNvSpPr>
          <p:nvPr/>
        </p:nvSpPr>
        <p:spPr bwMode="auto">
          <a:xfrm>
            <a:off x="500063" y="3333078"/>
            <a:ext cx="8139112" cy="889987"/>
          </a:xfrm>
          <a:prstGeom prst="rect">
            <a:avLst/>
          </a:prstGeom>
          <a:solidFill>
            <a:srgbClr val="FFFFFF">
              <a:alpha val="74902"/>
            </a:srgbClr>
          </a:solidFill>
          <a:extLst/>
        </p:spPr>
        <p:txBody>
          <a:bodyPr wrap="square" lIns="108000" tIns="182880" rIns="91440" bIns="228600" numCol="1" anchor="ctr" anchorCtr="0" compatLnSpc="1">
            <a:prstTxWarp prst="textNoShape">
              <a:avLst/>
            </a:prstTxWarp>
            <a:spAutoFit/>
          </a:bodyPr>
          <a:lstStyle>
            <a:lvl1pPr marL="172800" indent="0" algn="l" defTabSz="684213" rtl="0" eaLnBrk="1" fontAlgn="base" hangingPunct="1">
              <a:lnSpc>
                <a:spcPts val="3680"/>
              </a:lnSpc>
              <a:spcBef>
                <a:spcPts val="0"/>
              </a:spcBef>
              <a:spcAft>
                <a:spcPct val="0"/>
              </a:spcAft>
              <a:buClr>
                <a:schemeClr val="tx2"/>
              </a:buClr>
              <a:buSzPct val="90000"/>
              <a:buFont typeface="Arial" charset="0"/>
              <a:buNone/>
              <a:defRPr lang="en-US" sz="24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00" dirty="0">
                <a:solidFill>
                  <a:srgbClr val="5C5E60"/>
                </a:solidFill>
              </a:rPr>
              <a:t>Security SaaS </a:t>
            </a:r>
            <a:r>
              <a:rPr lang="en-US" sz="2800" dirty="0" smtClean="0">
                <a:solidFill>
                  <a:srgbClr val="5C5E60"/>
                </a:solidFill>
              </a:rPr>
              <a:t>(pilot</a:t>
            </a:r>
            <a:r>
              <a:rPr lang="en-US" sz="2800" dirty="0">
                <a:solidFill>
                  <a:srgbClr val="5C5E60"/>
                </a:solidFill>
              </a:rPr>
              <a:t>)</a:t>
            </a:r>
          </a:p>
        </p:txBody>
      </p:sp>
    </p:spTree>
    <p:extLst>
      <p:ext uri="{BB962C8B-B14F-4D97-AF65-F5344CB8AC3E}">
        <p14:creationId xmlns:p14="http://schemas.microsoft.com/office/powerpoint/2010/main" val="2160543113"/>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76938"/>
            <a:ext cx="8277344" cy="2618187"/>
          </a:xfrm>
        </p:spPr>
        <p:txBody>
          <a:bodyPr/>
          <a:lstStyle/>
          <a:p>
            <a:r>
              <a:rPr lang="en-US" sz="1400" dirty="0"/>
              <a:t>New incentive to build and embrace </a:t>
            </a:r>
            <a:r>
              <a:rPr lang="en-US" sz="1400" b="1" dirty="0"/>
              <a:t>Software-as-a-Service (SaaS) </a:t>
            </a:r>
            <a:r>
              <a:rPr lang="en-US" sz="1400" dirty="0"/>
              <a:t>business model in Security</a:t>
            </a:r>
          </a:p>
          <a:p>
            <a:r>
              <a:rPr lang="en-US" sz="1400" dirty="0"/>
              <a:t>Promotes healthy security SaaS practices for our exciting new offer, </a:t>
            </a:r>
            <a:r>
              <a:rPr lang="en-US" sz="1400" b="1" dirty="0"/>
              <a:t>Cisco Umbrella </a:t>
            </a:r>
            <a:r>
              <a:rPr lang="en-US" sz="1400" dirty="0"/>
              <a:t>to profitably grow your business</a:t>
            </a:r>
            <a:endParaRPr lang="en-US" sz="1400" b="1" dirty="0"/>
          </a:p>
          <a:p>
            <a:r>
              <a:rPr lang="en-US" sz="1400" dirty="0"/>
              <a:t>Focus on </a:t>
            </a:r>
            <a:r>
              <a:rPr lang="en-US" sz="1400" b="1" dirty="0"/>
              <a:t>land, adopt, expand, and renew </a:t>
            </a:r>
            <a:r>
              <a:rPr lang="en-US" sz="1400" dirty="0"/>
              <a:t>within your security practice and with your customers—grow your Security SaaS revenue, earn additional incentives for such recurring revenue growth (piloted for VIP 29) and for retaining the Security SaaS business revenue steams (planned for </a:t>
            </a:r>
            <a:br>
              <a:rPr lang="en-US" sz="1400" dirty="0"/>
            </a:br>
            <a:r>
              <a:rPr lang="en-US" sz="1400" dirty="0"/>
              <a:t>VIP 30) </a:t>
            </a:r>
          </a:p>
          <a:p>
            <a:r>
              <a:rPr lang="en-US" sz="1400" dirty="0"/>
              <a:t>You have to be able to contractually sell Cisco Umbrella on </a:t>
            </a:r>
            <a:r>
              <a:rPr lang="en-US" sz="1400" b="1" dirty="0"/>
              <a:t>Cisco’s Annuity platform in CCW</a:t>
            </a:r>
          </a:p>
          <a:p>
            <a:r>
              <a:rPr lang="en-US" sz="1400" dirty="0"/>
              <a:t>Learn more in the VIP playbook at </a:t>
            </a:r>
            <a:r>
              <a:rPr lang="en-US" sz="1400" dirty="0">
                <a:hlinkClick r:id="rId3"/>
              </a:rPr>
              <a:t>www.cisco.com/go/vip</a:t>
            </a:r>
            <a:r>
              <a:rPr lang="en-US" sz="1400" dirty="0"/>
              <a:t> </a:t>
            </a:r>
          </a:p>
        </p:txBody>
      </p:sp>
      <p:sp>
        <p:nvSpPr>
          <p:cNvPr id="12" name="Title Placeholder 5"/>
          <p:cNvSpPr>
            <a:spLocks noGrp="1"/>
          </p:cNvSpPr>
          <p:nvPr>
            <p:ph type="title"/>
          </p:nvPr>
        </p:nvSpPr>
        <p:spPr/>
        <p:txBody>
          <a:bodyPr/>
          <a:lstStyle/>
          <a:p>
            <a:pPr lvl="0"/>
            <a:r>
              <a:rPr lang="en-US" dirty="0"/>
              <a:t>Security SaaS </a:t>
            </a:r>
            <a:r>
              <a:rPr lang="en-US" dirty="0" smtClean="0"/>
              <a:t>(pilot</a:t>
            </a:r>
            <a:r>
              <a:rPr lang="en-US" dirty="0"/>
              <a:t>)</a:t>
            </a:r>
          </a:p>
        </p:txBody>
      </p:sp>
      <p:sp>
        <p:nvSpPr>
          <p:cNvPr id="4" name="TextBox 3"/>
          <p:cNvSpPr txBox="1"/>
          <p:nvPr/>
        </p:nvSpPr>
        <p:spPr>
          <a:xfrm>
            <a:off x="581218" y="1111290"/>
            <a:ext cx="3840480" cy="646331"/>
          </a:xfrm>
          <a:prstGeom prst="rect">
            <a:avLst/>
          </a:prstGeom>
          <a:solidFill>
            <a:srgbClr val="4EAD3E"/>
          </a:solidFill>
        </p:spPr>
        <p:txBody>
          <a:bodyPr wrap="square" tIns="182880" bIns="182880" rtlCol="0">
            <a:spAutoFit/>
          </a:bodyPr>
          <a:lstStyle/>
          <a:p>
            <a:pPr algn="ctr"/>
            <a:r>
              <a:rPr lang="en-US" dirty="0">
                <a:solidFill>
                  <a:schemeClr val="bg1"/>
                </a:solidFill>
              </a:rPr>
              <a:t>Security SaaS </a:t>
            </a:r>
          </a:p>
        </p:txBody>
      </p:sp>
    </p:spTree>
    <p:extLst>
      <p:ext uri="{BB962C8B-B14F-4D97-AF65-F5344CB8AC3E}">
        <p14:creationId xmlns:p14="http://schemas.microsoft.com/office/powerpoint/2010/main" val="1173193148"/>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Security SaaS Overview</a:t>
            </a:r>
            <a:endParaRPr lang="en-US" dirty="0"/>
          </a:p>
        </p:txBody>
      </p:sp>
      <p:graphicFrame>
        <p:nvGraphicFramePr>
          <p:cNvPr id="4" name="Table Placeholder 8"/>
          <p:cNvGraphicFramePr>
            <a:graphicFrameLocks/>
          </p:cNvGraphicFramePr>
          <p:nvPr>
            <p:extLst>
              <p:ext uri="{D42A27DB-BD31-4B8C-83A1-F6EECF244321}">
                <p14:modId xmlns:p14="http://schemas.microsoft.com/office/powerpoint/2010/main" val="593733445"/>
              </p:ext>
            </p:extLst>
          </p:nvPr>
        </p:nvGraphicFramePr>
        <p:xfrm>
          <a:off x="194212" y="1323567"/>
          <a:ext cx="8742881" cy="2297580"/>
        </p:xfrm>
        <a:graphic>
          <a:graphicData uri="http://schemas.openxmlformats.org/drawingml/2006/table">
            <a:tbl>
              <a:tblPr firstRow="1" bandRow="1">
                <a:effectLst/>
                <a:tableStyleId>{5C22544A-7EE6-4342-B048-85BDC9FD1C3A}</a:tableStyleId>
              </a:tblPr>
              <a:tblGrid>
                <a:gridCol w="1756252">
                  <a:extLst>
                    <a:ext uri="{9D8B030D-6E8A-4147-A177-3AD203B41FA5}">
                      <a16:colId xmlns:a16="http://schemas.microsoft.com/office/drawing/2014/main" xmlns="" val="20000"/>
                    </a:ext>
                  </a:extLst>
                </a:gridCol>
                <a:gridCol w="6986629">
                  <a:extLst>
                    <a:ext uri="{9D8B030D-6E8A-4147-A177-3AD203B41FA5}">
                      <a16:colId xmlns:a16="http://schemas.microsoft.com/office/drawing/2014/main" xmlns="" val="20001"/>
                    </a:ext>
                  </a:extLst>
                </a:gridCol>
              </a:tblGrid>
              <a:tr h="0">
                <a:tc>
                  <a:txBody>
                    <a:bodyPr/>
                    <a:lstStyle/>
                    <a:p>
                      <a:pPr marL="0" algn="l" defTabSz="914400" rtl="0" eaLnBrk="1" latinLnBrk="0" hangingPunct="1">
                        <a:lnSpc>
                          <a:spcPct val="95000"/>
                        </a:lnSpc>
                        <a:spcBef>
                          <a:spcPts val="300"/>
                        </a:spcBef>
                      </a:pPr>
                      <a:endParaRPr lang="en-US" sz="1000" b="0" strike="noStrike" kern="1200" dirty="0">
                        <a:solidFill>
                          <a:schemeClr val="bg1"/>
                        </a:solidFill>
                        <a:latin typeface="+mn-lt"/>
                        <a:ea typeface="+mn-ea"/>
                        <a:cs typeface="+mn-cs"/>
                      </a:endParaRP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1000" b="1" dirty="0">
                          <a:solidFill>
                            <a:srgbClr val="FFFFFF"/>
                          </a:solidFill>
                          <a:effectLst/>
                          <a:latin typeface="Arial" pitchFamily="34" charset="0"/>
                          <a:ea typeface="ＭＳ Ｐゴシック" pitchFamily="34" charset="-128"/>
                        </a:rPr>
                        <a:t>Security SaaS</a:t>
                      </a:r>
                    </a:p>
                  </a:txBody>
                  <a:tcPr marL="135279" marR="135279" marT="67640" marB="67640">
                    <a:lnB w="127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215694">
                <a:tc>
                  <a:txBody>
                    <a:bodyPr/>
                    <a:lstStyle/>
                    <a:p>
                      <a:pPr algn="l">
                        <a:lnSpc>
                          <a:spcPct val="95000"/>
                        </a:lnSpc>
                        <a:spcBef>
                          <a:spcPts val="300"/>
                        </a:spcBef>
                      </a:pPr>
                      <a:r>
                        <a:rPr lang="en-US" sz="1000" b="1" kern="1200" dirty="0">
                          <a:solidFill>
                            <a:schemeClr val="tx1"/>
                          </a:solidFill>
                          <a:latin typeface="+mn-lt"/>
                          <a:ea typeface="+mn-ea"/>
                          <a:cs typeface="+mn-cs"/>
                        </a:rPr>
                        <a:t>Enrollment Requirement</a:t>
                      </a:r>
                    </a:p>
                  </a:txBody>
                  <a:tcPr marL="135279" marR="135279" marT="67640" marB="67640">
                    <a:lnT w="12700" cap="flat" cmpd="sng" algn="ctr">
                      <a:solidFill>
                        <a:schemeClr val="bg1"/>
                      </a:solidFill>
                      <a:prstDash val="solid"/>
                      <a:round/>
                      <a:headEnd type="none" w="med" len="med"/>
                      <a:tailEnd type="none" w="med" len="med"/>
                    </a:lnT>
                  </a:tcPr>
                </a:tc>
                <a:tc>
                  <a:txBody>
                    <a:bodyPr/>
                    <a:lstStyle/>
                    <a:p>
                      <a:pPr marL="0" marR="0" lvl="0" indent="0" algn="l" defTabSz="814388" rtl="0" eaLnBrk="0" fontAlgn="base" latinLnBrk="0" hangingPunct="0">
                        <a:lnSpc>
                          <a:spcPct val="95000"/>
                        </a:lnSpc>
                        <a:spcBef>
                          <a:spcPts val="300"/>
                        </a:spcBef>
                        <a:spcAft>
                          <a:spcPct val="0"/>
                        </a:spcAft>
                        <a:buClr>
                          <a:schemeClr val="tx2"/>
                        </a:buClr>
                        <a:buSzPct val="100000"/>
                        <a:buFont typeface="Wingdings" pitchFamily="2" charset="2"/>
                        <a:buNone/>
                        <a:tabLst/>
                        <a:defRPr/>
                      </a:pPr>
                      <a:r>
                        <a:rPr lang="en-US" sz="1000" kern="1200" dirty="0">
                          <a:solidFill>
                            <a:schemeClr val="tx1"/>
                          </a:solidFill>
                          <a:latin typeface="+mn-lt"/>
                          <a:ea typeface="+mn-ea"/>
                          <a:cs typeface="+mn-cs"/>
                        </a:rPr>
                        <a:t>Advanced Security Architecture Specialization and/or Express Security Specialization Next-Generation Firewall module and/or Email module and/or Web module and/or IPS module and/or Cisco Welcome Program</a:t>
                      </a:r>
                    </a:p>
                  </a:txBody>
                  <a:tcPr marL="135279" marR="135279" marT="67640" marB="6764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0">
                <a:tc>
                  <a:txBody>
                    <a:bodyPr/>
                    <a:lstStyle/>
                    <a:p>
                      <a:pPr marL="0" algn="l" defTabSz="914400" rtl="0" eaLnBrk="1" latinLnBrk="0" hangingPunct="1">
                        <a:lnSpc>
                          <a:spcPct val="95000"/>
                        </a:lnSpc>
                        <a:spcBef>
                          <a:spcPts val="300"/>
                        </a:spcBef>
                      </a:pPr>
                      <a:r>
                        <a:rPr lang="en-US" sz="1000" b="1" strike="noStrike" kern="1200" dirty="0">
                          <a:solidFill>
                            <a:schemeClr val="bg1"/>
                          </a:solidFill>
                          <a:latin typeface="+mn-lt"/>
                        </a:rPr>
                        <a:t>Component</a:t>
                      </a:r>
                      <a:endParaRPr lang="en-US" sz="1000" b="1" strike="noStrike" kern="1200" dirty="0">
                        <a:solidFill>
                          <a:schemeClr val="bg1"/>
                        </a:solidFill>
                        <a:latin typeface="+mn-lt"/>
                        <a:ea typeface="+mn-ea"/>
                        <a:cs typeface="+mn-cs"/>
                      </a:endParaRPr>
                    </a:p>
                  </a:txBody>
                  <a:tcPr marL="135279" marR="135279" marT="67640" marB="67640">
                    <a:solidFill>
                      <a:schemeClr val="tx1">
                        <a:lumMod val="60000"/>
                        <a:lumOff val="40000"/>
                      </a:schemeClr>
                    </a:solidFill>
                  </a:tcPr>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kumimoji="0" lang="en-US" sz="1000" b="1" i="0" u="none" strike="noStrike" cap="none" normalizeH="0" baseline="0" dirty="0">
                          <a:ln>
                            <a:noFill/>
                          </a:ln>
                          <a:solidFill>
                            <a:schemeClr val="bg1"/>
                          </a:solidFill>
                          <a:effectLst/>
                          <a:latin typeface="+mn-lt"/>
                        </a:rPr>
                        <a:t>Recurring Revenue Growth Component</a:t>
                      </a:r>
                    </a:p>
                  </a:txBody>
                  <a:tcPr marL="135279" marR="135279" marT="67640" marB="67640">
                    <a:solidFill>
                      <a:schemeClr val="tx1">
                        <a:lumMod val="60000"/>
                        <a:lumOff val="40000"/>
                      </a:schemeClr>
                    </a:solidFill>
                  </a:tcPr>
                </a:tc>
                <a:extLst>
                  <a:ext uri="{0D108BD9-81ED-4DB2-BD59-A6C34878D82A}">
                    <a16:rowId xmlns:a16="http://schemas.microsoft.com/office/drawing/2014/main" xmlns="" val="10002"/>
                  </a:ext>
                </a:extLst>
              </a:tr>
              <a:tr h="289200">
                <a:tc>
                  <a:txBody>
                    <a:bodyPr/>
                    <a:lstStyle/>
                    <a:p>
                      <a:pPr algn="l">
                        <a:lnSpc>
                          <a:spcPct val="95000"/>
                        </a:lnSpc>
                        <a:spcBef>
                          <a:spcPts val="300"/>
                        </a:spcBef>
                      </a:pPr>
                      <a:r>
                        <a:rPr lang="en-US" sz="1000" b="1" kern="1200" dirty="0">
                          <a:solidFill>
                            <a:schemeClr val="tx1"/>
                          </a:solidFill>
                          <a:latin typeface="+mn-lt"/>
                          <a:ea typeface="+mn-ea"/>
                          <a:cs typeface="+mn-cs"/>
                        </a:rPr>
                        <a:t>Designation Requirement</a:t>
                      </a:r>
                    </a:p>
                  </a:txBody>
                  <a:tcPr marL="135279" marR="135279" marT="67640" marB="6764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1000" kern="1200" dirty="0">
                          <a:solidFill>
                            <a:schemeClr val="tx1"/>
                          </a:solidFill>
                          <a:latin typeface="+mn-lt"/>
                        </a:rPr>
                        <a:t>Maintain </a:t>
                      </a:r>
                      <a:r>
                        <a:rPr lang="en-US" sz="1000" kern="1200" dirty="0">
                          <a:solidFill>
                            <a:schemeClr val="tx1"/>
                          </a:solidFill>
                          <a:latin typeface="+mn-lt"/>
                          <a:ea typeface="+mn-ea"/>
                          <a:cs typeface="+mn-cs"/>
                        </a:rPr>
                        <a:t>Advanced Security Architecture Specialization and/or Express Security Specialization Next-Generation Firewall module and/or Email module and/or Web module and/or IPS module and/or Cisco Welcome Program (throughout the entire VIP period)</a:t>
                      </a:r>
                      <a:r>
                        <a:rPr lang="en-US" sz="1000" kern="1200" baseline="0" dirty="0">
                          <a:solidFill>
                            <a:schemeClr val="tx1"/>
                          </a:solidFill>
                          <a:latin typeface="+mn-lt"/>
                          <a:ea typeface="+mn-ea"/>
                          <a:cs typeface="+mn-cs"/>
                        </a:rPr>
                        <a:t> </a:t>
                      </a:r>
                    </a:p>
                  </a:txBody>
                  <a:tcPr marL="135279" marR="135279" marT="67640" marB="67640"/>
                </a:tc>
                <a:extLst>
                  <a:ext uri="{0D108BD9-81ED-4DB2-BD59-A6C34878D82A}">
                    <a16:rowId xmlns:a16="http://schemas.microsoft.com/office/drawing/2014/main" xmlns="" val="10003"/>
                  </a:ext>
                </a:extLst>
              </a:tr>
              <a:tr h="235038">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1000" b="1" kern="1200" dirty="0">
                          <a:solidFill>
                            <a:schemeClr val="tx1"/>
                          </a:solidFill>
                          <a:latin typeface="+mn-lt"/>
                        </a:rPr>
                        <a:t>Revenue</a:t>
                      </a:r>
                      <a:r>
                        <a:rPr lang="en-US" sz="1000" b="1" kern="1200" baseline="0" dirty="0">
                          <a:solidFill>
                            <a:schemeClr val="tx1"/>
                          </a:solidFill>
                          <a:latin typeface="+mn-lt"/>
                        </a:rPr>
                        <a:t> </a:t>
                      </a:r>
                      <a:r>
                        <a:rPr lang="en-US" sz="1000" b="1" kern="1200" baseline="0" dirty="0" smtClean="0">
                          <a:solidFill>
                            <a:schemeClr val="tx1"/>
                          </a:solidFill>
                          <a:latin typeface="+mn-lt"/>
                        </a:rPr>
                        <a:t>Requirement</a:t>
                      </a:r>
                      <a:endParaRPr lang="en-US" sz="1000" b="1" kern="1200" noProof="0" dirty="0">
                        <a:solidFill>
                          <a:schemeClr val="tx1"/>
                        </a:solidFill>
                        <a:latin typeface="+mn-lt"/>
                        <a:ea typeface="+mn-ea"/>
                        <a:cs typeface="+mn-cs"/>
                      </a:endParaRPr>
                    </a:p>
                  </a:txBody>
                  <a:tcPr marL="135279" marR="135279" marT="67640" marB="6764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1000" kern="1200" dirty="0">
                          <a:solidFill>
                            <a:schemeClr val="tx1"/>
                          </a:solidFill>
                          <a:latin typeface="+mn-lt"/>
                          <a:ea typeface="+mn-ea"/>
                          <a:cs typeface="+mn-cs"/>
                        </a:rPr>
                        <a:t>Reach </a:t>
                      </a:r>
                      <a:r>
                        <a:rPr lang="en-US" sz="1000" kern="1200" dirty="0">
                          <a:solidFill>
                            <a:schemeClr val="dk1"/>
                          </a:solidFill>
                          <a:latin typeface="+mn-lt"/>
                          <a:ea typeface="+mn-ea"/>
                          <a:cs typeface="+mn-cs"/>
                        </a:rPr>
                        <a:t>M</a:t>
                      </a:r>
                      <a:r>
                        <a:rPr lang="en-US" sz="1000" dirty="0"/>
                        <a:t>inimum Monthly Recurring Revenue (MRR) </a:t>
                      </a:r>
                      <a:r>
                        <a:rPr lang="en-US" sz="1000" kern="1200" dirty="0">
                          <a:solidFill>
                            <a:schemeClr val="dk1"/>
                          </a:solidFill>
                          <a:latin typeface="+mn-lt"/>
                          <a:ea typeface="+mn-ea"/>
                          <a:cs typeface="+mn-cs"/>
                        </a:rPr>
                        <a:t>Growth of $1,000 in qualified offers on</a:t>
                      </a:r>
                      <a:r>
                        <a:rPr lang="en-US" sz="1000" kern="1200" baseline="0" dirty="0">
                          <a:solidFill>
                            <a:schemeClr val="dk1"/>
                          </a:solidFill>
                          <a:latin typeface="+mn-lt"/>
                          <a:ea typeface="+mn-ea"/>
                          <a:cs typeface="+mn-cs"/>
                        </a:rPr>
                        <a:t> </a:t>
                      </a:r>
                      <a:r>
                        <a:rPr lang="en-US" sz="1000" kern="1200" dirty="0">
                          <a:solidFill>
                            <a:schemeClr val="dk1"/>
                          </a:solidFill>
                          <a:latin typeface="+mn-lt"/>
                          <a:ea typeface="+mn-ea"/>
                          <a:cs typeface="+mn-cs"/>
                        </a:rPr>
                        <a:t>Annuity </a:t>
                      </a:r>
                    </a:p>
                    <a:p>
                      <a:pPr marL="0" marR="0" lvl="0" indent="0" algn="l" defTabSz="914400" rtl="0" eaLnBrk="1" fontAlgn="auto" latinLnBrk="0" hangingPunct="1">
                        <a:lnSpc>
                          <a:spcPct val="95000"/>
                        </a:lnSpc>
                        <a:spcBef>
                          <a:spcPts val="300"/>
                        </a:spcBef>
                        <a:spcAft>
                          <a:spcPts val="0"/>
                        </a:spcAft>
                        <a:buClrTx/>
                        <a:buSzTx/>
                        <a:buFontTx/>
                        <a:buNone/>
                        <a:tabLst/>
                        <a:defRPr/>
                      </a:pPr>
                      <a:endParaRPr lang="en-US" sz="1000" kern="1200" dirty="0">
                        <a:solidFill>
                          <a:schemeClr val="dk1"/>
                        </a:solidFill>
                        <a:latin typeface="+mn-lt"/>
                        <a:ea typeface="+mn-ea"/>
                        <a:cs typeface="+mn-cs"/>
                      </a:endParaRPr>
                    </a:p>
                  </a:txBody>
                  <a:tcPr marL="135279" marR="135279" marT="67640" marB="67640"/>
                </a:tc>
                <a:extLst>
                  <a:ext uri="{0D108BD9-81ED-4DB2-BD59-A6C34878D82A}">
                    <a16:rowId xmlns:a16="http://schemas.microsoft.com/office/drawing/2014/main" xmlns="" val="10004"/>
                  </a:ext>
                </a:extLst>
              </a:tr>
              <a:tr h="200993">
                <a:tc>
                  <a:txBody>
                    <a:bodyPr/>
                    <a:lstStyle/>
                    <a:p>
                      <a:pPr algn="l">
                        <a:lnSpc>
                          <a:spcPct val="95000"/>
                        </a:lnSpc>
                        <a:spcBef>
                          <a:spcPts val="300"/>
                        </a:spcBef>
                      </a:pPr>
                      <a:r>
                        <a:rPr lang="en-US" sz="1000" b="1" kern="1200" dirty="0">
                          <a:solidFill>
                            <a:schemeClr val="tx1"/>
                          </a:solidFill>
                          <a:latin typeface="+mn-lt"/>
                        </a:rPr>
                        <a:t>VIP Payout</a:t>
                      </a:r>
                      <a:endParaRPr lang="en-US" sz="1000" b="1" kern="1200" dirty="0">
                        <a:solidFill>
                          <a:schemeClr val="tx1"/>
                        </a:solidFill>
                        <a:latin typeface="+mn-lt"/>
                        <a:ea typeface="+mn-ea"/>
                        <a:cs typeface="+mn-cs"/>
                      </a:endParaRPr>
                    </a:p>
                  </a:txBody>
                  <a:tcPr marL="135279" marR="135279" marT="67640" marB="6764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1000" kern="1200" dirty="0">
                          <a:solidFill>
                            <a:schemeClr val="dk1"/>
                          </a:solidFill>
                          <a:latin typeface="+mn-lt"/>
                          <a:ea typeface="+mn-ea"/>
                          <a:cs typeface="+mn-cs"/>
                        </a:rPr>
                        <a:t>20% paid </a:t>
                      </a:r>
                      <a:r>
                        <a:rPr lang="en-US" sz="1000" dirty="0"/>
                        <a:t>on Net Monthly Recurring Revenue (MRR) Growth of eligible subscriptions on Annuity within VIP period </a:t>
                      </a:r>
                    </a:p>
                  </a:txBody>
                  <a:tcPr marL="135279" marR="135279" marT="67640" marB="67640"/>
                </a:tc>
                <a:extLst>
                  <a:ext uri="{0D108BD9-81ED-4DB2-BD59-A6C34878D82A}">
                    <a16:rowId xmlns:a16="http://schemas.microsoft.com/office/drawing/2014/main" xmlns="" val="10005"/>
                  </a:ext>
                </a:extLst>
              </a:tr>
            </a:tbl>
          </a:graphicData>
        </a:graphic>
      </p:graphicFrame>
      <p:sp>
        <p:nvSpPr>
          <p:cNvPr id="7" name="Text Placeholder 7"/>
          <p:cNvSpPr txBox="1">
            <a:spLocks/>
          </p:cNvSpPr>
          <p:nvPr/>
        </p:nvSpPr>
        <p:spPr>
          <a:xfrm>
            <a:off x="194212" y="3621147"/>
            <a:ext cx="8277344" cy="717289"/>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indent="-171450">
              <a:spcBef>
                <a:spcPts val="300"/>
              </a:spcBef>
              <a:buSzPct val="80000"/>
              <a:buFont typeface="Arial" panose="020B0604020202020204" pitchFamily="34" charset="0"/>
              <a:buChar char="•"/>
            </a:pPr>
            <a:r>
              <a:rPr lang="en-US" sz="900" dirty="0">
                <a:solidFill>
                  <a:schemeClr val="tx2"/>
                </a:solidFill>
                <a:cs typeface="CiscoSans ExtraLight"/>
              </a:rPr>
              <a:t>No CSAT requirements</a:t>
            </a:r>
          </a:p>
          <a:p>
            <a:pPr marL="171450" indent="-171450">
              <a:spcBef>
                <a:spcPts val="300"/>
              </a:spcBef>
              <a:buSzPct val="80000"/>
              <a:buFont typeface="Arial" panose="020B0604020202020204" pitchFamily="34" charset="0"/>
              <a:buChar char="•"/>
            </a:pPr>
            <a:r>
              <a:rPr lang="en-US" sz="900" dirty="0">
                <a:solidFill>
                  <a:schemeClr val="tx2"/>
                </a:solidFill>
                <a:cs typeface="CiscoSans ExtraLight"/>
              </a:rPr>
              <a:t>Internal Business Use, NFR, Simplified pricing deals are excluded</a:t>
            </a:r>
          </a:p>
        </p:txBody>
      </p:sp>
    </p:spTree>
    <p:extLst>
      <p:ext uri="{BB962C8B-B14F-4D97-AF65-F5344CB8AC3E}">
        <p14:creationId xmlns:p14="http://schemas.microsoft.com/office/powerpoint/2010/main" val="4224163269"/>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75387752"/>
              </p:ext>
            </p:extLst>
          </p:nvPr>
        </p:nvGraphicFramePr>
        <p:xfrm>
          <a:off x="182882" y="3072101"/>
          <a:ext cx="3130904" cy="238125"/>
        </p:xfrm>
        <a:graphic>
          <a:graphicData uri="http://schemas.openxmlformats.org/drawingml/2006/table">
            <a:tbl>
              <a:tblPr>
                <a:tableStyleId>{85BE263C-DBD7-4A20-BB59-AAB30ACAA65A}</a:tableStyleId>
              </a:tblPr>
              <a:tblGrid>
                <a:gridCol w="447272">
                  <a:extLst>
                    <a:ext uri="{9D8B030D-6E8A-4147-A177-3AD203B41FA5}">
                      <a16:colId xmlns:a16="http://schemas.microsoft.com/office/drawing/2014/main" xmlns="" val="20000"/>
                    </a:ext>
                  </a:extLst>
                </a:gridCol>
                <a:gridCol w="447272">
                  <a:extLst>
                    <a:ext uri="{9D8B030D-6E8A-4147-A177-3AD203B41FA5}">
                      <a16:colId xmlns:a16="http://schemas.microsoft.com/office/drawing/2014/main" xmlns="" val="20001"/>
                    </a:ext>
                  </a:extLst>
                </a:gridCol>
                <a:gridCol w="447272">
                  <a:extLst>
                    <a:ext uri="{9D8B030D-6E8A-4147-A177-3AD203B41FA5}">
                      <a16:colId xmlns:a16="http://schemas.microsoft.com/office/drawing/2014/main" xmlns="" val="20002"/>
                    </a:ext>
                  </a:extLst>
                </a:gridCol>
                <a:gridCol w="447272">
                  <a:extLst>
                    <a:ext uri="{9D8B030D-6E8A-4147-A177-3AD203B41FA5}">
                      <a16:colId xmlns:a16="http://schemas.microsoft.com/office/drawing/2014/main" xmlns="" val="20003"/>
                    </a:ext>
                  </a:extLst>
                </a:gridCol>
                <a:gridCol w="447272">
                  <a:extLst>
                    <a:ext uri="{9D8B030D-6E8A-4147-A177-3AD203B41FA5}">
                      <a16:colId xmlns:a16="http://schemas.microsoft.com/office/drawing/2014/main" xmlns="" val="20004"/>
                    </a:ext>
                  </a:extLst>
                </a:gridCol>
                <a:gridCol w="447272">
                  <a:extLst>
                    <a:ext uri="{9D8B030D-6E8A-4147-A177-3AD203B41FA5}">
                      <a16:colId xmlns:a16="http://schemas.microsoft.com/office/drawing/2014/main" xmlns="" val="20005"/>
                    </a:ext>
                  </a:extLst>
                </a:gridCol>
                <a:gridCol w="447272">
                  <a:extLst>
                    <a:ext uri="{9D8B030D-6E8A-4147-A177-3AD203B41FA5}">
                      <a16:colId xmlns:a16="http://schemas.microsoft.com/office/drawing/2014/main" xmlns="" val="20006"/>
                    </a:ext>
                  </a:extLst>
                </a:gridCol>
              </a:tblGrid>
              <a:tr h="165714">
                <a:tc>
                  <a:txBody>
                    <a:bodyPr/>
                    <a:lstStyle/>
                    <a:p>
                      <a:pPr algn="ctr" fontAlgn="b"/>
                      <a:r>
                        <a:rPr lang="en-US" sz="800" b="1" u="none" strike="noStrike" dirty="0">
                          <a:effectLst/>
                        </a:rPr>
                        <a:t>Annuity</a:t>
                      </a:r>
                      <a:endParaRPr lang="en-US" sz="800" u="none" strike="noStrike" dirty="0">
                        <a:effectLst/>
                      </a:endParaRPr>
                    </a:p>
                    <a:p>
                      <a:pPr algn="ctr" fontAlgn="b"/>
                      <a:endParaRPr lang="en-US" sz="600" i="1" u="none" strike="noStrike" dirty="0">
                        <a:effectLst/>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$0</a:t>
                      </a:r>
                      <a:r>
                        <a:rPr lang="en-US" sz="800" u="none" strike="noStrike" dirty="0">
                          <a:effectLst/>
                        </a:rPr>
                        <a:t> </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$1,000</a:t>
                      </a:r>
                      <a:r>
                        <a:rPr lang="en-US" sz="800" u="none" strike="noStrike" dirty="0">
                          <a:effectLst/>
                        </a:rPr>
                        <a:t> </a:t>
                      </a:r>
                      <a:endParaRPr lang="en-US" sz="700" i="1" u="none" strike="noStrike" kern="1200" dirty="0">
                        <a:solidFill>
                          <a:schemeClr val="dk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$1,500</a:t>
                      </a:r>
                      <a:r>
                        <a:rPr lang="en-US" sz="800" u="none" strike="noStrike" dirty="0">
                          <a:effectLst/>
                        </a:rPr>
                        <a:t> </a:t>
                      </a:r>
                      <a:endParaRPr lang="en-US" sz="800" i="1" u="none" strike="noStrike" kern="1200" dirty="0">
                        <a:solidFill>
                          <a:schemeClr val="dk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1" u="none" strike="noStrike" dirty="0">
                          <a:effectLst/>
                        </a:rPr>
                        <a:t>$1,800</a:t>
                      </a:r>
                      <a:r>
                        <a:rPr lang="en-US" sz="800" u="none" strike="noStrike" dirty="0">
                          <a:effectLst/>
                        </a:rPr>
                        <a:t> </a:t>
                      </a:r>
                      <a:endParaRPr lang="en-US" sz="700" i="1" u="none" strike="noStrike" kern="1200" dirty="0">
                        <a:solidFill>
                          <a:schemeClr val="dk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1" u="none" strike="noStrike" dirty="0">
                          <a:effectLst/>
                        </a:rPr>
                        <a:t>$2,200</a:t>
                      </a:r>
                      <a:r>
                        <a:rPr lang="en-US" sz="800" u="none" strike="noStrike" dirty="0">
                          <a:effectLst/>
                        </a:rPr>
                        <a:t> </a:t>
                      </a:r>
                      <a:endParaRPr lang="en-US" sz="1000" b="0" i="0" u="none" strike="noStrike" dirty="0">
                        <a:solidFill>
                          <a:srgbClr val="000000"/>
                        </a:solidFill>
                        <a:effectLst/>
                        <a:latin typeface="Calibri"/>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it-IT" sz="800" b="1" u="none" strike="noStrike" dirty="0">
                          <a:effectLst/>
                        </a:rPr>
                        <a:t>$3,000</a:t>
                      </a:r>
                      <a:r>
                        <a:rPr lang="it-IT" sz="800" u="none" strike="noStrike" dirty="0">
                          <a:effectLst/>
                        </a:rPr>
                        <a:t> </a:t>
                      </a:r>
                      <a:r>
                        <a:rPr lang="it-IT" sz="1000" u="none" strike="noStrike" dirty="0">
                          <a:effectLst/>
                        </a:rPr>
                        <a:t/>
                      </a:r>
                      <a:br>
                        <a:rPr lang="it-IT" sz="1000" u="none" strike="noStrike" dirty="0">
                          <a:effectLst/>
                        </a:rPr>
                      </a:br>
                      <a:endParaRPr lang="it-IT" sz="700" i="1" u="none" strike="noStrike" kern="1200" dirty="0">
                        <a:solidFill>
                          <a:schemeClr val="dk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3" name="Title 2"/>
          <p:cNvSpPr>
            <a:spLocks noGrp="1"/>
          </p:cNvSpPr>
          <p:nvPr>
            <p:ph type="title"/>
          </p:nvPr>
        </p:nvSpPr>
        <p:spPr/>
        <p:txBody>
          <a:bodyPr/>
          <a:lstStyle/>
          <a:p>
            <a:r>
              <a:rPr lang="en-US" dirty="0"/>
              <a:t>Recurring Revenue Growth Component</a:t>
            </a:r>
            <a:br>
              <a:rPr lang="en-US" dirty="0"/>
            </a:br>
            <a:r>
              <a:rPr lang="en-US" sz="1800" dirty="0"/>
              <a:t>Security SaaS: Calculation Detail</a:t>
            </a:r>
            <a:endParaRPr lang="en-US" dirty="0"/>
          </a:p>
        </p:txBody>
      </p:sp>
      <p:graphicFrame>
        <p:nvGraphicFramePr>
          <p:cNvPr id="14" name="Chart 13"/>
          <p:cNvGraphicFramePr/>
          <p:nvPr>
            <p:extLst>
              <p:ext uri="{D42A27DB-BD31-4B8C-83A1-F6EECF244321}">
                <p14:modId xmlns:p14="http://schemas.microsoft.com/office/powerpoint/2010/main" val="1744877969"/>
              </p:ext>
            </p:extLst>
          </p:nvPr>
        </p:nvGraphicFramePr>
        <p:xfrm>
          <a:off x="277941" y="1561802"/>
          <a:ext cx="3821998" cy="157642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355874" y="1130218"/>
            <a:ext cx="3068785" cy="677108"/>
          </a:xfrm>
          <a:prstGeom prst="rect">
            <a:avLst/>
          </a:prstGeom>
        </p:spPr>
        <p:txBody>
          <a:bodyPr wrap="square">
            <a:spAutoFit/>
          </a:bodyPr>
          <a:lstStyle/>
          <a:p>
            <a:pPr lvl="0" algn="ctr" fontAlgn="b"/>
            <a:r>
              <a:rPr lang="en-US" sz="1200" b="1" dirty="0"/>
              <a:t>Minimum MRR </a:t>
            </a:r>
            <a:r>
              <a:rPr lang="en-US" sz="1200" b="1" dirty="0">
                <a:solidFill>
                  <a:schemeClr val="dk1"/>
                </a:solidFill>
              </a:rPr>
              <a:t>Growth </a:t>
            </a:r>
            <a:br>
              <a:rPr lang="en-US" sz="1200" b="1" dirty="0">
                <a:solidFill>
                  <a:schemeClr val="dk1"/>
                </a:solidFill>
              </a:rPr>
            </a:br>
            <a:r>
              <a:rPr lang="en-US" sz="1200" b="1" dirty="0">
                <a:solidFill>
                  <a:schemeClr val="dk1"/>
                </a:solidFill>
              </a:rPr>
              <a:t>of $1,000 on Annuity </a:t>
            </a:r>
          </a:p>
          <a:p>
            <a:pPr algn="ctr" fontAlgn="b"/>
            <a:endParaRPr lang="en-US" sz="1400" b="1" dirty="0"/>
          </a:p>
        </p:txBody>
      </p:sp>
      <p:sp>
        <p:nvSpPr>
          <p:cNvPr id="18" name="Rectangle 17"/>
          <p:cNvSpPr/>
          <p:nvPr/>
        </p:nvSpPr>
        <p:spPr>
          <a:xfrm>
            <a:off x="392449" y="3321105"/>
            <a:ext cx="3323672" cy="1214318"/>
          </a:xfrm>
          <a:prstGeom prst="rect">
            <a:avLst/>
          </a:prstGeom>
          <a:solidFill>
            <a:schemeClr val="bg2">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171450" indent="-171450">
              <a:lnSpc>
                <a:spcPct val="95000"/>
              </a:lnSpc>
              <a:spcBef>
                <a:spcPts val="300"/>
              </a:spcBef>
              <a:buSzPct val="80000"/>
              <a:buFont typeface="Arial" panose="020B0604020202020204" pitchFamily="34" charset="0"/>
              <a:buChar char="•"/>
            </a:pPr>
            <a:r>
              <a:rPr lang="en-US" sz="1000" dirty="0">
                <a:solidFill>
                  <a:schemeClr val="tx1"/>
                </a:solidFill>
              </a:rPr>
              <a:t>Monthly Recurring Revenue (MRR) calculated on the Total Contract Value (TCV)</a:t>
            </a:r>
          </a:p>
          <a:p>
            <a:pPr marL="171450" indent="-171450">
              <a:lnSpc>
                <a:spcPct val="95000"/>
              </a:lnSpc>
              <a:spcBef>
                <a:spcPts val="300"/>
              </a:spcBef>
              <a:buSzPct val="80000"/>
              <a:buFont typeface="Arial" panose="020B0604020202020204" pitchFamily="34" charset="0"/>
              <a:buChar char="•"/>
            </a:pPr>
            <a:r>
              <a:rPr lang="en-US" sz="1000" dirty="0">
                <a:solidFill>
                  <a:schemeClr val="tx1"/>
                </a:solidFill>
              </a:rPr>
              <a:t>Deal TCV will be split based on its term to calculate MRR (e.g. 3 years deal value divided by 36 months)</a:t>
            </a:r>
            <a:endParaRPr lang="en-US" sz="500" dirty="0">
              <a:solidFill>
                <a:schemeClr val="tx1"/>
              </a:solidFill>
            </a:endParaRPr>
          </a:p>
          <a:p>
            <a:pPr marL="171450" indent="-171450">
              <a:lnSpc>
                <a:spcPct val="95000"/>
              </a:lnSpc>
              <a:spcBef>
                <a:spcPts val="300"/>
              </a:spcBef>
              <a:buSzPct val="80000"/>
              <a:buFont typeface="Arial" panose="020B0604020202020204" pitchFamily="34" charset="0"/>
              <a:buChar char="•"/>
            </a:pPr>
            <a:r>
              <a:rPr lang="en-US" sz="1000" dirty="0">
                <a:solidFill>
                  <a:schemeClr val="tx1"/>
                </a:solidFill>
              </a:rPr>
              <a:t>End—Start Revenue on Annuity and qualified orders</a:t>
            </a:r>
          </a:p>
          <a:p>
            <a:pPr marL="171450" indent="-171450">
              <a:lnSpc>
                <a:spcPct val="95000"/>
              </a:lnSpc>
              <a:spcBef>
                <a:spcPts val="300"/>
              </a:spcBef>
              <a:buSzPct val="80000"/>
              <a:buFont typeface="Arial" panose="020B0604020202020204" pitchFamily="34" charset="0"/>
              <a:buChar char="•"/>
            </a:pPr>
            <a:r>
              <a:rPr lang="en-US" sz="1000" dirty="0">
                <a:solidFill>
                  <a:schemeClr val="tx1"/>
                </a:solidFill>
              </a:rPr>
              <a:t>$3,000 – $0 = $3,000 &gt; $1,000 </a:t>
            </a:r>
            <a:br>
              <a:rPr lang="en-US" sz="1000" dirty="0">
                <a:solidFill>
                  <a:schemeClr val="tx1"/>
                </a:solidFill>
              </a:rPr>
            </a:br>
            <a:r>
              <a:rPr lang="en-US" sz="1000" dirty="0">
                <a:solidFill>
                  <a:schemeClr val="tx1"/>
                </a:solidFill>
                <a:sym typeface="Wingdings" panose="05000000000000000000" pitchFamily="2" charset="2"/>
              </a:rPr>
              <a:t> </a:t>
            </a:r>
            <a:r>
              <a:rPr lang="en-US" sz="1000" b="1" dirty="0">
                <a:solidFill>
                  <a:schemeClr val="tx1"/>
                </a:solidFill>
              </a:rPr>
              <a:t>Eligible for payout</a:t>
            </a:r>
          </a:p>
        </p:txBody>
      </p:sp>
      <p:sp>
        <p:nvSpPr>
          <p:cNvPr id="27" name="Rectangle 26"/>
          <p:cNvSpPr/>
          <p:nvPr/>
        </p:nvSpPr>
        <p:spPr>
          <a:xfrm>
            <a:off x="4334019" y="1129003"/>
            <a:ext cx="3068785" cy="461665"/>
          </a:xfrm>
          <a:prstGeom prst="rect">
            <a:avLst/>
          </a:prstGeom>
        </p:spPr>
        <p:txBody>
          <a:bodyPr wrap="square">
            <a:spAutoFit/>
          </a:bodyPr>
          <a:lstStyle/>
          <a:p>
            <a:pPr lvl="0" algn="ctr" fontAlgn="b"/>
            <a:r>
              <a:rPr lang="en-US" sz="1200" b="1" dirty="0"/>
              <a:t>Net Monthly Recurring Revenue (MRR) Growth on Annuity within VIP Period</a:t>
            </a:r>
          </a:p>
        </p:txBody>
      </p:sp>
      <p:graphicFrame>
        <p:nvGraphicFramePr>
          <p:cNvPr id="29" name="Table 28"/>
          <p:cNvGraphicFramePr>
            <a:graphicFrameLocks noGrp="1"/>
          </p:cNvGraphicFramePr>
          <p:nvPr>
            <p:extLst>
              <p:ext uri="{D42A27DB-BD31-4B8C-83A1-F6EECF244321}">
                <p14:modId xmlns:p14="http://schemas.microsoft.com/office/powerpoint/2010/main" val="3689154984"/>
              </p:ext>
            </p:extLst>
          </p:nvPr>
        </p:nvGraphicFramePr>
        <p:xfrm>
          <a:off x="4484046" y="3690409"/>
          <a:ext cx="3840480" cy="487680"/>
        </p:xfrm>
        <a:graphic>
          <a:graphicData uri="http://schemas.openxmlformats.org/drawingml/2006/table">
            <a:tbl>
              <a:tblPr firstRow="1" bandRow="1">
                <a:tableStyleId>{5C22544A-7EE6-4342-B048-85BDC9FD1C3A}</a:tableStyleId>
              </a:tblPr>
              <a:tblGrid>
                <a:gridCol w="1880178">
                  <a:extLst>
                    <a:ext uri="{9D8B030D-6E8A-4147-A177-3AD203B41FA5}">
                      <a16:colId xmlns:a16="http://schemas.microsoft.com/office/drawing/2014/main" xmlns="" val="20000"/>
                    </a:ext>
                  </a:extLst>
                </a:gridCol>
                <a:gridCol w="1960302">
                  <a:extLst>
                    <a:ext uri="{9D8B030D-6E8A-4147-A177-3AD203B41FA5}">
                      <a16:colId xmlns:a16="http://schemas.microsoft.com/office/drawing/2014/main" xmlns="" val="20001"/>
                    </a:ext>
                  </a:extLst>
                </a:gridCol>
              </a:tblGrid>
              <a:tr h="0">
                <a:tc>
                  <a:txBody>
                    <a:bodyPr/>
                    <a:lstStyle/>
                    <a:p>
                      <a:pPr algn="l"/>
                      <a:endParaRPr lang="en-US" sz="1000" dirty="0"/>
                    </a:p>
                  </a:txBody>
                  <a:tcPr anchor="b">
                    <a:solidFill>
                      <a:srgbClr val="049FD9"/>
                    </a:solidFill>
                  </a:tcPr>
                </a:tc>
                <a:tc>
                  <a:txBody>
                    <a:bodyPr/>
                    <a:lstStyle/>
                    <a:p>
                      <a:pPr algn="l"/>
                      <a:r>
                        <a:rPr lang="en-US" sz="1000" dirty="0"/>
                        <a:t>Payout %</a:t>
                      </a:r>
                    </a:p>
                  </a:txBody>
                  <a:tcPr anchor="ctr">
                    <a:solidFill>
                      <a:srgbClr val="049FD9"/>
                    </a:solidFill>
                  </a:tcPr>
                </a:tc>
                <a:extLst>
                  <a:ext uri="{0D108BD9-81ED-4DB2-BD59-A6C34878D82A}">
                    <a16:rowId xmlns:a16="http://schemas.microsoft.com/office/drawing/2014/main" xmlns="" val="10000"/>
                  </a:ext>
                </a:extLst>
              </a:tr>
              <a:tr h="0">
                <a:tc>
                  <a:txBody>
                    <a:bodyPr/>
                    <a:lstStyle/>
                    <a:p>
                      <a:pPr algn="l"/>
                      <a:r>
                        <a:rPr lang="en-US" sz="1000" b="0" dirty="0">
                          <a:solidFill>
                            <a:schemeClr val="dk1"/>
                          </a:solidFill>
                        </a:rPr>
                        <a:t>Cisco Umbrella</a:t>
                      </a:r>
                    </a:p>
                  </a:txBody>
                  <a:tcPr/>
                </a:tc>
                <a:tc>
                  <a:txBody>
                    <a:bodyPr/>
                    <a:lstStyle/>
                    <a:p>
                      <a:pPr algn="l"/>
                      <a:r>
                        <a:rPr lang="en-US" sz="1000" kern="1200" dirty="0">
                          <a:solidFill>
                            <a:schemeClr val="dk1"/>
                          </a:solidFill>
                          <a:latin typeface="+mn-lt"/>
                          <a:ea typeface="+mn-ea"/>
                          <a:cs typeface="+mn-cs"/>
                        </a:rPr>
                        <a:t>20%</a:t>
                      </a:r>
                    </a:p>
                  </a:txBody>
                  <a:tcPr/>
                </a:tc>
                <a:extLst>
                  <a:ext uri="{0D108BD9-81ED-4DB2-BD59-A6C34878D82A}">
                    <a16:rowId xmlns:a16="http://schemas.microsoft.com/office/drawing/2014/main" xmlns="" val="10001"/>
                  </a:ext>
                </a:extLst>
              </a:tr>
            </a:tbl>
          </a:graphicData>
        </a:graphic>
      </p:graphicFrame>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7243" y="2266950"/>
            <a:ext cx="6381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7" name="Table 16"/>
          <p:cNvGraphicFramePr>
            <a:graphicFrameLocks noGrp="1"/>
          </p:cNvGraphicFramePr>
          <p:nvPr>
            <p:extLst>
              <p:ext uri="{D42A27DB-BD31-4B8C-83A1-F6EECF244321}">
                <p14:modId xmlns:p14="http://schemas.microsoft.com/office/powerpoint/2010/main" val="4066486053"/>
              </p:ext>
            </p:extLst>
          </p:nvPr>
        </p:nvGraphicFramePr>
        <p:xfrm>
          <a:off x="4059936" y="3078201"/>
          <a:ext cx="3327090" cy="436245"/>
        </p:xfrm>
        <a:graphic>
          <a:graphicData uri="http://schemas.openxmlformats.org/drawingml/2006/table">
            <a:tbl>
              <a:tblPr>
                <a:tableStyleId>{85BE263C-DBD7-4A20-BB59-AAB30ACAA65A}</a:tableStyleId>
              </a:tblPr>
              <a:tblGrid>
                <a:gridCol w="643458">
                  <a:extLst>
                    <a:ext uri="{9D8B030D-6E8A-4147-A177-3AD203B41FA5}">
                      <a16:colId xmlns:a16="http://schemas.microsoft.com/office/drawing/2014/main" xmlns="" val="20000"/>
                    </a:ext>
                  </a:extLst>
                </a:gridCol>
                <a:gridCol w="447272">
                  <a:extLst>
                    <a:ext uri="{9D8B030D-6E8A-4147-A177-3AD203B41FA5}">
                      <a16:colId xmlns:a16="http://schemas.microsoft.com/office/drawing/2014/main" xmlns="" val="20001"/>
                    </a:ext>
                  </a:extLst>
                </a:gridCol>
                <a:gridCol w="447272">
                  <a:extLst>
                    <a:ext uri="{9D8B030D-6E8A-4147-A177-3AD203B41FA5}">
                      <a16:colId xmlns:a16="http://schemas.microsoft.com/office/drawing/2014/main" xmlns="" val="20002"/>
                    </a:ext>
                  </a:extLst>
                </a:gridCol>
                <a:gridCol w="447272">
                  <a:extLst>
                    <a:ext uri="{9D8B030D-6E8A-4147-A177-3AD203B41FA5}">
                      <a16:colId xmlns:a16="http://schemas.microsoft.com/office/drawing/2014/main" xmlns="" val="20003"/>
                    </a:ext>
                  </a:extLst>
                </a:gridCol>
                <a:gridCol w="447272">
                  <a:extLst>
                    <a:ext uri="{9D8B030D-6E8A-4147-A177-3AD203B41FA5}">
                      <a16:colId xmlns:a16="http://schemas.microsoft.com/office/drawing/2014/main" xmlns="" val="20004"/>
                    </a:ext>
                  </a:extLst>
                </a:gridCol>
                <a:gridCol w="447272">
                  <a:extLst>
                    <a:ext uri="{9D8B030D-6E8A-4147-A177-3AD203B41FA5}">
                      <a16:colId xmlns:a16="http://schemas.microsoft.com/office/drawing/2014/main" xmlns="" val="20005"/>
                    </a:ext>
                  </a:extLst>
                </a:gridCol>
                <a:gridCol w="447272">
                  <a:extLst>
                    <a:ext uri="{9D8B030D-6E8A-4147-A177-3AD203B41FA5}">
                      <a16:colId xmlns:a16="http://schemas.microsoft.com/office/drawing/2014/main" xmlns="" val="20006"/>
                    </a:ext>
                  </a:extLst>
                </a:gridCol>
              </a:tblGrid>
              <a:tr h="165714">
                <a:tc>
                  <a:txBody>
                    <a:bodyPr/>
                    <a:lstStyle/>
                    <a:p>
                      <a:pPr algn="r" fontAlgn="b"/>
                      <a:r>
                        <a:rPr lang="en-US" sz="800" b="1" u="none" strike="noStrike" dirty="0">
                          <a:effectLst/>
                        </a:rPr>
                        <a:t>Annuity</a:t>
                      </a:r>
                    </a:p>
                    <a:p>
                      <a:pPr algn="r" fontAlgn="b"/>
                      <a:r>
                        <a:rPr lang="en-US" sz="700" i="1" u="none" strike="noStrike" kern="1200" dirty="0">
                          <a:solidFill>
                            <a:schemeClr val="dk1"/>
                          </a:solidFill>
                          <a:effectLst/>
                          <a:latin typeface="+mn-lt"/>
                          <a:ea typeface="+mn-ea"/>
                          <a:cs typeface="+mn-cs"/>
                        </a:rPr>
                        <a:t>Carried over</a:t>
                      </a:r>
                    </a:p>
                    <a:p>
                      <a:pPr algn="r" fontAlgn="b"/>
                      <a:r>
                        <a:rPr lang="en-US" sz="700" i="1" u="none" strike="noStrike" kern="1200" baseline="0" dirty="0">
                          <a:solidFill>
                            <a:schemeClr val="bg2"/>
                          </a:solidFill>
                          <a:effectLst/>
                          <a:latin typeface="+mn-lt"/>
                          <a:ea typeface="+mn-ea"/>
                          <a:cs typeface="+mn-cs"/>
                        </a:rPr>
                        <a:t>Net MRR</a:t>
                      </a:r>
                    </a:p>
                    <a:p>
                      <a:pPr algn="ctr" fontAlgn="b"/>
                      <a:endParaRPr lang="en-US" sz="600" i="1" u="none" strike="noStrike" dirty="0">
                        <a:effectLst/>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$0</a:t>
                      </a:r>
                    </a:p>
                    <a:p>
                      <a:pPr algn="ctr" fontAlgn="b"/>
                      <a:r>
                        <a:rPr lang="en-US" sz="700" i="1" u="none" strike="noStrike" kern="1200" dirty="0">
                          <a:solidFill>
                            <a:schemeClr val="dk1"/>
                          </a:solidFill>
                          <a:effectLst/>
                          <a:latin typeface="+mn-lt"/>
                          <a:ea typeface="+mn-ea"/>
                          <a:cs typeface="+mn-cs"/>
                        </a:rPr>
                        <a:t>0</a:t>
                      </a:r>
                    </a:p>
                    <a:p>
                      <a:pPr algn="ctr" fontAlgn="b"/>
                      <a:r>
                        <a:rPr lang="en-US" sz="700" i="1" u="none" strike="noStrike" kern="1200" baseline="0" dirty="0">
                          <a:solidFill>
                            <a:schemeClr val="bg2"/>
                          </a:solidFill>
                          <a:effectLst/>
                          <a:latin typeface="+mn-lt"/>
                          <a:ea typeface="+mn-ea"/>
                          <a:cs typeface="+mn-cs"/>
                        </a:rPr>
                        <a:t>0 </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$1,000</a:t>
                      </a:r>
                    </a:p>
                    <a:p>
                      <a:pPr marL="0" algn="ctr" defTabSz="685777" rtl="0" eaLnBrk="1" fontAlgn="b" latinLnBrk="0" hangingPunct="1"/>
                      <a:r>
                        <a:rPr lang="en-US" sz="700" i="1" u="none" strike="noStrike" kern="1200" dirty="0">
                          <a:solidFill>
                            <a:schemeClr val="dk1"/>
                          </a:solidFill>
                          <a:effectLst/>
                          <a:latin typeface="+mn-lt"/>
                          <a:ea typeface="+mn-ea"/>
                          <a:cs typeface="+mn-cs"/>
                        </a:rPr>
                        <a:t>0</a:t>
                      </a:r>
                    </a:p>
                    <a:p>
                      <a:pPr algn="ctr" fontAlgn="b"/>
                      <a:r>
                        <a:rPr lang="en-US" sz="700" i="1" u="none" strike="noStrike" kern="1200" baseline="0" dirty="0">
                          <a:solidFill>
                            <a:schemeClr val="bg2"/>
                          </a:solidFill>
                          <a:effectLst/>
                          <a:latin typeface="+mn-lt"/>
                          <a:ea typeface="+mn-ea"/>
                          <a:cs typeface="+mn-cs"/>
                        </a:rPr>
                        <a:t>1,000 </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fontAlgn="b"/>
                      <a:r>
                        <a:rPr lang="en-US" sz="800" b="1" u="none" strike="noStrike" dirty="0">
                          <a:effectLst/>
                        </a:rPr>
                        <a:t>$1,500</a:t>
                      </a:r>
                    </a:p>
                    <a:p>
                      <a:pPr marL="0" algn="ctr" defTabSz="685777" rtl="0" eaLnBrk="1" fontAlgn="b" latinLnBrk="0" hangingPunct="1"/>
                      <a:r>
                        <a:rPr lang="en-US" sz="700" i="1" u="none" strike="noStrike" kern="1200" dirty="0">
                          <a:solidFill>
                            <a:schemeClr val="dk1"/>
                          </a:solidFill>
                          <a:effectLst/>
                          <a:latin typeface="+mn-lt"/>
                          <a:ea typeface="+mn-ea"/>
                          <a:cs typeface="+mn-cs"/>
                        </a:rPr>
                        <a:t>1,000 </a:t>
                      </a:r>
                    </a:p>
                    <a:p>
                      <a:pPr algn="ctr" fontAlgn="b"/>
                      <a:r>
                        <a:rPr lang="en-US" sz="700" i="1" u="none" strike="noStrike" kern="1200" baseline="0" dirty="0">
                          <a:solidFill>
                            <a:schemeClr val="bg2"/>
                          </a:solidFill>
                          <a:effectLst/>
                          <a:latin typeface="+mn-lt"/>
                          <a:ea typeface="+mn-ea"/>
                          <a:cs typeface="+mn-cs"/>
                        </a:rPr>
                        <a:t>500</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1" u="none" strike="noStrike" dirty="0">
                          <a:effectLst/>
                        </a:rPr>
                        <a:t>$1,800</a:t>
                      </a:r>
                    </a:p>
                    <a:p>
                      <a:pPr marL="0" marR="0" indent="0" algn="ctr" defTabSz="685777" rtl="0" eaLnBrk="1" fontAlgn="b" latinLnBrk="0" hangingPunct="1">
                        <a:lnSpc>
                          <a:spcPct val="100000"/>
                        </a:lnSpc>
                        <a:spcBef>
                          <a:spcPts val="0"/>
                        </a:spcBef>
                        <a:spcAft>
                          <a:spcPts val="0"/>
                        </a:spcAft>
                        <a:buClrTx/>
                        <a:buSzTx/>
                        <a:buFontTx/>
                        <a:buNone/>
                        <a:tabLst/>
                        <a:defRPr/>
                      </a:pPr>
                      <a:r>
                        <a:rPr lang="en-US" sz="700" i="1" u="none" strike="noStrike" kern="1200" dirty="0">
                          <a:solidFill>
                            <a:schemeClr val="dk1"/>
                          </a:solidFill>
                          <a:effectLst/>
                          <a:latin typeface="+mn-lt"/>
                          <a:ea typeface="+mn-ea"/>
                          <a:cs typeface="+mn-cs"/>
                        </a:rPr>
                        <a:t>1,500</a:t>
                      </a:r>
                    </a:p>
                    <a:p>
                      <a:pPr marL="0" marR="0" indent="0" algn="ctr" defTabSz="685777" rtl="0" eaLnBrk="1" fontAlgn="b" latinLnBrk="0" hangingPunct="1">
                        <a:lnSpc>
                          <a:spcPct val="100000"/>
                        </a:lnSpc>
                        <a:spcBef>
                          <a:spcPts val="0"/>
                        </a:spcBef>
                        <a:spcAft>
                          <a:spcPts val="0"/>
                        </a:spcAft>
                        <a:buClrTx/>
                        <a:buSzTx/>
                        <a:buFontTx/>
                        <a:buNone/>
                        <a:tabLst/>
                        <a:defRPr/>
                      </a:pPr>
                      <a:r>
                        <a:rPr lang="en-US" sz="700" i="1" u="none" strike="noStrike" kern="1200" baseline="0" dirty="0">
                          <a:solidFill>
                            <a:schemeClr val="bg2"/>
                          </a:solidFill>
                          <a:effectLst/>
                          <a:latin typeface="+mn-lt"/>
                          <a:ea typeface="+mn-ea"/>
                          <a:cs typeface="+mn-cs"/>
                        </a:rPr>
                        <a:t>300 </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1" u="none" strike="noStrike" dirty="0">
                          <a:effectLst/>
                        </a:rPr>
                        <a:t>$2,200</a:t>
                      </a:r>
                      <a:r>
                        <a:rPr lang="en-US" sz="800" u="none" strike="noStrike" dirty="0">
                          <a:effectLst/>
                        </a:rPr>
                        <a:t> </a:t>
                      </a:r>
                    </a:p>
                    <a:p>
                      <a:pPr marL="0" marR="0" indent="0" algn="ctr" defTabSz="685777" rtl="0" eaLnBrk="1" fontAlgn="b" latinLnBrk="0" hangingPunct="1">
                        <a:lnSpc>
                          <a:spcPct val="100000"/>
                        </a:lnSpc>
                        <a:spcBef>
                          <a:spcPts val="0"/>
                        </a:spcBef>
                        <a:spcAft>
                          <a:spcPts val="0"/>
                        </a:spcAft>
                        <a:buClrTx/>
                        <a:buSzTx/>
                        <a:buFontTx/>
                        <a:buNone/>
                        <a:tabLst/>
                        <a:defRPr/>
                      </a:pPr>
                      <a:r>
                        <a:rPr lang="en-US" sz="700" i="1" u="none" strike="noStrike" kern="1200" dirty="0">
                          <a:solidFill>
                            <a:schemeClr val="dk1"/>
                          </a:solidFill>
                          <a:effectLst/>
                          <a:latin typeface="+mn-lt"/>
                          <a:ea typeface="+mn-ea"/>
                          <a:cs typeface="+mn-cs"/>
                        </a:rPr>
                        <a:t>1,800</a:t>
                      </a:r>
                    </a:p>
                    <a:p>
                      <a:pPr marL="0" marR="0" indent="0" algn="ctr" defTabSz="685777" rtl="0" eaLnBrk="1" fontAlgn="b" latinLnBrk="0" hangingPunct="1">
                        <a:lnSpc>
                          <a:spcPct val="100000"/>
                        </a:lnSpc>
                        <a:spcBef>
                          <a:spcPts val="0"/>
                        </a:spcBef>
                        <a:spcAft>
                          <a:spcPts val="0"/>
                        </a:spcAft>
                        <a:buClrTx/>
                        <a:buSzTx/>
                        <a:buFontTx/>
                        <a:buNone/>
                        <a:tabLst/>
                        <a:defRPr/>
                      </a:pPr>
                      <a:r>
                        <a:rPr lang="en-US" sz="700" i="1" u="none" strike="noStrike" kern="1200" baseline="0" dirty="0">
                          <a:solidFill>
                            <a:schemeClr val="bg2"/>
                          </a:solidFill>
                          <a:effectLst/>
                          <a:latin typeface="+mn-lt"/>
                          <a:ea typeface="+mn-ea"/>
                          <a:cs typeface="+mn-cs"/>
                        </a:rPr>
                        <a:t>400</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it-IT" sz="800" b="1" u="none" strike="noStrike" dirty="0">
                          <a:effectLst/>
                        </a:rPr>
                        <a:t>$3,000</a:t>
                      </a:r>
                      <a:r>
                        <a:rPr lang="it-IT" sz="800" u="none" strike="noStrike" dirty="0">
                          <a:effectLst/>
                        </a:rPr>
                        <a:t> </a:t>
                      </a:r>
                      <a:r>
                        <a:rPr lang="it-IT" sz="1000" u="none" strike="noStrike" dirty="0">
                          <a:effectLst/>
                        </a:rPr>
                        <a:t/>
                      </a:r>
                      <a:br>
                        <a:rPr lang="it-IT" sz="1000" u="none" strike="noStrike" dirty="0">
                          <a:effectLst/>
                        </a:rPr>
                      </a:br>
                      <a:r>
                        <a:rPr lang="it-IT" sz="700" i="1" u="none" strike="noStrike" kern="1200" dirty="0">
                          <a:solidFill>
                            <a:schemeClr val="dk1"/>
                          </a:solidFill>
                          <a:effectLst/>
                          <a:latin typeface="+mn-lt"/>
                          <a:ea typeface="+mn-ea"/>
                          <a:cs typeface="+mn-cs"/>
                        </a:rPr>
                        <a:t>2,200</a:t>
                      </a:r>
                    </a:p>
                    <a:p>
                      <a:pPr marL="0" marR="0" indent="0" algn="ctr" defTabSz="685777" rtl="0" eaLnBrk="1" fontAlgn="b" latinLnBrk="0" hangingPunct="1">
                        <a:lnSpc>
                          <a:spcPct val="100000"/>
                        </a:lnSpc>
                        <a:spcBef>
                          <a:spcPts val="0"/>
                        </a:spcBef>
                        <a:spcAft>
                          <a:spcPts val="0"/>
                        </a:spcAft>
                        <a:buClrTx/>
                        <a:buSzTx/>
                        <a:buFontTx/>
                        <a:buNone/>
                        <a:tabLst/>
                        <a:defRPr/>
                      </a:pPr>
                      <a:r>
                        <a:rPr lang="it-IT" sz="700" i="1" u="none" strike="noStrike" kern="1200" baseline="0" dirty="0">
                          <a:solidFill>
                            <a:schemeClr val="bg2"/>
                          </a:solidFill>
                          <a:effectLst/>
                          <a:latin typeface="+mn-lt"/>
                          <a:ea typeface="+mn-ea"/>
                          <a:cs typeface="+mn-cs"/>
                        </a:rPr>
                        <a:t>800</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graphicFrame>
        <p:nvGraphicFramePr>
          <p:cNvPr id="20" name="Chart 19"/>
          <p:cNvGraphicFramePr/>
          <p:nvPr>
            <p:extLst>
              <p:ext uri="{D42A27DB-BD31-4B8C-83A1-F6EECF244321}">
                <p14:modId xmlns:p14="http://schemas.microsoft.com/office/powerpoint/2010/main" val="2241415689"/>
              </p:ext>
            </p:extLst>
          </p:nvPr>
        </p:nvGraphicFramePr>
        <p:xfrm>
          <a:off x="4351181" y="1567902"/>
          <a:ext cx="3821998" cy="1576424"/>
        </p:xfrm>
        <a:graphic>
          <a:graphicData uri="http://schemas.openxmlformats.org/drawingml/2006/chart">
            <c:chart xmlns:c="http://schemas.openxmlformats.org/drawingml/2006/chart" xmlns:r="http://schemas.openxmlformats.org/officeDocument/2006/relationships" r:id="rId5"/>
          </a:graphicData>
        </a:graphic>
      </p:graphicFrame>
      <p:sp>
        <p:nvSpPr>
          <p:cNvPr id="28" name="Rectangle 27"/>
          <p:cNvSpPr/>
          <p:nvPr/>
        </p:nvSpPr>
        <p:spPr>
          <a:xfrm>
            <a:off x="7512457" y="1359835"/>
            <a:ext cx="1419148" cy="1939325"/>
          </a:xfrm>
          <a:prstGeom prst="rect">
            <a:avLst/>
          </a:prstGeom>
          <a:solidFill>
            <a:schemeClr val="bg2">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r>
              <a:rPr lang="en-US" sz="1000" dirty="0">
                <a:solidFill>
                  <a:schemeClr val="tx1"/>
                </a:solidFill>
              </a:rPr>
              <a:t>Net MRR Growth </a:t>
            </a:r>
            <a:br>
              <a:rPr lang="en-US" sz="1000" dirty="0">
                <a:solidFill>
                  <a:schemeClr val="tx1"/>
                </a:solidFill>
              </a:rPr>
            </a:br>
            <a:r>
              <a:rPr lang="en-US" sz="1000" dirty="0">
                <a:solidFill>
                  <a:schemeClr val="tx1"/>
                </a:solidFill>
              </a:rPr>
              <a:t>on Annuity </a:t>
            </a:r>
            <a:br>
              <a:rPr lang="en-US" sz="1000" dirty="0">
                <a:solidFill>
                  <a:schemeClr val="tx1"/>
                </a:solidFill>
              </a:rPr>
            </a:br>
            <a:r>
              <a:rPr lang="en-US" sz="1000" dirty="0">
                <a:solidFill>
                  <a:schemeClr val="tx1"/>
                </a:solidFill>
              </a:rPr>
              <a:t>1,000 (in M2) + </a:t>
            </a:r>
            <a:br>
              <a:rPr lang="en-US" sz="1000" dirty="0">
                <a:solidFill>
                  <a:schemeClr val="tx1"/>
                </a:solidFill>
              </a:rPr>
            </a:br>
            <a:r>
              <a:rPr lang="en-US" sz="1000" dirty="0">
                <a:solidFill>
                  <a:schemeClr val="tx1"/>
                </a:solidFill>
              </a:rPr>
              <a:t>   500 (in M3) + </a:t>
            </a:r>
          </a:p>
          <a:p>
            <a:r>
              <a:rPr lang="en-US" sz="1000" dirty="0">
                <a:solidFill>
                  <a:schemeClr val="tx1"/>
                </a:solidFill>
              </a:rPr>
              <a:t>   300 (in M4) + </a:t>
            </a:r>
            <a:br>
              <a:rPr lang="en-US" sz="1000" dirty="0">
                <a:solidFill>
                  <a:schemeClr val="tx1"/>
                </a:solidFill>
              </a:rPr>
            </a:br>
            <a:r>
              <a:rPr lang="en-US" sz="1000" dirty="0">
                <a:solidFill>
                  <a:schemeClr val="tx1"/>
                </a:solidFill>
              </a:rPr>
              <a:t>   400 (in M5) + </a:t>
            </a:r>
            <a:br>
              <a:rPr lang="en-US" sz="1000" dirty="0">
                <a:solidFill>
                  <a:schemeClr val="tx1"/>
                </a:solidFill>
              </a:rPr>
            </a:br>
            <a:r>
              <a:rPr lang="en-US" sz="1000" dirty="0">
                <a:solidFill>
                  <a:schemeClr val="tx1"/>
                </a:solidFill>
              </a:rPr>
              <a:t>   800 (in M6)</a:t>
            </a:r>
            <a:br>
              <a:rPr lang="en-US" sz="1000" dirty="0">
                <a:solidFill>
                  <a:schemeClr val="tx1"/>
                </a:solidFill>
              </a:rPr>
            </a:br>
            <a:r>
              <a:rPr lang="en-US" sz="1000" dirty="0">
                <a:solidFill>
                  <a:schemeClr val="tx1"/>
                </a:solidFill>
              </a:rPr>
              <a:t>= $3,000 </a:t>
            </a:r>
          </a:p>
          <a:p>
            <a:r>
              <a:rPr lang="en-US" sz="1000" dirty="0">
                <a:solidFill>
                  <a:schemeClr val="dk1"/>
                </a:solidFill>
              </a:rPr>
              <a:t>--------------------------</a:t>
            </a:r>
          </a:p>
          <a:p>
            <a:r>
              <a:rPr lang="en-US" sz="1000" b="1" dirty="0">
                <a:solidFill>
                  <a:schemeClr val="tx1"/>
                </a:solidFill>
                <a:cs typeface="CiscoSans ExtraLight"/>
              </a:rPr>
              <a:t>TOTAL PAYOUT</a:t>
            </a:r>
          </a:p>
          <a:p>
            <a:r>
              <a:rPr lang="en-US" sz="1000" dirty="0">
                <a:solidFill>
                  <a:schemeClr val="dk1"/>
                </a:solidFill>
              </a:rPr>
              <a:t>$3,000 x 20% = $600</a:t>
            </a:r>
          </a:p>
        </p:txBody>
      </p:sp>
      <p:cxnSp>
        <p:nvCxnSpPr>
          <p:cNvPr id="19" name="Straight Connector 18"/>
          <p:cNvCxnSpPr/>
          <p:nvPr/>
        </p:nvCxnSpPr>
        <p:spPr>
          <a:xfrm>
            <a:off x="4097288" y="1200150"/>
            <a:ext cx="0" cy="3429000"/>
          </a:xfrm>
          <a:prstGeom prst="line">
            <a:avLst/>
          </a:prstGeom>
          <a:ln w="19050">
            <a:solidFill>
              <a:schemeClr val="bg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576670542"/>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
            <a:ext cx="9240519" cy="5230367"/>
          </a:xfrm>
          <a:prstGeom prst="rect">
            <a:avLst/>
          </a:prstGeom>
        </p:spPr>
      </p:pic>
      <p:sp>
        <p:nvSpPr>
          <p:cNvPr id="4" name="Text Placeholder 3"/>
          <p:cNvSpPr>
            <a:spLocks noGrp="1"/>
          </p:cNvSpPr>
          <p:nvPr>
            <p:ph type="body" sz="quarter" idx="11"/>
          </p:nvPr>
        </p:nvSpPr>
        <p:spPr>
          <a:xfrm>
            <a:off x="500063" y="3333078"/>
            <a:ext cx="8139112" cy="889987"/>
          </a:xfrm>
        </p:spPr>
        <p:txBody>
          <a:bodyPr/>
          <a:lstStyle/>
          <a:p>
            <a:r>
              <a:rPr lang="en-US" sz="2800" dirty="0"/>
              <a:t>Meraki (U.S. and EMEAR </a:t>
            </a:r>
            <a:r>
              <a:rPr lang="en-US" sz="2800" dirty="0" smtClean="0"/>
              <a:t>pilot</a:t>
            </a:r>
            <a:r>
              <a:rPr lang="en-US" sz="2800" dirty="0"/>
              <a:t>)</a:t>
            </a:r>
          </a:p>
        </p:txBody>
      </p:sp>
    </p:spTree>
    <p:extLst>
      <p:ext uri="{BB962C8B-B14F-4D97-AF65-F5344CB8AC3E}">
        <p14:creationId xmlns:p14="http://schemas.microsoft.com/office/powerpoint/2010/main" val="10928678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Current VIP 29 At-a-Glance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66093892"/>
              </p:ext>
            </p:extLst>
          </p:nvPr>
        </p:nvGraphicFramePr>
        <p:xfrm>
          <a:off x="513465" y="1079500"/>
          <a:ext cx="8117071" cy="3454683"/>
        </p:xfrm>
        <a:graphic>
          <a:graphicData uri="http://schemas.openxmlformats.org/drawingml/2006/table">
            <a:tbl>
              <a:tblPr firstRow="1" bandRow="1">
                <a:tableStyleId>{5C22544A-7EE6-4342-B048-85BDC9FD1C3A}</a:tableStyleId>
              </a:tblPr>
              <a:tblGrid>
                <a:gridCol w="1550014">
                  <a:extLst>
                    <a:ext uri="{9D8B030D-6E8A-4147-A177-3AD203B41FA5}">
                      <a16:colId xmlns:a16="http://schemas.microsoft.com/office/drawing/2014/main" xmlns="" val="20000"/>
                    </a:ext>
                  </a:extLst>
                </a:gridCol>
                <a:gridCol w="6567057">
                  <a:extLst>
                    <a:ext uri="{9D8B030D-6E8A-4147-A177-3AD203B41FA5}">
                      <a16:colId xmlns:a16="http://schemas.microsoft.com/office/drawing/2014/main" xmlns="" val="20001"/>
                    </a:ext>
                  </a:extLst>
                </a:gridCol>
              </a:tblGrid>
              <a:tr h="488904">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lang="en-US" sz="1100" dirty="0">
                          <a:effectLst/>
                        </a:rPr>
                        <a:t>Goal</a:t>
                      </a:r>
                      <a:endParaRPr lang="en-US" sz="1100" b="1" dirty="0">
                        <a:solidFill>
                          <a:schemeClr val="bg1"/>
                        </a:solidFill>
                        <a:effectLst/>
                      </a:endParaRPr>
                    </a:p>
                  </a:txBody>
                  <a:tcPr marL="198370" marR="132247" marT="66123" marB="66123" anchor="ctr" horzOverflow="overflow">
                    <a:solidFill>
                      <a:srgbClr val="049FD9"/>
                    </a:solidFill>
                  </a:tcPr>
                </a:tc>
                <a:tc>
                  <a:txBody>
                    <a:bodyPr/>
                    <a:lstStyle/>
                    <a:p>
                      <a:pPr marL="0" marR="0" lvl="0" indent="0" algn="l" defTabSz="914400" rtl="0" eaLnBrk="1" fontAlgn="auto" latinLnBrk="0" hangingPunct="1">
                        <a:lnSpc>
                          <a:spcPct val="95000"/>
                        </a:lnSpc>
                        <a:spcBef>
                          <a:spcPts val="300"/>
                        </a:spcBef>
                        <a:spcAft>
                          <a:spcPts val="0"/>
                        </a:spcAft>
                        <a:buClr>
                          <a:schemeClr val="tx1"/>
                        </a:buClr>
                        <a:buSzPct val="80000"/>
                        <a:buFont typeface="Arial" pitchFamily="34" charset="0"/>
                        <a:buNone/>
                        <a:tabLst/>
                        <a:defRPr/>
                      </a:pPr>
                      <a:r>
                        <a:rPr lang="en-US" sz="900" dirty="0"/>
                        <a:t>The Cisco Value Incentive Program (VIP) rewards partners that have a comprehensive business practice focused on major architectures. Participating partners receive a semiannual payment when they meet program requirements.</a:t>
                      </a:r>
                      <a:endParaRPr lang="en-US" sz="900" dirty="0">
                        <a:solidFill>
                          <a:srgbClr val="FFFFFF"/>
                        </a:solidFill>
                      </a:endParaRPr>
                    </a:p>
                  </a:txBody>
                  <a:tcPr marL="132247" marR="132247" marT="66123" marB="66123" anchor="ctr" horzOverflow="overflow">
                    <a:solidFill>
                      <a:srgbClr val="049FD9"/>
                    </a:solidFill>
                  </a:tcPr>
                </a:tc>
                <a:extLst>
                  <a:ext uri="{0D108BD9-81ED-4DB2-BD59-A6C34878D82A}">
                    <a16:rowId xmlns:a16="http://schemas.microsoft.com/office/drawing/2014/main" xmlns="" val="10000"/>
                  </a:ext>
                </a:extLst>
              </a:tr>
              <a:tr h="488904">
                <a:tc>
                  <a:txBody>
                    <a:bodyPr/>
                    <a:lstStyle/>
                    <a:p>
                      <a:pPr marL="0" marR="0" lvl="0" indent="0" algn="l" defTabSz="914400" rtl="0" eaLnBrk="1" fontAlgn="base" latinLnBrk="0" hangingPunct="1">
                        <a:lnSpc>
                          <a:spcPct val="95000"/>
                        </a:lnSpc>
                        <a:spcBef>
                          <a:spcPts val="300"/>
                        </a:spcBef>
                        <a:spcAft>
                          <a:spcPct val="0"/>
                        </a:spcAft>
                        <a:buClrTx/>
                        <a:buSzTx/>
                        <a:buFontTx/>
                        <a:buNone/>
                        <a:tabLst/>
                      </a:pPr>
                      <a:r>
                        <a:rPr kumimoji="0" lang="en-US" sz="1100" u="none" strike="noStrike" cap="none" normalizeH="0" baseline="0" dirty="0">
                          <a:ln>
                            <a:noFill/>
                          </a:ln>
                          <a:solidFill>
                            <a:srgbClr val="4D4D4C"/>
                          </a:solidFill>
                          <a:effectLst/>
                        </a:rPr>
                        <a:t>Program Period </a:t>
                      </a:r>
                      <a:endParaRPr kumimoji="0" lang="en-US" sz="1100" b="1" i="0" u="none" strike="noStrike" cap="none" normalizeH="0" baseline="0" dirty="0">
                        <a:ln>
                          <a:noFill/>
                        </a:ln>
                        <a:solidFill>
                          <a:srgbClr val="4D4D4C"/>
                        </a:solidFill>
                        <a:effectLst/>
                        <a:latin typeface="+mj-lt"/>
                        <a:ea typeface="ＭＳ Ｐゴシック" pitchFamily="34" charset="-128"/>
                      </a:endParaRPr>
                    </a:p>
                  </a:txBody>
                  <a:tcPr marL="198370" marR="132247" marT="66123" marB="66123" horzOverflow="overflow">
                    <a:solidFill>
                      <a:srgbClr val="CCCDD7"/>
                    </a:solidFill>
                  </a:tcPr>
                </a:tc>
                <a:tc>
                  <a:txBody>
                    <a:bodyPr/>
                    <a:lstStyle/>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January 29, 2017 to July 29, 2017</a:t>
                      </a:r>
                    </a:p>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Enrollment dates: January 29, 2017 to March 10, 2017 (6 months)—April 30, 2017 to May 26, 2017 (3 months)</a:t>
                      </a:r>
                    </a:p>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b="1" i="0" kern="1200" dirty="0">
                          <a:solidFill>
                            <a:srgbClr val="4D4D4C"/>
                          </a:solidFill>
                          <a:effectLst/>
                          <a:latin typeface="+mn-lt"/>
                          <a:ea typeface="+mn-ea"/>
                          <a:cs typeface="+mn-cs"/>
                        </a:rPr>
                        <a:t>Enrollment</a:t>
                      </a:r>
                      <a:r>
                        <a:rPr lang="en-US" sz="900" b="1" i="0" kern="1200" baseline="0" dirty="0">
                          <a:solidFill>
                            <a:srgbClr val="4D4D4C"/>
                          </a:solidFill>
                          <a:effectLst/>
                          <a:latin typeface="+mn-lt"/>
                          <a:ea typeface="+mn-ea"/>
                          <a:cs typeface="+mn-cs"/>
                        </a:rPr>
                        <a:t> is required for each VIP period</a:t>
                      </a:r>
                      <a:endParaRPr lang="en-US" sz="900" b="1" i="0" kern="1200" dirty="0">
                        <a:solidFill>
                          <a:srgbClr val="4D4D4C"/>
                        </a:solidFill>
                        <a:effectLst/>
                        <a:latin typeface="+mn-lt"/>
                        <a:ea typeface="Times New Roman"/>
                        <a:cs typeface="Calibri"/>
                      </a:endParaRPr>
                    </a:p>
                  </a:txBody>
                  <a:tcPr marL="132247" marR="132247" marT="66123" marB="66123" horzOverflow="overflow">
                    <a:solidFill>
                      <a:srgbClr val="CCCDD7"/>
                    </a:solidFill>
                  </a:tcPr>
                </a:tc>
                <a:extLst>
                  <a:ext uri="{0D108BD9-81ED-4DB2-BD59-A6C34878D82A}">
                    <a16:rowId xmlns:a16="http://schemas.microsoft.com/office/drawing/2014/main" xmlns="" val="10001"/>
                  </a:ext>
                </a:extLst>
              </a:tr>
              <a:tr h="570315">
                <a:tc>
                  <a:txBody>
                    <a:bodyPr/>
                    <a:lstStyle/>
                    <a:p>
                      <a:pPr marL="0" marR="0" lvl="0" indent="0" algn="l" defTabSz="914400" rtl="0" eaLnBrk="1" fontAlgn="base" latinLnBrk="0" hangingPunct="1">
                        <a:lnSpc>
                          <a:spcPct val="95000"/>
                        </a:lnSpc>
                        <a:spcBef>
                          <a:spcPts val="300"/>
                        </a:spcBef>
                        <a:spcAft>
                          <a:spcPct val="0"/>
                        </a:spcAft>
                        <a:buClrTx/>
                        <a:buSzTx/>
                        <a:buFontTx/>
                        <a:buNone/>
                        <a:tabLst/>
                      </a:pPr>
                      <a:r>
                        <a:rPr kumimoji="0" lang="en-US" sz="1100" u="none" strike="noStrike" cap="none" normalizeH="0" baseline="0" dirty="0">
                          <a:ln>
                            <a:noFill/>
                          </a:ln>
                          <a:solidFill>
                            <a:srgbClr val="4D4D4C"/>
                          </a:solidFill>
                          <a:effectLst/>
                        </a:rPr>
                        <a:t>Tracks</a:t>
                      </a:r>
                      <a:endParaRPr kumimoji="0" lang="en-US" sz="1100" b="1" i="0" u="none" strike="noStrike" cap="none" normalizeH="0" baseline="0" dirty="0">
                        <a:ln>
                          <a:noFill/>
                        </a:ln>
                        <a:solidFill>
                          <a:srgbClr val="4D4D4C"/>
                        </a:solidFill>
                        <a:effectLst/>
                        <a:latin typeface="+mj-lt"/>
                        <a:ea typeface="ＭＳ Ｐゴシック" pitchFamily="34" charset="-128"/>
                      </a:endParaRPr>
                    </a:p>
                  </a:txBody>
                  <a:tcPr marL="198370" marR="132247" marT="66123" marB="66123" horzOverflow="overflow">
                    <a:solidFill>
                      <a:srgbClr val="E7E8EC"/>
                    </a:solidFill>
                  </a:tcPr>
                </a:tc>
                <a:tc>
                  <a:txBody>
                    <a:bodyPr/>
                    <a:lstStyle/>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Architecture Track: Enterprise</a:t>
                      </a:r>
                      <a:r>
                        <a:rPr lang="en-US" sz="900" kern="1200" baseline="0" dirty="0">
                          <a:solidFill>
                            <a:srgbClr val="4D4D4C"/>
                          </a:solidFill>
                          <a:effectLst/>
                        </a:rPr>
                        <a:t> </a:t>
                      </a:r>
                      <a:r>
                        <a:rPr lang="en-US" sz="900" kern="1200" dirty="0">
                          <a:solidFill>
                            <a:srgbClr val="4D4D4C"/>
                          </a:solidFill>
                          <a:effectLst/>
                        </a:rPr>
                        <a:t>Networks, Express Enterprise Networks,</a:t>
                      </a:r>
                      <a:r>
                        <a:rPr lang="en-US" sz="900" kern="1200" baseline="0" dirty="0">
                          <a:solidFill>
                            <a:srgbClr val="4D4D4C"/>
                          </a:solidFill>
                          <a:effectLst/>
                        </a:rPr>
                        <a:t> </a:t>
                      </a:r>
                      <a:r>
                        <a:rPr lang="en-US" sz="900" kern="1200" dirty="0">
                          <a:solidFill>
                            <a:srgbClr val="4D4D4C"/>
                          </a:solidFill>
                          <a:effectLst/>
                        </a:rPr>
                        <a:t>Security,</a:t>
                      </a:r>
                      <a:r>
                        <a:rPr lang="en-US" sz="900" kern="1200" baseline="0" dirty="0">
                          <a:solidFill>
                            <a:srgbClr val="4D4D4C"/>
                          </a:solidFill>
                          <a:effectLst/>
                        </a:rPr>
                        <a:t> </a:t>
                      </a:r>
                      <a:r>
                        <a:rPr lang="en-US" sz="900" kern="1200" dirty="0">
                          <a:solidFill>
                            <a:srgbClr val="4D4D4C"/>
                          </a:solidFill>
                          <a:effectLst/>
                        </a:rPr>
                        <a:t>Express Security, Data Center, Collaboration,</a:t>
                      </a:r>
                      <a:r>
                        <a:rPr lang="en-US" sz="900" kern="1200" baseline="0" dirty="0">
                          <a:solidFill>
                            <a:srgbClr val="4D4D4C"/>
                          </a:solidFill>
                          <a:effectLst/>
                        </a:rPr>
                        <a:t> </a:t>
                      </a:r>
                      <a:r>
                        <a:rPr lang="en-US" sz="900" kern="1200" dirty="0">
                          <a:solidFill>
                            <a:srgbClr val="4D4D4C"/>
                          </a:solidFill>
                          <a:effectLst/>
                        </a:rPr>
                        <a:t>Express Collaboration, and Service Provider Technology</a:t>
                      </a:r>
                      <a:endParaRPr lang="en-US" sz="900" kern="1200" baseline="0" dirty="0">
                        <a:solidFill>
                          <a:srgbClr val="4D4D4C"/>
                        </a:solidFill>
                        <a:effectLst/>
                      </a:endParaRPr>
                    </a:p>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baseline="0" dirty="0">
                          <a:solidFill>
                            <a:srgbClr val="4D4D4C"/>
                          </a:solidFill>
                          <a:effectLst/>
                        </a:rPr>
                        <a:t>New Business Track: Security SaaS </a:t>
                      </a:r>
                      <a:r>
                        <a:rPr lang="en-US" sz="900" kern="1200" baseline="30000" dirty="0">
                          <a:solidFill>
                            <a:srgbClr val="4D4D4C"/>
                          </a:solidFill>
                          <a:effectLst/>
                        </a:rPr>
                        <a:t>NEW</a:t>
                      </a:r>
                      <a:r>
                        <a:rPr lang="en-US" sz="900" kern="1200" baseline="0" dirty="0">
                          <a:solidFill>
                            <a:srgbClr val="4D4D4C"/>
                          </a:solidFill>
                          <a:effectLst/>
                        </a:rPr>
                        <a:t>, Collaboration SaaS, Meraki Cloud Networking (U.S. and EMEAR pilot), </a:t>
                      </a:r>
                      <a:r>
                        <a:rPr lang="en-US" sz="900" kern="1200" baseline="0" dirty="0" err="1">
                          <a:solidFill>
                            <a:srgbClr val="4D4D4C"/>
                          </a:solidFill>
                          <a:effectLst/>
                        </a:rPr>
                        <a:t>IoT</a:t>
                      </a:r>
                      <a:endParaRPr lang="en-US" sz="900" kern="1200" baseline="0" dirty="0">
                        <a:solidFill>
                          <a:srgbClr val="4D4D4C"/>
                        </a:solidFill>
                        <a:effectLst/>
                      </a:endParaRPr>
                    </a:p>
                  </a:txBody>
                  <a:tcPr marL="132247" marR="132247" marT="66123" marB="66123" horzOverflow="overflow">
                    <a:solidFill>
                      <a:srgbClr val="E7E8EC"/>
                    </a:solidFill>
                  </a:tcPr>
                </a:tc>
                <a:extLst>
                  <a:ext uri="{0D108BD9-81ED-4DB2-BD59-A6C34878D82A}">
                    <a16:rowId xmlns:a16="http://schemas.microsoft.com/office/drawing/2014/main" xmlns="" val="10002"/>
                  </a:ext>
                </a:extLst>
              </a:tr>
              <a:tr h="526695">
                <a:tc>
                  <a:txBody>
                    <a:bodyPr/>
                    <a:lstStyle/>
                    <a:p>
                      <a:pPr marL="0" marR="0" lvl="0" indent="0" algn="l" defTabSz="914400" rtl="0" eaLnBrk="1" fontAlgn="base" latinLnBrk="0" hangingPunct="1">
                        <a:lnSpc>
                          <a:spcPct val="95000"/>
                        </a:lnSpc>
                        <a:spcBef>
                          <a:spcPts val="300"/>
                        </a:spcBef>
                        <a:spcAft>
                          <a:spcPct val="0"/>
                        </a:spcAft>
                        <a:buClrTx/>
                        <a:buSzTx/>
                        <a:buFontTx/>
                        <a:buNone/>
                        <a:tabLst/>
                      </a:pPr>
                      <a:r>
                        <a:rPr kumimoji="0" lang="en-US" sz="1100" u="none" strike="noStrike" cap="none" normalizeH="0" baseline="0" dirty="0">
                          <a:ln>
                            <a:noFill/>
                          </a:ln>
                          <a:solidFill>
                            <a:srgbClr val="4D4D4C"/>
                          </a:solidFill>
                          <a:effectLst/>
                        </a:rPr>
                        <a:t>Payout Requirements</a:t>
                      </a:r>
                      <a:endParaRPr kumimoji="0" lang="en-US" sz="1100" b="1" i="0" u="none" strike="noStrike" cap="none" normalizeH="0" baseline="0" dirty="0">
                        <a:ln>
                          <a:noFill/>
                        </a:ln>
                        <a:solidFill>
                          <a:srgbClr val="4D4D4C"/>
                        </a:solidFill>
                        <a:effectLst/>
                        <a:latin typeface="+mj-lt"/>
                        <a:ea typeface="ＭＳ Ｐゴシック" pitchFamily="34" charset="-128"/>
                      </a:endParaRPr>
                    </a:p>
                  </a:txBody>
                  <a:tcPr marL="198370" marR="132247" marT="66123" marB="66123" horzOverflow="overflow">
                    <a:solidFill>
                      <a:srgbClr val="CCCDD7"/>
                    </a:solidFill>
                  </a:tcPr>
                </a:tc>
                <a:tc>
                  <a:txBody>
                    <a:bodyPr/>
                    <a:lstStyle/>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Minimum bookings requirements </a:t>
                      </a:r>
                    </a:p>
                    <a:p>
                      <a:pPr marL="166688" marR="0" lvl="0" indent="-166688" algn="l" defTabSz="914400" rtl="0" eaLnBrk="1" latinLnBrk="0" hangingPunct="1">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Associated specializations, certifications, designations or ATPs</a:t>
                      </a:r>
                    </a:p>
                    <a:p>
                      <a:pPr marL="166688" marR="0" lvl="0" indent="-166688" algn="l" defTabSz="914400" rtl="0" eaLnBrk="1" fontAlgn="auto" latinLnBrk="0" hangingPunct="1">
                        <a:lnSpc>
                          <a:spcPct val="95000"/>
                        </a:lnSpc>
                        <a:spcBef>
                          <a:spcPts val="300"/>
                        </a:spcBef>
                        <a:spcAft>
                          <a:spcPts val="0"/>
                        </a:spcAft>
                        <a:buClr>
                          <a:schemeClr val="tx1"/>
                        </a:buClr>
                        <a:buSzPct val="80000"/>
                        <a:buFont typeface="Arial" pitchFamily="34" charset="0"/>
                        <a:buChar char="•"/>
                        <a:tabLst/>
                        <a:defRPr/>
                      </a:pPr>
                      <a:r>
                        <a:rPr lang="en-US" sz="900" kern="1200" baseline="0" dirty="0">
                          <a:solidFill>
                            <a:srgbClr val="4D4D4C"/>
                          </a:solidFill>
                          <a:effectLst/>
                          <a:latin typeface="+mn-lt"/>
                          <a:ea typeface="+mn-ea"/>
                          <a:cs typeface="+mn-cs"/>
                        </a:rPr>
                        <a:t>Certification maintenance or completed follow-up activities on all low scores received for the current fiscal year within the PAL tool</a:t>
                      </a:r>
                    </a:p>
                  </a:txBody>
                  <a:tcPr marL="132247" marR="132247" marT="66123" marB="66123" horzOverflow="overflow">
                    <a:solidFill>
                      <a:srgbClr val="CCCDD7"/>
                    </a:solidFill>
                  </a:tcPr>
                </a:tc>
                <a:extLst>
                  <a:ext uri="{0D108BD9-81ED-4DB2-BD59-A6C34878D82A}">
                    <a16:rowId xmlns:a16="http://schemas.microsoft.com/office/drawing/2014/main" xmlns="" val="10003"/>
                  </a:ext>
                </a:extLst>
              </a:tr>
              <a:tr h="615626">
                <a:tc>
                  <a:txBody>
                    <a:bodyPr/>
                    <a:lstStyle/>
                    <a:p>
                      <a:pPr marL="0" marR="0" lvl="0" indent="0" algn="l" defTabSz="914400" rtl="0" eaLnBrk="1" fontAlgn="base" latinLnBrk="0" hangingPunct="1">
                        <a:lnSpc>
                          <a:spcPct val="95000"/>
                        </a:lnSpc>
                        <a:spcBef>
                          <a:spcPts val="300"/>
                        </a:spcBef>
                        <a:spcAft>
                          <a:spcPct val="0"/>
                        </a:spcAft>
                        <a:buClrTx/>
                        <a:buSzTx/>
                        <a:buFontTx/>
                        <a:buNone/>
                        <a:tabLst/>
                      </a:pPr>
                      <a:r>
                        <a:rPr kumimoji="0" lang="en-US" sz="1100" u="none" strike="noStrike" cap="none" normalizeH="0" baseline="0" dirty="0">
                          <a:ln>
                            <a:noFill/>
                          </a:ln>
                          <a:solidFill>
                            <a:srgbClr val="4D4D4C"/>
                          </a:solidFill>
                          <a:effectLst/>
                        </a:rPr>
                        <a:t>Additional Details</a:t>
                      </a:r>
                      <a:endParaRPr kumimoji="0" lang="en-US" sz="1100" b="1" i="0" u="none" strike="noStrike" cap="none" normalizeH="0" baseline="0" dirty="0">
                        <a:ln>
                          <a:noFill/>
                        </a:ln>
                        <a:solidFill>
                          <a:srgbClr val="4D4D4C"/>
                        </a:solidFill>
                        <a:effectLst/>
                        <a:latin typeface="+mj-lt"/>
                        <a:ea typeface="ＭＳ Ｐゴシック" pitchFamily="34" charset="-128"/>
                      </a:endParaRPr>
                    </a:p>
                  </a:txBody>
                  <a:tcPr marL="198370" marR="132247" marT="66123" marB="66123" horzOverflow="overflow">
                    <a:solidFill>
                      <a:srgbClr val="E7E8EC"/>
                    </a:solidFill>
                  </a:tcPr>
                </a:tc>
                <a:tc>
                  <a:txBody>
                    <a:bodyPr/>
                    <a:lstStyle/>
                    <a:p>
                      <a:pPr marL="166688" marR="0" lvl="0" indent="-166688" algn="l" defTabSz="914400" rtl="0" eaLnBrk="1" fontAlgn="auto" latinLnBrk="0" hangingPunct="1">
                        <a:lnSpc>
                          <a:spcPct val="95000"/>
                        </a:lnSpc>
                        <a:spcBef>
                          <a:spcPts val="300"/>
                        </a:spcBef>
                        <a:spcAft>
                          <a:spcPts val="0"/>
                        </a:spcAft>
                        <a:buClr>
                          <a:schemeClr val="tx1"/>
                        </a:buClr>
                        <a:buSzPct val="80000"/>
                        <a:buFont typeface="Arial" pitchFamily="34" charset="0"/>
                        <a:buChar char="•"/>
                        <a:tabLst/>
                        <a:defRPr/>
                      </a:pPr>
                      <a:r>
                        <a:rPr lang="en-US" sz="900" kern="1200" dirty="0">
                          <a:solidFill>
                            <a:srgbClr val="4D4D4C"/>
                          </a:solidFill>
                          <a:effectLst/>
                        </a:rPr>
                        <a:t>Enrollments</a:t>
                      </a:r>
                      <a:r>
                        <a:rPr lang="en-US" sz="900" kern="1200" baseline="0" dirty="0">
                          <a:solidFill>
                            <a:srgbClr val="4D4D4C"/>
                          </a:solidFill>
                          <a:effectLst/>
                        </a:rPr>
                        <a:t> are done at the track level</a:t>
                      </a:r>
                    </a:p>
                    <a:p>
                      <a:pPr marL="166688" marR="0" lvl="0" indent="-166688" algn="l" defTabSz="914400" rtl="0" eaLnBrk="1" fontAlgn="auto" latinLnBrk="0" hangingPunct="1">
                        <a:lnSpc>
                          <a:spcPct val="95000"/>
                        </a:lnSpc>
                        <a:spcBef>
                          <a:spcPts val="300"/>
                        </a:spcBef>
                        <a:spcAft>
                          <a:spcPts val="0"/>
                        </a:spcAft>
                        <a:buClr>
                          <a:schemeClr val="tx1"/>
                        </a:buClr>
                        <a:buSzPct val="80000"/>
                        <a:buFont typeface="Arial" pitchFamily="34" charset="0"/>
                        <a:buChar char="•"/>
                        <a:tabLst/>
                        <a:defRPr/>
                      </a:pPr>
                      <a:r>
                        <a:rPr lang="en-US" sz="900" dirty="0">
                          <a:solidFill>
                            <a:srgbClr val="4D4D4C"/>
                          </a:solidFill>
                        </a:rPr>
                        <a:t>Enrollments to Architecture and New Business track can be combined—no mutually exclusivity rules</a:t>
                      </a:r>
                    </a:p>
                    <a:p>
                      <a:pPr marL="166688" marR="0" lvl="0" indent="-166688" algn="l" defTabSz="914400" rtl="0" eaLnBrk="1" fontAlgn="auto" latinLnBrk="0" hangingPunct="1">
                        <a:lnSpc>
                          <a:spcPct val="95000"/>
                        </a:lnSpc>
                        <a:spcBef>
                          <a:spcPts val="300"/>
                        </a:spcBef>
                        <a:spcAft>
                          <a:spcPts val="0"/>
                        </a:spcAft>
                        <a:buClr>
                          <a:schemeClr val="tx1"/>
                        </a:buClr>
                        <a:buSzPct val="80000"/>
                        <a:buFont typeface="Arial" pitchFamily="34" charset="0"/>
                        <a:buChar char="•"/>
                        <a:tabLst/>
                        <a:defRPr/>
                      </a:pPr>
                      <a:r>
                        <a:rPr lang="en-US" sz="900" kern="1200" dirty="0">
                          <a:solidFill>
                            <a:srgbClr val="4D4D4C"/>
                          </a:solidFill>
                          <a:latin typeface="+mn-lt"/>
                          <a:ea typeface="+mn-ea"/>
                          <a:cs typeface="+mn-cs"/>
                        </a:rPr>
                        <a:t>Eligible SKUs and orders from both Resale and Cloud and Managed Service (Title Held and Title Transferred) order types recognized, cloud services itself (cloud POS submissions) not included</a:t>
                      </a:r>
                    </a:p>
                    <a:p>
                      <a:pPr marL="166688" marR="0" lvl="0" indent="-166688" algn="l" defTabSz="685777" rtl="0" eaLnBrk="1" fontAlgn="auto" latinLnBrk="0" hangingPunct="1">
                        <a:lnSpc>
                          <a:spcPct val="95000"/>
                        </a:lnSpc>
                        <a:spcBef>
                          <a:spcPts val="300"/>
                        </a:spcBef>
                        <a:spcAft>
                          <a:spcPts val="0"/>
                        </a:spcAft>
                        <a:buClr>
                          <a:schemeClr val="tx1"/>
                        </a:buClr>
                        <a:buSzPct val="80000"/>
                        <a:buFont typeface="Arial" pitchFamily="34" charset="0"/>
                        <a:buChar char="•"/>
                        <a:tabLst/>
                        <a:defRPr/>
                      </a:pPr>
                      <a:r>
                        <a:rPr lang="en-US" sz="900" kern="1200" dirty="0">
                          <a:solidFill>
                            <a:srgbClr val="4D4D4C"/>
                          </a:solidFill>
                          <a:latin typeface="+mn-lt"/>
                          <a:ea typeface="+mn-ea"/>
                          <a:cs typeface="+mn-cs"/>
                        </a:rPr>
                        <a:t>CMSP Simplified Pricing, Not For Resale (NFR) and other specific</a:t>
                      </a:r>
                      <a:r>
                        <a:rPr lang="en-US" sz="900" kern="1200" baseline="0" dirty="0">
                          <a:solidFill>
                            <a:srgbClr val="4D4D4C"/>
                          </a:solidFill>
                          <a:latin typeface="+mn-lt"/>
                          <a:ea typeface="+mn-ea"/>
                          <a:cs typeface="+mn-cs"/>
                        </a:rPr>
                        <a:t> promotions </a:t>
                      </a:r>
                      <a:r>
                        <a:rPr lang="en-US" sz="900" kern="1200" dirty="0">
                          <a:solidFill>
                            <a:srgbClr val="4D4D4C"/>
                          </a:solidFill>
                          <a:latin typeface="+mn-lt"/>
                          <a:ea typeface="+mn-ea"/>
                          <a:cs typeface="+mn-cs"/>
                        </a:rPr>
                        <a:t>excluded</a:t>
                      </a:r>
                    </a:p>
                    <a:p>
                      <a:pPr marL="166688" marR="0" lvl="0" indent="-166688">
                        <a:lnSpc>
                          <a:spcPct val="95000"/>
                        </a:lnSpc>
                        <a:spcBef>
                          <a:spcPts val="300"/>
                        </a:spcBef>
                        <a:spcAft>
                          <a:spcPts val="0"/>
                        </a:spcAft>
                        <a:buClr>
                          <a:schemeClr val="tx1"/>
                        </a:buClr>
                        <a:buSzPct val="80000"/>
                        <a:buFont typeface="Arial" pitchFamily="34" charset="0"/>
                        <a:buChar char="•"/>
                      </a:pPr>
                      <a:r>
                        <a:rPr lang="en-US" sz="900" kern="1200" dirty="0">
                          <a:solidFill>
                            <a:srgbClr val="4D4D4C"/>
                          </a:solidFill>
                          <a:effectLst/>
                        </a:rPr>
                        <a:t>Payments are based on net shipments on eligible SKUs except for Collaboration</a:t>
                      </a:r>
                      <a:r>
                        <a:rPr lang="en-US" sz="900" kern="1200" baseline="0" dirty="0">
                          <a:solidFill>
                            <a:srgbClr val="4D4D4C"/>
                          </a:solidFill>
                          <a:effectLst/>
                        </a:rPr>
                        <a:t> </a:t>
                      </a:r>
                      <a:r>
                        <a:rPr lang="en-US" sz="900" kern="1200" dirty="0">
                          <a:solidFill>
                            <a:srgbClr val="4D4D4C"/>
                          </a:solidFill>
                          <a:effectLst/>
                        </a:rPr>
                        <a:t>SaaS and Security SaaS</a:t>
                      </a:r>
                      <a:endParaRPr lang="en-US" sz="900" b="0" i="0" kern="1200" dirty="0">
                        <a:solidFill>
                          <a:srgbClr val="4D4D4C"/>
                        </a:solidFill>
                        <a:effectLst/>
                        <a:latin typeface="+mn-lt"/>
                        <a:ea typeface="Times New Roman"/>
                        <a:cs typeface="Calibri"/>
                      </a:endParaRPr>
                    </a:p>
                  </a:txBody>
                  <a:tcPr marL="132247" marR="132247" marT="66123" marB="66123" horzOverflow="overflow">
                    <a:solidFill>
                      <a:srgbClr val="E7E8EC"/>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560247423"/>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2156884"/>
            <a:ext cx="8277344" cy="2368021"/>
          </a:xfrm>
        </p:spPr>
        <p:txBody>
          <a:bodyPr/>
          <a:lstStyle/>
          <a:p>
            <a:r>
              <a:rPr lang="en-US" sz="1400" dirty="0"/>
              <a:t>For VIP 29, the </a:t>
            </a:r>
            <a:r>
              <a:rPr lang="en-US" sz="1400" b="1" dirty="0"/>
              <a:t>Meraki Cloud Networking </a:t>
            </a:r>
            <a:r>
              <a:rPr lang="en-US" sz="1400" dirty="0" err="1"/>
              <a:t>subtrack</a:t>
            </a:r>
            <a:r>
              <a:rPr lang="en-US" sz="1400" dirty="0"/>
              <a:t> is limited to the United States and regions in EMEAR in which Meraki is on the GPL at the start of the VIP period</a:t>
            </a:r>
          </a:p>
          <a:p>
            <a:pPr lvl="0"/>
            <a:r>
              <a:rPr lang="en-US" sz="1400" b="1" dirty="0"/>
              <a:t>Achieve even more profitability </a:t>
            </a:r>
            <a:r>
              <a:rPr lang="en-US" sz="1400" dirty="0"/>
              <a:t>by selling more of the Cisco Meraki stack</a:t>
            </a:r>
          </a:p>
          <a:p>
            <a:pPr lvl="0"/>
            <a:r>
              <a:rPr lang="en-US" sz="1400" dirty="0"/>
              <a:t>Win in </a:t>
            </a:r>
            <a:r>
              <a:rPr lang="en-US" sz="1400" b="1" dirty="0"/>
              <a:t>performance-critical campus environments </a:t>
            </a:r>
            <a:r>
              <a:rPr lang="en-US" sz="1400" dirty="0"/>
              <a:t>with 802.11ac Wave 2 access points and new stackable, </a:t>
            </a:r>
            <a:r>
              <a:rPr lang="en-US" sz="1400" dirty="0" err="1"/>
              <a:t>multigigabit</a:t>
            </a:r>
            <a:r>
              <a:rPr lang="en-US" sz="1400" dirty="0"/>
              <a:t>, and fiber aggregation switches</a:t>
            </a:r>
          </a:p>
          <a:p>
            <a:r>
              <a:rPr lang="en-US" sz="1400" dirty="0"/>
              <a:t>Capitalize on the overall growth in the </a:t>
            </a:r>
            <a:r>
              <a:rPr lang="en-US" sz="1400" b="1" dirty="0"/>
              <a:t>SD-WAN market </a:t>
            </a:r>
            <a:r>
              <a:rPr lang="en-US" sz="1400" dirty="0"/>
              <a:t>while continuing to take advantage of the security and ease-of-use benefits of the </a:t>
            </a:r>
            <a:r>
              <a:rPr lang="en-US" sz="1400" dirty="0" err="1"/>
              <a:t>Meraki</a:t>
            </a:r>
            <a:r>
              <a:rPr lang="en-US" sz="1400" dirty="0"/>
              <a:t> MX family</a:t>
            </a:r>
          </a:p>
          <a:p>
            <a:r>
              <a:rPr lang="en-US" sz="1400" dirty="0"/>
              <a:t>Learn more in the VIP playbook at </a:t>
            </a:r>
            <a:r>
              <a:rPr lang="en-US" sz="1400" dirty="0">
                <a:hlinkClick r:id="rId3"/>
              </a:rPr>
              <a:t>www.cisco.com/go/vip</a:t>
            </a:r>
            <a:r>
              <a:rPr lang="en-US" sz="1400" dirty="0"/>
              <a:t> </a:t>
            </a:r>
          </a:p>
        </p:txBody>
      </p:sp>
      <p:sp>
        <p:nvSpPr>
          <p:cNvPr id="12" name="Title Placeholder 5"/>
          <p:cNvSpPr>
            <a:spLocks noGrp="1"/>
          </p:cNvSpPr>
          <p:nvPr>
            <p:ph type="title"/>
          </p:nvPr>
        </p:nvSpPr>
        <p:spPr/>
        <p:txBody>
          <a:bodyPr/>
          <a:lstStyle/>
          <a:p>
            <a:pPr lvl="0"/>
            <a:r>
              <a:rPr lang="en-US"/>
              <a:t>Meraki Cloud Networking </a:t>
            </a:r>
            <a:endParaRPr lang="en-GB" dirty="0"/>
          </a:p>
        </p:txBody>
      </p:sp>
      <p:sp>
        <p:nvSpPr>
          <p:cNvPr id="4" name="TextBox 3"/>
          <p:cNvSpPr txBox="1"/>
          <p:nvPr/>
        </p:nvSpPr>
        <p:spPr>
          <a:xfrm>
            <a:off x="581218" y="1059534"/>
            <a:ext cx="3840480" cy="923330"/>
          </a:xfrm>
          <a:prstGeom prst="rect">
            <a:avLst/>
          </a:prstGeom>
          <a:solidFill>
            <a:schemeClr val="accent4"/>
          </a:solidFill>
        </p:spPr>
        <p:txBody>
          <a:bodyPr wrap="square" tIns="182880" bIns="182880" rtlCol="0">
            <a:spAutoFit/>
          </a:bodyPr>
          <a:lstStyle/>
          <a:p>
            <a:pPr algn="ctr"/>
            <a:r>
              <a:rPr lang="en-US" dirty="0">
                <a:solidFill>
                  <a:schemeClr val="bg1"/>
                </a:solidFill>
              </a:rPr>
              <a:t>Meraki Cloud Networking </a:t>
            </a:r>
            <a:br>
              <a:rPr lang="en-US" dirty="0">
                <a:solidFill>
                  <a:schemeClr val="bg1"/>
                </a:solidFill>
              </a:rPr>
            </a:br>
            <a:r>
              <a:rPr lang="en-US" dirty="0">
                <a:solidFill>
                  <a:schemeClr val="bg1"/>
                </a:solidFill>
              </a:rPr>
              <a:t>(U.S. and EMEAR </a:t>
            </a:r>
            <a:r>
              <a:rPr lang="en-US" dirty="0" smtClean="0">
                <a:solidFill>
                  <a:schemeClr val="bg1"/>
                </a:solidFill>
              </a:rPr>
              <a:t>pilot</a:t>
            </a:r>
            <a:r>
              <a:rPr lang="en-US" dirty="0">
                <a:solidFill>
                  <a:schemeClr val="bg1"/>
                </a:solidFill>
              </a:rPr>
              <a:t>)</a:t>
            </a:r>
          </a:p>
        </p:txBody>
      </p:sp>
    </p:spTree>
    <p:extLst>
      <p:ext uri="{BB962C8B-B14F-4D97-AF65-F5344CB8AC3E}">
        <p14:creationId xmlns:p14="http://schemas.microsoft.com/office/powerpoint/2010/main" val="787677938"/>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Meraki Cloud Networking Overview</a:t>
            </a:r>
            <a:endParaRPr lang="en-US" dirty="0"/>
          </a:p>
        </p:txBody>
      </p:sp>
      <p:sp>
        <p:nvSpPr>
          <p:cNvPr id="5" name="Text Placeholder 9"/>
          <p:cNvSpPr txBox="1">
            <a:spLocks/>
          </p:cNvSpPr>
          <p:nvPr/>
        </p:nvSpPr>
        <p:spPr>
          <a:xfrm>
            <a:off x="511389" y="3834503"/>
            <a:ext cx="4898608" cy="28132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t">
              <a:buNone/>
              <a:defRPr/>
            </a:pPr>
            <a:r>
              <a:rPr lang="en-US" sz="700" dirty="0">
                <a:solidFill>
                  <a:srgbClr val="4D4D4D"/>
                </a:solidFill>
                <a:latin typeface="Arial" charset="0"/>
                <a:cs typeface="CiscoSans ExtraLight"/>
              </a:rPr>
              <a:t>* On 6% and 8% rebate category </a:t>
            </a:r>
            <a:r>
              <a:rPr lang="en-US" sz="700" dirty="0">
                <a:solidFill>
                  <a:srgbClr val="4D4D4D"/>
                </a:solidFill>
                <a:latin typeface="+mj-lt"/>
                <a:cs typeface="CiscoSans ExtraLight"/>
              </a:rPr>
              <a:t>products only</a:t>
            </a:r>
            <a:endParaRPr lang="en-US" sz="700" dirty="0">
              <a:solidFill>
                <a:srgbClr val="489542"/>
              </a:solidFill>
              <a:latin typeface="+mj-lt"/>
            </a:endParaRPr>
          </a:p>
        </p:txBody>
      </p:sp>
      <p:graphicFrame>
        <p:nvGraphicFramePr>
          <p:cNvPr id="6" name="Table Placeholder 8"/>
          <p:cNvGraphicFramePr>
            <a:graphicFrameLocks/>
          </p:cNvGraphicFramePr>
          <p:nvPr>
            <p:extLst>
              <p:ext uri="{D42A27DB-BD31-4B8C-83A1-F6EECF244321}">
                <p14:modId xmlns:p14="http://schemas.microsoft.com/office/powerpoint/2010/main" val="679629906"/>
              </p:ext>
            </p:extLst>
          </p:nvPr>
        </p:nvGraphicFramePr>
        <p:xfrm>
          <a:off x="524259" y="1091918"/>
          <a:ext cx="8095483" cy="2686647"/>
        </p:xfrm>
        <a:graphic>
          <a:graphicData uri="http://schemas.openxmlformats.org/drawingml/2006/table">
            <a:tbl>
              <a:tblPr firstRow="1" bandRow="1">
                <a:tableStyleId>{5C22544A-7EE6-4342-B048-85BDC9FD1C3A}</a:tableStyleId>
              </a:tblPr>
              <a:tblGrid>
                <a:gridCol w="1775604">
                  <a:extLst>
                    <a:ext uri="{9D8B030D-6E8A-4147-A177-3AD203B41FA5}">
                      <a16:colId xmlns:a16="http://schemas.microsoft.com/office/drawing/2014/main" xmlns="" val="20000"/>
                    </a:ext>
                  </a:extLst>
                </a:gridCol>
                <a:gridCol w="6319879">
                  <a:extLst>
                    <a:ext uri="{9D8B030D-6E8A-4147-A177-3AD203B41FA5}">
                      <a16:colId xmlns:a16="http://schemas.microsoft.com/office/drawing/2014/main" xmlns="" val="20001"/>
                    </a:ext>
                  </a:extLst>
                </a:gridCol>
              </a:tblGrid>
              <a:tr h="201570">
                <a:tc>
                  <a:txBody>
                    <a:bodyPr/>
                    <a:lstStyle/>
                    <a:p>
                      <a:pPr marL="0" algn="l" defTabSz="457200" rtl="0" eaLnBrk="1" fontAlgn="base" latinLnBrk="0" hangingPunct="1">
                        <a:lnSpc>
                          <a:spcPct val="95000"/>
                        </a:lnSpc>
                        <a:spcBef>
                          <a:spcPts val="300"/>
                        </a:spcBef>
                        <a:spcAft>
                          <a:spcPct val="0"/>
                        </a:spcAft>
                      </a:pPr>
                      <a:r>
                        <a:rPr lang="en-US" sz="900" b="1" kern="1200" dirty="0" err="1">
                          <a:solidFill>
                            <a:schemeClr val="bg1"/>
                          </a:solidFill>
                          <a:effectLst/>
                          <a:latin typeface="+mj-lt"/>
                          <a:ea typeface="+mn-ea"/>
                          <a:cs typeface="+mn-cs"/>
                        </a:rPr>
                        <a:t>Subtrack</a:t>
                      </a:r>
                      <a:endParaRPr lang="en-US" sz="900" b="1" kern="1200" dirty="0">
                        <a:solidFill>
                          <a:schemeClr val="bg1"/>
                        </a:solidFill>
                        <a:effectLst/>
                        <a:latin typeface="+mj-lt"/>
                        <a:ea typeface="+mn-ea"/>
                        <a:cs typeface="+mn-cs"/>
                      </a:endParaRP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marR="0" lvl="0" indent="0" algn="l" defTabSz="457200" rtl="0" eaLnBrk="1" fontAlgn="base" latinLnBrk="0" hangingPunct="1">
                        <a:lnSpc>
                          <a:spcPct val="95000"/>
                        </a:lnSpc>
                        <a:spcBef>
                          <a:spcPts val="300"/>
                        </a:spcBef>
                        <a:spcAft>
                          <a:spcPct val="0"/>
                        </a:spcAft>
                        <a:buClrTx/>
                        <a:buSzTx/>
                        <a:buFontTx/>
                        <a:buNone/>
                        <a:tabLst/>
                        <a:defRPr/>
                      </a:pPr>
                      <a:r>
                        <a:rPr lang="en-US" sz="900" b="1" kern="1200" dirty="0">
                          <a:solidFill>
                            <a:schemeClr val="bg1"/>
                          </a:solidFill>
                          <a:effectLst/>
                          <a:latin typeface="+mj-lt"/>
                          <a:ea typeface="+mn-ea"/>
                          <a:cs typeface="+mn-cs"/>
                        </a:rPr>
                        <a:t>Meraki Cloud Networking (U.S. and EMEAR </a:t>
                      </a:r>
                      <a:r>
                        <a:rPr lang="en-US" sz="900" b="1" kern="1200" dirty="0" smtClean="0">
                          <a:solidFill>
                            <a:schemeClr val="bg1"/>
                          </a:solidFill>
                          <a:effectLst/>
                          <a:latin typeface="+mj-lt"/>
                          <a:ea typeface="+mn-ea"/>
                          <a:cs typeface="+mn-cs"/>
                        </a:rPr>
                        <a:t>pilot</a:t>
                      </a:r>
                      <a:r>
                        <a:rPr lang="en-US" sz="900" b="1" kern="1200" dirty="0">
                          <a:solidFill>
                            <a:schemeClr val="bg1"/>
                          </a:solidFill>
                          <a:effectLst/>
                          <a:latin typeface="+mj-lt"/>
                          <a:ea typeface="+mn-ea"/>
                          <a:cs typeface="+mn-cs"/>
                        </a:rPr>
                        <a:t>)</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344653">
                <a:tc>
                  <a:txBody>
                    <a:bodyPr/>
                    <a:lstStyle/>
                    <a:p>
                      <a:pPr algn="l">
                        <a:lnSpc>
                          <a:spcPct val="95000"/>
                        </a:lnSpc>
                        <a:spcBef>
                          <a:spcPts val="300"/>
                        </a:spcBef>
                      </a:pPr>
                      <a:r>
                        <a:rPr lang="en-US" sz="900" b="1" kern="1200" dirty="0">
                          <a:solidFill>
                            <a:schemeClr val="tx1"/>
                          </a:solidFill>
                          <a:latin typeface="+mj-lt"/>
                        </a:rPr>
                        <a:t>Enrollment Requirement</a:t>
                      </a:r>
                      <a:endParaRPr lang="en-US" sz="900" b="1" kern="1200" dirty="0">
                        <a:solidFill>
                          <a:schemeClr val="tx1"/>
                        </a:solidFill>
                        <a:latin typeface="+mj-lt"/>
                        <a:ea typeface="+mn-ea"/>
                        <a:cs typeface="+mn-cs"/>
                      </a:endParaRPr>
                    </a:p>
                  </a:txBody>
                  <a:tcPr marL="45720" marR="45720">
                    <a:lnT w="38100" cap="flat" cmpd="sng" algn="ctr">
                      <a:solidFill>
                        <a:schemeClr val="bg1"/>
                      </a:solidFill>
                      <a:prstDash val="solid"/>
                      <a:round/>
                      <a:headEnd type="none" w="med" len="med"/>
                      <a:tailEnd type="none" w="med" len="med"/>
                    </a:lnT>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Advanced Unified Access and/or Advanced Enterprise Networks </a:t>
                      </a:r>
                      <a:r>
                        <a:rPr lang="en-US" sz="900" kern="1200" dirty="0">
                          <a:solidFill>
                            <a:schemeClr val="tx1"/>
                          </a:solidFill>
                          <a:latin typeface="+mn-lt"/>
                          <a:ea typeface="+mn-ea"/>
                          <a:cs typeface="+mn-cs"/>
                        </a:rPr>
                        <a:t>Architecture </a:t>
                      </a:r>
                      <a:r>
                        <a:rPr lang="en-US" sz="900" kern="1200" dirty="0">
                          <a:solidFill>
                            <a:schemeClr val="tx1"/>
                          </a:solidFill>
                          <a:latin typeface="+mj-lt"/>
                          <a:ea typeface="+mn-ea"/>
                          <a:cs typeface="+mn-cs"/>
                        </a:rPr>
                        <a:t>Specialization </a:t>
                      </a:r>
                      <a:r>
                        <a:rPr lang="en-US" sz="900" kern="1200" dirty="0">
                          <a:solidFill>
                            <a:schemeClr val="tx1"/>
                          </a:solidFill>
                          <a:latin typeface="+mn-lt"/>
                          <a:ea typeface="+mn-ea"/>
                          <a:cs typeface="+mn-cs"/>
                        </a:rPr>
                        <a:t>and/or</a:t>
                      </a:r>
                      <a:r>
                        <a:rPr lang="en-US" sz="900" kern="1200" baseline="0" dirty="0">
                          <a:solidFill>
                            <a:schemeClr val="tx1"/>
                          </a:solidFill>
                          <a:latin typeface="+mn-lt"/>
                          <a:ea typeface="+mn-ea"/>
                          <a:cs typeface="+mn-cs"/>
                        </a:rPr>
                        <a:t> CMSP Master or Advanced or Express</a:t>
                      </a:r>
                    </a:p>
                  </a:txBody>
                  <a:tcPr marL="45720" marR="4572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367994">
                <a:tc>
                  <a:txBody>
                    <a:bodyPr/>
                    <a:lstStyle/>
                    <a:p>
                      <a:pPr algn="l">
                        <a:lnSpc>
                          <a:spcPct val="95000"/>
                        </a:lnSpc>
                        <a:spcBef>
                          <a:spcPts val="300"/>
                        </a:spcBef>
                      </a:pPr>
                      <a:r>
                        <a:rPr lang="en-US" sz="900" b="1" kern="1200" dirty="0">
                          <a:solidFill>
                            <a:schemeClr val="tx1"/>
                          </a:solidFill>
                          <a:latin typeface="+mj-lt"/>
                        </a:rPr>
                        <a:t>Specialization Requirement</a:t>
                      </a:r>
                    </a:p>
                  </a:txBody>
                  <a:tcPr marL="45720"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Maintain Advanced Unified Access and/or Advanced Enterprise Networks </a:t>
                      </a:r>
                      <a:r>
                        <a:rPr lang="en-US" sz="900" kern="1200" dirty="0">
                          <a:solidFill>
                            <a:schemeClr val="tx1"/>
                          </a:solidFill>
                          <a:latin typeface="+mn-lt"/>
                          <a:ea typeface="+mn-ea"/>
                          <a:cs typeface="+mn-cs"/>
                        </a:rPr>
                        <a:t>Architecture </a:t>
                      </a:r>
                      <a:r>
                        <a:rPr lang="en-US" sz="900" kern="1200" dirty="0">
                          <a:solidFill>
                            <a:schemeClr val="tx1"/>
                          </a:solidFill>
                          <a:latin typeface="+mj-lt"/>
                          <a:ea typeface="+mn-ea"/>
                          <a:cs typeface="+mn-cs"/>
                        </a:rPr>
                        <a:t>Specialization </a:t>
                      </a:r>
                      <a:r>
                        <a:rPr lang="en-US" sz="900" kern="1200" dirty="0">
                          <a:solidFill>
                            <a:schemeClr val="tx1"/>
                          </a:solidFill>
                          <a:latin typeface="+mn-lt"/>
                          <a:ea typeface="+mn-ea"/>
                          <a:cs typeface="+mn-cs"/>
                        </a:rPr>
                        <a:t>and/or</a:t>
                      </a:r>
                      <a:r>
                        <a:rPr lang="en-US" sz="900" kern="1200" baseline="0" dirty="0">
                          <a:solidFill>
                            <a:schemeClr val="tx1"/>
                          </a:solidFill>
                          <a:latin typeface="+mn-lt"/>
                          <a:ea typeface="+mn-ea"/>
                          <a:cs typeface="+mn-cs"/>
                        </a:rPr>
                        <a:t> CMSP Master or Advanced or Express </a:t>
                      </a:r>
                      <a:r>
                        <a:rPr lang="en-US" sz="900" kern="1200" dirty="0">
                          <a:solidFill>
                            <a:schemeClr val="tx1"/>
                          </a:solidFill>
                          <a:latin typeface="+mn-lt"/>
                          <a:ea typeface="+mn-ea"/>
                          <a:cs typeface="+mn-cs"/>
                        </a:rPr>
                        <a:t>(throughout the entire VIP period)</a:t>
                      </a:r>
                    </a:p>
                  </a:txBody>
                  <a:tcPr marL="45720" marR="45720"/>
                </a:tc>
                <a:extLst>
                  <a:ext uri="{0D108BD9-81ED-4DB2-BD59-A6C34878D82A}">
                    <a16:rowId xmlns:a16="http://schemas.microsoft.com/office/drawing/2014/main" xmlns="" val="10002"/>
                  </a:ext>
                </a:extLst>
              </a:tr>
              <a:tr h="272491">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j-lt"/>
                        </a:rPr>
                        <a:t>Minimum</a:t>
                      </a:r>
                      <a:r>
                        <a:rPr kumimoji="0" lang="en-US" sz="900" b="1" u="none" strike="noStrike" kern="1200" cap="none" normalizeH="0" baseline="0" dirty="0">
                          <a:ln>
                            <a:noFill/>
                          </a:ln>
                          <a:solidFill>
                            <a:schemeClr val="tx1"/>
                          </a:solidFill>
                          <a:effectLst/>
                          <a:latin typeface="+mj-lt"/>
                        </a:rPr>
                        <a:t> </a:t>
                      </a:r>
                      <a:r>
                        <a:rPr lang="en-US" sz="900" b="1" kern="1200" dirty="0">
                          <a:solidFill>
                            <a:schemeClr val="tx1"/>
                          </a:solidFill>
                          <a:latin typeface="+mj-lt"/>
                        </a:rPr>
                        <a:t>Booking</a:t>
                      </a:r>
                      <a:r>
                        <a:rPr kumimoji="0" lang="en-US" sz="900" b="1" u="none" strike="noStrike" kern="1200" cap="none" normalizeH="0" baseline="0" dirty="0">
                          <a:ln>
                            <a:noFill/>
                          </a:ln>
                          <a:solidFill>
                            <a:schemeClr val="tx1"/>
                          </a:solidFill>
                          <a:effectLst/>
                          <a:latin typeface="+mj-lt"/>
                        </a:rPr>
                        <a:t> </a:t>
                      </a:r>
                      <a:br>
                        <a:rPr kumimoji="0" lang="en-US" sz="900" b="1" u="none" strike="noStrike" kern="1200" cap="none" normalizeH="0" baseline="0" dirty="0">
                          <a:ln>
                            <a:noFill/>
                          </a:ln>
                          <a:solidFill>
                            <a:schemeClr val="tx1"/>
                          </a:solidFill>
                          <a:effectLst/>
                          <a:latin typeface="+mj-lt"/>
                        </a:rPr>
                      </a:br>
                      <a:r>
                        <a:rPr lang="en-US" sz="900" b="1" kern="1200" dirty="0">
                          <a:solidFill>
                            <a:schemeClr val="tx1"/>
                          </a:solidFill>
                          <a:latin typeface="+mj-lt"/>
                          <a:ea typeface="+mn-ea"/>
                          <a:cs typeface="+mn-cs"/>
                        </a:rPr>
                        <a:t>(6 Month/3 Month)</a:t>
                      </a: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ea typeface="+mn-ea"/>
                          <a:cs typeface="+mn-cs"/>
                        </a:rPr>
                        <a:t>$150,000/$75,000 (USA and EMEAR </a:t>
                      </a:r>
                      <a:r>
                        <a:rPr lang="en-US" sz="900" kern="1200" dirty="0">
                          <a:solidFill>
                            <a:schemeClr val="tx1"/>
                          </a:solidFill>
                          <a:latin typeface="+mn-lt"/>
                          <a:ea typeface="+mn-ea"/>
                          <a:cs typeface="+mn-cs"/>
                        </a:rPr>
                        <a:t>only</a:t>
                      </a:r>
                      <a:r>
                        <a:rPr lang="en-US" sz="900" kern="1200" dirty="0">
                          <a:solidFill>
                            <a:schemeClr val="tx1"/>
                          </a:solidFill>
                          <a:latin typeface="+mj-lt"/>
                          <a:ea typeface="+mn-ea"/>
                          <a:cs typeface="+mn-cs"/>
                        </a:rPr>
                        <a:t>)</a:t>
                      </a:r>
                    </a:p>
                  </a:txBody>
                  <a:tcPr marL="45720" marR="45720" anchor="ctr"/>
                </a:tc>
                <a:extLst>
                  <a:ext uri="{0D108BD9-81ED-4DB2-BD59-A6C34878D82A}">
                    <a16:rowId xmlns:a16="http://schemas.microsoft.com/office/drawing/2014/main" xmlns="" val="10003"/>
                  </a:ext>
                </a:extLst>
              </a:tr>
              <a:tr h="182880">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pt-BR" sz="900" b="1" kern="1200" dirty="0">
                          <a:solidFill>
                            <a:schemeClr val="tx1"/>
                          </a:solidFill>
                          <a:latin typeface="+mj-lt"/>
                        </a:rPr>
                        <a:t>SKU Categories</a:t>
                      </a:r>
                    </a:p>
                  </a:txBody>
                  <a:tcPr marL="45720"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2%, 4%, 6%, 8%</a:t>
                      </a:r>
                    </a:p>
                  </a:txBody>
                  <a:tcPr marL="45720" marR="45720" anchor="ctr"/>
                </a:tc>
                <a:extLst>
                  <a:ext uri="{0D108BD9-81ED-4DB2-BD59-A6C34878D82A}">
                    <a16:rowId xmlns:a16="http://schemas.microsoft.com/office/drawing/2014/main" xmlns="" val="10004"/>
                  </a:ext>
                </a:extLst>
              </a:tr>
              <a:tr h="263348">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j-lt"/>
                        </a:rPr>
                        <a:t>CSAT </a:t>
                      </a:r>
                      <a:br>
                        <a:rPr lang="en-US" sz="900" b="1" kern="1200" dirty="0">
                          <a:solidFill>
                            <a:schemeClr val="tx1"/>
                          </a:solidFill>
                          <a:latin typeface="+mj-lt"/>
                        </a:rPr>
                      </a:br>
                      <a:r>
                        <a:rPr lang="en-US" sz="900" b="1" kern="1200" dirty="0">
                          <a:solidFill>
                            <a:schemeClr val="tx1"/>
                          </a:solidFill>
                          <a:latin typeface="+mj-lt"/>
                        </a:rPr>
                        <a:t>Requirement</a:t>
                      </a:r>
                      <a:endParaRPr lang="en-US" sz="900" b="1" kern="1200" dirty="0">
                        <a:solidFill>
                          <a:schemeClr val="tx1"/>
                        </a:solidFill>
                        <a:latin typeface="+mj-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n-lt"/>
                          <a:ea typeface="+mn-ea"/>
                          <a:cs typeface="+mn-cs"/>
                        </a:rPr>
                        <a:t>Maintain Gold/Premier certification or</a:t>
                      </a:r>
                      <a:br>
                        <a:rPr lang="en-US" sz="900" kern="1200" dirty="0">
                          <a:solidFill>
                            <a:schemeClr val="tx1"/>
                          </a:solidFill>
                          <a:latin typeface="+mn-lt"/>
                          <a:ea typeface="+mn-ea"/>
                          <a:cs typeface="+mn-cs"/>
                        </a:rPr>
                      </a:br>
                      <a:r>
                        <a:rPr lang="en-US" sz="900" kern="1200" dirty="0">
                          <a:solidFill>
                            <a:schemeClr val="tx1"/>
                          </a:solidFill>
                          <a:latin typeface="+mn-lt"/>
                          <a:ea typeface="+mn-ea"/>
                          <a:cs typeface="+mn-cs"/>
                        </a:rPr>
                        <a:t>Completed follow-up activities on all low scores received for the current fiscal year within the PAL tool</a:t>
                      </a:r>
                    </a:p>
                  </a:txBody>
                  <a:tcPr marL="45720" marR="45720" anchor="ctr"/>
                </a:tc>
                <a:extLst>
                  <a:ext uri="{0D108BD9-81ED-4DB2-BD59-A6C34878D82A}">
                    <a16:rowId xmlns:a16="http://schemas.microsoft.com/office/drawing/2014/main" xmlns="" val="10005"/>
                  </a:ext>
                </a:extLst>
              </a:tr>
              <a:tr h="182880">
                <a:tc>
                  <a:txBody>
                    <a:bodyPr/>
                    <a:lstStyle/>
                    <a:p>
                      <a:pPr algn="l">
                        <a:lnSpc>
                          <a:spcPct val="95000"/>
                        </a:lnSpc>
                        <a:spcBef>
                          <a:spcPts val="300"/>
                        </a:spcBef>
                      </a:pPr>
                      <a:r>
                        <a:rPr lang="en-US" sz="900" b="1" kern="1200" dirty="0">
                          <a:solidFill>
                            <a:schemeClr val="tx1"/>
                          </a:solidFill>
                          <a:latin typeface="+mj-lt"/>
                        </a:rPr>
                        <a:t>Master Specialization</a:t>
                      </a:r>
                      <a:r>
                        <a:rPr lang="en-US" sz="900" b="1" kern="1200" dirty="0" smtClean="0">
                          <a:solidFill>
                            <a:schemeClr val="tx1"/>
                          </a:solidFill>
                          <a:latin typeface="+mj-lt"/>
                        </a:rPr>
                        <a:t>/</a:t>
                      </a:r>
                      <a:br>
                        <a:rPr lang="en-US" sz="900" b="1" kern="1200" dirty="0" smtClean="0">
                          <a:solidFill>
                            <a:schemeClr val="tx1"/>
                          </a:solidFill>
                          <a:latin typeface="+mj-lt"/>
                        </a:rPr>
                      </a:br>
                      <a:r>
                        <a:rPr lang="en-US" sz="900" b="1" kern="1200" dirty="0" smtClean="0">
                          <a:solidFill>
                            <a:schemeClr val="tx1"/>
                          </a:solidFill>
                          <a:latin typeface="+mj-lt"/>
                        </a:rPr>
                        <a:t>Cisco </a:t>
                      </a:r>
                      <a:r>
                        <a:rPr lang="en-US" sz="900" b="1" kern="1200" dirty="0">
                          <a:solidFill>
                            <a:schemeClr val="tx1"/>
                          </a:solidFill>
                          <a:latin typeface="+mj-lt"/>
                        </a:rPr>
                        <a:t>Powered Bonus %</a:t>
                      </a: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rPr>
                        <a:t>N/A</a:t>
                      </a:r>
                      <a:endParaRPr lang="en-US" sz="900" b="0" kern="1200" dirty="0">
                        <a:solidFill>
                          <a:schemeClr val="tx1"/>
                        </a:solidFill>
                        <a:latin typeface="+mj-lt"/>
                        <a:ea typeface="+mn-ea"/>
                        <a:cs typeface="+mn-cs"/>
                      </a:endParaRPr>
                    </a:p>
                  </a:txBody>
                  <a:tcPr marL="45720" marR="45720" anchor="ctr"/>
                </a:tc>
                <a:extLst>
                  <a:ext uri="{0D108BD9-81ED-4DB2-BD59-A6C34878D82A}">
                    <a16:rowId xmlns:a16="http://schemas.microsoft.com/office/drawing/2014/main" xmlns="" val="10006"/>
                  </a:ext>
                </a:extLst>
              </a:tr>
              <a:tr h="182880">
                <a:tc>
                  <a:txBody>
                    <a:bodyPr/>
                    <a:lstStyle/>
                    <a:p>
                      <a:pPr algn="l">
                        <a:lnSpc>
                          <a:spcPct val="95000"/>
                        </a:lnSpc>
                        <a:spcBef>
                          <a:spcPts val="300"/>
                        </a:spcBef>
                      </a:pPr>
                      <a:r>
                        <a:rPr lang="en-US" sz="900" b="1" kern="1200" dirty="0">
                          <a:solidFill>
                            <a:schemeClr val="tx1"/>
                          </a:solidFill>
                          <a:latin typeface="+mj-lt"/>
                        </a:rPr>
                        <a:t>Gold/CMSP Master Bonus</a:t>
                      </a:r>
                      <a:r>
                        <a:rPr lang="pl-PL" sz="900" b="1" kern="1200" dirty="0">
                          <a:solidFill>
                            <a:schemeClr val="tx1"/>
                          </a:solidFill>
                          <a:latin typeface="+mj-lt"/>
                        </a:rPr>
                        <a:t> %</a:t>
                      </a:r>
                      <a:endParaRPr lang="pl-PL" sz="900" b="1" kern="1200" dirty="0">
                        <a:solidFill>
                          <a:schemeClr val="tx1"/>
                        </a:solidFill>
                        <a:latin typeface="+mj-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ea typeface="+mn-ea"/>
                          <a:cs typeface="+mn-cs"/>
                        </a:rPr>
                        <a:t>1%*</a:t>
                      </a:r>
                    </a:p>
                  </a:txBody>
                  <a:tcPr marL="45720" marR="45720" anchor="ctr"/>
                </a:tc>
                <a:extLst>
                  <a:ext uri="{0D108BD9-81ED-4DB2-BD59-A6C34878D82A}">
                    <a16:rowId xmlns:a16="http://schemas.microsoft.com/office/drawing/2014/main" xmlns="" val="10007"/>
                  </a:ext>
                </a:extLst>
              </a:tr>
              <a:tr h="245251">
                <a:tc>
                  <a:txBody>
                    <a:bodyPr/>
                    <a:lstStyle/>
                    <a:p>
                      <a:pPr algn="l">
                        <a:lnSpc>
                          <a:spcPct val="95000"/>
                        </a:lnSpc>
                        <a:spcBef>
                          <a:spcPts val="300"/>
                        </a:spcBef>
                      </a:pPr>
                      <a:r>
                        <a:rPr lang="en-US" sz="900" b="1" kern="1200" dirty="0">
                          <a:solidFill>
                            <a:schemeClr val="tx1"/>
                          </a:solidFill>
                          <a:latin typeface="+mj-lt"/>
                          <a:ea typeface="+mn-ea"/>
                          <a:cs typeface="+mn-cs"/>
                        </a:rPr>
                        <a:t>Precedence</a:t>
                      </a:r>
                      <a:endParaRPr lang="pl-PL" sz="900" b="1" kern="1200" dirty="0">
                        <a:solidFill>
                          <a:schemeClr val="tx1"/>
                        </a:solidFill>
                        <a:latin typeface="+mj-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chemeClr val="tx1"/>
                          </a:solidFill>
                          <a:latin typeface="+mj-lt"/>
                          <a:ea typeface="+mn-ea"/>
                          <a:cs typeface="+mn-cs"/>
                        </a:rPr>
                        <a:t>–</a:t>
                      </a:r>
                    </a:p>
                  </a:txBody>
                  <a:tcPr marL="45720" marR="45720"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235958581"/>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Meraki Cloud Networking </a:t>
            </a:r>
          </a:p>
        </p:txBody>
      </p:sp>
      <p:sp>
        <p:nvSpPr>
          <p:cNvPr id="12" name="Text Placeholder 2"/>
          <p:cNvSpPr txBox="1">
            <a:spLocks/>
          </p:cNvSpPr>
          <p:nvPr/>
        </p:nvSpPr>
        <p:spPr>
          <a:xfrm>
            <a:off x="1401995" y="4304325"/>
            <a:ext cx="4706938"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spcAft>
                <a:spcPts val="200"/>
              </a:spcAft>
              <a:buNone/>
            </a:pPr>
            <a:r>
              <a:rPr lang="en-US" sz="700" dirty="0"/>
              <a:t>For a complete list of VIP-eligible SKUs, go to </a:t>
            </a:r>
            <a:r>
              <a:rPr lang="en-US" sz="700" u="sng" dirty="0">
                <a:hlinkClick r:id="rId2"/>
              </a:rPr>
              <a:t>www.cisco.com/go/vipskus</a:t>
            </a:r>
            <a:r>
              <a:rPr lang="en-US" sz="700" dirty="0"/>
              <a:t>.</a:t>
            </a:r>
          </a:p>
        </p:txBody>
      </p:sp>
      <p:graphicFrame>
        <p:nvGraphicFramePr>
          <p:cNvPr id="8" name="Table Placeholder 4"/>
          <p:cNvGraphicFramePr>
            <a:graphicFrameLocks/>
          </p:cNvGraphicFramePr>
          <p:nvPr>
            <p:extLst>
              <p:ext uri="{D42A27DB-BD31-4B8C-83A1-F6EECF244321}">
                <p14:modId xmlns:p14="http://schemas.microsoft.com/office/powerpoint/2010/main" val="513392214"/>
              </p:ext>
            </p:extLst>
          </p:nvPr>
        </p:nvGraphicFramePr>
        <p:xfrm>
          <a:off x="1462776" y="1020949"/>
          <a:ext cx="5581257" cy="3283787"/>
        </p:xfrm>
        <a:graphic>
          <a:graphicData uri="http://schemas.openxmlformats.org/drawingml/2006/table">
            <a:tbl>
              <a:tblPr firstRow="1" bandRow="1">
                <a:tableStyleId>{5C22544A-7EE6-4342-B048-85BDC9FD1C3A}</a:tableStyleId>
              </a:tblPr>
              <a:tblGrid>
                <a:gridCol w="3569577">
                  <a:extLst>
                    <a:ext uri="{9D8B030D-6E8A-4147-A177-3AD203B41FA5}">
                      <a16:colId xmlns:a16="http://schemas.microsoft.com/office/drawing/2014/main" xmlns="" val="20000"/>
                    </a:ext>
                  </a:extLst>
                </a:gridCol>
                <a:gridCol w="1005840">
                  <a:extLst>
                    <a:ext uri="{9D8B030D-6E8A-4147-A177-3AD203B41FA5}">
                      <a16:colId xmlns:a16="http://schemas.microsoft.com/office/drawing/2014/main" xmlns="" val="20001"/>
                    </a:ext>
                  </a:extLst>
                </a:gridCol>
                <a:gridCol w="1005840">
                  <a:extLst>
                    <a:ext uri="{9D8B030D-6E8A-4147-A177-3AD203B41FA5}">
                      <a16:colId xmlns:a16="http://schemas.microsoft.com/office/drawing/2014/main" xmlns="" val="20002"/>
                    </a:ext>
                  </a:extLst>
                </a:gridCol>
              </a:tblGrid>
              <a:tr h="205307">
                <a:tc>
                  <a:txBody>
                    <a:bodyPr/>
                    <a:lstStyle/>
                    <a:p>
                      <a:pPr algn="l">
                        <a:lnSpc>
                          <a:spcPct val="95000"/>
                        </a:lnSpc>
                        <a:spcBef>
                          <a:spcPts val="300"/>
                        </a:spcBef>
                      </a:pPr>
                      <a:r>
                        <a:rPr lang="en-US" sz="950" dirty="0" err="1"/>
                        <a:t>Meraki</a:t>
                      </a:r>
                      <a:endParaRPr lang="en-US" sz="950" dirty="0"/>
                    </a:p>
                  </a:txBody>
                  <a:tcPr marT="27432" marB="27432">
                    <a:solidFill>
                      <a:srgbClr val="049FD9"/>
                    </a:solidFill>
                  </a:tcPr>
                </a:tc>
                <a:tc>
                  <a:txBody>
                    <a:bodyPr/>
                    <a:lstStyle/>
                    <a:p>
                      <a:pPr algn="l">
                        <a:lnSpc>
                          <a:spcPct val="95000"/>
                        </a:lnSpc>
                        <a:spcBef>
                          <a:spcPts val="300"/>
                        </a:spcBef>
                      </a:pPr>
                      <a:r>
                        <a:rPr lang="en-US" sz="950" dirty="0"/>
                        <a:t>VIP 28 Rebate</a:t>
                      </a:r>
                    </a:p>
                  </a:txBody>
                  <a:tcPr marT="27432" marB="27432">
                    <a:solidFill>
                      <a:srgbClr val="049FD9"/>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50" dirty="0"/>
                        <a:t>VIP 29 Rebate</a:t>
                      </a:r>
                    </a:p>
                  </a:txBody>
                  <a:tcPr marT="27432" marB="27432">
                    <a:solidFill>
                      <a:srgbClr val="049FD9"/>
                    </a:solidFill>
                  </a:tcPr>
                </a:tc>
                <a:extLst>
                  <a:ext uri="{0D108BD9-81ED-4DB2-BD59-A6C34878D82A}">
                    <a16:rowId xmlns:a16="http://schemas.microsoft.com/office/drawing/2014/main" xmlns="" val="10000"/>
                  </a:ext>
                </a:extLst>
              </a:tr>
              <a:tr h="0">
                <a:tc gridSpan="2">
                  <a:txBody>
                    <a:bodyPr/>
                    <a:lstStyle/>
                    <a:p>
                      <a:pPr algn="l">
                        <a:lnSpc>
                          <a:spcPct val="95000"/>
                        </a:lnSpc>
                        <a:spcBef>
                          <a:spcPts val="300"/>
                        </a:spcBef>
                      </a:pPr>
                      <a:r>
                        <a:rPr lang="en-US" sz="950" dirty="0">
                          <a:solidFill>
                            <a:schemeClr val="bg1"/>
                          </a:solidFill>
                        </a:rPr>
                        <a:t>MX Security Hardware</a:t>
                      </a:r>
                    </a:p>
                  </a:txBody>
                  <a:tcPr marT="27432" marB="27432">
                    <a:solidFill>
                      <a:schemeClr val="tx1">
                        <a:lumMod val="60000"/>
                        <a:lumOff val="40000"/>
                      </a:schemeClr>
                    </a:solidFill>
                  </a:tcPr>
                </a:tc>
                <a:tc hMerge="1">
                  <a:txBody>
                    <a:bodyPr/>
                    <a:lstStyle/>
                    <a:p>
                      <a:endParaRPr lang="en-US"/>
                    </a:p>
                  </a:txBody>
                  <a:tcPr/>
                </a:tc>
                <a:tc>
                  <a:txBody>
                    <a:bodyPr/>
                    <a:lstStyle/>
                    <a:p>
                      <a:pPr algn="l">
                        <a:lnSpc>
                          <a:spcPct val="95000"/>
                        </a:lnSpc>
                        <a:spcBef>
                          <a:spcPts val="300"/>
                        </a:spcBef>
                      </a:pPr>
                      <a:endParaRPr lang="en-US" sz="95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1"/>
                  </a:ext>
                </a:extLst>
              </a:tr>
              <a:tr h="82970">
                <a:tc>
                  <a:txBody>
                    <a:bodyPr/>
                    <a:lstStyle/>
                    <a:p>
                      <a:pPr algn="l">
                        <a:lnSpc>
                          <a:spcPct val="95000"/>
                        </a:lnSpc>
                        <a:spcBef>
                          <a:spcPts val="300"/>
                        </a:spcBef>
                      </a:pPr>
                      <a:r>
                        <a:rPr lang="en-US" sz="950" b="0" dirty="0">
                          <a:solidFill>
                            <a:schemeClr val="dk1"/>
                          </a:solidFill>
                        </a:rPr>
                        <a:t>Small branch security and SD-WAN</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2%</a:t>
                      </a:r>
                    </a:p>
                  </a:txBody>
                  <a:tcPr marT="27432" marB="27432">
                    <a:solidFill>
                      <a:srgbClr val="CCCDD7"/>
                    </a:solidFill>
                  </a:tcPr>
                </a:tc>
                <a:tc>
                  <a:txBody>
                    <a:bodyPr/>
                    <a:lstStyle/>
                    <a:p>
                      <a:pPr algn="l">
                        <a:lnSpc>
                          <a:spcPct val="95000"/>
                        </a:lnSpc>
                        <a:spcBef>
                          <a:spcPts val="300"/>
                        </a:spcBef>
                      </a:pPr>
                      <a:r>
                        <a:rPr lang="en-US" sz="950" b="0" baseline="0" dirty="0">
                          <a:solidFill>
                            <a:srgbClr val="FF0000"/>
                          </a:solidFill>
                        </a:rPr>
                        <a:t> </a:t>
                      </a:r>
                      <a:r>
                        <a:rPr lang="en-US" sz="950" b="0" kern="1200" dirty="0">
                          <a:solidFill>
                            <a:schemeClr val="dk1"/>
                          </a:solidFill>
                          <a:latin typeface="+mn-lt"/>
                          <a:ea typeface="+mn-ea"/>
                          <a:cs typeface="+mn-cs"/>
                        </a:rPr>
                        <a:t>–</a:t>
                      </a:r>
                    </a:p>
                  </a:txBody>
                  <a:tcPr marT="27432" marB="27432">
                    <a:solidFill>
                      <a:srgbClr val="CCCDD7"/>
                    </a:solidFill>
                  </a:tcPr>
                </a:tc>
                <a:extLst>
                  <a:ext uri="{0D108BD9-81ED-4DB2-BD59-A6C34878D82A}">
                    <a16:rowId xmlns:a16="http://schemas.microsoft.com/office/drawing/2014/main" xmlns="" val="10002"/>
                  </a:ext>
                </a:extLst>
              </a:tr>
              <a:tr h="82970">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50" b="0" dirty="0">
                          <a:solidFill>
                            <a:schemeClr val="dk1"/>
                          </a:solidFill>
                        </a:rPr>
                        <a:t>Medium branch security and SD-WAN</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4%</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4%</a:t>
                      </a:r>
                    </a:p>
                  </a:txBody>
                  <a:tcPr marT="27432" marB="27432">
                    <a:solidFill>
                      <a:srgbClr val="E7E8EC"/>
                    </a:solidFill>
                  </a:tcPr>
                </a:tc>
                <a:extLst>
                  <a:ext uri="{0D108BD9-81ED-4DB2-BD59-A6C34878D82A}">
                    <a16:rowId xmlns:a16="http://schemas.microsoft.com/office/drawing/2014/main" xmlns="" val="10003"/>
                  </a:ext>
                </a:extLst>
              </a:tr>
              <a:tr h="82970">
                <a:tc>
                  <a:txBody>
                    <a:bodyPr/>
                    <a:lstStyle/>
                    <a:p>
                      <a:pPr algn="l">
                        <a:lnSpc>
                          <a:spcPct val="95000"/>
                        </a:lnSpc>
                        <a:spcBef>
                          <a:spcPts val="300"/>
                        </a:spcBef>
                      </a:pPr>
                      <a:r>
                        <a:rPr lang="en-US" sz="950" b="0" dirty="0">
                          <a:solidFill>
                            <a:schemeClr val="dk1"/>
                          </a:solidFill>
                        </a:rPr>
                        <a:t>Campus and data center security and SD-WAN</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2%</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2%</a:t>
                      </a:r>
                    </a:p>
                  </a:txBody>
                  <a:tcPr marT="27432" marB="27432">
                    <a:solidFill>
                      <a:srgbClr val="CCCDD7"/>
                    </a:solidFill>
                  </a:tcPr>
                </a:tc>
                <a:extLst>
                  <a:ext uri="{0D108BD9-81ED-4DB2-BD59-A6C34878D82A}">
                    <a16:rowId xmlns:a16="http://schemas.microsoft.com/office/drawing/2014/main" xmlns="" val="10004"/>
                  </a:ext>
                </a:extLst>
              </a:tr>
              <a:tr h="150701">
                <a:tc gridSpan="2">
                  <a:txBody>
                    <a:bodyPr/>
                    <a:lstStyle/>
                    <a:p>
                      <a:pPr algn="l">
                        <a:lnSpc>
                          <a:spcPct val="95000"/>
                        </a:lnSpc>
                        <a:spcBef>
                          <a:spcPts val="300"/>
                        </a:spcBef>
                      </a:pPr>
                      <a:r>
                        <a:rPr lang="en-US" sz="950" b="0" dirty="0">
                          <a:solidFill>
                            <a:schemeClr val="bg1"/>
                          </a:solidFill>
                        </a:rPr>
                        <a:t>MS Switching Hardware</a:t>
                      </a:r>
                    </a:p>
                  </a:txBody>
                  <a:tcPr marT="27432" marB="27432">
                    <a:solidFill>
                      <a:schemeClr val="tx1">
                        <a:lumMod val="60000"/>
                        <a:lumOff val="40000"/>
                      </a:schemeClr>
                    </a:solidFill>
                  </a:tcPr>
                </a:tc>
                <a:tc hMerge="1">
                  <a:txBody>
                    <a:bodyPr/>
                    <a:lstStyle/>
                    <a:p>
                      <a:pPr algn="l"/>
                      <a:endParaRPr lang="en-US" sz="800" b="0" dirty="0">
                        <a:solidFill>
                          <a:schemeClr val="dk1"/>
                        </a:solidFill>
                      </a:endParaRPr>
                    </a:p>
                  </a:txBody>
                  <a:tcPr marT="27432" marB="27432"/>
                </a:tc>
                <a:tc>
                  <a:txBody>
                    <a:bodyPr/>
                    <a:lstStyle/>
                    <a:p>
                      <a:pPr algn="l">
                        <a:lnSpc>
                          <a:spcPct val="95000"/>
                        </a:lnSpc>
                        <a:spcBef>
                          <a:spcPts val="300"/>
                        </a:spcBef>
                      </a:pPr>
                      <a:endParaRPr lang="en-US" sz="950" b="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5"/>
                  </a:ext>
                </a:extLst>
              </a:tr>
              <a:tr h="150701">
                <a:tc>
                  <a:txBody>
                    <a:bodyPr/>
                    <a:lstStyle/>
                    <a:p>
                      <a:pPr algn="l">
                        <a:lnSpc>
                          <a:spcPct val="95000"/>
                        </a:lnSpc>
                        <a:spcBef>
                          <a:spcPts val="300"/>
                        </a:spcBef>
                      </a:pPr>
                      <a:r>
                        <a:rPr lang="en-US" sz="950" b="0" dirty="0">
                          <a:solidFill>
                            <a:schemeClr val="dk1"/>
                          </a:solidFill>
                        </a:rPr>
                        <a:t>1 Gigabit Ethernet switches</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2%</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2%</a:t>
                      </a:r>
                    </a:p>
                  </a:txBody>
                  <a:tcPr marT="27432" marB="27432">
                    <a:solidFill>
                      <a:srgbClr val="CCCDD7"/>
                    </a:solidFill>
                  </a:tcPr>
                </a:tc>
                <a:extLst>
                  <a:ext uri="{0D108BD9-81ED-4DB2-BD59-A6C34878D82A}">
                    <a16:rowId xmlns:a16="http://schemas.microsoft.com/office/drawing/2014/main" xmlns="" val="10006"/>
                  </a:ext>
                </a:extLst>
              </a:tr>
              <a:tr h="150701">
                <a:tc>
                  <a:txBody>
                    <a:bodyPr/>
                    <a:lstStyle/>
                    <a:p>
                      <a:pPr algn="l">
                        <a:lnSpc>
                          <a:spcPct val="95000"/>
                        </a:lnSpc>
                        <a:spcBef>
                          <a:spcPts val="300"/>
                        </a:spcBef>
                      </a:pPr>
                      <a:r>
                        <a:rPr lang="en-US" sz="950" b="0" dirty="0">
                          <a:solidFill>
                            <a:schemeClr val="dk1"/>
                          </a:solidFill>
                        </a:rPr>
                        <a:t>10 Gigabit Ethernet switches</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4%</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4%</a:t>
                      </a:r>
                    </a:p>
                  </a:txBody>
                  <a:tcPr marT="27432" marB="27432">
                    <a:solidFill>
                      <a:srgbClr val="E7E8EC"/>
                    </a:solidFill>
                  </a:tcPr>
                </a:tc>
                <a:extLst>
                  <a:ext uri="{0D108BD9-81ED-4DB2-BD59-A6C34878D82A}">
                    <a16:rowId xmlns:a16="http://schemas.microsoft.com/office/drawing/2014/main" xmlns="" val="10007"/>
                  </a:ext>
                </a:extLst>
              </a:tr>
              <a:tr h="150701">
                <a:tc>
                  <a:txBody>
                    <a:bodyPr/>
                    <a:lstStyle/>
                    <a:p>
                      <a:pPr algn="l">
                        <a:lnSpc>
                          <a:spcPct val="95000"/>
                        </a:lnSpc>
                        <a:spcBef>
                          <a:spcPts val="300"/>
                        </a:spcBef>
                      </a:pPr>
                      <a:r>
                        <a:rPr lang="en-US" sz="950" b="0" dirty="0" err="1">
                          <a:solidFill>
                            <a:schemeClr val="dk1"/>
                          </a:solidFill>
                        </a:rPr>
                        <a:t>Multigigabit</a:t>
                      </a:r>
                      <a:r>
                        <a:rPr lang="en-US" sz="950" b="0" baseline="0" dirty="0">
                          <a:solidFill>
                            <a:schemeClr val="dk1"/>
                          </a:solidFill>
                        </a:rPr>
                        <a:t> switches</a:t>
                      </a:r>
                      <a:endParaRPr lang="en-US" sz="950" b="0" dirty="0">
                        <a:solidFill>
                          <a:schemeClr val="dk1"/>
                        </a:solidFill>
                      </a:endParaRP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6%</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6%</a:t>
                      </a:r>
                    </a:p>
                  </a:txBody>
                  <a:tcPr marT="27432" marB="27432">
                    <a:solidFill>
                      <a:srgbClr val="CCCDD7"/>
                    </a:solidFill>
                  </a:tcPr>
                </a:tc>
                <a:extLst>
                  <a:ext uri="{0D108BD9-81ED-4DB2-BD59-A6C34878D82A}">
                    <a16:rowId xmlns:a16="http://schemas.microsoft.com/office/drawing/2014/main" xmlns="" val="10008"/>
                  </a:ext>
                </a:extLst>
              </a:tr>
              <a:tr h="150701">
                <a:tc gridSpan="2">
                  <a:txBody>
                    <a:bodyPr/>
                    <a:lstStyle/>
                    <a:p>
                      <a:pPr algn="l">
                        <a:lnSpc>
                          <a:spcPct val="95000"/>
                        </a:lnSpc>
                        <a:spcBef>
                          <a:spcPts val="300"/>
                        </a:spcBef>
                      </a:pPr>
                      <a:r>
                        <a:rPr lang="en-US" sz="950" b="0" dirty="0">
                          <a:solidFill>
                            <a:schemeClr val="bg1"/>
                          </a:solidFill>
                        </a:rPr>
                        <a:t>MR Wireless Hardware</a:t>
                      </a:r>
                    </a:p>
                  </a:txBody>
                  <a:tcPr marT="27432" marB="27432">
                    <a:solidFill>
                      <a:schemeClr val="tx1">
                        <a:lumMod val="60000"/>
                        <a:lumOff val="40000"/>
                      </a:schemeClr>
                    </a:solidFill>
                  </a:tcPr>
                </a:tc>
                <a:tc hMerge="1">
                  <a:txBody>
                    <a:bodyPr/>
                    <a:lstStyle/>
                    <a:p>
                      <a:pPr algn="l"/>
                      <a:endParaRPr lang="en-US" sz="800" b="1" dirty="0">
                        <a:solidFill>
                          <a:schemeClr val="bg1"/>
                        </a:solidFill>
                      </a:endParaRPr>
                    </a:p>
                  </a:txBody>
                  <a:tcPr marT="27432" marB="27432">
                    <a:solidFill>
                      <a:schemeClr val="tx1">
                        <a:lumMod val="60000"/>
                        <a:lumOff val="40000"/>
                      </a:schemeClr>
                    </a:solidFill>
                  </a:tcPr>
                </a:tc>
                <a:tc>
                  <a:txBody>
                    <a:bodyPr/>
                    <a:lstStyle/>
                    <a:p>
                      <a:pPr algn="l">
                        <a:lnSpc>
                          <a:spcPct val="95000"/>
                        </a:lnSpc>
                        <a:spcBef>
                          <a:spcPts val="300"/>
                        </a:spcBef>
                      </a:pPr>
                      <a:endParaRPr lang="en-US" sz="950" b="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09"/>
                  </a:ext>
                </a:extLst>
              </a:tr>
              <a:tr h="150701">
                <a:tc>
                  <a:txBody>
                    <a:bodyPr/>
                    <a:lstStyle/>
                    <a:p>
                      <a:pPr algn="l">
                        <a:lnSpc>
                          <a:spcPct val="95000"/>
                        </a:lnSpc>
                        <a:spcBef>
                          <a:spcPts val="300"/>
                        </a:spcBef>
                      </a:pPr>
                      <a:r>
                        <a:rPr lang="en-US" sz="950" b="0" dirty="0">
                          <a:solidFill>
                            <a:schemeClr val="dk1"/>
                          </a:solidFill>
                        </a:rPr>
                        <a:t>802.11ac Wave 1</a:t>
                      </a:r>
                      <a:r>
                        <a:rPr lang="en-US" sz="950" b="0" baseline="0" dirty="0">
                          <a:solidFill>
                            <a:schemeClr val="dk1"/>
                          </a:solidFill>
                        </a:rPr>
                        <a:t> access points</a:t>
                      </a:r>
                      <a:endParaRPr lang="en-US" sz="950" b="0" dirty="0">
                        <a:solidFill>
                          <a:schemeClr val="dk1"/>
                        </a:solidFill>
                      </a:endParaRP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4%</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2%</a:t>
                      </a:r>
                    </a:p>
                  </a:txBody>
                  <a:tcPr marT="27432" marB="27432">
                    <a:solidFill>
                      <a:srgbClr val="CCCDD7"/>
                    </a:solidFill>
                  </a:tcPr>
                </a:tc>
                <a:extLst>
                  <a:ext uri="{0D108BD9-81ED-4DB2-BD59-A6C34878D82A}">
                    <a16:rowId xmlns:a16="http://schemas.microsoft.com/office/drawing/2014/main" xmlns="" val="10010"/>
                  </a:ext>
                </a:extLst>
              </a:tr>
              <a:tr h="150701">
                <a:tc>
                  <a:txBody>
                    <a:bodyPr/>
                    <a:lstStyle/>
                    <a:p>
                      <a:pPr algn="l">
                        <a:lnSpc>
                          <a:spcPct val="95000"/>
                        </a:lnSpc>
                        <a:spcBef>
                          <a:spcPts val="300"/>
                        </a:spcBef>
                      </a:pPr>
                      <a:r>
                        <a:rPr lang="en-US" sz="950" b="0" dirty="0">
                          <a:solidFill>
                            <a:schemeClr val="dk1"/>
                          </a:solidFill>
                        </a:rPr>
                        <a:t>802.11ac Wave 2 high-performance access points</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6%</a:t>
                      </a:r>
                    </a:p>
                  </a:txBody>
                  <a:tcPr marT="27432" marB="27432">
                    <a:solidFill>
                      <a:srgbClr val="E7E8EC"/>
                    </a:solidFill>
                  </a:tcPr>
                </a:tc>
                <a:tc>
                  <a:txBody>
                    <a:bodyPr/>
                    <a:lstStyle/>
                    <a:p>
                      <a:pPr algn="l">
                        <a:lnSpc>
                          <a:spcPct val="95000"/>
                        </a:lnSpc>
                        <a:spcBef>
                          <a:spcPts val="300"/>
                        </a:spcBef>
                      </a:pPr>
                      <a:r>
                        <a:rPr lang="en-US" sz="950" b="0" dirty="0">
                          <a:solidFill>
                            <a:schemeClr val="dk1"/>
                          </a:solidFill>
                        </a:rPr>
                        <a:t>6%</a:t>
                      </a:r>
                    </a:p>
                  </a:txBody>
                  <a:tcPr marT="27432" marB="27432">
                    <a:solidFill>
                      <a:srgbClr val="E7E8EC"/>
                    </a:solidFill>
                  </a:tcPr>
                </a:tc>
                <a:extLst>
                  <a:ext uri="{0D108BD9-81ED-4DB2-BD59-A6C34878D82A}">
                    <a16:rowId xmlns:a16="http://schemas.microsoft.com/office/drawing/2014/main" xmlns="" val="10011"/>
                  </a:ext>
                </a:extLst>
              </a:tr>
              <a:tr h="150701">
                <a:tc>
                  <a:txBody>
                    <a:bodyPr/>
                    <a:lstStyle/>
                    <a:p>
                      <a:pPr algn="l">
                        <a:lnSpc>
                          <a:spcPct val="95000"/>
                        </a:lnSpc>
                        <a:spcBef>
                          <a:spcPts val="300"/>
                        </a:spcBef>
                      </a:pPr>
                      <a:r>
                        <a:rPr lang="en-US" sz="950" b="0" dirty="0">
                          <a:solidFill>
                            <a:schemeClr val="dk1"/>
                          </a:solidFill>
                        </a:rPr>
                        <a:t>802.11ac Wave 2 highest-performance access points</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8%</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8%</a:t>
                      </a:r>
                    </a:p>
                  </a:txBody>
                  <a:tcPr marT="27432" marB="27432">
                    <a:solidFill>
                      <a:srgbClr val="CCCDD7"/>
                    </a:solidFill>
                  </a:tcPr>
                </a:tc>
                <a:extLst>
                  <a:ext uri="{0D108BD9-81ED-4DB2-BD59-A6C34878D82A}">
                    <a16:rowId xmlns:a16="http://schemas.microsoft.com/office/drawing/2014/main" xmlns="" val="10012"/>
                  </a:ext>
                </a:extLst>
              </a:tr>
              <a:tr h="150701">
                <a:tc gridSpan="2">
                  <a:txBody>
                    <a:bodyPr/>
                    <a:lstStyle/>
                    <a:p>
                      <a:pPr algn="l">
                        <a:lnSpc>
                          <a:spcPct val="95000"/>
                        </a:lnSpc>
                        <a:spcBef>
                          <a:spcPts val="300"/>
                        </a:spcBef>
                      </a:pPr>
                      <a:r>
                        <a:rPr lang="en-US" sz="950" b="0" dirty="0">
                          <a:solidFill>
                            <a:schemeClr val="bg1"/>
                          </a:solidFill>
                        </a:rPr>
                        <a:t>MC Communications Hardware</a:t>
                      </a:r>
                    </a:p>
                  </a:txBody>
                  <a:tcPr marT="27432" marB="27432">
                    <a:solidFill>
                      <a:schemeClr val="tx1">
                        <a:lumMod val="60000"/>
                        <a:lumOff val="40000"/>
                      </a:schemeClr>
                    </a:solidFill>
                  </a:tcPr>
                </a:tc>
                <a:tc hMerge="1">
                  <a:txBody>
                    <a:bodyPr/>
                    <a:lstStyle/>
                    <a:p>
                      <a:pPr algn="l"/>
                      <a:endParaRPr lang="en-US" sz="800" b="0" dirty="0">
                        <a:solidFill>
                          <a:schemeClr val="dk1"/>
                        </a:solidFill>
                      </a:endParaRPr>
                    </a:p>
                  </a:txBody>
                  <a:tcPr marT="27432" marB="27432"/>
                </a:tc>
                <a:tc>
                  <a:txBody>
                    <a:bodyPr/>
                    <a:lstStyle/>
                    <a:p>
                      <a:pPr algn="l">
                        <a:lnSpc>
                          <a:spcPct val="95000"/>
                        </a:lnSpc>
                        <a:spcBef>
                          <a:spcPts val="300"/>
                        </a:spcBef>
                      </a:pPr>
                      <a:endParaRPr lang="en-US" sz="950" b="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13"/>
                  </a:ext>
                </a:extLst>
              </a:tr>
              <a:tr h="150701">
                <a:tc>
                  <a:txBody>
                    <a:bodyPr/>
                    <a:lstStyle/>
                    <a:p>
                      <a:pPr algn="l">
                        <a:lnSpc>
                          <a:spcPct val="95000"/>
                        </a:lnSpc>
                        <a:spcBef>
                          <a:spcPts val="300"/>
                        </a:spcBef>
                      </a:pPr>
                      <a:r>
                        <a:rPr lang="en-US" sz="950" b="0" dirty="0" err="1">
                          <a:solidFill>
                            <a:schemeClr val="dk1"/>
                          </a:solidFill>
                        </a:rPr>
                        <a:t>Meraki</a:t>
                      </a:r>
                      <a:r>
                        <a:rPr lang="en-US" sz="950" b="0" dirty="0">
                          <a:solidFill>
                            <a:schemeClr val="dk1"/>
                          </a:solidFill>
                        </a:rPr>
                        <a:t> phone</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10%</a:t>
                      </a:r>
                    </a:p>
                  </a:txBody>
                  <a:tcPr marT="27432" marB="27432">
                    <a:solidFill>
                      <a:srgbClr val="CCCDD7"/>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50" b="0" dirty="0">
                          <a:solidFill>
                            <a:schemeClr val="dk1"/>
                          </a:solidFill>
                        </a:rPr>
                        <a:t>8%</a:t>
                      </a:r>
                    </a:p>
                  </a:txBody>
                  <a:tcPr marT="27432" marB="27432">
                    <a:solidFill>
                      <a:srgbClr val="CCCDD7"/>
                    </a:solidFill>
                  </a:tcPr>
                </a:tc>
                <a:extLst>
                  <a:ext uri="{0D108BD9-81ED-4DB2-BD59-A6C34878D82A}">
                    <a16:rowId xmlns:a16="http://schemas.microsoft.com/office/drawing/2014/main" xmlns="" val="10014"/>
                  </a:ext>
                </a:extLst>
              </a:tr>
              <a:tr h="150701">
                <a:tc gridSpan="2">
                  <a:txBody>
                    <a:bodyPr/>
                    <a:lstStyle/>
                    <a:p>
                      <a:pPr algn="l">
                        <a:lnSpc>
                          <a:spcPct val="95000"/>
                        </a:lnSpc>
                        <a:spcBef>
                          <a:spcPts val="300"/>
                        </a:spcBef>
                      </a:pPr>
                      <a:r>
                        <a:rPr lang="en-US" sz="950" b="0" dirty="0">
                          <a:solidFill>
                            <a:schemeClr val="bg1"/>
                          </a:solidFill>
                        </a:rPr>
                        <a:t>Systems Manager</a:t>
                      </a:r>
                    </a:p>
                  </a:txBody>
                  <a:tcPr marT="27432" marB="27432">
                    <a:solidFill>
                      <a:schemeClr val="tx1">
                        <a:lumMod val="60000"/>
                        <a:lumOff val="40000"/>
                      </a:schemeClr>
                    </a:solidFill>
                  </a:tcPr>
                </a:tc>
                <a:tc hMerge="1">
                  <a:txBody>
                    <a:bodyPr/>
                    <a:lstStyle/>
                    <a:p>
                      <a:pPr algn="l"/>
                      <a:endParaRPr lang="en-US" sz="800" b="0" dirty="0">
                        <a:solidFill>
                          <a:schemeClr val="dk1"/>
                        </a:solidFill>
                      </a:endParaRPr>
                    </a:p>
                  </a:txBody>
                  <a:tcPr marT="27432" marB="27432"/>
                </a:tc>
                <a:tc>
                  <a:txBody>
                    <a:bodyPr/>
                    <a:lstStyle/>
                    <a:p>
                      <a:pPr algn="l">
                        <a:lnSpc>
                          <a:spcPct val="95000"/>
                        </a:lnSpc>
                        <a:spcBef>
                          <a:spcPts val="300"/>
                        </a:spcBef>
                      </a:pPr>
                      <a:endParaRPr lang="en-US" sz="950" b="0" dirty="0">
                        <a:solidFill>
                          <a:schemeClr val="bg1"/>
                        </a:solidFill>
                      </a:endParaRPr>
                    </a:p>
                  </a:txBody>
                  <a:tcPr marT="27432" marB="27432">
                    <a:solidFill>
                      <a:schemeClr val="tx1">
                        <a:lumMod val="60000"/>
                        <a:lumOff val="40000"/>
                      </a:schemeClr>
                    </a:solidFill>
                  </a:tcPr>
                </a:tc>
                <a:extLst>
                  <a:ext uri="{0D108BD9-81ED-4DB2-BD59-A6C34878D82A}">
                    <a16:rowId xmlns:a16="http://schemas.microsoft.com/office/drawing/2014/main" xmlns="" val="10015"/>
                  </a:ext>
                </a:extLst>
              </a:tr>
              <a:tr h="150701">
                <a:tc>
                  <a:txBody>
                    <a:bodyPr/>
                    <a:lstStyle/>
                    <a:p>
                      <a:pPr algn="l">
                        <a:lnSpc>
                          <a:spcPct val="95000"/>
                        </a:lnSpc>
                        <a:spcBef>
                          <a:spcPts val="300"/>
                        </a:spcBef>
                      </a:pPr>
                      <a:r>
                        <a:rPr lang="en-US" sz="950" b="0" dirty="0">
                          <a:solidFill>
                            <a:schemeClr val="dk1"/>
                          </a:solidFill>
                        </a:rPr>
                        <a:t>All software SKUs</a:t>
                      </a:r>
                    </a:p>
                  </a:txBody>
                  <a:tcPr marT="27432" marB="27432">
                    <a:solidFill>
                      <a:srgbClr val="CCCDD7"/>
                    </a:solidFill>
                  </a:tcPr>
                </a:tc>
                <a:tc>
                  <a:txBody>
                    <a:bodyPr/>
                    <a:lstStyle/>
                    <a:p>
                      <a:pPr algn="l">
                        <a:lnSpc>
                          <a:spcPct val="95000"/>
                        </a:lnSpc>
                        <a:spcBef>
                          <a:spcPts val="300"/>
                        </a:spcBef>
                      </a:pPr>
                      <a:r>
                        <a:rPr lang="en-US" sz="950" b="0" dirty="0">
                          <a:solidFill>
                            <a:schemeClr val="dk1"/>
                          </a:solidFill>
                        </a:rPr>
                        <a:t>4%</a:t>
                      </a:r>
                    </a:p>
                  </a:txBody>
                  <a:tcPr marT="27432" marB="27432">
                    <a:solidFill>
                      <a:srgbClr val="CCCDD7"/>
                    </a:solidFill>
                  </a:tcPr>
                </a:tc>
                <a:tc>
                  <a:txBody>
                    <a:bodyPr/>
                    <a:lstStyle/>
                    <a:p>
                      <a:pPr marL="0" marR="0" indent="0" algn="l" defTabSz="685777" rtl="0" eaLnBrk="1" fontAlgn="auto" latinLnBrk="0" hangingPunct="1">
                        <a:lnSpc>
                          <a:spcPct val="95000"/>
                        </a:lnSpc>
                        <a:spcBef>
                          <a:spcPts val="300"/>
                        </a:spcBef>
                        <a:spcAft>
                          <a:spcPts val="0"/>
                        </a:spcAft>
                        <a:buClrTx/>
                        <a:buSzTx/>
                        <a:buFontTx/>
                        <a:buNone/>
                        <a:tabLst/>
                        <a:defRPr/>
                      </a:pPr>
                      <a:r>
                        <a:rPr lang="en-US" sz="950" b="0" dirty="0">
                          <a:solidFill>
                            <a:schemeClr val="dk1"/>
                          </a:solidFill>
                        </a:rPr>
                        <a:t>4%</a:t>
                      </a:r>
                    </a:p>
                  </a:txBody>
                  <a:tcPr marT="27432" marB="27432">
                    <a:solidFill>
                      <a:srgbClr val="CCCDD7"/>
                    </a:solidFill>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893241169"/>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
            <a:ext cx="9235438" cy="5230367"/>
          </a:xfrm>
          <a:prstGeom prst="rect">
            <a:avLst/>
          </a:prstGeom>
        </p:spPr>
      </p:pic>
      <p:sp>
        <p:nvSpPr>
          <p:cNvPr id="4" name="Text Placeholder 3"/>
          <p:cNvSpPr>
            <a:spLocks noGrp="1"/>
          </p:cNvSpPr>
          <p:nvPr>
            <p:ph type="body" sz="quarter" idx="11"/>
          </p:nvPr>
        </p:nvSpPr>
        <p:spPr>
          <a:xfrm>
            <a:off x="500063" y="3333078"/>
            <a:ext cx="8139112" cy="889987"/>
          </a:xfrm>
        </p:spPr>
        <p:txBody>
          <a:bodyPr/>
          <a:lstStyle/>
          <a:p>
            <a:r>
              <a:rPr lang="en-US" sz="2800" dirty="0">
                <a:solidFill>
                  <a:srgbClr val="5C5E60"/>
                </a:solidFill>
              </a:rPr>
              <a:t>Internet of Things (</a:t>
            </a:r>
            <a:r>
              <a:rPr lang="en-US" sz="2800" dirty="0" err="1">
                <a:solidFill>
                  <a:srgbClr val="5C5E60"/>
                </a:solidFill>
              </a:rPr>
              <a:t>IoT</a:t>
            </a:r>
            <a:r>
              <a:rPr lang="en-US" sz="2800" dirty="0">
                <a:solidFill>
                  <a:srgbClr val="5C5E60"/>
                </a:solidFill>
              </a:rPr>
              <a:t>)</a:t>
            </a:r>
          </a:p>
        </p:txBody>
      </p:sp>
    </p:spTree>
    <p:extLst>
      <p:ext uri="{BB962C8B-B14F-4D97-AF65-F5344CB8AC3E}">
        <p14:creationId xmlns:p14="http://schemas.microsoft.com/office/powerpoint/2010/main" val="1317926203"/>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965534"/>
            <a:ext cx="8277344" cy="2618832"/>
          </a:xfrm>
        </p:spPr>
        <p:txBody>
          <a:bodyPr/>
          <a:lstStyle/>
          <a:p>
            <a:pPr lvl="0"/>
            <a:r>
              <a:rPr lang="en-US" sz="1400" dirty="0"/>
              <a:t>Access new markets and buying centers by selling the </a:t>
            </a:r>
            <a:r>
              <a:rPr lang="en-US" sz="1400" b="1" dirty="0"/>
              <a:t>entire </a:t>
            </a:r>
            <a:r>
              <a:rPr lang="en-US" sz="1400" b="1" dirty="0" err="1"/>
              <a:t>IoT</a:t>
            </a:r>
            <a:r>
              <a:rPr lang="en-US" sz="1400" b="1" dirty="0"/>
              <a:t> portfolio </a:t>
            </a:r>
            <a:r>
              <a:rPr lang="en-US" sz="1400" dirty="0"/>
              <a:t>of industrial security and Ethernet switching, ruggedized routing and mobility, and Cisco ONE Software, as well as Connected Safety and Security</a:t>
            </a:r>
          </a:p>
          <a:p>
            <a:pPr lvl="0"/>
            <a:r>
              <a:rPr lang="en-US" sz="1400" dirty="0"/>
              <a:t>Capture </a:t>
            </a:r>
            <a:r>
              <a:rPr lang="en-US" sz="1400" b="1" dirty="0"/>
              <a:t>line-of-business (</a:t>
            </a:r>
            <a:r>
              <a:rPr lang="en-US" sz="1400" b="1" dirty="0" err="1"/>
              <a:t>LoB</a:t>
            </a:r>
            <a:r>
              <a:rPr lang="en-US" sz="1400" b="1" dirty="0"/>
              <a:t>) </a:t>
            </a:r>
            <a:r>
              <a:rPr lang="en-US" sz="1400" dirty="0"/>
              <a:t>budgets with </a:t>
            </a:r>
            <a:r>
              <a:rPr lang="en-US" sz="1400" dirty="0" err="1"/>
              <a:t>IoT</a:t>
            </a:r>
            <a:r>
              <a:rPr lang="en-US" sz="1400" dirty="0"/>
              <a:t> business outcomes in markets such as manufacturing, energy, transportation, and smart cities</a:t>
            </a:r>
          </a:p>
          <a:p>
            <a:pPr lvl="0"/>
            <a:r>
              <a:rPr lang="en-US" sz="1400" b="1" dirty="0"/>
              <a:t>Security</a:t>
            </a:r>
            <a:r>
              <a:rPr lang="en-US" sz="1400" dirty="0"/>
              <a:t> is one of the top </a:t>
            </a:r>
            <a:r>
              <a:rPr lang="en-US" sz="1400" dirty="0" err="1"/>
              <a:t>IoT</a:t>
            </a:r>
            <a:r>
              <a:rPr lang="en-US" sz="1400" dirty="0"/>
              <a:t> customer concerns, address it by selling the Cisco 3000 Series Industrial Security Appliances (ISA) and software</a:t>
            </a:r>
          </a:p>
          <a:p>
            <a:r>
              <a:rPr lang="en-US" sz="1400" dirty="0"/>
              <a:t>Attach </a:t>
            </a:r>
            <a:r>
              <a:rPr lang="en-US" sz="1400" b="1" dirty="0"/>
              <a:t>Cisco ONE Software </a:t>
            </a:r>
            <a:r>
              <a:rPr lang="en-US" sz="1400" dirty="0"/>
              <a:t>in Industrial Ethernet and industrial routing opportunities</a:t>
            </a:r>
          </a:p>
          <a:p>
            <a:r>
              <a:rPr lang="en-US" sz="1400" dirty="0"/>
              <a:t>Learn more in the VIP playbook at </a:t>
            </a:r>
            <a:r>
              <a:rPr lang="en-US" sz="1400" dirty="0">
                <a:hlinkClick r:id="rId3"/>
              </a:rPr>
              <a:t>www.cisco.com/go/vip</a:t>
            </a:r>
            <a:r>
              <a:rPr lang="en-US" sz="1400" dirty="0"/>
              <a:t> </a:t>
            </a:r>
          </a:p>
        </p:txBody>
      </p:sp>
      <p:sp>
        <p:nvSpPr>
          <p:cNvPr id="12" name="Title Placeholder 5"/>
          <p:cNvSpPr>
            <a:spLocks noGrp="1"/>
          </p:cNvSpPr>
          <p:nvPr>
            <p:ph type="title"/>
          </p:nvPr>
        </p:nvSpPr>
        <p:spPr/>
        <p:txBody>
          <a:bodyPr/>
          <a:lstStyle/>
          <a:p>
            <a:pPr lvl="0"/>
            <a:r>
              <a:rPr lang="en-US"/>
              <a:t>Internet of Things (IoT)</a:t>
            </a:r>
            <a:endParaRPr lang="en-US" dirty="0"/>
          </a:p>
        </p:txBody>
      </p:sp>
      <p:sp>
        <p:nvSpPr>
          <p:cNvPr id="4" name="TextBox 3"/>
          <p:cNvSpPr txBox="1"/>
          <p:nvPr/>
        </p:nvSpPr>
        <p:spPr>
          <a:xfrm>
            <a:off x="581218" y="1171672"/>
            <a:ext cx="3840480" cy="646331"/>
          </a:xfrm>
          <a:prstGeom prst="rect">
            <a:avLst/>
          </a:prstGeom>
          <a:solidFill>
            <a:schemeClr val="accent4"/>
          </a:solidFill>
        </p:spPr>
        <p:txBody>
          <a:bodyPr wrap="square" tIns="182880" bIns="182880" rtlCol="0">
            <a:spAutoFit/>
          </a:bodyPr>
          <a:lstStyle/>
          <a:p>
            <a:pPr algn="ctr"/>
            <a:r>
              <a:rPr lang="en-US" dirty="0" err="1">
                <a:solidFill>
                  <a:schemeClr val="bg1"/>
                </a:solidFill>
              </a:rPr>
              <a:t>IoT</a:t>
            </a:r>
            <a:endParaRPr lang="en-US" dirty="0">
              <a:solidFill>
                <a:schemeClr val="bg1"/>
              </a:solidFill>
            </a:endParaRPr>
          </a:p>
        </p:txBody>
      </p:sp>
    </p:spTree>
    <p:extLst>
      <p:ext uri="{BB962C8B-B14F-4D97-AF65-F5344CB8AC3E}">
        <p14:creationId xmlns:p14="http://schemas.microsoft.com/office/powerpoint/2010/main" val="1457156788"/>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IoT Overview</a:t>
            </a:r>
            <a:endParaRPr lang="en-US" dirty="0"/>
          </a:p>
        </p:txBody>
      </p:sp>
      <p:sp>
        <p:nvSpPr>
          <p:cNvPr id="5" name="Text Placeholder 9"/>
          <p:cNvSpPr txBox="1">
            <a:spLocks/>
          </p:cNvSpPr>
          <p:nvPr/>
        </p:nvSpPr>
        <p:spPr>
          <a:xfrm>
            <a:off x="513179" y="3951228"/>
            <a:ext cx="4898608" cy="28132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t">
              <a:buNone/>
              <a:defRPr/>
            </a:pPr>
            <a:r>
              <a:rPr lang="en-US" sz="700" dirty="0">
                <a:solidFill>
                  <a:srgbClr val="4D4D4D"/>
                </a:solidFill>
                <a:latin typeface="Arial" charset="0"/>
                <a:cs typeface="CiscoSans ExtraLight"/>
              </a:rPr>
              <a:t>* On 5% and 10% rebate category </a:t>
            </a:r>
            <a:r>
              <a:rPr lang="en-US" sz="700" dirty="0">
                <a:solidFill>
                  <a:srgbClr val="4D4D4D"/>
                </a:solidFill>
                <a:latin typeface="+mj-lt"/>
                <a:cs typeface="CiscoSans ExtraLight"/>
              </a:rPr>
              <a:t>products only</a:t>
            </a:r>
            <a:br>
              <a:rPr lang="en-US" sz="700" dirty="0">
                <a:solidFill>
                  <a:srgbClr val="4D4D4D"/>
                </a:solidFill>
                <a:latin typeface="+mj-lt"/>
                <a:cs typeface="CiscoSans ExtraLight"/>
              </a:rPr>
            </a:br>
            <a:endParaRPr lang="en-US" sz="700" dirty="0">
              <a:solidFill>
                <a:srgbClr val="489542"/>
              </a:solidFill>
              <a:latin typeface="+mj-lt"/>
            </a:endParaRPr>
          </a:p>
        </p:txBody>
      </p:sp>
      <p:graphicFrame>
        <p:nvGraphicFramePr>
          <p:cNvPr id="6" name="Table Placeholder 8"/>
          <p:cNvGraphicFramePr>
            <a:graphicFrameLocks/>
          </p:cNvGraphicFramePr>
          <p:nvPr>
            <p:extLst>
              <p:ext uri="{D42A27DB-BD31-4B8C-83A1-F6EECF244321}">
                <p14:modId xmlns:p14="http://schemas.microsoft.com/office/powerpoint/2010/main" val="4192856947"/>
              </p:ext>
            </p:extLst>
          </p:nvPr>
        </p:nvGraphicFramePr>
        <p:xfrm>
          <a:off x="566443" y="1030336"/>
          <a:ext cx="8011115" cy="2816688"/>
        </p:xfrm>
        <a:graphic>
          <a:graphicData uri="http://schemas.openxmlformats.org/drawingml/2006/table">
            <a:tbl>
              <a:tblPr firstRow="1" bandRow="1">
                <a:tableStyleId>{5C22544A-7EE6-4342-B048-85BDC9FD1C3A}</a:tableStyleId>
              </a:tblPr>
              <a:tblGrid>
                <a:gridCol w="1901628">
                  <a:extLst>
                    <a:ext uri="{9D8B030D-6E8A-4147-A177-3AD203B41FA5}">
                      <a16:colId xmlns:a16="http://schemas.microsoft.com/office/drawing/2014/main" xmlns="" val="20000"/>
                    </a:ext>
                  </a:extLst>
                </a:gridCol>
                <a:gridCol w="6109487">
                  <a:extLst>
                    <a:ext uri="{9D8B030D-6E8A-4147-A177-3AD203B41FA5}">
                      <a16:colId xmlns:a16="http://schemas.microsoft.com/office/drawing/2014/main" xmlns="" val="20001"/>
                    </a:ext>
                  </a:extLst>
                </a:gridCol>
              </a:tblGrid>
              <a:tr h="201570">
                <a:tc>
                  <a:txBody>
                    <a:bodyPr/>
                    <a:lstStyle/>
                    <a:p>
                      <a:pPr marL="0" algn="l" defTabSz="457200" rtl="0" eaLnBrk="1" fontAlgn="base" latinLnBrk="0" hangingPunct="1">
                        <a:lnSpc>
                          <a:spcPct val="95000"/>
                        </a:lnSpc>
                        <a:spcBef>
                          <a:spcPts val="300"/>
                        </a:spcBef>
                        <a:spcAft>
                          <a:spcPct val="0"/>
                        </a:spcAft>
                      </a:pPr>
                      <a:r>
                        <a:rPr lang="en-US" sz="900" b="1" kern="1200" dirty="0" err="1">
                          <a:solidFill>
                            <a:schemeClr val="bg1"/>
                          </a:solidFill>
                          <a:effectLst/>
                          <a:latin typeface="+mj-lt"/>
                          <a:ea typeface="+mn-ea"/>
                          <a:cs typeface="+mn-cs"/>
                        </a:rPr>
                        <a:t>Subtrack</a:t>
                      </a:r>
                      <a:endParaRPr lang="en-US" sz="900" b="1" kern="1200" dirty="0">
                        <a:solidFill>
                          <a:schemeClr val="bg1"/>
                        </a:solidFill>
                        <a:effectLst/>
                        <a:latin typeface="+mj-lt"/>
                        <a:ea typeface="+mn-ea"/>
                        <a:cs typeface="+mn-cs"/>
                      </a:endParaRP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tc>
                  <a:txBody>
                    <a:bodyPr/>
                    <a:lstStyle/>
                    <a:p>
                      <a:pPr marL="0" marR="0" lvl="0" indent="0" algn="l" defTabSz="457200" rtl="0" eaLnBrk="1" fontAlgn="base" latinLnBrk="0" hangingPunct="1">
                        <a:lnSpc>
                          <a:spcPct val="95000"/>
                        </a:lnSpc>
                        <a:spcBef>
                          <a:spcPts val="300"/>
                        </a:spcBef>
                        <a:spcAft>
                          <a:spcPct val="0"/>
                        </a:spcAft>
                        <a:buClrTx/>
                        <a:buSzTx/>
                        <a:buFontTx/>
                        <a:buNone/>
                        <a:tabLst/>
                        <a:defRPr/>
                      </a:pPr>
                      <a:r>
                        <a:rPr lang="en-US" sz="900" b="1" kern="1200" dirty="0" err="1">
                          <a:solidFill>
                            <a:schemeClr val="bg1"/>
                          </a:solidFill>
                          <a:effectLst/>
                          <a:latin typeface="+mj-lt"/>
                          <a:ea typeface="+mn-ea"/>
                          <a:cs typeface="+mn-cs"/>
                        </a:rPr>
                        <a:t>IoT</a:t>
                      </a:r>
                      <a:r>
                        <a:rPr lang="en-US" sz="900" b="1" kern="1200" dirty="0">
                          <a:solidFill>
                            <a:schemeClr val="bg1"/>
                          </a:solidFill>
                          <a:effectLst/>
                          <a:latin typeface="+mj-lt"/>
                          <a:ea typeface="+mn-ea"/>
                          <a:cs typeface="+mn-cs"/>
                        </a:rPr>
                        <a:t> </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49FD9"/>
                    </a:solidFill>
                  </a:tcPr>
                </a:tc>
                <a:extLst>
                  <a:ext uri="{0D108BD9-81ED-4DB2-BD59-A6C34878D82A}">
                    <a16:rowId xmlns:a16="http://schemas.microsoft.com/office/drawing/2014/main" xmlns="" val="10000"/>
                  </a:ext>
                </a:extLst>
              </a:tr>
              <a:tr h="367733">
                <a:tc>
                  <a:txBody>
                    <a:bodyPr/>
                    <a:lstStyle/>
                    <a:p>
                      <a:pPr algn="l">
                        <a:lnSpc>
                          <a:spcPct val="95000"/>
                        </a:lnSpc>
                        <a:spcBef>
                          <a:spcPts val="300"/>
                        </a:spcBef>
                      </a:pPr>
                      <a:r>
                        <a:rPr lang="en-US" sz="900" b="1" kern="1200" dirty="0">
                          <a:solidFill>
                            <a:schemeClr val="tx1"/>
                          </a:solidFill>
                          <a:latin typeface="+mj-lt"/>
                        </a:rPr>
                        <a:t>Enrollment Requirement</a:t>
                      </a:r>
                      <a:endParaRPr lang="en-US" sz="900" b="1" kern="1200" dirty="0">
                        <a:solidFill>
                          <a:schemeClr val="tx1"/>
                        </a:solidFill>
                        <a:latin typeface="+mj-lt"/>
                        <a:ea typeface="+mn-ea"/>
                        <a:cs typeface="+mn-cs"/>
                      </a:endParaRPr>
                    </a:p>
                  </a:txBody>
                  <a:tcPr marL="45720" marR="45720">
                    <a:lnT w="38100" cap="flat" cmpd="sng" algn="ctr">
                      <a:solidFill>
                        <a:schemeClr val="bg1"/>
                      </a:solidFill>
                      <a:prstDash val="solid"/>
                      <a:round/>
                      <a:headEnd type="none" w="med" len="med"/>
                      <a:tailEnd type="none" w="med" len="med"/>
                    </a:lnT>
                  </a:tcPr>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Advanced Internet of Things—Connected Safety and Security and/or Advanced Internet of Things—Industry Expert and/or Advanced Internet of Things—Manufacturing Specialization </a:t>
                      </a:r>
                      <a:r>
                        <a:rPr lang="en-US" sz="900" kern="1200" dirty="0">
                          <a:solidFill>
                            <a:schemeClr val="tx1"/>
                          </a:solidFill>
                          <a:latin typeface="+mn-lt"/>
                          <a:ea typeface="+mn-ea"/>
                          <a:cs typeface="+mn-cs"/>
                        </a:rPr>
                        <a:t>and/or</a:t>
                      </a:r>
                      <a:r>
                        <a:rPr lang="en-US" sz="900" kern="1200" baseline="0" dirty="0">
                          <a:solidFill>
                            <a:schemeClr val="tx1"/>
                          </a:solidFill>
                          <a:latin typeface="+mn-lt"/>
                          <a:ea typeface="+mn-ea"/>
                          <a:cs typeface="+mn-cs"/>
                        </a:rPr>
                        <a:t> CMSP Master or Advanced or Express</a:t>
                      </a:r>
                    </a:p>
                  </a:txBody>
                  <a:tcPr marL="45720" marR="4572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481264">
                <a:tc>
                  <a:txBody>
                    <a:bodyPr/>
                    <a:lstStyle/>
                    <a:p>
                      <a:pPr algn="l">
                        <a:lnSpc>
                          <a:spcPct val="95000"/>
                        </a:lnSpc>
                        <a:spcBef>
                          <a:spcPts val="300"/>
                        </a:spcBef>
                      </a:pPr>
                      <a:r>
                        <a:rPr lang="en-US" sz="900" b="1" kern="1200" dirty="0">
                          <a:solidFill>
                            <a:schemeClr val="tx1"/>
                          </a:solidFill>
                          <a:latin typeface="+mj-lt"/>
                        </a:rPr>
                        <a:t>Specialization Requirement</a:t>
                      </a:r>
                    </a:p>
                  </a:txBody>
                  <a:tcPr marL="45720"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Maintain Advanced Internet of Things—Connected Safety and Security and/or Advanced Internet of Things—Industry Expert and/or Advanced Internet of Things—Manufacturing Specialization </a:t>
                      </a:r>
                      <a:r>
                        <a:rPr lang="en-US" sz="900" kern="1200" dirty="0">
                          <a:solidFill>
                            <a:schemeClr val="tx1"/>
                          </a:solidFill>
                          <a:latin typeface="+mn-lt"/>
                          <a:ea typeface="+mn-ea"/>
                          <a:cs typeface="+mn-cs"/>
                        </a:rPr>
                        <a:t>and/or</a:t>
                      </a:r>
                      <a:r>
                        <a:rPr lang="en-US" sz="900" kern="1200" baseline="0" dirty="0">
                          <a:solidFill>
                            <a:schemeClr val="tx1"/>
                          </a:solidFill>
                          <a:latin typeface="+mn-lt"/>
                          <a:ea typeface="+mn-ea"/>
                          <a:cs typeface="+mn-cs"/>
                        </a:rPr>
                        <a:t> CMSP Master or Advanced or Express </a:t>
                      </a:r>
                      <a:r>
                        <a:rPr lang="en-US" sz="900" kern="1200" dirty="0">
                          <a:solidFill>
                            <a:schemeClr val="tx1"/>
                          </a:solidFill>
                          <a:latin typeface="+mn-lt"/>
                          <a:ea typeface="+mn-ea"/>
                          <a:cs typeface="+mn-cs"/>
                        </a:rPr>
                        <a:t>(throughout the entire VIP period)</a:t>
                      </a:r>
                    </a:p>
                  </a:txBody>
                  <a:tcPr marL="45720" marR="45720"/>
                </a:tc>
                <a:extLst>
                  <a:ext uri="{0D108BD9-81ED-4DB2-BD59-A6C34878D82A}">
                    <a16:rowId xmlns:a16="http://schemas.microsoft.com/office/drawing/2014/main" xmlns="" val="10002"/>
                  </a:ext>
                </a:extLst>
              </a:tr>
              <a:tr h="272491">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j-lt"/>
                        </a:rPr>
                        <a:t>Minimum</a:t>
                      </a:r>
                      <a:r>
                        <a:rPr kumimoji="0" lang="en-US" sz="900" b="1" u="none" strike="noStrike" kern="1200" cap="none" normalizeH="0" baseline="0" dirty="0">
                          <a:ln>
                            <a:noFill/>
                          </a:ln>
                          <a:solidFill>
                            <a:schemeClr val="tx1"/>
                          </a:solidFill>
                          <a:effectLst/>
                          <a:latin typeface="+mj-lt"/>
                        </a:rPr>
                        <a:t> </a:t>
                      </a:r>
                      <a:r>
                        <a:rPr lang="en-US" sz="900" b="1" kern="1200" dirty="0">
                          <a:solidFill>
                            <a:schemeClr val="tx1"/>
                          </a:solidFill>
                          <a:latin typeface="+mj-lt"/>
                        </a:rPr>
                        <a:t>Booking</a:t>
                      </a:r>
                      <a:r>
                        <a:rPr kumimoji="0" lang="en-US" sz="900" b="1" u="none" strike="noStrike" kern="1200" cap="none" normalizeH="0" baseline="0" dirty="0">
                          <a:ln>
                            <a:noFill/>
                          </a:ln>
                          <a:solidFill>
                            <a:schemeClr val="tx1"/>
                          </a:solidFill>
                          <a:effectLst/>
                          <a:latin typeface="+mj-lt"/>
                        </a:rPr>
                        <a:t> </a:t>
                      </a:r>
                      <a:br>
                        <a:rPr kumimoji="0" lang="en-US" sz="900" b="1" u="none" strike="noStrike" kern="1200" cap="none" normalizeH="0" baseline="0" dirty="0">
                          <a:ln>
                            <a:noFill/>
                          </a:ln>
                          <a:solidFill>
                            <a:schemeClr val="tx1"/>
                          </a:solidFill>
                          <a:effectLst/>
                          <a:latin typeface="+mj-lt"/>
                        </a:rPr>
                      </a:br>
                      <a:r>
                        <a:rPr lang="en-US" sz="900" b="1" kern="1200" dirty="0">
                          <a:solidFill>
                            <a:schemeClr val="tx1"/>
                          </a:solidFill>
                          <a:latin typeface="+mj-lt"/>
                          <a:ea typeface="+mn-ea"/>
                          <a:cs typeface="+mn-cs"/>
                        </a:rPr>
                        <a:t>(6 Month/3 Month)</a:t>
                      </a: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kern="1200" baseline="0" dirty="0" smtClean="0">
                          <a:solidFill>
                            <a:schemeClr val="tx1"/>
                          </a:solidFill>
                          <a:latin typeface="+mn-lt"/>
                          <a:ea typeface="黑体" panose="02010609060101010101" pitchFamily="49" charset="-122"/>
                          <a:cs typeface="+mn-cs"/>
                        </a:rPr>
                        <a:t>15,000</a:t>
                      </a:r>
                      <a:r>
                        <a:rPr lang="zh-CN" altLang="en-US" sz="900" kern="1200" baseline="0" dirty="0" smtClean="0">
                          <a:solidFill>
                            <a:schemeClr val="tx1"/>
                          </a:solidFill>
                          <a:latin typeface="+mn-lt"/>
                          <a:ea typeface="黑体" panose="02010609060101010101" pitchFamily="49" charset="-122"/>
                          <a:cs typeface="+mn-cs"/>
                        </a:rPr>
                        <a:t> </a:t>
                      </a:r>
                      <a:r>
                        <a:rPr lang="en-US" altLang="zh-CN" sz="900" kern="1200" baseline="0" dirty="0" smtClean="0">
                          <a:solidFill>
                            <a:schemeClr val="tx1"/>
                          </a:solidFill>
                          <a:latin typeface="+mn-lt"/>
                          <a:ea typeface="黑体" panose="02010609060101010101" pitchFamily="49" charset="-122"/>
                          <a:cs typeface="+mn-cs"/>
                        </a:rPr>
                        <a:t>/</a:t>
                      </a:r>
                      <a:r>
                        <a:rPr lang="zh-CN" altLang="en-US" sz="900" kern="1200" baseline="0" dirty="0" smtClean="0">
                          <a:solidFill>
                            <a:schemeClr val="tx1"/>
                          </a:solidFill>
                          <a:latin typeface="+mn-lt"/>
                          <a:ea typeface="黑体" panose="02010609060101010101" pitchFamily="49" charset="-122"/>
                          <a:cs typeface="+mn-cs"/>
                        </a:rPr>
                        <a:t> </a:t>
                      </a:r>
                      <a:r>
                        <a:rPr lang="en-US" altLang="zh-CN" sz="900" kern="1200" baseline="0" dirty="0" smtClean="0">
                          <a:solidFill>
                            <a:schemeClr val="tx1"/>
                          </a:solidFill>
                          <a:latin typeface="+mn-lt"/>
                          <a:ea typeface="黑体" panose="02010609060101010101" pitchFamily="49" charset="-122"/>
                          <a:cs typeface="+mn-cs"/>
                        </a:rPr>
                        <a:t>7,500</a:t>
                      </a:r>
                      <a:endParaRPr lang="zh-CN" altLang="zh-CN" sz="900" b="0" kern="1200" baseline="0" dirty="0" smtClean="0">
                        <a:solidFill>
                          <a:schemeClr val="tx1"/>
                        </a:solidFill>
                        <a:latin typeface="+mn-lt"/>
                        <a:ea typeface="黑体" panose="02010609060101010101" pitchFamily="49" charset="-122"/>
                        <a:cs typeface="+mn-cs"/>
                      </a:endParaRPr>
                    </a:p>
                  </a:txBody>
                  <a:tcPr marL="45720" marR="45720"/>
                </a:tc>
                <a:extLst>
                  <a:ext uri="{0D108BD9-81ED-4DB2-BD59-A6C34878D82A}">
                    <a16:rowId xmlns:a16="http://schemas.microsoft.com/office/drawing/2014/main" xmlns="" val="10003"/>
                  </a:ext>
                </a:extLst>
              </a:tr>
              <a:tr h="182880">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pt-BR" sz="900" b="1" kern="1200" dirty="0">
                          <a:solidFill>
                            <a:schemeClr val="tx1"/>
                          </a:solidFill>
                          <a:latin typeface="+mj-lt"/>
                        </a:rPr>
                        <a:t>SKU Categories</a:t>
                      </a:r>
                    </a:p>
                  </a:txBody>
                  <a:tcPr marL="45720" marR="45720"/>
                </a:tc>
                <a:tc>
                  <a:txBody>
                    <a:bodyPr/>
                    <a:lstStyle/>
                    <a:p>
                      <a:pPr marL="0" marR="0" lvl="0" indent="0" algn="l" defTabSz="814388" rtl="0" eaLnBrk="1" fontAlgn="base" latinLnBrk="0" hangingPunct="1">
                        <a:lnSpc>
                          <a:spcPct val="95000"/>
                        </a:lnSpc>
                        <a:spcBef>
                          <a:spcPts val="300"/>
                        </a:spcBef>
                        <a:spcAft>
                          <a:spcPct val="0"/>
                        </a:spcAft>
                        <a:buClr>
                          <a:schemeClr val="tx2"/>
                        </a:buClr>
                        <a:buSzPct val="100000"/>
                        <a:buFont typeface="Wingdings" pitchFamily="2" charset="2"/>
                        <a:buNone/>
                        <a:tabLst/>
                        <a:defRPr/>
                      </a:pPr>
                      <a:r>
                        <a:rPr lang="en-US" sz="900" kern="1200" dirty="0">
                          <a:solidFill>
                            <a:schemeClr val="tx1"/>
                          </a:solidFill>
                          <a:latin typeface="+mj-lt"/>
                          <a:ea typeface="+mn-ea"/>
                          <a:cs typeface="+mn-cs"/>
                        </a:rPr>
                        <a:t>3%, 5%, 10%</a:t>
                      </a:r>
                    </a:p>
                  </a:txBody>
                  <a:tcPr marL="45720" marR="45720"/>
                </a:tc>
                <a:extLst>
                  <a:ext uri="{0D108BD9-81ED-4DB2-BD59-A6C34878D82A}">
                    <a16:rowId xmlns:a16="http://schemas.microsoft.com/office/drawing/2014/main" xmlns="" val="10004"/>
                  </a:ext>
                </a:extLst>
              </a:tr>
              <a:tr h="263348">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1" kern="1200" dirty="0">
                          <a:solidFill>
                            <a:schemeClr val="tx1"/>
                          </a:solidFill>
                          <a:latin typeface="+mj-lt"/>
                        </a:rPr>
                        <a:t>CSAT </a:t>
                      </a:r>
                      <a:br>
                        <a:rPr lang="en-US" sz="900" b="1" kern="1200" dirty="0">
                          <a:solidFill>
                            <a:schemeClr val="tx1"/>
                          </a:solidFill>
                          <a:latin typeface="+mj-lt"/>
                        </a:rPr>
                      </a:br>
                      <a:r>
                        <a:rPr lang="en-US" sz="900" b="1" kern="1200" dirty="0">
                          <a:solidFill>
                            <a:schemeClr val="tx1"/>
                          </a:solidFill>
                          <a:latin typeface="+mj-lt"/>
                        </a:rPr>
                        <a:t>Requirement</a:t>
                      </a:r>
                      <a:endParaRPr lang="en-US" sz="900" b="1" kern="1200" dirty="0">
                        <a:solidFill>
                          <a:schemeClr val="tx1"/>
                        </a:solidFill>
                        <a:latin typeface="+mj-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n-lt"/>
                          <a:ea typeface="+mn-ea"/>
                          <a:cs typeface="+mn-cs"/>
                        </a:rPr>
                        <a:t>Maintain Gold/Premier certification or</a:t>
                      </a:r>
                      <a:br>
                        <a:rPr lang="en-US" sz="900" kern="1200" dirty="0">
                          <a:solidFill>
                            <a:schemeClr val="tx1"/>
                          </a:solidFill>
                          <a:latin typeface="+mn-lt"/>
                          <a:ea typeface="+mn-ea"/>
                          <a:cs typeface="+mn-cs"/>
                        </a:rPr>
                      </a:br>
                      <a:r>
                        <a:rPr lang="en-US" sz="900" kern="1200" dirty="0">
                          <a:solidFill>
                            <a:schemeClr val="tx1"/>
                          </a:solidFill>
                          <a:latin typeface="+mn-lt"/>
                          <a:ea typeface="+mn-ea"/>
                          <a:cs typeface="+mn-cs"/>
                        </a:rPr>
                        <a:t>Completed follow-up activities on all low scores received for the current fiscal year within the PAL tool</a:t>
                      </a:r>
                    </a:p>
                  </a:txBody>
                  <a:tcPr marL="45720" marR="45720"/>
                </a:tc>
                <a:extLst>
                  <a:ext uri="{0D108BD9-81ED-4DB2-BD59-A6C34878D82A}">
                    <a16:rowId xmlns:a16="http://schemas.microsoft.com/office/drawing/2014/main" xmlns="" val="10005"/>
                  </a:ext>
                </a:extLst>
              </a:tr>
              <a:tr h="182880">
                <a:tc>
                  <a:txBody>
                    <a:bodyPr/>
                    <a:lstStyle/>
                    <a:p>
                      <a:pPr algn="l">
                        <a:lnSpc>
                          <a:spcPct val="95000"/>
                        </a:lnSpc>
                        <a:spcBef>
                          <a:spcPts val="300"/>
                        </a:spcBef>
                      </a:pPr>
                      <a:r>
                        <a:rPr lang="en-US" sz="900" b="1" kern="1200" dirty="0">
                          <a:solidFill>
                            <a:schemeClr val="tx1"/>
                          </a:solidFill>
                          <a:latin typeface="+mj-lt"/>
                        </a:rPr>
                        <a:t>Master Specialization</a:t>
                      </a:r>
                      <a:r>
                        <a:rPr lang="en-US" sz="900" b="1" kern="1200" dirty="0" smtClean="0">
                          <a:solidFill>
                            <a:schemeClr val="tx1"/>
                          </a:solidFill>
                          <a:latin typeface="+mj-lt"/>
                        </a:rPr>
                        <a:t>/</a:t>
                      </a:r>
                      <a:br>
                        <a:rPr lang="en-US" sz="900" b="1" kern="1200" dirty="0" smtClean="0">
                          <a:solidFill>
                            <a:schemeClr val="tx1"/>
                          </a:solidFill>
                          <a:latin typeface="+mj-lt"/>
                        </a:rPr>
                      </a:br>
                      <a:r>
                        <a:rPr lang="en-US" sz="900" b="1" kern="1200" dirty="0" smtClean="0">
                          <a:solidFill>
                            <a:schemeClr val="tx1"/>
                          </a:solidFill>
                          <a:latin typeface="+mj-lt"/>
                        </a:rPr>
                        <a:t>Cisco </a:t>
                      </a:r>
                      <a:r>
                        <a:rPr lang="en-US" sz="900" b="1" kern="1200" dirty="0">
                          <a:solidFill>
                            <a:schemeClr val="tx1"/>
                          </a:solidFill>
                          <a:latin typeface="+mj-lt"/>
                        </a:rPr>
                        <a:t>Powered Bonus %</a:t>
                      </a: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rPr>
                        <a:t>N/A</a:t>
                      </a:r>
                      <a:endParaRPr lang="en-US" sz="900" b="0" kern="1200" dirty="0">
                        <a:solidFill>
                          <a:schemeClr val="tx1"/>
                        </a:solidFill>
                        <a:latin typeface="+mj-lt"/>
                        <a:ea typeface="+mn-ea"/>
                        <a:cs typeface="+mn-cs"/>
                      </a:endParaRPr>
                    </a:p>
                  </a:txBody>
                  <a:tcPr marL="45720" marR="45720"/>
                </a:tc>
                <a:extLst>
                  <a:ext uri="{0D108BD9-81ED-4DB2-BD59-A6C34878D82A}">
                    <a16:rowId xmlns:a16="http://schemas.microsoft.com/office/drawing/2014/main" xmlns="" val="10006"/>
                  </a:ext>
                </a:extLst>
              </a:tr>
              <a:tr h="182880">
                <a:tc>
                  <a:txBody>
                    <a:bodyPr/>
                    <a:lstStyle/>
                    <a:p>
                      <a:pPr algn="l">
                        <a:lnSpc>
                          <a:spcPct val="95000"/>
                        </a:lnSpc>
                        <a:spcBef>
                          <a:spcPts val="300"/>
                        </a:spcBef>
                      </a:pPr>
                      <a:r>
                        <a:rPr lang="en-US" sz="900" b="1" kern="1200" dirty="0">
                          <a:solidFill>
                            <a:schemeClr val="tx1"/>
                          </a:solidFill>
                          <a:latin typeface="+mj-lt"/>
                        </a:rPr>
                        <a:t>Gold/CMSP Master Bonus</a:t>
                      </a:r>
                      <a:r>
                        <a:rPr lang="pl-PL" sz="900" b="1" kern="1200" dirty="0">
                          <a:solidFill>
                            <a:schemeClr val="tx1"/>
                          </a:solidFill>
                          <a:latin typeface="+mj-lt"/>
                        </a:rPr>
                        <a:t> %</a:t>
                      </a:r>
                      <a:endParaRPr lang="pl-PL" sz="900" b="1" kern="1200" dirty="0">
                        <a:solidFill>
                          <a:schemeClr val="tx1"/>
                        </a:solidFill>
                        <a:latin typeface="+mj-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kern="1200" dirty="0">
                          <a:solidFill>
                            <a:schemeClr val="tx1"/>
                          </a:solidFill>
                          <a:latin typeface="+mj-lt"/>
                        </a:rPr>
                        <a:t>1</a:t>
                      </a:r>
                      <a:r>
                        <a:rPr lang="en-US" sz="900" kern="1200" dirty="0">
                          <a:solidFill>
                            <a:schemeClr val="tx1"/>
                          </a:solidFill>
                          <a:latin typeface="+mj-lt"/>
                          <a:ea typeface="+mn-ea"/>
                          <a:cs typeface="+mn-cs"/>
                        </a:rPr>
                        <a:t>%*</a:t>
                      </a:r>
                    </a:p>
                  </a:txBody>
                  <a:tcPr marL="45720" marR="45720"/>
                </a:tc>
                <a:extLst>
                  <a:ext uri="{0D108BD9-81ED-4DB2-BD59-A6C34878D82A}">
                    <a16:rowId xmlns:a16="http://schemas.microsoft.com/office/drawing/2014/main" xmlns="" val="10007"/>
                  </a:ext>
                </a:extLst>
              </a:tr>
              <a:tr h="245251">
                <a:tc>
                  <a:txBody>
                    <a:bodyPr/>
                    <a:lstStyle/>
                    <a:p>
                      <a:pPr algn="l">
                        <a:lnSpc>
                          <a:spcPct val="95000"/>
                        </a:lnSpc>
                        <a:spcBef>
                          <a:spcPts val="300"/>
                        </a:spcBef>
                      </a:pPr>
                      <a:r>
                        <a:rPr lang="en-US" sz="900" b="1" kern="1200" dirty="0">
                          <a:solidFill>
                            <a:schemeClr val="tx1"/>
                          </a:solidFill>
                          <a:latin typeface="+mj-lt"/>
                          <a:ea typeface="+mn-ea"/>
                          <a:cs typeface="+mn-cs"/>
                        </a:rPr>
                        <a:t>Precedence</a:t>
                      </a:r>
                      <a:endParaRPr lang="pl-PL" sz="900" b="1" kern="1200" dirty="0">
                        <a:solidFill>
                          <a:schemeClr val="tx1"/>
                        </a:solidFill>
                        <a:latin typeface="+mj-lt"/>
                        <a:ea typeface="+mn-ea"/>
                        <a:cs typeface="+mn-cs"/>
                      </a:endParaRPr>
                    </a:p>
                  </a:txBody>
                  <a:tcPr marL="45720" marR="45720"/>
                </a:tc>
                <a:tc>
                  <a:txBody>
                    <a:bodyPr/>
                    <a:lstStyle/>
                    <a:p>
                      <a:pPr marL="0" marR="0" lvl="0" indent="0" algn="l" defTabSz="914400" rtl="0" eaLnBrk="1" fontAlgn="auto" latinLnBrk="0" hangingPunct="1">
                        <a:lnSpc>
                          <a:spcPct val="95000"/>
                        </a:lnSpc>
                        <a:spcBef>
                          <a:spcPts val="300"/>
                        </a:spcBef>
                        <a:spcAft>
                          <a:spcPts val="0"/>
                        </a:spcAft>
                        <a:buClrTx/>
                        <a:buSzTx/>
                        <a:buFontTx/>
                        <a:buNone/>
                        <a:tabLst/>
                        <a:defRPr/>
                      </a:pPr>
                      <a:r>
                        <a:rPr lang="en-US" sz="900" b="0" kern="1200" dirty="0">
                          <a:solidFill>
                            <a:schemeClr val="tx1"/>
                          </a:solidFill>
                          <a:latin typeface="+mn-lt"/>
                          <a:ea typeface="+mn-ea"/>
                          <a:cs typeface="+mn-cs"/>
                        </a:rPr>
                        <a:t>–</a:t>
                      </a:r>
                    </a:p>
                  </a:txBody>
                  <a:tcPr marL="45720" marR="45720"/>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235958581"/>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Internet of Things (IoT)</a:t>
            </a:r>
            <a:endParaRPr lang="en-US" dirty="0"/>
          </a:p>
        </p:txBody>
      </p:sp>
      <p:sp>
        <p:nvSpPr>
          <p:cNvPr id="12" name="Text Placeholder 2"/>
          <p:cNvSpPr txBox="1">
            <a:spLocks/>
          </p:cNvSpPr>
          <p:nvPr/>
        </p:nvSpPr>
        <p:spPr>
          <a:xfrm>
            <a:off x="593122" y="4039261"/>
            <a:ext cx="4706938" cy="58483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spcAft>
                <a:spcPts val="200"/>
              </a:spcAft>
              <a:buNone/>
            </a:pPr>
            <a:r>
              <a:rPr lang="en-US" sz="700" dirty="0"/>
              <a:t>For a complete list of VIP-eligible SKUs, go to </a:t>
            </a:r>
            <a:r>
              <a:rPr lang="en-US" sz="700" u="sng" dirty="0">
                <a:hlinkClick r:id="rId2"/>
              </a:rPr>
              <a:t>www.cisco.com/go/vipskus</a:t>
            </a:r>
            <a:r>
              <a:rPr lang="en-US" sz="700" dirty="0"/>
              <a:t>.</a:t>
            </a:r>
          </a:p>
        </p:txBody>
      </p:sp>
      <p:graphicFrame>
        <p:nvGraphicFramePr>
          <p:cNvPr id="9" name="Table Placeholder 4"/>
          <p:cNvGraphicFramePr>
            <a:graphicFrameLocks/>
          </p:cNvGraphicFramePr>
          <p:nvPr>
            <p:extLst>
              <p:ext uri="{D42A27DB-BD31-4B8C-83A1-F6EECF244321}">
                <p14:modId xmlns:p14="http://schemas.microsoft.com/office/powerpoint/2010/main" val="3485921840"/>
              </p:ext>
            </p:extLst>
          </p:nvPr>
        </p:nvGraphicFramePr>
        <p:xfrm>
          <a:off x="650410" y="1085173"/>
          <a:ext cx="7801165" cy="2956560"/>
        </p:xfrm>
        <a:graphic>
          <a:graphicData uri="http://schemas.openxmlformats.org/drawingml/2006/table">
            <a:tbl>
              <a:tblPr firstRow="1" bandRow="1">
                <a:tableStyleId>{5C22544A-7EE6-4342-B048-85BDC9FD1C3A}</a:tableStyleId>
              </a:tblPr>
              <a:tblGrid>
                <a:gridCol w="5643181">
                  <a:extLst>
                    <a:ext uri="{9D8B030D-6E8A-4147-A177-3AD203B41FA5}">
                      <a16:colId xmlns:a16="http://schemas.microsoft.com/office/drawing/2014/main" xmlns="" val="20000"/>
                    </a:ext>
                  </a:extLst>
                </a:gridCol>
                <a:gridCol w="1078992">
                  <a:extLst>
                    <a:ext uri="{9D8B030D-6E8A-4147-A177-3AD203B41FA5}">
                      <a16:colId xmlns:a16="http://schemas.microsoft.com/office/drawing/2014/main" xmlns="" val="20001"/>
                    </a:ext>
                  </a:extLst>
                </a:gridCol>
                <a:gridCol w="1078992">
                  <a:extLst>
                    <a:ext uri="{9D8B030D-6E8A-4147-A177-3AD203B41FA5}">
                      <a16:colId xmlns:a16="http://schemas.microsoft.com/office/drawing/2014/main" xmlns="" val="20002"/>
                    </a:ext>
                  </a:extLst>
                </a:gridCol>
              </a:tblGrid>
              <a:tr h="147881">
                <a:tc>
                  <a:txBody>
                    <a:bodyPr/>
                    <a:lstStyle/>
                    <a:p>
                      <a:pPr algn="l">
                        <a:lnSpc>
                          <a:spcPct val="95000"/>
                        </a:lnSpc>
                        <a:spcBef>
                          <a:spcPts val="300"/>
                        </a:spcBef>
                      </a:pPr>
                      <a:r>
                        <a:rPr lang="en-US" sz="1000" dirty="0" err="1"/>
                        <a:t>IoT</a:t>
                      </a:r>
                      <a:r>
                        <a:rPr lang="en-US" sz="1000" dirty="0"/>
                        <a:t> and Connected Safety and Security (CSS) Software and Hardware</a:t>
                      </a:r>
                    </a:p>
                  </a:txBody>
                  <a:tcPr>
                    <a:solidFill>
                      <a:srgbClr val="049FD9"/>
                    </a:solidFill>
                  </a:tcPr>
                </a:tc>
                <a:tc>
                  <a:txBody>
                    <a:bodyPr/>
                    <a:lstStyle/>
                    <a:p>
                      <a:pPr algn="l">
                        <a:lnSpc>
                          <a:spcPct val="95000"/>
                        </a:lnSpc>
                        <a:spcBef>
                          <a:spcPts val="300"/>
                        </a:spcBef>
                      </a:pPr>
                      <a:r>
                        <a:rPr lang="en-US" sz="1000" dirty="0"/>
                        <a:t>VIP 28 Rebate</a:t>
                      </a:r>
                    </a:p>
                  </a:txBody>
                  <a:tcPr>
                    <a:solidFill>
                      <a:srgbClr val="049FD9"/>
                    </a:solidFill>
                  </a:tcPr>
                </a:tc>
                <a:tc>
                  <a:txBody>
                    <a:bodyPr/>
                    <a:lstStyle/>
                    <a:p>
                      <a:pPr algn="l">
                        <a:lnSpc>
                          <a:spcPct val="95000"/>
                        </a:lnSpc>
                        <a:spcBef>
                          <a:spcPts val="300"/>
                        </a:spcBef>
                      </a:pPr>
                      <a:r>
                        <a:rPr lang="en-US" sz="1000" dirty="0"/>
                        <a:t>VIP 29 Rebate</a:t>
                      </a:r>
                    </a:p>
                  </a:txBody>
                  <a:tcPr>
                    <a:solidFill>
                      <a:srgbClr val="049FD9"/>
                    </a:solidFill>
                  </a:tcPr>
                </a:tc>
                <a:extLst>
                  <a:ext uri="{0D108BD9-81ED-4DB2-BD59-A6C34878D82A}">
                    <a16:rowId xmlns:a16="http://schemas.microsoft.com/office/drawing/2014/main" xmlns="" val="10000"/>
                  </a:ext>
                </a:extLst>
              </a:tr>
              <a:tr h="147881">
                <a:tc>
                  <a:txBody>
                    <a:bodyPr/>
                    <a:lstStyle/>
                    <a:p>
                      <a:pPr algn="l">
                        <a:lnSpc>
                          <a:spcPct val="95000"/>
                        </a:lnSpc>
                        <a:spcBef>
                          <a:spcPts val="300"/>
                        </a:spcBef>
                      </a:pPr>
                      <a:r>
                        <a:rPr lang="en-US" sz="1000" dirty="0" err="1">
                          <a:solidFill>
                            <a:schemeClr val="dk1"/>
                          </a:solidFill>
                        </a:rPr>
                        <a:t>IoT</a:t>
                      </a:r>
                      <a:r>
                        <a:rPr lang="en-US" sz="1000" dirty="0">
                          <a:solidFill>
                            <a:schemeClr val="dk1"/>
                          </a:solidFill>
                        </a:rPr>
                        <a:t> Cisco ONE Software rebate category</a:t>
                      </a:r>
                    </a:p>
                  </a:txBody>
                  <a:tcPr/>
                </a:tc>
                <a:tc>
                  <a:txBody>
                    <a:bodyPr/>
                    <a:lstStyle/>
                    <a:p>
                      <a:pPr algn="l">
                        <a:lnSpc>
                          <a:spcPct val="95000"/>
                        </a:lnSpc>
                        <a:spcBef>
                          <a:spcPts val="300"/>
                        </a:spcBef>
                      </a:pPr>
                      <a:r>
                        <a:rPr lang="en-US" sz="1000" dirty="0">
                          <a:solidFill>
                            <a:schemeClr val="dk1"/>
                          </a:solidFill>
                        </a:rPr>
                        <a:t>10%</a:t>
                      </a:r>
                    </a:p>
                  </a:txBody>
                  <a:tcPr/>
                </a:tc>
                <a:tc>
                  <a:txBody>
                    <a:bodyPr/>
                    <a:lstStyle/>
                    <a:p>
                      <a:pPr algn="l">
                        <a:lnSpc>
                          <a:spcPct val="95000"/>
                        </a:lnSpc>
                        <a:spcBef>
                          <a:spcPts val="300"/>
                        </a:spcBef>
                      </a:pPr>
                      <a:r>
                        <a:rPr lang="en-US" sz="1000" dirty="0">
                          <a:solidFill>
                            <a:schemeClr val="dk1"/>
                          </a:solidFill>
                        </a:rPr>
                        <a:t>10%</a:t>
                      </a:r>
                    </a:p>
                  </a:txBody>
                  <a:tcPr/>
                </a:tc>
                <a:extLst>
                  <a:ext uri="{0D108BD9-81ED-4DB2-BD59-A6C34878D82A}">
                    <a16:rowId xmlns:a16="http://schemas.microsoft.com/office/drawing/2014/main" xmlns="" val="10001"/>
                  </a:ext>
                </a:extLst>
              </a:tr>
              <a:tr h="147881">
                <a:tc>
                  <a:txBody>
                    <a:bodyPr/>
                    <a:lstStyle/>
                    <a:p>
                      <a:pPr algn="l">
                        <a:lnSpc>
                          <a:spcPct val="95000"/>
                        </a:lnSpc>
                        <a:spcBef>
                          <a:spcPts val="300"/>
                        </a:spcBef>
                      </a:pPr>
                      <a:r>
                        <a:rPr lang="en-US" sz="1000" b="1" dirty="0">
                          <a:solidFill>
                            <a:schemeClr val="dk1"/>
                          </a:solidFill>
                        </a:rPr>
                        <a:t>Top rebate:</a:t>
                      </a:r>
                      <a:r>
                        <a:rPr lang="en-US" sz="1000" b="1" baseline="0" dirty="0">
                          <a:solidFill>
                            <a:schemeClr val="dk1"/>
                          </a:solidFill>
                        </a:rPr>
                        <a:t> </a:t>
                      </a:r>
                      <a:r>
                        <a:rPr lang="en-US" sz="1000" b="1" baseline="0" dirty="0" err="1">
                          <a:solidFill>
                            <a:schemeClr val="dk1"/>
                          </a:solidFill>
                        </a:rPr>
                        <a:t>IoT</a:t>
                      </a:r>
                      <a:r>
                        <a:rPr lang="en-US" sz="1000" b="1" baseline="0" dirty="0">
                          <a:solidFill>
                            <a:schemeClr val="dk1"/>
                          </a:solidFill>
                        </a:rPr>
                        <a:t> SW and HW </a:t>
                      </a:r>
                    </a:p>
                    <a:p>
                      <a:pPr marL="171450" indent="-171450" algn="l">
                        <a:lnSpc>
                          <a:spcPct val="95000"/>
                        </a:lnSpc>
                        <a:spcBef>
                          <a:spcPts val="300"/>
                        </a:spcBef>
                        <a:buSzPct val="80000"/>
                        <a:buFont typeface="Arial" panose="020B0604020202020204" pitchFamily="34" charset="0"/>
                        <a:buChar char="•"/>
                      </a:pPr>
                      <a:r>
                        <a:rPr lang="en-US" sz="1000" baseline="0" dirty="0">
                          <a:solidFill>
                            <a:schemeClr val="dk1"/>
                          </a:solidFill>
                        </a:rPr>
                        <a:t>IE 4000, 4010, and 5000 Series</a:t>
                      </a:r>
                    </a:p>
                    <a:p>
                      <a:pPr marL="171450" indent="-171450" algn="l">
                        <a:lnSpc>
                          <a:spcPct val="95000"/>
                        </a:lnSpc>
                        <a:spcBef>
                          <a:spcPts val="300"/>
                        </a:spcBef>
                        <a:buSzPct val="80000"/>
                        <a:buFont typeface="Arial" panose="020B0604020202020204" pitchFamily="34" charset="0"/>
                        <a:buChar char="•"/>
                      </a:pPr>
                      <a:r>
                        <a:rPr lang="en-US" sz="1000" baseline="0" dirty="0">
                          <a:solidFill>
                            <a:schemeClr val="dk1"/>
                          </a:solidFill>
                        </a:rPr>
                        <a:t>Embedded Services Routers</a:t>
                      </a:r>
                    </a:p>
                    <a:p>
                      <a:pPr marL="171450" indent="-171450" algn="l">
                        <a:lnSpc>
                          <a:spcPct val="95000"/>
                        </a:lnSpc>
                        <a:spcBef>
                          <a:spcPts val="300"/>
                        </a:spcBef>
                        <a:buSzPct val="80000"/>
                        <a:buFont typeface="Arial" panose="020B0604020202020204" pitchFamily="34" charset="0"/>
                        <a:buChar char="•"/>
                      </a:pPr>
                      <a:r>
                        <a:rPr lang="en-US" sz="1000" baseline="0" dirty="0">
                          <a:solidFill>
                            <a:schemeClr val="dk1"/>
                          </a:solidFill>
                        </a:rPr>
                        <a:t>Connected Grid Routers</a:t>
                      </a:r>
                    </a:p>
                    <a:p>
                      <a:pPr marL="171450" indent="-171450" algn="l">
                        <a:lnSpc>
                          <a:spcPct val="95000"/>
                        </a:lnSpc>
                        <a:spcBef>
                          <a:spcPts val="300"/>
                        </a:spcBef>
                        <a:buSzPct val="80000"/>
                        <a:buFont typeface="Arial" panose="020B0604020202020204" pitchFamily="34" charset="0"/>
                        <a:buChar char="•"/>
                      </a:pPr>
                      <a:r>
                        <a:rPr lang="en-US" sz="1000" baseline="0" dirty="0">
                          <a:solidFill>
                            <a:schemeClr val="dk1"/>
                          </a:solidFill>
                        </a:rPr>
                        <a:t>809 and 829 Industrial ISRs</a:t>
                      </a:r>
                    </a:p>
                    <a:p>
                      <a:pPr marL="171450" indent="-171450" algn="l">
                        <a:lnSpc>
                          <a:spcPct val="95000"/>
                        </a:lnSpc>
                        <a:spcBef>
                          <a:spcPts val="300"/>
                        </a:spcBef>
                        <a:buSzPct val="80000"/>
                        <a:buFont typeface="Arial" panose="020B0604020202020204" pitchFamily="34" charset="0"/>
                        <a:buChar char="•"/>
                      </a:pPr>
                      <a:r>
                        <a:rPr lang="en-US" sz="1000" baseline="0" dirty="0">
                          <a:solidFill>
                            <a:schemeClr val="dk1"/>
                          </a:solidFill>
                        </a:rPr>
                        <a:t>3000 Series Industrial Security Appliances HW and SW</a:t>
                      </a:r>
                      <a:endParaRPr lang="en-US" sz="1000" dirty="0">
                        <a:solidFill>
                          <a:schemeClr val="dk1"/>
                        </a:solidFill>
                      </a:endParaRPr>
                    </a:p>
                  </a:txBody>
                  <a:tcPr/>
                </a:tc>
                <a:tc>
                  <a:txBody>
                    <a:bodyPr/>
                    <a:lstStyle/>
                    <a:p>
                      <a:pPr algn="l">
                        <a:lnSpc>
                          <a:spcPct val="95000"/>
                        </a:lnSpc>
                        <a:spcBef>
                          <a:spcPts val="300"/>
                        </a:spcBef>
                      </a:pPr>
                      <a:r>
                        <a:rPr lang="en-US" sz="1000" dirty="0">
                          <a:solidFill>
                            <a:schemeClr val="dk1"/>
                          </a:solidFill>
                        </a:rPr>
                        <a:t>6%</a:t>
                      </a:r>
                    </a:p>
                  </a:txBody>
                  <a:tcPr/>
                </a:tc>
                <a:tc>
                  <a:txBody>
                    <a:bodyPr/>
                    <a:lstStyle/>
                    <a:p>
                      <a:pPr algn="l">
                        <a:lnSpc>
                          <a:spcPct val="95000"/>
                        </a:lnSpc>
                        <a:spcBef>
                          <a:spcPts val="300"/>
                        </a:spcBef>
                      </a:pPr>
                      <a:r>
                        <a:rPr lang="en-US" sz="1000" dirty="0">
                          <a:solidFill>
                            <a:schemeClr val="dk1"/>
                          </a:solidFill>
                        </a:rPr>
                        <a:t>5%</a:t>
                      </a:r>
                    </a:p>
                  </a:txBody>
                  <a:tcPr/>
                </a:tc>
                <a:extLst>
                  <a:ext uri="{0D108BD9-81ED-4DB2-BD59-A6C34878D82A}">
                    <a16:rowId xmlns:a16="http://schemas.microsoft.com/office/drawing/2014/main" xmlns="" val="10002"/>
                  </a:ext>
                </a:extLst>
              </a:tr>
              <a:tr h="240307">
                <a:tc>
                  <a:txBody>
                    <a:bodyPr/>
                    <a:lstStyle/>
                    <a:p>
                      <a:pPr algn="l">
                        <a:lnSpc>
                          <a:spcPct val="95000"/>
                        </a:lnSpc>
                        <a:spcBef>
                          <a:spcPts val="300"/>
                        </a:spcBef>
                      </a:pPr>
                      <a:r>
                        <a:rPr lang="en-US" sz="1000" b="1" dirty="0">
                          <a:solidFill>
                            <a:schemeClr val="dk1"/>
                          </a:solidFill>
                        </a:rPr>
                        <a:t>Base rebate: </a:t>
                      </a:r>
                      <a:r>
                        <a:rPr lang="en-US" sz="1000" b="1" dirty="0" err="1">
                          <a:solidFill>
                            <a:schemeClr val="dk1"/>
                          </a:solidFill>
                        </a:rPr>
                        <a:t>IoT</a:t>
                      </a:r>
                      <a:r>
                        <a:rPr lang="en-US" sz="1000" b="1" dirty="0">
                          <a:solidFill>
                            <a:schemeClr val="dk1"/>
                          </a:solidFill>
                        </a:rPr>
                        <a:t> and CSS SW and HW </a:t>
                      </a:r>
                    </a:p>
                    <a:p>
                      <a:pPr marL="171450" indent="-171450" algn="l">
                        <a:lnSpc>
                          <a:spcPct val="95000"/>
                        </a:lnSpc>
                        <a:spcBef>
                          <a:spcPts val="300"/>
                        </a:spcBef>
                        <a:buSzPct val="80000"/>
                        <a:buFont typeface="Arial" panose="020B0604020202020204" pitchFamily="34" charset="0"/>
                        <a:buChar char="•"/>
                      </a:pPr>
                      <a:r>
                        <a:rPr lang="en-US" sz="1000" dirty="0">
                          <a:solidFill>
                            <a:schemeClr val="dk1"/>
                          </a:solidFill>
                        </a:rPr>
                        <a:t>IE 1000, 2000, and 3000 Series</a:t>
                      </a:r>
                    </a:p>
                    <a:p>
                      <a:pPr marL="171450" indent="-171450" algn="l">
                        <a:lnSpc>
                          <a:spcPct val="95000"/>
                        </a:lnSpc>
                        <a:spcBef>
                          <a:spcPts val="300"/>
                        </a:spcBef>
                        <a:buSzPct val="80000"/>
                        <a:buFont typeface="Arial" panose="020B0604020202020204" pitchFamily="34" charset="0"/>
                        <a:buChar char="•"/>
                      </a:pPr>
                      <a:r>
                        <a:rPr lang="en-US" sz="1000" dirty="0" err="1">
                          <a:solidFill>
                            <a:schemeClr val="dk1"/>
                          </a:solidFill>
                        </a:rPr>
                        <a:t>LoRa</a:t>
                      </a:r>
                      <a:r>
                        <a:rPr lang="en-US" sz="1000" dirty="0">
                          <a:solidFill>
                            <a:schemeClr val="dk1"/>
                          </a:solidFill>
                        </a:rPr>
                        <a:t> modem</a:t>
                      </a:r>
                    </a:p>
                    <a:p>
                      <a:pPr marL="171450" indent="-171450" algn="l">
                        <a:lnSpc>
                          <a:spcPct val="95000"/>
                        </a:lnSpc>
                        <a:spcBef>
                          <a:spcPts val="300"/>
                        </a:spcBef>
                        <a:buSzPct val="80000"/>
                        <a:buFont typeface="Arial" panose="020B0604020202020204" pitchFamily="34" charset="0"/>
                        <a:buChar char="•"/>
                      </a:pPr>
                      <a:r>
                        <a:rPr lang="en-US" sz="1000" dirty="0">
                          <a:solidFill>
                            <a:schemeClr val="dk1"/>
                          </a:solidFill>
                        </a:rPr>
                        <a:t>Industrial Wireless 3702 access point</a:t>
                      </a:r>
                    </a:p>
                    <a:p>
                      <a:pPr marL="171450" indent="-171450" algn="l">
                        <a:lnSpc>
                          <a:spcPct val="95000"/>
                        </a:lnSpc>
                        <a:spcBef>
                          <a:spcPts val="300"/>
                        </a:spcBef>
                        <a:buSzPct val="80000"/>
                        <a:buFont typeface="Arial" panose="020B0604020202020204" pitchFamily="34" charset="0"/>
                        <a:buChar char="•"/>
                      </a:pPr>
                      <a:r>
                        <a:rPr lang="en-US" sz="1000" dirty="0">
                          <a:solidFill>
                            <a:schemeClr val="dk1"/>
                          </a:solidFill>
                        </a:rPr>
                        <a:t>CGS-2520 Connected Grid Switch</a:t>
                      </a:r>
                    </a:p>
                    <a:p>
                      <a:pPr marL="171450" indent="-171450" algn="l">
                        <a:lnSpc>
                          <a:spcPct val="95000"/>
                        </a:lnSpc>
                        <a:spcBef>
                          <a:spcPts val="300"/>
                        </a:spcBef>
                        <a:buSzPct val="80000"/>
                        <a:buFont typeface="Arial" panose="020B0604020202020204" pitchFamily="34" charset="0"/>
                        <a:buChar char="•"/>
                      </a:pPr>
                      <a:r>
                        <a:rPr lang="en-US" sz="1000" dirty="0">
                          <a:solidFill>
                            <a:schemeClr val="dk1"/>
                          </a:solidFill>
                        </a:rPr>
                        <a:t>3620, 3630, 6620, and 6630</a:t>
                      </a:r>
                      <a:r>
                        <a:rPr lang="en-US" sz="1000" baseline="0" dirty="0">
                          <a:solidFill>
                            <a:schemeClr val="dk1"/>
                          </a:solidFill>
                        </a:rPr>
                        <a:t> IP cameras</a:t>
                      </a:r>
                    </a:p>
                    <a:p>
                      <a:pPr marL="171450" indent="-171450" algn="l">
                        <a:lnSpc>
                          <a:spcPct val="95000"/>
                        </a:lnSpc>
                        <a:spcBef>
                          <a:spcPts val="300"/>
                        </a:spcBef>
                        <a:buSzPct val="80000"/>
                        <a:buFont typeface="Arial" panose="020B0604020202020204" pitchFamily="34" charset="0"/>
                        <a:buChar char="•"/>
                      </a:pPr>
                      <a:r>
                        <a:rPr lang="en-US" sz="1000" baseline="0" dirty="0">
                          <a:solidFill>
                            <a:schemeClr val="dk1"/>
                          </a:solidFill>
                        </a:rPr>
                        <a:t>CSS software</a:t>
                      </a:r>
                      <a:endParaRPr lang="en-US" sz="1000" dirty="0">
                        <a:solidFill>
                          <a:schemeClr val="dk1"/>
                        </a:solidFill>
                      </a:endParaRPr>
                    </a:p>
                  </a:txBody>
                  <a:tcPr/>
                </a:tc>
                <a:tc>
                  <a:txBody>
                    <a:bodyPr/>
                    <a:lstStyle/>
                    <a:p>
                      <a:pPr algn="l">
                        <a:lnSpc>
                          <a:spcPct val="95000"/>
                        </a:lnSpc>
                        <a:spcBef>
                          <a:spcPts val="300"/>
                        </a:spcBef>
                      </a:pPr>
                      <a:r>
                        <a:rPr lang="en-US" sz="1000" dirty="0">
                          <a:solidFill>
                            <a:schemeClr val="dk1"/>
                          </a:solidFill>
                        </a:rPr>
                        <a:t>4%</a:t>
                      </a:r>
                    </a:p>
                  </a:txBody>
                  <a:tcPr/>
                </a:tc>
                <a:tc>
                  <a:txBody>
                    <a:bodyPr/>
                    <a:lstStyle/>
                    <a:p>
                      <a:pPr algn="l">
                        <a:lnSpc>
                          <a:spcPct val="95000"/>
                        </a:lnSpc>
                        <a:spcBef>
                          <a:spcPts val="300"/>
                        </a:spcBef>
                      </a:pPr>
                      <a:r>
                        <a:rPr lang="en-US" sz="1000" dirty="0">
                          <a:solidFill>
                            <a:schemeClr val="dk1"/>
                          </a:solidFill>
                        </a:rPr>
                        <a:t>3%</a:t>
                      </a: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893241169"/>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dirty="0"/>
              <a:t>Operational Details </a:t>
            </a:r>
            <a:br>
              <a:rPr lang="en-US" dirty="0"/>
            </a:br>
            <a:r>
              <a:rPr lang="en-US" dirty="0"/>
              <a:t>and Summary</a:t>
            </a:r>
            <a:endParaRPr lang="en-US" altLang="en-US" dirty="0"/>
          </a:p>
        </p:txBody>
      </p:sp>
    </p:spTree>
    <p:extLst>
      <p:ext uri="{BB962C8B-B14F-4D97-AF65-F5344CB8AC3E}">
        <p14:creationId xmlns:p14="http://schemas.microsoft.com/office/powerpoint/2010/main" val="443048539"/>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VIP 29 Enrollment </a:t>
            </a:r>
            <a:endParaRPr lang="en-US" dirty="0"/>
          </a:p>
        </p:txBody>
      </p:sp>
      <p:grpSp>
        <p:nvGrpSpPr>
          <p:cNvPr id="10" name="Group 9"/>
          <p:cNvGrpSpPr/>
          <p:nvPr/>
        </p:nvGrpSpPr>
        <p:grpSpPr>
          <a:xfrm>
            <a:off x="1166800" y="1094250"/>
            <a:ext cx="6810401" cy="3599821"/>
            <a:chOff x="1286188" y="1094250"/>
            <a:chExt cx="6810401" cy="3599821"/>
          </a:xfrm>
        </p:grpSpPr>
        <p:sp>
          <p:nvSpPr>
            <p:cNvPr id="5" name="Rectangle 4"/>
            <p:cNvSpPr/>
            <p:nvPr/>
          </p:nvSpPr>
          <p:spPr>
            <a:xfrm>
              <a:off x="1286188" y="1290845"/>
              <a:ext cx="6810401" cy="3403226"/>
            </a:xfrm>
            <a:prstGeom prst="rect">
              <a:avLst/>
            </a:prstGeom>
            <a:gradFill flip="none" rotWithShape="1">
              <a:gsLst>
                <a:gs pos="0">
                  <a:schemeClr val="bg1">
                    <a:alpha val="0"/>
                  </a:schemeClr>
                </a:gs>
                <a:gs pos="65000">
                  <a:schemeClr val="bg1">
                    <a:lumMod val="85000"/>
                    <a:alpha val="75000"/>
                  </a:schemeClr>
                </a:gs>
              </a:gsLst>
              <a:lin ang="162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ct val="90000"/>
                </a:lnSpc>
                <a:defRPr/>
              </a:pPr>
              <a:endParaRPr lang="en-US" dirty="0">
                <a:ea typeface="+mn-ea"/>
                <a:cs typeface="Arial" pitchFamily="34" charset="0"/>
              </a:endParaRPr>
            </a:p>
          </p:txBody>
        </p:sp>
        <p:sp>
          <p:nvSpPr>
            <p:cNvPr id="6" name="Round Same Side Corner Rectangle 5"/>
            <p:cNvSpPr/>
            <p:nvPr/>
          </p:nvSpPr>
          <p:spPr>
            <a:xfrm>
              <a:off x="1286188" y="1094250"/>
              <a:ext cx="6810401" cy="424774"/>
            </a:xfrm>
            <a:prstGeom prst="round2SameRect">
              <a:avLst>
                <a:gd name="adj1" fmla="val 0"/>
                <a:gd name="adj2" fmla="val 0"/>
              </a:avLst>
            </a:prstGeom>
            <a:solidFill>
              <a:schemeClr val="tx2"/>
            </a:solidFill>
            <a:ln>
              <a:noFill/>
            </a:ln>
          </p:spPr>
          <p:txBody>
            <a:bodyPr wrap="none" lIns="73025" tIns="36511" rIns="73025" bIns="36511" anchor="ctr"/>
            <a:lstStyle/>
            <a:p>
              <a:pPr algn="ctr" defTabSz="457200" fontAlgn="base">
                <a:spcBef>
                  <a:spcPct val="0"/>
                </a:spcBef>
                <a:spcAft>
                  <a:spcPct val="0"/>
                </a:spcAft>
              </a:pPr>
              <a:r>
                <a:rPr lang="en-US" sz="1600" dirty="0">
                  <a:solidFill>
                    <a:schemeClr val="bg1"/>
                  </a:solidFill>
                  <a:latin typeface="+mn-lt"/>
                </a:rPr>
                <a:t>To Enroll in VIP 29, go to: www.cisco.com/go/ppe</a:t>
              </a:r>
            </a:p>
          </p:txBody>
        </p:sp>
        <p:grpSp>
          <p:nvGrpSpPr>
            <p:cNvPr id="2" name="Group 6"/>
            <p:cNvGrpSpPr/>
            <p:nvPr/>
          </p:nvGrpSpPr>
          <p:grpSpPr>
            <a:xfrm>
              <a:off x="1286188" y="2182717"/>
              <a:ext cx="2090057" cy="1526968"/>
              <a:chOff x="337706" y="2634958"/>
              <a:chExt cx="3287428" cy="2401751"/>
            </a:xfrm>
          </p:grpSpPr>
          <p:sp>
            <p:nvSpPr>
              <p:cNvPr id="8" name="Right Arrow 7"/>
              <p:cNvSpPr/>
              <p:nvPr/>
            </p:nvSpPr>
            <p:spPr>
              <a:xfrm>
                <a:off x="337706" y="2634958"/>
                <a:ext cx="3287428" cy="2401751"/>
              </a:xfrm>
              <a:prstGeom prst="rightArrow">
                <a:avLst>
                  <a:gd name="adj1" fmla="val 100000"/>
                  <a:gd name="adj2" fmla="val 34092"/>
                </a:avLst>
              </a:prstGeom>
              <a:gradFill flip="none" rotWithShape="1">
                <a:gsLst>
                  <a:gs pos="38000">
                    <a:srgbClr val="214794">
                      <a:alpha val="14000"/>
                    </a:srgbClr>
                  </a:gs>
                  <a:gs pos="99583">
                    <a:schemeClr val="accent1">
                      <a:alpha val="0"/>
                    </a:schemeClr>
                  </a:gs>
                  <a:gs pos="70000">
                    <a:schemeClr val="accent1">
                      <a:alpha val="15000"/>
                    </a:schemeClr>
                  </a:gs>
                  <a:gs pos="0">
                    <a:schemeClr val="accent1">
                      <a:alpha val="2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10"/>
              <p:cNvSpPr txBox="1">
                <a:spLocks noChangeArrowheads="1"/>
              </p:cNvSpPr>
              <p:nvPr/>
            </p:nvSpPr>
            <p:spPr bwMode="auto">
              <a:xfrm>
                <a:off x="882582" y="2975622"/>
                <a:ext cx="2442253" cy="183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dirty="0"/>
                  <a:t>Click on </a:t>
                </a:r>
                <a:br>
                  <a:rPr lang="en-US" sz="1400" dirty="0"/>
                </a:br>
                <a:r>
                  <a:rPr lang="en-US" sz="1400" b="1" dirty="0">
                    <a:solidFill>
                      <a:schemeClr val="accent1"/>
                    </a:solidFill>
                  </a:rPr>
                  <a:t>Select</a:t>
                </a:r>
                <a:r>
                  <a:rPr lang="en-US" sz="1400" dirty="0"/>
                  <a:t> next </a:t>
                </a:r>
                <a:br>
                  <a:rPr lang="en-US" sz="1400" dirty="0"/>
                </a:br>
                <a:r>
                  <a:rPr lang="en-US" sz="1400" dirty="0"/>
                  <a:t>to track for which you wish </a:t>
                </a:r>
                <a:br>
                  <a:rPr lang="en-US" sz="1400" dirty="0"/>
                </a:br>
                <a:r>
                  <a:rPr lang="en-US" sz="1400" dirty="0"/>
                  <a:t>to enroll</a:t>
                </a:r>
                <a:endParaRPr lang="en-US" sz="1400" b="1" dirty="0"/>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836" y="1763959"/>
              <a:ext cx="4334886" cy="236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32115572"/>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Ensure You Are Enrolled in the Right Track</a:t>
            </a:r>
            <a:endParaRPr lang="en-US"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 r="2140"/>
          <a:stretch/>
        </p:blipFill>
        <p:spPr bwMode="auto">
          <a:xfrm>
            <a:off x="5172140" y="1279863"/>
            <a:ext cx="3491340" cy="752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6"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l="6121" r="17666"/>
          <a:stretch/>
        </p:blipFill>
        <p:spPr bwMode="auto">
          <a:xfrm>
            <a:off x="350893" y="1192224"/>
            <a:ext cx="4592473" cy="1665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40" y="2224585"/>
            <a:ext cx="3491340" cy="2631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92" y="3289289"/>
            <a:ext cx="4592473" cy="431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525" y="1807552"/>
            <a:ext cx="193675" cy="11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7163" y="3553101"/>
            <a:ext cx="91440" cy="9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6327" y="2449836"/>
            <a:ext cx="91440" cy="139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8999" y="2469366"/>
            <a:ext cx="884692" cy="12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65619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024" y="1021606"/>
            <a:ext cx="4130964" cy="363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p:txBody>
          <a:bodyPr/>
          <a:lstStyle/>
          <a:p>
            <a:r>
              <a:rPr lang="en-US"/>
              <a:t>VIP 29 Architectural Design</a:t>
            </a:r>
            <a:endParaRPr lang="en-US" dirty="0"/>
          </a:p>
        </p:txBody>
      </p:sp>
    </p:spTree>
    <p:extLst>
      <p:ext uri="{BB962C8B-B14F-4D97-AF65-F5344CB8AC3E}">
        <p14:creationId xmlns:p14="http://schemas.microsoft.com/office/powerpoint/2010/main" val="1310014264"/>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29 Key Dates</a:t>
            </a:r>
            <a:br>
              <a:rPr lang="en-US" dirty="0"/>
            </a:br>
            <a:r>
              <a:rPr lang="en-US" sz="1800" dirty="0"/>
              <a:t>Program Period 29: January 29, 2017–July 29, 2017</a:t>
            </a:r>
            <a:endParaRPr lang="en-US" dirty="0"/>
          </a:p>
        </p:txBody>
      </p:sp>
      <p:sp>
        <p:nvSpPr>
          <p:cNvPr id="18" name="Round Same Side Corner Rectangle 17"/>
          <p:cNvSpPr/>
          <p:nvPr/>
        </p:nvSpPr>
        <p:spPr>
          <a:xfrm>
            <a:off x="554038" y="1429116"/>
            <a:ext cx="2651760" cy="630389"/>
          </a:xfrm>
          <a:prstGeom prst="round2SameRect">
            <a:avLst>
              <a:gd name="adj1" fmla="val 0"/>
              <a:gd name="adj2"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Enrollment Windows</a:t>
            </a:r>
            <a:br>
              <a:rPr lang="en-US" sz="1400" dirty="0">
                <a:solidFill>
                  <a:schemeClr val="bg1"/>
                </a:solidFill>
              </a:rPr>
            </a:br>
            <a:r>
              <a:rPr lang="en-US" sz="1400" dirty="0">
                <a:solidFill>
                  <a:schemeClr val="bg1"/>
                </a:solidFill>
              </a:rPr>
              <a:t>Re-Enrollment Required</a:t>
            </a:r>
          </a:p>
        </p:txBody>
      </p:sp>
      <p:sp>
        <p:nvSpPr>
          <p:cNvPr id="19" name="Rectangle 18"/>
          <p:cNvSpPr/>
          <p:nvPr/>
        </p:nvSpPr>
        <p:spPr>
          <a:xfrm>
            <a:off x="554038" y="2059506"/>
            <a:ext cx="2651760" cy="19724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b="1" dirty="0"/>
              <a:t>January 29, 2017—March 10, 2017 </a:t>
            </a:r>
            <a:r>
              <a:rPr lang="en-US" sz="1100" dirty="0"/>
              <a:t>for 6 months</a:t>
            </a:r>
          </a:p>
          <a:p>
            <a:pPr marL="228600" indent="-114300">
              <a:lnSpc>
                <a:spcPct val="95000"/>
              </a:lnSpc>
              <a:spcBef>
                <a:spcPts val="300"/>
              </a:spcBef>
              <a:spcAft>
                <a:spcPts val="300"/>
              </a:spcAft>
              <a:buSzPct val="80000"/>
              <a:buFont typeface="Arial" pitchFamily="34" charset="0"/>
              <a:buChar char="•"/>
            </a:pPr>
            <a:r>
              <a:rPr lang="en-US" sz="1100" b="1" dirty="0"/>
              <a:t>April 30, 2017—May 26, 2017 </a:t>
            </a:r>
            <a:br>
              <a:rPr lang="en-US" sz="1100" b="1" dirty="0"/>
            </a:br>
            <a:r>
              <a:rPr lang="en-US" sz="1100" dirty="0"/>
              <a:t>for 3 months</a:t>
            </a:r>
          </a:p>
        </p:txBody>
      </p:sp>
      <p:sp>
        <p:nvSpPr>
          <p:cNvPr id="42" name="Rectangle 41"/>
          <p:cNvSpPr/>
          <p:nvPr/>
        </p:nvSpPr>
        <p:spPr>
          <a:xfrm>
            <a:off x="554038"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and PAMs should only use the Partner Program Enrollment </a:t>
            </a:r>
            <a:br>
              <a:rPr lang="en-US" sz="1100" dirty="0">
                <a:solidFill>
                  <a:schemeClr val="tx1"/>
                </a:solidFill>
              </a:rPr>
            </a:br>
            <a:r>
              <a:rPr lang="en-US" sz="1100" dirty="0">
                <a:solidFill>
                  <a:schemeClr val="tx1"/>
                </a:solidFill>
              </a:rPr>
              <a:t>tool to track enrollment status: </a:t>
            </a:r>
            <a:r>
              <a:rPr lang="en-US" sz="1100" dirty="0">
                <a:solidFill>
                  <a:schemeClr val="tx1"/>
                </a:solidFill>
                <a:hlinkClick r:id="rId2"/>
              </a:rPr>
              <a:t>www.cisco.com/go/ppe</a:t>
            </a:r>
            <a:r>
              <a:rPr lang="en-US" sz="1100" dirty="0">
                <a:solidFill>
                  <a:schemeClr val="tx1"/>
                </a:solidFill>
              </a:rPr>
              <a:t> </a:t>
            </a:r>
          </a:p>
        </p:txBody>
      </p:sp>
      <p:cxnSp>
        <p:nvCxnSpPr>
          <p:cNvPr id="20" name="Straight Connector 19"/>
          <p:cNvCxnSpPr/>
          <p:nvPr/>
        </p:nvCxnSpPr>
        <p:spPr>
          <a:xfrm>
            <a:off x="554038" y="2059505"/>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ound Same Side Corner Rectangle 20"/>
          <p:cNvSpPr/>
          <p:nvPr/>
        </p:nvSpPr>
        <p:spPr>
          <a:xfrm>
            <a:off x="3284221" y="1429117"/>
            <a:ext cx="2651760" cy="630389"/>
          </a:xfrm>
          <a:prstGeom prst="round2SameRect">
            <a:avLst>
              <a:gd name="adj1" fmla="val 0"/>
              <a:gd name="adj2"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CSAT Survey Period</a:t>
            </a:r>
          </a:p>
        </p:txBody>
      </p:sp>
      <p:sp>
        <p:nvSpPr>
          <p:cNvPr id="22" name="Rectangle 21"/>
          <p:cNvSpPr/>
          <p:nvPr/>
        </p:nvSpPr>
        <p:spPr>
          <a:xfrm>
            <a:off x="3284221" y="2059506"/>
            <a:ext cx="2651760" cy="197249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Q4 CSAT period ends </a:t>
            </a:r>
            <a:r>
              <a:rPr lang="en-US" sz="1100" b="1" dirty="0"/>
              <a:t/>
            </a:r>
            <a:br>
              <a:rPr lang="en-US" sz="1100" b="1" dirty="0"/>
            </a:br>
            <a:r>
              <a:rPr lang="en-US" sz="1100" b="1" dirty="0"/>
              <a:t>July 29, 2017</a:t>
            </a:r>
          </a:p>
        </p:txBody>
      </p:sp>
      <p:sp>
        <p:nvSpPr>
          <p:cNvPr id="43" name="Rectangle 42"/>
          <p:cNvSpPr/>
          <p:nvPr/>
        </p:nvSpPr>
        <p:spPr>
          <a:xfrm>
            <a:off x="3284221"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and PAMs can also use </a:t>
            </a:r>
            <a:br>
              <a:rPr lang="en-US" sz="1100" dirty="0">
                <a:solidFill>
                  <a:schemeClr val="tx1"/>
                </a:solidFill>
              </a:rPr>
            </a:br>
            <a:r>
              <a:rPr lang="en-US" sz="1100" dirty="0">
                <a:solidFill>
                  <a:schemeClr val="tx1"/>
                </a:solidFill>
              </a:rPr>
              <a:t>the Partner Access </a:t>
            </a:r>
            <a:r>
              <a:rPr lang="en-US" sz="1100" dirty="0" err="1">
                <a:solidFill>
                  <a:schemeClr val="tx1"/>
                </a:solidFill>
              </a:rPr>
              <a:t>onLine</a:t>
            </a:r>
            <a:r>
              <a:rPr lang="en-US" sz="1100" dirty="0">
                <a:solidFill>
                  <a:schemeClr val="tx1"/>
                </a:solidFill>
              </a:rPr>
              <a:t> (PAL) </a:t>
            </a:r>
            <a:br>
              <a:rPr lang="en-US" sz="1100" dirty="0">
                <a:solidFill>
                  <a:schemeClr val="tx1"/>
                </a:solidFill>
              </a:rPr>
            </a:br>
            <a:r>
              <a:rPr lang="en-US" sz="1100" dirty="0">
                <a:solidFill>
                  <a:schemeClr val="tx1"/>
                </a:solidFill>
              </a:rPr>
              <a:t>to track CSAT at: </a:t>
            </a:r>
            <a:br>
              <a:rPr lang="en-US" sz="1100" dirty="0">
                <a:solidFill>
                  <a:schemeClr val="tx1"/>
                </a:solidFill>
              </a:rPr>
            </a:br>
            <a:r>
              <a:rPr lang="en-US" sz="1100" dirty="0">
                <a:solidFill>
                  <a:schemeClr val="tx1"/>
                </a:solidFill>
                <a:hlinkClick r:id="rId3"/>
              </a:rPr>
              <a:t>www.cisco.com/go/pal</a:t>
            </a:r>
            <a:r>
              <a:rPr lang="en-US" sz="1100" dirty="0">
                <a:solidFill>
                  <a:schemeClr val="tx1"/>
                </a:solidFill>
              </a:rPr>
              <a:t> </a:t>
            </a:r>
          </a:p>
        </p:txBody>
      </p:sp>
      <p:cxnSp>
        <p:nvCxnSpPr>
          <p:cNvPr id="23" name="Straight Connector 22"/>
          <p:cNvCxnSpPr/>
          <p:nvPr/>
        </p:nvCxnSpPr>
        <p:spPr>
          <a:xfrm>
            <a:off x="3284221" y="2059506"/>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ound Same Side Corner Rectangle 24"/>
          <p:cNvSpPr/>
          <p:nvPr/>
        </p:nvSpPr>
        <p:spPr>
          <a:xfrm>
            <a:off x="6014403" y="1429117"/>
            <a:ext cx="2651760" cy="630389"/>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Payout Dates</a:t>
            </a:r>
          </a:p>
        </p:txBody>
      </p:sp>
      <p:sp>
        <p:nvSpPr>
          <p:cNvPr id="27" name="Rectangle 26"/>
          <p:cNvSpPr/>
          <p:nvPr/>
        </p:nvSpPr>
        <p:spPr>
          <a:xfrm>
            <a:off x="6014403" y="2059506"/>
            <a:ext cx="2651760" cy="1972491"/>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First payment: </a:t>
            </a:r>
            <a:r>
              <a:rPr lang="en-US" sz="1100" b="1" dirty="0"/>
              <a:t>October 2017</a:t>
            </a:r>
          </a:p>
          <a:p>
            <a:pPr marL="228600" indent="-114300">
              <a:lnSpc>
                <a:spcPct val="95000"/>
              </a:lnSpc>
              <a:spcBef>
                <a:spcPts val="300"/>
              </a:spcBef>
              <a:spcAft>
                <a:spcPts val="300"/>
              </a:spcAft>
              <a:buSzPct val="80000"/>
              <a:buFont typeface="Arial" pitchFamily="34" charset="0"/>
              <a:buChar char="•"/>
            </a:pPr>
            <a:r>
              <a:rPr lang="en-US" sz="1100" dirty="0"/>
              <a:t>Second payment: </a:t>
            </a:r>
            <a:r>
              <a:rPr lang="en-US" sz="1100" b="1" dirty="0"/>
              <a:t>December 2017</a:t>
            </a:r>
          </a:p>
          <a:p>
            <a:pPr marL="228600" indent="-114300">
              <a:lnSpc>
                <a:spcPct val="95000"/>
              </a:lnSpc>
              <a:spcBef>
                <a:spcPts val="300"/>
              </a:spcBef>
              <a:spcAft>
                <a:spcPts val="300"/>
              </a:spcAft>
              <a:buSzPct val="80000"/>
              <a:buFont typeface="Arial" pitchFamily="34" charset="0"/>
              <a:buChar char="•"/>
            </a:pPr>
            <a:r>
              <a:rPr lang="en-US" sz="1100" dirty="0"/>
              <a:t>Claim payment within 90 days to avoid its expiry</a:t>
            </a:r>
          </a:p>
        </p:txBody>
      </p:sp>
      <p:sp>
        <p:nvSpPr>
          <p:cNvPr id="44" name="Rectangle 43"/>
          <p:cNvSpPr/>
          <p:nvPr/>
        </p:nvSpPr>
        <p:spPr>
          <a:xfrm>
            <a:off x="6014403"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should set their </a:t>
            </a:r>
            <a:br>
              <a:rPr lang="en-US" sz="1100" dirty="0">
                <a:solidFill>
                  <a:schemeClr val="tx1"/>
                </a:solidFill>
              </a:rPr>
            </a:br>
            <a:r>
              <a:rPr lang="en-US" sz="1100" dirty="0">
                <a:solidFill>
                  <a:schemeClr val="tx1"/>
                </a:solidFill>
              </a:rPr>
              <a:t>rebate coordinators in </a:t>
            </a:r>
            <a:br>
              <a:rPr lang="en-US" sz="1100" dirty="0">
                <a:solidFill>
                  <a:schemeClr val="tx1"/>
                </a:solidFill>
              </a:rPr>
            </a:br>
            <a:r>
              <a:rPr lang="en-US" sz="1100" dirty="0">
                <a:solidFill>
                  <a:schemeClr val="tx1"/>
                </a:solidFill>
              </a:rPr>
              <a:t>Partner Self Service at:</a:t>
            </a:r>
          </a:p>
          <a:p>
            <a:pPr marL="114300">
              <a:lnSpc>
                <a:spcPct val="95000"/>
              </a:lnSpc>
              <a:spcBef>
                <a:spcPts val="300"/>
              </a:spcBef>
            </a:pPr>
            <a:r>
              <a:rPr lang="en-US" sz="1100" dirty="0">
                <a:solidFill>
                  <a:schemeClr val="tx1"/>
                </a:solidFill>
                <a:hlinkClick r:id="rId4"/>
              </a:rPr>
              <a:t>www.cisco.com/go/pss</a:t>
            </a:r>
            <a:r>
              <a:rPr lang="en-US" sz="1100" dirty="0">
                <a:solidFill>
                  <a:schemeClr val="tx1"/>
                </a:solidFill>
              </a:rPr>
              <a:t> </a:t>
            </a:r>
          </a:p>
        </p:txBody>
      </p:sp>
      <p:cxnSp>
        <p:nvCxnSpPr>
          <p:cNvPr id="29" name="Straight Connector 28"/>
          <p:cNvCxnSpPr/>
          <p:nvPr/>
        </p:nvCxnSpPr>
        <p:spPr>
          <a:xfrm>
            <a:off x="6014403" y="2059506"/>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242742"/>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Customer Satisfaction Process</a:t>
            </a:r>
            <a:endParaRPr lang="en-US" dirty="0"/>
          </a:p>
        </p:txBody>
      </p:sp>
      <p:sp>
        <p:nvSpPr>
          <p:cNvPr id="15" name="Round Same Side Corner Rectangle 14"/>
          <p:cNvSpPr/>
          <p:nvPr/>
        </p:nvSpPr>
        <p:spPr>
          <a:xfrm>
            <a:off x="483702" y="1032661"/>
            <a:ext cx="2651760" cy="630389"/>
          </a:xfrm>
          <a:prstGeom prst="round2SameRect">
            <a:avLst>
              <a:gd name="adj1" fmla="val 0"/>
              <a:gd name="adj2"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Gold, Premier Have </a:t>
            </a:r>
            <a:br>
              <a:rPr lang="en-US" sz="1400" dirty="0">
                <a:solidFill>
                  <a:schemeClr val="bg1"/>
                </a:solidFill>
              </a:rPr>
            </a:br>
            <a:r>
              <a:rPr lang="en-US" sz="1400" dirty="0">
                <a:solidFill>
                  <a:schemeClr val="bg1"/>
                </a:solidFill>
              </a:rPr>
              <a:t>Two Chances for Base Payout</a:t>
            </a:r>
          </a:p>
        </p:txBody>
      </p:sp>
      <p:sp>
        <p:nvSpPr>
          <p:cNvPr id="16" name="Rectangle 15"/>
          <p:cNvSpPr/>
          <p:nvPr/>
        </p:nvSpPr>
        <p:spPr>
          <a:xfrm>
            <a:off x="483702" y="1663049"/>
            <a:ext cx="2651760" cy="218040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fr-FR" sz="1100" dirty="0" err="1"/>
              <a:t>Maintain</a:t>
            </a:r>
            <a:r>
              <a:rPr lang="fr-FR" sz="1100" dirty="0"/>
              <a:t> certification </a:t>
            </a:r>
          </a:p>
          <a:p>
            <a:pPr marL="228600" indent="-114300">
              <a:lnSpc>
                <a:spcPct val="95000"/>
              </a:lnSpc>
              <a:spcBef>
                <a:spcPts val="300"/>
              </a:spcBef>
              <a:spcAft>
                <a:spcPts val="300"/>
              </a:spcAft>
              <a:buSzPct val="80000"/>
              <a:buFont typeface="Arial" pitchFamily="34" charset="0"/>
              <a:buChar char="•"/>
            </a:pPr>
            <a:r>
              <a:rPr lang="en-US" sz="1100" dirty="0"/>
              <a:t>Complete follow-up activities on all low scores received for the current fiscal year within the PAL tool</a:t>
            </a:r>
          </a:p>
          <a:p>
            <a:pPr marL="228600" indent="-114300">
              <a:lnSpc>
                <a:spcPct val="95000"/>
              </a:lnSpc>
              <a:spcBef>
                <a:spcPts val="300"/>
              </a:spcBef>
              <a:buSzPct val="80000"/>
            </a:pPr>
            <a:endParaRPr lang="fr-FR" sz="1100" dirty="0"/>
          </a:p>
        </p:txBody>
      </p:sp>
      <p:cxnSp>
        <p:nvCxnSpPr>
          <p:cNvPr id="17" name="Straight Connector 16"/>
          <p:cNvCxnSpPr/>
          <p:nvPr/>
        </p:nvCxnSpPr>
        <p:spPr>
          <a:xfrm>
            <a:off x="483702" y="1663050"/>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ound Same Side Corner Rectangle 23"/>
          <p:cNvSpPr/>
          <p:nvPr/>
        </p:nvSpPr>
        <p:spPr>
          <a:xfrm>
            <a:off x="3213885" y="1032662"/>
            <a:ext cx="2651760" cy="630389"/>
          </a:xfrm>
          <a:prstGeom prst="round2SameRect">
            <a:avLst>
              <a:gd name="adj1" fmla="val 0"/>
              <a:gd name="adj2"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Select or Registered</a:t>
            </a:r>
          </a:p>
        </p:txBody>
      </p:sp>
      <p:sp>
        <p:nvSpPr>
          <p:cNvPr id="26" name="Rectangle 25"/>
          <p:cNvSpPr/>
          <p:nvPr/>
        </p:nvSpPr>
        <p:spPr>
          <a:xfrm>
            <a:off x="3213885" y="1663049"/>
            <a:ext cx="2651760" cy="218040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Complete follow-up activities on all low scores received for the current fiscal year within the PAL tool</a:t>
            </a:r>
          </a:p>
          <a:p>
            <a:pPr marL="228600" indent="-114300">
              <a:lnSpc>
                <a:spcPct val="95000"/>
              </a:lnSpc>
              <a:spcBef>
                <a:spcPts val="300"/>
              </a:spcBef>
              <a:buSzPct val="80000"/>
              <a:buFont typeface="Arial" pitchFamily="34" charset="0"/>
              <a:buChar char="•"/>
            </a:pPr>
            <a:endParaRPr lang="fr-FR" sz="1100" dirty="0"/>
          </a:p>
          <a:p>
            <a:pPr marL="114300">
              <a:lnSpc>
                <a:spcPct val="95000"/>
              </a:lnSpc>
              <a:spcBef>
                <a:spcPts val="300"/>
              </a:spcBef>
              <a:buSzPct val="80000"/>
            </a:pPr>
            <a:r>
              <a:rPr lang="en-US" sz="1100" dirty="0"/>
              <a:t>Take advantage of standardized Cisco CSAT process to obtain the feedback from your customers</a:t>
            </a:r>
          </a:p>
        </p:txBody>
      </p:sp>
      <p:cxnSp>
        <p:nvCxnSpPr>
          <p:cNvPr id="28" name="Straight Connector 27"/>
          <p:cNvCxnSpPr/>
          <p:nvPr/>
        </p:nvCxnSpPr>
        <p:spPr>
          <a:xfrm>
            <a:off x="3213885" y="1663051"/>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ound Same Side Corner Rectangle 29"/>
          <p:cNvSpPr/>
          <p:nvPr/>
        </p:nvSpPr>
        <p:spPr>
          <a:xfrm>
            <a:off x="5944067" y="1032662"/>
            <a:ext cx="2651760" cy="630389"/>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Customer Satisfaction </a:t>
            </a:r>
            <a:br>
              <a:rPr lang="en-US" sz="1400" dirty="0">
                <a:solidFill>
                  <a:schemeClr val="bg1"/>
                </a:solidFill>
              </a:rPr>
            </a:br>
            <a:r>
              <a:rPr lang="en-US" sz="1400" dirty="0">
                <a:solidFill>
                  <a:schemeClr val="bg1"/>
                </a:solidFill>
              </a:rPr>
              <a:t>Details and Resources</a:t>
            </a:r>
          </a:p>
        </p:txBody>
      </p:sp>
      <p:sp>
        <p:nvSpPr>
          <p:cNvPr id="31" name="Rectangle 30"/>
          <p:cNvSpPr/>
          <p:nvPr/>
        </p:nvSpPr>
        <p:spPr>
          <a:xfrm>
            <a:off x="5944067" y="1663049"/>
            <a:ext cx="2651760" cy="218040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Meeting CSAT is a very important requirement for VIP payment</a:t>
            </a:r>
          </a:p>
          <a:p>
            <a:pPr marL="228600" indent="-114300">
              <a:lnSpc>
                <a:spcPct val="95000"/>
              </a:lnSpc>
              <a:spcBef>
                <a:spcPts val="300"/>
              </a:spcBef>
              <a:spcAft>
                <a:spcPts val="300"/>
              </a:spcAft>
              <a:buSzPct val="80000"/>
              <a:buFont typeface="Arial" pitchFamily="34" charset="0"/>
              <a:buChar char="•"/>
            </a:pPr>
            <a:r>
              <a:rPr lang="en-US" sz="1100" dirty="0"/>
              <a:t>Collaboration SaaS and Security SaaS </a:t>
            </a:r>
            <a:r>
              <a:rPr lang="en-US" sz="1100" dirty="0" smtClean="0"/>
              <a:t>sub-tracks </a:t>
            </a:r>
            <a:r>
              <a:rPr lang="en-US" sz="1100" dirty="0"/>
              <a:t>are not subject to the CSAT requirement</a:t>
            </a:r>
          </a:p>
          <a:p>
            <a:pPr marL="228600" indent="-114300">
              <a:lnSpc>
                <a:spcPct val="95000"/>
              </a:lnSpc>
              <a:spcBef>
                <a:spcPts val="300"/>
              </a:spcBef>
              <a:spcAft>
                <a:spcPts val="300"/>
              </a:spcAft>
              <a:buSzPct val="80000"/>
              <a:buFont typeface="Arial" pitchFamily="34" charset="0"/>
              <a:buChar char="•"/>
            </a:pPr>
            <a:r>
              <a:rPr lang="en-US" sz="1100" dirty="0">
                <a:hlinkClick r:id="rId3"/>
              </a:rPr>
              <a:t>TPV tool </a:t>
            </a:r>
            <a:r>
              <a:rPr lang="en-US" sz="1100" dirty="0"/>
              <a:t>and </a:t>
            </a:r>
            <a:r>
              <a:rPr lang="en-US" sz="1100" dirty="0">
                <a:hlinkClick r:id="rId4"/>
              </a:rPr>
              <a:t>Partner Access online (PAL) tool</a:t>
            </a:r>
            <a:r>
              <a:rPr lang="en-US" sz="1100" dirty="0"/>
              <a:t> provide visibility to CSAT requirements to Partners and PAMs </a:t>
            </a:r>
          </a:p>
        </p:txBody>
      </p:sp>
      <p:cxnSp>
        <p:nvCxnSpPr>
          <p:cNvPr id="32" name="Straight Connector 31"/>
          <p:cNvCxnSpPr/>
          <p:nvPr/>
        </p:nvCxnSpPr>
        <p:spPr>
          <a:xfrm>
            <a:off x="5944067" y="1663051"/>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483702" y="3843454"/>
            <a:ext cx="8118475" cy="542166"/>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300"/>
              </a:spcBef>
            </a:pPr>
            <a:r>
              <a:rPr lang="en-US" sz="1600" dirty="0">
                <a:solidFill>
                  <a:schemeClr val="tx1"/>
                </a:solidFill>
              </a:rPr>
              <a:t>Need more information on CSAT process? Go to </a:t>
            </a:r>
            <a:r>
              <a:rPr lang="en-US" sz="1600" dirty="0">
                <a:solidFill>
                  <a:schemeClr val="tx1"/>
                </a:solidFill>
                <a:hlinkClick r:id="rId5"/>
              </a:rPr>
              <a:t>www.cisco.com/go/csat</a:t>
            </a:r>
            <a:endParaRPr lang="en-US" sz="1600" dirty="0">
              <a:solidFill>
                <a:schemeClr val="tx1"/>
              </a:solidFill>
            </a:endParaRPr>
          </a:p>
        </p:txBody>
      </p:sp>
    </p:spTree>
    <p:extLst>
      <p:ext uri="{BB962C8B-B14F-4D97-AF65-F5344CB8AC3E}">
        <p14:creationId xmlns:p14="http://schemas.microsoft.com/office/powerpoint/2010/main" val="25584492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29 Critical Booking Dates</a:t>
            </a:r>
            <a:endParaRPr lang="en-US" dirty="0"/>
          </a:p>
        </p:txBody>
      </p:sp>
      <p:sp>
        <p:nvSpPr>
          <p:cNvPr id="13" name="Text Placeholder 9"/>
          <p:cNvSpPr>
            <a:spLocks noGrp="1"/>
          </p:cNvSpPr>
          <p:nvPr>
            <p:ph type="body" sz="quarter" idx="4294967295"/>
          </p:nvPr>
        </p:nvSpPr>
        <p:spPr>
          <a:xfrm>
            <a:off x="437766" y="4003675"/>
            <a:ext cx="7323138" cy="325438"/>
          </a:xfrm>
          <a:prstGeom prst="rect">
            <a:avLst/>
          </a:prstGeom>
        </p:spPr>
        <p:txBody>
          <a:bodyPr/>
          <a:lstStyle/>
          <a:p>
            <a:pPr marL="0" indent="0" fontAlgn="t">
              <a:buNone/>
              <a:defRPr/>
            </a:pPr>
            <a:r>
              <a:rPr lang="en-US" sz="700" dirty="0">
                <a:solidFill>
                  <a:srgbClr val="4D4D4D"/>
                </a:solidFill>
              </a:rPr>
              <a:t>* </a:t>
            </a:r>
            <a:r>
              <a:rPr lang="en-US" sz="700" b="1" dirty="0"/>
              <a:t>Cisco Booked: </a:t>
            </a:r>
            <a:r>
              <a:rPr lang="en-US" sz="700" dirty="0"/>
              <a:t>Order which has been entered into Cisco’s ordering system, has passed the initial hold/credit check, and complies with Cisco’s internal booking acceptance policy. </a:t>
            </a:r>
            <a:endParaRPr lang="en-US" sz="700" dirty="0">
              <a:solidFill>
                <a:srgbClr val="4D4D4D"/>
              </a:solidFill>
            </a:endParaRPr>
          </a:p>
        </p:txBody>
      </p:sp>
      <p:sp>
        <p:nvSpPr>
          <p:cNvPr id="15" name="Round Same Side Corner Rectangle 14"/>
          <p:cNvSpPr/>
          <p:nvPr/>
        </p:nvSpPr>
        <p:spPr>
          <a:xfrm>
            <a:off x="483702" y="1032661"/>
            <a:ext cx="2651760" cy="630389"/>
          </a:xfrm>
          <a:prstGeom prst="round2SameRect">
            <a:avLst>
              <a:gd name="adj1" fmla="val 0"/>
              <a:gd name="adj2"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Direct Orders</a:t>
            </a:r>
          </a:p>
        </p:txBody>
      </p:sp>
      <p:sp>
        <p:nvSpPr>
          <p:cNvPr id="16" name="Rectangle 15"/>
          <p:cNvSpPr/>
          <p:nvPr/>
        </p:nvSpPr>
        <p:spPr>
          <a:xfrm>
            <a:off x="483702" y="1663050"/>
            <a:ext cx="2651760" cy="182038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Must book* with Cisco by </a:t>
            </a:r>
            <a:r>
              <a:rPr lang="en-US" sz="1100" b="1" dirty="0"/>
              <a:t>July 29, 2017 </a:t>
            </a:r>
            <a:r>
              <a:rPr lang="en-US" sz="1100" dirty="0"/>
              <a:t>and be shipped before </a:t>
            </a:r>
            <a:br>
              <a:rPr lang="en-US" sz="1100" dirty="0"/>
            </a:br>
            <a:r>
              <a:rPr lang="en-US" sz="1100" b="1" dirty="0"/>
              <a:t>October 28, 2017</a:t>
            </a:r>
          </a:p>
          <a:p>
            <a:pPr marL="228600" indent="-114300">
              <a:lnSpc>
                <a:spcPct val="95000"/>
              </a:lnSpc>
              <a:spcBef>
                <a:spcPts val="300"/>
              </a:spcBef>
              <a:buSzPct val="80000"/>
            </a:pPr>
            <a:endParaRPr lang="fr-FR" sz="1100" dirty="0"/>
          </a:p>
        </p:txBody>
      </p:sp>
      <p:cxnSp>
        <p:nvCxnSpPr>
          <p:cNvPr id="17" name="Straight Connector 16"/>
          <p:cNvCxnSpPr/>
          <p:nvPr/>
        </p:nvCxnSpPr>
        <p:spPr>
          <a:xfrm>
            <a:off x="483702" y="1663050"/>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ound Same Side Corner Rectangle 23"/>
          <p:cNvSpPr/>
          <p:nvPr/>
        </p:nvSpPr>
        <p:spPr>
          <a:xfrm>
            <a:off x="3213885" y="1032662"/>
            <a:ext cx="2651760" cy="630389"/>
          </a:xfrm>
          <a:prstGeom prst="round2SameRect">
            <a:avLst>
              <a:gd name="adj1" fmla="val 0"/>
              <a:gd name="adj2"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Standard Orders Placed </a:t>
            </a:r>
            <a:br>
              <a:rPr lang="en-US" sz="1400" dirty="0">
                <a:solidFill>
                  <a:schemeClr val="bg1"/>
                </a:solidFill>
              </a:rPr>
            </a:br>
            <a:r>
              <a:rPr lang="en-US" sz="1400" dirty="0">
                <a:solidFill>
                  <a:schemeClr val="bg1"/>
                </a:solidFill>
              </a:rPr>
              <a:t>Through Distribution</a:t>
            </a:r>
          </a:p>
        </p:txBody>
      </p:sp>
      <p:sp>
        <p:nvSpPr>
          <p:cNvPr id="26" name="Rectangle 25"/>
          <p:cNvSpPr/>
          <p:nvPr/>
        </p:nvSpPr>
        <p:spPr>
          <a:xfrm>
            <a:off x="3213885" y="1663050"/>
            <a:ext cx="2651760" cy="182037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Product must ship and invoice from the distributor by </a:t>
            </a:r>
            <a:r>
              <a:rPr lang="en-US" sz="1100" b="1" dirty="0"/>
              <a:t>July 27, 2017 </a:t>
            </a:r>
          </a:p>
        </p:txBody>
      </p:sp>
      <p:cxnSp>
        <p:nvCxnSpPr>
          <p:cNvPr id="28" name="Straight Connector 27"/>
          <p:cNvCxnSpPr/>
          <p:nvPr/>
        </p:nvCxnSpPr>
        <p:spPr>
          <a:xfrm>
            <a:off x="3213885" y="1663051"/>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ound Same Side Corner Rectangle 29"/>
          <p:cNvSpPr/>
          <p:nvPr/>
        </p:nvSpPr>
        <p:spPr>
          <a:xfrm>
            <a:off x="5944067" y="1032662"/>
            <a:ext cx="2651760" cy="630389"/>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CBN Orders </a:t>
            </a:r>
            <a:br>
              <a:rPr lang="en-US" sz="1400" dirty="0">
                <a:solidFill>
                  <a:schemeClr val="bg1"/>
                </a:solidFill>
              </a:rPr>
            </a:br>
            <a:r>
              <a:rPr lang="en-US" sz="1400" dirty="0">
                <a:solidFill>
                  <a:schemeClr val="bg1"/>
                </a:solidFill>
              </a:rPr>
              <a:t>Through Distribution</a:t>
            </a:r>
          </a:p>
        </p:txBody>
      </p:sp>
      <p:sp>
        <p:nvSpPr>
          <p:cNvPr id="31" name="Rectangle 30"/>
          <p:cNvSpPr/>
          <p:nvPr/>
        </p:nvSpPr>
        <p:spPr>
          <a:xfrm>
            <a:off x="5944067" y="1663050"/>
            <a:ext cx="2651760" cy="182037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Order must book* with Cisco by </a:t>
            </a:r>
            <a:r>
              <a:rPr lang="en-US" sz="1100" b="1" dirty="0"/>
              <a:t>July 29, 2017 </a:t>
            </a:r>
            <a:r>
              <a:rPr lang="en-US" sz="1100" dirty="0"/>
              <a:t>and be shipped before </a:t>
            </a:r>
            <a:r>
              <a:rPr lang="en-US" sz="1100" b="1" dirty="0"/>
              <a:t>October 28, 2017</a:t>
            </a:r>
          </a:p>
        </p:txBody>
      </p:sp>
      <p:cxnSp>
        <p:nvCxnSpPr>
          <p:cNvPr id="32" name="Straight Connector 31"/>
          <p:cNvCxnSpPr/>
          <p:nvPr/>
        </p:nvCxnSpPr>
        <p:spPr>
          <a:xfrm>
            <a:off x="5944067" y="1663051"/>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483702" y="3433141"/>
            <a:ext cx="8112125" cy="542166"/>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300"/>
              </a:spcBef>
            </a:pPr>
            <a:r>
              <a:rPr lang="en-US" sz="1400" b="1" dirty="0">
                <a:solidFill>
                  <a:schemeClr val="tx1"/>
                </a:solidFill>
              </a:rPr>
              <a:t>Booking Discrepancy Cases </a:t>
            </a:r>
            <a:br>
              <a:rPr lang="en-US" sz="1400" b="1" dirty="0">
                <a:solidFill>
                  <a:schemeClr val="tx1"/>
                </a:solidFill>
              </a:rPr>
            </a:br>
            <a:r>
              <a:rPr lang="en-US" sz="1400" dirty="0">
                <a:solidFill>
                  <a:schemeClr val="tx1"/>
                </a:solidFill>
              </a:rPr>
              <a:t>All Booking Discrepancy Cases Must Be Received via CSC Case by </a:t>
            </a:r>
            <a:r>
              <a:rPr lang="en-US" sz="1400" b="1" dirty="0">
                <a:solidFill>
                  <a:schemeClr val="tx1"/>
                </a:solidFill>
              </a:rPr>
              <a:t>September 1, 2017</a:t>
            </a:r>
          </a:p>
        </p:txBody>
      </p:sp>
    </p:spTree>
    <p:extLst>
      <p:ext uri="{BB962C8B-B14F-4D97-AF65-F5344CB8AC3E}">
        <p14:creationId xmlns:p14="http://schemas.microsoft.com/office/powerpoint/2010/main" val="12063463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lide3-AM26870.jpg"/>
          <p:cNvPicPr>
            <a:picLocks noChangeAspect="1"/>
          </p:cNvPicPr>
          <p:nvPr/>
        </p:nvPicPr>
        <p:blipFill>
          <a:blip r:embed="rId2"/>
          <a:srcRect t="26953" r="19024" b="28075"/>
          <a:stretch>
            <a:fillRect/>
          </a:stretch>
        </p:blipFill>
        <p:spPr>
          <a:xfrm>
            <a:off x="552066" y="1087004"/>
            <a:ext cx="8119872" cy="3006432"/>
          </a:xfrm>
          <a:prstGeom prst="rect">
            <a:avLst/>
          </a:prstGeom>
        </p:spPr>
      </p:pic>
      <p:sp>
        <p:nvSpPr>
          <p:cNvPr id="2" name="Title 1"/>
          <p:cNvSpPr>
            <a:spLocks noGrp="1"/>
          </p:cNvSpPr>
          <p:nvPr>
            <p:ph type="title"/>
          </p:nvPr>
        </p:nvSpPr>
        <p:spPr/>
        <p:txBody>
          <a:bodyPr/>
          <a:lstStyle/>
          <a:p>
            <a:r>
              <a:rPr lang="en-US"/>
              <a:t>VIP 29 Resources</a:t>
            </a:r>
            <a:endParaRPr lang="en-US" dirty="0"/>
          </a:p>
        </p:txBody>
      </p:sp>
      <p:sp>
        <p:nvSpPr>
          <p:cNvPr id="5" name="Rectangle 4"/>
          <p:cNvSpPr/>
          <p:nvPr/>
        </p:nvSpPr>
        <p:spPr>
          <a:xfrm>
            <a:off x="731519" y="1236268"/>
            <a:ext cx="4784618" cy="2566667"/>
          </a:xfrm>
          <a:prstGeom prst="rect">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 rIns="182880" bIns="182880" rtlCol="0" anchor="ctr"/>
          <a:lstStyle/>
          <a:p>
            <a:pPr>
              <a:lnSpc>
                <a:spcPct val="95000"/>
              </a:lnSpc>
              <a:spcBef>
                <a:spcPts val="300"/>
              </a:spcBef>
              <a:spcAft>
                <a:spcPts val="600"/>
              </a:spcAft>
            </a:pPr>
            <a:r>
              <a:rPr lang="en-US" sz="1400" dirty="0">
                <a:solidFill>
                  <a:schemeClr val="tx1"/>
                </a:solidFill>
              </a:rPr>
              <a:t>VIP home page : </a:t>
            </a:r>
            <a:r>
              <a:rPr lang="en-US" sz="1400" dirty="0">
                <a:solidFill>
                  <a:schemeClr val="tx1"/>
                </a:solidFill>
                <a:hlinkClick r:id="rId3"/>
              </a:rPr>
              <a:t>www.cisco.com/go/vip</a:t>
            </a:r>
            <a:r>
              <a:rPr lang="en-US" sz="1400" dirty="0">
                <a:solidFill>
                  <a:schemeClr val="tx1"/>
                </a:solidFill>
              </a:rPr>
              <a:t> </a:t>
            </a:r>
          </a:p>
          <a:p>
            <a:pPr>
              <a:lnSpc>
                <a:spcPct val="95000"/>
              </a:lnSpc>
              <a:spcBef>
                <a:spcPts val="300"/>
              </a:spcBef>
              <a:spcAft>
                <a:spcPts val="600"/>
              </a:spcAft>
            </a:pPr>
            <a:r>
              <a:rPr lang="en-US" sz="1400" dirty="0">
                <a:solidFill>
                  <a:schemeClr val="tx1"/>
                </a:solidFill>
              </a:rPr>
              <a:t>Select geographical drop down based on your location</a:t>
            </a:r>
          </a:p>
          <a:p>
            <a:pPr>
              <a:lnSpc>
                <a:spcPct val="95000"/>
              </a:lnSpc>
              <a:spcBef>
                <a:spcPts val="300"/>
              </a:spcBef>
              <a:spcAft>
                <a:spcPts val="300"/>
              </a:spcAft>
            </a:pPr>
            <a:r>
              <a:rPr lang="en-US" sz="1400" dirty="0">
                <a:solidFill>
                  <a:schemeClr val="tx1"/>
                </a:solidFill>
              </a:rPr>
              <a:t>Includes: </a:t>
            </a: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a:solidFill>
                  <a:schemeClr val="tx1"/>
                </a:solidFill>
              </a:rPr>
              <a:t>VIP Playbook</a:t>
            </a: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a:solidFill>
                  <a:schemeClr val="tx1"/>
                </a:solidFill>
              </a:rPr>
              <a:t>VIP presentation</a:t>
            </a: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a:solidFill>
                  <a:schemeClr val="tx1"/>
                </a:solidFill>
              </a:rPr>
              <a:t>VIP rules</a:t>
            </a: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a:solidFill>
                  <a:schemeClr val="tx1"/>
                </a:solidFill>
              </a:rPr>
              <a:t>Link to SKUs list</a:t>
            </a: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a:solidFill>
                  <a:schemeClr val="tx1"/>
                </a:solidFill>
              </a:rPr>
              <a:t>Links to PPE, TPV tools + trainings </a:t>
            </a:r>
          </a:p>
          <a:p>
            <a:pPr marL="173038" indent="-173038">
              <a:lnSpc>
                <a:spcPct val="95000"/>
              </a:lnSpc>
              <a:spcBef>
                <a:spcPts val="300"/>
              </a:spcBef>
              <a:spcAft>
                <a:spcPts val="0"/>
              </a:spcAft>
              <a:buClr>
                <a:schemeClr val="accent1"/>
              </a:buClr>
              <a:buSzPct val="80000"/>
              <a:buFont typeface="Arial" panose="020B0604020202020204" pitchFamily="34" charset="0"/>
              <a:buChar char="•"/>
            </a:pPr>
            <a:r>
              <a:rPr lang="en-US" sz="1200" dirty="0">
                <a:solidFill>
                  <a:schemeClr val="tx1"/>
                </a:solidFill>
              </a:rPr>
              <a:t>How to open CSC case for any inquiries</a:t>
            </a:r>
          </a:p>
        </p:txBody>
      </p:sp>
      <p:sp>
        <p:nvSpPr>
          <p:cNvPr id="6" name="Rectangle 646"/>
          <p:cNvSpPr>
            <a:spLocks noChangeArrowheads="1"/>
          </p:cNvSpPr>
          <p:nvPr/>
        </p:nvSpPr>
        <p:spPr bwMode="auto">
          <a:xfrm>
            <a:off x="552066" y="3892460"/>
            <a:ext cx="8120447" cy="482155"/>
          </a:xfrm>
          <a:prstGeom prst="rect">
            <a:avLst/>
          </a:prstGeom>
          <a:solidFill>
            <a:schemeClr val="accent1"/>
          </a:solidFill>
          <a:ln w="1270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gn="ctr"/>
            <a:r>
              <a:rPr lang="en-GB" dirty="0"/>
              <a:t>Don’t know where to find the answer? Go to the VIP website. </a:t>
            </a:r>
            <a:endParaRPr lang="en-US" dirty="0"/>
          </a:p>
        </p:txBody>
      </p:sp>
    </p:spTree>
    <p:extLst>
      <p:ext uri="{BB962C8B-B14F-4D97-AF65-F5344CB8AC3E}">
        <p14:creationId xmlns:p14="http://schemas.microsoft.com/office/powerpoint/2010/main" val="23825547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dirty="0"/>
              <a:t>VIP 28: Payout Information</a:t>
            </a:r>
          </a:p>
        </p:txBody>
      </p:sp>
    </p:spTree>
    <p:extLst>
      <p:ext uri="{BB962C8B-B14F-4D97-AF65-F5344CB8AC3E}">
        <p14:creationId xmlns:p14="http://schemas.microsoft.com/office/powerpoint/2010/main" val="3748065174"/>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VIP 28 Key Dates</a:t>
            </a:r>
            <a:br>
              <a:rPr lang="en-US" dirty="0"/>
            </a:br>
            <a:r>
              <a:rPr lang="en-US" sz="1800" dirty="0"/>
              <a:t>Program Period 28: July 31, 2016–January 28, 2017</a:t>
            </a:r>
            <a:endParaRPr lang="en-US" dirty="0"/>
          </a:p>
        </p:txBody>
      </p:sp>
      <p:sp>
        <p:nvSpPr>
          <p:cNvPr id="18" name="Round Same Side Corner Rectangle 17"/>
          <p:cNvSpPr/>
          <p:nvPr/>
        </p:nvSpPr>
        <p:spPr>
          <a:xfrm>
            <a:off x="554038" y="1429116"/>
            <a:ext cx="2651760" cy="630389"/>
          </a:xfrm>
          <a:prstGeom prst="round2SameRect">
            <a:avLst>
              <a:gd name="adj1" fmla="val 0"/>
              <a:gd name="adj2"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Enrollment Windows</a:t>
            </a:r>
            <a:br>
              <a:rPr lang="en-US" sz="1400" dirty="0">
                <a:solidFill>
                  <a:schemeClr val="bg1"/>
                </a:solidFill>
              </a:rPr>
            </a:br>
            <a:r>
              <a:rPr lang="en-US" sz="1400" dirty="0">
                <a:solidFill>
                  <a:schemeClr val="bg1"/>
                </a:solidFill>
              </a:rPr>
              <a:t>Re-Enrollment Required</a:t>
            </a:r>
          </a:p>
        </p:txBody>
      </p:sp>
      <p:sp>
        <p:nvSpPr>
          <p:cNvPr id="19" name="Rectangle 18"/>
          <p:cNvSpPr/>
          <p:nvPr/>
        </p:nvSpPr>
        <p:spPr>
          <a:xfrm>
            <a:off x="554038" y="2059506"/>
            <a:ext cx="2651760" cy="197249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b="1" dirty="0"/>
              <a:t>July 31, 2016—September 9, 2016</a:t>
            </a:r>
            <a:br>
              <a:rPr lang="en-US" sz="1100" b="1" dirty="0"/>
            </a:br>
            <a:r>
              <a:rPr lang="en-US" sz="1100" dirty="0"/>
              <a:t>for 6 months</a:t>
            </a:r>
          </a:p>
          <a:p>
            <a:pPr marL="228600" indent="-114300">
              <a:lnSpc>
                <a:spcPct val="95000"/>
              </a:lnSpc>
              <a:spcBef>
                <a:spcPts val="300"/>
              </a:spcBef>
              <a:spcAft>
                <a:spcPts val="300"/>
              </a:spcAft>
              <a:buSzPct val="80000"/>
              <a:buFont typeface="Arial" pitchFamily="34" charset="0"/>
              <a:buChar char="•"/>
            </a:pPr>
            <a:r>
              <a:rPr lang="en-US" sz="1100" b="1" dirty="0"/>
              <a:t>October 30, 2016—November 25, 2016 </a:t>
            </a:r>
            <a:r>
              <a:rPr lang="en-US" sz="1100" dirty="0"/>
              <a:t>for 3 months</a:t>
            </a:r>
          </a:p>
        </p:txBody>
      </p:sp>
      <p:sp>
        <p:nvSpPr>
          <p:cNvPr id="42" name="Rectangle 41"/>
          <p:cNvSpPr/>
          <p:nvPr/>
        </p:nvSpPr>
        <p:spPr>
          <a:xfrm>
            <a:off x="554038"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and PAMs should only use the Partner Program Enrollment </a:t>
            </a:r>
            <a:br>
              <a:rPr lang="en-US" sz="1100" dirty="0">
                <a:solidFill>
                  <a:schemeClr val="tx1"/>
                </a:solidFill>
              </a:rPr>
            </a:br>
            <a:r>
              <a:rPr lang="en-US" sz="1100" dirty="0">
                <a:solidFill>
                  <a:schemeClr val="tx1"/>
                </a:solidFill>
              </a:rPr>
              <a:t>tool to track enrollment status: </a:t>
            </a:r>
            <a:r>
              <a:rPr lang="en-US" sz="1100" dirty="0">
                <a:solidFill>
                  <a:schemeClr val="tx1"/>
                </a:solidFill>
                <a:hlinkClick r:id="rId2"/>
              </a:rPr>
              <a:t>www.cisco.com/go/ppe</a:t>
            </a:r>
            <a:r>
              <a:rPr lang="en-US" sz="1100" dirty="0">
                <a:solidFill>
                  <a:schemeClr val="tx1"/>
                </a:solidFill>
              </a:rPr>
              <a:t> </a:t>
            </a:r>
          </a:p>
        </p:txBody>
      </p:sp>
      <p:cxnSp>
        <p:nvCxnSpPr>
          <p:cNvPr id="20" name="Straight Connector 19"/>
          <p:cNvCxnSpPr/>
          <p:nvPr/>
        </p:nvCxnSpPr>
        <p:spPr>
          <a:xfrm>
            <a:off x="554038" y="2059505"/>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ound Same Side Corner Rectangle 20"/>
          <p:cNvSpPr/>
          <p:nvPr/>
        </p:nvSpPr>
        <p:spPr>
          <a:xfrm>
            <a:off x="3284221" y="1429117"/>
            <a:ext cx="2651760" cy="630389"/>
          </a:xfrm>
          <a:prstGeom prst="round2SameRect">
            <a:avLst>
              <a:gd name="adj1" fmla="val 0"/>
              <a:gd name="adj2"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CSAT Survey Period</a:t>
            </a:r>
          </a:p>
        </p:txBody>
      </p:sp>
      <p:sp>
        <p:nvSpPr>
          <p:cNvPr id="22" name="Rectangle 21"/>
          <p:cNvSpPr/>
          <p:nvPr/>
        </p:nvSpPr>
        <p:spPr>
          <a:xfrm>
            <a:off x="3284221" y="2059506"/>
            <a:ext cx="2651760" cy="197249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Q2 CSAT period ends </a:t>
            </a:r>
            <a:r>
              <a:rPr lang="en-US" sz="1100" b="1" dirty="0"/>
              <a:t/>
            </a:r>
            <a:br>
              <a:rPr lang="en-US" sz="1100" b="1" dirty="0"/>
            </a:br>
            <a:r>
              <a:rPr lang="en-US" sz="1100" b="1" dirty="0"/>
              <a:t>January 28, 2017</a:t>
            </a:r>
          </a:p>
        </p:txBody>
      </p:sp>
      <p:sp>
        <p:nvSpPr>
          <p:cNvPr id="43" name="Rectangle 42"/>
          <p:cNvSpPr/>
          <p:nvPr/>
        </p:nvSpPr>
        <p:spPr>
          <a:xfrm>
            <a:off x="3284221"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and PAMs can also use </a:t>
            </a:r>
            <a:br>
              <a:rPr lang="en-US" sz="1100" dirty="0">
                <a:solidFill>
                  <a:schemeClr val="tx1"/>
                </a:solidFill>
              </a:rPr>
            </a:br>
            <a:r>
              <a:rPr lang="en-US" sz="1100" dirty="0">
                <a:solidFill>
                  <a:schemeClr val="tx1"/>
                </a:solidFill>
              </a:rPr>
              <a:t>the Partner Access </a:t>
            </a:r>
            <a:r>
              <a:rPr lang="en-US" sz="1100" dirty="0" err="1">
                <a:solidFill>
                  <a:schemeClr val="tx1"/>
                </a:solidFill>
              </a:rPr>
              <a:t>onLine</a:t>
            </a:r>
            <a:r>
              <a:rPr lang="en-US" sz="1100" dirty="0">
                <a:solidFill>
                  <a:schemeClr val="tx1"/>
                </a:solidFill>
              </a:rPr>
              <a:t> (PAL) </a:t>
            </a:r>
            <a:br>
              <a:rPr lang="en-US" sz="1100" dirty="0">
                <a:solidFill>
                  <a:schemeClr val="tx1"/>
                </a:solidFill>
              </a:rPr>
            </a:br>
            <a:r>
              <a:rPr lang="en-US" sz="1100" dirty="0">
                <a:solidFill>
                  <a:schemeClr val="tx1"/>
                </a:solidFill>
              </a:rPr>
              <a:t>to track CSAT at: </a:t>
            </a:r>
            <a:br>
              <a:rPr lang="en-US" sz="1100" dirty="0">
                <a:solidFill>
                  <a:schemeClr val="tx1"/>
                </a:solidFill>
              </a:rPr>
            </a:br>
            <a:r>
              <a:rPr lang="en-US" sz="1100" dirty="0">
                <a:solidFill>
                  <a:schemeClr val="tx1"/>
                </a:solidFill>
                <a:hlinkClick r:id="rId3"/>
              </a:rPr>
              <a:t>www.cisco.com/go/pal</a:t>
            </a:r>
            <a:r>
              <a:rPr lang="en-US" sz="1100" dirty="0">
                <a:solidFill>
                  <a:schemeClr val="tx1"/>
                </a:solidFill>
              </a:rPr>
              <a:t> </a:t>
            </a:r>
          </a:p>
        </p:txBody>
      </p:sp>
      <p:cxnSp>
        <p:nvCxnSpPr>
          <p:cNvPr id="23" name="Straight Connector 22"/>
          <p:cNvCxnSpPr/>
          <p:nvPr/>
        </p:nvCxnSpPr>
        <p:spPr>
          <a:xfrm>
            <a:off x="3284221" y="2059506"/>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ound Same Side Corner Rectangle 24"/>
          <p:cNvSpPr/>
          <p:nvPr/>
        </p:nvSpPr>
        <p:spPr>
          <a:xfrm>
            <a:off x="6014403" y="1429117"/>
            <a:ext cx="2651760" cy="630389"/>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Payout Dates</a:t>
            </a:r>
          </a:p>
        </p:txBody>
      </p:sp>
      <p:sp>
        <p:nvSpPr>
          <p:cNvPr id="27" name="Rectangle 26"/>
          <p:cNvSpPr/>
          <p:nvPr/>
        </p:nvSpPr>
        <p:spPr>
          <a:xfrm>
            <a:off x="6014403" y="2059506"/>
            <a:ext cx="2651760" cy="1972491"/>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228600" indent="-114300">
              <a:lnSpc>
                <a:spcPct val="95000"/>
              </a:lnSpc>
              <a:spcBef>
                <a:spcPts val="300"/>
              </a:spcBef>
              <a:spcAft>
                <a:spcPts val="300"/>
              </a:spcAft>
              <a:buSzPct val="80000"/>
              <a:buFont typeface="Arial" pitchFamily="34" charset="0"/>
              <a:buChar char="•"/>
            </a:pPr>
            <a:r>
              <a:rPr lang="en-US" sz="1100" dirty="0"/>
              <a:t>First payment: </a:t>
            </a:r>
            <a:r>
              <a:rPr lang="en-US" sz="1100" b="1" dirty="0"/>
              <a:t>April 2017</a:t>
            </a:r>
          </a:p>
          <a:p>
            <a:pPr marL="228600" indent="-114300">
              <a:lnSpc>
                <a:spcPct val="95000"/>
              </a:lnSpc>
              <a:spcBef>
                <a:spcPts val="300"/>
              </a:spcBef>
              <a:spcAft>
                <a:spcPts val="300"/>
              </a:spcAft>
              <a:buSzPct val="80000"/>
              <a:buFont typeface="Arial" pitchFamily="34" charset="0"/>
              <a:buChar char="•"/>
            </a:pPr>
            <a:r>
              <a:rPr lang="en-US" sz="1100" dirty="0"/>
              <a:t>Second payment: </a:t>
            </a:r>
            <a:r>
              <a:rPr lang="en-US" sz="1100" b="1" dirty="0"/>
              <a:t>July 2017</a:t>
            </a:r>
          </a:p>
          <a:p>
            <a:pPr marL="228600" indent="-114300">
              <a:lnSpc>
                <a:spcPct val="95000"/>
              </a:lnSpc>
              <a:spcBef>
                <a:spcPts val="300"/>
              </a:spcBef>
              <a:spcAft>
                <a:spcPts val="300"/>
              </a:spcAft>
              <a:buSzPct val="80000"/>
              <a:buFont typeface="Arial" pitchFamily="34" charset="0"/>
              <a:buChar char="•"/>
            </a:pPr>
            <a:r>
              <a:rPr lang="en-US" sz="1100" dirty="0"/>
              <a:t>Claim payment within 90 days to avoid its expiry</a:t>
            </a:r>
          </a:p>
        </p:txBody>
      </p:sp>
      <p:sp>
        <p:nvSpPr>
          <p:cNvPr id="44" name="Rectangle 43"/>
          <p:cNvSpPr/>
          <p:nvPr/>
        </p:nvSpPr>
        <p:spPr>
          <a:xfrm>
            <a:off x="6014403" y="3056372"/>
            <a:ext cx="2651760" cy="9756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95000"/>
              </a:lnSpc>
              <a:spcBef>
                <a:spcPts val="300"/>
              </a:spcBef>
            </a:pPr>
            <a:r>
              <a:rPr lang="en-US" sz="1100" dirty="0">
                <a:solidFill>
                  <a:schemeClr val="tx1"/>
                </a:solidFill>
              </a:rPr>
              <a:t>Partners should set their </a:t>
            </a:r>
            <a:br>
              <a:rPr lang="en-US" sz="1100" dirty="0">
                <a:solidFill>
                  <a:schemeClr val="tx1"/>
                </a:solidFill>
              </a:rPr>
            </a:br>
            <a:r>
              <a:rPr lang="en-US" sz="1100" dirty="0">
                <a:solidFill>
                  <a:schemeClr val="tx1"/>
                </a:solidFill>
              </a:rPr>
              <a:t>rebate coordinators in </a:t>
            </a:r>
            <a:br>
              <a:rPr lang="en-US" sz="1100" dirty="0">
                <a:solidFill>
                  <a:schemeClr val="tx1"/>
                </a:solidFill>
              </a:rPr>
            </a:br>
            <a:r>
              <a:rPr lang="en-US" sz="1100" dirty="0">
                <a:solidFill>
                  <a:schemeClr val="tx1"/>
                </a:solidFill>
              </a:rPr>
              <a:t>Partner Self Service at:</a:t>
            </a:r>
          </a:p>
          <a:p>
            <a:pPr marL="114300">
              <a:lnSpc>
                <a:spcPct val="95000"/>
              </a:lnSpc>
              <a:spcBef>
                <a:spcPts val="300"/>
              </a:spcBef>
            </a:pPr>
            <a:r>
              <a:rPr lang="en-US" sz="1100" dirty="0">
                <a:solidFill>
                  <a:schemeClr val="tx1"/>
                </a:solidFill>
                <a:hlinkClick r:id="rId4"/>
              </a:rPr>
              <a:t>www.cisco.com/go/pss</a:t>
            </a:r>
            <a:r>
              <a:rPr lang="en-US" sz="1100" dirty="0">
                <a:solidFill>
                  <a:schemeClr val="tx1"/>
                </a:solidFill>
              </a:rPr>
              <a:t> </a:t>
            </a:r>
          </a:p>
        </p:txBody>
      </p:sp>
      <p:cxnSp>
        <p:nvCxnSpPr>
          <p:cNvPr id="29" name="Straight Connector 28"/>
          <p:cNvCxnSpPr/>
          <p:nvPr/>
        </p:nvCxnSpPr>
        <p:spPr>
          <a:xfrm>
            <a:off x="6014403" y="2059506"/>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546150"/>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VIP 28 Critical Booking Dates</a:t>
            </a:r>
            <a:endParaRPr lang="en-US" dirty="0"/>
          </a:p>
        </p:txBody>
      </p:sp>
      <p:sp>
        <p:nvSpPr>
          <p:cNvPr id="13" name="Text Placeholder 9"/>
          <p:cNvSpPr>
            <a:spLocks noGrp="1"/>
          </p:cNvSpPr>
          <p:nvPr>
            <p:ph type="body" sz="quarter" idx="4294967295"/>
          </p:nvPr>
        </p:nvSpPr>
        <p:spPr>
          <a:xfrm>
            <a:off x="483702" y="4023041"/>
            <a:ext cx="7323138" cy="325438"/>
          </a:xfrm>
          <a:prstGeom prst="rect">
            <a:avLst/>
          </a:prstGeom>
        </p:spPr>
        <p:txBody>
          <a:bodyPr/>
          <a:lstStyle/>
          <a:p>
            <a:pPr marL="0" indent="0" fontAlgn="t">
              <a:buNone/>
              <a:defRPr/>
            </a:pPr>
            <a:r>
              <a:rPr lang="en-US" sz="700" dirty="0">
                <a:solidFill>
                  <a:srgbClr val="4D4D4D"/>
                </a:solidFill>
              </a:rPr>
              <a:t>* </a:t>
            </a:r>
            <a:r>
              <a:rPr lang="en-US" sz="700" b="1" dirty="0"/>
              <a:t>Cisco Booked: </a:t>
            </a:r>
            <a:r>
              <a:rPr lang="en-US" sz="700" dirty="0"/>
              <a:t>Order which has been entered into Cisco’s ordering system, has passed the initial hold/credit check, and complies with Cisco’s internal booking acceptance policy. </a:t>
            </a:r>
            <a:endParaRPr lang="en-US" sz="700" dirty="0">
              <a:solidFill>
                <a:srgbClr val="4D4D4D"/>
              </a:solidFill>
            </a:endParaRPr>
          </a:p>
        </p:txBody>
      </p:sp>
      <p:sp>
        <p:nvSpPr>
          <p:cNvPr id="15" name="Round Same Side Corner Rectangle 14"/>
          <p:cNvSpPr/>
          <p:nvPr/>
        </p:nvSpPr>
        <p:spPr>
          <a:xfrm>
            <a:off x="483702" y="1032661"/>
            <a:ext cx="2651760" cy="630389"/>
          </a:xfrm>
          <a:prstGeom prst="round2SameRect">
            <a:avLst>
              <a:gd name="adj1" fmla="val 0"/>
              <a:gd name="adj2"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Direct Orders</a:t>
            </a:r>
          </a:p>
        </p:txBody>
      </p:sp>
      <p:sp>
        <p:nvSpPr>
          <p:cNvPr id="16" name="Rectangle 15"/>
          <p:cNvSpPr/>
          <p:nvPr/>
        </p:nvSpPr>
        <p:spPr>
          <a:xfrm>
            <a:off x="483702" y="1663050"/>
            <a:ext cx="2651760" cy="182038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Must book* with Cisco by </a:t>
            </a:r>
            <a:r>
              <a:rPr lang="en-US" sz="1100" b="1" dirty="0"/>
              <a:t>January 28, 2017</a:t>
            </a:r>
            <a:r>
              <a:rPr lang="en-US" sz="1100" dirty="0"/>
              <a:t> and be shipped before </a:t>
            </a:r>
            <a:br>
              <a:rPr lang="en-US" sz="1100" dirty="0"/>
            </a:br>
            <a:r>
              <a:rPr lang="en-US" sz="1100" b="1" dirty="0"/>
              <a:t>April 29, 2017</a:t>
            </a:r>
          </a:p>
          <a:p>
            <a:pPr marL="228600" indent="-114300">
              <a:lnSpc>
                <a:spcPct val="95000"/>
              </a:lnSpc>
              <a:spcBef>
                <a:spcPts val="300"/>
              </a:spcBef>
              <a:buSzPct val="80000"/>
            </a:pPr>
            <a:endParaRPr lang="fr-FR" sz="1100" dirty="0"/>
          </a:p>
        </p:txBody>
      </p:sp>
      <p:cxnSp>
        <p:nvCxnSpPr>
          <p:cNvPr id="17" name="Straight Connector 16"/>
          <p:cNvCxnSpPr/>
          <p:nvPr/>
        </p:nvCxnSpPr>
        <p:spPr>
          <a:xfrm>
            <a:off x="483702" y="1663050"/>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ound Same Side Corner Rectangle 23"/>
          <p:cNvSpPr/>
          <p:nvPr/>
        </p:nvSpPr>
        <p:spPr>
          <a:xfrm>
            <a:off x="3213885" y="1032662"/>
            <a:ext cx="2651760" cy="630389"/>
          </a:xfrm>
          <a:prstGeom prst="round2SameRect">
            <a:avLst>
              <a:gd name="adj1" fmla="val 0"/>
              <a:gd name="adj2" fmla="val 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Standard Orders Placed </a:t>
            </a:r>
            <a:br>
              <a:rPr lang="en-US" sz="1400" dirty="0">
                <a:solidFill>
                  <a:schemeClr val="bg1"/>
                </a:solidFill>
              </a:rPr>
            </a:br>
            <a:r>
              <a:rPr lang="en-US" sz="1400" dirty="0">
                <a:solidFill>
                  <a:schemeClr val="bg1"/>
                </a:solidFill>
              </a:rPr>
              <a:t>Through Distribution</a:t>
            </a:r>
          </a:p>
        </p:txBody>
      </p:sp>
      <p:sp>
        <p:nvSpPr>
          <p:cNvPr id="26" name="Rectangle 25"/>
          <p:cNvSpPr/>
          <p:nvPr/>
        </p:nvSpPr>
        <p:spPr>
          <a:xfrm>
            <a:off x="3213885" y="1663050"/>
            <a:ext cx="2651760" cy="182037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Product must ship and invoice from the distributor by </a:t>
            </a:r>
            <a:r>
              <a:rPr lang="en-US" sz="1100" b="1" dirty="0"/>
              <a:t>January 26, 2017 </a:t>
            </a:r>
          </a:p>
        </p:txBody>
      </p:sp>
      <p:cxnSp>
        <p:nvCxnSpPr>
          <p:cNvPr id="28" name="Straight Connector 27"/>
          <p:cNvCxnSpPr/>
          <p:nvPr/>
        </p:nvCxnSpPr>
        <p:spPr>
          <a:xfrm>
            <a:off x="3213885" y="1663051"/>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ound Same Side Corner Rectangle 29"/>
          <p:cNvSpPr/>
          <p:nvPr/>
        </p:nvSpPr>
        <p:spPr>
          <a:xfrm>
            <a:off x="5944067" y="1032662"/>
            <a:ext cx="2651760" cy="630389"/>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p:spPr>
        <p:txBody>
          <a:bodyPr wrap="none" lIns="73025" tIns="36511" rIns="73025" bIns="36511" anchor="ctr"/>
          <a:lstStyle/>
          <a:p>
            <a:pPr algn="ctr">
              <a:lnSpc>
                <a:spcPct val="95000"/>
              </a:lnSpc>
              <a:spcBef>
                <a:spcPts val="300"/>
              </a:spcBef>
            </a:pPr>
            <a:r>
              <a:rPr lang="en-US" sz="1400" dirty="0">
                <a:solidFill>
                  <a:schemeClr val="bg1"/>
                </a:solidFill>
              </a:rPr>
              <a:t>CBN Orders </a:t>
            </a:r>
            <a:br>
              <a:rPr lang="en-US" sz="1400" dirty="0">
                <a:solidFill>
                  <a:schemeClr val="bg1"/>
                </a:solidFill>
              </a:rPr>
            </a:br>
            <a:r>
              <a:rPr lang="en-US" sz="1400" dirty="0">
                <a:solidFill>
                  <a:schemeClr val="bg1"/>
                </a:solidFill>
              </a:rPr>
              <a:t>Through Distribution</a:t>
            </a:r>
          </a:p>
        </p:txBody>
      </p:sp>
      <p:sp>
        <p:nvSpPr>
          <p:cNvPr id="31" name="Rectangle 30"/>
          <p:cNvSpPr/>
          <p:nvPr/>
        </p:nvSpPr>
        <p:spPr>
          <a:xfrm>
            <a:off x="5944067" y="1663050"/>
            <a:ext cx="2651760" cy="182037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4300">
              <a:lnSpc>
                <a:spcPct val="95000"/>
              </a:lnSpc>
              <a:spcBef>
                <a:spcPts val="300"/>
              </a:spcBef>
              <a:spcAft>
                <a:spcPts val="300"/>
              </a:spcAft>
              <a:buSzPct val="80000"/>
            </a:pPr>
            <a:r>
              <a:rPr lang="en-US" sz="1100" dirty="0"/>
              <a:t>Order must book* with Cisco by </a:t>
            </a:r>
            <a:r>
              <a:rPr lang="en-US" sz="1100" b="1" dirty="0"/>
              <a:t>January 28, 2017 </a:t>
            </a:r>
            <a:r>
              <a:rPr lang="en-US" sz="1100" dirty="0"/>
              <a:t>and be shipped before </a:t>
            </a:r>
            <a:r>
              <a:rPr lang="en-US" sz="1100" b="1" dirty="0"/>
              <a:t>April 29, 2017</a:t>
            </a:r>
          </a:p>
        </p:txBody>
      </p:sp>
      <p:cxnSp>
        <p:nvCxnSpPr>
          <p:cNvPr id="32" name="Straight Connector 31"/>
          <p:cNvCxnSpPr/>
          <p:nvPr/>
        </p:nvCxnSpPr>
        <p:spPr>
          <a:xfrm>
            <a:off x="5944067" y="1663051"/>
            <a:ext cx="2651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483702" y="3433141"/>
            <a:ext cx="8118475" cy="542166"/>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spcBef>
                <a:spcPts val="300"/>
              </a:spcBef>
            </a:pPr>
            <a:r>
              <a:rPr lang="en-US" sz="1600" b="1" dirty="0">
                <a:solidFill>
                  <a:schemeClr val="tx1"/>
                </a:solidFill>
              </a:rPr>
              <a:t>Booking Discrepancy Cases </a:t>
            </a:r>
            <a:br>
              <a:rPr lang="en-US" sz="1600" b="1" dirty="0">
                <a:solidFill>
                  <a:schemeClr val="tx1"/>
                </a:solidFill>
              </a:rPr>
            </a:br>
            <a:r>
              <a:rPr lang="en-US" sz="1600" dirty="0">
                <a:solidFill>
                  <a:schemeClr val="tx1"/>
                </a:solidFill>
              </a:rPr>
              <a:t>All Booking Discrepancy Cases Must Be Received via CSC Case by </a:t>
            </a:r>
            <a:r>
              <a:rPr lang="en-US" sz="1600" b="1" dirty="0">
                <a:solidFill>
                  <a:schemeClr val="tx1"/>
                </a:solidFill>
              </a:rPr>
              <a:t>March 3, 2017 </a:t>
            </a:r>
          </a:p>
        </p:txBody>
      </p:sp>
    </p:spTree>
    <p:extLst>
      <p:ext uri="{BB962C8B-B14F-4D97-AF65-F5344CB8AC3E}">
        <p14:creationId xmlns:p14="http://schemas.microsoft.com/office/powerpoint/2010/main" val="12049071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 Self Service (PSS) Payment Contact</a:t>
            </a:r>
          </a:p>
        </p:txBody>
      </p:sp>
      <p:sp>
        <p:nvSpPr>
          <p:cNvPr id="4" name="Rectangle 3"/>
          <p:cNvSpPr/>
          <p:nvPr/>
        </p:nvSpPr>
        <p:spPr>
          <a:xfrm>
            <a:off x="533400" y="1154780"/>
            <a:ext cx="8162925" cy="3403226"/>
          </a:xfrm>
          <a:prstGeom prst="rect">
            <a:avLst/>
          </a:prstGeom>
          <a:gradFill flip="none" rotWithShape="1">
            <a:gsLst>
              <a:gs pos="0">
                <a:schemeClr val="bg1">
                  <a:alpha val="0"/>
                </a:schemeClr>
              </a:gs>
              <a:gs pos="65000">
                <a:schemeClr val="bg1">
                  <a:lumMod val="85000"/>
                  <a:alpha val="75000"/>
                </a:schemeClr>
              </a:gs>
            </a:gsLst>
            <a:lin ang="162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ct val="90000"/>
              </a:lnSpc>
              <a:defRPr/>
            </a:pPr>
            <a:endParaRPr lang="en-US" dirty="0">
              <a:ea typeface="+mn-ea"/>
              <a:cs typeface="Arial" pitchFamily="34" charset="0"/>
            </a:endParaRPr>
          </a:p>
        </p:txBody>
      </p:sp>
      <p:sp>
        <p:nvSpPr>
          <p:cNvPr id="5" name="Round Same Side Corner Rectangle 4"/>
          <p:cNvSpPr/>
          <p:nvPr/>
        </p:nvSpPr>
        <p:spPr>
          <a:xfrm>
            <a:off x="533400" y="958185"/>
            <a:ext cx="8162925" cy="424774"/>
          </a:xfrm>
          <a:prstGeom prst="round2SameRect">
            <a:avLst>
              <a:gd name="adj1" fmla="val 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txBody>
          <a:bodyPr wrap="none" lIns="73025" tIns="36511" rIns="73025" bIns="36511" anchor="ctr"/>
          <a:lstStyle/>
          <a:p>
            <a:pPr algn="ctr"/>
            <a:r>
              <a:rPr lang="en-US" sz="1600" dirty="0">
                <a:solidFill>
                  <a:schemeClr val="bg1"/>
                </a:solidFill>
                <a:latin typeface="+mn-lt"/>
              </a:rPr>
              <a:t>To set your Rebate Coordinator, please go to </a:t>
            </a:r>
            <a:r>
              <a:rPr lang="en-US" sz="1600" dirty="0">
                <a:solidFill>
                  <a:schemeClr val="bg1"/>
                </a:solidFill>
                <a:latin typeface="+mn-lt"/>
                <a:hlinkClick r:id="rId3"/>
              </a:rPr>
              <a:t>www.cisco.com/go/pss</a:t>
            </a:r>
            <a:endParaRPr lang="en-US" sz="1600" b="1" dirty="0">
              <a:solidFill>
                <a:schemeClr val="bg1"/>
              </a:solidFill>
              <a:latin typeface="+mn-lt"/>
            </a:endParaRPr>
          </a:p>
        </p:txBody>
      </p:sp>
      <p:pic>
        <p:nvPicPr>
          <p:cNvPr id="9" name="Snagit_PPT6A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0425" y="1510263"/>
            <a:ext cx="4276724" cy="2406776"/>
          </a:xfrm>
          <a:prstGeom prst="rect">
            <a:avLst/>
          </a:prstGeom>
          <a:noFill/>
          <a:ln>
            <a:noFill/>
          </a:ln>
        </p:spPr>
      </p:pic>
      <p:sp>
        <p:nvSpPr>
          <p:cNvPr id="11" name="TextBox 10"/>
          <p:cNvSpPr txBox="1"/>
          <p:nvPr/>
        </p:nvSpPr>
        <p:spPr>
          <a:xfrm>
            <a:off x="533400" y="4060426"/>
            <a:ext cx="8162925" cy="497580"/>
          </a:xfrm>
          <a:prstGeom prst="rect">
            <a:avLst/>
          </a:prstGeom>
          <a:solidFill>
            <a:schemeClr val="tx2"/>
          </a:solidFill>
          <a:ln w="5" cap="rnd">
            <a:noFill/>
            <a:prstDash val="solid"/>
            <a:miter lim="800000"/>
            <a:headEnd/>
            <a:tailEnd/>
          </a:ln>
        </p:spPr>
        <p:txBody>
          <a:bodyPr vert="horz" wrap="square" lIns="91440" tIns="45720" rIns="91440" bIns="45720" numCol="1" anchor="ctr" anchorCtr="0" compatLnSpc="1">
            <a:prstTxWarp prst="textNoShape">
              <a:avLst/>
            </a:prstTxWarp>
          </a:bodyPr>
          <a:lstStyle>
            <a:defPPr>
              <a:defRPr lang="en-US"/>
            </a:defPPr>
            <a:lvl1pPr algn="ctr">
              <a:defRPr b="1">
                <a:solidFill>
                  <a:schemeClr val="bg1"/>
                </a:solidFill>
              </a:defRPr>
            </a:lvl1pPr>
          </a:lstStyle>
          <a:p>
            <a:r>
              <a:rPr lang="en-US" sz="1000" b="0" dirty="0"/>
              <a:t>If you qualify for payment but do not have your </a:t>
            </a:r>
            <a:r>
              <a:rPr lang="en-US" sz="1000" dirty="0"/>
              <a:t>VIP</a:t>
            </a:r>
            <a:r>
              <a:rPr lang="en-US" sz="1000" b="0" dirty="0"/>
              <a:t> </a:t>
            </a:r>
            <a:r>
              <a:rPr lang="en-US" sz="1000" dirty="0"/>
              <a:t>Rebate Coordinator </a:t>
            </a:r>
            <a:r>
              <a:rPr lang="en-US" sz="1000" b="0" dirty="0"/>
              <a:t>set up in PSS, you risk </a:t>
            </a:r>
            <a:r>
              <a:rPr lang="en-US" sz="1000" dirty="0"/>
              <a:t>the expiry </a:t>
            </a:r>
            <a:r>
              <a:rPr lang="en-US" sz="1000" b="0" dirty="0"/>
              <a:t>of your payments. For step-by-step instructions, please go to </a:t>
            </a:r>
            <a:r>
              <a:rPr lang="en-US" sz="1000" b="0" dirty="0">
                <a:hlinkClick r:id="rId5"/>
              </a:rPr>
              <a:t>www.cisc</a:t>
            </a:r>
            <a:r>
              <a:rPr lang="en-US" sz="1000" b="0" dirty="0">
                <a:solidFill>
                  <a:schemeClr val="tx1"/>
                </a:solidFill>
                <a:hlinkClick r:id="rId5"/>
              </a:rPr>
              <a:t>o.co</a:t>
            </a:r>
            <a:r>
              <a:rPr lang="en-US" sz="1000" b="0" dirty="0">
                <a:hlinkClick r:id="rId5"/>
              </a:rPr>
              <a:t>m/go/gep</a:t>
            </a:r>
            <a:r>
              <a:rPr lang="en-US" sz="1000" b="0" dirty="0"/>
              <a:t>. Where required, remember also to </a:t>
            </a:r>
            <a:r>
              <a:rPr lang="en-US" sz="1000" dirty="0"/>
              <a:t>submit the invoice </a:t>
            </a:r>
            <a:r>
              <a:rPr lang="en-US" sz="1000" b="0" dirty="0"/>
              <a:t>for each VIP payment. </a:t>
            </a:r>
          </a:p>
        </p:txBody>
      </p:sp>
      <p:grpSp>
        <p:nvGrpSpPr>
          <p:cNvPr id="3" name="Group 9"/>
          <p:cNvGrpSpPr/>
          <p:nvPr/>
        </p:nvGrpSpPr>
        <p:grpSpPr>
          <a:xfrm>
            <a:off x="533400" y="1950167"/>
            <a:ext cx="2755900" cy="1526968"/>
            <a:chOff x="533400" y="2046652"/>
            <a:chExt cx="2755900" cy="1526968"/>
          </a:xfrm>
        </p:grpSpPr>
        <p:sp>
          <p:nvSpPr>
            <p:cNvPr id="7" name="Right Arrow 6"/>
            <p:cNvSpPr/>
            <p:nvPr/>
          </p:nvSpPr>
          <p:spPr>
            <a:xfrm>
              <a:off x="533400" y="2046652"/>
              <a:ext cx="2755900" cy="1526968"/>
            </a:xfrm>
            <a:prstGeom prst="rightArrow">
              <a:avLst>
                <a:gd name="adj1" fmla="val 100000"/>
                <a:gd name="adj2" fmla="val 34092"/>
              </a:avLst>
            </a:prstGeom>
            <a:gradFill flip="none" rotWithShape="1">
              <a:gsLst>
                <a:gs pos="38000">
                  <a:srgbClr val="214794">
                    <a:alpha val="14000"/>
                  </a:srgbClr>
                </a:gs>
                <a:gs pos="99583">
                  <a:schemeClr val="accent1">
                    <a:alpha val="0"/>
                  </a:schemeClr>
                </a:gs>
                <a:gs pos="70000">
                  <a:schemeClr val="accent1">
                    <a:alpha val="15000"/>
                  </a:schemeClr>
                </a:gs>
                <a:gs pos="0">
                  <a:schemeClr val="accent1">
                    <a:alpha val="2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0"/>
            <p:cNvSpPr txBox="1">
              <a:spLocks noChangeArrowheads="1"/>
            </p:cNvSpPr>
            <p:nvPr/>
          </p:nvSpPr>
          <p:spPr bwMode="auto">
            <a:xfrm>
              <a:off x="832246" y="2225361"/>
              <a:ext cx="215225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dirty="0"/>
                <a:t>Click on </a:t>
              </a:r>
              <a:br>
                <a:rPr lang="en-US" sz="1400" dirty="0"/>
              </a:br>
              <a:r>
                <a:rPr lang="en-US" altLang="ja-JP" sz="1400" b="1" dirty="0">
                  <a:solidFill>
                    <a:schemeClr val="accent1"/>
                  </a:solidFill>
                </a:rPr>
                <a:t>Manage Program Contacts</a:t>
              </a:r>
            </a:p>
            <a:p>
              <a:pPr eaLnBrk="1" hangingPunct="1"/>
              <a:r>
                <a:rPr lang="en-US" sz="1400" dirty="0"/>
                <a:t>to assign coordinators </a:t>
              </a:r>
              <a:br>
                <a:rPr lang="en-US" sz="1400" dirty="0"/>
              </a:br>
              <a:r>
                <a:rPr lang="en-US" sz="1400" dirty="0"/>
                <a:t>and copy contacts</a:t>
              </a:r>
            </a:p>
          </p:txBody>
        </p:sp>
      </p:grpSp>
    </p:spTree>
    <p:extLst>
      <p:ext uri="{BB962C8B-B14F-4D97-AF65-F5344CB8AC3E}">
        <p14:creationId xmlns:p14="http://schemas.microsoft.com/office/powerpoint/2010/main" val="4061467905"/>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60909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VIP 29: Summary of Changes</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646424239"/>
              </p:ext>
            </p:extLst>
          </p:nvPr>
        </p:nvGraphicFramePr>
        <p:xfrm>
          <a:off x="518882" y="958307"/>
          <a:ext cx="8106236" cy="3655172"/>
        </p:xfrm>
        <a:graphic>
          <a:graphicData uri="http://schemas.openxmlformats.org/drawingml/2006/table">
            <a:tbl>
              <a:tblPr firstRow="1" bandRow="1">
                <a:tableStyleId>{5C22544A-7EE6-4342-B048-85BDC9FD1C3A}</a:tableStyleId>
              </a:tblPr>
              <a:tblGrid>
                <a:gridCol w="1394202">
                  <a:extLst>
                    <a:ext uri="{9D8B030D-6E8A-4147-A177-3AD203B41FA5}">
                      <a16:colId xmlns:a16="http://schemas.microsoft.com/office/drawing/2014/main" xmlns="" val="20000"/>
                    </a:ext>
                  </a:extLst>
                </a:gridCol>
                <a:gridCol w="2110044">
                  <a:extLst>
                    <a:ext uri="{9D8B030D-6E8A-4147-A177-3AD203B41FA5}">
                      <a16:colId xmlns:a16="http://schemas.microsoft.com/office/drawing/2014/main" xmlns="" val="20001"/>
                    </a:ext>
                  </a:extLst>
                </a:gridCol>
                <a:gridCol w="2383891">
                  <a:extLst>
                    <a:ext uri="{9D8B030D-6E8A-4147-A177-3AD203B41FA5}">
                      <a16:colId xmlns:a16="http://schemas.microsoft.com/office/drawing/2014/main" xmlns="" val="20002"/>
                    </a:ext>
                  </a:extLst>
                </a:gridCol>
                <a:gridCol w="2218099">
                  <a:extLst>
                    <a:ext uri="{9D8B030D-6E8A-4147-A177-3AD203B41FA5}">
                      <a16:colId xmlns:a16="http://schemas.microsoft.com/office/drawing/2014/main" xmlns="" val="20003"/>
                    </a:ext>
                  </a:extLst>
                </a:gridCol>
              </a:tblGrid>
              <a:tr h="0">
                <a:tc>
                  <a:txBody>
                    <a:bodyPr/>
                    <a:lstStyle/>
                    <a:p>
                      <a:pPr marL="0" marR="0" lvl="0" indent="0" algn="ctr" defTabSz="914400" rtl="0" eaLnBrk="1" fontAlgn="base" latinLnBrk="0" hangingPunct="1">
                        <a:lnSpc>
                          <a:spcPct val="95000"/>
                        </a:lnSpc>
                        <a:spcBef>
                          <a:spcPts val="300"/>
                        </a:spcBef>
                        <a:spcAft>
                          <a:spcPct val="0"/>
                        </a:spcAft>
                        <a:buClrTx/>
                        <a:buSzTx/>
                        <a:buFont typeface="Arial" panose="020B0604020202020204" pitchFamily="34" charset="0"/>
                        <a:buNone/>
                        <a:tabLst/>
                        <a:defRPr/>
                      </a:pPr>
                      <a:r>
                        <a:rPr lang="en-US" sz="1000" dirty="0">
                          <a:effectLst/>
                        </a:rPr>
                        <a:t>What’s New</a:t>
                      </a: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Description</a:t>
                      </a: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Impact</a:t>
                      </a:r>
                    </a:p>
                  </a:txBody>
                  <a:tcPr marL="134648" marR="134648" marT="67324" marB="67324" anchor="ctr" horzOverflow="overflow">
                    <a:solidFill>
                      <a:srgbClr val="049FD9"/>
                    </a:solidFill>
                  </a:tcPr>
                </a:tc>
                <a:tc>
                  <a:txBody>
                    <a:bodyPr/>
                    <a:lstStyle/>
                    <a:p>
                      <a:pPr marL="0" marR="0" lvl="0" indent="0" algn="ctr" defTabSz="685777" rtl="0" eaLnBrk="1" fontAlgn="auto" latinLnBrk="0" hangingPunct="1">
                        <a:lnSpc>
                          <a:spcPct val="95000"/>
                        </a:lnSpc>
                        <a:spcBef>
                          <a:spcPts val="300"/>
                        </a:spcBef>
                        <a:spcAft>
                          <a:spcPts val="0"/>
                        </a:spcAft>
                        <a:buClr>
                          <a:schemeClr val="tx1"/>
                        </a:buClr>
                        <a:buSzPct val="80000"/>
                        <a:buFont typeface="Arial" panose="020B0604020202020204" pitchFamily="34" charset="0"/>
                        <a:buNone/>
                        <a:tabLst/>
                        <a:defRPr/>
                      </a:pPr>
                      <a:r>
                        <a:rPr lang="en-US" sz="1000" dirty="0">
                          <a:effectLst/>
                        </a:rPr>
                        <a:t>Your Action</a:t>
                      </a:r>
                    </a:p>
                  </a:txBody>
                  <a:tcPr marL="134648" marR="134648" marT="67324" marB="67324" anchor="ctr" horzOverflow="overflow">
                    <a:solidFill>
                      <a:srgbClr val="049FD9"/>
                    </a:solidFill>
                  </a:tcPr>
                </a:tc>
                <a:extLst>
                  <a:ext uri="{0D108BD9-81ED-4DB2-BD59-A6C34878D82A}">
                    <a16:rowId xmlns:a16="http://schemas.microsoft.com/office/drawing/2014/main" xmlns="" val="10000"/>
                  </a:ext>
                </a:extLst>
              </a:tr>
              <a:tr h="655072">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a:ln>
                            <a:noFill/>
                          </a:ln>
                          <a:solidFill>
                            <a:srgbClr val="4D4D4C"/>
                          </a:solidFill>
                          <a:effectLst/>
                          <a:latin typeface="+mn-lt"/>
                          <a:ea typeface="ＭＳ Ｐゴシック" pitchFamily="34" charset="-128"/>
                          <a:cs typeface="+mn-cs"/>
                        </a:rPr>
                        <a:t>UCS/HX Account Breakaway Bonus in Data Center </a:t>
                      </a:r>
                      <a:r>
                        <a:rPr kumimoji="0" lang="en-US" sz="1050" b="0" i="0" u="none" strike="noStrike" kern="1200" cap="none" normalizeH="0" baseline="0" dirty="0" err="1" smtClean="0">
                          <a:ln>
                            <a:noFill/>
                          </a:ln>
                          <a:solidFill>
                            <a:srgbClr val="4D4D4C"/>
                          </a:solidFill>
                          <a:effectLst/>
                          <a:latin typeface="+mn-lt"/>
                          <a:ea typeface="ＭＳ Ｐゴシック" pitchFamily="34" charset="-128"/>
                          <a:cs typeface="+mn-cs"/>
                        </a:rPr>
                        <a:t>subtrack</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VIP bonus on UCS/</a:t>
                      </a:r>
                      <a:r>
                        <a:rPr kumimoji="0" lang="en-US" sz="1000" b="0" i="0" u="none" strike="noStrike" kern="1200" cap="none" normalizeH="0" baseline="0" dirty="0" err="1">
                          <a:ln>
                            <a:noFill/>
                          </a:ln>
                          <a:solidFill>
                            <a:srgbClr val="4D4D4C"/>
                          </a:solidFill>
                          <a:effectLst/>
                          <a:latin typeface="+mn-lt"/>
                          <a:ea typeface="ＭＳ Ｐゴシック" pitchFamily="34" charset="-128"/>
                          <a:cs typeface="+mn-cs"/>
                        </a:rPr>
                        <a:t>HyperFlex</a:t>
                      </a: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 Account Breakaway deals, offered for the entire </a:t>
                      </a:r>
                      <a:br>
                        <a:rPr kumimoji="0" lang="en-US" sz="1000" b="0" i="0" u="none" strike="noStrike" kern="1200" cap="none" normalizeH="0" baseline="0" dirty="0">
                          <a:ln>
                            <a:noFill/>
                          </a:ln>
                          <a:solidFill>
                            <a:srgbClr val="4D4D4C"/>
                          </a:solidFill>
                          <a:effectLst/>
                          <a:latin typeface="+mn-lt"/>
                          <a:ea typeface="ＭＳ Ｐゴシック" pitchFamily="34" charset="-128"/>
                          <a:cs typeface="+mn-cs"/>
                        </a:rPr>
                      </a:b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VIP 29 period</a:t>
                      </a:r>
                    </a:p>
                  </a:txBody>
                  <a:tcPr marL="134648" marR="134648" marT="67324" marB="67324" horzOverflow="overflow"/>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The bonus rewards new accounts acquisition and dormant accounts reactivation in UCS/</a:t>
                      </a:r>
                      <a:r>
                        <a:rPr kumimoji="0" lang="en-US" sz="1000" b="0" i="0" u="none" strike="noStrike" kern="1200" cap="none" normalizeH="0" baseline="0" dirty="0" err="1">
                          <a:ln>
                            <a:noFill/>
                          </a:ln>
                          <a:solidFill>
                            <a:srgbClr val="4D4D4C"/>
                          </a:solidFill>
                          <a:effectLst/>
                          <a:latin typeface="+mn-lt"/>
                          <a:ea typeface="ＭＳ Ｐゴシック" pitchFamily="34" charset="-128"/>
                          <a:cs typeface="+mn-cs"/>
                        </a:rPr>
                        <a:t>HyperFlex</a:t>
                      </a:r>
                      <a:endParaRPr kumimoji="0" lang="en-US" sz="1000" b="0" i="0" u="none" strike="noStrike" kern="1200" cap="none" normalizeH="0" baseline="0" dirty="0">
                        <a:ln>
                          <a:noFill/>
                        </a:ln>
                        <a:solidFill>
                          <a:srgbClr val="4D4D4C"/>
                        </a:solidFill>
                        <a:effectLst/>
                        <a:latin typeface="+mn-lt"/>
                        <a:ea typeface="ＭＳ Ｐゴシック" pitchFamily="34" charset="-128"/>
                        <a:cs typeface="+mn-cs"/>
                      </a:endParaRP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It is addition to the significantly higher upfront discounts offered through the UCS/HX Account Breakaway program</a:t>
                      </a:r>
                    </a:p>
                  </a:txBody>
                  <a:tcPr marL="134648" marR="134648" marT="67324" marB="67324" horzOverflow="overflow">
                    <a:solidFill>
                      <a:srgbClr val="CCCDD7"/>
                    </a:solidFill>
                  </a:tcPr>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a:solidFill>
                            <a:schemeClr val="dk1"/>
                          </a:solidFill>
                          <a:effectLst/>
                          <a:latin typeface="+mn-lt"/>
                          <a:ea typeface="+mn-ea"/>
                          <a:cs typeface="+mn-cs"/>
                        </a:rPr>
                        <a:t>Identify new accounts,</a:t>
                      </a:r>
                      <a:r>
                        <a:rPr lang="en-US" sz="1000" kern="1200" baseline="0" dirty="0">
                          <a:solidFill>
                            <a:schemeClr val="dk1"/>
                          </a:solidFill>
                          <a:effectLst/>
                          <a:latin typeface="+mn-lt"/>
                          <a:ea typeface="+mn-ea"/>
                          <a:cs typeface="+mn-cs"/>
                        </a:rPr>
                        <a:t> </a:t>
                      </a:r>
                      <a:r>
                        <a:rPr lang="en-US" sz="1000" kern="1200" dirty="0">
                          <a:solidFill>
                            <a:schemeClr val="dk1"/>
                          </a:solidFill>
                          <a:effectLst/>
                          <a:latin typeface="+mn-lt"/>
                          <a:ea typeface="+mn-ea"/>
                          <a:cs typeface="+mn-cs"/>
                        </a:rPr>
                        <a:t>reactivate dormant accounts </a:t>
                      </a:r>
                      <a:br>
                        <a:rPr lang="en-US" sz="1000" kern="1200" dirty="0">
                          <a:solidFill>
                            <a:schemeClr val="dk1"/>
                          </a:solidFill>
                          <a:effectLst/>
                          <a:latin typeface="+mn-lt"/>
                          <a:ea typeface="+mn-ea"/>
                          <a:cs typeface="+mn-cs"/>
                        </a:rPr>
                      </a:br>
                      <a:r>
                        <a:rPr lang="en-US" sz="1000" kern="1200" dirty="0">
                          <a:solidFill>
                            <a:schemeClr val="dk1"/>
                          </a:solidFill>
                          <a:effectLst/>
                          <a:latin typeface="+mn-lt"/>
                          <a:ea typeface="+mn-ea"/>
                          <a:cs typeface="+mn-cs"/>
                        </a:rPr>
                        <a:t>in UCS/</a:t>
                      </a:r>
                      <a:r>
                        <a:rPr lang="en-US" sz="1000" kern="1200" dirty="0" err="1">
                          <a:solidFill>
                            <a:schemeClr val="dk1"/>
                          </a:solidFill>
                          <a:effectLst/>
                          <a:latin typeface="+mn-lt"/>
                          <a:ea typeface="+mn-ea"/>
                          <a:cs typeface="+mn-cs"/>
                        </a:rPr>
                        <a:t>HyperFlex</a:t>
                      </a:r>
                      <a:r>
                        <a:rPr lang="en-US" sz="1000" kern="1200" dirty="0">
                          <a:solidFill>
                            <a:schemeClr val="dk1"/>
                          </a:solidFill>
                          <a:effectLst/>
                          <a:latin typeface="+mn-lt"/>
                          <a:ea typeface="+mn-ea"/>
                          <a:cs typeface="+mn-cs"/>
                        </a:rPr>
                        <a:t> and </a:t>
                      </a:r>
                      <a:br>
                        <a:rPr lang="en-US" sz="1000" kern="1200" dirty="0">
                          <a:solidFill>
                            <a:schemeClr val="dk1"/>
                          </a:solidFill>
                          <a:effectLst/>
                          <a:latin typeface="+mn-lt"/>
                          <a:ea typeface="+mn-ea"/>
                          <a:cs typeface="+mn-cs"/>
                        </a:rPr>
                      </a:br>
                      <a:r>
                        <a:rPr lang="en-US" sz="1000" kern="1200" dirty="0">
                          <a:solidFill>
                            <a:schemeClr val="dk1"/>
                          </a:solidFill>
                          <a:effectLst/>
                          <a:latin typeface="+mn-lt"/>
                          <a:ea typeface="+mn-ea"/>
                          <a:cs typeface="+mn-cs"/>
                        </a:rPr>
                        <a:t>register them as Account Breakaway deals in Cisco Commerce Workspace</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a:solidFill>
                            <a:schemeClr val="dk1"/>
                          </a:solidFill>
                          <a:effectLst/>
                          <a:latin typeface="+mn-lt"/>
                          <a:ea typeface="+mn-ea"/>
                          <a:cs typeface="+mn-cs"/>
                        </a:rPr>
                        <a:t>Visit for more info </a:t>
                      </a:r>
                      <a:r>
                        <a:rPr lang="en-US" sz="1000" u="sng" kern="1200" dirty="0">
                          <a:solidFill>
                            <a:schemeClr val="dk1"/>
                          </a:solidFill>
                          <a:effectLst/>
                          <a:latin typeface="+mn-lt"/>
                          <a:ea typeface="+mn-ea"/>
                          <a:cs typeface="+mn-cs"/>
                          <a:hlinkClick r:id="rId2"/>
                        </a:rPr>
                        <a:t>www.cisco.com/go/ab</a:t>
                      </a:r>
                      <a:endParaRPr kumimoji="0" lang="en-US" sz="600" b="0" i="0" u="none" strike="noStrike" kern="1200" cap="none" normalizeH="0" baseline="0" dirty="0">
                        <a:ln>
                          <a:noFill/>
                        </a:ln>
                        <a:solidFill>
                          <a:srgbClr val="FF0000"/>
                        </a:solidFill>
                        <a:effectLst/>
                        <a:latin typeface="+mn-lt"/>
                        <a:ea typeface="ＭＳ Ｐゴシック" pitchFamily="34" charset="-128"/>
                        <a:cs typeface="+mn-cs"/>
                      </a:endParaRPr>
                    </a:p>
                  </a:txBody>
                  <a:tcPr marL="134648" marR="134648" marT="67324" marB="67324" horzOverflow="overflow"/>
                </a:tc>
                <a:extLst>
                  <a:ext uri="{0D108BD9-81ED-4DB2-BD59-A6C34878D82A}">
                    <a16:rowId xmlns:a16="http://schemas.microsoft.com/office/drawing/2014/main" xmlns="" val="10001"/>
                  </a:ext>
                </a:extLst>
              </a:tr>
              <a:tr h="673823">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a:ln>
                            <a:noFill/>
                          </a:ln>
                          <a:solidFill>
                            <a:srgbClr val="4D4D4C"/>
                          </a:solidFill>
                          <a:effectLst/>
                          <a:latin typeface="+mn-lt"/>
                          <a:ea typeface="ＭＳ Ｐゴシック" pitchFamily="34" charset="-128"/>
                          <a:cs typeface="+mn-cs"/>
                        </a:rPr>
                        <a:t>FTD Account Breakaway Bonus in Security </a:t>
                      </a:r>
                      <a:r>
                        <a:rPr kumimoji="0" lang="en-US" sz="1050" b="0" i="0" u="none" strike="noStrike" kern="1200" cap="none" normalizeH="0" baseline="0" dirty="0" err="1" smtClean="0">
                          <a:ln>
                            <a:noFill/>
                          </a:ln>
                          <a:solidFill>
                            <a:srgbClr val="4D4D4C"/>
                          </a:solidFill>
                          <a:effectLst/>
                          <a:latin typeface="+mn-lt"/>
                          <a:ea typeface="ＭＳ Ｐゴシック" pitchFamily="34" charset="-128"/>
                          <a:cs typeface="+mn-cs"/>
                        </a:rPr>
                        <a:t>subtrack</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p>
                      <a:pPr marL="0" marR="0" lvl="0" indent="0" algn="l" defTabSz="914400" rtl="0" eaLnBrk="1" fontAlgn="base" latinLnBrk="0" hangingPunct="1">
                        <a:lnSpc>
                          <a:spcPct val="95000"/>
                        </a:lnSpc>
                        <a:spcBef>
                          <a:spcPts val="300"/>
                        </a:spcBef>
                        <a:spcAft>
                          <a:spcPct val="0"/>
                        </a:spcAft>
                        <a:buClrTx/>
                        <a:buSzTx/>
                        <a:buFontTx/>
                        <a:buNone/>
                        <a:tabLst/>
                        <a:defRPr/>
                      </a:pP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New VIP bonus on </a:t>
                      </a:r>
                      <a:r>
                        <a:rPr lang="en-US" sz="1000" dirty="0"/>
                        <a:t>Firepower Threat Defense</a:t>
                      </a: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 Account Breakaway deals</a:t>
                      </a:r>
                    </a:p>
                  </a:txBody>
                  <a:tcPr marL="134648" marR="134648" marT="67324" marB="67324" horzOverflow="overflow"/>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The bonus rewards new </a:t>
                      </a:r>
                      <a:br>
                        <a:rPr kumimoji="0" lang="en-US" sz="1000" b="0" i="0" u="none" strike="noStrike" kern="1200" cap="none" normalizeH="0" baseline="0" dirty="0">
                          <a:ln>
                            <a:noFill/>
                          </a:ln>
                          <a:solidFill>
                            <a:srgbClr val="4D4D4C"/>
                          </a:solidFill>
                          <a:effectLst/>
                          <a:latin typeface="+mn-lt"/>
                          <a:ea typeface="ＭＳ Ｐゴシック" pitchFamily="34" charset="-128"/>
                          <a:cs typeface="+mn-cs"/>
                        </a:rPr>
                      </a:b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accounts acquisition in </a:t>
                      </a:r>
                      <a:r>
                        <a:rPr lang="en-US" sz="1000" dirty="0"/>
                        <a:t>Firepower Threat Defense</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It is addition to the significantly higher upfront discounts offered through the </a:t>
                      </a:r>
                      <a:r>
                        <a:rPr kumimoji="0" lang="en-US" sz="1000" b="0" i="0" u="none" strike="noStrike" kern="1200" cap="none" normalizeH="0" baseline="0" dirty="0">
                          <a:ln>
                            <a:noFill/>
                          </a:ln>
                          <a:solidFill>
                            <a:schemeClr val="dk1"/>
                          </a:solidFill>
                          <a:effectLst/>
                          <a:latin typeface="+mn-lt"/>
                          <a:ea typeface="+mn-ea"/>
                          <a:cs typeface="+mn-cs"/>
                        </a:rPr>
                        <a:t>FTD </a:t>
                      </a: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Account Breakaway program</a:t>
                      </a:r>
                    </a:p>
                  </a:txBody>
                  <a:tcPr marL="134648" marR="134648" marT="67324" marB="67324" horzOverflow="overflow"/>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a:solidFill>
                            <a:schemeClr val="dk1"/>
                          </a:solidFill>
                          <a:effectLst/>
                          <a:latin typeface="+mn-lt"/>
                          <a:ea typeface="+mn-ea"/>
                          <a:cs typeface="+mn-cs"/>
                        </a:rPr>
                        <a:t>Identify new accounts</a:t>
                      </a:r>
                      <a:r>
                        <a:rPr lang="en-US" sz="1000" kern="1200" baseline="0" dirty="0">
                          <a:solidFill>
                            <a:schemeClr val="dk1"/>
                          </a:solidFill>
                          <a:effectLst/>
                          <a:latin typeface="+mn-lt"/>
                          <a:ea typeface="+mn-ea"/>
                          <a:cs typeface="+mn-cs"/>
                        </a:rPr>
                        <a:t> </a:t>
                      </a:r>
                      <a:r>
                        <a:rPr lang="en-US" sz="1000" kern="1200" dirty="0">
                          <a:solidFill>
                            <a:schemeClr val="dk1"/>
                          </a:solidFill>
                          <a:effectLst/>
                          <a:latin typeface="+mn-lt"/>
                          <a:ea typeface="+mn-ea"/>
                          <a:cs typeface="+mn-cs"/>
                        </a:rPr>
                        <a:t>in </a:t>
                      </a:r>
                      <a:r>
                        <a:rPr lang="en-US" sz="1000" dirty="0"/>
                        <a:t>Firepower Threat Defense</a:t>
                      </a:r>
                      <a:r>
                        <a:rPr lang="en-US" sz="1000" kern="1200" dirty="0">
                          <a:solidFill>
                            <a:schemeClr val="dk1"/>
                          </a:solidFill>
                          <a:effectLst/>
                          <a:latin typeface="+mn-lt"/>
                          <a:ea typeface="+mn-ea"/>
                          <a:cs typeface="+mn-cs"/>
                        </a:rPr>
                        <a:t> and register them as Account Breakaway deals in Cisco Commerce Workspace</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a:solidFill>
                            <a:schemeClr val="dk1"/>
                          </a:solidFill>
                          <a:effectLst/>
                          <a:latin typeface="+mn-lt"/>
                          <a:ea typeface="+mn-ea"/>
                          <a:cs typeface="+mn-cs"/>
                        </a:rPr>
                        <a:t>Visit for more info </a:t>
                      </a:r>
                      <a:r>
                        <a:rPr lang="en-US" sz="1000" u="sng" kern="1200" dirty="0">
                          <a:solidFill>
                            <a:schemeClr val="dk1"/>
                          </a:solidFill>
                          <a:effectLst/>
                          <a:latin typeface="+mn-lt"/>
                          <a:ea typeface="+mn-ea"/>
                          <a:cs typeface="+mn-cs"/>
                          <a:hlinkClick r:id="rId2"/>
                        </a:rPr>
                        <a:t>www.cisco.com/go/ab</a:t>
                      </a:r>
                      <a:endParaRPr kumimoji="0" lang="en-US" sz="600" b="0" i="0" u="none" strike="noStrike" kern="1200" cap="none" normalizeH="0" baseline="0" dirty="0">
                        <a:ln>
                          <a:noFill/>
                        </a:ln>
                        <a:solidFill>
                          <a:srgbClr val="FF0000"/>
                        </a:solidFill>
                        <a:effectLst/>
                        <a:latin typeface="+mn-lt"/>
                        <a:ea typeface="ＭＳ Ｐゴシック" pitchFamily="34" charset="-128"/>
                        <a:cs typeface="+mn-cs"/>
                      </a:endParaRPr>
                    </a:p>
                  </a:txBody>
                  <a:tcPr marL="134648" marR="134648" marT="67324" marB="67324" horzOverflow="overflow"/>
                </a:tc>
                <a:extLst>
                  <a:ext uri="{0D108BD9-81ED-4DB2-BD59-A6C34878D82A}">
                    <a16:rowId xmlns:a16="http://schemas.microsoft.com/office/drawing/2014/main" xmlns="" val="10002"/>
                  </a:ext>
                </a:extLst>
              </a:tr>
              <a:tr h="422551">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a:ln>
                            <a:noFill/>
                          </a:ln>
                          <a:solidFill>
                            <a:srgbClr val="4D4D4C"/>
                          </a:solidFill>
                          <a:effectLst/>
                          <a:latin typeface="+mn-lt"/>
                          <a:ea typeface="ＭＳ Ｐゴシック" pitchFamily="34" charset="-128"/>
                          <a:cs typeface="+mn-cs"/>
                        </a:rPr>
                        <a:t>Cisco ONE </a:t>
                      </a:r>
                      <a:br>
                        <a:rPr kumimoji="0" lang="en-US" sz="1050" b="0" i="0" u="none" strike="noStrike" kern="1200" cap="none" normalizeH="0" baseline="0" dirty="0">
                          <a:ln>
                            <a:noFill/>
                          </a:ln>
                          <a:solidFill>
                            <a:srgbClr val="4D4D4C"/>
                          </a:solidFill>
                          <a:effectLst/>
                          <a:latin typeface="+mn-lt"/>
                          <a:ea typeface="ＭＳ Ｐゴシック" pitchFamily="34" charset="-128"/>
                          <a:cs typeface="+mn-cs"/>
                        </a:rPr>
                      </a:br>
                      <a:r>
                        <a:rPr kumimoji="0" lang="en-US" sz="1050" b="0" i="0" u="none" strike="noStrike" kern="1200" cap="none" normalizeH="0" baseline="0" dirty="0">
                          <a:ln>
                            <a:noFill/>
                          </a:ln>
                          <a:solidFill>
                            <a:srgbClr val="4D4D4C"/>
                          </a:solidFill>
                          <a:effectLst/>
                          <a:latin typeface="+mn-lt"/>
                          <a:ea typeface="ＭＳ Ｐゴシック" pitchFamily="34" charset="-128"/>
                          <a:cs typeface="+mn-cs"/>
                        </a:rPr>
                        <a:t>ELA 2.0</a:t>
                      </a:r>
                    </a:p>
                  </a:txBody>
                  <a:tcPr marL="134648" marR="134648" marT="67324" marB="67324" horzOverflow="overflow"/>
                </a:tc>
                <a:tc>
                  <a:txBody>
                    <a:bodyPr/>
                    <a:lstStyle/>
                    <a:p>
                      <a:pPr>
                        <a:lnSpc>
                          <a:spcPct val="95000"/>
                        </a:lnSpc>
                        <a:spcBef>
                          <a:spcPts val="300"/>
                        </a:spcBef>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Cisco ONE Software ELA 2.0 SKUs are included in VIP 29</a:t>
                      </a:r>
                    </a:p>
                  </a:txBody>
                  <a:tcPr marL="134648" marR="134648" marT="67324" marB="67324" horzOverflow="overflow"/>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anose="020B0604020202020204" pitchFamily="34" charset="0"/>
                        <a:buChar char="•"/>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ELA 2.0 gives customers an enhanced buying, fulfillment, and management experience for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enterprisewide</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a:t>
                      </a: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software licenses</a:t>
                      </a:r>
                    </a:p>
                  </a:txBody>
                  <a:tcPr marL="134648" marR="134648" marT="67324" marB="67324" horzOverflow="overflow"/>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a:solidFill>
                            <a:schemeClr val="dk1"/>
                          </a:solidFill>
                          <a:effectLst/>
                          <a:latin typeface="+mn-lt"/>
                          <a:ea typeface="+mn-ea"/>
                          <a:cs typeface="+mn-cs"/>
                        </a:rPr>
                        <a:t>Position Cisco ONE ELA 2.0, </a:t>
                      </a:r>
                      <a:br>
                        <a:rPr lang="en-US" sz="1000" kern="1200" dirty="0">
                          <a:solidFill>
                            <a:schemeClr val="dk1"/>
                          </a:solidFill>
                          <a:effectLst/>
                          <a:latin typeface="+mn-lt"/>
                          <a:ea typeface="+mn-ea"/>
                          <a:cs typeface="+mn-cs"/>
                        </a:rPr>
                      </a:br>
                      <a:r>
                        <a:rPr lang="en-US" sz="1000" kern="1200" dirty="0">
                          <a:solidFill>
                            <a:schemeClr val="dk1"/>
                          </a:solidFill>
                          <a:effectLst/>
                          <a:latin typeface="+mn-lt"/>
                          <a:ea typeface="+mn-ea"/>
                          <a:cs typeface="+mn-cs"/>
                        </a:rPr>
                        <a:t>a multiyear agreement providing organizations with </a:t>
                      </a:r>
                      <a:r>
                        <a:rPr lang="en-US" sz="1000" kern="1200" dirty="0" err="1" smtClean="0">
                          <a:solidFill>
                            <a:schemeClr val="dk1"/>
                          </a:solidFill>
                          <a:effectLst/>
                          <a:latin typeface="+mn-lt"/>
                          <a:ea typeface="+mn-ea"/>
                          <a:cs typeface="+mn-cs"/>
                        </a:rPr>
                        <a:t>enterprisewide</a:t>
                      </a:r>
                      <a:r>
                        <a:rPr lang="en-US" sz="1000" kern="1200" dirty="0" smtClean="0">
                          <a:solidFill>
                            <a:schemeClr val="dk1"/>
                          </a:solidFill>
                          <a:effectLst/>
                          <a:latin typeface="+mn-lt"/>
                          <a:ea typeface="+mn-ea"/>
                          <a:cs typeface="+mn-cs"/>
                        </a:rPr>
                        <a:t> </a:t>
                      </a:r>
                      <a:r>
                        <a:rPr lang="en-US" sz="1000" kern="1200" dirty="0">
                          <a:solidFill>
                            <a:schemeClr val="dk1"/>
                          </a:solidFill>
                          <a:effectLst/>
                          <a:latin typeface="+mn-lt"/>
                          <a:ea typeface="+mn-ea"/>
                          <a:cs typeface="+mn-cs"/>
                        </a:rPr>
                        <a:t>entitlement to pre-defined software suites</a:t>
                      </a:r>
                    </a:p>
                  </a:txBody>
                  <a:tcPr marL="134648" marR="134648" marT="67324" marB="67324" horzOverflow="overflow"/>
                </a:tc>
                <a:extLst>
                  <a:ext uri="{0D108BD9-81ED-4DB2-BD59-A6C34878D82A}">
                    <a16:rowId xmlns:a16="http://schemas.microsoft.com/office/drawing/2014/main" xmlns="" val="1034163580"/>
                  </a:ext>
                </a:extLst>
              </a:tr>
            </a:tbl>
          </a:graphicData>
        </a:graphic>
      </p:graphicFrame>
    </p:spTree>
    <p:extLst>
      <p:ext uri="{BB962C8B-B14F-4D97-AF65-F5344CB8AC3E}">
        <p14:creationId xmlns:p14="http://schemas.microsoft.com/office/powerpoint/2010/main" val="207263430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VIP 29: Summary of Changes</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580607381"/>
              </p:ext>
            </p:extLst>
          </p:nvPr>
        </p:nvGraphicFramePr>
        <p:xfrm>
          <a:off x="518882" y="984137"/>
          <a:ext cx="8106236" cy="3301044"/>
        </p:xfrm>
        <a:graphic>
          <a:graphicData uri="http://schemas.openxmlformats.org/drawingml/2006/table">
            <a:tbl>
              <a:tblPr firstRow="1" bandRow="1">
                <a:tableStyleId>{5C22544A-7EE6-4342-B048-85BDC9FD1C3A}</a:tableStyleId>
              </a:tblPr>
              <a:tblGrid>
                <a:gridCol w="1394202">
                  <a:extLst>
                    <a:ext uri="{9D8B030D-6E8A-4147-A177-3AD203B41FA5}">
                      <a16:colId xmlns:a16="http://schemas.microsoft.com/office/drawing/2014/main" xmlns="" val="20000"/>
                    </a:ext>
                  </a:extLst>
                </a:gridCol>
                <a:gridCol w="2110044">
                  <a:extLst>
                    <a:ext uri="{9D8B030D-6E8A-4147-A177-3AD203B41FA5}">
                      <a16:colId xmlns:a16="http://schemas.microsoft.com/office/drawing/2014/main" xmlns="" val="20001"/>
                    </a:ext>
                  </a:extLst>
                </a:gridCol>
                <a:gridCol w="2383891">
                  <a:extLst>
                    <a:ext uri="{9D8B030D-6E8A-4147-A177-3AD203B41FA5}">
                      <a16:colId xmlns:a16="http://schemas.microsoft.com/office/drawing/2014/main" xmlns="" val="20002"/>
                    </a:ext>
                  </a:extLst>
                </a:gridCol>
                <a:gridCol w="2218099">
                  <a:extLst>
                    <a:ext uri="{9D8B030D-6E8A-4147-A177-3AD203B41FA5}">
                      <a16:colId xmlns:a16="http://schemas.microsoft.com/office/drawing/2014/main" xmlns="" val="20003"/>
                    </a:ext>
                  </a:extLst>
                </a:gridCol>
              </a:tblGrid>
              <a:tr h="320040">
                <a:tc>
                  <a:txBody>
                    <a:bodyPr/>
                    <a:lstStyle/>
                    <a:p>
                      <a:pPr marL="0" marR="0" lvl="0" indent="0" algn="ctr" defTabSz="914400" rtl="0" eaLnBrk="1" fontAlgn="base" latinLnBrk="0" hangingPunct="1">
                        <a:lnSpc>
                          <a:spcPct val="95000"/>
                        </a:lnSpc>
                        <a:spcBef>
                          <a:spcPts val="300"/>
                        </a:spcBef>
                        <a:spcAft>
                          <a:spcPct val="0"/>
                        </a:spcAft>
                        <a:buClrTx/>
                        <a:buSzTx/>
                        <a:buFont typeface="Arial" panose="020B0604020202020204" pitchFamily="34" charset="0"/>
                        <a:buNone/>
                        <a:tabLst/>
                        <a:defRPr/>
                      </a:pPr>
                      <a:r>
                        <a:rPr lang="en-US" sz="1000" dirty="0">
                          <a:effectLst/>
                        </a:rPr>
                        <a:t>What’s New</a:t>
                      </a: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Description</a:t>
                      </a: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Impact</a:t>
                      </a:r>
                    </a:p>
                  </a:txBody>
                  <a:tcPr marL="134648" marR="134648" marT="67324" marB="67324" anchor="ctr" horzOverflow="overflow">
                    <a:solidFill>
                      <a:srgbClr val="049FD9"/>
                    </a:solidFill>
                  </a:tcPr>
                </a:tc>
                <a:tc>
                  <a:txBody>
                    <a:bodyPr/>
                    <a:lstStyle/>
                    <a:p>
                      <a:pPr marL="0" marR="0" lvl="0" indent="0" algn="ctr" defTabSz="685777" rtl="0" eaLnBrk="1" fontAlgn="auto" latinLnBrk="0" hangingPunct="1">
                        <a:lnSpc>
                          <a:spcPct val="95000"/>
                        </a:lnSpc>
                        <a:spcBef>
                          <a:spcPts val="300"/>
                        </a:spcBef>
                        <a:spcAft>
                          <a:spcPts val="0"/>
                        </a:spcAft>
                        <a:buClr>
                          <a:schemeClr val="tx1"/>
                        </a:buClr>
                        <a:buSzPct val="80000"/>
                        <a:buFont typeface="Arial" panose="020B0604020202020204" pitchFamily="34" charset="0"/>
                        <a:buNone/>
                        <a:tabLst/>
                        <a:defRPr/>
                      </a:pPr>
                      <a:r>
                        <a:rPr lang="en-US" sz="1000" dirty="0">
                          <a:effectLst/>
                        </a:rPr>
                        <a:t>Your Action</a:t>
                      </a:r>
                    </a:p>
                  </a:txBody>
                  <a:tcPr marL="134648" marR="134648" marT="67324" marB="67324" anchor="ctr" horzOverflow="overflow">
                    <a:solidFill>
                      <a:srgbClr val="049FD9"/>
                    </a:solidFill>
                  </a:tcPr>
                </a:tc>
                <a:extLst>
                  <a:ext uri="{0D108BD9-81ED-4DB2-BD59-A6C34878D82A}">
                    <a16:rowId xmlns:a16="http://schemas.microsoft.com/office/drawing/2014/main" xmlns="" val="10000"/>
                  </a:ext>
                </a:extLst>
              </a:tr>
              <a:tr h="814709">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a:ln>
                            <a:noFill/>
                          </a:ln>
                          <a:solidFill>
                            <a:srgbClr val="4D4D4C"/>
                          </a:solidFill>
                          <a:effectLst/>
                          <a:latin typeface="+mn-lt"/>
                          <a:ea typeface="ＭＳ Ｐゴシック" pitchFamily="34" charset="-128"/>
                          <a:cs typeface="+mn-cs"/>
                        </a:rPr>
                        <a:t>New Security SaaS </a:t>
                      </a:r>
                      <a:r>
                        <a:rPr kumimoji="0" lang="en-US" sz="1050" b="0" i="0" u="none" strike="noStrike" kern="1200" cap="none" normalizeH="0" baseline="0" dirty="0" err="1" smtClean="0">
                          <a:ln>
                            <a:noFill/>
                          </a:ln>
                          <a:solidFill>
                            <a:srgbClr val="4D4D4C"/>
                          </a:solidFill>
                          <a:effectLst/>
                          <a:latin typeface="+mn-lt"/>
                          <a:ea typeface="ＭＳ Ｐゴシック" pitchFamily="34" charset="-128"/>
                          <a:cs typeface="+mn-cs"/>
                        </a:rPr>
                        <a:t>subtrack</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New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subtrack</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a:t>
                      </a: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incenting healthy security SaaS practices for Cisco Umbrella offers</a:t>
                      </a: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Opportunity to be rewarded for growing the security SaaS business and monthly recurring revenue (MRR) over the VIP period </a:t>
                      </a:r>
                    </a:p>
                  </a:txBody>
                  <a:tcPr marL="134648" marR="134648" marT="67324" marB="67324" horzOverflow="overflow">
                    <a:solidFill>
                      <a:srgbClr val="CCCDD7"/>
                    </a:solidFill>
                  </a:tcPr>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lang="en-US" sz="1000" kern="1200" dirty="0">
                          <a:solidFill>
                            <a:schemeClr val="dk1"/>
                          </a:solidFill>
                          <a:effectLst/>
                          <a:latin typeface="+mn-lt"/>
                          <a:ea typeface="+mn-ea"/>
                          <a:cs typeface="+mn-cs"/>
                        </a:rPr>
                        <a:t>Promote </a:t>
                      </a: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Cisco Umbrella offers and </a:t>
                      </a:r>
                      <a:r>
                        <a:rPr lang="en-US" sz="1000" kern="1200" dirty="0">
                          <a:solidFill>
                            <a:schemeClr val="dk1"/>
                          </a:solidFill>
                          <a:effectLst/>
                          <a:latin typeface="+mn-lt"/>
                          <a:ea typeface="+mn-ea"/>
                          <a:cs typeface="+mn-cs"/>
                        </a:rPr>
                        <a:t>recurring revenue streams within your security practice</a:t>
                      </a:r>
                      <a:endParaRPr kumimoji="0" lang="en-US" sz="600" b="0" i="0" u="none" strike="noStrike" kern="1200" cap="none" normalizeH="0" baseline="0" dirty="0">
                        <a:ln>
                          <a:noFill/>
                        </a:ln>
                        <a:solidFill>
                          <a:srgbClr val="FF0000"/>
                        </a:solidFill>
                        <a:effectLst/>
                        <a:latin typeface="+mn-lt"/>
                        <a:ea typeface="ＭＳ Ｐゴシック" pitchFamily="34" charset="-128"/>
                        <a:cs typeface="+mn-cs"/>
                      </a:endParaRPr>
                    </a:p>
                  </a:txBody>
                  <a:tcPr marL="134648" marR="134648" marT="67324" marB="67324" horzOverflow="overflow"/>
                </a:tc>
                <a:extLst>
                  <a:ext uri="{0D108BD9-81ED-4DB2-BD59-A6C34878D82A}">
                    <a16:rowId xmlns:a16="http://schemas.microsoft.com/office/drawing/2014/main" xmlns="" val="10001"/>
                  </a:ext>
                </a:extLst>
              </a:tr>
              <a:tr h="1013168">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a:ln>
                            <a:noFill/>
                          </a:ln>
                          <a:solidFill>
                            <a:srgbClr val="4D4D4C"/>
                          </a:solidFill>
                          <a:effectLst/>
                          <a:latin typeface="+mn-lt"/>
                          <a:ea typeface="ＭＳ Ｐゴシック" pitchFamily="34" charset="-128"/>
                          <a:cs typeface="+mn-cs"/>
                        </a:rPr>
                        <a:t>Broader scope of Collaboration SaaS </a:t>
                      </a:r>
                      <a:r>
                        <a:rPr kumimoji="0" lang="en-US" sz="1050" b="0" i="0" u="none" strike="noStrike" kern="1200" cap="none" normalizeH="0" baseline="0" dirty="0" err="1" smtClean="0">
                          <a:ln>
                            <a:noFill/>
                          </a:ln>
                          <a:solidFill>
                            <a:srgbClr val="4D4D4C"/>
                          </a:solidFill>
                          <a:effectLst/>
                          <a:latin typeface="+mn-lt"/>
                          <a:ea typeface="ＭＳ Ｐゴシック" pitchFamily="34" charset="-128"/>
                          <a:cs typeface="+mn-cs"/>
                        </a:rPr>
                        <a:t>subtrack</a:t>
                      </a:r>
                      <a:endParaRPr kumimoji="0" lang="en-US" sz="105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Additional offers added to Collaboration SaaS </a:t>
                      </a:r>
                      <a:r>
                        <a:rPr kumimoji="0" lang="en-US" sz="1000" b="0" i="0" u="none" strike="noStrike" kern="1200" cap="none" normalizeH="0" baseline="0" dirty="0" err="1" smtClean="0">
                          <a:ln>
                            <a:noFill/>
                          </a:ln>
                          <a:solidFill>
                            <a:srgbClr val="4D4D4C"/>
                          </a:solidFill>
                          <a:effectLst/>
                          <a:latin typeface="+mn-lt"/>
                          <a:ea typeface="ＭＳ Ｐゴシック" pitchFamily="34" charset="-128"/>
                          <a:cs typeface="+mn-cs"/>
                        </a:rPr>
                        <a:t>subtrack</a:t>
                      </a:r>
                      <a:r>
                        <a:rPr kumimoji="0" lang="en-US" sz="1000" b="0" i="0" u="none" strike="noStrike" kern="1200" cap="none" normalizeH="0" baseline="0" dirty="0" smtClean="0">
                          <a:ln>
                            <a:noFill/>
                          </a:ln>
                          <a:solidFill>
                            <a:srgbClr val="4D4D4C"/>
                          </a:solidFill>
                          <a:effectLst/>
                          <a:latin typeface="+mn-lt"/>
                          <a:ea typeface="ＭＳ Ｐゴシック" pitchFamily="34" charset="-128"/>
                          <a:cs typeface="+mn-cs"/>
                        </a:rPr>
                        <a:t>  </a:t>
                      </a: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like </a:t>
                      </a:r>
                      <a:r>
                        <a:rPr lang="en-US" sz="1000" kern="1200" dirty="0">
                          <a:solidFill>
                            <a:schemeClr val="dk1"/>
                          </a:solidFill>
                          <a:effectLst/>
                          <a:latin typeface="+mn-lt"/>
                          <a:ea typeface="+mn-ea"/>
                          <a:cs typeface="+mn-cs"/>
                        </a:rPr>
                        <a:t>Cisco Spark Flex Plan</a:t>
                      </a:r>
                      <a:endParaRPr kumimoji="0" lang="en-US" sz="100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solidFill>
                      <a:srgbClr val="E7E8EC"/>
                    </a:solidFill>
                  </a:tcPr>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Increased opportunity to win new customers, and extend collaboration capabilities for existing ones </a:t>
                      </a:r>
                      <a:br>
                        <a:rPr kumimoji="0" lang="en-US" sz="1000" b="0" i="0" u="none" strike="noStrike" kern="1200" cap="none" normalizeH="0" baseline="0" dirty="0">
                          <a:ln>
                            <a:noFill/>
                          </a:ln>
                          <a:solidFill>
                            <a:srgbClr val="4D4D4C"/>
                          </a:solidFill>
                          <a:effectLst/>
                          <a:latin typeface="+mn-lt"/>
                          <a:ea typeface="ＭＳ Ｐゴシック" pitchFamily="34" charset="-128"/>
                          <a:cs typeface="+mn-cs"/>
                        </a:rPr>
                      </a:b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with higher VIP rebate than for traditional offers</a:t>
                      </a:r>
                    </a:p>
                  </a:txBody>
                  <a:tcPr marL="134648" marR="134648" marT="67324" marB="67324" horzOverflow="overflow">
                    <a:solidFill>
                      <a:srgbClr val="E7E8EC"/>
                    </a:solidFill>
                  </a:tcPr>
                </a:tc>
                <a:tc>
                  <a:txBody>
                    <a:bodyPr/>
                    <a:lstStyle/>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dirty="0">
                          <a:solidFill>
                            <a:schemeClr val="dk1"/>
                          </a:solidFill>
                          <a:effectLst/>
                          <a:latin typeface="+mn-lt"/>
                          <a:ea typeface="+mn-ea"/>
                          <a:cs typeface="+mn-cs"/>
                        </a:rPr>
                        <a:t>Promote the power of the full collaboration portfolio with </a:t>
                      </a:r>
                      <a:br>
                        <a:rPr lang="en-US" sz="1000" kern="1200" dirty="0">
                          <a:solidFill>
                            <a:schemeClr val="dk1"/>
                          </a:solidFill>
                          <a:effectLst/>
                          <a:latin typeface="+mn-lt"/>
                          <a:ea typeface="+mn-ea"/>
                          <a:cs typeface="+mn-cs"/>
                        </a:rPr>
                      </a:br>
                      <a:r>
                        <a:rPr lang="en-US" sz="1000" kern="1200" dirty="0">
                          <a:solidFill>
                            <a:schemeClr val="dk1"/>
                          </a:solidFill>
                          <a:effectLst/>
                          <a:latin typeface="+mn-lt"/>
                          <a:ea typeface="+mn-ea"/>
                          <a:cs typeface="+mn-cs"/>
                        </a:rPr>
                        <a:t>new offers</a:t>
                      </a:r>
                    </a:p>
                    <a:p>
                      <a:pPr marL="171450" marR="0" lvl="0" indent="-171450"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kern="1200" baseline="0" dirty="0">
                          <a:solidFill>
                            <a:schemeClr val="dk1"/>
                          </a:solidFill>
                          <a:effectLst/>
                          <a:latin typeface="+mn-lt"/>
                          <a:ea typeface="+mn-ea"/>
                          <a:cs typeface="+mn-cs"/>
                        </a:rPr>
                        <a:t>Focus on recurring revenue—growing the business </a:t>
                      </a:r>
                      <a:br>
                        <a:rPr lang="en-US" sz="1000" kern="1200" baseline="0" dirty="0">
                          <a:solidFill>
                            <a:schemeClr val="dk1"/>
                          </a:solidFill>
                          <a:effectLst/>
                          <a:latin typeface="+mn-lt"/>
                          <a:ea typeface="+mn-ea"/>
                          <a:cs typeface="+mn-cs"/>
                        </a:rPr>
                      </a:br>
                      <a:r>
                        <a:rPr lang="en-US" sz="1000" kern="1200" baseline="0" dirty="0">
                          <a:solidFill>
                            <a:schemeClr val="dk1"/>
                          </a:solidFill>
                          <a:effectLst/>
                          <a:latin typeface="+mn-lt"/>
                          <a:ea typeface="+mn-ea"/>
                          <a:cs typeface="+mn-cs"/>
                        </a:rPr>
                        <a:t>and churn management/ customer success</a:t>
                      </a:r>
                      <a:endParaRPr lang="en-US" sz="1000" kern="1200" dirty="0">
                        <a:solidFill>
                          <a:schemeClr val="dk1"/>
                        </a:solidFill>
                        <a:effectLst/>
                        <a:latin typeface="+mn-lt"/>
                        <a:ea typeface="+mn-ea"/>
                        <a:cs typeface="+mn-cs"/>
                      </a:endParaRPr>
                    </a:p>
                  </a:txBody>
                  <a:tcPr marL="134648" marR="134648" marT="67324" marB="67324" horzOverflow="overflow"/>
                </a:tc>
                <a:extLst>
                  <a:ext uri="{0D108BD9-81ED-4DB2-BD59-A6C34878D82A}">
                    <a16:rowId xmlns:a16="http://schemas.microsoft.com/office/drawing/2014/main" xmlns="" val="10002"/>
                  </a:ext>
                </a:extLst>
              </a:tr>
              <a:tr h="942112">
                <a:tc gridSpan="4">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1" i="0" u="none" strike="noStrike" kern="1200" cap="none" normalizeH="0" baseline="0" dirty="0">
                          <a:ln>
                            <a:noFill/>
                          </a:ln>
                          <a:solidFill>
                            <a:srgbClr val="4D4D4C"/>
                          </a:solidFill>
                          <a:effectLst/>
                          <a:latin typeface="+mn-lt"/>
                          <a:ea typeface="ＭＳ Ｐゴシック" pitchFamily="34" charset="-128"/>
                          <a:cs typeface="+mn-cs"/>
                        </a:rPr>
                        <a:t>Additional highlights: </a:t>
                      </a:r>
                    </a:p>
                    <a:p>
                      <a:pPr marL="171450" marR="0" lvl="0" indent="-171450" algn="l" defTabSz="914400" rtl="0" eaLnBrk="1" fontAlgn="base" latinLnBrk="0" hangingPunct="1">
                        <a:lnSpc>
                          <a:spcPct val="95000"/>
                        </a:lnSpc>
                        <a:spcBef>
                          <a:spcPts val="300"/>
                        </a:spcBef>
                        <a:spcAft>
                          <a:spcPct val="0"/>
                        </a:spcAft>
                        <a:buClrTx/>
                        <a:buSzPct val="80000"/>
                        <a:buFont typeface="Arial" panose="020B0604020202020204" pitchFamily="34" charset="0"/>
                        <a:buChar char="•"/>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Simplification—we’re increasing your productivity with a simplified rebate structure, enrollment, VIP management and tracking, and fewer exception and support cases</a:t>
                      </a:r>
                    </a:p>
                    <a:p>
                      <a:pPr marL="171450" marR="0" lvl="0" indent="-171450" algn="l" defTabSz="914400" rtl="0" eaLnBrk="1" fontAlgn="base" latinLnBrk="0" hangingPunct="1">
                        <a:lnSpc>
                          <a:spcPct val="95000"/>
                        </a:lnSpc>
                        <a:spcBef>
                          <a:spcPts val="300"/>
                        </a:spcBef>
                        <a:spcAft>
                          <a:spcPct val="0"/>
                        </a:spcAft>
                        <a:buClrTx/>
                        <a:buSzPct val="80000"/>
                        <a:buFont typeface="Arial" panose="020B0604020202020204" pitchFamily="34" charset="0"/>
                        <a:buChar char="•"/>
                        <a:tabLst/>
                        <a:defRPr/>
                      </a:pPr>
                      <a:r>
                        <a:rPr kumimoji="0" lang="en-US" sz="1000" u="none" strike="noStrike" kern="1200" cap="none" normalizeH="0" baseline="0" dirty="0">
                          <a:ln>
                            <a:noFill/>
                          </a:ln>
                          <a:solidFill>
                            <a:srgbClr val="4D4D4C"/>
                          </a:solidFill>
                          <a:effectLst/>
                        </a:rPr>
                        <a:t>2-months Transition period—p</a:t>
                      </a:r>
                      <a:r>
                        <a:rPr lang="en-US" sz="1000" kern="1200" dirty="0">
                          <a:solidFill>
                            <a:srgbClr val="4D4D4C"/>
                          </a:solidFill>
                        </a:rPr>
                        <a:t>rotects all SKUs from changes before the SKU is removed or reduced in payout</a:t>
                      </a:r>
                    </a:p>
                    <a:p>
                      <a:pPr marL="171450" marR="0" lvl="0" indent="-171450" algn="l" defTabSz="914400" rtl="0" eaLnBrk="1" fontAlgn="base" latinLnBrk="0" hangingPunct="1">
                        <a:lnSpc>
                          <a:spcPct val="95000"/>
                        </a:lnSpc>
                        <a:spcBef>
                          <a:spcPts val="300"/>
                        </a:spcBef>
                        <a:spcAft>
                          <a:spcPct val="0"/>
                        </a:spcAft>
                        <a:buClrTx/>
                        <a:buSzPct val="80000"/>
                        <a:buFont typeface="Arial" panose="020B0604020202020204" pitchFamily="34" charset="0"/>
                        <a:buChar char="•"/>
                        <a:tabLst/>
                        <a:defRPr/>
                      </a:pPr>
                      <a:r>
                        <a:rPr kumimoji="0" lang="en-US" sz="1000" b="0" i="0" u="none" strike="noStrike" kern="1200" cap="none" normalizeH="0" baseline="0" dirty="0">
                          <a:ln>
                            <a:noFill/>
                          </a:ln>
                          <a:solidFill>
                            <a:schemeClr val="tx1"/>
                          </a:solidFill>
                          <a:effectLst/>
                          <a:latin typeface="+mn-lt"/>
                          <a:ea typeface="ＭＳ Ｐゴシック" pitchFamily="34" charset="-128"/>
                          <a:cs typeface="+mn-cs"/>
                        </a:rPr>
                        <a:t>New VIP SKUs list URL—</a:t>
                      </a:r>
                      <a:r>
                        <a:rPr kumimoji="0" lang="en-US" sz="1000" b="0" i="0" u="none" strike="noStrike" kern="1200" cap="none" normalizeH="0" baseline="0" dirty="0">
                          <a:ln>
                            <a:noFill/>
                          </a:ln>
                          <a:solidFill>
                            <a:schemeClr val="tx1"/>
                          </a:solidFill>
                          <a:effectLst/>
                          <a:latin typeface="+mn-lt"/>
                          <a:ea typeface="ＭＳ Ｐゴシック" pitchFamily="34" charset="-128"/>
                          <a:cs typeface="+mn-cs"/>
                          <a:hlinkClick r:id="rId2"/>
                        </a:rPr>
                        <a:t>www.cisco.com/go/vipskus</a:t>
                      </a:r>
                      <a:r>
                        <a:rPr kumimoji="0" lang="en-US" sz="1000" b="0" i="0" u="none" strike="noStrike" kern="1200" cap="none" normalizeH="0" baseline="0" dirty="0">
                          <a:ln>
                            <a:noFill/>
                          </a:ln>
                          <a:solidFill>
                            <a:schemeClr val="tx1"/>
                          </a:solidFill>
                          <a:effectLst/>
                          <a:latin typeface="+mn-lt"/>
                          <a:ea typeface="ＭＳ Ｐゴシック" pitchFamily="34" charset="-128"/>
                          <a:cs typeface="+mn-cs"/>
                        </a:rPr>
                        <a:t> </a:t>
                      </a:r>
                    </a:p>
                  </a:txBody>
                  <a:tcPr marL="134648" marR="134648" marT="67324" marB="67324" horzOverflow="overflow"/>
                </a:tc>
                <a:tc hMerge="1">
                  <a:txBody>
                    <a:bodyPr/>
                    <a:lstStyle/>
                    <a:p>
                      <a:pPr marL="119063" marR="0" lvl="0" indent="-119063" algn="l" defTabSz="914400" rtl="0" eaLnBrk="1" fontAlgn="base" latinLnBrk="0" hangingPunct="1">
                        <a:lnSpc>
                          <a:spcPct val="100000"/>
                        </a:lnSpc>
                        <a:spcBef>
                          <a:spcPct val="0"/>
                        </a:spcBef>
                        <a:spcAft>
                          <a:spcPct val="0"/>
                        </a:spcAft>
                        <a:buClr>
                          <a:schemeClr val="tx1"/>
                        </a:buClr>
                        <a:buSzPct val="80000"/>
                        <a:buFont typeface="Arial" pitchFamily="34" charset="0"/>
                        <a:buChar char="•"/>
                        <a:tabLst/>
                        <a:defRPr/>
                      </a:pPr>
                      <a:endParaRPr kumimoji="0" lang="en-US" sz="1000" b="0" i="0" u="none" strike="noStrike" kern="1200" cap="none" normalizeH="0" baseline="0" dirty="0">
                        <a:ln>
                          <a:noFill/>
                        </a:ln>
                        <a:solidFill>
                          <a:schemeClr val="tx1"/>
                        </a:solidFill>
                        <a:effectLst/>
                        <a:latin typeface="+mn-lt"/>
                        <a:ea typeface="ＭＳ Ｐゴシック" pitchFamily="34" charset="-128"/>
                        <a:cs typeface="+mn-cs"/>
                      </a:endParaRPr>
                    </a:p>
                  </a:txBody>
                  <a:tcPr marL="134648" marR="134648" marT="67324" marB="67324" horzOverflow="overflow"/>
                </a:tc>
                <a:tc hMerge="1">
                  <a:txBody>
                    <a:bodyPr/>
                    <a:lstStyle/>
                    <a:p>
                      <a:pPr marL="119063" marR="0" lvl="0" indent="-119063" algn="l" defTabSz="914400" rtl="0" eaLnBrk="1" fontAlgn="base" latinLnBrk="0" hangingPunct="1">
                        <a:lnSpc>
                          <a:spcPct val="100000"/>
                        </a:lnSpc>
                        <a:spcBef>
                          <a:spcPct val="0"/>
                        </a:spcBef>
                        <a:spcAft>
                          <a:spcPct val="0"/>
                        </a:spcAft>
                        <a:buClr>
                          <a:schemeClr val="tx1"/>
                        </a:buClr>
                        <a:buSzPct val="80000"/>
                        <a:buFont typeface="Arial" pitchFamily="34" charset="0"/>
                        <a:buChar char="•"/>
                        <a:tabLst/>
                        <a:defRPr/>
                      </a:pPr>
                      <a:endParaRPr lang="en-US" sz="1000" baseline="0" dirty="0"/>
                    </a:p>
                  </a:txBody>
                  <a:tcPr marL="134648" marR="134648" marT="67324" marB="67324" horzOverflow="overflow"/>
                </a:tc>
                <a:tc hMerge="1">
                  <a:txBody>
                    <a:bodyPr/>
                    <a:lstStyle/>
                    <a:p>
                      <a:pPr marL="119063" marR="0" lvl="0" indent="-119063" algn="l" defTabSz="914400" rtl="0" eaLnBrk="1" fontAlgn="base" latinLnBrk="0" hangingPunct="1">
                        <a:lnSpc>
                          <a:spcPct val="100000"/>
                        </a:lnSpc>
                        <a:spcBef>
                          <a:spcPct val="0"/>
                        </a:spcBef>
                        <a:spcAft>
                          <a:spcPct val="0"/>
                        </a:spcAft>
                        <a:buClr>
                          <a:schemeClr val="tx1"/>
                        </a:buClr>
                        <a:buSzPct val="80000"/>
                        <a:buFont typeface="Arial" pitchFamily="34" charset="0"/>
                        <a:buChar char="•"/>
                        <a:tabLst/>
                        <a:defRPr/>
                      </a:pPr>
                      <a:endParaRPr kumimoji="0" lang="en-US" sz="1000" b="0" i="0" u="none" strike="noStrike" kern="1200" cap="none" normalizeH="0" baseline="0" dirty="0">
                        <a:ln>
                          <a:noFill/>
                        </a:ln>
                        <a:solidFill>
                          <a:schemeClr val="tx1"/>
                        </a:solidFill>
                        <a:effectLst/>
                        <a:latin typeface="+mn-lt"/>
                        <a:ea typeface="ＭＳ Ｐゴシック" pitchFamily="34" charset="-128"/>
                        <a:cs typeface="+mn-cs"/>
                      </a:endParaRPr>
                    </a:p>
                  </a:txBody>
                  <a:tcPr marL="134648" marR="134648" marT="67324" marB="67324" horzOverflow="overflow"/>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38728679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Continuing from VIP 28</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816603408"/>
              </p:ext>
            </p:extLst>
          </p:nvPr>
        </p:nvGraphicFramePr>
        <p:xfrm>
          <a:off x="518882" y="984137"/>
          <a:ext cx="8106236" cy="3132180"/>
        </p:xfrm>
        <a:graphic>
          <a:graphicData uri="http://schemas.openxmlformats.org/drawingml/2006/table">
            <a:tbl>
              <a:tblPr firstRow="1" bandRow="1">
                <a:tableStyleId>{5C22544A-7EE6-4342-B048-85BDC9FD1C3A}</a:tableStyleId>
              </a:tblPr>
              <a:tblGrid>
                <a:gridCol w="1394202">
                  <a:extLst>
                    <a:ext uri="{9D8B030D-6E8A-4147-A177-3AD203B41FA5}">
                      <a16:colId xmlns:a16="http://schemas.microsoft.com/office/drawing/2014/main" xmlns="" val="20000"/>
                    </a:ext>
                  </a:extLst>
                </a:gridCol>
                <a:gridCol w="2110044">
                  <a:extLst>
                    <a:ext uri="{9D8B030D-6E8A-4147-A177-3AD203B41FA5}">
                      <a16:colId xmlns:a16="http://schemas.microsoft.com/office/drawing/2014/main" xmlns="" val="20001"/>
                    </a:ext>
                  </a:extLst>
                </a:gridCol>
                <a:gridCol w="2662327">
                  <a:extLst>
                    <a:ext uri="{9D8B030D-6E8A-4147-A177-3AD203B41FA5}">
                      <a16:colId xmlns:a16="http://schemas.microsoft.com/office/drawing/2014/main" xmlns="" val="20002"/>
                    </a:ext>
                  </a:extLst>
                </a:gridCol>
                <a:gridCol w="1939663">
                  <a:extLst>
                    <a:ext uri="{9D8B030D-6E8A-4147-A177-3AD203B41FA5}">
                      <a16:colId xmlns:a16="http://schemas.microsoft.com/office/drawing/2014/main" xmlns="" val="20003"/>
                    </a:ext>
                  </a:extLst>
                </a:gridCol>
              </a:tblGrid>
              <a:tr h="317280">
                <a:tc>
                  <a:txBody>
                    <a:bodyPr/>
                    <a:lstStyle/>
                    <a:p>
                      <a:pPr marL="0" marR="0" lvl="0" indent="0" algn="ctr" defTabSz="914400" rtl="0" eaLnBrk="1" fontAlgn="base" latinLnBrk="0" hangingPunct="1">
                        <a:lnSpc>
                          <a:spcPct val="95000"/>
                        </a:lnSpc>
                        <a:spcBef>
                          <a:spcPts val="300"/>
                        </a:spcBef>
                        <a:spcAft>
                          <a:spcPct val="0"/>
                        </a:spcAft>
                        <a:buClrTx/>
                        <a:buSzTx/>
                        <a:buFont typeface="Arial" panose="020B0604020202020204" pitchFamily="34" charset="0"/>
                        <a:buNone/>
                        <a:tabLst/>
                        <a:defRPr/>
                      </a:pPr>
                      <a:r>
                        <a:rPr lang="en-US" sz="1000" dirty="0">
                          <a:effectLst/>
                        </a:rPr>
                        <a:t>What’s New</a:t>
                      </a: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Description</a:t>
                      </a:r>
                    </a:p>
                  </a:txBody>
                  <a:tcPr marL="134648" marR="134648" marT="67324" marB="67324" anchor="ctr" horzOverflow="overflow">
                    <a:solidFill>
                      <a:srgbClr val="049FD9"/>
                    </a:solidFill>
                  </a:tcPr>
                </a:tc>
                <a:tc>
                  <a:txBody>
                    <a:bodyPr/>
                    <a:lstStyle/>
                    <a:p>
                      <a:pPr marL="0" marR="0" lvl="0" indent="0" algn="ctr" defTabSz="914400" rtl="0" eaLnBrk="0" fontAlgn="base" latinLnBrk="0" hangingPunct="0">
                        <a:lnSpc>
                          <a:spcPct val="95000"/>
                        </a:lnSpc>
                        <a:spcBef>
                          <a:spcPts val="300"/>
                        </a:spcBef>
                        <a:spcAft>
                          <a:spcPct val="0"/>
                        </a:spcAft>
                        <a:buClr>
                          <a:schemeClr val="tx1"/>
                        </a:buClr>
                        <a:buSzPct val="80000"/>
                        <a:buFont typeface="Arial" pitchFamily="34" charset="0"/>
                        <a:buNone/>
                        <a:tabLst/>
                        <a:defRPr/>
                      </a:pPr>
                      <a:r>
                        <a:rPr lang="en-US" sz="1000" dirty="0">
                          <a:effectLst/>
                        </a:rPr>
                        <a:t>Impact</a:t>
                      </a:r>
                    </a:p>
                  </a:txBody>
                  <a:tcPr marL="134648" marR="134648" marT="67324" marB="67324" anchor="ctr" horzOverflow="overflow">
                    <a:solidFill>
                      <a:srgbClr val="049FD9"/>
                    </a:solidFill>
                  </a:tcPr>
                </a:tc>
                <a:tc>
                  <a:txBody>
                    <a:bodyPr/>
                    <a:lstStyle/>
                    <a:p>
                      <a:pPr marL="0" marR="0" lvl="0" indent="0" algn="ctr" defTabSz="685777" rtl="0" eaLnBrk="1" fontAlgn="auto" latinLnBrk="0" hangingPunct="1">
                        <a:lnSpc>
                          <a:spcPct val="95000"/>
                        </a:lnSpc>
                        <a:spcBef>
                          <a:spcPts val="300"/>
                        </a:spcBef>
                        <a:spcAft>
                          <a:spcPts val="0"/>
                        </a:spcAft>
                        <a:buClr>
                          <a:schemeClr val="tx1"/>
                        </a:buClr>
                        <a:buSzPct val="80000"/>
                        <a:buFont typeface="Arial" panose="020B0604020202020204" pitchFamily="34" charset="0"/>
                        <a:buNone/>
                        <a:tabLst/>
                        <a:defRPr/>
                      </a:pPr>
                      <a:r>
                        <a:rPr lang="en-US" sz="1000" dirty="0">
                          <a:effectLst/>
                        </a:rPr>
                        <a:t>Your Actions</a:t>
                      </a:r>
                    </a:p>
                  </a:txBody>
                  <a:tcPr marL="134648" marR="134648" marT="67324" marB="67324" anchor="ctr" horzOverflow="overflow">
                    <a:solidFill>
                      <a:srgbClr val="049FD9"/>
                    </a:solidFill>
                  </a:tcPr>
                </a:tc>
                <a:extLst>
                  <a:ext uri="{0D108BD9-81ED-4DB2-BD59-A6C34878D82A}">
                    <a16:rowId xmlns:a16="http://schemas.microsoft.com/office/drawing/2014/main" xmlns="" val="10000"/>
                  </a:ext>
                </a:extLst>
              </a:tr>
              <a:tr h="770144">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u="none" strike="noStrike" kern="1200" cap="none" normalizeH="0" baseline="0" dirty="0">
                          <a:ln>
                            <a:noFill/>
                          </a:ln>
                          <a:solidFill>
                            <a:srgbClr val="4D4D4C"/>
                          </a:solidFill>
                          <a:effectLst/>
                        </a:rPr>
                        <a:t>Architectural design</a:t>
                      </a:r>
                      <a:endParaRPr kumimoji="0" lang="en-US" sz="1050" b="1"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u="none" strike="noStrike" kern="1200" cap="none" normalizeH="0" baseline="0" dirty="0">
                          <a:ln>
                            <a:noFill/>
                          </a:ln>
                          <a:solidFill>
                            <a:srgbClr val="4D4D4C"/>
                          </a:solidFill>
                          <a:effectLst/>
                        </a:rPr>
                        <a:t>VIP 29 continues to embrace </a:t>
                      </a:r>
                      <a:br>
                        <a:rPr kumimoji="0" lang="en-US" sz="1000" u="none" strike="noStrike" kern="1200" cap="none" normalizeH="0" baseline="0" dirty="0">
                          <a:ln>
                            <a:noFill/>
                          </a:ln>
                          <a:solidFill>
                            <a:srgbClr val="4D4D4C"/>
                          </a:solidFill>
                          <a:effectLst/>
                        </a:rPr>
                      </a:br>
                      <a:r>
                        <a:rPr kumimoji="0" lang="en-US" sz="1000" u="none" strike="noStrike" kern="1200" cap="none" normalizeH="0" baseline="0" dirty="0">
                          <a:ln>
                            <a:noFill/>
                          </a:ln>
                          <a:solidFill>
                            <a:srgbClr val="4D4D4C"/>
                          </a:solidFill>
                          <a:effectLst/>
                        </a:rPr>
                        <a:t>an architectural approach </a:t>
                      </a:r>
                      <a:br>
                        <a:rPr kumimoji="0" lang="en-US" sz="1000" u="none" strike="noStrike" kern="1200" cap="none" normalizeH="0" baseline="0" dirty="0">
                          <a:ln>
                            <a:noFill/>
                          </a:ln>
                          <a:solidFill>
                            <a:srgbClr val="4D4D4C"/>
                          </a:solidFill>
                          <a:effectLst/>
                        </a:rPr>
                      </a:br>
                      <a:r>
                        <a:rPr kumimoji="0" lang="en-US" sz="1000" u="none" strike="noStrike" kern="1200" cap="none" normalizeH="0" baseline="0" dirty="0">
                          <a:ln>
                            <a:noFill/>
                          </a:ln>
                          <a:solidFill>
                            <a:srgbClr val="4D4D4C"/>
                          </a:solidFill>
                          <a:effectLst/>
                        </a:rPr>
                        <a:t>and is structured at the architectural level</a:t>
                      </a: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u="none" strike="noStrike" kern="1200" cap="none" normalizeH="0" baseline="0" dirty="0">
                          <a:ln>
                            <a:noFill/>
                          </a:ln>
                          <a:solidFill>
                            <a:srgbClr val="4D4D4C"/>
                          </a:solidFill>
                          <a:effectLst/>
                          <a:latin typeface="+mn-lt"/>
                          <a:ea typeface="+mn-ea"/>
                          <a:cs typeface="+mn-cs"/>
                        </a:rPr>
                        <a:t>Simplified enrollment, payout eligibility criteria defined at the architectural level, easier tracking of VIP payout requirements</a:t>
                      </a: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u="none" strike="noStrike" kern="1200" cap="none" normalizeH="0" baseline="0" dirty="0">
                          <a:ln>
                            <a:noFill/>
                          </a:ln>
                          <a:solidFill>
                            <a:srgbClr val="4D4D4C"/>
                          </a:solidFill>
                          <a:effectLst/>
                          <a:latin typeface="+mn-lt"/>
                          <a:ea typeface="+mn-ea"/>
                          <a:cs typeface="+mn-cs"/>
                        </a:rPr>
                        <a:t>Sell architectural solutions, include as many technologies from one architecture as possible in each deal</a:t>
                      </a:r>
                    </a:p>
                  </a:txBody>
                  <a:tcPr marL="134648" marR="134648" marT="67324" marB="67324" horzOverflow="overflow"/>
                </a:tc>
                <a:extLst>
                  <a:ext uri="{0D108BD9-81ED-4DB2-BD59-A6C34878D82A}">
                    <a16:rowId xmlns:a16="http://schemas.microsoft.com/office/drawing/2014/main" xmlns="" val="10001"/>
                  </a:ext>
                </a:extLst>
              </a:tr>
              <a:tr h="744067">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u="none" strike="noStrike" kern="1200" cap="none" normalizeH="0" baseline="0" dirty="0">
                          <a:ln>
                            <a:noFill/>
                          </a:ln>
                          <a:solidFill>
                            <a:srgbClr val="4D4D4C"/>
                          </a:solidFill>
                          <a:effectLst/>
                          <a:latin typeface="+mn-lt"/>
                          <a:ea typeface="+mn-ea"/>
                          <a:cs typeface="+mn-cs"/>
                        </a:rPr>
                        <a:t>Architectural minimum bookings requirements </a:t>
                      </a: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u="none" strike="noStrike" kern="1200" cap="none" normalizeH="0" baseline="0" dirty="0">
                          <a:ln>
                            <a:noFill/>
                          </a:ln>
                          <a:solidFill>
                            <a:srgbClr val="4D4D4C"/>
                          </a:solidFill>
                          <a:effectLst/>
                          <a:latin typeface="+mn-lt"/>
                          <a:ea typeface="+mn-ea"/>
                          <a:cs typeface="+mn-cs"/>
                        </a:rPr>
                        <a:t>Minimum thresholds remain the same as in VIP 28, reflecting market conditions in each country group and the new architectural design of VIP </a:t>
                      </a: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u="none" strike="noStrike" kern="1200" cap="none" normalizeH="0" baseline="0" dirty="0">
                          <a:ln>
                            <a:noFill/>
                          </a:ln>
                          <a:solidFill>
                            <a:srgbClr val="4D4D4C"/>
                          </a:solidFill>
                          <a:effectLst/>
                          <a:latin typeface="+mn-lt"/>
                          <a:ea typeface="+mn-ea"/>
                          <a:cs typeface="+mn-cs"/>
                        </a:rPr>
                        <a:t>Recognition of all VIP eligible bookings in one architecture against one architectural minimum threshold requirement</a:t>
                      </a: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u="none" strike="noStrike" kern="1200" cap="none" normalizeH="0" baseline="0" dirty="0">
                          <a:ln>
                            <a:noFill/>
                          </a:ln>
                          <a:solidFill>
                            <a:srgbClr val="4D4D4C"/>
                          </a:solidFill>
                          <a:effectLst/>
                          <a:latin typeface="+mn-lt"/>
                          <a:ea typeface="+mn-ea"/>
                          <a:cs typeface="+mn-cs"/>
                        </a:rPr>
                        <a:t>Review architectural minimum bookings requirements in the </a:t>
                      </a:r>
                      <a:br>
                        <a:rPr kumimoji="0" lang="en-US" sz="1000" u="none" strike="noStrike" kern="1200" cap="none" normalizeH="0" baseline="0" dirty="0">
                          <a:ln>
                            <a:noFill/>
                          </a:ln>
                          <a:solidFill>
                            <a:srgbClr val="4D4D4C"/>
                          </a:solidFill>
                          <a:effectLst/>
                          <a:latin typeface="+mn-lt"/>
                          <a:ea typeface="+mn-ea"/>
                          <a:cs typeface="+mn-cs"/>
                        </a:rPr>
                      </a:br>
                      <a:r>
                        <a:rPr kumimoji="0" lang="en-US" sz="1000" u="none" strike="noStrike" kern="1200" cap="none" normalizeH="0" baseline="0" dirty="0">
                          <a:ln>
                            <a:noFill/>
                          </a:ln>
                          <a:solidFill>
                            <a:srgbClr val="4D4D4C"/>
                          </a:solidFill>
                          <a:effectLst/>
                          <a:latin typeface="+mn-lt"/>
                          <a:ea typeface="+mn-ea"/>
                          <a:cs typeface="+mn-cs"/>
                        </a:rPr>
                        <a:t>Program Rules</a:t>
                      </a:r>
                    </a:p>
                  </a:txBody>
                  <a:tcPr marL="134648" marR="134648" marT="67324" marB="67324" horzOverflow="overflow"/>
                </a:tc>
                <a:extLst>
                  <a:ext uri="{0D108BD9-81ED-4DB2-BD59-A6C34878D82A}">
                    <a16:rowId xmlns:a16="http://schemas.microsoft.com/office/drawing/2014/main" xmlns="" val="10002"/>
                  </a:ext>
                </a:extLst>
              </a:tr>
              <a:tr h="1080912">
                <a:tc>
                  <a:txBody>
                    <a:bodyPr/>
                    <a:lstStyle/>
                    <a:p>
                      <a:pPr marL="0" marR="0" lvl="0" indent="0" algn="l" defTabSz="914400" rtl="0" eaLnBrk="1" fontAlgn="base" latinLnBrk="0" hangingPunct="1">
                        <a:lnSpc>
                          <a:spcPct val="95000"/>
                        </a:lnSpc>
                        <a:spcBef>
                          <a:spcPts val="300"/>
                        </a:spcBef>
                        <a:spcAft>
                          <a:spcPct val="0"/>
                        </a:spcAft>
                        <a:buClrTx/>
                        <a:buSzTx/>
                        <a:buFontTx/>
                        <a:buNone/>
                        <a:tabLst/>
                        <a:defRPr/>
                      </a:pPr>
                      <a:r>
                        <a:rPr kumimoji="0" lang="en-US" sz="1050" b="0" i="0" u="none" strike="noStrike" kern="1200" cap="none" normalizeH="0" baseline="0" dirty="0">
                          <a:ln>
                            <a:noFill/>
                          </a:ln>
                          <a:solidFill>
                            <a:srgbClr val="4D4D4C"/>
                          </a:solidFill>
                          <a:effectLst/>
                          <a:latin typeface="+mn-lt"/>
                          <a:ea typeface="ＭＳ Ｐゴシック" pitchFamily="34" charset="-128"/>
                          <a:cs typeface="+mn-cs"/>
                        </a:rPr>
                        <a:t>Cloud and Managed Services bookings recognized for everyone</a:t>
                      </a: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Cloud and Managed Services are in demand by end customers—bookings from these type of orders continue </a:t>
                      </a:r>
                      <a:br>
                        <a:rPr kumimoji="0" lang="en-US" sz="1000" b="0" i="0" u="none" strike="noStrike" kern="1200" cap="none" normalizeH="0" baseline="0" dirty="0">
                          <a:ln>
                            <a:noFill/>
                          </a:ln>
                          <a:solidFill>
                            <a:srgbClr val="4D4D4C"/>
                          </a:solidFill>
                          <a:effectLst/>
                          <a:latin typeface="+mn-lt"/>
                          <a:ea typeface="ＭＳ Ｐゴシック" pitchFamily="34" charset="-128"/>
                          <a:cs typeface="+mn-cs"/>
                        </a:rPr>
                      </a:b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to be recognized for every </a:t>
                      </a:r>
                      <a:br>
                        <a:rPr kumimoji="0" lang="en-US" sz="1000" b="0" i="0" u="none" strike="noStrike" kern="1200" cap="none" normalizeH="0" baseline="0" dirty="0">
                          <a:ln>
                            <a:noFill/>
                          </a:ln>
                          <a:solidFill>
                            <a:srgbClr val="4D4D4C"/>
                          </a:solidFill>
                          <a:effectLst/>
                          <a:latin typeface="+mn-lt"/>
                          <a:ea typeface="ＭＳ Ｐゴシック" pitchFamily="34" charset="-128"/>
                          <a:cs typeface="+mn-cs"/>
                        </a:rPr>
                      </a:b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VIP partner</a:t>
                      </a:r>
                    </a:p>
                  </a:txBody>
                  <a:tcPr marL="134648" marR="134648" marT="67324" marB="67324" horzOverflow="overflow"/>
                </a:tc>
                <a:tc>
                  <a:txBody>
                    <a:bodyPr/>
                    <a:lstStyle/>
                    <a:p>
                      <a:pPr marL="119063" marR="0" lvl="0" indent="-119063"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kumimoji="0" lang="en-US" sz="1000" b="0" i="0" u="none" strike="noStrike" kern="1200" cap="none" normalizeH="0" baseline="0" dirty="0">
                          <a:ln>
                            <a:noFill/>
                          </a:ln>
                          <a:solidFill>
                            <a:srgbClr val="4D4D4C"/>
                          </a:solidFill>
                          <a:effectLst/>
                          <a:latin typeface="+mn-lt"/>
                          <a:ea typeface="ＭＳ Ｐゴシック" pitchFamily="34" charset="-128"/>
                          <a:cs typeface="+mn-cs"/>
                        </a:rPr>
                        <a:t>Opportunity to earn </a:t>
                      </a:r>
                      <a:r>
                        <a:rPr lang="en-US" sz="1000" dirty="0">
                          <a:solidFill>
                            <a:srgbClr val="4D4D4C"/>
                          </a:solidFill>
                        </a:rPr>
                        <a:t>VIP payments not only on standard resale orders </a:t>
                      </a:r>
                      <a:r>
                        <a:rPr lang="en-US" sz="1000" baseline="0" dirty="0">
                          <a:solidFill>
                            <a:srgbClr val="4D4D4C"/>
                          </a:solidFill>
                        </a:rPr>
                        <a:t>but also on </a:t>
                      </a:r>
                      <a:r>
                        <a:rPr lang="en-US" sz="1000" dirty="0">
                          <a:solidFill>
                            <a:srgbClr val="4D4D4C"/>
                          </a:solidFill>
                        </a:rPr>
                        <a:t>cloud and managed services orders, both title held and title transferred</a:t>
                      </a:r>
                      <a:endParaRPr lang="en-US" sz="1000" baseline="0" dirty="0">
                        <a:solidFill>
                          <a:srgbClr val="4D4D4C"/>
                        </a:solidFill>
                      </a:endParaRPr>
                    </a:p>
                    <a:p>
                      <a:pPr marL="119063" marR="0" lvl="0" indent="-119063" algn="l" defTabSz="914400" rtl="0" eaLnBrk="1" fontAlgn="base" latinLnBrk="0" hangingPunct="1">
                        <a:lnSpc>
                          <a:spcPct val="95000"/>
                        </a:lnSpc>
                        <a:spcBef>
                          <a:spcPts val="300"/>
                        </a:spcBef>
                        <a:spcAft>
                          <a:spcPct val="0"/>
                        </a:spcAft>
                        <a:buClr>
                          <a:schemeClr val="tx1"/>
                        </a:buClr>
                        <a:buSzPct val="80000"/>
                        <a:buFont typeface="Arial" pitchFamily="34" charset="0"/>
                        <a:buChar char="•"/>
                        <a:tabLst/>
                        <a:defRPr/>
                      </a:pPr>
                      <a:r>
                        <a:rPr lang="en-US" sz="1000" baseline="0" dirty="0">
                          <a:solidFill>
                            <a:srgbClr val="4D4D4C"/>
                          </a:solidFill>
                        </a:rPr>
                        <a:t>C</a:t>
                      </a:r>
                      <a:r>
                        <a:rPr lang="en-US" sz="1000" dirty="0">
                          <a:solidFill>
                            <a:srgbClr val="4D4D4C"/>
                          </a:solidFill>
                        </a:rPr>
                        <a:t>loud services/cloud POS submissions</a:t>
                      </a:r>
                      <a:r>
                        <a:rPr lang="en-US" sz="1000" baseline="0" dirty="0">
                          <a:solidFill>
                            <a:srgbClr val="4D4D4C"/>
                          </a:solidFill>
                        </a:rPr>
                        <a:t> and </a:t>
                      </a:r>
                      <a:r>
                        <a:rPr lang="en-US" sz="1000" dirty="0">
                          <a:solidFill>
                            <a:srgbClr val="4D4D4C"/>
                          </a:solidFill>
                        </a:rPr>
                        <a:t>CMSP Simplified Pricing bookings</a:t>
                      </a:r>
                      <a:r>
                        <a:rPr lang="en-US" sz="1000" baseline="0" dirty="0">
                          <a:solidFill>
                            <a:srgbClr val="4D4D4C"/>
                          </a:solidFill>
                        </a:rPr>
                        <a:t> continue to be ineligible</a:t>
                      </a:r>
                    </a:p>
                  </a:txBody>
                  <a:tcPr marL="134648" marR="134648" marT="67324" marB="67324" horzOverflow="overflow"/>
                </a:tc>
                <a:tc>
                  <a:txBody>
                    <a:bodyPr/>
                    <a:lstStyle/>
                    <a:p>
                      <a:pPr marL="0" marR="0" lvl="0" indent="0" algn="l" defTabSz="914400" rtl="0" eaLnBrk="1" fontAlgn="base" latinLnBrk="0" hangingPunct="1">
                        <a:lnSpc>
                          <a:spcPct val="95000"/>
                        </a:lnSpc>
                        <a:spcBef>
                          <a:spcPts val="300"/>
                        </a:spcBef>
                        <a:spcAft>
                          <a:spcPct val="0"/>
                        </a:spcAft>
                        <a:buClr>
                          <a:schemeClr val="tx1"/>
                        </a:buClr>
                        <a:buSzPct val="80000"/>
                        <a:buFont typeface="Arial" pitchFamily="34" charset="0"/>
                        <a:buNone/>
                        <a:tabLst/>
                        <a:defRPr/>
                      </a:pPr>
                      <a:r>
                        <a:rPr lang="en-US" sz="1000" dirty="0">
                          <a:solidFill>
                            <a:srgbClr val="4D4D4C"/>
                          </a:solidFill>
                        </a:rPr>
                        <a:t>Order VIP eligible SKUs even</a:t>
                      </a:r>
                      <a:r>
                        <a:rPr lang="en-US" sz="1000" baseline="0" dirty="0">
                          <a:solidFill>
                            <a:srgbClr val="4D4D4C"/>
                          </a:solidFill>
                        </a:rPr>
                        <a:t> as Cloud or Managed Service order types without concerns about the impact to your </a:t>
                      </a:r>
                      <a:br>
                        <a:rPr lang="en-US" sz="1000" baseline="0" dirty="0">
                          <a:solidFill>
                            <a:srgbClr val="4D4D4C"/>
                          </a:solidFill>
                        </a:rPr>
                      </a:br>
                      <a:r>
                        <a:rPr lang="en-US" sz="1000" baseline="0" dirty="0">
                          <a:solidFill>
                            <a:srgbClr val="4D4D4C"/>
                          </a:solidFill>
                        </a:rPr>
                        <a:t>VIP rebate</a:t>
                      </a:r>
                      <a:endParaRPr kumimoji="0" lang="en-US" sz="1000" b="0" i="0" u="none" strike="noStrike" kern="1200" cap="none" normalizeH="0" baseline="0" dirty="0">
                        <a:ln>
                          <a:noFill/>
                        </a:ln>
                        <a:solidFill>
                          <a:srgbClr val="4D4D4C"/>
                        </a:solidFill>
                        <a:effectLst/>
                        <a:latin typeface="+mn-lt"/>
                        <a:ea typeface="ＭＳ Ｐゴシック" pitchFamily="34" charset="-128"/>
                        <a:cs typeface="+mn-cs"/>
                      </a:endParaRPr>
                    </a:p>
                  </a:txBody>
                  <a:tcPr marL="134648" marR="134648" marT="67324" marB="67324" horzOverflow="overflow"/>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841581029"/>
      </p:ext>
    </p:extLst>
  </p:cSld>
  <p:clrMapOvr>
    <a:masterClrMapping/>
  </p:clrMapOvr>
  <p:transition spd="med">
    <p:fade/>
  </p:transition>
</p:sld>
</file>

<file path=ppt/theme/theme1.xml><?xml version="1.0" encoding="utf-8"?>
<a:theme xmlns:a="http://schemas.openxmlformats.org/drawingml/2006/main" name="Blue theme 2016 16x9">
  <a:themeElements>
    <a:clrScheme name="Custom 62">
      <a:dk1>
        <a:srgbClr val="4D4D4C"/>
      </a:dk1>
      <a:lt1>
        <a:srgbClr val="FFFFFF"/>
      </a:lt1>
      <a:dk2>
        <a:srgbClr val="515150"/>
      </a:dk2>
      <a:lt2>
        <a:srgbClr val="239ACC"/>
      </a:lt2>
      <a:accent1>
        <a:srgbClr val="14337C"/>
      </a:accent1>
      <a:accent2>
        <a:srgbClr val="239BCF"/>
      </a:accent2>
      <a:accent3>
        <a:srgbClr val="7AAAD4"/>
      </a:accent3>
      <a:accent4>
        <a:srgbClr val="6CC04A"/>
      </a:accent4>
      <a:accent5>
        <a:srgbClr val="218DBC"/>
      </a:accent5>
      <a:accent6>
        <a:srgbClr val="0B6B75"/>
      </a:accent6>
      <a:hlink>
        <a:srgbClr val="049FD9"/>
      </a:hlink>
      <a:folHlink>
        <a:srgbClr val="2B55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2016 16x9</Template>
  <TotalTime>26756</TotalTime>
  <Words>6205</Words>
  <Application>Microsoft Macintosh PowerPoint</Application>
  <PresentationFormat>全屏显示(16:9)</PresentationFormat>
  <Paragraphs>1161</Paragraphs>
  <Slides>68</Slides>
  <Notes>32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68</vt:i4>
      </vt:variant>
    </vt:vector>
  </HeadingPairs>
  <TitlesOfParts>
    <vt:vector size="80" baseType="lpstr">
      <vt:lpstr>Broadway</vt:lpstr>
      <vt:lpstr>Calibri</vt:lpstr>
      <vt:lpstr>Ciscolight</vt:lpstr>
      <vt:lpstr>CiscoSans</vt:lpstr>
      <vt:lpstr>CiscoSans ExtraLight</vt:lpstr>
      <vt:lpstr>CiscoSans Thin</vt:lpstr>
      <vt:lpstr>ＭＳ Ｐゴシック</vt:lpstr>
      <vt:lpstr>Times New Roman</vt:lpstr>
      <vt:lpstr>Wingdings</vt:lpstr>
      <vt:lpstr>黑体</vt:lpstr>
      <vt:lpstr>Arial</vt:lpstr>
      <vt:lpstr>Blue theme 2016 16x9</vt:lpstr>
      <vt:lpstr>Welcome to this session and  thank you for your attendance.  To allow everyone to dial in, we will start  the presentation at 5 minutes past the hour. </vt:lpstr>
      <vt:lpstr>Partnership. Rewards. Results.</vt:lpstr>
      <vt:lpstr>VIP 29 Agenda</vt:lpstr>
      <vt:lpstr>Executive Summary</vt:lpstr>
      <vt:lpstr>Current VIP 29 At-a-Glance </vt:lpstr>
      <vt:lpstr>VIP 29 Architectural Design</vt:lpstr>
      <vt:lpstr>VIP 29: Summary of Changes</vt:lpstr>
      <vt:lpstr>VIP 29: Summary of Changes</vt:lpstr>
      <vt:lpstr>Continuing from VIP 28</vt:lpstr>
      <vt:lpstr>VIP 29 SKU Structure</vt:lpstr>
      <vt:lpstr>Cisco Powered Bonus Eligibility</vt:lpstr>
      <vt:lpstr>VIP 29: Architecture Track</vt:lpstr>
      <vt:lpstr>PowerPoint 演示文稿</vt:lpstr>
      <vt:lpstr>Enterprise Networks</vt:lpstr>
      <vt:lpstr>VIP 29 Enterprise Networks and  Express Enterprise Network Overview</vt:lpstr>
      <vt:lpstr>Enterprise Networks: DNA Accelerator Think Digital Network Architecture (DNA), Think Cisco ONE</vt:lpstr>
      <vt:lpstr>PowerPoint 演示文稿</vt:lpstr>
      <vt:lpstr>PowerPoint 演示文稿</vt:lpstr>
      <vt:lpstr>Security</vt:lpstr>
      <vt:lpstr>VIP 29 Security and Express  Security Overview</vt:lpstr>
      <vt:lpstr>Security:  FTD Account Breakaway Bonus</vt:lpstr>
      <vt:lpstr>Security and Express Security</vt:lpstr>
      <vt:lpstr>PowerPoint 演示文稿</vt:lpstr>
      <vt:lpstr>Data Center</vt:lpstr>
      <vt:lpstr>VIP 29 Data Center Overview</vt:lpstr>
      <vt:lpstr>Data Center:  UCS/HyperFlex Account Breakaway Bonus</vt:lpstr>
      <vt:lpstr>Data Center</vt:lpstr>
      <vt:lpstr>PowerPoint 演示文稿</vt:lpstr>
      <vt:lpstr>Collaboration</vt:lpstr>
      <vt:lpstr>VIP 29 Collaboration and Express Collaboration Overview</vt:lpstr>
      <vt:lpstr>Collaboration and Express Collaboration </vt:lpstr>
      <vt:lpstr>Collaboration and Express Collaboration </vt:lpstr>
      <vt:lpstr>PowerPoint 演示文稿</vt:lpstr>
      <vt:lpstr>Service Provider Technology</vt:lpstr>
      <vt:lpstr>VIP 29 Service Provider  Technology Overview</vt:lpstr>
      <vt:lpstr>Service Provider Technology</vt:lpstr>
      <vt:lpstr>VIP 29: New Business Track</vt:lpstr>
      <vt:lpstr>PowerPoint 演示文稿</vt:lpstr>
      <vt:lpstr>Collaboration SaaS (pilot)</vt:lpstr>
      <vt:lpstr>VIP 29 Collaboration SaaS Overview</vt:lpstr>
      <vt:lpstr>Collaboration SaaS</vt:lpstr>
      <vt:lpstr>Collaboration SaaS:  Two Payout Components</vt:lpstr>
      <vt:lpstr>Collaboration SaaS:  Two Payout Components</vt:lpstr>
      <vt:lpstr>Recurring Revenue Growth Component Collaboration SaaS: Calculation Detail</vt:lpstr>
      <vt:lpstr>PowerPoint 演示文稿</vt:lpstr>
      <vt:lpstr>Security SaaS (pilot)</vt:lpstr>
      <vt:lpstr>VIP 29 Security SaaS Overview</vt:lpstr>
      <vt:lpstr>Recurring Revenue Growth Component Security SaaS: Calculation Detail</vt:lpstr>
      <vt:lpstr>PowerPoint 演示文稿</vt:lpstr>
      <vt:lpstr>Meraki Cloud Networking </vt:lpstr>
      <vt:lpstr>VIP 29 Meraki Cloud Networking Overview</vt:lpstr>
      <vt:lpstr>Meraki Cloud Networking </vt:lpstr>
      <vt:lpstr>PowerPoint 演示文稿</vt:lpstr>
      <vt:lpstr>Internet of Things (IoT)</vt:lpstr>
      <vt:lpstr>VIP 29 IoT Overview</vt:lpstr>
      <vt:lpstr>Internet of Things (IoT)</vt:lpstr>
      <vt:lpstr>Operational Details  and Summary</vt:lpstr>
      <vt:lpstr>VIP 29 Enrollment </vt:lpstr>
      <vt:lpstr>Ensure You Are Enrolled in the Right Track</vt:lpstr>
      <vt:lpstr>VIP 29 Key Dates Program Period 29: January 29, 2017–July 29, 2017</vt:lpstr>
      <vt:lpstr>VIP 29 Customer Satisfaction Process</vt:lpstr>
      <vt:lpstr>VIP 29 Critical Booking Dates</vt:lpstr>
      <vt:lpstr>VIP 29 Resources</vt:lpstr>
      <vt:lpstr>VIP 28: Payout Information</vt:lpstr>
      <vt:lpstr>VIP 28 Key Dates Program Period 28: July 31, 2016–January 28, 2017</vt:lpstr>
      <vt:lpstr>VIP 28 Critical Booking Dates</vt:lpstr>
      <vt:lpstr>Partner Self Service (PSS) Payment Contact</vt:lpstr>
      <vt:lpstr>PowerPoint 演示文稿</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Denise</dc:creator>
  <cp:lastModifiedBy>Microsoft Office 用户</cp:lastModifiedBy>
  <cp:revision>684</cp:revision>
  <dcterms:created xsi:type="dcterms:W3CDTF">2016-07-26T15:27:28Z</dcterms:created>
  <dcterms:modified xsi:type="dcterms:W3CDTF">2017-02-13T16:56:10Z</dcterms:modified>
</cp:coreProperties>
</file>