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Default Extension="fntdata" ContentType="application/x-fontdata"/>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41"/>
  </p:notesMasterIdLst>
  <p:sldIdLst>
    <p:sldId id="261" r:id="rId2"/>
    <p:sldId id="445" r:id="rId3"/>
    <p:sldId id="446" r:id="rId4"/>
    <p:sldId id="448" r:id="rId5"/>
    <p:sldId id="449" r:id="rId6"/>
    <p:sldId id="427" r:id="rId7"/>
    <p:sldId id="429" r:id="rId8"/>
    <p:sldId id="431" r:id="rId9"/>
    <p:sldId id="432" r:id="rId10"/>
    <p:sldId id="433" r:id="rId11"/>
    <p:sldId id="434" r:id="rId12"/>
    <p:sldId id="435" r:id="rId13"/>
    <p:sldId id="436" r:id="rId14"/>
    <p:sldId id="437" r:id="rId15"/>
    <p:sldId id="438" r:id="rId16"/>
    <p:sldId id="441" r:id="rId17"/>
    <p:sldId id="443" r:id="rId18"/>
    <p:sldId id="470" r:id="rId19"/>
    <p:sldId id="469" r:id="rId20"/>
    <p:sldId id="450" r:id="rId21"/>
    <p:sldId id="451" r:id="rId22"/>
    <p:sldId id="452"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72" r:id="rId39"/>
    <p:sldId id="303" r:id="rId40"/>
  </p:sldIdLst>
  <p:sldSz cx="9144000" cy="6858000" type="screen4x3"/>
  <p:notesSz cx="6858000" cy="9296400"/>
  <p:embeddedFontLst>
    <p:embeddedFont>
      <p:font typeface="Calibri" pitchFamily="34" charset="0"/>
      <p:regular r:id="rId42"/>
      <p:bold r:id="rId43"/>
      <p:italic r:id="rId44"/>
      <p:boldItalic r:id="rId45"/>
    </p:embeddedFont>
    <p:embeddedFont>
      <p:font typeface="Ciscolight"/>
      <p:regular r:id="rId46"/>
    </p:embeddedFont>
    <p:embeddedFont>
      <p:font typeface="ＭＳ Ｐゴシック" pitchFamily="34" charset="-128"/>
      <p:regular r:id="rId47"/>
    </p:embeddedFont>
    <p:embeddedFont>
      <p:font typeface="Trebuchet MS"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radtke" initials="wjr" lastIdx="56" clrIdx="0"/>
  <p:cmAuthor id="1" name="michelle" initials="m" lastIdx="1" clrIdx="1"/>
  <p:cmAuthor id="2" name="Tapan" initials="T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46568"/>
    <a:srgbClr val="435153"/>
    <a:srgbClr val="D81F28"/>
    <a:srgbClr val="FAC9A4"/>
    <a:srgbClr val="EB3A23"/>
    <a:srgbClr val="F58025"/>
    <a:srgbClr val="F8A86C"/>
    <a:srgbClr val="F9B683"/>
    <a:srgbClr val="89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127" autoAdjust="0"/>
    <p:restoredTop sz="97703" autoAdjust="0"/>
  </p:normalViewPr>
  <p:slideViewPr>
    <p:cSldViewPr snapToGrid="0">
      <p:cViewPr varScale="1">
        <p:scale>
          <a:sx n="77" d="100"/>
          <a:sy n="77" d="100"/>
        </p:scale>
        <p:origin x="-1242" y="-84"/>
      </p:cViewPr>
      <p:guideLst>
        <p:guide orient="horz" pos="2160"/>
        <p:guide orient="horz" pos="951"/>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0" d="100"/>
          <a:sy n="110" d="100"/>
        </p:scale>
        <p:origin x="-123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036868610200136"/>
          <c:y val="3.4375000000000197E-2"/>
          <c:w val="0.52442594927100949"/>
          <c:h val="0.93125000000000002"/>
        </c:manualLayout>
      </c:layout>
      <c:barChart>
        <c:barDir val="bar"/>
        <c:grouping val="clustered"/>
        <c:varyColors val="0"/>
        <c:ser>
          <c:idx val="0"/>
          <c:order val="0"/>
          <c:tx>
            <c:strRef>
              <c:f>Sheet1!$B$1</c:f>
              <c:strCache>
                <c:ptCount val="1"/>
                <c:pt idx="0">
                  <c:v>2008</c:v>
                </c:pt>
              </c:strCache>
            </c:strRef>
          </c:tx>
          <c:spPr>
            <a:solidFill>
              <a:schemeClr val="accent4"/>
            </a:solidFill>
          </c:spPr>
          <c:invertIfNegative val="0"/>
          <c:dLbls>
            <c:numFmt formatCode="0%" sourceLinked="0"/>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dLbls>
          <c:cat>
            <c:strRef>
              <c:f>Sheet1!$A$2:$A$10</c:f>
              <c:strCache>
                <c:ptCount val="9"/>
                <c:pt idx="0">
                  <c:v>New Opportunities to Improve Security</c:v>
                </c:pt>
                <c:pt idx="1">
                  <c:v>Risks to Integrity of Patient Data</c:v>
                </c:pt>
                <c:pt idx="2">
                  <c:v>Risks to Availability of Patient Data</c:v>
                </c:pt>
                <c:pt idx="3">
                  <c:v>Evaluation of Policies and Procedures</c:v>
                </c:pt>
                <c:pt idx="4">
                  <c:v>Effectiveness of Security Controls</c:v>
                </c:pt>
                <c:pt idx="5">
                  <c:v>Compliance Requirements</c:v>
                </c:pt>
                <c:pt idx="6">
                  <c:v>Risks to Confidentiality of Patient Data</c:v>
                </c:pt>
                <c:pt idx="7">
                  <c:v>Internal Threats</c:v>
                </c:pt>
                <c:pt idx="8">
                  <c:v>External Threats</c:v>
                </c:pt>
              </c:strCache>
            </c:strRef>
          </c:cat>
          <c:val>
            <c:numRef>
              <c:f>Sheet1!$B$2:$B$10</c:f>
              <c:numCache>
                <c:formatCode>General</c:formatCode>
                <c:ptCount val="9"/>
                <c:pt idx="0">
                  <c:v>0.52</c:v>
                </c:pt>
                <c:pt idx="1">
                  <c:v>0.76000000000000378</c:v>
                </c:pt>
                <c:pt idx="2">
                  <c:v>0.74000000000000332</c:v>
                </c:pt>
                <c:pt idx="3">
                  <c:v>0.82000000000000062</c:v>
                </c:pt>
                <c:pt idx="4">
                  <c:v>0.82000000000000062</c:v>
                </c:pt>
                <c:pt idx="5">
                  <c:v>0.89000000000000234</c:v>
                </c:pt>
                <c:pt idx="6">
                  <c:v>0.89000000000000234</c:v>
                </c:pt>
                <c:pt idx="7">
                  <c:v>0.93</c:v>
                </c:pt>
                <c:pt idx="8">
                  <c:v>0.94000000000000061</c:v>
                </c:pt>
              </c:numCache>
            </c:numRef>
          </c:val>
        </c:ser>
        <c:ser>
          <c:idx val="1"/>
          <c:order val="1"/>
          <c:tx>
            <c:strRef>
              <c:f>Sheet1!$C$1</c:f>
              <c:strCache>
                <c:ptCount val="1"/>
                <c:pt idx="0">
                  <c:v>2009</c:v>
                </c:pt>
              </c:strCache>
            </c:strRef>
          </c:tx>
          <c:spPr>
            <a:solidFill>
              <a:schemeClr val="accent5"/>
            </a:solidFill>
          </c:spPr>
          <c:invertIfNegative val="0"/>
          <c:dLbls>
            <c:numFmt formatCode="0%" sourceLinked="0"/>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dLbls>
          <c:cat>
            <c:strRef>
              <c:f>Sheet1!$A$2:$A$10</c:f>
              <c:strCache>
                <c:ptCount val="9"/>
                <c:pt idx="0">
                  <c:v>New Opportunities to Improve Security</c:v>
                </c:pt>
                <c:pt idx="1">
                  <c:v>Risks to Integrity of Patient Data</c:v>
                </c:pt>
                <c:pt idx="2">
                  <c:v>Risks to Availability of Patient Data</c:v>
                </c:pt>
                <c:pt idx="3">
                  <c:v>Evaluation of Policies and Procedures</c:v>
                </c:pt>
                <c:pt idx="4">
                  <c:v>Effectiveness of Security Controls</c:v>
                </c:pt>
                <c:pt idx="5">
                  <c:v>Compliance Requirements</c:v>
                </c:pt>
                <c:pt idx="6">
                  <c:v>Risks to Confidentiality of Patient Data</c:v>
                </c:pt>
                <c:pt idx="7">
                  <c:v>Internal Threats</c:v>
                </c:pt>
                <c:pt idx="8">
                  <c:v>External Threats</c:v>
                </c:pt>
              </c:strCache>
            </c:strRef>
          </c:cat>
          <c:val>
            <c:numRef>
              <c:f>Sheet1!$C$2:$C$10</c:f>
              <c:numCache>
                <c:formatCode>General</c:formatCode>
                <c:ptCount val="9"/>
                <c:pt idx="0">
                  <c:v>0.42000000000000032</c:v>
                </c:pt>
                <c:pt idx="1">
                  <c:v>0.72000000000000064</c:v>
                </c:pt>
                <c:pt idx="2">
                  <c:v>0.74000000000000332</c:v>
                </c:pt>
                <c:pt idx="3">
                  <c:v>0.83000000000000063</c:v>
                </c:pt>
                <c:pt idx="4">
                  <c:v>0.83000000000000063</c:v>
                </c:pt>
                <c:pt idx="5">
                  <c:v>0.88000000000000222</c:v>
                </c:pt>
                <c:pt idx="6">
                  <c:v>0.91</c:v>
                </c:pt>
                <c:pt idx="7">
                  <c:v>0.91</c:v>
                </c:pt>
                <c:pt idx="8">
                  <c:v>0.94000000000000061</c:v>
                </c:pt>
              </c:numCache>
            </c:numRef>
          </c:val>
        </c:ser>
        <c:dLbls>
          <c:showLegendKey val="0"/>
          <c:showVal val="0"/>
          <c:showCatName val="0"/>
          <c:showSerName val="0"/>
          <c:showPercent val="0"/>
          <c:showBubbleSize val="0"/>
        </c:dLbls>
        <c:gapWidth val="40"/>
        <c:axId val="159508736"/>
        <c:axId val="159510528"/>
      </c:barChart>
      <c:catAx>
        <c:axId val="159508736"/>
        <c:scaling>
          <c:orientation val="minMax"/>
        </c:scaling>
        <c:delete val="0"/>
        <c:axPos val="l"/>
        <c:majorTickMark val="out"/>
        <c:minorTickMark val="none"/>
        <c:tickLblPos val="nextTo"/>
        <c:spPr>
          <a:ln>
            <a:solidFill>
              <a:schemeClr val="bg1"/>
            </a:solidFill>
          </a:ln>
        </c:spPr>
        <c:txPr>
          <a:bodyPr/>
          <a:lstStyle/>
          <a:p>
            <a:pPr>
              <a:defRPr sz="1600">
                <a:solidFill>
                  <a:schemeClr val="bg1"/>
                </a:solidFill>
              </a:defRPr>
            </a:pPr>
            <a:endParaRPr lang="en-US"/>
          </a:p>
        </c:txPr>
        <c:crossAx val="159510528"/>
        <c:crosses val="autoZero"/>
        <c:auto val="1"/>
        <c:lblAlgn val="ctr"/>
        <c:lblOffset val="100"/>
        <c:noMultiLvlLbl val="0"/>
      </c:catAx>
      <c:valAx>
        <c:axId val="159510528"/>
        <c:scaling>
          <c:orientation val="minMax"/>
        </c:scaling>
        <c:delete val="1"/>
        <c:axPos val="b"/>
        <c:numFmt formatCode="General" sourceLinked="1"/>
        <c:majorTickMark val="out"/>
        <c:minorTickMark val="none"/>
        <c:tickLblPos val="none"/>
        <c:crossAx val="159508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B2920F7F-942A-44B0-978F-78963A04C7AA}" type="datetimeFigureOut">
              <a:rPr lang="en-US" smtClean="0"/>
              <a:pPr/>
              <a:t>4/22/2013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EF873F31-1AA8-4A40-BA57-DE99CEF241AC}" type="slidenum">
              <a:rPr lang="en-US" smtClean="0"/>
              <a:pPr/>
              <a:t>‹#›</a:t>
            </a:fld>
            <a:endParaRPr lang="en-US" dirty="0"/>
          </a:p>
        </p:txBody>
      </p:sp>
    </p:spTree>
    <p:extLst>
      <p:ext uri="{BB962C8B-B14F-4D97-AF65-F5344CB8AC3E}">
        <p14:creationId xmlns:p14="http://schemas.microsoft.com/office/powerpoint/2010/main" val="7796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ct val="0"/>
              </a:spcBef>
            </a:pPr>
            <a:r>
              <a:rPr lang="en-US" dirty="0" smtClean="0"/>
              <a:t>At</a:t>
            </a:r>
            <a:r>
              <a:rPr lang="en-US" baseline="0" dirty="0" smtClean="0"/>
              <a:t> Cisco, we are committed to transforming and evolving with the healthcare industry throughout the world. Everywhere you look there are significant changes at work. In fact…across all geographies we’ve identified seven key trends that individually and collectively are redefining the world of healthcare. Some are these trends are having a positive impact, others are having a destabilizing effect. But in combination, we believe these trends will redefine the way that healthcare works for many years to come.</a:t>
            </a:r>
          </a:p>
          <a:p>
            <a:pPr>
              <a:spcBef>
                <a:spcPct val="0"/>
              </a:spcBef>
            </a:pPr>
            <a:endParaRPr lang="en-US" dirty="0" smtClean="0"/>
          </a:p>
          <a:p>
            <a:pPr lvl="0"/>
            <a:r>
              <a:rPr lang="en-US" sz="1200" kern="1200" dirty="0" smtClean="0">
                <a:solidFill>
                  <a:schemeClr val="tx1"/>
                </a:solidFill>
                <a:latin typeface="+mn-lt"/>
                <a:ea typeface="+mn-ea"/>
                <a:cs typeface="+mn-cs"/>
              </a:rPr>
              <a:t>[Click to build]</a:t>
            </a:r>
          </a:p>
          <a:p>
            <a:pPr lvl="0"/>
            <a:r>
              <a:rPr lang="en-US" sz="1200" kern="1200" dirty="0" smtClean="0">
                <a:solidFill>
                  <a:schemeClr val="tx1"/>
                </a:solidFill>
                <a:latin typeface="+mn-lt"/>
                <a:ea typeface="+mn-ea"/>
                <a:cs typeface="+mn-cs"/>
              </a:rPr>
              <a:t>First is an aging population.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Longer life</a:t>
            </a:r>
            <a:r>
              <a:rPr lang="en-US" sz="1200" kern="1200" baseline="0" dirty="0" smtClean="0">
                <a:solidFill>
                  <a:schemeClr val="tx1"/>
                </a:solidFill>
                <a:latin typeface="+mn-lt"/>
                <a:ea typeface="+mn-ea"/>
                <a:cs typeface="+mn-cs"/>
              </a:rPr>
              <a:t> spans are placing greater demands on the healthcare industry…with an age-related rise in</a:t>
            </a:r>
            <a:r>
              <a:rPr lang="en-US" sz="1200" kern="1200" dirty="0" smtClean="0">
                <a:solidFill>
                  <a:schemeClr val="tx1"/>
                </a:solidFill>
                <a:latin typeface="+mn-lt"/>
                <a:ea typeface="+mn-ea"/>
                <a:cs typeface="+mn-cs"/>
              </a:rPr>
              <a:t> chronic diseases such as Diabetes and Congestive Heart Failure.</a:t>
            </a:r>
          </a:p>
          <a:p>
            <a:pPr lvl="0"/>
            <a:endParaRPr lang="en-US" sz="1200" kern="1200" dirty="0" smtClean="0">
              <a:solidFill>
                <a:schemeClr val="tx1"/>
              </a:solidFill>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[Click]</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As a corollary to aging demographics, the industry</a:t>
            </a:r>
            <a:r>
              <a:rPr lang="en-US" sz="1200" kern="1200" baseline="0" dirty="0" smtClean="0">
                <a:solidFill>
                  <a:schemeClr val="tx1"/>
                </a:solidFill>
                <a:latin typeface="+mn-lt"/>
                <a:ea typeface="+mn-ea"/>
                <a:cs typeface="+mn-cs"/>
              </a:rPr>
              <a:t> is also experiencing s</a:t>
            </a:r>
            <a:r>
              <a:rPr lang="en-US" sz="1200" kern="1200" dirty="0" smtClean="0">
                <a:solidFill>
                  <a:schemeClr val="tx1"/>
                </a:solidFill>
                <a:latin typeface="+mn-lt"/>
                <a:ea typeface="+mn-ea"/>
                <a:cs typeface="+mn-cs"/>
              </a:rPr>
              <a:t>hortages in key medical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specialties and high demand services including chronic diseases.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[Click]</a:t>
            </a:r>
          </a:p>
          <a:p>
            <a:pPr lvl="0"/>
            <a:r>
              <a:rPr lang="en-US" sz="1200" kern="1200" baseline="0" dirty="0" smtClean="0">
                <a:solidFill>
                  <a:schemeClr val="tx1"/>
                </a:solidFill>
                <a:latin typeface="+mn-lt"/>
                <a:ea typeface="+mn-ea"/>
                <a:cs typeface="+mn-cs"/>
              </a:rPr>
              <a:t>Meanwhile, healthcare is experiencing an affordability crisis, </a:t>
            </a:r>
            <a:r>
              <a:rPr lang="en-US" sz="1200" kern="1200" dirty="0" smtClean="0">
                <a:solidFill>
                  <a:schemeClr val="tx1"/>
                </a:solidFill>
                <a:latin typeface="+mn-lt"/>
                <a:ea typeface="+mn-ea"/>
                <a:cs typeface="+mn-cs"/>
              </a:rPr>
              <a:t>driven by rising healthcare costs and the ongoing instability in healthcare coverage.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[Click]</a:t>
            </a:r>
          </a:p>
          <a:p>
            <a:pPr lvl="0"/>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response, there is a growing trend to use IT across the entire continuum of care…in order to reduce costs while overcoming </a:t>
            </a:r>
            <a:r>
              <a:rPr lang="en-US" sz="1200" kern="1200" dirty="0" smtClean="0">
                <a:solidFill>
                  <a:schemeClr val="tx1"/>
                </a:solidFill>
                <a:latin typeface="+mn-lt"/>
                <a:ea typeface="+mn-ea"/>
                <a:cs typeface="+mn-cs"/>
              </a:rPr>
              <a:t>barriers to communication, collaboration and productivity.</a:t>
            </a:r>
          </a:p>
          <a:p>
            <a:pPr lvl="0"/>
            <a:endParaRPr lang="en-US" sz="1200" kern="1200" dirty="0" smtClean="0">
              <a:solidFill>
                <a:schemeClr val="tx1"/>
              </a:solidFill>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[Click]</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rise of electronic files and digital devices, both p</a:t>
            </a:r>
            <a:r>
              <a:rPr lang="en-US" sz="1200" kern="1200" dirty="0" smtClean="0">
                <a:solidFill>
                  <a:schemeClr val="tx1"/>
                </a:solidFill>
                <a:latin typeface="+mn-lt"/>
                <a:ea typeface="+mn-ea"/>
                <a:cs typeface="+mn-cs"/>
              </a:rPr>
              <a:t>rivacy and security concerns are expanding… including the need for greater compliance as doctors, nurses and patients</a:t>
            </a:r>
            <a:r>
              <a:rPr lang="en-US" sz="1200" kern="1200" baseline="0" dirty="0" smtClean="0">
                <a:solidFill>
                  <a:schemeClr val="tx1"/>
                </a:solidFill>
                <a:latin typeface="+mn-lt"/>
                <a:ea typeface="+mn-ea"/>
                <a:cs typeface="+mn-cs"/>
              </a:rPr>
              <a:t> access sensitive files and</a:t>
            </a:r>
            <a:r>
              <a:rPr lang="en-US" sz="1200" kern="1200" dirty="0" smtClean="0">
                <a:solidFill>
                  <a:schemeClr val="tx1"/>
                </a:solidFill>
                <a:latin typeface="+mn-lt"/>
                <a:ea typeface="+mn-ea"/>
                <a:cs typeface="+mn-cs"/>
              </a:rPr>
              <a:t> bring their own devices with</a:t>
            </a:r>
            <a:r>
              <a:rPr lang="en-US" sz="1200" kern="1200" baseline="0" dirty="0" smtClean="0">
                <a:solidFill>
                  <a:schemeClr val="tx1"/>
                </a:solidFill>
                <a:latin typeface="+mn-lt"/>
                <a:ea typeface="+mn-ea"/>
                <a:cs typeface="+mn-cs"/>
              </a:rPr>
              <a:t> them.</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[Click]</a:t>
            </a:r>
          </a:p>
          <a:p>
            <a:pPr lvl="0"/>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health marketplace itself is changing, too. Along with a growing consumer preference for preventative medicine, there is a trend towards promoting wellness</a:t>
            </a:r>
            <a:r>
              <a:rPr lang="en-US" sz="1200" kern="1200" dirty="0" smtClean="0">
                <a:solidFill>
                  <a:schemeClr val="tx1"/>
                </a:solidFill>
                <a:latin typeface="+mn-lt"/>
                <a:ea typeface="+mn-ea"/>
                <a:cs typeface="+mn-cs"/>
              </a:rPr>
              <a:t> versus treating illness and relying</a:t>
            </a:r>
            <a:r>
              <a:rPr lang="en-US" sz="1200" kern="1200" baseline="0" dirty="0" smtClean="0">
                <a:solidFill>
                  <a:schemeClr val="tx1"/>
                </a:solidFill>
                <a:latin typeface="+mn-lt"/>
                <a:ea typeface="+mn-ea"/>
                <a:cs typeface="+mn-cs"/>
              </a:rPr>
              <a:t> on </a:t>
            </a:r>
            <a:r>
              <a:rPr lang="en-US" sz="1200" kern="1200" dirty="0" smtClean="0">
                <a:solidFill>
                  <a:schemeClr val="tx1"/>
                </a:solidFill>
                <a:latin typeface="+mn-lt"/>
                <a:ea typeface="+mn-ea"/>
                <a:cs typeface="+mn-cs"/>
              </a:rPr>
              <a:t>acute care intervention.</a:t>
            </a:r>
          </a:p>
          <a:p>
            <a:pPr lvl="0"/>
            <a:endParaRPr lang="en-US" sz="1200" kern="1200" dirty="0" smtClean="0">
              <a:solidFill>
                <a:schemeClr val="tx1"/>
              </a:solidFill>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[Click]</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Finally, the advent</a:t>
            </a:r>
            <a:r>
              <a:rPr lang="en-US" sz="1200" kern="1200" baseline="0" dirty="0" smtClean="0">
                <a:solidFill>
                  <a:schemeClr val="tx1"/>
                </a:solidFill>
                <a:latin typeface="+mn-lt"/>
                <a:ea typeface="+mn-ea"/>
                <a:cs typeface="+mn-cs"/>
              </a:rPr>
              <a:t> of approximately $40 billion in f</a:t>
            </a:r>
            <a:r>
              <a:rPr lang="en-US" sz="1200" kern="1200" dirty="0" smtClean="0">
                <a:solidFill>
                  <a:schemeClr val="tx1"/>
                </a:solidFill>
                <a:latin typeface="+mn-lt"/>
                <a:ea typeface="+mn-ea"/>
                <a:cs typeface="+mn-cs"/>
              </a:rPr>
              <a:t>ederal funding in the U.S. is stimulating</a:t>
            </a:r>
            <a:r>
              <a:rPr lang="en-US" sz="1200" kern="1200" baseline="0" dirty="0" smtClean="0">
                <a:solidFill>
                  <a:schemeClr val="tx1"/>
                </a:solidFill>
                <a:latin typeface="+mn-lt"/>
                <a:ea typeface="+mn-ea"/>
                <a:cs typeface="+mn-cs"/>
              </a:rPr>
              <a:t> healthcare to explore new ways of working, exchanging electronic health information, and remaining relevant and competitive in an increasing digital world.</a:t>
            </a:r>
            <a:endParaRPr lang="en-US" sz="1200" kern="1200" dirty="0" smtClean="0">
              <a:solidFill>
                <a:schemeClr val="tx1"/>
              </a:solidFill>
              <a:latin typeface="+mn-lt"/>
              <a:ea typeface="+mn-ea"/>
              <a:cs typeface="+mn-cs"/>
            </a:endParaRP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2749BDB5-8C71-422A-A219-1EAF38C6EDD1}"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817" tIns="0" rIns="18817" bIns="0" anchor="b"/>
          <a:lstStyle/>
          <a:p>
            <a:pPr algn="r" defTabSz="901700"/>
            <a:fld id="{8BD37710-A81A-4FD6-87F1-9C3FC100AAFF}" type="slidenum">
              <a:rPr lang="en-US" sz="800">
                <a:ea typeface="ＭＳ Ｐゴシック" charset="-128"/>
              </a:rPr>
              <a:pPr algn="r" defTabSz="901700"/>
              <a:t>12</a:t>
            </a:fld>
            <a:endParaRPr lang="en-US" sz="800">
              <a:ea typeface="ＭＳ Ｐゴシック" charset="-128"/>
            </a:endParaRPr>
          </a:p>
        </p:txBody>
      </p:sp>
      <p:sp>
        <p:nvSpPr>
          <p:cNvPr id="35843" name="Rectangle 2"/>
          <p:cNvSpPr>
            <a:spLocks noGrp="1" noRot="1" noChangeAspect="1" noChangeArrowheads="1" noTextEdit="1"/>
          </p:cNvSpPr>
          <p:nvPr>
            <p:ph type="sldImg"/>
          </p:nvPr>
        </p:nvSpPr>
        <p:spPr>
          <a:xfrm>
            <a:off x="852592" y="244476"/>
            <a:ext cx="5208726" cy="3992563"/>
          </a:xfrm>
          <a:ln/>
        </p:spPr>
      </p:sp>
      <p:sp>
        <p:nvSpPr>
          <p:cNvPr id="35844" name="Rectangle 3"/>
          <p:cNvSpPr>
            <a:spLocks noGrp="1" noChangeArrowheads="1"/>
          </p:cNvSpPr>
          <p:nvPr>
            <p:ph type="body" idx="1"/>
          </p:nvPr>
        </p:nvSpPr>
        <p:spPr>
          <a:xfrm>
            <a:off x="751647" y="4378326"/>
            <a:ext cx="5350048" cy="4251325"/>
          </a:xfrm>
          <a:noFill/>
          <a:ln/>
        </p:spPr>
        <p:txBody>
          <a:bodyPr/>
          <a:lstStyle/>
          <a:p>
            <a:pPr>
              <a:buFontTx/>
              <a:buNone/>
            </a:pPr>
            <a:endParaRPr 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a:noFill/>
          <a:ln/>
        </p:spPr>
        <p:txBody>
          <a:bodyPr/>
          <a:lstStyle/>
          <a:p>
            <a:pPr>
              <a:buFontTx/>
              <a:buChar char="•"/>
            </a:pPr>
            <a:r>
              <a:rPr lang="en-US" dirty="0" smtClean="0"/>
              <a:t>Your peers internationally see the following threats as their biggest risks. Notice that an Internal Breach of Security is a recurring top concern, and rightfully so in light of the various high-profile breaches reported at major healthcare institutions recently. New to the list as of this year is Data Leakage and Inadequate security process, underscoring the cause of many of these problems.</a:t>
            </a:r>
          </a:p>
          <a:p>
            <a:pPr>
              <a:buFontTx/>
              <a:buChar char="•"/>
            </a:pPr>
            <a:r>
              <a:rPr lang="en-US" dirty="0" smtClean="0"/>
              <a:t>Next your peers consider being out of HIPAA Compliance (once again) as a relevant threat, especially in light of recent news that several federal agencies have begun audits of health organizations which have had consumer complaints of data breaches, insurance fraud, and false prescriptions.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F9CFA6CA-7C20-4F69-B3DA-15F789085927}" type="slidenum">
              <a:rPr lang="en-US" smtClean="0"/>
              <a:pPr fontAlgn="base">
                <a:spcBef>
                  <a:spcPct val="0"/>
                </a:spcBef>
                <a:spcAft>
                  <a:spcPct val="0"/>
                </a:spcAft>
                <a:defRPr/>
              </a:pPr>
              <a:t>14</a:t>
            </a:fld>
            <a:endParaRPr lang="en-US" smtClean="0"/>
          </a:p>
        </p:txBody>
      </p:sp>
      <p:sp>
        <p:nvSpPr>
          <p:cNvPr id="86019" name="Rectangle 2"/>
          <p:cNvSpPr>
            <a:spLocks noGrp="1" noRot="1" noChangeAspect="1" noChangeArrowheads="1" noTextEdit="1"/>
          </p:cNvSpPr>
          <p:nvPr>
            <p:ph type="sldImg"/>
          </p:nvPr>
        </p:nvSpPr>
        <p:spPr bwMode="auto">
          <a:xfrm>
            <a:off x="841375" y="243709"/>
            <a:ext cx="5232400" cy="3991318"/>
          </a:xfrm>
          <a:noFill/>
          <a:ln>
            <a:miter lim="800000"/>
            <a:headEnd/>
            <a:tailEnd/>
          </a:ln>
        </p:spPr>
      </p:sp>
      <p:sp>
        <p:nvSpPr>
          <p:cNvPr id="86020" name="Rectangle 3"/>
          <p:cNvSpPr>
            <a:spLocks noGrp="1" noChangeArrowheads="1"/>
          </p:cNvSpPr>
          <p:nvPr>
            <p:ph type="body" idx="1"/>
          </p:nvPr>
        </p:nvSpPr>
        <p:spPr bwMode="auto">
          <a:xfrm>
            <a:off x="750889" y="4377055"/>
            <a:ext cx="5351462" cy="4254394"/>
          </a:xfrm>
          <a:noFill/>
        </p:spPr>
        <p:txBody>
          <a:bodyPr wrap="square" numCol="1" anchor="t" anchorCtr="0" compatLnSpc="1">
            <a:prstTxWarp prst="textNoShape">
              <a:avLst/>
            </a:prstTxWarp>
          </a:bodyPr>
          <a:lstStyle/>
          <a:p>
            <a:pPr eaLnBrk="1" hangingPunct="1"/>
            <a:r>
              <a:rPr smtClean="0"/>
              <a:t>This environment has driven the need for true security solutions.  For some time, “products” have been called solutions, often misrepresenting the term as products alone are not solutions.  If a worm was the threat you were concerned about, you might deploy an intrusion prevention system to stop the propagation of the worm, the single product (or solution as it may have been called) may successfully address this problem.  </a:t>
            </a:r>
          </a:p>
          <a:p>
            <a:pPr eaLnBrk="1" hangingPunct="1"/>
            <a:r>
              <a:rPr smtClean="0"/>
              <a:t>The security challenges faced today require a solution not just a product.  For instance to meet compliance requirements, or in this case PCI, there are 12 specific requirements that must be addressed, requiring a system or solution and not a single product.  For the increasing problem of data loss, information may leave the enterprise through many different points (user PC storage media, email, backup media, malware). </a:t>
            </a:r>
          </a:p>
          <a:p>
            <a:pPr eaLnBrk="1" hangingPunct="1"/>
            <a:r>
              <a:rPr smtClean="0"/>
              <a:t>A system or solution is needed to address data leakage and the many aspects of how and where leakage may occur.  The same holds true for managing threats. For instance, malware is often shared or propagated through a multi-step process, email used to deliver an initial attempt to begin malware installation, followed by links it efforts to drive traffic to a malware hosting site, and subsequent activities across the network or on an endpoint that may carry out the attack, such as connecting systems to a botnet, loading trojans on endpoints for key logging or data capture, or sending intellectual property or critical information outside the organization.  </a:t>
            </a:r>
          </a:p>
          <a:p>
            <a:pPr eaLnBrk="1" hangingPunct="1"/>
            <a:r>
              <a:rPr smtClean="0"/>
              <a:t>This all highlights the need for a systems approach that can streamline IT Risk Management for security and compliance.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txBox="1">
            <a:spLocks noGrp="1" noChangeArrowheads="1"/>
          </p:cNvSpPr>
          <p:nvPr/>
        </p:nvSpPr>
        <p:spPr bwMode="auto">
          <a:xfrm>
            <a:off x="5800725" y="8679870"/>
            <a:ext cx="795338" cy="287285"/>
          </a:xfrm>
          <a:prstGeom prst="rect">
            <a:avLst/>
          </a:prstGeom>
          <a:noFill/>
          <a:ln w="9525">
            <a:noFill/>
            <a:miter lim="800000"/>
            <a:headEnd/>
            <a:tailEnd/>
          </a:ln>
        </p:spPr>
        <p:txBody>
          <a:bodyPr lIns="18817" tIns="0" rIns="18817" bIns="0" anchor="b"/>
          <a:lstStyle/>
          <a:p>
            <a:pPr algn="r" defTabSz="902606"/>
            <a:fld id="{CE999D3D-A9E0-46B9-A4D8-673EE9424B4A}" type="slidenum">
              <a:rPr lang="en-US" sz="800" smtClean="0">
                <a:solidFill>
                  <a:prstClr val="black"/>
                </a:solidFill>
                <a:ea typeface="ＭＳ Ｐゴシック" charset="-128"/>
              </a:rPr>
              <a:pPr algn="r" defTabSz="902606"/>
              <a:t>16</a:t>
            </a:fld>
            <a:endParaRPr lang="en-US" sz="800" dirty="0" smtClean="0">
              <a:solidFill>
                <a:prstClr val="black"/>
              </a:solidFill>
              <a:ea typeface="ＭＳ Ｐゴシック" charset="-128"/>
            </a:endParaRPr>
          </a:p>
        </p:txBody>
      </p:sp>
      <p:sp>
        <p:nvSpPr>
          <p:cNvPr id="101379" name="Rectangle 2"/>
          <p:cNvSpPr>
            <a:spLocks noGrp="1" noRot="1" noChangeAspect="1" noChangeArrowheads="1" noTextEdit="1"/>
          </p:cNvSpPr>
          <p:nvPr>
            <p:ph type="sldImg"/>
          </p:nvPr>
        </p:nvSpPr>
        <p:spPr bwMode="auto">
          <a:noFill/>
          <a:ln>
            <a:miter lim="800000"/>
            <a:headEnd/>
            <a:tailEnd/>
          </a:ln>
        </p:spPr>
      </p:sp>
      <p:sp>
        <p:nvSpPr>
          <p:cNvPr id="101380" name="Rectangle 3"/>
          <p:cNvSpPr>
            <a:spLocks noGrp="1" noChangeArrowheads="1"/>
          </p:cNvSpPr>
          <p:nvPr>
            <p:ph type="body" idx="1"/>
          </p:nvPr>
        </p:nvSpPr>
        <p:spPr bwMode="auto">
          <a:xfrm>
            <a:off x="914400" y="4414179"/>
            <a:ext cx="5029200" cy="4184993"/>
          </a:xfrm>
          <a:noFill/>
        </p:spPr>
        <p:txBody>
          <a:bodyPr wrap="square" numCol="1" anchor="t" anchorCtr="0" compatLnSpc="1">
            <a:prstTxWarp prst="textNoShape">
              <a:avLst/>
            </a:prstTxWarp>
          </a:bodyPr>
          <a:lstStyle/>
          <a:p>
            <a:pPr marL="113229" indent="-113229" defTabSz="913930"/>
            <a:endParaRP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828352"/>
            <a:ext cx="2971800" cy="466434"/>
          </a:xfrm>
          <a:prstGeom prst="rect">
            <a:avLst/>
          </a:prstGeom>
          <a:noFill/>
          <a:ln w="9525">
            <a:noFill/>
            <a:miter lim="800000"/>
            <a:headEnd/>
            <a:tailEnd/>
          </a:ln>
        </p:spPr>
        <p:txBody>
          <a:bodyPr lIns="93159" tIns="46580" rIns="93159" bIns="46580" anchor="b"/>
          <a:lstStyle/>
          <a:p>
            <a:pPr algn="r"/>
            <a:fld id="{27DFD686-2B12-441A-A147-7B9A966BE1AF}" type="slidenum">
              <a:rPr lang="en-US"/>
              <a:pPr algn="r"/>
              <a:t>17</a:t>
            </a:fld>
            <a:endParaRPr lang="en-US"/>
          </a:p>
        </p:txBody>
      </p:sp>
      <p:sp>
        <p:nvSpPr>
          <p:cNvPr id="103427" name="Rectangle 2"/>
          <p:cNvSpPr>
            <a:spLocks noGrp="1" noRot="1" noChangeAspect="1" noChangeArrowheads="1" noTextEdit="1"/>
          </p:cNvSpPr>
          <p:nvPr>
            <p:ph type="sldImg"/>
          </p:nvPr>
        </p:nvSpPr>
        <p:spPr bwMode="auto">
          <a:noFill/>
          <a:ln>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smtClean="0"/>
              <a:t>There are common security technology requirements in both HIPAA and PCI.  Working to be compliant to one also makes progress to become compliant with others.</a:t>
            </a:r>
          </a:p>
          <a:p>
            <a:pPr eaLnBrk="1" hangingPunct="1"/>
            <a:endParaRPr smtClean="0"/>
          </a:p>
          <a:p>
            <a:pPr eaLnBrk="1" hangingPunct="1"/>
            <a:r>
              <a:rPr smtClean="0"/>
              <a:t>HIPAA and PCI both focus on the above list for security requirements.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txBox="1">
            <a:spLocks noGrp="1" noChangeArrowheads="1"/>
          </p:cNvSpPr>
          <p:nvPr/>
        </p:nvSpPr>
        <p:spPr bwMode="auto">
          <a:xfrm>
            <a:off x="5800725" y="8679869"/>
            <a:ext cx="795338" cy="287285"/>
          </a:xfrm>
          <a:prstGeom prst="rect">
            <a:avLst/>
          </a:prstGeom>
          <a:noFill/>
          <a:ln w="9525">
            <a:noFill/>
            <a:miter lim="800000"/>
            <a:headEnd/>
            <a:tailEnd/>
          </a:ln>
        </p:spPr>
        <p:txBody>
          <a:bodyPr lIns="18818" tIns="0" rIns="18818" bIns="0" anchor="b"/>
          <a:lstStyle/>
          <a:p>
            <a:pPr algn="r" defTabSz="902656"/>
            <a:fld id="{BEB879DC-9A6D-49FF-96F7-2786550EB687}" type="slidenum">
              <a:rPr lang="en-US" sz="800">
                <a:ea typeface="ＭＳ Ｐゴシック" charset="-128"/>
              </a:rPr>
              <a:pPr algn="r" defTabSz="902656"/>
              <a:t>18</a:t>
            </a:fld>
            <a:endParaRPr lang="en-US" sz="800" dirty="0">
              <a:ea typeface="ＭＳ Ｐゴシック" charset="-128"/>
            </a:endParaRPr>
          </a:p>
        </p:txBody>
      </p:sp>
      <p:sp>
        <p:nvSpPr>
          <p:cNvPr id="104451" name="Rectangle 2"/>
          <p:cNvSpPr>
            <a:spLocks noGrp="1" noRot="1" noChangeAspect="1" noChangeArrowheads="1" noTextEdit="1"/>
          </p:cNvSpPr>
          <p:nvPr>
            <p:ph type="sldImg"/>
          </p:nvPr>
        </p:nvSpPr>
        <p:spPr bwMode="auto">
          <a:noFill/>
          <a:ln>
            <a:miter lim="800000"/>
            <a:headEnd/>
            <a:tailEnd/>
          </a:ln>
        </p:spPr>
      </p:sp>
      <p:sp>
        <p:nvSpPr>
          <p:cNvPr id="104452" name="Rectangle 3"/>
          <p:cNvSpPr>
            <a:spLocks noGrp="1" noChangeArrowheads="1"/>
          </p:cNvSpPr>
          <p:nvPr>
            <p:ph type="body" idx="1"/>
          </p:nvPr>
        </p:nvSpPr>
        <p:spPr bwMode="auto">
          <a:xfrm>
            <a:off x="914400" y="4414178"/>
            <a:ext cx="5029200" cy="4184993"/>
          </a:xfrm>
          <a:noFill/>
        </p:spPr>
        <p:txBody>
          <a:bodyPr wrap="square" numCol="1" anchor="t" anchorCtr="0" compatLnSpc="1">
            <a:prstTxWarp prst="textNoShape">
              <a:avLst/>
            </a:prstTxWarp>
          </a:bodyPr>
          <a:lstStyle/>
          <a:p>
            <a:pPr marL="113236" indent="-113236" defTabSz="913980" eaLnBrk="1" hangingPunct="1"/>
            <a:r>
              <a:rPr lang="en-US" dirty="0" smtClean="0"/>
              <a:t> </a:t>
            </a:r>
            <a:endParaRP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International Standard that Applies a Risk Management to Any “General Purpose IT Network” Containing Bio-Medical Devices (Infusion Pumps, Patient Monitors, Nurse Call Systems, etc.)</a:t>
            </a:r>
          </a:p>
          <a:p>
            <a:r>
              <a:rPr lang="en-US" dirty="0" smtClean="0"/>
              <a:t>Creates a New Role within Healthcare of “Risk Manager” </a:t>
            </a:r>
          </a:p>
          <a:p>
            <a:r>
              <a:rPr lang="en-US" dirty="0" smtClean="0"/>
              <a:t>Three New “Technical Reports” or White Papers Published</a:t>
            </a:r>
          </a:p>
          <a:p>
            <a:pPr lvl="1"/>
            <a:r>
              <a:rPr lang="en-US" dirty="0" smtClean="0"/>
              <a:t>Guidance for the Communication of Medical Device Security Needs, Risks and Controls</a:t>
            </a:r>
          </a:p>
          <a:p>
            <a:pPr lvl="1"/>
            <a:r>
              <a:rPr lang="en-US" dirty="0" smtClean="0"/>
              <a:t>Step by Step Risk Management of Medical IT-Networks; Practical Applications and Examples</a:t>
            </a:r>
          </a:p>
          <a:p>
            <a:pPr lvl="1"/>
            <a:r>
              <a:rPr lang="en-US" dirty="0" smtClean="0"/>
              <a:t>Guidance for Wireless Networks</a:t>
            </a:r>
          </a:p>
          <a:p>
            <a:endParaRPr lang="en-US" dirty="0"/>
          </a:p>
        </p:txBody>
      </p:sp>
      <p:sp>
        <p:nvSpPr>
          <p:cNvPr id="4" name="Slide Number Placeholder 3"/>
          <p:cNvSpPr>
            <a:spLocks noGrp="1"/>
          </p:cNvSpPr>
          <p:nvPr>
            <p:ph type="sldNum" sz="quarter" idx="10"/>
          </p:nvPr>
        </p:nvSpPr>
        <p:spPr/>
        <p:txBody>
          <a:bodyPr/>
          <a:lstStyle/>
          <a:p>
            <a:fld id="{EF873F31-1AA8-4A40-BA57-DE99CEF241AC}"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24932" name="Slide Number Placeholder 3"/>
          <p:cNvSpPr>
            <a:spLocks noGrp="1"/>
          </p:cNvSpPr>
          <p:nvPr>
            <p:ph type="sldNum" sz="quarter" idx="5"/>
          </p:nvPr>
        </p:nvSpPr>
        <p:spPr bwMode="auto">
          <a:noFill/>
          <a:ln>
            <a:miter lim="800000"/>
            <a:headEnd/>
            <a:tailEnd/>
          </a:ln>
        </p:spPr>
        <p:txBody>
          <a:bodyPr/>
          <a:lstStyle/>
          <a:p>
            <a:fld id="{36C93EB5-C489-F74E-9D0C-2760DB583624}" type="slidenum">
              <a:rPr lang="en-US">
                <a:solidFill>
                  <a:srgbClr val="000000"/>
                </a:solidFill>
                <a:latin typeface="Arial" charset="0"/>
              </a:rPr>
              <a:pPr/>
              <a:t>23</a:t>
            </a:fld>
            <a:endParaRPr lang="en-US" dirty="0">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Cisco Secure Wireless Extends the Healthcare Network to the Point of Care Without Compromising Network Security and Protects Patient Information, Helping Providers to Comply with Regulatory Requirements</a:t>
            </a:r>
          </a:p>
          <a:p>
            <a:endParaRPr lang="en-US" dirty="0" smtClean="0"/>
          </a:p>
          <a:p>
            <a:r>
              <a:rPr lang="en-US" dirty="0" smtClean="0"/>
              <a:t>It provides:</a:t>
            </a:r>
          </a:p>
          <a:p>
            <a:pPr>
              <a:buFont typeface="Arial" pitchFamily="34" charset="0"/>
              <a:buChar char="•"/>
            </a:pPr>
            <a:r>
              <a:rPr lang="en-US" dirty="0" smtClean="0"/>
              <a:t>Regulatory</a:t>
            </a:r>
            <a:r>
              <a:rPr lang="en-US" baseline="0" dirty="0" smtClean="0"/>
              <a:t> relief</a:t>
            </a:r>
          </a:p>
          <a:p>
            <a:pPr>
              <a:buFont typeface="Arial" pitchFamily="34" charset="0"/>
              <a:buChar char="•"/>
            </a:pPr>
            <a:r>
              <a:rPr lang="en-US" baseline="0" dirty="0" smtClean="0"/>
              <a:t>Better coverage and access</a:t>
            </a:r>
          </a:p>
          <a:p>
            <a:pPr>
              <a:buFont typeface="Arial" pitchFamily="34" charset="0"/>
              <a:buChar char="•"/>
            </a:pPr>
            <a:r>
              <a:rPr lang="en-US" baseline="0" dirty="0" smtClean="0"/>
              <a:t>Disaster readiness</a:t>
            </a:r>
          </a:p>
          <a:p>
            <a:pPr>
              <a:buFont typeface="Arial" pitchFamily="34" charset="0"/>
              <a:buChar char="•"/>
            </a:pPr>
            <a:r>
              <a:rPr lang="en-US" baseline="0" dirty="0" smtClean="0"/>
              <a:t>And Hospitality services</a:t>
            </a:r>
          </a:p>
          <a:p>
            <a:pPr>
              <a:buFont typeface="Arial" pitchFamily="34" charset="0"/>
              <a:buChar char="•"/>
            </a:pPr>
            <a:endParaRPr lang="en-US" baseline="0" dirty="0" smtClean="0"/>
          </a:p>
          <a:p>
            <a:pPr>
              <a:buFont typeface="Arial" pitchFamily="34" charset="0"/>
              <a:buNone/>
            </a:pPr>
            <a:r>
              <a:rPr lang="en-US" baseline="0" dirty="0" smtClean="0"/>
              <a:t>The business values include:</a:t>
            </a:r>
          </a:p>
          <a:p>
            <a:pPr marL="177800" indent="-177800" defTabSz="814388">
              <a:lnSpc>
                <a:spcPct val="95000"/>
              </a:lnSpc>
              <a:spcBef>
                <a:spcPts val="6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Increase staff productivity</a:t>
            </a:r>
          </a:p>
          <a:p>
            <a:pPr marL="177800" indent="-177800" defTabSz="814388">
              <a:lnSpc>
                <a:spcPct val="95000"/>
              </a:lnSpc>
              <a:spcBef>
                <a:spcPts val="6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Manage cash flow</a:t>
            </a:r>
          </a:p>
          <a:p>
            <a:pPr marL="177800" indent="-177800" defTabSz="814388">
              <a:lnSpc>
                <a:spcPct val="95000"/>
              </a:lnSpc>
              <a:spcBef>
                <a:spcPts val="6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Enhance patient experience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3AB7375-FDA3-42A0-BDCD-FB5722416EDF}"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n w="3175">
                  <a:noFill/>
                </a:ln>
                <a:solidFill>
                  <a:schemeClr val="bg1"/>
                </a:solidFill>
                <a:effectLst>
                  <a:outerShdw blurRad="114300" sx="101000" sy="101000" algn="ctr" rotWithShape="0">
                    <a:prstClr val="black">
                      <a:alpha val="35000"/>
                    </a:prstClr>
                  </a:outerShdw>
                </a:effectLst>
                <a:latin typeface="+mn-lt"/>
                <a:ea typeface="+mn-ea"/>
                <a:cs typeface="+mn-cs"/>
              </a:rPr>
              <a:t>The Medical Data Exchange Solution Enables Interoperability Between Disparate Systems to Provide a Patient-Centric View of Medical Data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MDES</a:t>
            </a:r>
            <a:r>
              <a:rPr lang="en-US" dirty="0" smtClean="0"/>
              <a:t> is based on open-standards from the global </a:t>
            </a:r>
            <a:r>
              <a:rPr lang="en-US" dirty="0" err="1" smtClean="0"/>
              <a:t>IHE</a:t>
            </a:r>
            <a:r>
              <a:rPr lang="en-US" dirty="0" smtClean="0"/>
              <a:t> medical data exchange and is an appliance model solution powered by Cisco components that improve network performance and overall security . The Spirit (</a:t>
            </a:r>
            <a:r>
              <a:rPr lang="en-US" dirty="0" err="1" smtClean="0"/>
              <a:t>Tiani</a:t>
            </a:r>
            <a:r>
              <a:rPr lang="en-US" dirty="0" smtClean="0"/>
              <a:t>) application runs on the Cisco Application Extension Platform (</a:t>
            </a:r>
            <a:r>
              <a:rPr lang="en-US" dirty="0" err="1" smtClean="0"/>
              <a:t>AXP</a:t>
            </a:r>
            <a:r>
              <a:rPr lang="en-US" dirty="0" smtClean="0"/>
              <a:t>) inside the Cisco 2800 and 3800 Series Integrated Services Routers.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solution is the interoperability component of the Cisco Medical-Grade Network (</a:t>
            </a:r>
            <a:r>
              <a:rPr lang="en-US" dirty="0" err="1" smtClean="0"/>
              <a:t>MGN</a:t>
            </a:r>
            <a:r>
              <a:rPr lang="en-US" dirty="0" smtClean="0"/>
              <a:t>).  Based on a federated data distribution architecture, patient data is accessed using local systems, and not copied to central systems.  Patient Identifier Cross Reference (PIX) profile enables a patient’s records to be indexed  across multiple sites.  Cross Document Sharing (</a:t>
            </a:r>
            <a:r>
              <a:rPr lang="en-US" dirty="0" err="1" smtClean="0"/>
              <a:t>XDS</a:t>
            </a:r>
            <a:r>
              <a:rPr lang="en-US" dirty="0" smtClean="0"/>
              <a:t>) framework, enables access to records without the need to copy records to each site.  With both PIX and </a:t>
            </a:r>
            <a:r>
              <a:rPr lang="en-US" dirty="0" err="1" smtClean="0"/>
              <a:t>XDS</a:t>
            </a:r>
            <a:r>
              <a:rPr lang="en-US" dirty="0" smtClean="0"/>
              <a:t> support,  </a:t>
            </a:r>
            <a:r>
              <a:rPr lang="en-US" dirty="0" err="1" smtClean="0"/>
              <a:t>MDES</a:t>
            </a:r>
            <a:r>
              <a:rPr lang="en-US" dirty="0" smtClean="0"/>
              <a:t> improves cares while reducing costs and creates a cost-effective virtual environment for patients’ records. Now data can be stored and accessed without having to copy or manually transport copies to multiple locations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a:t>
            </a:r>
            <a:r>
              <a:rPr lang="en-US" baseline="0" dirty="0" smtClean="0"/>
              <a:t> value includes: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Improved patient care through sharing of patient records across providers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Automated workflows to improve speed and decrease errors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Reduced healthcare costs by minimizing server requirements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Scalability and load balancing through a federated architecture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AB7375-FDA3-42A0-BDCD-FB5722416EDF}"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As</a:t>
            </a:r>
            <a:r>
              <a:rPr lang="en-US" sz="1200" kern="1200" baseline="0" dirty="0" smtClean="0">
                <a:solidFill>
                  <a:schemeClr val="tx1"/>
                </a:solidFill>
                <a:latin typeface="+mn-lt"/>
                <a:ea typeface="+mn-ea"/>
                <a:cs typeface="+mn-cs"/>
              </a:rPr>
              <a:t> we look to address</a:t>
            </a:r>
            <a:r>
              <a:rPr lang="en-US" sz="1200" kern="1200" dirty="0" smtClean="0">
                <a:solidFill>
                  <a:schemeClr val="tx1"/>
                </a:solidFill>
                <a:latin typeface="+mn-lt"/>
                <a:ea typeface="+mn-ea"/>
                <a:cs typeface="+mn-cs"/>
              </a:rPr>
              <a:t> real business problems and market demands, our strategy has settled on four focused areas where we have proven</a:t>
            </a:r>
            <a:r>
              <a:rPr lang="en-US" sz="1200" kern="1200" baseline="0" dirty="0" smtClean="0">
                <a:solidFill>
                  <a:schemeClr val="tx1"/>
                </a:solidFill>
                <a:latin typeface="+mn-lt"/>
                <a:ea typeface="+mn-ea"/>
                <a:cs typeface="+mn-cs"/>
              </a:rPr>
              <a:t> that we</a:t>
            </a:r>
            <a:r>
              <a:rPr lang="en-US" sz="1200" kern="1200" dirty="0" smtClean="0">
                <a:solidFill>
                  <a:schemeClr val="tx1"/>
                </a:solidFill>
                <a:latin typeface="+mn-lt"/>
                <a:ea typeface="+mn-ea"/>
                <a:cs typeface="+mn-cs"/>
              </a:rPr>
              <a:t> can transform</a:t>
            </a:r>
            <a:r>
              <a:rPr lang="en-US" sz="1200" kern="1200" baseline="0" dirty="0" smtClean="0">
                <a:solidFill>
                  <a:schemeClr val="tx1"/>
                </a:solidFill>
                <a:latin typeface="+mn-lt"/>
                <a:ea typeface="+mn-ea"/>
                <a:cs typeface="+mn-cs"/>
              </a:rPr>
              <a:t> healthcare.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Initiatives such as the patient medical home, accountable care organizations or patient-centered care create</a:t>
            </a:r>
            <a:r>
              <a:rPr lang="en-US" sz="1200" kern="1200" baseline="0" dirty="0" smtClean="0">
                <a:solidFill>
                  <a:schemeClr val="tx1"/>
                </a:solidFill>
                <a:latin typeface="+mn-lt"/>
                <a:ea typeface="+mn-ea"/>
                <a:cs typeface="+mn-cs"/>
              </a:rPr>
              <a:t> a need to bring </a:t>
            </a:r>
            <a:r>
              <a:rPr lang="en-US" sz="1200" kern="1200" dirty="0" smtClean="0">
                <a:solidFill>
                  <a:schemeClr val="tx1"/>
                </a:solidFill>
                <a:latin typeface="+mn-lt"/>
                <a:ea typeface="+mn-ea"/>
                <a:cs typeface="+mn-cs"/>
              </a:rPr>
              <a:t>information, services and expertise across the patient continuum. That, in turn,</a:t>
            </a:r>
            <a:r>
              <a:rPr lang="en-US" sz="1200" kern="1200" baseline="0" dirty="0" smtClean="0">
                <a:solidFill>
                  <a:schemeClr val="tx1"/>
                </a:solidFill>
                <a:latin typeface="+mn-lt"/>
                <a:ea typeface="+mn-ea"/>
                <a:cs typeface="+mn-cs"/>
              </a:rPr>
              <a:t> drives </a:t>
            </a:r>
            <a:r>
              <a:rPr lang="en-US" sz="1200" kern="1200" dirty="0" smtClean="0">
                <a:solidFill>
                  <a:schemeClr val="tx1"/>
                </a:solidFill>
                <a:latin typeface="+mn-lt"/>
                <a:ea typeface="+mn-ea"/>
                <a:cs typeface="+mn-cs"/>
              </a:rPr>
              <a:t>the demand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Cisco’s core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capabilities</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positioning the network as the platform. We are working</a:t>
            </a:r>
            <a:r>
              <a:rPr lang="en-US" sz="1200" kern="1200" baseline="0" dirty="0" smtClean="0">
                <a:solidFill>
                  <a:schemeClr val="tx1"/>
                </a:solidFill>
                <a:latin typeface="+mn-lt"/>
                <a:ea typeface="+mn-ea"/>
                <a:cs typeface="+mn-cs"/>
              </a:rPr>
              <a:t> with</a:t>
            </a:r>
            <a:r>
              <a:rPr lang="en-US" sz="1200" kern="1200" dirty="0" smtClean="0">
                <a:solidFill>
                  <a:schemeClr val="tx1"/>
                </a:solidFill>
                <a:latin typeface="+mn-lt"/>
                <a:ea typeface="+mn-ea"/>
                <a:cs typeface="+mn-cs"/>
              </a:rPr>
              <a:t> our customers</a:t>
            </a:r>
            <a:r>
              <a:rPr lang="en-US" sz="1200" kern="1200" baseline="0" dirty="0" smtClean="0">
                <a:solidFill>
                  <a:schemeClr val="tx1"/>
                </a:solidFill>
                <a:latin typeface="+mn-lt"/>
                <a:ea typeface="+mn-ea"/>
                <a:cs typeface="+mn-cs"/>
              </a:rPr>
              <a:t> and technology partners</a:t>
            </a:r>
            <a:r>
              <a:rPr lang="en-US" sz="1200" kern="1200" dirty="0" smtClean="0">
                <a:solidFill>
                  <a:schemeClr val="tx1"/>
                </a:solidFill>
                <a:latin typeface="+mn-lt"/>
                <a:ea typeface="+mn-ea"/>
                <a:cs typeface="+mn-cs"/>
              </a:rPr>
              <a:t> to make the most</a:t>
            </a:r>
            <a:r>
              <a:rPr lang="en-US" sz="1200" kern="1200" baseline="0" dirty="0" smtClean="0">
                <a:solidFill>
                  <a:schemeClr val="tx1"/>
                </a:solidFill>
                <a:latin typeface="+mn-lt"/>
                <a:ea typeface="+mn-ea"/>
                <a:cs typeface="+mn-cs"/>
              </a:rPr>
              <a:t> of these four business imperatives</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example, m</a:t>
            </a:r>
            <a:r>
              <a:rPr lang="en-US" sz="1200" kern="1200" dirty="0" smtClean="0">
                <a:solidFill>
                  <a:schemeClr val="tx1"/>
                </a:solidFill>
                <a:latin typeface="+mn-lt"/>
                <a:ea typeface="+mn-ea"/>
                <a:cs typeface="+mn-cs"/>
              </a:rPr>
              <a:t>any of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countries where</a:t>
            </a:r>
            <a:r>
              <a:rPr lang="en-US" sz="1200" kern="1200" baseline="0" dirty="0" smtClean="0">
                <a:solidFill>
                  <a:schemeClr val="tx1"/>
                </a:solidFill>
                <a:latin typeface="+mn-lt"/>
                <a:ea typeface="+mn-ea"/>
                <a:cs typeface="+mn-cs"/>
              </a:rPr>
              <a:t> we do business </a:t>
            </a:r>
            <a:r>
              <a:rPr lang="en-US" sz="1200" kern="1200" dirty="0" smtClean="0">
                <a:solidFill>
                  <a:schemeClr val="tx1"/>
                </a:solidFill>
                <a:latin typeface="+mn-lt"/>
                <a:ea typeface="+mn-ea"/>
                <a:cs typeface="+mn-cs"/>
              </a:rPr>
              <a:t>are investing in health, wellness and IT in the form of economic </a:t>
            </a:r>
            <a:r>
              <a:rPr lang="en-US" sz="1200" b="1" kern="1200" dirty="0" smtClean="0">
                <a:solidFill>
                  <a:schemeClr val="tx1"/>
                </a:solidFill>
                <a:latin typeface="+mn-lt"/>
                <a:ea typeface="+mn-ea"/>
                <a:cs typeface="+mn-cs"/>
              </a:rPr>
              <a:t>stimulus funding</a:t>
            </a:r>
            <a:r>
              <a:rPr lang="en-US" sz="1200" kern="1200" dirty="0" smtClean="0">
                <a:solidFill>
                  <a:schemeClr val="tx1"/>
                </a:solidFill>
                <a:latin typeface="+mn-lt"/>
                <a:ea typeface="+mn-ea"/>
                <a:cs typeface="+mn-cs"/>
              </a:rPr>
              <a:t>.  As thousands of new users are introduced into the network via Meaningful Use goals,  infrastructure and network expansion become critical to success.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Efforts to attract new patients or care plan members are</a:t>
            </a:r>
            <a:r>
              <a:rPr lang="en-US" sz="1200" kern="1200" baseline="0" dirty="0" smtClean="0">
                <a:solidFill>
                  <a:schemeClr val="tx1"/>
                </a:solidFill>
                <a:latin typeface="+mn-lt"/>
                <a:ea typeface="+mn-ea"/>
                <a:cs typeface="+mn-cs"/>
              </a:rPr>
              <a:t> also </a:t>
            </a:r>
            <a:r>
              <a:rPr lang="en-US" sz="1200" kern="1200" dirty="0" smtClean="0">
                <a:solidFill>
                  <a:schemeClr val="tx1"/>
                </a:solidFill>
                <a:latin typeface="+mn-lt"/>
                <a:ea typeface="+mn-ea"/>
                <a:cs typeface="+mn-cs"/>
              </a:rPr>
              <a:t>driving the desire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create positive and personalized patient experiences so that users continue to</a:t>
            </a:r>
            <a:r>
              <a:rPr lang="en-US" sz="1200" kern="1200" baseline="0" dirty="0" smtClean="0">
                <a:solidFill>
                  <a:schemeClr val="tx1"/>
                </a:solidFill>
                <a:latin typeface="+mn-lt"/>
                <a:ea typeface="+mn-ea"/>
                <a:cs typeface="+mn-cs"/>
              </a:rPr>
              <a:t> access</a:t>
            </a:r>
            <a:r>
              <a:rPr lang="en-US" sz="1200" kern="1200" dirty="0" smtClean="0">
                <a:solidFill>
                  <a:schemeClr val="tx1"/>
                </a:solidFill>
                <a:latin typeface="+mn-lt"/>
                <a:ea typeface="+mn-ea"/>
                <a:cs typeface="+mn-cs"/>
              </a:rPr>
              <a:t> your services.  Cisco’s video and collaboration solutions have helped to make </a:t>
            </a:r>
            <a:r>
              <a:rPr lang="en-US" sz="1200" b="1" kern="1200" dirty="0" smtClean="0">
                <a:solidFill>
                  <a:schemeClr val="tx1"/>
                </a:solidFill>
                <a:latin typeface="+mn-lt"/>
                <a:ea typeface="+mn-ea"/>
                <a:cs typeface="+mn-cs"/>
              </a:rPr>
              <a:t>new models</a:t>
            </a:r>
            <a:r>
              <a:rPr lang="en-US" sz="1200" b="1" kern="1200" baseline="0" dirty="0" smtClean="0">
                <a:solidFill>
                  <a:schemeClr val="tx1"/>
                </a:solidFill>
                <a:latin typeface="+mn-lt"/>
                <a:ea typeface="+mn-ea"/>
                <a:cs typeface="+mn-cs"/>
              </a:rPr>
              <a:t> of patient care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feasible.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Since</a:t>
            </a:r>
            <a:r>
              <a:rPr lang="en-US" sz="1200" kern="1200" baseline="0" dirty="0" smtClean="0">
                <a:solidFill>
                  <a:schemeClr val="tx1"/>
                </a:solidFill>
                <a:latin typeface="+mn-lt"/>
                <a:ea typeface="+mn-ea"/>
                <a:cs typeface="+mn-cs"/>
              </a:rPr>
              <a:t> d</a:t>
            </a:r>
            <a:r>
              <a:rPr lang="en-US" sz="1200" kern="1200" dirty="0" smtClean="0">
                <a:solidFill>
                  <a:schemeClr val="tx1"/>
                </a:solidFill>
                <a:latin typeface="+mn-lt"/>
                <a:ea typeface="+mn-ea"/>
                <a:cs typeface="+mn-cs"/>
              </a:rPr>
              <a:t>octors, nurses and ancillary staff are both the life blood</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largest workforce in healthcare,</a:t>
            </a:r>
            <a:r>
              <a:rPr lang="en-US" sz="1200" kern="1200" baseline="0" dirty="0" smtClean="0">
                <a:solidFill>
                  <a:schemeClr val="tx1"/>
                </a:solidFill>
                <a:latin typeface="+mn-lt"/>
                <a:ea typeface="+mn-ea"/>
                <a:cs typeface="+mn-cs"/>
              </a:rPr>
              <a:t> we offer solutions and technologies to </a:t>
            </a:r>
            <a:r>
              <a:rPr lang="en-US" sz="1200" b="1" kern="1200" baseline="0" dirty="0" smtClean="0">
                <a:solidFill>
                  <a:schemeClr val="tx1"/>
                </a:solidFill>
                <a:latin typeface="+mn-lt"/>
                <a:ea typeface="+mn-ea"/>
                <a:cs typeface="+mn-cs"/>
              </a:rPr>
              <a:t>improve the clinical process</a:t>
            </a:r>
            <a:r>
              <a:rPr lang="en-US" sz="1200" kern="1200" dirty="0" smtClean="0">
                <a:solidFill>
                  <a:schemeClr val="tx1"/>
                </a:solidFill>
                <a:latin typeface="+mn-lt"/>
                <a:ea typeface="+mn-ea"/>
                <a:cs typeface="+mn-cs"/>
              </a:rPr>
              <a:t>…by streamlining workflow and enabling more efficiencies in all aspects</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care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delivery.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Finally, as the demand</a:t>
            </a:r>
            <a:r>
              <a:rPr lang="en-US" sz="1200" kern="1200" baseline="0" dirty="0" smtClean="0">
                <a:solidFill>
                  <a:schemeClr val="tx1"/>
                </a:solidFill>
                <a:latin typeface="+mn-lt"/>
                <a:ea typeface="+mn-ea"/>
                <a:cs typeface="+mn-cs"/>
              </a:rPr>
              <a:t> for </a:t>
            </a:r>
            <a:r>
              <a:rPr lang="en-US" sz="1200" kern="1200" dirty="0" smtClean="0">
                <a:solidFill>
                  <a:schemeClr val="tx1"/>
                </a:solidFill>
                <a:latin typeface="+mn-lt"/>
                <a:ea typeface="+mn-ea"/>
                <a:cs typeface="+mn-cs"/>
              </a:rPr>
              <a:t>equal access to care services and high</a:t>
            </a:r>
            <a:r>
              <a:rPr lang="en-US" sz="1200" kern="1200" baseline="0" dirty="0" smtClean="0">
                <a:solidFill>
                  <a:schemeClr val="tx1"/>
                </a:solidFill>
                <a:latin typeface="+mn-lt"/>
                <a:ea typeface="+mn-ea"/>
                <a:cs typeface="+mn-cs"/>
              </a:rPr>
              <a:t> value </a:t>
            </a:r>
            <a:r>
              <a:rPr lang="en-US" sz="1200" kern="1200" dirty="0" smtClean="0">
                <a:solidFill>
                  <a:schemeClr val="tx1"/>
                </a:solidFill>
                <a:latin typeface="+mn-lt"/>
                <a:ea typeface="+mn-ea"/>
                <a:cs typeface="+mn-cs"/>
              </a:rPr>
              <a:t>specialists continues to grow, new models of care delivery are evolving quickly to </a:t>
            </a:r>
            <a:r>
              <a:rPr lang="en-US" sz="1200" b="1" kern="1200" dirty="0" smtClean="0">
                <a:solidFill>
                  <a:schemeClr val="tx1"/>
                </a:solidFill>
                <a:latin typeface="+mn-lt"/>
                <a:ea typeface="+mn-ea"/>
                <a:cs typeface="+mn-cs"/>
              </a:rPr>
              <a:t>transform</a:t>
            </a:r>
            <a:r>
              <a:rPr lang="en-US" sz="1200" b="1" kern="1200" baseline="0" dirty="0" smtClean="0">
                <a:solidFill>
                  <a:schemeClr val="tx1"/>
                </a:solidFill>
                <a:latin typeface="+mn-lt"/>
                <a:ea typeface="+mn-ea"/>
                <a:cs typeface="+mn-cs"/>
              </a:rPr>
              <a:t> the patient experience</a:t>
            </a:r>
            <a:r>
              <a:rPr lang="en-US" sz="1200" kern="1200" dirty="0" smtClean="0">
                <a:solidFill>
                  <a:schemeClr val="tx1"/>
                </a:solidFill>
                <a:latin typeface="+mn-lt"/>
                <a:ea typeface="+mn-ea"/>
                <a:cs typeface="+mn-cs"/>
              </a:rPr>
              <a:t>. As we expand on these four areas of healthcare focus today, we will discuss how Cisco can help you to address—and</a:t>
            </a:r>
            <a:r>
              <a:rPr lang="en-US" sz="1200" kern="1200" baseline="0" dirty="0" smtClean="0">
                <a:solidFill>
                  <a:schemeClr val="tx1"/>
                </a:solidFill>
                <a:latin typeface="+mn-lt"/>
                <a:ea typeface="+mn-ea"/>
                <a:cs typeface="+mn-cs"/>
              </a:rPr>
              <a:t> make the most—</a:t>
            </a:r>
            <a:r>
              <a:rPr lang="en-US" sz="1200" kern="1200" dirty="0" smtClean="0">
                <a:solidFill>
                  <a:schemeClr val="tx1"/>
                </a:solidFill>
                <a:latin typeface="+mn-lt"/>
                <a:ea typeface="+mn-ea"/>
                <a:cs typeface="+mn-cs"/>
              </a:rPr>
              <a:t>all of these strategic initiatives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1"/>
          <p:cNvSpPr>
            <a:spLocks noGrp="1" noChangeArrowheads="1"/>
          </p:cNvSpPr>
          <p:nvPr>
            <p:ph type="sldNum" sz="quarter" idx="5"/>
          </p:nvPr>
        </p:nvSpPr>
        <p:spPr>
          <a:xfrm>
            <a:off x="3884031" y="8829676"/>
            <a:ext cx="2972421" cy="465137"/>
          </a:xfrm>
          <a:prstGeom prst="rect">
            <a:avLst/>
          </a:prstGeom>
          <a:noFill/>
        </p:spPr>
        <p:txBody>
          <a:bodyPr/>
          <a:lstStyle/>
          <a:p>
            <a:fld id="{6E163904-EBFB-4487-B05F-1612D14E94A8}" type="slidenum">
              <a:rPr lang="en-US" smtClean="0">
                <a:ea typeface="ＭＳ Ｐゴシック"/>
                <a:cs typeface="ＭＳ Ｐゴシック"/>
              </a:rPr>
              <a:pPr/>
              <a:t>27</a:t>
            </a:fld>
            <a:endParaRPr lang="en-US" dirty="0" smtClean="0">
              <a:ea typeface="ＭＳ Ｐゴシック"/>
              <a:cs typeface="ＭＳ Ｐゴシック"/>
            </a:endParaRPr>
          </a:p>
        </p:txBody>
      </p:sp>
      <p:sp>
        <p:nvSpPr>
          <p:cNvPr id="56322"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640" tIns="0" rIns="18640" bIns="0" anchor="b"/>
          <a:lstStyle/>
          <a:p>
            <a:pPr algn="r" defTabSz="894661" eaLnBrk="0" hangingPunct="0">
              <a:lnSpc>
                <a:spcPct val="90000"/>
              </a:lnSpc>
            </a:pPr>
            <a:fld id="{1114A3F2-3F72-4150-A728-40CDD7E327F8}" type="slidenum">
              <a:rPr lang="en-US" sz="800"/>
              <a:pPr algn="r" defTabSz="894661" eaLnBrk="0" hangingPunct="0">
                <a:lnSpc>
                  <a:spcPct val="90000"/>
                </a:lnSpc>
              </a:pPr>
              <a:t>27</a:t>
            </a:fld>
            <a:endParaRPr lang="en-US" sz="800" dirty="0"/>
          </a:p>
        </p:txBody>
      </p:sp>
      <p:sp>
        <p:nvSpPr>
          <p:cNvPr id="56323" name="Rectangle 2"/>
          <p:cNvSpPr>
            <a:spLocks noGrp="1" noRot="1" noChangeAspect="1" noChangeArrowheads="1" noTextEdit="1"/>
          </p:cNvSpPr>
          <p:nvPr>
            <p:ph type="sldImg"/>
          </p:nvPr>
        </p:nvSpPr>
        <p:spPr>
          <a:xfrm>
            <a:off x="1104900" y="698500"/>
            <a:ext cx="4648200" cy="3486150"/>
          </a:xfrm>
          <a:ln/>
        </p:spPr>
      </p:sp>
      <p:sp>
        <p:nvSpPr>
          <p:cNvPr id="27652" name="Rectangle 3"/>
          <p:cNvSpPr>
            <a:spLocks noGrp="1" noChangeArrowheads="1"/>
          </p:cNvSpPr>
          <p:nvPr>
            <p:ph type="body" idx="1"/>
          </p:nvPr>
        </p:nvSpPr>
        <p:spPr>
          <a:xfrm>
            <a:off x="686422" y="4416427"/>
            <a:ext cx="5485158" cy="4879976"/>
          </a:xfrm>
          <a:ln/>
        </p:spPr>
        <p:txBody>
          <a:bodyPr>
            <a:normAutofit fontScale="47500" lnSpcReduction="20000"/>
          </a:bodyPr>
          <a:lstStyle/>
          <a:p>
            <a:pPr>
              <a:buNone/>
            </a:pPr>
            <a:r>
              <a:rPr lang="en-US" dirty="0" err="1" smtClean="0"/>
              <a:t>Klinikum</a:t>
            </a:r>
            <a:r>
              <a:rPr lang="en-US" dirty="0" smtClean="0"/>
              <a:t> Wels-</a:t>
            </a:r>
            <a:r>
              <a:rPr lang="en-US" dirty="0" err="1" smtClean="0"/>
              <a:t>Grieskirchen</a:t>
            </a:r>
            <a:r>
              <a:rPr lang="en-US" dirty="0" smtClean="0"/>
              <a:t> is a hospital in the County of Upper-Austria with 1,600 doctors and nurses</a:t>
            </a:r>
          </a:p>
          <a:p>
            <a:pPr>
              <a:buNone/>
            </a:pPr>
            <a:endParaRPr lang="en-US" dirty="0" smtClean="0"/>
          </a:p>
          <a:p>
            <a:r>
              <a:rPr lang="en-US" sz="1200" dirty="0" smtClean="0"/>
              <a:t>The hospital needed to:</a:t>
            </a:r>
          </a:p>
          <a:p>
            <a:pPr>
              <a:buFont typeface="Arial" pitchFamily="34" charset="0"/>
              <a:buChar char="•"/>
            </a:pPr>
            <a:r>
              <a:rPr lang="en-US" sz="1200" dirty="0" smtClean="0"/>
              <a:t>Improve quality of care by providing access to patient-centered data</a:t>
            </a:r>
          </a:p>
          <a:p>
            <a:pPr>
              <a:buFont typeface="Arial" pitchFamily="34" charset="0"/>
              <a:buChar char="•"/>
            </a:pPr>
            <a:r>
              <a:rPr lang="en-US" sz="1200" dirty="0" smtClean="0"/>
              <a:t>Supply information to authorized personnel where and when needed</a:t>
            </a:r>
          </a:p>
          <a:p>
            <a:pPr>
              <a:buFont typeface="Arial" pitchFamily="34" charset="0"/>
              <a:buChar char="•"/>
            </a:pPr>
            <a:r>
              <a:rPr lang="en-US" sz="1200" dirty="0" smtClean="0"/>
              <a:t>Combine complex patient indexes from two different organizations</a:t>
            </a:r>
          </a:p>
          <a:p>
            <a:pPr>
              <a:buNone/>
            </a:pPr>
            <a:endParaRPr lang="en-US" dirty="0" smtClean="0"/>
          </a:p>
          <a:p>
            <a:r>
              <a:rPr lang="en-US" dirty="0" smtClean="0"/>
              <a:t>They choose the </a:t>
            </a:r>
            <a:r>
              <a:rPr lang="en-US" sz="1200" dirty="0" smtClean="0"/>
              <a:t>Medical Data Exchange Solution to provide collaborative tolls for cross-facility communication.  It provided a</a:t>
            </a:r>
          </a:p>
          <a:p>
            <a:pPr>
              <a:buFont typeface="Arial" pitchFamily="34" charset="0"/>
              <a:buChar char="•"/>
            </a:pPr>
            <a:r>
              <a:rPr lang="en-US" sz="1200" dirty="0" smtClean="0"/>
              <a:t>Platform for application integration</a:t>
            </a:r>
          </a:p>
          <a:p>
            <a:pPr>
              <a:buFont typeface="Arial" pitchFamily="34" charset="0"/>
              <a:buChar char="•"/>
            </a:pPr>
            <a:r>
              <a:rPr lang="en-US" sz="1200" dirty="0" smtClean="0"/>
              <a:t>Application software for tabulating disparate patient data</a:t>
            </a:r>
          </a:p>
          <a:p>
            <a:pPr>
              <a:buNone/>
            </a:pPr>
            <a:endParaRPr lang="en-US" dirty="0" smtClean="0"/>
          </a:p>
          <a:p>
            <a:pPr>
              <a:buNone/>
            </a:pPr>
            <a:r>
              <a:rPr lang="en-US" dirty="0" err="1" smtClean="0"/>
              <a:t>Klinikum</a:t>
            </a:r>
            <a:r>
              <a:rPr lang="en-US" baseline="0" dirty="0" smtClean="0"/>
              <a:t> realized business vales as the solution:</a:t>
            </a:r>
          </a:p>
          <a:p>
            <a:pPr marL="228600" indent="-228600">
              <a:lnSpc>
                <a:spcPct val="95000"/>
              </a:lnSpc>
              <a:spcBef>
                <a:spcPts val="800"/>
              </a:spcBef>
              <a:buClr>
                <a:schemeClr val="tx2"/>
              </a:buClr>
              <a:buSzPct val="90000"/>
              <a:buFont typeface="Arial" pitchFamily="34" charset="0"/>
              <a:buChar char="•"/>
            </a:pPr>
            <a:r>
              <a:rPr lang="en-US" sz="1200" kern="1200" dirty="0" smtClean="0">
                <a:solidFill>
                  <a:srgbClr val="435153"/>
                </a:solidFill>
                <a:latin typeface="+mn-lt"/>
                <a:ea typeface="+mn-ea"/>
                <a:cs typeface="+mn-cs"/>
              </a:rPr>
              <a:t>Enabled standards-based interoperability between disparate systems</a:t>
            </a:r>
          </a:p>
          <a:p>
            <a:pPr marL="228600" indent="-228600">
              <a:lnSpc>
                <a:spcPct val="95000"/>
              </a:lnSpc>
              <a:spcBef>
                <a:spcPts val="800"/>
              </a:spcBef>
              <a:buClr>
                <a:schemeClr val="tx2"/>
              </a:buClr>
              <a:buSzPct val="90000"/>
              <a:buFont typeface="Arial" pitchFamily="34" charset="0"/>
              <a:buChar char="•"/>
            </a:pPr>
            <a:r>
              <a:rPr lang="en-US" sz="1200" kern="1200" dirty="0" smtClean="0">
                <a:solidFill>
                  <a:srgbClr val="435153"/>
                </a:solidFill>
                <a:latin typeface="+mn-lt"/>
                <a:ea typeface="+mn-ea"/>
                <a:cs typeface="+mn-cs"/>
              </a:rPr>
              <a:t>Increased staff productivity and efficiency</a:t>
            </a:r>
          </a:p>
          <a:p>
            <a:pPr marL="228600" indent="-228600">
              <a:lnSpc>
                <a:spcPct val="95000"/>
              </a:lnSpc>
              <a:spcBef>
                <a:spcPts val="800"/>
              </a:spcBef>
              <a:buClr>
                <a:schemeClr val="tx2"/>
              </a:buClr>
              <a:buSzPct val="90000"/>
              <a:buFont typeface="Arial" pitchFamily="34" charset="0"/>
              <a:buChar char="•"/>
            </a:pPr>
            <a:r>
              <a:rPr lang="en-US" sz="1200" kern="1200" dirty="0" smtClean="0">
                <a:solidFill>
                  <a:srgbClr val="435153"/>
                </a:solidFill>
                <a:latin typeface="+mn-lt"/>
                <a:ea typeface="+mn-ea"/>
                <a:cs typeface="+mn-cs"/>
              </a:rPr>
              <a:t>Created a modernized, flexible, and easy-to-use interface to patient data for doctors and nurses</a:t>
            </a:r>
          </a:p>
          <a:p>
            <a:pPr>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14400" eaLnBrk="1" hangingPunct="1"/>
            <a:r>
              <a:rPr lang="en-US" dirty="0" smtClean="0"/>
              <a:t>IT Organizations Must Weave Together Complex Network, Compute, Virtualization and Management Software.</a:t>
            </a:r>
          </a:p>
          <a:p>
            <a:pPr marL="0" indent="0" defTabSz="914400" eaLnBrk="1" hangingPunct="1"/>
            <a:r>
              <a:rPr lang="en-US" dirty="0" smtClean="0"/>
              <a:t>It’s as if a customer had to buy a car frame from one vendor, an engine from another vendor, wheels and seats and controls from other vendors, them assemble it himself. </a:t>
            </a:r>
          </a:p>
          <a:p>
            <a:pPr marL="0" indent="0" defTabSz="914400" eaLnBrk="1" hangingPunct="1"/>
            <a:endParaRPr lang="en-US" dirty="0" smtClean="0"/>
          </a:p>
          <a:p>
            <a:pPr marL="0" indent="0" defTabSz="914400" eaLnBrk="1" hangingPunct="1"/>
            <a:r>
              <a:rPr lang="en-US" dirty="0" smtClean="0"/>
              <a:t>Cisco Data Center</a:t>
            </a:r>
            <a:r>
              <a:rPr lang="en-US" baseline="0" dirty="0" smtClean="0"/>
              <a:t> Virtualization with UCS provides</a:t>
            </a:r>
          </a:p>
          <a:p>
            <a:pPr marL="0" indent="0" defTabSz="914400" eaLnBrk="1" hangingPunct="1"/>
            <a:endParaRPr lang="en-US" baseline="0" dirty="0" smtClean="0"/>
          </a:p>
          <a:p>
            <a:pPr marL="0" indent="0" defTabSz="914400" eaLnBrk="1" hangingPunct="1"/>
            <a:r>
              <a:rPr lang="en-US" dirty="0" smtClean="0"/>
              <a:t>A single system that unifies</a:t>
            </a:r>
          </a:p>
          <a:p>
            <a:pPr marL="0" indent="0" defTabSz="914400" eaLnBrk="1" hangingPunct="1">
              <a:buFont typeface="Arial" pitchFamily="34" charset="0"/>
              <a:buChar char="•"/>
            </a:pPr>
            <a:r>
              <a:rPr lang="en-US" dirty="0" smtClean="0"/>
              <a:t>Compute: Industry standard x86</a:t>
            </a:r>
          </a:p>
          <a:p>
            <a:pPr marL="0" indent="0" defTabSz="914400" eaLnBrk="1" hangingPunct="1">
              <a:buFont typeface="Arial" pitchFamily="34" charset="0"/>
              <a:buChar char="•"/>
            </a:pPr>
            <a:r>
              <a:rPr lang="en-US" dirty="0" smtClean="0"/>
              <a:t>Network: Unified fabric</a:t>
            </a:r>
          </a:p>
          <a:p>
            <a:pPr marL="0" indent="0" defTabSz="914400" eaLnBrk="1" hangingPunct="1">
              <a:buFont typeface="Arial" pitchFamily="34" charset="0"/>
              <a:buChar char="•"/>
            </a:pPr>
            <a:r>
              <a:rPr lang="en-US" dirty="0" smtClean="0"/>
              <a:t>Virtualization: Control, scale, performance</a:t>
            </a:r>
          </a:p>
          <a:p>
            <a:pPr marL="0" indent="0" defTabSz="914400" eaLnBrk="1" hangingPunct="1">
              <a:buFont typeface="Arial" pitchFamily="34" charset="0"/>
              <a:buChar char="•"/>
            </a:pPr>
            <a:r>
              <a:rPr lang="en-US" dirty="0" smtClean="0"/>
              <a:t>Storage Access: Wire once for SAN, NAS, iSCSI</a:t>
            </a:r>
          </a:p>
          <a:p>
            <a:pPr marL="0" indent="0" defTabSz="914400" eaLnBrk="1" hangingPunct="1"/>
            <a:r>
              <a:rPr lang="en-US" dirty="0" smtClean="0"/>
              <a:t>Embedded management</a:t>
            </a:r>
          </a:p>
          <a:p>
            <a:pPr marL="0" indent="0" defTabSz="914400" eaLnBrk="1" hangingPunct="1">
              <a:buFont typeface="Arial" pitchFamily="34" charset="0"/>
              <a:buChar char="•"/>
            </a:pPr>
            <a:r>
              <a:rPr lang="en-US" dirty="0" smtClean="0"/>
              <a:t>Increase scalability without added complexity</a:t>
            </a:r>
          </a:p>
          <a:p>
            <a:pPr marL="0" indent="0" defTabSz="914400" eaLnBrk="1" hangingPunct="1">
              <a:buFont typeface="Arial" pitchFamily="34" charset="0"/>
              <a:buChar char="•"/>
            </a:pPr>
            <a:r>
              <a:rPr lang="en-US" dirty="0" smtClean="0"/>
              <a:t>Dynamic resource provisioning</a:t>
            </a:r>
          </a:p>
          <a:p>
            <a:pPr marL="0" indent="0" defTabSz="914400" eaLnBrk="1" hangingPunct="1">
              <a:buFont typeface="Arial" pitchFamily="34" charset="0"/>
              <a:buChar char="•"/>
            </a:pPr>
            <a:r>
              <a:rPr lang="en-US" dirty="0" smtClean="0"/>
              <a:t>Ability to integrate with broad partner ecosystem</a:t>
            </a:r>
          </a:p>
          <a:p>
            <a:pPr marL="0" indent="0" defTabSz="914400" eaLnBrk="1" hangingPunct="1"/>
            <a:r>
              <a:rPr lang="en-US" dirty="0" smtClean="0"/>
              <a:t>Energy efficient </a:t>
            </a:r>
          </a:p>
          <a:p>
            <a:pPr marL="0" indent="0" defTabSz="914400" eaLnBrk="1" hangingPunct="1">
              <a:buFont typeface="Arial" pitchFamily="34" charset="0"/>
              <a:buChar char="•"/>
            </a:pPr>
            <a:r>
              <a:rPr lang="en-US" dirty="0" smtClean="0"/>
              <a:t>Fewer servers, switches, adapters, cables</a:t>
            </a:r>
          </a:p>
          <a:p>
            <a:pPr marL="0" indent="0" defTabSz="914400" eaLnBrk="1" hangingPunct="1">
              <a:buFont typeface="Arial" pitchFamily="34" charset="0"/>
              <a:buChar char="•"/>
            </a:pPr>
            <a:r>
              <a:rPr lang="en-US" dirty="0" smtClean="0"/>
              <a:t>Lower power and cooling requirements</a:t>
            </a:r>
          </a:p>
          <a:p>
            <a:pPr marL="0" indent="0" defTabSz="914400" eaLnBrk="1" hangingPunct="1">
              <a:buFont typeface="Arial" pitchFamily="34" charset="0"/>
              <a:buChar char="•"/>
            </a:pPr>
            <a:r>
              <a:rPr lang="en-US" dirty="0" smtClean="0"/>
              <a:t>Increase compute efficiency by removing I/O and memory bottlenecks</a:t>
            </a:r>
          </a:p>
          <a:p>
            <a:pPr marL="0" indent="0" defTabSz="914400" eaLnBrk="1" hangingPunct="1"/>
            <a:endParaRPr lang="en-US" dirty="0" smtClean="0"/>
          </a:p>
          <a:p>
            <a:endParaRPr lang="en-US" dirty="0" smtClean="0"/>
          </a:p>
          <a:p>
            <a:r>
              <a:rPr lang="en-US" dirty="0" smtClean="0"/>
              <a:t>Resulting in real Business Value</a:t>
            </a:r>
          </a:p>
          <a:p>
            <a:r>
              <a:rPr lang="en-US" b="1" dirty="0" smtClean="0"/>
              <a:t>Reduced</a:t>
            </a:r>
            <a:r>
              <a:rPr lang="en-US" b="1" baseline="0" dirty="0" smtClean="0"/>
              <a:t> TCO</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CAPEX: Up to 20% reduction</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OPEX:  Up to 30% reduction</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Cooling and power efficient</a:t>
            </a:r>
          </a:p>
          <a:p>
            <a:r>
              <a:rPr lang="en-US" b="1" dirty="0" smtClean="0"/>
              <a:t>Increased business agility</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Provision applications in minutes instead of days</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Automation reduces service outages</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Just-in-time resource provisioning</a:t>
            </a:r>
            <a:endParaRPr lang="en-US" sz="1200" b="0" dirty="0" smtClean="0">
              <a:solidFill>
                <a:schemeClr val="accent1">
                  <a:lumMod val="50000"/>
                </a:schemeClr>
              </a:solidFill>
              <a:latin typeface="Arial" charset="0"/>
              <a:ea typeface="ＭＳ Ｐゴシック" pitchFamily="-107" charset="-128"/>
              <a:cs typeface="Arial" charset="0"/>
            </a:endParaRPr>
          </a:p>
          <a:p>
            <a:pPr marL="223838" indent="-223838" defTabSz="814388">
              <a:buSzPct val="80000"/>
              <a:buFont typeface="Wingdings" pitchFamily="2" charset="2"/>
              <a:buNone/>
              <a:defRPr/>
            </a:pPr>
            <a:r>
              <a:rPr lang="en-US" b="1" dirty="0" smtClean="0"/>
              <a:t>Investment</a:t>
            </a:r>
            <a:r>
              <a:rPr lang="en-US" b="1" baseline="0" dirty="0" smtClean="0"/>
              <a:t> Protection</a:t>
            </a:r>
            <a:endParaRPr lang="en-US" b="0" baseline="0" dirty="0" smtClean="0"/>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Industry standards-based </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Co-exist with existing data center infrastructure</a:t>
            </a:r>
          </a:p>
          <a:p>
            <a:pPr marL="223838" indent="-223838" defTabSz="814388">
              <a:buSzPct val="80000"/>
              <a:buFont typeface="Wingdings" pitchFamily="2" charset="2"/>
              <a:buChar char="§"/>
              <a:defRPr/>
            </a:pPr>
            <a:r>
              <a:rPr lang="en-US" sz="1200" b="0" dirty="0" smtClean="0">
                <a:solidFill>
                  <a:schemeClr val="accent1">
                    <a:lumMod val="50000"/>
                  </a:schemeClr>
                </a:solidFill>
                <a:latin typeface="Arial" charset="0"/>
                <a:ea typeface="ＭＳ Ｐゴシック" pitchFamily="-107" charset="-128"/>
              </a:rPr>
              <a:t>Leverage existing management applications via API</a:t>
            </a:r>
          </a:p>
          <a:p>
            <a:endParaRPr lang="en-US" dirty="0"/>
          </a:p>
        </p:txBody>
      </p:sp>
      <p:sp>
        <p:nvSpPr>
          <p:cNvPr id="4" name="Slide Number Placeholder 3"/>
          <p:cNvSpPr>
            <a:spLocks noGrp="1"/>
          </p:cNvSpPr>
          <p:nvPr>
            <p:ph type="sldNum" sz="quarter" idx="10"/>
          </p:nvPr>
        </p:nvSpPr>
        <p:spPr/>
        <p:txBody>
          <a:bodyPr/>
          <a:lstStyle/>
          <a:p>
            <a:fld id="{2749BDB5-8C71-422A-A219-1EAF38C6EDD1}"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1"/>
          <p:cNvSpPr>
            <a:spLocks noGrp="1" noChangeArrowheads="1"/>
          </p:cNvSpPr>
          <p:nvPr>
            <p:ph type="sldNum" sz="quarter" idx="5"/>
          </p:nvPr>
        </p:nvSpPr>
        <p:spPr>
          <a:xfrm>
            <a:off x="3884031" y="8829676"/>
            <a:ext cx="2972421" cy="465137"/>
          </a:xfrm>
          <a:prstGeom prst="rect">
            <a:avLst/>
          </a:prstGeom>
          <a:noFill/>
        </p:spPr>
        <p:txBody>
          <a:bodyPr/>
          <a:lstStyle/>
          <a:p>
            <a:fld id="{6E163904-EBFB-4487-B05F-1612D14E94A8}" type="slidenum">
              <a:rPr lang="en-US" smtClean="0">
                <a:ea typeface="ＭＳ Ｐゴシック"/>
                <a:cs typeface="ＭＳ Ｐゴシック"/>
              </a:rPr>
              <a:pPr/>
              <a:t>29</a:t>
            </a:fld>
            <a:endParaRPr lang="en-US" dirty="0" smtClean="0">
              <a:ea typeface="ＭＳ Ｐゴシック"/>
              <a:cs typeface="ＭＳ Ｐゴシック"/>
            </a:endParaRPr>
          </a:p>
        </p:txBody>
      </p:sp>
      <p:sp>
        <p:nvSpPr>
          <p:cNvPr id="56322"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640" tIns="0" rIns="18640" bIns="0" anchor="b"/>
          <a:lstStyle/>
          <a:p>
            <a:pPr algn="r" defTabSz="894661" eaLnBrk="0" hangingPunct="0">
              <a:lnSpc>
                <a:spcPct val="90000"/>
              </a:lnSpc>
            </a:pPr>
            <a:fld id="{1114A3F2-3F72-4150-A728-40CDD7E327F8}" type="slidenum">
              <a:rPr lang="en-US" sz="800"/>
              <a:pPr algn="r" defTabSz="894661" eaLnBrk="0" hangingPunct="0">
                <a:lnSpc>
                  <a:spcPct val="90000"/>
                </a:lnSpc>
              </a:pPr>
              <a:t>29</a:t>
            </a:fld>
            <a:endParaRPr lang="en-US" sz="800" dirty="0"/>
          </a:p>
        </p:txBody>
      </p:sp>
      <p:sp>
        <p:nvSpPr>
          <p:cNvPr id="56323" name="Rectangle 2"/>
          <p:cNvSpPr>
            <a:spLocks noGrp="1" noRot="1" noChangeAspect="1" noChangeArrowheads="1" noTextEdit="1"/>
          </p:cNvSpPr>
          <p:nvPr>
            <p:ph type="sldImg"/>
          </p:nvPr>
        </p:nvSpPr>
        <p:spPr>
          <a:xfrm>
            <a:off x="1104900" y="698500"/>
            <a:ext cx="4648200" cy="3486150"/>
          </a:xfrm>
          <a:ln/>
        </p:spPr>
      </p:sp>
      <p:sp>
        <p:nvSpPr>
          <p:cNvPr id="27652" name="Rectangle 3"/>
          <p:cNvSpPr>
            <a:spLocks noGrp="1" noChangeArrowheads="1"/>
          </p:cNvSpPr>
          <p:nvPr>
            <p:ph type="body" idx="1"/>
          </p:nvPr>
        </p:nvSpPr>
        <p:spPr>
          <a:xfrm>
            <a:off x="686422" y="4416427"/>
            <a:ext cx="5485158" cy="4879976"/>
          </a:xfrm>
          <a:ln/>
        </p:spPr>
        <p:txBody>
          <a:bodyPr>
            <a:normAutofit fontScale="47500" lnSpcReduction="20000"/>
          </a:bodyPr>
          <a:lstStyle/>
          <a:p>
            <a:pPr marL="226459" indent="-226459" defTabSz="870996">
              <a:lnSpc>
                <a:spcPct val="95000"/>
              </a:lnSpc>
              <a:spcBef>
                <a:spcPts val="1372"/>
              </a:spcBef>
              <a:defRPr/>
            </a:pPr>
            <a:r>
              <a:rPr lang="en-US" dirty="0" smtClean="0"/>
              <a:t>MOSES CONE HEALTH SYSTEM in Greensboro, North Carolina employs</a:t>
            </a:r>
            <a:r>
              <a:rPr lang="en-US" baseline="0" dirty="0" smtClean="0"/>
              <a:t> </a:t>
            </a:r>
            <a:r>
              <a:rPr lang="en-US" dirty="0" smtClean="0"/>
              <a:t>7,600</a:t>
            </a:r>
          </a:p>
          <a:p>
            <a:pPr marL="226459" indent="-226459" defTabSz="870996">
              <a:lnSpc>
                <a:spcPct val="95000"/>
              </a:lnSpc>
              <a:spcBef>
                <a:spcPts val="1372"/>
              </a:spcBef>
              <a:defRPr/>
            </a:pPr>
            <a:endParaRPr lang="en-US" dirty="0" smtClean="0"/>
          </a:p>
          <a:p>
            <a:r>
              <a:rPr lang="en-US" sz="1200" dirty="0" smtClean="0"/>
              <a:t>The were challenged to:</a:t>
            </a:r>
          </a:p>
          <a:p>
            <a:endParaRPr lang="en-US" sz="1200" dirty="0" smtClean="0"/>
          </a:p>
          <a:p>
            <a:pPr>
              <a:buFont typeface="Arial" pitchFamily="34" charset="0"/>
              <a:buChar char="•"/>
            </a:pPr>
            <a:r>
              <a:rPr lang="en-US" sz="1200" dirty="0" smtClean="0"/>
              <a:t>Adopt electronic medical records</a:t>
            </a:r>
          </a:p>
          <a:p>
            <a:pPr>
              <a:buFont typeface="Arial" pitchFamily="34" charset="0"/>
              <a:buChar char="•"/>
            </a:pPr>
            <a:r>
              <a:rPr lang="en-US" sz="1200" dirty="0" smtClean="0"/>
              <a:t>Minimize infrastructure costs</a:t>
            </a:r>
          </a:p>
          <a:p>
            <a:pPr>
              <a:buFont typeface="Arial" pitchFamily="34" charset="0"/>
              <a:buChar char="•"/>
            </a:pPr>
            <a:r>
              <a:rPr lang="en-US" sz="1200" dirty="0" smtClean="0"/>
              <a:t>Enable cost-effective growth</a:t>
            </a:r>
          </a:p>
          <a:p>
            <a:pPr marL="226459" indent="-226459" defTabSz="870996">
              <a:lnSpc>
                <a:spcPct val="95000"/>
              </a:lnSpc>
              <a:spcBef>
                <a:spcPts val="1372"/>
              </a:spcBef>
              <a:defRPr/>
            </a:pPr>
            <a:endParaRPr lang="en-US" dirty="0" smtClean="0"/>
          </a:p>
          <a:p>
            <a:pPr marL="226459" indent="-226459" defTabSz="870996">
              <a:lnSpc>
                <a:spcPct val="95000"/>
              </a:lnSpc>
              <a:spcBef>
                <a:spcPts val="1372"/>
              </a:spcBef>
              <a:defRPr/>
            </a:pPr>
            <a:r>
              <a:rPr lang="en-US" dirty="0" smtClean="0"/>
              <a:t>The chose</a:t>
            </a:r>
            <a:r>
              <a:rPr lang="en-US" baseline="0" dirty="0" smtClean="0"/>
              <a:t> to deploy the Cisco Data Center Virtualization solution including:</a:t>
            </a:r>
          </a:p>
          <a:p>
            <a:pPr>
              <a:buFont typeface="Arial" pitchFamily="34" charset="0"/>
              <a:buChar char="•"/>
            </a:pPr>
            <a:r>
              <a:rPr lang="en-US" sz="1200" dirty="0" smtClean="0"/>
              <a:t>Cisco Unified Computing System engaging Cisco Advanced Services for planning, design, and implementation</a:t>
            </a:r>
          </a:p>
          <a:p>
            <a:pPr>
              <a:buFont typeface="Arial" pitchFamily="34" charset="0"/>
              <a:buChar char="•"/>
            </a:pPr>
            <a:r>
              <a:rPr lang="en-US" sz="1200" dirty="0" smtClean="0"/>
              <a:t>And Continued using existing storage area networks and Cisco MDS 9000 Multilayer Fabric Switches</a:t>
            </a:r>
          </a:p>
          <a:p>
            <a:pPr>
              <a:buFont typeface="Arial" pitchFamily="34" charset="0"/>
              <a:buChar char="•"/>
            </a:pPr>
            <a:endParaRPr lang="en-US" sz="1200" dirty="0" smtClean="0"/>
          </a:p>
          <a:p>
            <a:pPr>
              <a:buFont typeface="Arial" pitchFamily="34" charset="0"/>
              <a:buNone/>
            </a:pPr>
            <a:r>
              <a:rPr lang="en-US" sz="1200" dirty="0" smtClean="0"/>
              <a:t>Moses</a:t>
            </a:r>
            <a:r>
              <a:rPr lang="en-US" sz="1200" baseline="0" dirty="0" smtClean="0"/>
              <a:t> Cone found business value as the solution:</a:t>
            </a:r>
          </a:p>
          <a:p>
            <a:pPr marL="228600" indent="-228600">
              <a:lnSpc>
                <a:spcPct val="95000"/>
              </a:lnSpc>
              <a:spcBef>
                <a:spcPts val="800"/>
              </a:spcBef>
              <a:buClr>
                <a:schemeClr val="tx2"/>
              </a:buClr>
              <a:buSzPct val="90000"/>
              <a:buFont typeface="Arial" pitchFamily="34" charset="0"/>
              <a:buChar char="•"/>
            </a:pPr>
            <a:r>
              <a:rPr lang="en-US" sz="1200" kern="1200" dirty="0" smtClean="0">
                <a:solidFill>
                  <a:srgbClr val="435153"/>
                </a:solidFill>
                <a:latin typeface="+mn-lt"/>
                <a:ea typeface="+mn-ea"/>
                <a:cs typeface="+mn-cs"/>
              </a:rPr>
              <a:t>Saved </a:t>
            </a:r>
            <a:r>
              <a:rPr lang="en-US" sz="1200" kern="1200" dirty="0" err="1" smtClean="0">
                <a:solidFill>
                  <a:srgbClr val="435153"/>
                </a:solidFill>
                <a:latin typeface="+mn-lt"/>
                <a:ea typeface="+mn-ea"/>
                <a:cs typeface="+mn-cs"/>
              </a:rPr>
              <a:t>US$90,000</a:t>
            </a:r>
            <a:r>
              <a:rPr lang="en-US" sz="1200" kern="1200" dirty="0" smtClean="0">
                <a:solidFill>
                  <a:srgbClr val="435153"/>
                </a:solidFill>
                <a:latin typeface="+mn-lt"/>
                <a:ea typeface="+mn-ea"/>
                <a:cs typeface="+mn-cs"/>
              </a:rPr>
              <a:t> to implement 17th server</a:t>
            </a:r>
          </a:p>
          <a:p>
            <a:pPr marL="228600" indent="-228600">
              <a:lnSpc>
                <a:spcPct val="95000"/>
              </a:lnSpc>
              <a:spcBef>
                <a:spcPts val="800"/>
              </a:spcBef>
              <a:buClr>
                <a:schemeClr val="tx2"/>
              </a:buClr>
              <a:buSzPct val="90000"/>
              <a:buFont typeface="Arial" pitchFamily="34" charset="0"/>
              <a:buChar char="•"/>
            </a:pPr>
            <a:r>
              <a:rPr lang="en-US" sz="1200" kern="1200" dirty="0" smtClean="0">
                <a:solidFill>
                  <a:srgbClr val="435153"/>
                </a:solidFill>
                <a:latin typeface="+mn-lt"/>
                <a:ea typeface="+mn-ea"/>
                <a:cs typeface="+mn-cs"/>
              </a:rPr>
              <a:t>Reduced time to implement VMware </a:t>
            </a:r>
            <a:r>
              <a:rPr lang="en-US" sz="1200" kern="1200" dirty="0" err="1" smtClean="0">
                <a:solidFill>
                  <a:srgbClr val="435153"/>
                </a:solidFill>
                <a:latin typeface="+mn-lt"/>
                <a:ea typeface="+mn-ea"/>
                <a:cs typeface="+mn-cs"/>
              </a:rPr>
              <a:t>ESX</a:t>
            </a:r>
            <a:r>
              <a:rPr lang="en-US" sz="1200" kern="1200" dirty="0" smtClean="0">
                <a:solidFill>
                  <a:srgbClr val="435153"/>
                </a:solidFill>
                <a:latin typeface="+mn-lt"/>
                <a:ea typeface="+mn-ea"/>
                <a:cs typeface="+mn-cs"/>
              </a:rPr>
              <a:t> host from 2 days to 1 hour</a:t>
            </a:r>
          </a:p>
          <a:p>
            <a:pPr marL="228600" indent="-228600">
              <a:lnSpc>
                <a:spcPct val="95000"/>
              </a:lnSpc>
              <a:spcBef>
                <a:spcPts val="800"/>
              </a:spcBef>
              <a:buClr>
                <a:schemeClr val="tx2"/>
              </a:buClr>
              <a:buSzPct val="90000"/>
              <a:buFont typeface="Arial" pitchFamily="34" charset="0"/>
              <a:buChar char="•"/>
            </a:pPr>
            <a:r>
              <a:rPr lang="en-US" sz="1200" kern="1200" dirty="0" smtClean="0">
                <a:solidFill>
                  <a:srgbClr val="435153"/>
                </a:solidFill>
                <a:latin typeface="+mn-lt"/>
                <a:ea typeface="+mn-ea"/>
                <a:cs typeface="+mn-cs"/>
              </a:rPr>
              <a:t>Saved 96 hours on server configuration</a:t>
            </a:r>
          </a:p>
          <a:p>
            <a:pPr>
              <a:buFont typeface="Arial" pitchFamily="34" charset="0"/>
              <a:buNone/>
            </a:pPr>
            <a:endParaRPr lang="en-US" sz="1200" dirty="0" smtClean="0"/>
          </a:p>
          <a:p>
            <a:pPr marL="226459" indent="-226459" defTabSz="870996">
              <a:lnSpc>
                <a:spcPct val="95000"/>
              </a:lnSpc>
              <a:spcBef>
                <a:spcPts val="1372"/>
              </a:spcBef>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n w="3175">
                  <a:noFill/>
                </a:ln>
                <a:solidFill>
                  <a:schemeClr val="bg1"/>
                </a:solidFill>
                <a:effectLst>
                  <a:outerShdw blurRad="114300" sx="101000" sy="101000" algn="ctr" rotWithShape="0">
                    <a:prstClr val="black">
                      <a:alpha val="35000"/>
                    </a:prstClr>
                  </a:outerShdw>
                </a:effectLst>
                <a:latin typeface="+mn-lt"/>
                <a:ea typeface="+mn-ea"/>
                <a:cs typeface="+mn-cs"/>
              </a:rPr>
              <a:t>Context-Aware Healthcare Improves Clinical Processes with Real-Time Resource Location Information and Access to Environmental Information to Help Provide an Optimal Patient Experience</a:t>
            </a:r>
          </a:p>
          <a:p>
            <a:endParaRPr lang="en-US" dirty="0" smtClean="0"/>
          </a:p>
          <a:p>
            <a:r>
              <a:rPr lang="en-US" dirty="0" smtClean="0"/>
              <a:t>By</a:t>
            </a:r>
            <a:r>
              <a:rPr lang="en-US" baseline="0" dirty="0" smtClean="0"/>
              <a:t> providing asset, patient and staff visibility and also network visibility, it helps to:</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Manage medical equipment, hospital beds and controlling assets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Issue patient location alerts and cost-effectively locate staff</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Reduce waste with condition alerts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Manage security and regulatory compliance</a:t>
            </a:r>
          </a:p>
          <a:p>
            <a:endParaRPr lang="en-US" dirty="0"/>
          </a:p>
        </p:txBody>
      </p:sp>
      <p:sp>
        <p:nvSpPr>
          <p:cNvPr id="4" name="Slide Number Placeholder 3"/>
          <p:cNvSpPr>
            <a:spLocks noGrp="1"/>
          </p:cNvSpPr>
          <p:nvPr>
            <p:ph type="sldNum" sz="quarter" idx="10"/>
          </p:nvPr>
        </p:nvSpPr>
        <p:spPr/>
        <p:txBody>
          <a:bodyPr/>
          <a:lstStyle/>
          <a:p>
            <a:fld id="{EF873F31-1AA8-4A40-BA57-DE99CEF241AC}"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09763"/>
            <a:fld id="{72FD16E1-6B7A-431A-9CB3-78DA8A011EA1}" type="slidenum">
              <a:rPr lang="en-US" smtClean="0">
                <a:latin typeface="Arial" pitchFamily="34" charset="0"/>
                <a:cs typeface="Arial" pitchFamily="34" charset="0"/>
              </a:rPr>
              <a:pPr defTabSz="909763"/>
              <a:t>31</a:t>
            </a:fld>
            <a:endParaRPr lang="en-US" dirty="0"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z="800"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09763"/>
            <a:fld id="{28D24E17-870B-461F-9316-59C392764061}" type="slidenum">
              <a:rPr lang="en-US" smtClean="0">
                <a:latin typeface="Arial" pitchFamily="34" charset="0"/>
                <a:cs typeface="Arial" pitchFamily="34" charset="0"/>
              </a:rPr>
              <a:pPr defTabSz="909763"/>
              <a:t>32</a:t>
            </a:fld>
            <a:endParaRPr lang="en-US" dirty="0"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z="800" dirty="0"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D884A24-B882-4078-99F6-1402165ED826}" type="slidenum">
              <a:rPr lang="en-US" smtClean="0">
                <a:latin typeface="Arial" pitchFamily="34" charset="0"/>
              </a:rPr>
              <a:pPr>
                <a:defRPr/>
              </a:pPr>
              <a:t>33</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a:lnSpc>
                <a:spcPct val="80000"/>
              </a:lnSpc>
            </a:pPr>
            <a:r>
              <a:rPr lang="en-US" dirty="0" smtClean="0">
                <a:latin typeface="Arial" pitchFamily="34" charset="0"/>
                <a:ea typeface="ＭＳ Ｐゴシック" pitchFamily="34" charset="-128"/>
              </a:rPr>
              <a:t>Location on the Cisco wireless IP phone. We have integrated the AeroScout Location application MobileView on the Cisco 7925 Wireless IP Phone. The solution offers the ability to visualize search and filter assets either on a map or in tabular view. Alerts can send based on user defined rules. The solution also offers reporting capabilities for current and historical assets, including location, duration and movements.</a:t>
            </a:r>
          </a:p>
          <a:p>
            <a:pPr>
              <a:lnSpc>
                <a:spcPct val="80000"/>
              </a:lnSpc>
            </a:pPr>
            <a:r>
              <a:rPr lang="en-US" dirty="0" smtClean="0">
                <a:latin typeface="Arial" pitchFamily="34" charset="0"/>
                <a:ea typeface="ＭＳ Ｐゴシック" pitchFamily="34" charset="-128"/>
              </a:rPr>
              <a:t>Earlier this year we announced the Cisco Unified IP Phone 7925. This ruggedized device is designed to enable people in a wide range of workspaces to have access to Cisco Unified Communications services over the premises Wi-Fi network. The 7925 incorporates features that make it ideal for damp or dusty environments where consumer mobile telephones would likely fail, as well as for facilities that offer poor cellular coverage. The 7925 enables access to many of the same applications supported wired Cisco Unified IP Phones including call disposition services, extension mobility for shared workspaces, and screen applications for specific verticals. </a:t>
            </a:r>
          </a:p>
          <a:p>
            <a:pPr>
              <a:lnSpc>
                <a:spcPct val="80000"/>
              </a:lnSpc>
            </a:pPr>
            <a:r>
              <a:rPr lang="en-US" dirty="0" smtClean="0">
                <a:latin typeface="Arial" pitchFamily="34" charset="0"/>
                <a:ea typeface="ＭＳ Ｐゴシック" pitchFamily="34" charset="-128"/>
              </a:rPr>
              <a:t>The 7925 enables integrated services such as event alerts, presence, paging and push to talk as well as location tracking.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1"/>
          <p:cNvSpPr>
            <a:spLocks noGrp="1" noChangeArrowheads="1"/>
          </p:cNvSpPr>
          <p:nvPr>
            <p:ph type="sldNum" sz="quarter" idx="5"/>
          </p:nvPr>
        </p:nvSpPr>
        <p:spPr>
          <a:xfrm>
            <a:off x="3884031" y="8829676"/>
            <a:ext cx="2972421" cy="465137"/>
          </a:xfrm>
          <a:prstGeom prst="rect">
            <a:avLst/>
          </a:prstGeom>
          <a:noFill/>
        </p:spPr>
        <p:txBody>
          <a:bodyPr/>
          <a:lstStyle/>
          <a:p>
            <a:fld id="{6E163904-EBFB-4487-B05F-1612D14E94A8}" type="slidenum">
              <a:rPr lang="en-US" smtClean="0">
                <a:ea typeface="ＭＳ Ｐゴシック"/>
                <a:cs typeface="ＭＳ Ｐゴシック"/>
              </a:rPr>
              <a:pPr/>
              <a:t>34</a:t>
            </a:fld>
            <a:endParaRPr lang="en-US" dirty="0" smtClean="0">
              <a:ea typeface="ＭＳ Ｐゴシック"/>
              <a:cs typeface="ＭＳ Ｐゴシック"/>
            </a:endParaRPr>
          </a:p>
        </p:txBody>
      </p:sp>
      <p:sp>
        <p:nvSpPr>
          <p:cNvPr id="56322"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640" tIns="0" rIns="18640" bIns="0" anchor="b"/>
          <a:lstStyle/>
          <a:p>
            <a:pPr algn="r" defTabSz="894661" eaLnBrk="0" hangingPunct="0">
              <a:lnSpc>
                <a:spcPct val="90000"/>
              </a:lnSpc>
            </a:pPr>
            <a:fld id="{1114A3F2-3F72-4150-A728-40CDD7E327F8}" type="slidenum">
              <a:rPr lang="en-US" sz="800"/>
              <a:pPr algn="r" defTabSz="894661" eaLnBrk="0" hangingPunct="0">
                <a:lnSpc>
                  <a:spcPct val="90000"/>
                </a:lnSpc>
              </a:pPr>
              <a:t>34</a:t>
            </a:fld>
            <a:endParaRPr lang="en-US" sz="800" dirty="0"/>
          </a:p>
        </p:txBody>
      </p:sp>
      <p:sp>
        <p:nvSpPr>
          <p:cNvPr id="56323" name="Rectangle 2"/>
          <p:cNvSpPr>
            <a:spLocks noGrp="1" noRot="1" noChangeAspect="1" noChangeArrowheads="1" noTextEdit="1"/>
          </p:cNvSpPr>
          <p:nvPr>
            <p:ph type="sldImg"/>
          </p:nvPr>
        </p:nvSpPr>
        <p:spPr>
          <a:xfrm>
            <a:off x="1104900" y="698500"/>
            <a:ext cx="4648200" cy="3486150"/>
          </a:xfrm>
          <a:ln/>
        </p:spPr>
      </p:sp>
      <p:sp>
        <p:nvSpPr>
          <p:cNvPr id="27652" name="Rectangle 3"/>
          <p:cNvSpPr>
            <a:spLocks noGrp="1" noChangeArrowheads="1"/>
          </p:cNvSpPr>
          <p:nvPr>
            <p:ph type="body" idx="1"/>
          </p:nvPr>
        </p:nvSpPr>
        <p:spPr>
          <a:xfrm>
            <a:off x="686422" y="4416427"/>
            <a:ext cx="5485158" cy="4879976"/>
          </a:xfrm>
          <a:ln/>
        </p:spPr>
        <p:txBody>
          <a:bodyPr>
            <a:normAutofit fontScale="47500" lnSpcReduction="20000"/>
          </a:bodyPr>
          <a:lstStyle/>
          <a:p>
            <a:r>
              <a:rPr lang="en-US" sz="1200" dirty="0" smtClean="0"/>
              <a:t>The Center is an onsite medical facility for Cisco employees and their families, offering a new model that integrates holistic care with advanced technology</a:t>
            </a:r>
          </a:p>
          <a:p>
            <a:r>
              <a:rPr lang="en-US" sz="1200" dirty="0" smtClean="0"/>
              <a:t>The center had implemented a wide range of mobility services; but temperature monitoring and asset tracking and management remained manual processes</a:t>
            </a:r>
          </a:p>
          <a:p>
            <a:pPr>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LifeConnections</a:t>
            </a:r>
            <a:r>
              <a:rPr lang="en-US" sz="1200" baseline="0" dirty="0" smtClean="0"/>
              <a:t> Health Center </a:t>
            </a:r>
            <a:r>
              <a:rPr lang="en-US" sz="1200" dirty="0" smtClean="0"/>
              <a:t>implemented</a:t>
            </a:r>
            <a:r>
              <a:rPr lang="en-US" sz="1200" baseline="0" dirty="0" smtClean="0"/>
              <a:t> the </a:t>
            </a:r>
            <a:r>
              <a:rPr lang="en-US" sz="1200" dirty="0" smtClean="0"/>
              <a:t>Cisco Context-Aware Solution with the </a:t>
            </a:r>
            <a:r>
              <a:rPr lang="en-US" sz="1200" dirty="0" err="1" smtClean="0"/>
              <a:t>AeroScout</a:t>
            </a:r>
            <a:r>
              <a:rPr lang="en-US" sz="1200" dirty="0" smtClean="0"/>
              <a:t> Real-Time Location System tracking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solution:</a:t>
            </a:r>
          </a:p>
          <a:p>
            <a:pPr marL="228600" indent="-228600">
              <a:lnSpc>
                <a:spcPct val="95000"/>
              </a:lnSpc>
              <a:spcBef>
                <a:spcPts val="600"/>
              </a:spcBef>
              <a:buClr>
                <a:schemeClr val="tx2"/>
              </a:buClr>
              <a:buSzPct val="90000"/>
              <a:buFont typeface="Arial" pitchFamily="34" charset="0"/>
              <a:buChar char="•"/>
            </a:pPr>
            <a:r>
              <a:rPr lang="en-US" sz="1200" kern="1200" dirty="0" smtClean="0">
                <a:solidFill>
                  <a:srgbClr val="435153"/>
                </a:solidFill>
                <a:latin typeface="+mn-lt"/>
                <a:ea typeface="+mn-ea"/>
                <a:cs typeface="+mn-cs"/>
              </a:rPr>
              <a:t>Saves approximately </a:t>
            </a:r>
            <a:r>
              <a:rPr lang="en-US" sz="1200" kern="1200" dirty="0" err="1" smtClean="0">
                <a:solidFill>
                  <a:srgbClr val="435153"/>
                </a:solidFill>
                <a:latin typeface="+mn-lt"/>
                <a:ea typeface="+mn-ea"/>
                <a:cs typeface="+mn-cs"/>
              </a:rPr>
              <a:t>US$140,000</a:t>
            </a:r>
            <a:r>
              <a:rPr lang="en-US" sz="1200" kern="1200" dirty="0" smtClean="0">
                <a:solidFill>
                  <a:srgbClr val="435153"/>
                </a:solidFill>
                <a:latin typeface="+mn-lt"/>
                <a:ea typeface="+mn-ea"/>
                <a:cs typeface="+mn-cs"/>
              </a:rPr>
              <a:t> per year in failure prevention</a:t>
            </a:r>
          </a:p>
          <a:p>
            <a:pPr marL="228600" indent="-228600">
              <a:lnSpc>
                <a:spcPct val="95000"/>
              </a:lnSpc>
              <a:spcBef>
                <a:spcPts val="600"/>
              </a:spcBef>
              <a:buClr>
                <a:schemeClr val="tx2"/>
              </a:buClr>
              <a:buSzPct val="90000"/>
              <a:buFont typeface="Arial" pitchFamily="34" charset="0"/>
              <a:buChar char="•"/>
            </a:pPr>
            <a:r>
              <a:rPr lang="en-US" sz="1200" kern="1200" dirty="0" smtClean="0">
                <a:solidFill>
                  <a:srgbClr val="435153"/>
                </a:solidFill>
                <a:latin typeface="+mn-lt"/>
                <a:ea typeface="+mn-ea"/>
                <a:cs typeface="+mn-cs"/>
              </a:rPr>
              <a:t>Prevents loss of expensive medical equipment</a:t>
            </a:r>
          </a:p>
          <a:p>
            <a:pPr marL="228600" indent="-228600">
              <a:lnSpc>
                <a:spcPct val="95000"/>
              </a:lnSpc>
              <a:spcBef>
                <a:spcPts val="600"/>
              </a:spcBef>
              <a:buClr>
                <a:schemeClr val="tx2"/>
              </a:buClr>
              <a:buSzPct val="90000"/>
              <a:buFont typeface="Arial" pitchFamily="34" charset="0"/>
              <a:buChar char="•"/>
            </a:pPr>
            <a:r>
              <a:rPr lang="en-US" sz="1200" kern="1200" dirty="0" smtClean="0">
                <a:solidFill>
                  <a:srgbClr val="435153"/>
                </a:solidFill>
                <a:latin typeface="+mn-lt"/>
                <a:ea typeface="+mn-ea"/>
                <a:cs typeface="+mn-cs"/>
              </a:rPr>
              <a:t>Increased efficiency and eliminated human error</a:t>
            </a:r>
          </a:p>
          <a:p>
            <a:pPr marL="228600" indent="-228600">
              <a:lnSpc>
                <a:spcPct val="95000"/>
              </a:lnSpc>
              <a:spcBef>
                <a:spcPts val="600"/>
              </a:spcBef>
              <a:buClr>
                <a:schemeClr val="tx2"/>
              </a:buClr>
              <a:buSzPct val="90000"/>
              <a:buFont typeface="Arial" pitchFamily="34" charset="0"/>
              <a:buChar char="•"/>
            </a:pPr>
            <a:r>
              <a:rPr lang="en-US" sz="1200" kern="1200" dirty="0" smtClean="0">
                <a:solidFill>
                  <a:srgbClr val="435153"/>
                </a:solidFill>
                <a:latin typeface="+mn-lt"/>
                <a:ea typeface="+mn-ea"/>
                <a:cs typeface="+mn-cs"/>
              </a:rPr>
              <a:t>Improved drug efficacy, compliance, and patient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a:buNone/>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1"/>
          <p:cNvSpPr>
            <a:spLocks noGrp="1" noChangeArrowheads="1"/>
          </p:cNvSpPr>
          <p:nvPr>
            <p:ph type="sldNum" sz="quarter" idx="5"/>
          </p:nvPr>
        </p:nvSpPr>
        <p:spPr>
          <a:xfrm>
            <a:off x="3884031" y="8829676"/>
            <a:ext cx="2972421" cy="465137"/>
          </a:xfrm>
          <a:prstGeom prst="rect">
            <a:avLst/>
          </a:prstGeom>
          <a:noFill/>
        </p:spPr>
        <p:txBody>
          <a:bodyPr/>
          <a:lstStyle/>
          <a:p>
            <a:fld id="{6E163904-EBFB-4487-B05F-1612D14E94A8}" type="slidenum">
              <a:rPr lang="en-US" smtClean="0">
                <a:ea typeface="ＭＳ Ｐゴシック"/>
                <a:cs typeface="ＭＳ Ｐゴシック"/>
              </a:rPr>
              <a:pPr/>
              <a:t>35</a:t>
            </a:fld>
            <a:endParaRPr lang="en-US" dirty="0" smtClean="0">
              <a:ea typeface="ＭＳ Ｐゴシック"/>
              <a:cs typeface="ＭＳ Ｐゴシック"/>
            </a:endParaRPr>
          </a:p>
        </p:txBody>
      </p:sp>
      <p:sp>
        <p:nvSpPr>
          <p:cNvPr id="56322"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640" tIns="0" rIns="18640" bIns="0" anchor="b"/>
          <a:lstStyle/>
          <a:p>
            <a:pPr algn="r" defTabSz="894661" eaLnBrk="0" hangingPunct="0">
              <a:lnSpc>
                <a:spcPct val="90000"/>
              </a:lnSpc>
            </a:pPr>
            <a:fld id="{1114A3F2-3F72-4150-A728-40CDD7E327F8}" type="slidenum">
              <a:rPr lang="en-US" sz="800"/>
              <a:pPr algn="r" defTabSz="894661" eaLnBrk="0" hangingPunct="0">
                <a:lnSpc>
                  <a:spcPct val="90000"/>
                </a:lnSpc>
              </a:pPr>
              <a:t>35</a:t>
            </a:fld>
            <a:endParaRPr lang="en-US" sz="800" dirty="0"/>
          </a:p>
        </p:txBody>
      </p:sp>
      <p:sp>
        <p:nvSpPr>
          <p:cNvPr id="56323" name="Rectangle 2"/>
          <p:cNvSpPr>
            <a:spLocks noGrp="1" noRot="1" noChangeAspect="1" noChangeArrowheads="1" noTextEdit="1"/>
          </p:cNvSpPr>
          <p:nvPr>
            <p:ph type="sldImg"/>
          </p:nvPr>
        </p:nvSpPr>
        <p:spPr>
          <a:xfrm>
            <a:off x="1104900" y="698500"/>
            <a:ext cx="4648200" cy="3486150"/>
          </a:xfrm>
          <a:ln/>
        </p:spPr>
      </p:sp>
      <p:sp>
        <p:nvSpPr>
          <p:cNvPr id="27652" name="Rectangle 3"/>
          <p:cNvSpPr>
            <a:spLocks noGrp="1" noChangeArrowheads="1"/>
          </p:cNvSpPr>
          <p:nvPr>
            <p:ph type="body" idx="1"/>
          </p:nvPr>
        </p:nvSpPr>
        <p:spPr>
          <a:xfrm>
            <a:off x="686422" y="4416427"/>
            <a:ext cx="5485158" cy="4879976"/>
          </a:xfrm>
          <a:ln/>
        </p:spPr>
        <p:txBody>
          <a:bodyPr>
            <a:normAutofit fontScale="47500" lnSpcReduction="20000"/>
          </a:bodyPr>
          <a:lstStyle/>
          <a:p>
            <a:r>
              <a:rPr lang="en-US" dirty="0" smtClean="0"/>
              <a:t>Hospital</a:t>
            </a:r>
            <a:r>
              <a:rPr lang="en-US" baseline="0" dirty="0" smtClean="0"/>
              <a:t> </a:t>
            </a:r>
            <a:r>
              <a:rPr lang="en-US" baseline="0" dirty="0" err="1" smtClean="0"/>
              <a:t>St.Louis</a:t>
            </a:r>
            <a:r>
              <a:rPr lang="en-US" baseline="0" dirty="0" smtClean="0"/>
              <a:t> </a:t>
            </a:r>
            <a:r>
              <a:rPr lang="en-US" sz="1200" kern="1200" baseline="0" dirty="0" smtClean="0">
                <a:solidFill>
                  <a:schemeClr val="tx1"/>
                </a:solidFill>
                <a:latin typeface="+mn-lt"/>
                <a:ea typeface="+mn-ea"/>
                <a:cs typeface="+mn-cs"/>
              </a:rPr>
              <a:t>in </a:t>
            </a:r>
            <a:r>
              <a:rPr lang="en-US" sz="1200" kern="1200" baseline="0" dirty="0" err="1" smtClean="0">
                <a:solidFill>
                  <a:schemeClr val="tx1"/>
                </a:solidFill>
                <a:latin typeface="+mn-lt"/>
                <a:ea typeface="+mn-ea"/>
                <a:cs typeface="+mn-cs"/>
              </a:rPr>
              <a:t>Ettelbruck</a:t>
            </a:r>
            <a:r>
              <a:rPr lang="en-US" sz="1200" kern="1200" baseline="0" dirty="0" smtClean="0">
                <a:solidFill>
                  <a:schemeClr val="tx1"/>
                </a:solidFill>
                <a:latin typeface="+mn-lt"/>
                <a:ea typeface="+mn-ea"/>
                <a:cs typeface="+mn-cs"/>
              </a:rPr>
              <a:t>, Luxembourg has 765 employees and 91 physicians.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They were challenged to:</a:t>
            </a:r>
            <a:endParaRPr lang="en-US" dirty="0" smtClean="0"/>
          </a:p>
          <a:p>
            <a:pPr>
              <a:buFont typeface="Arial" pitchFamily="34" charset="0"/>
              <a:buChar char="•"/>
            </a:pPr>
            <a:r>
              <a:rPr lang="en-US" sz="1200" dirty="0" smtClean="0"/>
              <a:t>Improve wireless network reliability to support continuous access of digital medical records</a:t>
            </a:r>
          </a:p>
          <a:p>
            <a:pPr>
              <a:buFont typeface="Arial" pitchFamily="34" charset="0"/>
              <a:buChar char="•"/>
            </a:pPr>
            <a:r>
              <a:rPr lang="en-US" sz="1200" dirty="0" smtClean="0"/>
              <a:t>Deploy patient tracking solution to prevent disoriented patients from leaving permitted areas</a:t>
            </a:r>
          </a:p>
          <a:p>
            <a:endParaRPr lang="en-US" sz="1200" dirty="0" smtClean="0"/>
          </a:p>
          <a:p>
            <a:r>
              <a:rPr lang="en-US" sz="1200" dirty="0" smtClean="0"/>
              <a:t>They choose to implement the Cisco Context Aware solution providing:</a:t>
            </a:r>
          </a:p>
          <a:p>
            <a:endParaRPr lang="en-US" sz="1200" dirty="0" smtClean="0"/>
          </a:p>
          <a:p>
            <a:pPr>
              <a:buFont typeface="Arial" pitchFamily="34" charset="0"/>
              <a:buChar char="•"/>
            </a:pPr>
            <a:r>
              <a:rPr lang="en-US" sz="1600" dirty="0" smtClean="0"/>
              <a:t>Cisco Unified Wireless Network enables medical practitioners and mobile staff to access records while on the go</a:t>
            </a:r>
          </a:p>
          <a:p>
            <a:pPr>
              <a:buFont typeface="Arial" pitchFamily="34" charset="0"/>
              <a:buChar char="•"/>
            </a:pPr>
            <a:r>
              <a:rPr lang="en-US" sz="1600" dirty="0" smtClean="0"/>
              <a:t>Cisco Context-Aware Mobility Solution, with </a:t>
            </a:r>
            <a:r>
              <a:rPr lang="en-US" sz="1600" dirty="0" err="1" smtClean="0"/>
              <a:t>AeroScout</a:t>
            </a:r>
            <a:r>
              <a:rPr lang="en-US" sz="1600" dirty="0" smtClean="0"/>
              <a:t> </a:t>
            </a:r>
            <a:r>
              <a:rPr lang="en-US" sz="1600" dirty="0" err="1" smtClean="0"/>
              <a:t>MobileView</a:t>
            </a:r>
            <a:r>
              <a:rPr lang="en-US" sz="1600" dirty="0" smtClean="0"/>
              <a:t> and Wi-Fi–based </a:t>
            </a:r>
            <a:r>
              <a:rPr lang="en-US" sz="1600" dirty="0" err="1" smtClean="0"/>
              <a:t>RFID</a:t>
            </a:r>
            <a:r>
              <a:rPr lang="en-US" sz="1600" dirty="0" smtClean="0"/>
              <a:t> tags enables: </a:t>
            </a:r>
          </a:p>
          <a:p>
            <a:pPr lvl="1"/>
            <a:r>
              <a:rPr lang="en-US" dirty="0" smtClean="0"/>
              <a:t>Tracking of disoriented patients</a:t>
            </a:r>
          </a:p>
          <a:p>
            <a:pPr lvl="1"/>
            <a:r>
              <a:rPr lang="en-US" dirty="0" smtClean="0"/>
              <a:t>Helps track hospital assets</a:t>
            </a:r>
            <a:endParaRPr lang="en-US" sz="1400" dirty="0" smtClean="0"/>
          </a:p>
          <a:p>
            <a:pPr>
              <a:buNone/>
            </a:pPr>
            <a:endParaRPr lang="en-US" dirty="0" smtClean="0"/>
          </a:p>
          <a:p>
            <a:pPr>
              <a:buNone/>
            </a:pPr>
            <a:r>
              <a:rPr lang="en-US" dirty="0" smtClean="0"/>
              <a:t>The allowed them to realize business value in the form of:</a:t>
            </a:r>
          </a:p>
          <a:p>
            <a:pPr marL="228600" indent="-228600">
              <a:lnSpc>
                <a:spcPct val="95000"/>
              </a:lnSpc>
              <a:spcBef>
                <a:spcPts val="600"/>
              </a:spcBef>
              <a:buClr>
                <a:schemeClr val="tx2"/>
              </a:buClr>
              <a:buSzPct val="90000"/>
              <a:buFont typeface="Arial" pitchFamily="34" charset="0"/>
              <a:buChar char="•"/>
            </a:pPr>
            <a:r>
              <a:rPr lang="en-US" sz="1200" kern="1200" dirty="0" smtClean="0">
                <a:solidFill>
                  <a:srgbClr val="435153"/>
                </a:solidFill>
                <a:latin typeface="+mn-lt"/>
                <a:ea typeface="+mn-ea"/>
                <a:cs typeface="+mn-cs"/>
              </a:rPr>
              <a:t>Simplified network management and maintenance, resulting in crucial time-savings and better IT resource allocation</a:t>
            </a:r>
          </a:p>
          <a:p>
            <a:pPr marL="228600" indent="-228600">
              <a:lnSpc>
                <a:spcPct val="95000"/>
              </a:lnSpc>
              <a:spcBef>
                <a:spcPts val="600"/>
              </a:spcBef>
              <a:buClr>
                <a:schemeClr val="tx2"/>
              </a:buClr>
              <a:buSzPct val="90000"/>
              <a:buFont typeface="Arial" pitchFamily="34" charset="0"/>
              <a:buChar char="•"/>
            </a:pPr>
            <a:r>
              <a:rPr lang="en-US" sz="1200" kern="1200" dirty="0" smtClean="0">
                <a:solidFill>
                  <a:srgbClr val="435153"/>
                </a:solidFill>
                <a:latin typeface="+mn-lt"/>
                <a:ea typeface="+mn-ea"/>
                <a:cs typeface="+mn-cs"/>
              </a:rPr>
              <a:t>Facilitated compliance with numerous hospital legal and security requirements</a:t>
            </a:r>
          </a:p>
          <a:p>
            <a:pPr marL="228600" indent="-228600">
              <a:lnSpc>
                <a:spcPct val="95000"/>
              </a:lnSpc>
              <a:spcBef>
                <a:spcPts val="600"/>
              </a:spcBef>
              <a:buClr>
                <a:schemeClr val="tx2"/>
              </a:buClr>
              <a:buSzPct val="90000"/>
              <a:buFont typeface="Arial" pitchFamily="34" charset="0"/>
              <a:buChar char="•"/>
            </a:pPr>
            <a:r>
              <a:rPr lang="en-US" sz="1200" kern="1200" dirty="0" smtClean="0">
                <a:solidFill>
                  <a:srgbClr val="435153"/>
                </a:solidFill>
                <a:latin typeface="+mn-lt"/>
                <a:ea typeface="+mn-ea"/>
                <a:cs typeface="+mn-cs"/>
              </a:rPr>
              <a:t>Improved patient quality of care and life and reinforced hospital’s position as technologically advanced healthcare institution</a:t>
            </a:r>
          </a:p>
          <a:p>
            <a:pPr>
              <a:buNone/>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r>
              <a:rPr lang="en-US" sz="1800" dirty="0" smtClean="0"/>
              <a:t>Cisco Biomed Network Admission Control (</a:t>
            </a:r>
            <a:r>
              <a:rPr lang="en-US" sz="1800" dirty="0" err="1" smtClean="0"/>
              <a:t>NAC</a:t>
            </a:r>
            <a:r>
              <a:rPr lang="en-US" sz="1800" dirty="0" smtClean="0"/>
              <a:t>) Is an Effective Way for Hospitals to Automate the Process of Connecting Biomedical, IT, and Guest Devices to the Network, Eliminating a Time-Consuming Manual Process</a:t>
            </a:r>
          </a:p>
          <a:p>
            <a:pPr marL="0" indent="0">
              <a:buFont typeface="Wingdings" pitchFamily="2" charset="2"/>
              <a:buNone/>
            </a:pPr>
            <a:endParaRPr lang="en-US" sz="1800" dirty="0" smtClean="0"/>
          </a:p>
          <a:p>
            <a:pPr marL="0" indent="0">
              <a:buFont typeface="Wingdings" pitchFamily="2" charset="2"/>
              <a:buNone/>
            </a:pPr>
            <a:r>
              <a:rPr lang="en-US" sz="1800" dirty="0" smtClean="0"/>
              <a:t>The</a:t>
            </a:r>
            <a:r>
              <a:rPr lang="en-US" sz="1800" baseline="0" dirty="0" smtClean="0"/>
              <a:t> typical setting today includes:</a:t>
            </a:r>
            <a:endParaRPr lang="en-US" sz="1800" dirty="0" smtClean="0"/>
          </a:p>
          <a:p>
            <a:pPr marL="342900" lvl="1" indent="-171450">
              <a:buClr>
                <a:schemeClr val="tx2"/>
              </a:buClr>
              <a:buFont typeface="Wingdings" pitchFamily="2" charset="2"/>
              <a:buChar char="§"/>
            </a:pPr>
            <a:r>
              <a:rPr lang="en-US" sz="1600" dirty="0" smtClean="0"/>
              <a:t>Separate networks for each vendor</a:t>
            </a:r>
          </a:p>
          <a:p>
            <a:pPr marL="342900" lvl="1" indent="-171450">
              <a:buClr>
                <a:schemeClr val="tx2"/>
              </a:buClr>
              <a:buFont typeface="Wingdings" pitchFamily="2" charset="2"/>
              <a:buChar char="§"/>
            </a:pPr>
            <a:r>
              <a:rPr lang="en-US" sz="1600" dirty="0" smtClean="0"/>
              <a:t>Physical separation</a:t>
            </a:r>
          </a:p>
          <a:p>
            <a:pPr marL="342900" lvl="1" indent="-171450">
              <a:buClr>
                <a:schemeClr val="tx2"/>
              </a:buClr>
              <a:buFont typeface="Wingdings" pitchFamily="2" charset="2"/>
              <a:buChar char="§"/>
            </a:pPr>
            <a:r>
              <a:rPr lang="en-US" sz="1600" dirty="0" smtClean="0"/>
              <a:t>Separate administration and management domains</a:t>
            </a:r>
          </a:p>
          <a:p>
            <a:pPr marL="342900" lvl="1" indent="-171450">
              <a:buClr>
                <a:schemeClr val="tx2"/>
              </a:buClr>
              <a:buFont typeface="Wingdings" pitchFamily="2" charset="2"/>
              <a:buChar char="§"/>
            </a:pPr>
            <a:r>
              <a:rPr lang="en-US" sz="1600" dirty="0" smtClean="0"/>
              <a:t>Higher cost of ownership</a:t>
            </a:r>
          </a:p>
          <a:p>
            <a:pPr marL="0" indent="0"/>
            <a:endParaRPr lang="en-US" sz="1800" dirty="0" smtClean="0"/>
          </a:p>
          <a:p>
            <a:pPr marL="0" indent="0">
              <a:buFont typeface="Wingdings" pitchFamily="2" charset="2"/>
              <a:buNone/>
            </a:pPr>
            <a:r>
              <a:rPr lang="en-US" sz="1800" dirty="0" smtClean="0"/>
              <a:t>After convergence to </a:t>
            </a:r>
            <a:r>
              <a:rPr lang="en-US" sz="1800" dirty="0" err="1" smtClean="0"/>
              <a:t>BioMed</a:t>
            </a:r>
            <a:r>
              <a:rPr lang="en-US" sz="1800" dirty="0" smtClean="0"/>
              <a:t> </a:t>
            </a:r>
            <a:r>
              <a:rPr lang="en-US" sz="1800" dirty="0" err="1" smtClean="0"/>
              <a:t>NAC</a:t>
            </a:r>
            <a:r>
              <a:rPr lang="en-US" sz="1800" dirty="0" smtClean="0"/>
              <a:t>, hospitals</a:t>
            </a:r>
            <a:r>
              <a:rPr lang="en-US" sz="1800" baseline="0" dirty="0" smtClean="0"/>
              <a:t> have a</a:t>
            </a:r>
            <a:r>
              <a:rPr lang="en-US" sz="1800" dirty="0" smtClean="0"/>
              <a:t>:</a:t>
            </a:r>
          </a:p>
          <a:p>
            <a:pPr marL="342900" lvl="1" indent="-171450">
              <a:buClr>
                <a:schemeClr val="tx2"/>
              </a:buClr>
              <a:buFont typeface="Wingdings" pitchFamily="2" charset="2"/>
              <a:buChar char="§"/>
            </a:pPr>
            <a:r>
              <a:rPr lang="en-US" sz="1600" dirty="0" smtClean="0"/>
              <a:t>Converged network</a:t>
            </a:r>
          </a:p>
          <a:p>
            <a:pPr marL="342900" lvl="1" indent="-171450">
              <a:buClr>
                <a:schemeClr val="tx2"/>
              </a:buClr>
              <a:buFont typeface="Wingdings" pitchFamily="2" charset="2"/>
              <a:buChar char="§"/>
            </a:pPr>
            <a:r>
              <a:rPr lang="en-US" sz="1600" dirty="0" smtClean="0"/>
              <a:t>Logical separation</a:t>
            </a:r>
          </a:p>
          <a:p>
            <a:pPr marL="342900" lvl="1" indent="-171450">
              <a:buClr>
                <a:schemeClr val="tx2"/>
              </a:buClr>
              <a:buFont typeface="Wingdings" pitchFamily="2" charset="2"/>
              <a:buChar char="§"/>
            </a:pPr>
            <a:r>
              <a:rPr lang="en-US" sz="1600" dirty="0" smtClean="0"/>
              <a:t>Single administration and management domain</a:t>
            </a:r>
          </a:p>
          <a:p>
            <a:pPr marL="342900" lvl="1" indent="-171450">
              <a:buClr>
                <a:schemeClr val="tx2"/>
              </a:buClr>
              <a:buFont typeface="Wingdings" pitchFamily="2" charset="2"/>
              <a:buChar char="§"/>
            </a:pPr>
            <a:r>
              <a:rPr lang="en-US" sz="1600" dirty="0" smtClean="0"/>
              <a:t>Lower total cost of ownership</a:t>
            </a:r>
          </a:p>
          <a:p>
            <a:endParaRPr lang="en-US" dirty="0" smtClean="0"/>
          </a:p>
          <a:p>
            <a:r>
              <a:rPr lang="en-US" dirty="0" smtClean="0"/>
              <a:t>The business value this creates includes: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Leverages existing network infrastructure</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Reduces overall operational expenses</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Improves and optimizes care delivery </a:t>
            </a:r>
          </a:p>
          <a:p>
            <a:pPr marL="177800" indent="-177800" defTabSz="814388">
              <a:lnSpc>
                <a:spcPct val="90000"/>
              </a:lnSpc>
              <a:spcBef>
                <a:spcPts val="300"/>
              </a:spcBef>
              <a:buClr>
                <a:schemeClr val="bg1"/>
              </a:buClr>
              <a:buFont typeface="Arial" pitchFamily="34" charset="0"/>
              <a:buChar char="•"/>
            </a:pPr>
            <a:r>
              <a:rPr lang="en-US" sz="1200" dirty="0" smtClean="0">
                <a:solidFill>
                  <a:schemeClr val="bg1"/>
                </a:solidFill>
                <a:ea typeface="ＭＳ Ｐゴシック" pitchFamily="34" charset="-128"/>
                <a:cs typeface="Arial" charset="0"/>
              </a:rPr>
              <a:t>Improves patient and staff experience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AB7375-FDA3-42A0-BDCD-FB5722416EDF}"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With a vast, diverse ecosystem</a:t>
            </a:r>
            <a:r>
              <a:rPr lang="en-US" baseline="0" dirty="0" smtClean="0"/>
              <a:t> supporting global healthcare it’s clear that interoperability, security, availability, productivity and flexibility are essential elements for success. We believe t</a:t>
            </a:r>
            <a:r>
              <a:rPr lang="en-US" dirty="0" smtClean="0"/>
              <a:t>he</a:t>
            </a:r>
            <a:r>
              <a:rPr lang="en-US" baseline="0" dirty="0" smtClean="0"/>
              <a:t> answer is having a single, secure foundation that acts as the framework for all of our healthcare solution portfolios and, in turn, can support any and all of our partners.</a:t>
            </a:r>
          </a:p>
          <a:p>
            <a:pPr>
              <a:spcBef>
                <a:spcPct val="0"/>
              </a:spcBef>
            </a:pPr>
            <a:endParaRPr lang="en-US" baseline="0" dirty="0" smtClean="0"/>
          </a:p>
          <a:p>
            <a:pPr>
              <a:spcBef>
                <a:spcPct val="0"/>
              </a:spcBef>
            </a:pPr>
            <a:r>
              <a:rPr lang="en-US" baseline="0" dirty="0" smtClean="0"/>
              <a:t>Cisco’s Medical Grade Network is the foundation for reliable, safe, secure health data exchange and communications among patients, providers and key stake holders. It simple terms, it keeps the continuum of care working more easily, seamlessly and safely in a number of ways.</a:t>
            </a:r>
          </a:p>
          <a:p>
            <a:pPr>
              <a:spcBef>
                <a:spcPct val="0"/>
              </a:spcBef>
            </a:pPr>
            <a:endParaRPr lang="en-US" baseline="0" dirty="0" smtClean="0"/>
          </a:p>
          <a:p>
            <a:pPr>
              <a:spcBef>
                <a:spcPct val="0"/>
              </a:spcBef>
            </a:pPr>
            <a:r>
              <a:rPr lang="en-US" baseline="0" dirty="0" smtClean="0"/>
              <a:t>For example:</a:t>
            </a:r>
          </a:p>
          <a:p>
            <a:pPr>
              <a:spcBef>
                <a:spcPct val="0"/>
              </a:spcBef>
            </a:pPr>
            <a:endParaRPr lang="en-US" baseline="0" dirty="0" smtClean="0"/>
          </a:p>
          <a:p>
            <a:pPr marL="171450" indent="-171450">
              <a:spcBef>
                <a:spcPct val="0"/>
              </a:spcBef>
              <a:buFont typeface="Arial"/>
              <a:buChar char="•"/>
            </a:pPr>
            <a:r>
              <a:rPr lang="en-US" baseline="0" dirty="0" smtClean="0"/>
              <a:t>By allowing nurses and doctors to deliver patient care anyplace through secure wireless</a:t>
            </a:r>
          </a:p>
          <a:p>
            <a:pPr marL="171450" indent="-171450">
              <a:spcBef>
                <a:spcPct val="0"/>
              </a:spcBef>
              <a:buFont typeface="Arial"/>
              <a:buChar char="•"/>
            </a:pPr>
            <a:r>
              <a:rPr lang="en-US" baseline="0" dirty="0" smtClean="0"/>
              <a:t>Enabling secure, automated connectivity of biomedical devices </a:t>
            </a:r>
          </a:p>
          <a:p>
            <a:pPr marL="171450" indent="-171450">
              <a:spcBef>
                <a:spcPct val="0"/>
              </a:spcBef>
              <a:buFont typeface="Arial"/>
              <a:buChar char="•"/>
            </a:pPr>
            <a:r>
              <a:rPr lang="en-US" baseline="0" dirty="0" smtClean="0"/>
              <a:t>And staying in compliance with government mandates and industry regulations</a:t>
            </a:r>
          </a:p>
          <a:p>
            <a:pPr>
              <a:spcBef>
                <a:spcPct val="0"/>
              </a:spcBef>
            </a:pPr>
            <a:r>
              <a:rPr lang="en-US" dirty="0" smtClean="0"/>
              <a:t> </a:t>
            </a:r>
          </a:p>
          <a:p>
            <a:pPr lvl="0"/>
            <a:r>
              <a:rPr lang="en-US" sz="1200" kern="1200" dirty="0" smtClean="0">
                <a:solidFill>
                  <a:schemeClr val="tx1"/>
                </a:solidFill>
                <a:latin typeface="+mn-lt"/>
                <a:ea typeface="+mn-ea"/>
                <a:cs typeface="+mn-cs"/>
              </a:rPr>
              <a:t>The dept</a:t>
            </a:r>
            <a:r>
              <a:rPr lang="en-US" sz="1200" kern="1200" baseline="0" dirty="0" smtClean="0">
                <a:solidFill>
                  <a:schemeClr val="tx1"/>
                </a:solidFill>
                <a:latin typeface="+mn-lt"/>
                <a:ea typeface="+mn-ea"/>
                <a:cs typeface="+mn-cs"/>
              </a:rPr>
              <a:t>h and breadth of our healthcare solutions continues to grow across our entire portfolio of offerings. In response, Cisco now organizes our healthcare solutions into three distinct portfolios designed to align directly with the continuum of care and support clear, specific benefits.</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D1E1C898-7FF0-414D-8AA8-3844E5144582}" type="slidenum">
              <a:rPr lang="en-US"/>
              <a:pPr/>
              <a:t>4</a:t>
            </a:fld>
            <a:endParaRPr lang="en-US" dirty="0"/>
          </a:p>
        </p:txBody>
      </p:sp>
    </p:spTree>
    <p:extLst>
      <p:ext uri="{BB962C8B-B14F-4D97-AF65-F5344CB8AC3E}">
        <p14:creationId xmlns:p14="http://schemas.microsoft.com/office/powerpoint/2010/main" val="681432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1"/>
          <p:cNvSpPr>
            <a:spLocks noGrp="1" noChangeArrowheads="1"/>
          </p:cNvSpPr>
          <p:nvPr>
            <p:ph type="sldNum" sz="quarter" idx="5"/>
          </p:nvPr>
        </p:nvSpPr>
        <p:spPr>
          <a:xfrm>
            <a:off x="3884031" y="8829676"/>
            <a:ext cx="2972421" cy="465137"/>
          </a:xfrm>
          <a:prstGeom prst="rect">
            <a:avLst/>
          </a:prstGeom>
          <a:noFill/>
        </p:spPr>
        <p:txBody>
          <a:bodyPr/>
          <a:lstStyle/>
          <a:p>
            <a:fld id="{6E163904-EBFB-4487-B05F-1612D14E94A8}" type="slidenum">
              <a:rPr lang="en-US" smtClean="0">
                <a:ea typeface="ＭＳ Ｐゴシック"/>
                <a:cs typeface="ＭＳ Ｐゴシック"/>
              </a:rPr>
              <a:pPr/>
              <a:t>37</a:t>
            </a:fld>
            <a:endParaRPr lang="en-US" dirty="0" smtClean="0">
              <a:ea typeface="ＭＳ Ｐゴシック"/>
              <a:cs typeface="ＭＳ Ｐゴシック"/>
            </a:endParaRPr>
          </a:p>
        </p:txBody>
      </p:sp>
      <p:sp>
        <p:nvSpPr>
          <p:cNvPr id="56322"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640" tIns="0" rIns="18640" bIns="0" anchor="b"/>
          <a:lstStyle/>
          <a:p>
            <a:pPr algn="r" defTabSz="894661" eaLnBrk="0" hangingPunct="0">
              <a:lnSpc>
                <a:spcPct val="90000"/>
              </a:lnSpc>
            </a:pPr>
            <a:fld id="{1114A3F2-3F72-4150-A728-40CDD7E327F8}" type="slidenum">
              <a:rPr lang="en-US" sz="800"/>
              <a:pPr algn="r" defTabSz="894661" eaLnBrk="0" hangingPunct="0">
                <a:lnSpc>
                  <a:spcPct val="90000"/>
                </a:lnSpc>
              </a:pPr>
              <a:t>37</a:t>
            </a:fld>
            <a:endParaRPr lang="en-US" sz="800" dirty="0"/>
          </a:p>
        </p:txBody>
      </p:sp>
      <p:sp>
        <p:nvSpPr>
          <p:cNvPr id="56323" name="Rectangle 2"/>
          <p:cNvSpPr>
            <a:spLocks noGrp="1" noRot="1" noChangeAspect="1" noChangeArrowheads="1" noTextEdit="1"/>
          </p:cNvSpPr>
          <p:nvPr>
            <p:ph type="sldImg"/>
          </p:nvPr>
        </p:nvSpPr>
        <p:spPr>
          <a:xfrm>
            <a:off x="1104900" y="698500"/>
            <a:ext cx="4648200" cy="3486150"/>
          </a:xfrm>
          <a:ln/>
        </p:spPr>
      </p:sp>
      <p:sp>
        <p:nvSpPr>
          <p:cNvPr id="27652" name="Rectangle 3"/>
          <p:cNvSpPr>
            <a:spLocks noGrp="1" noChangeArrowheads="1"/>
          </p:cNvSpPr>
          <p:nvPr>
            <p:ph type="body" idx="1"/>
          </p:nvPr>
        </p:nvSpPr>
        <p:spPr>
          <a:xfrm>
            <a:off x="686422" y="4416427"/>
            <a:ext cx="5485158" cy="4879976"/>
          </a:xfrm>
          <a:ln/>
        </p:spPr>
        <p:txBody>
          <a:bodyPr>
            <a:normAutofit fontScale="47500" lnSpcReduction="20000"/>
          </a:bodyPr>
          <a:lstStyle/>
          <a:p>
            <a:r>
              <a:rPr lang="en-US" sz="1200" kern="1200" dirty="0" smtClean="0">
                <a:solidFill>
                  <a:schemeClr val="tx1"/>
                </a:solidFill>
                <a:latin typeface="+mn-lt"/>
                <a:ea typeface="+mn-ea"/>
                <a:cs typeface="+mn-cs"/>
              </a:rPr>
              <a:t>Here is an example of</a:t>
            </a:r>
            <a:r>
              <a:rPr lang="en-US" sz="1200" kern="1200" baseline="0" dirty="0" smtClean="0">
                <a:solidFill>
                  <a:schemeClr val="tx1"/>
                </a:solidFill>
                <a:latin typeface="+mn-lt"/>
                <a:ea typeface="+mn-ea"/>
                <a:cs typeface="+mn-cs"/>
              </a:rPr>
              <a:t> how a healthcare provider can be both open AND controlled.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Hospital Da Luz in Lisbon, founded</a:t>
            </a:r>
            <a:r>
              <a:rPr lang="en-US" sz="1200" kern="1200" baseline="0" dirty="0" smtClean="0">
                <a:solidFill>
                  <a:schemeClr val="tx1"/>
                </a:solidFill>
                <a:latin typeface="+mn-lt"/>
                <a:ea typeface="+mn-ea"/>
                <a:cs typeface="+mn-cs"/>
              </a:rPr>
              <a:t> in 2007,</a:t>
            </a:r>
            <a:r>
              <a:rPr lang="en-US" sz="1200" kern="1200" dirty="0" smtClean="0">
                <a:solidFill>
                  <a:schemeClr val="tx1"/>
                </a:solidFill>
                <a:latin typeface="+mn-lt"/>
                <a:ea typeface="+mn-ea"/>
                <a:cs typeface="+mn-cs"/>
              </a:rPr>
              <a:t> is one of the largest, most modern private hospitals in Portugal. They're using a number of Cisco solutions to increase security and efficiency.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They've deployed Cisco switches and a Cisco Unified Wireless WLAN infrastructure. Also, to support a wide range of medical device endpoints, they're using the Cisco BioMed NAC solution, the Cisco Access Control Server, and the Cisco NAC Profiler/Server Collector.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Cisco BioMed NAC solution, which provides network access control for device endpoints, enables real-time data acquisition. It handles user authentication, assigns privileges, and automatically downloads parameters to the network access devices. After connection, endpoint behavior can be monitored to ensure safety.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BioMed NAC solution increases security with a network-wide access policy, and increases the visibility of all endpoints connecting to the network. It also increases operational efficiency and hence reduces costs. </a:t>
            </a:r>
          </a:p>
          <a:p>
            <a:pPr marL="226459" indent="-226459" defTabSz="870996">
              <a:lnSpc>
                <a:spcPct val="95000"/>
              </a:lnSpc>
              <a:spcBef>
                <a:spcPts val="1372"/>
              </a:spcBef>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73F31-1AA8-4A40-BA57-DE99CEF241AC}" type="slidenum">
              <a:rPr lang="en-US" smtClean="0"/>
              <a:pPr/>
              <a:t>38</a:t>
            </a:fld>
            <a:endParaRPr lang="en-US" dirty="0"/>
          </a:p>
        </p:txBody>
      </p:sp>
    </p:spTree>
    <p:extLst>
      <p:ext uri="{BB962C8B-B14F-4D97-AF65-F5344CB8AC3E}">
        <p14:creationId xmlns:p14="http://schemas.microsoft.com/office/powerpoint/2010/main" val="357651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1"/>
          <p:cNvSpPr>
            <a:spLocks noGrp="1" noChangeArrowheads="1"/>
          </p:cNvSpPr>
          <p:nvPr>
            <p:ph type="sldNum" sz="quarter" idx="5"/>
          </p:nvPr>
        </p:nvSpPr>
        <p:spPr>
          <a:noFill/>
        </p:spPr>
        <p:txBody>
          <a:bodyPr/>
          <a:lstStyle/>
          <a:p>
            <a:fld id="{4D4CDAFB-60BA-4CFC-A054-79044F284666}" type="slidenum">
              <a:rPr lang="en-US" smtClean="0"/>
              <a:pPr/>
              <a:t>5</a:t>
            </a:fld>
            <a:endParaRPr lang="en-US" dirty="0" smtClean="0"/>
          </a:p>
        </p:txBody>
      </p:sp>
      <p:sp>
        <p:nvSpPr>
          <p:cNvPr id="98306" name="Rectangle 2"/>
          <p:cNvSpPr>
            <a:spLocks noGrp="1" noRot="1" noChangeAspect="1" noChangeArrowheads="1" noTextEdit="1"/>
          </p:cNvSpPr>
          <p:nvPr>
            <p:ph type="sldImg"/>
          </p:nvPr>
        </p:nvSpPr>
        <p:spPr>
          <a:xfrm>
            <a:off x="1104900" y="698500"/>
            <a:ext cx="4648200" cy="3486150"/>
          </a:xfrm>
          <a:ln/>
        </p:spPr>
      </p:sp>
      <p:sp>
        <p:nvSpPr>
          <p:cNvPr id="98307" name="Rectangle 3"/>
          <p:cNvSpPr>
            <a:spLocks noGrp="1" noChangeArrowheads="1"/>
          </p:cNvSpPr>
          <p:nvPr>
            <p:ph type="body" idx="1"/>
          </p:nvPr>
        </p:nvSpPr>
        <p:spPr>
          <a:xfrm>
            <a:off x="686112" y="4416109"/>
            <a:ext cx="5485778" cy="4182427"/>
          </a:xfrm>
          <a:noFill/>
          <a:ln/>
        </p:spPr>
        <p:txBody>
          <a:bodyPr/>
          <a:lstStyle/>
          <a:p>
            <a:r>
              <a:rPr lang="en-US" dirty="0" smtClean="0"/>
              <a:t>The Cisco Medical Grade Network Portfolio for Healthcare provides an infrastructural foundation throughout the continuum of care.</a:t>
            </a:r>
          </a:p>
          <a:p>
            <a:endParaRPr lang="en-US" dirty="0" smtClean="0"/>
          </a:p>
          <a:p>
            <a:r>
              <a:rPr lang="en-US" dirty="0" smtClean="0"/>
              <a:t>The solutions within the MGN portfolio will:</a:t>
            </a:r>
          </a:p>
          <a:p>
            <a:r>
              <a:rPr lang="en-US" b="1" dirty="0" smtClean="0"/>
              <a:t>CLICK</a:t>
            </a:r>
            <a:r>
              <a:rPr lang="en-US" dirty="0" smtClean="0"/>
              <a:t> Allow nurses and doctors to administer patient care from anyplace, anytime through secure wireless capabilities</a:t>
            </a:r>
          </a:p>
          <a:p>
            <a:r>
              <a:rPr lang="en-US" b="1" dirty="0" smtClean="0"/>
              <a:t>CLICK</a:t>
            </a:r>
            <a:r>
              <a:rPr lang="en-US" dirty="0" smtClean="0"/>
              <a:t> Enable patients and guests to stay connected through secure connectivity</a:t>
            </a:r>
          </a:p>
          <a:p>
            <a:r>
              <a:rPr lang="en-US" b="1" dirty="0" smtClean="0"/>
              <a:t>CLICK</a:t>
            </a:r>
            <a:r>
              <a:rPr lang="en-US" dirty="0" smtClean="0"/>
              <a:t> Meet government and industry mandates through a regulatory compliant architecture (ex: PCI – Payment Card Industry mandates)</a:t>
            </a:r>
          </a:p>
          <a:p>
            <a:r>
              <a:rPr lang="en-US" b="1" dirty="0" smtClean="0"/>
              <a:t>CLICK</a:t>
            </a:r>
            <a:r>
              <a:rPr lang="en-US" dirty="0" smtClean="0"/>
              <a:t> Bring connectivity to the hospital's infrastructure through automated biomed devices</a:t>
            </a:r>
          </a:p>
          <a:p>
            <a:r>
              <a:rPr lang="en-US" b="1" dirty="0" smtClean="0"/>
              <a:t>CLICK</a:t>
            </a:r>
            <a:r>
              <a:rPr lang="en-US" dirty="0" smtClean="0"/>
              <a:t> Enable an interoperable healthcare ecosystem through a flexible and scalable network framework</a:t>
            </a:r>
          </a:p>
          <a:p>
            <a:endParaRPr lang="en-US" dirty="0" smtClean="0"/>
          </a:p>
          <a:p>
            <a:endParaRPr lang="en-US" dirty="0" smtClean="0"/>
          </a:p>
          <a:p>
            <a:endParaRPr lang="en-US" dirty="0" smtClean="0"/>
          </a:p>
          <a:p>
            <a:endParaRPr lang="en-US" dirty="0" smtClean="0"/>
          </a:p>
          <a:p>
            <a:r>
              <a:rPr lang="en-US" dirty="0" smtClean="0"/>
              <a:t>Secure Wireless capabilities enabling nurses &amp; doctors to administer patient care from anyplace, anytime </a:t>
            </a:r>
          </a:p>
          <a:p>
            <a:r>
              <a:rPr lang="en-US" dirty="0" smtClean="0"/>
              <a:t>Secure guest user connectivity enabling patients to stay connected </a:t>
            </a:r>
          </a:p>
          <a:p>
            <a:r>
              <a:rPr lang="en-US" dirty="0" smtClean="0"/>
              <a:t>Regulatory compliant architecture (ex: PCI) to meet government and industry mandates </a:t>
            </a:r>
          </a:p>
          <a:p>
            <a:r>
              <a:rPr lang="en-US" dirty="0" smtClean="0"/>
              <a:t>Automate biomed devices connectivity to hospital's infrastructure </a:t>
            </a:r>
          </a:p>
          <a:p>
            <a:r>
              <a:rPr lang="en-US" dirty="0" smtClean="0"/>
              <a:t>Flexible and scalable framework enabling interoperable healthcare ecosystem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txBox="1">
            <a:spLocks noGrp="1" noChangeArrowheads="1"/>
          </p:cNvSpPr>
          <p:nvPr/>
        </p:nvSpPr>
        <p:spPr bwMode="auto">
          <a:xfrm>
            <a:off x="5800415" y="8680451"/>
            <a:ext cx="795130" cy="287338"/>
          </a:xfrm>
          <a:prstGeom prst="rect">
            <a:avLst/>
          </a:prstGeom>
          <a:noFill/>
          <a:ln w="9525">
            <a:noFill/>
            <a:miter lim="800000"/>
            <a:headEnd/>
            <a:tailEnd/>
          </a:ln>
        </p:spPr>
        <p:txBody>
          <a:bodyPr lIns="18815" tIns="0" rIns="18815" bIns="0" anchor="b"/>
          <a:lstStyle/>
          <a:p>
            <a:pPr algn="r" defTabSz="901607"/>
            <a:fld id="{8BD37710-A81A-4FD6-87F1-9C3FC100AAFF}" type="slidenum">
              <a:rPr lang="en-US" sz="800">
                <a:ea typeface="ＭＳ Ｐゴシック" charset="-128"/>
              </a:rPr>
              <a:pPr algn="r" defTabSz="901607"/>
              <a:t>6</a:t>
            </a:fld>
            <a:endParaRPr lang="en-US" sz="800" dirty="0">
              <a:ea typeface="ＭＳ Ｐゴシック" charset="-128"/>
            </a:endParaRPr>
          </a:p>
        </p:txBody>
      </p:sp>
      <p:sp>
        <p:nvSpPr>
          <p:cNvPr id="35843" name="Rectangle 2"/>
          <p:cNvSpPr>
            <a:spLocks noGrp="1" noRot="1" noChangeAspect="1" noChangeArrowheads="1" noTextEdit="1"/>
          </p:cNvSpPr>
          <p:nvPr>
            <p:ph type="sldImg"/>
          </p:nvPr>
        </p:nvSpPr>
        <p:spPr>
          <a:xfrm>
            <a:off x="852593" y="244477"/>
            <a:ext cx="5208726" cy="3992563"/>
          </a:xfrm>
          <a:ln/>
        </p:spPr>
      </p:sp>
      <p:sp>
        <p:nvSpPr>
          <p:cNvPr id="35844" name="Rectangle 3"/>
          <p:cNvSpPr>
            <a:spLocks noGrp="1" noChangeArrowheads="1"/>
          </p:cNvSpPr>
          <p:nvPr>
            <p:ph type="body" idx="1"/>
          </p:nvPr>
        </p:nvSpPr>
        <p:spPr>
          <a:xfrm>
            <a:off x="751648" y="4378326"/>
            <a:ext cx="5350048" cy="4251325"/>
          </a:xfrm>
          <a:noFill/>
          <a:ln/>
        </p:spPr>
        <p:txBody>
          <a:bodyPr/>
          <a:lstStyle/>
          <a:p>
            <a:pPr>
              <a:buFontTx/>
              <a:buNone/>
            </a:pPr>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852583" y="244810"/>
            <a:ext cx="5208844" cy="3991666"/>
          </a:xfrm>
          <a:ln/>
        </p:spPr>
      </p:sp>
      <p:sp>
        <p:nvSpPr>
          <p:cNvPr id="28675" name="Rectangle 3"/>
          <p:cNvSpPr>
            <a:spLocks noGrp="1" noChangeArrowheads="1"/>
          </p:cNvSpPr>
          <p:nvPr>
            <p:ph type="body" idx="1"/>
          </p:nvPr>
        </p:nvSpPr>
        <p:spPr>
          <a:noFill/>
          <a:ln/>
        </p:spPr>
        <p:txBody>
          <a:bodyPr/>
          <a:lstStyle/>
          <a:p>
            <a:pPr>
              <a:lnSpc>
                <a:spcPct val="100000"/>
              </a:lnSpc>
              <a:spcBef>
                <a:spcPct val="0"/>
              </a:spcBef>
              <a:buSzTx/>
              <a:buFontTx/>
              <a:buNone/>
            </a:pPr>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CF71FA1-2681-4BBF-B54F-F697ED6DF044}" type="slidenum">
              <a:rPr lang="en-US" smtClean="0"/>
              <a:pPr/>
              <a:t>9</a:t>
            </a:fld>
            <a:endParaRPr lang="en-US" smtClean="0"/>
          </a:p>
        </p:txBody>
      </p:sp>
      <p:sp>
        <p:nvSpPr>
          <p:cNvPr id="52227" name="Rectangle 2"/>
          <p:cNvSpPr>
            <a:spLocks noGrp="1" noRot="1" noChangeAspect="1" noChangeArrowheads="1" noTextEdit="1"/>
          </p:cNvSpPr>
          <p:nvPr>
            <p:ph type="sldImg"/>
          </p:nvPr>
        </p:nvSpPr>
        <p:spPr>
          <a:xfrm>
            <a:off x="860356" y="257175"/>
            <a:ext cx="5210279" cy="3994150"/>
          </a:xfrm>
          <a:ln/>
        </p:spPr>
      </p:sp>
      <p:sp>
        <p:nvSpPr>
          <p:cNvPr id="52228" name="Rectangle 3"/>
          <p:cNvSpPr>
            <a:spLocks noGrp="1" noChangeArrowheads="1"/>
          </p:cNvSpPr>
          <p:nvPr>
            <p:ph type="body" idx="1"/>
          </p:nvPr>
        </p:nvSpPr>
        <p:spPr>
          <a:xfrm>
            <a:off x="399119" y="4375152"/>
            <a:ext cx="6160707" cy="4200525"/>
          </a:xfrm>
          <a:noFill/>
          <a:ln/>
        </p:spPr>
        <p:txBody>
          <a:bodyPr/>
          <a:lstStyle/>
          <a:p>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5EA8547-02D9-41F5-838B-2639C52E3E33}" type="slidenum">
              <a:rPr lang="en-US" smtClean="0"/>
              <a:pPr/>
              <a:t>10</a:t>
            </a:fld>
            <a:endParaRPr lang="en-US" smtClean="0"/>
          </a:p>
        </p:txBody>
      </p:sp>
      <p:sp>
        <p:nvSpPr>
          <p:cNvPr id="59395" name="Rectangle 2"/>
          <p:cNvSpPr>
            <a:spLocks noGrp="1" noRot="1" noChangeAspect="1" noChangeArrowheads="1" noTextEdit="1"/>
          </p:cNvSpPr>
          <p:nvPr>
            <p:ph type="sldImg"/>
          </p:nvPr>
        </p:nvSpPr>
        <p:spPr>
          <a:xfrm>
            <a:off x="803275" y="257175"/>
            <a:ext cx="5324475" cy="3994150"/>
          </a:xfrm>
          <a:ln/>
        </p:spPr>
      </p:sp>
      <p:sp>
        <p:nvSpPr>
          <p:cNvPr id="59396" name="Rectangle 3"/>
          <p:cNvSpPr>
            <a:spLocks noGrp="1" noChangeArrowheads="1"/>
          </p:cNvSpPr>
          <p:nvPr>
            <p:ph type="body" idx="1"/>
          </p:nvPr>
        </p:nvSpPr>
        <p:spPr>
          <a:xfrm>
            <a:off x="399119" y="4375151"/>
            <a:ext cx="6160707" cy="4200525"/>
          </a:xfrm>
          <a:noFill/>
          <a:ln/>
        </p:spPr>
        <p:txBody>
          <a:bodyPr/>
          <a:lstStyle/>
          <a:p>
            <a:pPr>
              <a:buFontTx/>
              <a:buNone/>
            </a:pPr>
            <a:endParaRPr lang="en-US"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819" tIns="0" rIns="18819" bIns="0" anchor="b"/>
          <a:lstStyle/>
          <a:p>
            <a:pPr algn="r" defTabSz="903288"/>
            <a:fld id="{B2D4B0B4-FA73-4215-AE1D-D069E3AD4B77}" type="slidenum">
              <a:rPr lang="en-US" sz="800">
                <a:ea typeface="ＭＳ Ｐゴシック" charset="-128"/>
              </a:rPr>
              <a:pPr algn="r" defTabSz="903288"/>
              <a:t>11</a:t>
            </a:fld>
            <a:endParaRPr lang="en-US" sz="800">
              <a:ea typeface="ＭＳ Ｐゴシック" charset="-128"/>
            </a:endParaRPr>
          </a:p>
        </p:txBody>
      </p:sp>
      <p:sp>
        <p:nvSpPr>
          <p:cNvPr id="65539" name="Rectangle 2"/>
          <p:cNvSpPr>
            <a:spLocks noGrp="1" noRot="1" noChangeAspect="1" noChangeArrowheads="1" noTextEdit="1"/>
          </p:cNvSpPr>
          <p:nvPr>
            <p:ph type="sldImg"/>
          </p:nvPr>
        </p:nvSpPr>
        <p:spPr>
          <a:xfrm>
            <a:off x="1156977" y="698500"/>
            <a:ext cx="4547152" cy="3486150"/>
          </a:xfrm>
          <a:ln/>
        </p:spPr>
      </p:sp>
      <p:sp>
        <p:nvSpPr>
          <p:cNvPr id="65540" name="Rectangle 3"/>
          <p:cNvSpPr>
            <a:spLocks noGrp="1" noChangeArrowheads="1"/>
          </p:cNvSpPr>
          <p:nvPr>
            <p:ph type="body" idx="1"/>
          </p:nvPr>
        </p:nvSpPr>
        <p:spPr>
          <a:xfrm>
            <a:off x="686421" y="4416426"/>
            <a:ext cx="5485158" cy="4181475"/>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60" name="Picture 59"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4" name="Rounded Rectangle 33"/>
          <p:cNvSpPr/>
          <p:nvPr/>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Rectangle 84"/>
          <p:cNvSpPr/>
          <p:nvPr/>
        </p:nvSpPr>
        <p:spPr>
          <a:xfrm>
            <a:off x="0"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61" name="Rectangle 60"/>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6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3" name="Title 1"/>
          <p:cNvSpPr txBox="1">
            <a:spLocks/>
          </p:cNvSpPr>
          <p:nvPr userDrawn="1"/>
        </p:nvSpPr>
        <p:spPr>
          <a:xfrm>
            <a:off x="4818888" y="301752"/>
            <a:ext cx="4123944" cy="838200"/>
          </a:xfrm>
          <a:prstGeom prst="rect">
            <a:avLst/>
          </a:prstGeo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mj-cs"/>
              </a:rPr>
              <a:t>Title Right</a:t>
            </a:r>
            <a:endParaRPr kumimoji="0" lang="en-US" sz="3600" b="0" i="0" u="none" strike="noStrike" kern="1200" cap="none" spc="-100" normalizeH="0" baseline="0" noProof="0" dirty="0">
              <a:ln>
                <a:noFill/>
              </a:ln>
              <a:gradFill>
                <a:gsLst>
                  <a:gs pos="0">
                    <a:schemeClr val="tx1"/>
                  </a:gs>
                  <a:gs pos="100000">
                    <a:srgbClr val="01BBBB"/>
                  </a:gs>
                </a:gsLst>
                <a:lin ang="2400000" scaled="0"/>
              </a:gra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8" y="777667"/>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8" y="777667"/>
            <a:ext cx="89319" cy="5287676"/>
          </a:xfrm>
          <a:prstGeom prst="rect">
            <a:avLst/>
          </a:prstGeom>
          <a:noFill/>
          <a:ln>
            <a:noFill/>
          </a:ln>
        </p:spPr>
      </p:pic>
      <p:sp>
        <p:nvSpPr>
          <p:cNvPr id="21" name="Text Placeholder 20"/>
          <p:cNvSpPr>
            <a:spLocks noGrp="1" noChangeAspect="1"/>
          </p:cNvSpPr>
          <p:nvPr>
            <p:ph type="body" sz="quarter" idx="17"/>
          </p:nvPr>
        </p:nvSpPr>
        <p:spPr>
          <a:xfrm>
            <a:off x="219456" y="100584"/>
            <a:ext cx="2670048" cy="1152144"/>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userDrawn="1"/>
        </p:nvSpPr>
        <p:spPr>
          <a:xfrm>
            <a:off x="0" y="6339113"/>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p:nvPr>
        </p:nvSpPr>
        <p:spPr>
          <a:xfrm>
            <a:off x="237744" y="484632"/>
            <a:ext cx="8755128" cy="4372131"/>
          </a:xfrm>
        </p:spPr>
        <p:txBody>
          <a:bodyPr anchor="b" anchorCtr="0"/>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8" name="Picture 57"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52" y="5562600"/>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nvSpPr>
        <p:spPr>
          <a:xfrm>
            <a:off x="1460939" y="5638800"/>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4771697" y="5562600"/>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Rectangle 8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2"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10"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57" name="Rectangle 56"/>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2" name="Rounded Rectangle 31"/>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37"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Segu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81601"/>
            <a:ext cx="9143999" cy="1523603"/>
          </a:xfrm>
          <a:prstGeom prst="rect">
            <a:avLst/>
          </a:prstGeom>
        </p:spPr>
      </p:pic>
      <p:pic>
        <p:nvPicPr>
          <p:cNvPr id="3" name="Picture 2" descr="TextureBanne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10002"/>
            <a:ext cx="9144000" cy="1523603"/>
          </a:xfrm>
          <a:prstGeom prst="rect">
            <a:avLst/>
          </a:prstGeom>
          <a:effectLst>
            <a:outerShdw blurRad="304800" dir="5400000" algn="tl" rotWithShape="0">
              <a:srgbClr val="000000">
                <a:alpha val="50000"/>
              </a:srgbClr>
            </a:outerShdw>
          </a:effectLst>
        </p:spPr>
      </p:pic>
      <p:sp>
        <p:nvSpPr>
          <p:cNvPr id="27" name="Rectangle 3"/>
          <p:cNvSpPr>
            <a:spLocks noChangeArrowheads="1"/>
          </p:cNvSpPr>
          <p:nvPr userDrawn="1"/>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47" name="Rectangle 3"/>
          <p:cNvSpPr>
            <a:spLocks noChangeArrowheads="1"/>
          </p:cNvSpPr>
          <p:nvPr userDrawn="1"/>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1199271" y="3810001"/>
            <a:ext cx="6745458" cy="1523603"/>
          </a:xfrm>
        </p:spPr>
        <p:txBody>
          <a:bodyPr/>
          <a:lstStyle>
            <a:lvl1pPr algn="ctr" defTabSz="914400" rtl="0" eaLnBrk="1" latinLnBrk="0" hangingPunct="1">
              <a:lnSpc>
                <a:spcPct val="85000"/>
              </a:lnSpc>
              <a:spcBef>
                <a:spcPct val="0"/>
              </a:spcBef>
              <a:buNone/>
              <a:defRPr lang="en-US" sz="44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18" name="Rectangle 5"/>
          <p:cNvSpPr>
            <a:spLocks noChangeArrowheads="1"/>
          </p:cNvSpPr>
          <p:nvPr userDrawn="1"/>
        </p:nvSpPr>
        <p:spPr bwMode="ltGray">
          <a:xfrm>
            <a:off x="201362"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9" name="Rectangle 4"/>
          <p:cNvSpPr>
            <a:spLocks noChangeArrowheads="1"/>
          </p:cNvSpPr>
          <p:nvPr userDrawn="1"/>
        </p:nvSpPr>
        <p:spPr bwMode="ltGray">
          <a:xfrm>
            <a:off x="1094320"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20" name="Rectangle 7"/>
          <p:cNvSpPr>
            <a:spLocks noChangeArrowheads="1"/>
          </p:cNvSpPr>
          <p:nvPr userDrawn="1"/>
        </p:nvSpPr>
        <p:spPr bwMode="ltGray">
          <a:xfrm>
            <a:off x="1131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l" defTabSz="814388">
              <a:lnSpc>
                <a:spcPct val="100000"/>
              </a:lnSpc>
            </a:pPr>
            <a:fld id="{DFCF27A5-1A5B-48D3-A060-2758FFBB1ADD}" type="slidenum">
              <a:rPr lang="en-US" sz="600">
                <a:solidFill>
                  <a:srgbClr val="C0C0C0"/>
                </a:solidFill>
                <a:latin typeface="+mj-lt"/>
              </a:rPr>
              <a:pPr algn="l" defTabSz="814388">
                <a:lnSpc>
                  <a:spcPct val="100000"/>
                </a:lnSpc>
              </a:pPr>
              <a:t>‹#›</a:t>
            </a:fld>
            <a:endParaRPr lang="en-US" sz="600" dirty="0">
              <a:solidFill>
                <a:srgbClr val="C0C0C0"/>
              </a:solidFill>
              <a:latin typeface="+mj-lt"/>
            </a:endParaRPr>
          </a:p>
        </p:txBody>
      </p:sp>
      <p:sp>
        <p:nvSpPr>
          <p:cNvPr id="21" name="Picture Placeholder 30"/>
          <p:cNvSpPr>
            <a:spLocks noGrp="1"/>
          </p:cNvSpPr>
          <p:nvPr>
            <p:ph type="pic" sz="quarter" idx="10" hasCustomPrompt="1"/>
          </p:nvPr>
        </p:nvSpPr>
        <p:spPr>
          <a:xfrm>
            <a:off x="1199271" y="1"/>
            <a:ext cx="6753794" cy="381000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2"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2" y="1600202"/>
            <a:ext cx="7435849"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Text Placeholder 9"/>
          <p:cNvSpPr>
            <a:spLocks noGrp="1"/>
          </p:cNvSpPr>
          <p:nvPr>
            <p:ph type="body" sz="quarter" idx="11"/>
          </p:nvPr>
        </p:nvSpPr>
        <p:spPr>
          <a:xfrm>
            <a:off x="793751" y="6372425"/>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7" y="1625375"/>
            <a:ext cx="7474857" cy="4281941"/>
          </a:xfrm>
        </p:spPr>
        <p:txBody>
          <a:bodyPr rtlCol="0" anchor="ctr" anchorCtr="1">
            <a:normAutofit/>
          </a:bodyPr>
          <a:lstStyle>
            <a:lvl1pPr>
              <a:buNone/>
              <a:defRPr/>
            </a:lvl1pPr>
          </a:lstStyle>
          <a:p>
            <a:pPr lvl="0"/>
            <a:r>
              <a:rPr lang="en-US" noProof="0" smtClean="0"/>
              <a:t>Click icon to add table</a:t>
            </a:r>
            <a:endParaRPr lang="en-US" noProof="0"/>
          </a:p>
        </p:txBody>
      </p:sp>
      <p:sp>
        <p:nvSpPr>
          <p:cNvPr id="39" name="Title 1"/>
          <p:cNvSpPr>
            <a:spLocks noGrp="1"/>
          </p:cNvSpPr>
          <p:nvPr>
            <p:ph type="title"/>
          </p:nvPr>
        </p:nvSpPr>
        <p:spPr>
          <a:xfrm>
            <a:off x="793752" y="304800"/>
            <a:ext cx="7435849" cy="838200"/>
          </a:xfrm>
        </p:spPr>
        <p:txBody>
          <a:bodyPr/>
          <a:lstStyle>
            <a:lvl1pPr>
              <a:defRPr/>
            </a:lvl1pPr>
          </a:lstStyle>
          <a:p>
            <a:r>
              <a:rPr lang="en-US" dirty="0" smtClean="0"/>
              <a:t>Click to edit Master title style</a:t>
            </a:r>
            <a:endParaRPr lang="en-US" dirty="0"/>
          </a:p>
        </p:txBody>
      </p:sp>
      <p:sp>
        <p:nvSpPr>
          <p:cNvPr id="5" name="Text Placeholder 9"/>
          <p:cNvSpPr>
            <a:spLocks noGrp="1"/>
          </p:cNvSpPr>
          <p:nvPr>
            <p:ph type="body" sz="quarter" idx="12"/>
          </p:nvPr>
        </p:nvSpPr>
        <p:spPr>
          <a:xfrm>
            <a:off x="793751" y="6372425"/>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2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userDrawn="1"/>
        </p:nvPicPr>
        <p:blipFill>
          <a:blip r:embed="rId3" cstate="print"/>
          <a:stretch>
            <a:fillRect/>
          </a:stretch>
        </p:blipFill>
        <p:spPr>
          <a:xfrm>
            <a:off x="333375" y="6378339"/>
            <a:ext cx="8477250" cy="16291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2"/>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 name="Text Placeholder 3"/>
          <p:cNvSpPr>
            <a:spLocks noGrp="1"/>
          </p:cNvSpPr>
          <p:nvPr>
            <p:ph type="body" sz="quarter" idx="10"/>
          </p:nvPr>
        </p:nvSpPr>
        <p:spPr>
          <a:xfrm>
            <a:off x="239713" y="1339745"/>
            <a:ext cx="4103687" cy="4965700"/>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2011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pic>
        <p:nvPicPr>
          <p:cNvPr id="21" name="Picture 20" descr="verticalbar.png"/>
          <p:cNvPicPr>
            <a:picLocks noChangeAspect="1"/>
          </p:cNvPicPr>
          <p:nvPr userDrawn="1"/>
        </p:nvPicPr>
        <p:blipFill>
          <a:blip r:embed="rId2" cstate="print"/>
          <a:stretch>
            <a:fillRect/>
          </a:stretch>
        </p:blipFill>
        <p:spPr>
          <a:xfrm>
            <a:off x="4948236" y="1335313"/>
            <a:ext cx="83809" cy="4961463"/>
          </a:xfrm>
          <a:prstGeom prst="rect">
            <a:avLst/>
          </a:prstGeom>
        </p:spPr>
      </p:pic>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8"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898" r:id="rId1"/>
    <p:sldLayoutId id="2147483929" r:id="rId2"/>
    <p:sldLayoutId id="2147483899" r:id="rId3"/>
    <p:sldLayoutId id="2147483928"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1" r:id="rId25"/>
    <p:sldLayoutId id="2147483922" r:id="rId26"/>
    <p:sldLayoutId id="2147483923" r:id="rId27"/>
    <p:sldLayoutId id="2147483924" r:id="rId28"/>
    <p:sldLayoutId id="2147483925" r:id="rId29"/>
    <p:sldLayoutId id="2147483926" r:id="rId30"/>
    <p:sldLayoutId id="2147483927" r:id="rId31"/>
    <p:sldLayoutId id="2147483931" r:id="rId32"/>
    <p:sldLayoutId id="2147483932" r:id="rId33"/>
    <p:sldLayoutId id="2147483933" r:id="rId34"/>
    <p:sldLayoutId id="2147483934" r:id="rId35"/>
    <p:sldLayoutId id="2147483936" r:id="rId36"/>
  </p:sldLayoutIdLst>
  <p:transition>
    <p:fade/>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equipstat.com/catalog/images/Patient-Monitor-GT9003-.jpg&amp;imgrefurl=http://www.equipstat.com/catalog/index.php?cPath=0_17&amp;h=360&amp;w=360&amp;sz=46&amp;hl=en&amp;start=3&amp;um=1&amp;tbnid=D0v_kNgN3M71GM:&amp;tbnh=121&amp;tbnw=121&amp;prev=/images?q=patient+monitor&amp;um=1&amp;hl=en" TargetMode="External"/><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hyperlink" Target="http://images.google.com/imgres?imgurl=http://www.siemensmedical.com/siemens/en_US/rg_marcom_FBAs/images/press_room_images/2003/042.03acusonsequoia.jpg&amp;imgrefurl=http://www.medical.siemens.com/webapp/wcs/stores/servlet/SMContentSelect?storeId=10001&amp;langId=-1&amp;catalogId=-1&amp;catTree=100011,18301,13839&amp;relatedCatId=17722&amp;selectView=PressReleaseListView&amp;selectName=year&amp;refererView=CategoryDisplay&amp;categoryId=17722&amp;year=2003&amp;usg=__o9k0dpBS8vK42_u7OI9r9vGrJ-I=&amp;h=1679&amp;w=1500&amp;sz=210&amp;hl=en&amp;start=7&amp;tbnid=WYAA5WYOQlt8MM:&amp;tbnh=150&amp;tbnw=134&amp;prev=/images?q=siemens+Ultrasound&amp;gbv=2&amp;hl=en"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emf"/></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0.gif"/></Relationships>
</file>

<file path=ppt/slides/_rels/slide3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8" Type="http://schemas.openxmlformats.org/officeDocument/2006/relationships/hyperlink" Target="http://www.youtubecisco.com/healthcare" TargetMode="External"/><Relationship Id="rId13" Type="http://schemas.openxmlformats.org/officeDocument/2006/relationships/image" Target="../media/image92.jpeg"/><Relationship Id="rId3" Type="http://schemas.openxmlformats.org/officeDocument/2006/relationships/hyperlink" Target="http://www.facebook.com/" TargetMode="External"/><Relationship Id="rId7" Type="http://schemas.openxmlformats.org/officeDocument/2006/relationships/hyperlink" Target="http://blogs.cisco.com/category/education/" TargetMode="External"/><Relationship Id="rId12"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twitter.com/CiscoHealth" TargetMode="External"/><Relationship Id="rId11" Type="http://schemas.openxmlformats.org/officeDocument/2006/relationships/image" Target="../media/image90.jpeg"/><Relationship Id="rId5" Type="http://schemas.openxmlformats.org/officeDocument/2006/relationships/hyperlink" Target="http://twitter.com/" TargetMode="External"/><Relationship Id="rId10" Type="http://schemas.openxmlformats.org/officeDocument/2006/relationships/image" Target="../media/image89.png"/><Relationship Id="rId4" Type="http://schemas.openxmlformats.org/officeDocument/2006/relationships/hyperlink" Target="http://www.facebook.com/CiscoHealth" TargetMode="External"/><Relationship Id="rId9" Type="http://schemas.openxmlformats.org/officeDocument/2006/relationships/hyperlink" Target="http://cisco.co/go/well" TargetMode="External"/><Relationship Id="rId14" Type="http://schemas.openxmlformats.org/officeDocument/2006/relationships/image" Target="../media/image9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Cisco Medical Grade Network </a:t>
            </a:r>
            <a:r>
              <a:rPr lang="en-US" dirty="0" err="1" smtClean="0"/>
              <a:t>v2.0</a:t>
            </a:r>
            <a:endParaRPr lang="en-US" dirty="0"/>
          </a:p>
        </p:txBody>
      </p:sp>
      <p:sp>
        <p:nvSpPr>
          <p:cNvPr id="3" name="Subtitle 2"/>
          <p:cNvSpPr>
            <a:spLocks noGrp="1"/>
          </p:cNvSpPr>
          <p:nvPr>
            <p:ph type="subTitle" idx="1"/>
          </p:nvPr>
        </p:nvSpPr>
        <p:spPr>
          <a:xfrm>
            <a:off x="236383" y="4464068"/>
            <a:ext cx="8112126" cy="897072"/>
          </a:xfrm>
        </p:spPr>
        <p:txBody>
          <a:bodyPr>
            <a:normAutofit/>
          </a:bodyPr>
          <a:lstStyle/>
          <a:p>
            <a:r>
              <a:rPr lang="en-US" dirty="0" smtClean="0"/>
              <a:t>Business Overview</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smtClean="0"/>
              <a:t>Biomedical Devices</a:t>
            </a:r>
            <a:endParaRPr lang="en-US" sz="2000" smtClean="0"/>
          </a:p>
        </p:txBody>
      </p:sp>
      <p:sp>
        <p:nvSpPr>
          <p:cNvPr id="22532" name="Rectangle 4"/>
          <p:cNvSpPr>
            <a:spLocks noGrp="1" noChangeArrowheads="1"/>
          </p:cNvSpPr>
          <p:nvPr>
            <p:ph idx="1"/>
          </p:nvPr>
        </p:nvSpPr>
        <p:spPr>
          <a:xfrm>
            <a:off x="660400" y="1330327"/>
            <a:ext cx="4406900" cy="6213475"/>
          </a:xfrm>
        </p:spPr>
        <p:txBody>
          <a:bodyPr>
            <a:normAutofit/>
          </a:bodyPr>
          <a:lstStyle/>
          <a:p>
            <a:pPr>
              <a:lnSpc>
                <a:spcPct val="75000"/>
              </a:lnSpc>
              <a:buFont typeface="Wingdings" pitchFamily="2" charset="2"/>
              <a:buNone/>
            </a:pPr>
            <a:r>
              <a:rPr lang="en-US" sz="1600" b="1" dirty="0" smtClean="0">
                <a:solidFill>
                  <a:schemeClr val="tx2"/>
                </a:solidFill>
              </a:rPr>
              <a:t>Wireless Challenges</a:t>
            </a:r>
          </a:p>
          <a:p>
            <a:pPr>
              <a:lnSpc>
                <a:spcPct val="75000"/>
              </a:lnSpc>
            </a:pPr>
            <a:r>
              <a:rPr lang="en-US" sz="1400" dirty="0" smtClean="0"/>
              <a:t>Special </a:t>
            </a:r>
            <a:r>
              <a:rPr lang="en-US" sz="1400" dirty="0" err="1" smtClean="0"/>
              <a:t>RF</a:t>
            </a:r>
            <a:r>
              <a:rPr lang="en-US" sz="1400" dirty="0" smtClean="0"/>
              <a:t> Requirements</a:t>
            </a:r>
          </a:p>
          <a:p>
            <a:pPr marL="463550" lvl="1" indent="-6350">
              <a:lnSpc>
                <a:spcPct val="75000"/>
              </a:lnSpc>
            </a:pPr>
            <a:r>
              <a:rPr lang="en-US" sz="1050" dirty="0" smtClean="0"/>
              <a:t>Vendor specific requirements for 802.11 a/b/g/n usage</a:t>
            </a:r>
          </a:p>
          <a:p>
            <a:pPr marL="463550" lvl="1" indent="-6350">
              <a:lnSpc>
                <a:spcPct val="75000"/>
              </a:lnSpc>
            </a:pPr>
            <a:r>
              <a:rPr lang="en-US" sz="1050" dirty="0" smtClean="0"/>
              <a:t>Dedicated </a:t>
            </a:r>
            <a:r>
              <a:rPr lang="en-US" sz="1050" dirty="0" err="1" smtClean="0"/>
              <a:t>SSIDs</a:t>
            </a:r>
            <a:r>
              <a:rPr lang="en-US" sz="1050" dirty="0" smtClean="0"/>
              <a:t> interference elimination recommendations, etc.</a:t>
            </a:r>
          </a:p>
          <a:p>
            <a:pPr>
              <a:lnSpc>
                <a:spcPct val="75000"/>
              </a:lnSpc>
            </a:pPr>
            <a:r>
              <a:rPr lang="en-US" sz="1400" dirty="0" smtClean="0"/>
              <a:t>Varying Authentication/Encryption Methods</a:t>
            </a:r>
          </a:p>
          <a:p>
            <a:pPr marL="463550" lvl="1" indent="-6350">
              <a:lnSpc>
                <a:spcPct val="75000"/>
              </a:lnSpc>
            </a:pPr>
            <a:r>
              <a:rPr lang="en-US" sz="1050" dirty="0" err="1" smtClean="0"/>
              <a:t>WEP</a:t>
            </a:r>
            <a:r>
              <a:rPr lang="en-US" sz="1050" dirty="0" smtClean="0"/>
              <a:t>, </a:t>
            </a:r>
            <a:r>
              <a:rPr lang="en-US" sz="1050" dirty="0" err="1" smtClean="0"/>
              <a:t>WPA</a:t>
            </a:r>
            <a:r>
              <a:rPr lang="en-US" sz="1050" dirty="0" smtClean="0"/>
              <a:t>, </a:t>
            </a:r>
            <a:r>
              <a:rPr lang="en-US" sz="1050" dirty="0" err="1" smtClean="0"/>
              <a:t>WPA2</a:t>
            </a:r>
            <a:r>
              <a:rPr lang="en-US" sz="1050" dirty="0" smtClean="0"/>
              <a:t> </a:t>
            </a:r>
          </a:p>
          <a:p>
            <a:pPr marL="463550" lvl="1" indent="-6350">
              <a:lnSpc>
                <a:spcPct val="75000"/>
              </a:lnSpc>
            </a:pPr>
            <a:r>
              <a:rPr lang="en-US" sz="1050" dirty="0" err="1" smtClean="0"/>
              <a:t>802.1x</a:t>
            </a:r>
            <a:r>
              <a:rPr lang="en-US" sz="1050" dirty="0" smtClean="0"/>
              <a:t> not common on today's biomedical devices</a:t>
            </a:r>
          </a:p>
          <a:p>
            <a:pPr>
              <a:lnSpc>
                <a:spcPct val="75000"/>
              </a:lnSpc>
            </a:pPr>
            <a:r>
              <a:rPr lang="en-US" sz="1400" dirty="0" smtClean="0"/>
              <a:t>Unique Layer 2 (</a:t>
            </a:r>
            <a:r>
              <a:rPr lang="en-US" sz="1400" dirty="0" err="1" smtClean="0"/>
              <a:t>L2</a:t>
            </a:r>
            <a:r>
              <a:rPr lang="en-US" sz="1400" dirty="0" smtClean="0"/>
              <a:t>) and Layer 3 (</a:t>
            </a:r>
            <a:r>
              <a:rPr lang="en-US" sz="1400" dirty="0" err="1" smtClean="0"/>
              <a:t>L3</a:t>
            </a:r>
            <a:r>
              <a:rPr lang="en-US" sz="1400" dirty="0" smtClean="0"/>
              <a:t>) requirements</a:t>
            </a:r>
          </a:p>
          <a:p>
            <a:pPr marL="463550" lvl="1" indent="-6350">
              <a:lnSpc>
                <a:spcPct val="75000"/>
              </a:lnSpc>
            </a:pPr>
            <a:r>
              <a:rPr lang="en-US" sz="1050" dirty="0" smtClean="0"/>
              <a:t>Many vendors require separate parallel Layer 2 </a:t>
            </a:r>
            <a:r>
              <a:rPr lang="en-US" sz="1050" dirty="0" err="1" smtClean="0"/>
              <a:t>VLANs</a:t>
            </a:r>
            <a:endParaRPr lang="en-US" sz="1050" dirty="0" smtClean="0"/>
          </a:p>
          <a:p>
            <a:pPr marL="463550" lvl="1" indent="-6350">
              <a:lnSpc>
                <a:spcPct val="75000"/>
              </a:lnSpc>
            </a:pPr>
            <a:r>
              <a:rPr lang="en-US" sz="1050" dirty="0" smtClean="0"/>
              <a:t>Layer 3 and multicast functionality may be limited</a:t>
            </a:r>
          </a:p>
          <a:p>
            <a:pPr marL="463550" lvl="1" indent="-6350">
              <a:lnSpc>
                <a:spcPct val="75000"/>
              </a:lnSpc>
            </a:pPr>
            <a:r>
              <a:rPr lang="en-US" sz="1050" dirty="0" smtClean="0"/>
              <a:t>A 1:1 </a:t>
            </a:r>
            <a:r>
              <a:rPr lang="en-US" sz="1050" dirty="0" err="1" smtClean="0"/>
              <a:t>SSID</a:t>
            </a:r>
            <a:r>
              <a:rPr lang="en-US" sz="1050" dirty="0" smtClean="0"/>
              <a:t>/</a:t>
            </a:r>
            <a:r>
              <a:rPr lang="en-US" sz="1050" dirty="0" err="1" smtClean="0"/>
              <a:t>VLAN</a:t>
            </a:r>
            <a:r>
              <a:rPr lang="en-US" sz="1050" dirty="0" smtClean="0"/>
              <a:t> mapping  generally required or recommended</a:t>
            </a:r>
          </a:p>
          <a:p>
            <a:pPr>
              <a:lnSpc>
                <a:spcPct val="75000"/>
              </a:lnSpc>
            </a:pPr>
            <a:r>
              <a:rPr lang="en-US" sz="1400" dirty="0" smtClean="0"/>
              <a:t>Traffic Flows Vary</a:t>
            </a:r>
          </a:p>
          <a:p>
            <a:pPr marL="463550" lvl="1" indent="-6350">
              <a:lnSpc>
                <a:spcPct val="75000"/>
              </a:lnSpc>
            </a:pPr>
            <a:r>
              <a:rPr lang="en-US" sz="1050" dirty="0" smtClean="0"/>
              <a:t>Patient monitors: Small (300 byte),  but frequent (</a:t>
            </a:r>
            <a:r>
              <a:rPr lang="en-US" sz="1050" dirty="0" err="1" smtClean="0"/>
              <a:t>4x</a:t>
            </a:r>
            <a:r>
              <a:rPr lang="en-US" sz="1050" dirty="0" smtClean="0"/>
              <a:t>/sec) broadcasts, multicasts or </a:t>
            </a:r>
            <a:r>
              <a:rPr lang="en-US" sz="1050" dirty="0" err="1" smtClean="0"/>
              <a:t>unicast</a:t>
            </a:r>
            <a:r>
              <a:rPr lang="en-US" sz="1050" dirty="0" smtClean="0"/>
              <a:t> (vendor-specific)</a:t>
            </a:r>
          </a:p>
          <a:p>
            <a:pPr marL="463550" lvl="1" indent="-6350">
              <a:lnSpc>
                <a:spcPct val="75000"/>
              </a:lnSpc>
            </a:pPr>
            <a:r>
              <a:rPr lang="en-US" sz="1050" dirty="0" smtClean="0"/>
              <a:t>IV pumps:  Formulary and firmware updates are usually small and not a daily occurrence</a:t>
            </a:r>
          </a:p>
          <a:p>
            <a:pPr marL="463550" lvl="1" indent="-6350">
              <a:lnSpc>
                <a:spcPct val="75000"/>
              </a:lnSpc>
            </a:pPr>
            <a:r>
              <a:rPr lang="en-US" sz="1050" dirty="0" smtClean="0"/>
              <a:t>Biomedical devices often communicate back to central monitoring station</a:t>
            </a:r>
          </a:p>
          <a:p>
            <a:pPr marL="463550" lvl="1" indent="-6350">
              <a:lnSpc>
                <a:spcPct val="75000"/>
              </a:lnSpc>
            </a:pPr>
            <a:r>
              <a:rPr lang="en-US" sz="1050" dirty="0" smtClean="0"/>
              <a:t>Portable radiology devices store studies on the PACS while the device is in use at the point of care</a:t>
            </a:r>
          </a:p>
          <a:p>
            <a:pPr marL="463550" lvl="1" indent="-6350">
              <a:lnSpc>
                <a:spcPct val="75000"/>
              </a:lnSpc>
            </a:pPr>
            <a:endParaRPr lang="en-US" sz="1100" dirty="0" smtClean="0"/>
          </a:p>
        </p:txBody>
      </p:sp>
      <p:sp>
        <p:nvSpPr>
          <p:cNvPr id="20" name="Rectangle 19"/>
          <p:cNvSpPr/>
          <p:nvPr/>
        </p:nvSpPr>
        <p:spPr bwMode="auto">
          <a:xfrm>
            <a:off x="5232401" y="1266825"/>
            <a:ext cx="3446463"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a:defRPr/>
            </a:pPr>
            <a:endParaRPr lang="en-US"/>
          </a:p>
        </p:txBody>
      </p:sp>
      <p:sp>
        <p:nvSpPr>
          <p:cNvPr id="22533" name="Rectangle 29"/>
          <p:cNvSpPr>
            <a:spLocks noChangeArrowheads="1"/>
          </p:cNvSpPr>
          <p:nvPr/>
        </p:nvSpPr>
        <p:spPr bwMode="auto">
          <a:xfrm>
            <a:off x="5308600" y="1343025"/>
            <a:ext cx="3284538"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a:p>
        </p:txBody>
      </p:sp>
      <p:sp>
        <p:nvSpPr>
          <p:cNvPr id="22534" name="Rectangle 25"/>
          <p:cNvSpPr>
            <a:spLocks noChangeArrowheads="1"/>
          </p:cNvSpPr>
          <p:nvPr/>
        </p:nvSpPr>
        <p:spPr bwMode="auto">
          <a:xfrm>
            <a:off x="6464300" y="1474788"/>
            <a:ext cx="2108200" cy="1415772"/>
          </a:xfrm>
          <a:prstGeom prst="rect">
            <a:avLst/>
          </a:prstGeom>
          <a:noFill/>
          <a:ln w="9525">
            <a:noFill/>
            <a:miter lim="800000"/>
            <a:headEnd/>
            <a:tailEnd/>
          </a:ln>
        </p:spPr>
        <p:txBody>
          <a:bodyPr>
            <a:spAutoFit/>
          </a:bodyPr>
          <a:lstStyle/>
          <a:p>
            <a:pPr algn="l"/>
            <a:r>
              <a:rPr lang="en-US" sz="1400">
                <a:solidFill>
                  <a:schemeClr val="bg1"/>
                </a:solidFill>
              </a:rPr>
              <a:t>Patient Monitors</a:t>
            </a:r>
          </a:p>
          <a:p>
            <a:pPr algn="l"/>
            <a:r>
              <a:rPr lang="en-US" sz="1200" b="0">
                <a:solidFill>
                  <a:schemeClr val="bg1"/>
                </a:solidFill>
              </a:rPr>
              <a:t>Provides real time monitoring of vital signs (blood pressure, oximetry etc) on continuous basis.</a:t>
            </a:r>
          </a:p>
          <a:p>
            <a:pPr algn="l"/>
            <a:r>
              <a:rPr lang="en-US" sz="1200" b="0">
                <a:solidFill>
                  <a:schemeClr val="bg1"/>
                </a:solidFill>
              </a:rPr>
              <a:t> </a:t>
            </a:r>
          </a:p>
          <a:p>
            <a:pPr algn="l"/>
            <a:r>
              <a:rPr lang="en-US" sz="1200" b="0">
                <a:solidFill>
                  <a:schemeClr val="bg1"/>
                </a:solidFill>
              </a:rPr>
              <a:t> </a:t>
            </a:r>
          </a:p>
        </p:txBody>
      </p:sp>
      <p:sp>
        <p:nvSpPr>
          <p:cNvPr id="22535" name="AutoShape 40"/>
          <p:cNvSpPr>
            <a:spLocks noChangeArrowheads="1"/>
          </p:cNvSpPr>
          <p:nvPr/>
        </p:nvSpPr>
        <p:spPr bwMode="ltGray">
          <a:xfrm>
            <a:off x="5219700" y="6470872"/>
            <a:ext cx="34417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sp>
        <p:nvSpPr>
          <p:cNvPr id="22536" name="Rectangle 36"/>
          <p:cNvSpPr>
            <a:spLocks noChangeArrowheads="1"/>
          </p:cNvSpPr>
          <p:nvPr/>
        </p:nvSpPr>
        <p:spPr bwMode="auto">
          <a:xfrm>
            <a:off x="6464300" y="3049588"/>
            <a:ext cx="2260600" cy="1231106"/>
          </a:xfrm>
          <a:prstGeom prst="rect">
            <a:avLst/>
          </a:prstGeom>
          <a:noFill/>
          <a:ln w="9525">
            <a:noFill/>
            <a:miter lim="800000"/>
            <a:headEnd/>
            <a:tailEnd/>
          </a:ln>
        </p:spPr>
        <p:txBody>
          <a:bodyPr>
            <a:spAutoFit/>
          </a:bodyPr>
          <a:lstStyle/>
          <a:p>
            <a:pPr algn="l"/>
            <a:r>
              <a:rPr lang="en-US" sz="1400">
                <a:solidFill>
                  <a:schemeClr val="bg1"/>
                </a:solidFill>
              </a:rPr>
              <a:t>Infusion (IV) Pumps </a:t>
            </a:r>
          </a:p>
          <a:p>
            <a:pPr algn="l"/>
            <a:r>
              <a:rPr lang="en-US" sz="1200" b="0">
                <a:solidFill>
                  <a:schemeClr val="bg1"/>
                </a:solidFill>
              </a:rPr>
              <a:t>Administers medication to patients and requires formulary and drug library updates on </a:t>
            </a:r>
            <a:r>
              <a:rPr lang="en-US" sz="1200">
                <a:solidFill>
                  <a:schemeClr val="bg1"/>
                </a:solidFill>
              </a:rPr>
              <a:t>an intermittent</a:t>
            </a:r>
            <a:r>
              <a:rPr lang="en-US" sz="1200" b="0">
                <a:solidFill>
                  <a:schemeClr val="bg1"/>
                </a:solidFill>
              </a:rPr>
              <a:t> basis.</a:t>
            </a:r>
          </a:p>
        </p:txBody>
      </p:sp>
      <p:grpSp>
        <p:nvGrpSpPr>
          <p:cNvPr id="2" name="Group 8"/>
          <p:cNvGrpSpPr>
            <a:grpSpLocks/>
          </p:cNvGrpSpPr>
          <p:nvPr/>
        </p:nvGrpSpPr>
        <p:grpSpPr bwMode="auto">
          <a:xfrm>
            <a:off x="5429251" y="1292225"/>
            <a:ext cx="1000125" cy="1447800"/>
            <a:chOff x="3690" y="1008"/>
            <a:chExt cx="630" cy="912"/>
          </a:xfrm>
        </p:grpSpPr>
        <p:sp>
          <p:nvSpPr>
            <p:cNvPr id="89" name="Rectangle 9"/>
            <p:cNvSpPr>
              <a:spLocks noChangeArrowheads="1"/>
            </p:cNvSpPr>
            <p:nvPr/>
          </p:nvSpPr>
          <p:spPr bwMode="auto">
            <a:xfrm>
              <a:off x="3744" y="1152"/>
              <a:ext cx="528" cy="768"/>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defRPr/>
              </a:pPr>
              <a:endParaRPr lang="en-US" sz="1000" b="0" dirty="0">
                <a:solidFill>
                  <a:schemeClr val="bg1"/>
                </a:solidFill>
              </a:endParaRPr>
            </a:p>
          </p:txBody>
        </p:sp>
        <p:sp>
          <p:nvSpPr>
            <p:cNvPr id="22550" name="Text Box 10"/>
            <p:cNvSpPr txBox="1">
              <a:spLocks noChangeArrowheads="1"/>
            </p:cNvSpPr>
            <p:nvPr/>
          </p:nvSpPr>
          <p:spPr bwMode="auto">
            <a:xfrm>
              <a:off x="3744" y="1008"/>
              <a:ext cx="528" cy="97"/>
            </a:xfrm>
            <a:prstGeom prst="rect">
              <a:avLst/>
            </a:prstGeom>
            <a:noFill/>
            <a:ln w="9525" algn="ctr">
              <a:noFill/>
              <a:miter lim="800000"/>
              <a:headEnd/>
              <a:tailEnd/>
            </a:ln>
          </p:spPr>
          <p:txBody>
            <a:bodyPr lIns="0" tIns="0" rIns="0" bIns="0">
              <a:spAutoFit/>
            </a:bodyPr>
            <a:lstStyle/>
            <a:p>
              <a:pPr defTabSz="814388">
                <a:spcBef>
                  <a:spcPct val="10000"/>
                </a:spcBef>
              </a:pPr>
              <a:r>
                <a:rPr lang="en-US" sz="1000" b="0">
                  <a:solidFill>
                    <a:srgbClr val="89A424"/>
                  </a:solidFill>
                </a:rPr>
                <a:t> </a:t>
              </a:r>
            </a:p>
          </p:txBody>
        </p:sp>
        <p:pic>
          <p:nvPicPr>
            <p:cNvPr id="22551" name="Picture 11" descr="Patient-Monitor-GT9003-">
              <a:hlinkClick r:id="rId3"/>
            </p:cNvPr>
            <p:cNvPicPr>
              <a:picLocks noChangeAspect="1" noChangeArrowheads="1"/>
            </p:cNvPicPr>
            <p:nvPr/>
          </p:nvPicPr>
          <p:blipFill>
            <a:blip r:embed="rId4" cstate="print"/>
            <a:srcRect/>
            <a:stretch>
              <a:fillRect/>
            </a:stretch>
          </p:blipFill>
          <p:spPr bwMode="auto">
            <a:xfrm>
              <a:off x="3840" y="1488"/>
              <a:ext cx="336" cy="336"/>
            </a:xfrm>
            <a:prstGeom prst="rect">
              <a:avLst/>
            </a:prstGeom>
            <a:noFill/>
            <a:ln w="9525">
              <a:noFill/>
              <a:miter lim="800000"/>
              <a:headEnd/>
              <a:tailEnd/>
            </a:ln>
          </p:spPr>
        </p:pic>
        <p:sp>
          <p:nvSpPr>
            <p:cNvPr id="22552" name="Text Box 12"/>
            <p:cNvSpPr txBox="1">
              <a:spLocks noChangeArrowheads="1"/>
            </p:cNvSpPr>
            <p:nvPr/>
          </p:nvSpPr>
          <p:spPr bwMode="auto">
            <a:xfrm>
              <a:off x="3690" y="1176"/>
              <a:ext cx="630" cy="246"/>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000" b="0"/>
                <a:t>Patient</a:t>
              </a:r>
              <a:br>
                <a:rPr lang="en-US" sz="1000" b="0"/>
              </a:br>
              <a:r>
                <a:rPr lang="en-US" sz="1000" b="0"/>
                <a:t>Monitors</a:t>
              </a:r>
            </a:p>
          </p:txBody>
        </p:sp>
      </p:grpSp>
      <p:grpSp>
        <p:nvGrpSpPr>
          <p:cNvPr id="3" name="Group 36"/>
          <p:cNvGrpSpPr>
            <a:grpSpLocks/>
          </p:cNvGrpSpPr>
          <p:nvPr/>
        </p:nvGrpSpPr>
        <p:grpSpPr bwMode="auto">
          <a:xfrm>
            <a:off x="5510213" y="3124200"/>
            <a:ext cx="838200" cy="1219200"/>
            <a:chOff x="2592" y="756"/>
            <a:chExt cx="528" cy="768"/>
          </a:xfrm>
        </p:grpSpPr>
        <p:sp>
          <p:nvSpPr>
            <p:cNvPr id="94" name="Rectangle 37"/>
            <p:cNvSpPr>
              <a:spLocks noChangeArrowheads="1"/>
            </p:cNvSpPr>
            <p:nvPr/>
          </p:nvSpPr>
          <p:spPr bwMode="auto">
            <a:xfrm>
              <a:off x="2592" y="756"/>
              <a:ext cx="528" cy="768"/>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defRPr/>
              </a:pPr>
              <a:endParaRPr lang="en-US" sz="1000" b="0" dirty="0">
                <a:solidFill>
                  <a:schemeClr val="bg1"/>
                </a:solidFill>
              </a:endParaRPr>
            </a:p>
          </p:txBody>
        </p:sp>
        <p:sp>
          <p:nvSpPr>
            <p:cNvPr id="22546" name="Text Box 38"/>
            <p:cNvSpPr txBox="1">
              <a:spLocks noChangeArrowheads="1"/>
            </p:cNvSpPr>
            <p:nvPr/>
          </p:nvSpPr>
          <p:spPr bwMode="auto">
            <a:xfrm>
              <a:off x="2592" y="1008"/>
              <a:ext cx="528" cy="97"/>
            </a:xfrm>
            <a:prstGeom prst="rect">
              <a:avLst/>
            </a:prstGeom>
            <a:noFill/>
            <a:ln w="9525" algn="ctr">
              <a:noFill/>
              <a:miter lim="800000"/>
              <a:headEnd/>
              <a:tailEnd/>
            </a:ln>
          </p:spPr>
          <p:txBody>
            <a:bodyPr lIns="0" tIns="0" rIns="0" bIns="0">
              <a:spAutoFit/>
            </a:bodyPr>
            <a:lstStyle/>
            <a:p>
              <a:pPr defTabSz="814388">
                <a:spcBef>
                  <a:spcPct val="10000"/>
                </a:spcBef>
              </a:pPr>
              <a:r>
                <a:rPr lang="en-US" sz="1000" b="0">
                  <a:solidFill>
                    <a:srgbClr val="89A424"/>
                  </a:solidFill>
                </a:rPr>
                <a:t> </a:t>
              </a:r>
            </a:p>
          </p:txBody>
        </p:sp>
        <p:sp>
          <p:nvSpPr>
            <p:cNvPr id="22547" name="Text Box 39"/>
            <p:cNvSpPr txBox="1">
              <a:spLocks noChangeArrowheads="1"/>
            </p:cNvSpPr>
            <p:nvPr/>
          </p:nvSpPr>
          <p:spPr bwMode="auto">
            <a:xfrm>
              <a:off x="2634" y="780"/>
              <a:ext cx="438" cy="246"/>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000" b="0"/>
                <a:t>IV Pumps</a:t>
              </a:r>
            </a:p>
          </p:txBody>
        </p:sp>
        <p:pic>
          <p:nvPicPr>
            <p:cNvPr id="22548" name="Picture 40"/>
            <p:cNvPicPr>
              <a:picLocks noChangeAspect="1" noChangeArrowheads="1"/>
            </p:cNvPicPr>
            <p:nvPr/>
          </p:nvPicPr>
          <p:blipFill>
            <a:blip r:embed="rId5" cstate="print"/>
            <a:srcRect/>
            <a:stretch>
              <a:fillRect/>
            </a:stretch>
          </p:blipFill>
          <p:spPr bwMode="auto">
            <a:xfrm>
              <a:off x="2640" y="1047"/>
              <a:ext cx="430" cy="426"/>
            </a:xfrm>
            <a:prstGeom prst="rect">
              <a:avLst/>
            </a:prstGeom>
            <a:noFill/>
            <a:ln w="9525" algn="ctr">
              <a:noFill/>
              <a:miter lim="800000"/>
              <a:headEnd/>
              <a:tailEnd/>
            </a:ln>
          </p:spPr>
        </p:pic>
      </p:grpSp>
      <p:sp>
        <p:nvSpPr>
          <p:cNvPr id="22539" name="Rectangle 36"/>
          <p:cNvSpPr>
            <a:spLocks noChangeArrowheads="1"/>
          </p:cNvSpPr>
          <p:nvPr/>
        </p:nvSpPr>
        <p:spPr bwMode="auto">
          <a:xfrm>
            <a:off x="6464300" y="4745039"/>
            <a:ext cx="2260600" cy="1446550"/>
          </a:xfrm>
          <a:prstGeom prst="rect">
            <a:avLst/>
          </a:prstGeom>
          <a:noFill/>
          <a:ln w="9525">
            <a:noFill/>
            <a:miter lim="800000"/>
            <a:headEnd/>
            <a:tailEnd/>
          </a:ln>
        </p:spPr>
        <p:txBody>
          <a:bodyPr>
            <a:spAutoFit/>
          </a:bodyPr>
          <a:lstStyle/>
          <a:p>
            <a:pPr algn="l"/>
            <a:r>
              <a:rPr lang="en-US" sz="1400">
                <a:solidFill>
                  <a:schemeClr val="bg1"/>
                </a:solidFill>
              </a:rPr>
              <a:t>Portable Radiology    Devices</a:t>
            </a:r>
          </a:p>
          <a:p>
            <a:pPr algn="l"/>
            <a:r>
              <a:rPr lang="en-US" sz="1200" b="0">
                <a:solidFill>
                  <a:schemeClr val="bg1"/>
                </a:solidFill>
              </a:rPr>
              <a:t>Provide wireless connectivity to the RIS and PACS system. Eliminate delays in storing studies acquired at point </a:t>
            </a:r>
            <a:br>
              <a:rPr lang="en-US" sz="1200" b="0">
                <a:solidFill>
                  <a:schemeClr val="bg1"/>
                </a:solidFill>
              </a:rPr>
            </a:br>
            <a:r>
              <a:rPr lang="en-US" sz="1200" b="0">
                <a:solidFill>
                  <a:schemeClr val="bg1"/>
                </a:solidFill>
              </a:rPr>
              <a:t>of care.</a:t>
            </a:r>
          </a:p>
        </p:txBody>
      </p:sp>
      <p:grpSp>
        <p:nvGrpSpPr>
          <p:cNvPr id="4" name="Group 36"/>
          <p:cNvGrpSpPr>
            <a:grpSpLocks/>
          </p:cNvGrpSpPr>
          <p:nvPr/>
        </p:nvGrpSpPr>
        <p:grpSpPr bwMode="auto">
          <a:xfrm>
            <a:off x="5505450" y="4819650"/>
            <a:ext cx="842963" cy="1219200"/>
            <a:chOff x="2589" y="756"/>
            <a:chExt cx="531" cy="768"/>
          </a:xfrm>
        </p:grpSpPr>
        <p:sp>
          <p:nvSpPr>
            <p:cNvPr id="23" name="Rectangle 37"/>
            <p:cNvSpPr>
              <a:spLocks noChangeArrowheads="1"/>
            </p:cNvSpPr>
            <p:nvPr/>
          </p:nvSpPr>
          <p:spPr bwMode="auto">
            <a:xfrm>
              <a:off x="2592" y="756"/>
              <a:ext cx="528" cy="768"/>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defRPr/>
              </a:pPr>
              <a:endParaRPr lang="en-US" sz="1000" b="0" dirty="0">
                <a:solidFill>
                  <a:schemeClr val="bg1"/>
                </a:solidFill>
              </a:endParaRPr>
            </a:p>
          </p:txBody>
        </p:sp>
        <p:sp>
          <p:nvSpPr>
            <p:cNvPr id="22543" name="Text Box 38"/>
            <p:cNvSpPr txBox="1">
              <a:spLocks noChangeArrowheads="1"/>
            </p:cNvSpPr>
            <p:nvPr/>
          </p:nvSpPr>
          <p:spPr bwMode="auto">
            <a:xfrm>
              <a:off x="2592" y="1008"/>
              <a:ext cx="528" cy="97"/>
            </a:xfrm>
            <a:prstGeom prst="rect">
              <a:avLst/>
            </a:prstGeom>
            <a:noFill/>
            <a:ln w="9525" algn="ctr">
              <a:noFill/>
              <a:miter lim="800000"/>
              <a:headEnd/>
              <a:tailEnd/>
            </a:ln>
          </p:spPr>
          <p:txBody>
            <a:bodyPr lIns="0" tIns="0" rIns="0" bIns="0">
              <a:spAutoFit/>
            </a:bodyPr>
            <a:lstStyle/>
            <a:p>
              <a:pPr defTabSz="814388">
                <a:spcBef>
                  <a:spcPct val="10000"/>
                </a:spcBef>
              </a:pPr>
              <a:r>
                <a:rPr lang="en-US" sz="1000" b="0">
                  <a:solidFill>
                    <a:srgbClr val="89A424"/>
                  </a:solidFill>
                </a:rPr>
                <a:t> </a:t>
              </a:r>
            </a:p>
          </p:txBody>
        </p:sp>
        <p:sp>
          <p:nvSpPr>
            <p:cNvPr id="22544" name="Text Box 39"/>
            <p:cNvSpPr txBox="1">
              <a:spLocks noChangeArrowheads="1"/>
            </p:cNvSpPr>
            <p:nvPr/>
          </p:nvSpPr>
          <p:spPr bwMode="auto">
            <a:xfrm>
              <a:off x="2589" y="780"/>
              <a:ext cx="528" cy="246"/>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000" b="0"/>
                <a:t>Radiology  Devices</a:t>
              </a:r>
            </a:p>
          </p:txBody>
        </p:sp>
      </p:grpSp>
      <p:pic>
        <p:nvPicPr>
          <p:cNvPr id="22541" name="Picture 2" descr="http://t0.gstatic.com/images?q=tbn:WYAA5WYOQlt8MM:http://www.siemensmedical.com/siemens/en_US/rg_marcom_FBAs/images/press_room_images/2003/042.03acusonsequoia.jpg">
            <a:hlinkClick r:id="rId6"/>
          </p:cNvPr>
          <p:cNvPicPr>
            <a:picLocks noChangeAspect="1" noChangeArrowheads="1"/>
          </p:cNvPicPr>
          <p:nvPr/>
        </p:nvPicPr>
        <p:blipFill>
          <a:blip r:embed="rId7" cstate="print"/>
          <a:srcRect/>
          <a:stretch>
            <a:fillRect/>
          </a:stretch>
        </p:blipFill>
        <p:spPr bwMode="auto">
          <a:xfrm>
            <a:off x="5551488" y="5202238"/>
            <a:ext cx="746125" cy="8366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Grp="1" noChangeArrowheads="1"/>
          </p:cNvSpPr>
          <p:nvPr>
            <p:ph type="title"/>
          </p:nvPr>
        </p:nvSpPr>
        <p:spPr/>
        <p:txBody>
          <a:bodyPr/>
          <a:lstStyle/>
          <a:p>
            <a:pPr eaLnBrk="1" hangingPunct="1"/>
            <a:r>
              <a:rPr lang="en-US" smtClean="0"/>
              <a:t>Real Time Location Services (RTLS)</a:t>
            </a:r>
          </a:p>
        </p:txBody>
      </p:sp>
      <p:sp>
        <p:nvSpPr>
          <p:cNvPr id="12" name="Content Placeholder 11"/>
          <p:cNvSpPr>
            <a:spLocks noGrp="1"/>
          </p:cNvSpPr>
          <p:nvPr>
            <p:ph idx="1"/>
          </p:nvPr>
        </p:nvSpPr>
        <p:spPr>
          <a:xfrm>
            <a:off x="793750" y="1520825"/>
            <a:ext cx="4206875" cy="5175250"/>
          </a:xfrm>
        </p:spPr>
        <p:txBody>
          <a:bodyPr>
            <a:normAutofit lnSpcReduction="10000"/>
          </a:bodyPr>
          <a:lstStyle/>
          <a:p>
            <a:pPr>
              <a:lnSpc>
                <a:spcPct val="85000"/>
              </a:lnSpc>
              <a:buFont typeface="Wingdings" pitchFamily="2" charset="2"/>
              <a:buNone/>
            </a:pPr>
            <a:r>
              <a:rPr lang="en-US" sz="2000" b="1" smtClean="0">
                <a:solidFill>
                  <a:schemeClr val="tx2"/>
                </a:solidFill>
              </a:rPr>
              <a:t>RTLS Challenges</a:t>
            </a:r>
          </a:p>
          <a:p>
            <a:pPr>
              <a:lnSpc>
                <a:spcPct val="85000"/>
              </a:lnSpc>
            </a:pPr>
            <a:r>
              <a:rPr lang="en-US" sz="1800" smtClean="0"/>
              <a:t>Accuracy</a:t>
            </a:r>
          </a:p>
          <a:p>
            <a:pPr marL="457200" lvl="1" indent="0">
              <a:lnSpc>
                <a:spcPct val="85000"/>
              </a:lnSpc>
            </a:pPr>
            <a:r>
              <a:rPr lang="en-US" sz="1400" smtClean="0"/>
              <a:t>Achieving room-level accuracy is essential in many, if not all, healthcare organizations</a:t>
            </a:r>
          </a:p>
          <a:p>
            <a:pPr marL="457200" lvl="1" indent="0">
              <a:lnSpc>
                <a:spcPct val="85000"/>
              </a:lnSpc>
            </a:pPr>
            <a:r>
              <a:rPr lang="en-US" sz="1400" smtClean="0"/>
              <a:t>Healthcare organizations are beginning to use RTLS to trigger billing systems for pumps used by a patient</a:t>
            </a:r>
          </a:p>
          <a:p>
            <a:pPr>
              <a:lnSpc>
                <a:spcPct val="85000"/>
              </a:lnSpc>
            </a:pPr>
            <a:r>
              <a:rPr lang="en-US" sz="1800" smtClean="0"/>
              <a:t>Often 802.11 networks are not designed with RTLS in mind</a:t>
            </a:r>
          </a:p>
          <a:p>
            <a:pPr marL="457200" lvl="1" indent="0">
              <a:lnSpc>
                <a:spcPct val="85000"/>
              </a:lnSpc>
            </a:pPr>
            <a:r>
              <a:rPr lang="en-US" sz="1400" smtClean="0"/>
              <a:t>Often 802.11 site surveys are focused on voice and data deployments with no consideration for RTLS, frequently resulting in poor accuracy</a:t>
            </a:r>
          </a:p>
          <a:p>
            <a:pPr>
              <a:lnSpc>
                <a:spcPct val="85000"/>
              </a:lnSpc>
            </a:pPr>
            <a:r>
              <a:rPr lang="en-US" sz="1800" smtClean="0"/>
              <a:t>Many different standards and techniques available from multiple vendors</a:t>
            </a:r>
          </a:p>
          <a:p>
            <a:pPr marL="457200" lvl="1" indent="0">
              <a:lnSpc>
                <a:spcPct val="85000"/>
              </a:lnSpc>
              <a:spcBef>
                <a:spcPct val="50000"/>
              </a:spcBef>
              <a:buClr>
                <a:schemeClr val="tx2"/>
              </a:buClr>
            </a:pPr>
            <a:r>
              <a:rPr lang="en-US" sz="1400" smtClean="0"/>
              <a:t>Different technologies use different deployment models or hardware and provide varying levels of service</a:t>
            </a:r>
          </a:p>
          <a:p>
            <a:pPr marL="457200" lvl="1" indent="0">
              <a:lnSpc>
                <a:spcPct val="85000"/>
              </a:lnSpc>
            </a:pPr>
            <a:r>
              <a:rPr lang="en-US" sz="1600" smtClean="0"/>
              <a:t> </a:t>
            </a:r>
          </a:p>
          <a:p>
            <a:pPr marL="457200" lvl="1" indent="0">
              <a:lnSpc>
                <a:spcPct val="85000"/>
              </a:lnSpc>
            </a:pPr>
            <a:endParaRPr lang="en-US" sz="1600" smtClean="0"/>
          </a:p>
          <a:p>
            <a:pPr>
              <a:lnSpc>
                <a:spcPct val="85000"/>
              </a:lnSpc>
            </a:pPr>
            <a:endParaRPr lang="en-US" smtClean="0"/>
          </a:p>
        </p:txBody>
      </p:sp>
      <p:sp>
        <p:nvSpPr>
          <p:cNvPr id="13" name="Rectangle 12"/>
          <p:cNvSpPr/>
          <p:nvPr/>
        </p:nvSpPr>
        <p:spPr bwMode="auto">
          <a:xfrm>
            <a:off x="5232401" y="1266825"/>
            <a:ext cx="3446463"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a:defRPr/>
            </a:pPr>
            <a:endParaRPr lang="en-US"/>
          </a:p>
        </p:txBody>
      </p:sp>
      <p:sp>
        <p:nvSpPr>
          <p:cNvPr id="28677" name="Rectangle 29"/>
          <p:cNvSpPr>
            <a:spLocks noChangeArrowheads="1"/>
          </p:cNvSpPr>
          <p:nvPr/>
        </p:nvSpPr>
        <p:spPr bwMode="auto">
          <a:xfrm>
            <a:off x="5308600" y="1343025"/>
            <a:ext cx="3284538"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a:p>
        </p:txBody>
      </p:sp>
      <p:sp>
        <p:nvSpPr>
          <p:cNvPr id="28678" name="AutoShape 40"/>
          <p:cNvSpPr>
            <a:spLocks noChangeArrowheads="1"/>
          </p:cNvSpPr>
          <p:nvPr/>
        </p:nvSpPr>
        <p:spPr bwMode="ltGray">
          <a:xfrm>
            <a:off x="5219700" y="6470872"/>
            <a:ext cx="34417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pic>
        <p:nvPicPr>
          <p:cNvPr id="28679" name="Picture 13"/>
          <p:cNvPicPr>
            <a:picLocks noChangeAspect="1" noChangeArrowheads="1"/>
          </p:cNvPicPr>
          <p:nvPr/>
        </p:nvPicPr>
        <p:blipFill>
          <a:blip r:embed="rId3" cstate="print"/>
          <a:srcRect/>
          <a:stretch>
            <a:fillRect/>
          </a:stretch>
        </p:blipFill>
        <p:spPr bwMode="auto">
          <a:xfrm>
            <a:off x="5421314" y="1435100"/>
            <a:ext cx="2401887" cy="2114550"/>
          </a:xfrm>
          <a:prstGeom prst="rect">
            <a:avLst/>
          </a:prstGeom>
          <a:noFill/>
          <a:ln w="9525">
            <a:solidFill>
              <a:srgbClr val="E6E6E8"/>
            </a:solidFill>
            <a:miter lim="800000"/>
            <a:headEnd/>
            <a:tailEnd/>
          </a:ln>
        </p:spPr>
      </p:pic>
      <p:sp>
        <p:nvSpPr>
          <p:cNvPr id="28680" name="Oval 34"/>
          <p:cNvSpPr>
            <a:spLocks noChangeArrowheads="1"/>
          </p:cNvSpPr>
          <p:nvPr/>
        </p:nvSpPr>
        <p:spPr bwMode="auto">
          <a:xfrm>
            <a:off x="6129339" y="4059240"/>
            <a:ext cx="2941637" cy="3552825"/>
          </a:xfrm>
          <a:prstGeom prst="ellipse">
            <a:avLst/>
          </a:prstGeom>
          <a:gradFill rotWithShape="1">
            <a:gsLst>
              <a:gs pos="0">
                <a:schemeClr val="tx1">
                  <a:alpha val="67000"/>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sp>
        <p:nvSpPr>
          <p:cNvPr id="28681" name="Oval 34"/>
          <p:cNvSpPr>
            <a:spLocks noChangeArrowheads="1"/>
          </p:cNvSpPr>
          <p:nvPr/>
        </p:nvSpPr>
        <p:spPr bwMode="auto">
          <a:xfrm>
            <a:off x="4946651" y="2278065"/>
            <a:ext cx="1911350" cy="2308225"/>
          </a:xfrm>
          <a:prstGeom prst="ellipse">
            <a:avLst/>
          </a:prstGeom>
          <a:gradFill rotWithShape="1">
            <a:gsLst>
              <a:gs pos="0">
                <a:schemeClr val="tx1">
                  <a:alpha val="67000"/>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pic>
        <p:nvPicPr>
          <p:cNvPr id="28682" name="Picture 8"/>
          <p:cNvPicPr>
            <a:picLocks noChangeAspect="1" noChangeArrowheads="1"/>
          </p:cNvPicPr>
          <p:nvPr/>
        </p:nvPicPr>
        <p:blipFill>
          <a:blip r:embed="rId4" cstate="print"/>
          <a:srcRect/>
          <a:stretch>
            <a:fillRect/>
          </a:stretch>
        </p:blipFill>
        <p:spPr bwMode="auto">
          <a:xfrm>
            <a:off x="5846764" y="2701925"/>
            <a:ext cx="1163637" cy="1398588"/>
          </a:xfrm>
          <a:prstGeom prst="rect">
            <a:avLst/>
          </a:prstGeom>
          <a:noFill/>
          <a:ln w="9525">
            <a:noFill/>
            <a:miter lim="800000"/>
            <a:headEnd/>
            <a:tailEnd/>
          </a:ln>
        </p:spPr>
      </p:pic>
      <p:pic>
        <p:nvPicPr>
          <p:cNvPr id="28683" name="Picture 12" descr="\\Mv-fs\projects\Cisco\References\Brand Assets\Corporate Imagery\PNG Images\People\iStock_000005123934Medium.png"/>
          <p:cNvPicPr>
            <a:picLocks noChangeAspect="1" noChangeArrowheads="1"/>
          </p:cNvPicPr>
          <p:nvPr/>
        </p:nvPicPr>
        <p:blipFill>
          <a:blip r:embed="rId5" cstate="print"/>
          <a:srcRect/>
          <a:stretch>
            <a:fillRect/>
          </a:stretch>
        </p:blipFill>
        <p:spPr bwMode="auto">
          <a:xfrm>
            <a:off x="6330951" y="3109915"/>
            <a:ext cx="2276475" cy="3748087"/>
          </a:xfrm>
          <a:prstGeom prst="rect">
            <a:avLst/>
          </a:prstGeom>
          <a:noFill/>
          <a:ln w="9525">
            <a:noFill/>
            <a:miter lim="800000"/>
            <a:headEnd/>
            <a:tailEnd/>
          </a:ln>
        </p:spPr>
      </p:pic>
      <p:sp>
        <p:nvSpPr>
          <p:cNvPr id="28684" name="Oval 34"/>
          <p:cNvSpPr>
            <a:spLocks noChangeArrowheads="1"/>
          </p:cNvSpPr>
          <p:nvPr/>
        </p:nvSpPr>
        <p:spPr bwMode="auto">
          <a:xfrm>
            <a:off x="7226300" y="1673225"/>
            <a:ext cx="1366838" cy="1651000"/>
          </a:xfrm>
          <a:prstGeom prst="ellipse">
            <a:avLst/>
          </a:prstGeom>
          <a:gradFill rotWithShape="1">
            <a:gsLst>
              <a:gs pos="0">
                <a:schemeClr val="tx1">
                  <a:alpha val="67000"/>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sp>
        <p:nvSpPr>
          <p:cNvPr id="28685" name="Oval 34"/>
          <p:cNvSpPr>
            <a:spLocks noChangeArrowheads="1"/>
          </p:cNvSpPr>
          <p:nvPr/>
        </p:nvSpPr>
        <p:spPr bwMode="auto">
          <a:xfrm>
            <a:off x="7499350" y="1055688"/>
            <a:ext cx="1366838" cy="1651000"/>
          </a:xfrm>
          <a:prstGeom prst="ellipse">
            <a:avLst/>
          </a:prstGeom>
          <a:gradFill rotWithShape="1">
            <a:gsLst>
              <a:gs pos="0">
                <a:schemeClr val="tx1">
                  <a:alpha val="67000"/>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pic>
        <p:nvPicPr>
          <p:cNvPr id="28686" name="Picture 38" descr="thing.png"/>
          <p:cNvPicPr>
            <a:picLocks noChangeAspect="1"/>
          </p:cNvPicPr>
          <p:nvPr/>
        </p:nvPicPr>
        <p:blipFill>
          <a:blip r:embed="rId6" cstate="print"/>
          <a:srcRect/>
          <a:stretch>
            <a:fillRect/>
          </a:stretch>
        </p:blipFill>
        <p:spPr bwMode="auto">
          <a:xfrm>
            <a:off x="7804151" y="1579563"/>
            <a:ext cx="704850" cy="533400"/>
          </a:xfrm>
          <a:prstGeom prst="rect">
            <a:avLst/>
          </a:prstGeom>
          <a:noFill/>
          <a:ln w="9525">
            <a:noFill/>
            <a:miter lim="800000"/>
            <a:headEnd/>
            <a:tailEnd/>
          </a:ln>
        </p:spPr>
      </p:pic>
      <p:pic>
        <p:nvPicPr>
          <p:cNvPr id="28687" name="Picture 19" descr="\\Mv-fs\projects\Cisco\References\Brand Assets\Corporate Imagery\PNG Images\Things\ipCellPhone.png"/>
          <p:cNvPicPr>
            <a:picLocks noChangeAspect="1" noChangeArrowheads="1"/>
          </p:cNvPicPr>
          <p:nvPr/>
        </p:nvPicPr>
        <p:blipFill>
          <a:blip r:embed="rId7" cstate="print"/>
          <a:srcRect/>
          <a:stretch>
            <a:fillRect/>
          </a:stretch>
        </p:blipFill>
        <p:spPr bwMode="auto">
          <a:xfrm>
            <a:off x="5435600" y="2733675"/>
            <a:ext cx="555625" cy="1143000"/>
          </a:xfrm>
          <a:prstGeom prst="rect">
            <a:avLst/>
          </a:prstGeom>
          <a:noFill/>
          <a:ln w="9525">
            <a:noFill/>
            <a:miter lim="800000"/>
            <a:headEnd/>
            <a:tailEnd/>
          </a:ln>
        </p:spPr>
      </p:pic>
      <p:pic>
        <p:nvPicPr>
          <p:cNvPr id="28688" name="Picture 15" descr="35001abb406-hospira"/>
          <p:cNvPicPr preferRelativeResize="0">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54901" y="2032002"/>
            <a:ext cx="1000125" cy="11017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a:defRPr/>
            </a:pPr>
            <a:endParaRPr lang="en-US"/>
          </a:p>
        </p:txBody>
      </p:sp>
      <p:sp>
        <p:nvSpPr>
          <p:cNvPr id="15363"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a:p>
        </p:txBody>
      </p:sp>
      <p:sp>
        <p:nvSpPr>
          <p:cNvPr id="15364" name="AutoShape 40"/>
          <p:cNvSpPr>
            <a:spLocks noChangeArrowheads="1"/>
          </p:cNvSpPr>
          <p:nvPr/>
        </p:nvSpPr>
        <p:spPr bwMode="ltGray">
          <a:xfrm>
            <a:off x="609600" y="6260528"/>
            <a:ext cx="81534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sp>
        <p:nvSpPr>
          <p:cNvPr id="15365" name="Rectangle 45"/>
          <p:cNvSpPr>
            <a:spLocks noGrp="1" noChangeArrowheads="1"/>
          </p:cNvSpPr>
          <p:nvPr>
            <p:ph type="title"/>
          </p:nvPr>
        </p:nvSpPr>
        <p:spPr>
          <a:xfrm>
            <a:off x="189186" y="304800"/>
            <a:ext cx="8618483" cy="838200"/>
          </a:xfrm>
        </p:spPr>
        <p:txBody>
          <a:bodyPr/>
          <a:lstStyle/>
          <a:p>
            <a:pPr eaLnBrk="1" hangingPunct="1"/>
            <a:r>
              <a:rPr lang="en-GB" dirty="0" smtClean="0"/>
              <a:t>MGN – Wireless Architecture Overview Poster</a:t>
            </a:r>
            <a:endParaRPr lang="en-US" dirty="0" smtClean="0"/>
          </a:p>
        </p:txBody>
      </p:sp>
      <p:pic>
        <p:nvPicPr>
          <p:cNvPr id="113666" name="Picture 2"/>
          <p:cNvPicPr>
            <a:picLocks noChangeAspect="1" noChangeArrowheads="1"/>
          </p:cNvPicPr>
          <p:nvPr/>
        </p:nvPicPr>
        <p:blipFill>
          <a:blip r:embed="rId3" cstate="print"/>
          <a:srcRect/>
          <a:stretch>
            <a:fillRect/>
          </a:stretch>
        </p:blipFill>
        <p:spPr bwMode="auto">
          <a:xfrm>
            <a:off x="714705" y="1293735"/>
            <a:ext cx="7830207" cy="483681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03806"/>
            <a:ext cx="9144000" cy="255494"/>
          </a:xfrm>
          <a:prstGeom prst="rect">
            <a:avLst/>
          </a:prstGeom>
          <a:gradFill flip="none" rotWithShape="1">
            <a:gsLst>
              <a:gs pos="0">
                <a:schemeClr val="tx1">
                  <a:alpha val="7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38"/>
          <p:cNvSpPr>
            <a:spLocks noChangeArrowheads="1"/>
          </p:cNvSpPr>
          <p:nvPr/>
        </p:nvSpPr>
        <p:spPr bwMode="ltGray">
          <a:xfrm>
            <a:off x="228601" y="1226213"/>
            <a:ext cx="8686800" cy="5303520"/>
          </a:xfrm>
          <a:prstGeom prst="roundRect">
            <a:avLst>
              <a:gd name="adj" fmla="val 0"/>
            </a:avLst>
          </a:prstGeom>
          <a:gradFill rotWithShape="1">
            <a:gsLst>
              <a:gs pos="0">
                <a:srgbClr val="8E8E95"/>
              </a:gs>
              <a:gs pos="100000">
                <a:srgbClr val="424245"/>
              </a:gs>
            </a:gsLst>
            <a:lin ang="5400000" scaled="1"/>
          </a:gradFill>
          <a:ln w="28575" algn="ctr">
            <a:noFill/>
            <a:round/>
            <a:headEnd/>
            <a:tailEnd/>
          </a:ln>
        </p:spPr>
        <p:txBody>
          <a:bodyPr wrap="none" lIns="73025" tIns="36511" rIns="73025" bIns="36511" anchor="ctr"/>
          <a:lstStyle/>
          <a:p>
            <a:pPr defTabSz="814388">
              <a:defRPr/>
            </a:pPr>
            <a:endParaRPr lang="en-US"/>
          </a:p>
        </p:txBody>
      </p:sp>
      <p:sp>
        <p:nvSpPr>
          <p:cNvPr id="19" name="AutoShape 39"/>
          <p:cNvSpPr>
            <a:spLocks noChangeArrowheads="1"/>
          </p:cNvSpPr>
          <p:nvPr/>
        </p:nvSpPr>
        <p:spPr bwMode="ltGray">
          <a:xfrm>
            <a:off x="304800" y="1291300"/>
            <a:ext cx="8534400" cy="440055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a:p>
        </p:txBody>
      </p:sp>
      <p:sp>
        <p:nvSpPr>
          <p:cNvPr id="705539" name="Rectangle 3"/>
          <p:cNvSpPr>
            <a:spLocks noGrp="1" noChangeArrowheads="1"/>
          </p:cNvSpPr>
          <p:nvPr>
            <p:ph type="title"/>
          </p:nvPr>
        </p:nvSpPr>
        <p:spPr/>
        <p:txBody>
          <a:bodyPr/>
          <a:lstStyle/>
          <a:p>
            <a:r>
              <a:rPr lang="en-US" dirty="0" smtClean="0"/>
              <a:t>CIO Top Security Concerns</a:t>
            </a:r>
            <a:br>
              <a:rPr lang="en-US" dirty="0" smtClean="0"/>
            </a:br>
            <a:r>
              <a:rPr lang="en-US" altLang="ja-JP" sz="2400" b="0" dirty="0" smtClean="0">
                <a:solidFill>
                  <a:schemeClr val="tx1">
                    <a:lumMod val="75000"/>
                    <a:lumOff val="25000"/>
                  </a:schemeClr>
                </a:solidFill>
              </a:rPr>
              <a:t>HIMSS 2010 CIO Leadership Survey</a:t>
            </a:r>
            <a:endParaRPr lang="en-US" altLang="ja-JP" sz="2400" b="0" dirty="0">
              <a:solidFill>
                <a:schemeClr val="tx1">
                  <a:lumMod val="75000"/>
                  <a:lumOff val="25000"/>
                </a:schemeClr>
              </a:solidFill>
            </a:endParaRPr>
          </a:p>
        </p:txBody>
      </p:sp>
      <p:grpSp>
        <p:nvGrpSpPr>
          <p:cNvPr id="2" name="Group 16"/>
          <p:cNvGrpSpPr/>
          <p:nvPr/>
        </p:nvGrpSpPr>
        <p:grpSpPr>
          <a:xfrm>
            <a:off x="685800" y="5715001"/>
            <a:ext cx="3526221" cy="729254"/>
            <a:chOff x="5061612" y="5410201"/>
            <a:chExt cx="3526221" cy="729254"/>
          </a:xfrm>
        </p:grpSpPr>
        <p:sp>
          <p:nvSpPr>
            <p:cNvPr id="705538" name="Rectangle 8"/>
            <p:cNvSpPr>
              <a:spLocks noChangeArrowheads="1"/>
            </p:cNvSpPr>
            <p:nvPr/>
          </p:nvSpPr>
          <p:spPr bwMode="auto">
            <a:xfrm>
              <a:off x="6738012" y="5502533"/>
              <a:ext cx="1849821" cy="636922"/>
            </a:xfrm>
            <a:prstGeom prst="rect">
              <a:avLst/>
            </a:prstGeom>
            <a:noFill/>
            <a:ln w="9525" algn="ctr">
              <a:noFill/>
              <a:miter lim="800000"/>
              <a:headEnd/>
              <a:tailEnd/>
            </a:ln>
          </p:spPr>
          <p:txBody>
            <a:bodyPr wrap="square" lIns="82124" tIns="41061" rIns="82124" bIns="41061" anchor="ctr">
              <a:spAutoFit/>
            </a:bodyPr>
            <a:lstStyle/>
            <a:p>
              <a:pPr algn="l" eaLnBrk="1" hangingPunct="1">
                <a:lnSpc>
                  <a:spcPct val="100000"/>
                </a:lnSpc>
              </a:pPr>
              <a:r>
                <a:rPr lang="en-US" sz="1200" b="1" dirty="0">
                  <a:solidFill>
                    <a:schemeClr val="bg1"/>
                  </a:solidFill>
                </a:rPr>
                <a:t>Healthcare Information and Management Systems Society </a:t>
              </a:r>
            </a:p>
          </p:txBody>
        </p:sp>
        <p:pic>
          <p:nvPicPr>
            <p:cNvPr id="705541" name="Picture 5"/>
            <p:cNvPicPr>
              <a:picLocks noChangeAspect="1" noChangeArrowheads="1"/>
            </p:cNvPicPr>
            <p:nvPr/>
          </p:nvPicPr>
          <p:blipFill>
            <a:blip r:embed="rId3" cstate="print"/>
            <a:srcRect/>
            <a:stretch>
              <a:fillRect/>
            </a:stretch>
          </p:blipFill>
          <p:spPr bwMode="auto">
            <a:xfrm>
              <a:off x="5061612" y="5410201"/>
              <a:ext cx="1676400" cy="614198"/>
            </a:xfrm>
            <a:prstGeom prst="rect">
              <a:avLst/>
            </a:prstGeom>
            <a:noFill/>
          </p:spPr>
        </p:pic>
      </p:grpSp>
      <p:graphicFrame>
        <p:nvGraphicFramePr>
          <p:cNvPr id="12" name="Chart 11"/>
          <p:cNvGraphicFramePr/>
          <p:nvPr/>
        </p:nvGraphicFramePr>
        <p:xfrm>
          <a:off x="381000" y="1421028"/>
          <a:ext cx="8686800"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36"/>
          <p:cNvCxnSpPr>
            <a:cxnSpLocks noChangeShapeType="1"/>
          </p:cNvCxnSpPr>
          <p:nvPr/>
        </p:nvCxnSpPr>
        <p:spPr bwMode="auto">
          <a:xfrm>
            <a:off x="655321" y="5562600"/>
            <a:ext cx="7772400" cy="1588"/>
          </a:xfrm>
          <a:prstGeom prst="line">
            <a:avLst/>
          </a:prstGeom>
          <a:noFill/>
          <a:ln w="9525" algn="ctr">
            <a:solidFill>
              <a:srgbClr val="E6E6E8"/>
            </a:solidFill>
            <a:round/>
            <a:headEnd/>
            <a:tailEnd/>
          </a:ln>
        </p:spPr>
      </p:cxnSp>
      <p:sp>
        <p:nvSpPr>
          <p:cNvPr id="20" name="AutoShape 40"/>
          <p:cNvSpPr>
            <a:spLocks noChangeArrowheads="1"/>
          </p:cNvSpPr>
          <p:nvPr/>
        </p:nvSpPr>
        <p:spPr bwMode="ltGray">
          <a:xfrm>
            <a:off x="228600" y="6540880"/>
            <a:ext cx="8686800" cy="359923"/>
          </a:xfrm>
          <a:prstGeom prst="roundRect">
            <a:avLst>
              <a:gd name="adj" fmla="val 0"/>
            </a:avLst>
          </a:prstGeom>
          <a:gradFill rotWithShape="1">
            <a:gsLst>
              <a:gs pos="0">
                <a:srgbClr val="424245">
                  <a:alpha val="29804"/>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grpSp>
        <p:nvGrpSpPr>
          <p:cNvPr id="3" name="Group 21"/>
          <p:cNvGrpSpPr/>
          <p:nvPr/>
        </p:nvGrpSpPr>
        <p:grpSpPr>
          <a:xfrm>
            <a:off x="7810495" y="5625527"/>
            <a:ext cx="723900" cy="584775"/>
            <a:chOff x="7810500" y="5625525"/>
            <a:chExt cx="723900" cy="584775"/>
          </a:xfrm>
        </p:grpSpPr>
        <p:sp>
          <p:nvSpPr>
            <p:cNvPr id="13" name="Rectangle 12"/>
            <p:cNvSpPr/>
            <p:nvPr/>
          </p:nvSpPr>
          <p:spPr>
            <a:xfrm>
              <a:off x="7810500" y="5753100"/>
              <a:ext cx="9144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10500" y="5991225"/>
              <a:ext cx="9144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94481" y="5625525"/>
              <a:ext cx="639919" cy="584775"/>
            </a:xfrm>
            <a:prstGeom prst="rect">
              <a:avLst/>
            </a:prstGeom>
            <a:noFill/>
          </p:spPr>
          <p:txBody>
            <a:bodyPr wrap="none" rtlCol="0">
              <a:spAutoFit/>
            </a:bodyPr>
            <a:lstStyle/>
            <a:p>
              <a:r>
                <a:rPr lang="en-US" sz="1600" dirty="0" smtClean="0">
                  <a:solidFill>
                    <a:schemeClr val="bg1"/>
                  </a:solidFill>
                </a:rPr>
                <a:t>2010</a:t>
              </a:r>
            </a:p>
            <a:p>
              <a:r>
                <a:rPr lang="en-US" sz="1600" dirty="0" smtClean="0">
                  <a:solidFill>
                    <a:schemeClr val="bg1"/>
                  </a:solidFill>
                </a:rPr>
                <a:t>2009</a:t>
              </a:r>
              <a:endParaRPr lang="en-US" sz="16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6"/>
          <p:cNvSpPr>
            <a:spLocks noGrp="1"/>
          </p:cNvSpPr>
          <p:nvPr>
            <p:ph type="title" idx="4294967295"/>
          </p:nvPr>
        </p:nvSpPr>
        <p:spPr/>
        <p:txBody>
          <a:bodyPr/>
          <a:lstStyle/>
          <a:p>
            <a:pPr eaLnBrk="1" hangingPunct="1"/>
            <a:r>
              <a:rPr lang="en-US" smtClean="0"/>
              <a:t>The Growing Need </a:t>
            </a:r>
            <a:br>
              <a:rPr lang="en-US" smtClean="0"/>
            </a:br>
            <a:r>
              <a:rPr lang="en-US" smtClean="0"/>
              <a:t>for Security Solutions</a:t>
            </a:r>
          </a:p>
        </p:txBody>
      </p:sp>
      <p:sp>
        <p:nvSpPr>
          <p:cNvPr id="41987" name="Oval 4"/>
          <p:cNvSpPr>
            <a:spLocks noChangeArrowheads="1"/>
          </p:cNvSpPr>
          <p:nvPr/>
        </p:nvSpPr>
        <p:spPr bwMode="auto">
          <a:xfrm>
            <a:off x="3551238" y="2046288"/>
            <a:ext cx="2032000" cy="2025650"/>
          </a:xfrm>
          <a:prstGeom prst="ellipse">
            <a:avLst/>
          </a:prstGeom>
          <a:solidFill>
            <a:srgbClr val="FFFFFF"/>
          </a:solidFill>
          <a:ln w="9525">
            <a:noFill/>
            <a:round/>
            <a:headEnd/>
            <a:tailEnd/>
          </a:ln>
        </p:spPr>
        <p:txBody>
          <a:bodyPr/>
          <a:lstStyle/>
          <a:p>
            <a:endParaRPr lang="en-US"/>
          </a:p>
        </p:txBody>
      </p:sp>
      <p:grpSp>
        <p:nvGrpSpPr>
          <p:cNvPr id="2" name="Group 31"/>
          <p:cNvGrpSpPr>
            <a:grpSpLocks/>
          </p:cNvGrpSpPr>
          <p:nvPr/>
        </p:nvGrpSpPr>
        <p:grpSpPr bwMode="auto">
          <a:xfrm>
            <a:off x="0" y="5646738"/>
            <a:ext cx="9144000" cy="1211262"/>
            <a:chOff x="0" y="3557"/>
            <a:chExt cx="5760" cy="763"/>
          </a:xfrm>
        </p:grpSpPr>
        <p:sp>
          <p:nvSpPr>
            <p:cNvPr id="42005" name="Rectangle 2"/>
            <p:cNvSpPr>
              <a:spLocks noChangeArrowheads="1"/>
            </p:cNvSpPr>
            <p:nvPr/>
          </p:nvSpPr>
          <p:spPr bwMode="auto">
            <a:xfrm>
              <a:off x="282" y="3877"/>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a:p>
          </p:txBody>
        </p:sp>
        <p:sp>
          <p:nvSpPr>
            <p:cNvPr id="42006" name="Rectangle 2"/>
            <p:cNvSpPr>
              <a:spLocks noChangeArrowheads="1"/>
            </p:cNvSpPr>
            <p:nvPr/>
          </p:nvSpPr>
          <p:spPr bwMode="auto">
            <a:xfrm>
              <a:off x="273" y="3557"/>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a:p>
          </p:txBody>
        </p:sp>
        <p:sp>
          <p:nvSpPr>
            <p:cNvPr id="42007" name="Rectangle 40"/>
            <p:cNvSpPr>
              <a:spLocks noChangeArrowheads="1"/>
            </p:cNvSpPr>
            <p:nvPr/>
          </p:nvSpPr>
          <p:spPr bwMode="auto">
            <a:xfrm>
              <a:off x="0" y="3675"/>
              <a:ext cx="5760" cy="477"/>
            </a:xfrm>
            <a:prstGeom prst="rect">
              <a:avLst/>
            </a:prstGeom>
            <a:gradFill rotWithShape="1">
              <a:gsLst>
                <a:gs pos="0">
                  <a:srgbClr val="8E8E95"/>
                </a:gs>
                <a:gs pos="100000">
                  <a:srgbClr val="424245"/>
                </a:gs>
              </a:gsLst>
              <a:lin ang="5400000" scaled="1"/>
            </a:gradFill>
            <a:ln w="28575" algn="ctr">
              <a:noFill/>
              <a:round/>
              <a:headEnd/>
              <a:tailEnd/>
            </a:ln>
          </p:spPr>
          <p:txBody>
            <a:bodyPr wrap="none" lIns="73025" tIns="36511" rIns="73025" bIns="36511" anchor="ctr"/>
            <a:lstStyle/>
            <a:p>
              <a:pPr defTabSz="814388"/>
              <a:endParaRPr lang="en-US"/>
            </a:p>
          </p:txBody>
        </p:sp>
        <p:sp>
          <p:nvSpPr>
            <p:cNvPr id="42008" name="Rectangle 42"/>
            <p:cNvSpPr>
              <a:spLocks noChangeArrowheads="1"/>
            </p:cNvSpPr>
            <p:nvPr/>
          </p:nvSpPr>
          <p:spPr bwMode="auto">
            <a:xfrm>
              <a:off x="832" y="3688"/>
              <a:ext cx="4091" cy="446"/>
            </a:xfrm>
            <a:prstGeom prst="rect">
              <a:avLst/>
            </a:prstGeom>
            <a:noFill/>
            <a:ln w="9525">
              <a:noFill/>
              <a:miter lim="800000"/>
              <a:headEnd/>
              <a:tailEnd/>
            </a:ln>
          </p:spPr>
          <p:txBody>
            <a:bodyPr>
              <a:spAutoFit/>
            </a:bodyPr>
            <a:lstStyle/>
            <a:p>
              <a:pPr algn="ctr" defTabSz="814388">
                <a:spcAft>
                  <a:spcPct val="25000"/>
                </a:spcAft>
              </a:pPr>
              <a:r>
                <a:rPr lang="en-US" altLang="en-US" sz="2000">
                  <a:solidFill>
                    <a:schemeClr val="bg1"/>
                  </a:solidFill>
                </a:rPr>
                <a:t>A Systems Approach to Streamline IT </a:t>
              </a:r>
              <a:br>
                <a:rPr lang="en-US" altLang="en-US" sz="2000">
                  <a:solidFill>
                    <a:schemeClr val="bg1"/>
                  </a:solidFill>
                </a:rPr>
              </a:br>
              <a:r>
                <a:rPr lang="en-US" altLang="en-US" sz="2000">
                  <a:solidFill>
                    <a:schemeClr val="bg1"/>
                  </a:solidFill>
                </a:rPr>
                <a:t>Risk Management for Security and Compliance</a:t>
              </a:r>
            </a:p>
          </p:txBody>
        </p:sp>
      </p:grpSp>
      <p:sp>
        <p:nvSpPr>
          <p:cNvPr id="41989" name="Text Box 14"/>
          <p:cNvSpPr txBox="1">
            <a:spLocks noChangeArrowheads="1"/>
          </p:cNvSpPr>
          <p:nvPr/>
        </p:nvSpPr>
        <p:spPr bwMode="auto">
          <a:xfrm>
            <a:off x="76201" y="2203450"/>
            <a:ext cx="1828800" cy="615950"/>
          </a:xfrm>
          <a:prstGeom prst="rect">
            <a:avLst/>
          </a:prstGeom>
          <a:noFill/>
          <a:ln w="9525">
            <a:noFill/>
            <a:miter lim="800000"/>
            <a:headEnd/>
            <a:tailEnd/>
          </a:ln>
        </p:spPr>
        <p:txBody>
          <a:bodyPr>
            <a:spAutoFit/>
          </a:bodyPr>
          <a:lstStyle/>
          <a:p>
            <a:pPr algn="ctr">
              <a:lnSpc>
                <a:spcPct val="85000"/>
              </a:lnSpc>
            </a:pPr>
            <a:r>
              <a:rPr lang="en-US" sz="2000">
                <a:solidFill>
                  <a:schemeClr val="accent1"/>
                </a:solidFill>
              </a:rPr>
              <a:t>Regulatory Compliance</a:t>
            </a:r>
          </a:p>
        </p:txBody>
      </p:sp>
      <p:sp>
        <p:nvSpPr>
          <p:cNvPr id="41990" name="Text Box 14"/>
          <p:cNvSpPr txBox="1">
            <a:spLocks noChangeArrowheads="1"/>
          </p:cNvSpPr>
          <p:nvPr/>
        </p:nvSpPr>
        <p:spPr bwMode="auto">
          <a:xfrm>
            <a:off x="5334000" y="4794250"/>
            <a:ext cx="1828800" cy="615950"/>
          </a:xfrm>
          <a:prstGeom prst="rect">
            <a:avLst/>
          </a:prstGeom>
          <a:noFill/>
          <a:ln w="9525">
            <a:noFill/>
            <a:miter lim="800000"/>
            <a:headEnd/>
            <a:tailEnd/>
          </a:ln>
        </p:spPr>
        <p:txBody>
          <a:bodyPr>
            <a:spAutoFit/>
          </a:bodyPr>
          <a:lstStyle/>
          <a:p>
            <a:pPr>
              <a:lnSpc>
                <a:spcPct val="85000"/>
              </a:lnSpc>
            </a:pPr>
            <a:r>
              <a:rPr lang="en-US" sz="2000">
                <a:solidFill>
                  <a:schemeClr val="accent1"/>
                </a:solidFill>
              </a:rPr>
              <a:t>Threat Management</a:t>
            </a:r>
          </a:p>
        </p:txBody>
      </p:sp>
      <p:sp>
        <p:nvSpPr>
          <p:cNvPr id="41991" name="Text Box 14"/>
          <p:cNvSpPr txBox="1">
            <a:spLocks noChangeArrowheads="1"/>
          </p:cNvSpPr>
          <p:nvPr/>
        </p:nvSpPr>
        <p:spPr bwMode="auto">
          <a:xfrm>
            <a:off x="7010401" y="2389188"/>
            <a:ext cx="1905000" cy="354012"/>
          </a:xfrm>
          <a:prstGeom prst="rect">
            <a:avLst/>
          </a:prstGeom>
          <a:noFill/>
          <a:ln w="9525">
            <a:noFill/>
            <a:miter lim="800000"/>
            <a:headEnd/>
            <a:tailEnd/>
          </a:ln>
        </p:spPr>
        <p:txBody>
          <a:bodyPr>
            <a:spAutoFit/>
          </a:bodyPr>
          <a:lstStyle/>
          <a:p>
            <a:pPr algn="ctr">
              <a:lnSpc>
                <a:spcPct val="85000"/>
              </a:lnSpc>
            </a:pPr>
            <a:r>
              <a:rPr lang="en-US" sz="2000">
                <a:solidFill>
                  <a:schemeClr val="accent1"/>
                </a:solidFill>
              </a:rPr>
              <a:t>Data Loss</a:t>
            </a:r>
          </a:p>
        </p:txBody>
      </p:sp>
      <p:grpSp>
        <p:nvGrpSpPr>
          <p:cNvPr id="3" name="Group 35"/>
          <p:cNvGrpSpPr>
            <a:grpSpLocks/>
          </p:cNvGrpSpPr>
          <p:nvPr/>
        </p:nvGrpSpPr>
        <p:grpSpPr bwMode="auto">
          <a:xfrm>
            <a:off x="1828801" y="1058863"/>
            <a:ext cx="5432425" cy="4732337"/>
            <a:chOff x="1828800" y="685800"/>
            <a:chExt cx="5432298" cy="4731682"/>
          </a:xfrm>
        </p:grpSpPr>
        <p:grpSp>
          <p:nvGrpSpPr>
            <p:cNvPr id="4" name="Group 33"/>
            <p:cNvGrpSpPr>
              <a:grpSpLocks/>
            </p:cNvGrpSpPr>
            <p:nvPr/>
          </p:nvGrpSpPr>
          <p:grpSpPr bwMode="auto">
            <a:xfrm>
              <a:off x="1828800" y="685800"/>
              <a:ext cx="5432298" cy="4731682"/>
              <a:chOff x="1828800" y="691965"/>
              <a:chExt cx="5432298" cy="4731682"/>
            </a:xfrm>
          </p:grpSpPr>
          <p:sp>
            <p:nvSpPr>
              <p:cNvPr id="37" name="Donut 36"/>
              <p:cNvSpPr/>
              <p:nvPr/>
            </p:nvSpPr>
            <p:spPr bwMode="auto">
              <a:xfrm>
                <a:off x="2438386" y="691965"/>
                <a:ext cx="4244876" cy="4244387"/>
              </a:xfrm>
              <a:prstGeom prst="donut">
                <a:avLst>
                  <a:gd name="adj" fmla="val 7741"/>
                </a:avLst>
              </a:prstGeom>
              <a:gradFill>
                <a:gsLst>
                  <a:gs pos="0">
                    <a:schemeClr val="tx2">
                      <a:lumMod val="20000"/>
                      <a:lumOff val="80000"/>
                      <a:alpha val="49000"/>
                    </a:schemeClr>
                  </a:gs>
                  <a:gs pos="100000">
                    <a:srgbClr val="000000">
                      <a:alpha val="0"/>
                    </a:srgbClr>
                  </a:gs>
                </a:gsLst>
                <a:lin ang="5400000" scaled="0"/>
              </a:gradFill>
              <a:ln w="9525" cap="flat" cmpd="sng" algn="ctr">
                <a:no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a:latin typeface="+mn-lt"/>
                </a:endParaRPr>
              </a:p>
            </p:txBody>
          </p:sp>
          <p:pic>
            <p:nvPicPr>
              <p:cNvPr id="41996" name="Picture 12"/>
              <p:cNvPicPr>
                <a:picLocks noChangeAspect="1" noChangeArrowheads="1"/>
              </p:cNvPicPr>
              <p:nvPr/>
            </p:nvPicPr>
            <p:blipFill>
              <a:blip r:embed="rId3" cstate="print"/>
              <a:srcRect/>
              <a:stretch>
                <a:fillRect/>
              </a:stretch>
            </p:blipFill>
            <p:spPr bwMode="auto">
              <a:xfrm>
                <a:off x="3592513" y="1835150"/>
                <a:ext cx="1952625" cy="1952625"/>
              </a:xfrm>
              <a:prstGeom prst="rect">
                <a:avLst/>
              </a:prstGeom>
              <a:noFill/>
              <a:ln w="9525" algn="ctr">
                <a:noFill/>
                <a:miter lim="800000"/>
                <a:headEnd/>
                <a:tailEnd/>
              </a:ln>
            </p:spPr>
          </p:pic>
          <p:grpSp>
            <p:nvGrpSpPr>
              <p:cNvPr id="5" name="Group 25"/>
              <p:cNvGrpSpPr>
                <a:grpSpLocks/>
              </p:cNvGrpSpPr>
              <p:nvPr/>
            </p:nvGrpSpPr>
            <p:grpSpPr bwMode="auto">
              <a:xfrm>
                <a:off x="1828800" y="1577975"/>
                <a:ext cx="1395413" cy="1393825"/>
                <a:chOff x="374" y="2891"/>
                <a:chExt cx="879" cy="878"/>
              </a:xfrm>
            </p:grpSpPr>
            <p:pic>
              <p:nvPicPr>
                <p:cNvPr id="42003" name="Picture 17"/>
                <p:cNvPicPr>
                  <a:picLocks noChangeAspect="1" noChangeArrowheads="1"/>
                </p:cNvPicPr>
                <p:nvPr/>
              </p:nvPicPr>
              <p:blipFill>
                <a:blip r:embed="rId4" cstate="print"/>
                <a:srcRect/>
                <a:stretch>
                  <a:fillRect/>
                </a:stretch>
              </p:blipFill>
              <p:spPr bwMode="auto">
                <a:xfrm>
                  <a:off x="383" y="2901"/>
                  <a:ext cx="870" cy="868"/>
                </a:xfrm>
                <a:prstGeom prst="rect">
                  <a:avLst/>
                </a:prstGeom>
                <a:noFill/>
                <a:ln w="9525" algn="ctr">
                  <a:noFill/>
                  <a:miter lim="800000"/>
                  <a:headEnd/>
                  <a:tailEnd/>
                </a:ln>
              </p:spPr>
            </p:pic>
            <p:sp>
              <p:nvSpPr>
                <p:cNvPr id="42004" name="Oval 26"/>
                <p:cNvSpPr>
                  <a:spLocks noChangeArrowheads="1"/>
                </p:cNvSpPr>
                <p:nvPr/>
              </p:nvSpPr>
              <p:spPr bwMode="auto">
                <a:xfrm>
                  <a:off x="374" y="2891"/>
                  <a:ext cx="870" cy="870"/>
                </a:xfrm>
                <a:prstGeom prst="ellipse">
                  <a:avLst/>
                </a:prstGeom>
                <a:noFill/>
                <a:ln w="38100" algn="ctr">
                  <a:solidFill>
                    <a:schemeClr val="accent1"/>
                  </a:solidFill>
                  <a:round/>
                  <a:headEnd/>
                  <a:tailEnd/>
                </a:ln>
              </p:spPr>
              <p:txBody>
                <a:bodyPr wrap="none" anchor="ctr"/>
                <a:lstStyle/>
                <a:p>
                  <a:endParaRPr lang="en-US"/>
                </a:p>
              </p:txBody>
            </p:sp>
          </p:grpSp>
          <p:sp>
            <p:nvSpPr>
              <p:cNvPr id="27" name="Donut 26"/>
              <p:cNvSpPr/>
              <p:nvPr/>
            </p:nvSpPr>
            <p:spPr bwMode="auto">
              <a:xfrm>
                <a:off x="3274979" y="1523700"/>
                <a:ext cx="2571690" cy="2571394"/>
              </a:xfrm>
              <a:prstGeom prst="donut">
                <a:avLst>
                  <a:gd name="adj" fmla="val 7741"/>
                </a:avLst>
              </a:prstGeom>
              <a:gradFill>
                <a:gsLst>
                  <a:gs pos="0">
                    <a:schemeClr val="tx2">
                      <a:lumMod val="20000"/>
                      <a:lumOff val="80000"/>
                      <a:alpha val="49000"/>
                    </a:schemeClr>
                  </a:gs>
                  <a:gs pos="100000">
                    <a:srgbClr val="000000">
                      <a:alpha val="0"/>
                    </a:srgbClr>
                  </a:gs>
                </a:gsLst>
                <a:lin ang="5400000" scaled="0"/>
              </a:gradFill>
              <a:ln w="9525" cap="flat" cmpd="sng" algn="ctr">
                <a:no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a:latin typeface="+mn-lt"/>
                </a:endParaRPr>
              </a:p>
            </p:txBody>
          </p:sp>
          <p:grpSp>
            <p:nvGrpSpPr>
              <p:cNvPr id="6" name="Group 38"/>
              <p:cNvGrpSpPr>
                <a:grpSpLocks/>
              </p:cNvGrpSpPr>
              <p:nvPr/>
            </p:nvGrpSpPr>
            <p:grpSpPr bwMode="auto">
              <a:xfrm>
                <a:off x="3871165" y="4038600"/>
                <a:ext cx="1386635" cy="1385047"/>
                <a:chOff x="3871165" y="4329953"/>
                <a:chExt cx="1386635" cy="1385047"/>
              </a:xfrm>
            </p:grpSpPr>
            <p:pic>
              <p:nvPicPr>
                <p:cNvPr id="42001" name="Picture 19"/>
                <p:cNvPicPr>
                  <a:picLocks noChangeAspect="1" noChangeArrowheads="1"/>
                </p:cNvPicPr>
                <p:nvPr/>
              </p:nvPicPr>
              <p:blipFill>
                <a:blip r:embed="rId5" cstate="print"/>
                <a:srcRect/>
                <a:stretch>
                  <a:fillRect/>
                </a:stretch>
              </p:blipFill>
              <p:spPr bwMode="auto">
                <a:xfrm>
                  <a:off x="3886200" y="4343400"/>
                  <a:ext cx="1371600" cy="1371600"/>
                </a:xfrm>
                <a:prstGeom prst="rect">
                  <a:avLst/>
                </a:prstGeom>
                <a:noFill/>
                <a:ln w="9525" algn="ctr">
                  <a:noFill/>
                  <a:miter lim="800000"/>
                  <a:headEnd/>
                  <a:tailEnd/>
                </a:ln>
              </p:spPr>
            </p:pic>
            <p:sp>
              <p:nvSpPr>
                <p:cNvPr id="42002" name="Oval 26"/>
                <p:cNvSpPr>
                  <a:spLocks noChangeArrowheads="1"/>
                </p:cNvSpPr>
                <p:nvPr/>
              </p:nvSpPr>
              <p:spPr bwMode="auto">
                <a:xfrm>
                  <a:off x="3871165" y="4329953"/>
                  <a:ext cx="1381125" cy="1381125"/>
                </a:xfrm>
                <a:prstGeom prst="ellipse">
                  <a:avLst/>
                </a:prstGeom>
                <a:noFill/>
                <a:ln w="38100" algn="ctr">
                  <a:solidFill>
                    <a:schemeClr val="accent1"/>
                  </a:solidFill>
                  <a:round/>
                  <a:headEnd/>
                  <a:tailEnd/>
                </a:ln>
              </p:spPr>
              <p:txBody>
                <a:bodyPr wrap="none" anchor="ctr"/>
                <a:lstStyle/>
                <a:p>
                  <a:endParaRPr lang="en-US"/>
                </a:p>
              </p:txBody>
            </p:sp>
          </p:grpSp>
          <p:pic>
            <p:nvPicPr>
              <p:cNvPr id="42000" name="Picture 18"/>
              <p:cNvPicPr>
                <a:picLocks noChangeAspect="1" noChangeArrowheads="1"/>
              </p:cNvPicPr>
              <p:nvPr/>
            </p:nvPicPr>
            <p:blipFill>
              <a:blip r:embed="rId6" cstate="print"/>
              <a:srcRect/>
              <a:stretch>
                <a:fillRect/>
              </a:stretch>
            </p:blipFill>
            <p:spPr bwMode="auto">
              <a:xfrm>
                <a:off x="5889498" y="1588643"/>
                <a:ext cx="1371600" cy="1371600"/>
              </a:xfrm>
              <a:prstGeom prst="rect">
                <a:avLst/>
              </a:prstGeom>
              <a:noFill/>
              <a:ln w="9525" algn="ctr">
                <a:noFill/>
                <a:miter lim="800000"/>
                <a:headEnd/>
                <a:tailEnd/>
              </a:ln>
            </p:spPr>
          </p:pic>
        </p:grpSp>
        <p:sp>
          <p:nvSpPr>
            <p:cNvPr id="41994" name="Oval 42"/>
            <p:cNvSpPr>
              <a:spLocks noChangeArrowheads="1"/>
            </p:cNvSpPr>
            <p:nvPr/>
          </p:nvSpPr>
          <p:spPr bwMode="auto">
            <a:xfrm>
              <a:off x="5870448" y="1572768"/>
              <a:ext cx="1381125" cy="1381125"/>
            </a:xfrm>
            <a:prstGeom prst="ellipse">
              <a:avLst/>
            </a:prstGeom>
            <a:noFill/>
            <a:ln w="38100" algn="ctr">
              <a:solidFill>
                <a:schemeClr val="accent1"/>
              </a:solidFill>
              <a:round/>
              <a:headEnd/>
              <a:tailEnd/>
            </a:ln>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AutoShape 2"/>
          <p:cNvSpPr>
            <a:spLocks noChangeArrowheads="1"/>
          </p:cNvSpPr>
          <p:nvPr/>
        </p:nvSpPr>
        <p:spPr bwMode="auto">
          <a:xfrm rot="5400000">
            <a:off x="893763" y="-100012"/>
            <a:ext cx="6972301" cy="6972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6 w 21600"/>
              <a:gd name="T13" fmla="*/ 0 h 21600"/>
              <a:gd name="T14" fmla="*/ 21544 w 21600"/>
              <a:gd name="T15" fmla="*/ 10523 h 21600"/>
            </a:gdLst>
            <a:ahLst/>
            <a:cxnLst>
              <a:cxn ang="T8">
                <a:pos x="T0" y="T1"/>
              </a:cxn>
              <a:cxn ang="T9">
                <a:pos x="T2" y="T3"/>
              </a:cxn>
              <a:cxn ang="T10">
                <a:pos x="T4" y="T5"/>
              </a:cxn>
              <a:cxn ang="T11">
                <a:pos x="T6" y="T7"/>
              </a:cxn>
            </a:cxnLst>
            <a:rect l="T12" t="T13" r="T14" b="T15"/>
            <a:pathLst>
              <a:path w="21600" h="21600">
                <a:moveTo>
                  <a:pt x="8248" y="9843"/>
                </a:moveTo>
                <a:cubicBezTo>
                  <a:pt x="8647" y="8779"/>
                  <a:pt x="9664" y="8074"/>
                  <a:pt x="10800" y="8075"/>
                </a:cubicBezTo>
                <a:cubicBezTo>
                  <a:pt x="11935" y="8075"/>
                  <a:pt x="12952" y="8779"/>
                  <a:pt x="13351" y="9843"/>
                </a:cubicBezTo>
                <a:lnTo>
                  <a:pt x="20912" y="7007"/>
                </a:lnTo>
                <a:cubicBezTo>
                  <a:pt x="19331" y="2792"/>
                  <a:pt x="15301" y="-1"/>
                  <a:pt x="10799" y="0"/>
                </a:cubicBezTo>
                <a:cubicBezTo>
                  <a:pt x="6298" y="0"/>
                  <a:pt x="2268" y="2792"/>
                  <a:pt x="687" y="7007"/>
                </a:cubicBezTo>
                <a:close/>
              </a:path>
            </a:pathLst>
          </a:custGeom>
          <a:gradFill rotWithShape="1">
            <a:gsLst>
              <a:gs pos="0">
                <a:srgbClr val="A0C02A">
                  <a:alpha val="51999"/>
                </a:srgbClr>
              </a:gs>
              <a:gs pos="100000">
                <a:srgbClr val="4A5913">
                  <a:alpha val="0"/>
                </a:srgbClr>
              </a:gs>
            </a:gsLst>
            <a:path path="rect">
              <a:fillToRect l="50000" t="50000" r="50000" b="50000"/>
            </a:path>
          </a:gradFill>
          <a:ln w="19050" algn="ctr">
            <a:noFill/>
            <a:miter lim="800000"/>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1159172" name="AutoShape 4"/>
          <p:cNvSpPr>
            <a:spLocks noChangeArrowheads="1"/>
          </p:cNvSpPr>
          <p:nvPr/>
        </p:nvSpPr>
        <p:spPr bwMode="auto">
          <a:xfrm rot="16200000" flipH="1">
            <a:off x="995363" y="-100012"/>
            <a:ext cx="6972301" cy="6972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6 w 21600"/>
              <a:gd name="T13" fmla="*/ 0 h 21600"/>
              <a:gd name="T14" fmla="*/ 21544 w 21600"/>
              <a:gd name="T15" fmla="*/ 10523 h 21600"/>
            </a:gdLst>
            <a:ahLst/>
            <a:cxnLst>
              <a:cxn ang="T8">
                <a:pos x="T0" y="T1"/>
              </a:cxn>
              <a:cxn ang="T9">
                <a:pos x="T2" y="T3"/>
              </a:cxn>
              <a:cxn ang="T10">
                <a:pos x="T4" y="T5"/>
              </a:cxn>
              <a:cxn ang="T11">
                <a:pos x="T6" y="T7"/>
              </a:cxn>
            </a:cxnLst>
            <a:rect l="T12" t="T13" r="T14" b="T15"/>
            <a:pathLst>
              <a:path w="21600" h="21600">
                <a:moveTo>
                  <a:pt x="8248" y="9843"/>
                </a:moveTo>
                <a:cubicBezTo>
                  <a:pt x="8647" y="8779"/>
                  <a:pt x="9664" y="8074"/>
                  <a:pt x="10800" y="8075"/>
                </a:cubicBezTo>
                <a:cubicBezTo>
                  <a:pt x="11935" y="8075"/>
                  <a:pt x="12952" y="8779"/>
                  <a:pt x="13351" y="9843"/>
                </a:cubicBezTo>
                <a:lnTo>
                  <a:pt x="20912" y="7007"/>
                </a:lnTo>
                <a:cubicBezTo>
                  <a:pt x="19331" y="2792"/>
                  <a:pt x="15301" y="-1"/>
                  <a:pt x="10799" y="0"/>
                </a:cubicBezTo>
                <a:cubicBezTo>
                  <a:pt x="6298" y="0"/>
                  <a:pt x="2268" y="2792"/>
                  <a:pt x="687" y="7007"/>
                </a:cubicBezTo>
                <a:close/>
              </a:path>
            </a:pathLst>
          </a:custGeom>
          <a:gradFill rotWithShape="1">
            <a:gsLst>
              <a:gs pos="0">
                <a:srgbClr val="8A44AA">
                  <a:alpha val="70000"/>
                </a:srgbClr>
              </a:gs>
              <a:gs pos="100000">
                <a:srgbClr val="401F4F">
                  <a:alpha val="0"/>
                </a:srgbClr>
              </a:gs>
            </a:gsLst>
            <a:path path="rect">
              <a:fillToRect l="50000" t="50000" r="50000" b="50000"/>
            </a:path>
          </a:gradFill>
          <a:ln w="19050" algn="ctr">
            <a:noFill/>
            <a:miter lim="800000"/>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34821" name="Rectangle 5"/>
          <p:cNvSpPr>
            <a:spLocks noChangeArrowheads="1"/>
          </p:cNvSpPr>
          <p:nvPr/>
        </p:nvSpPr>
        <p:spPr bwMode="auto">
          <a:xfrm>
            <a:off x="361950" y="176214"/>
            <a:ext cx="3308350" cy="6453187"/>
          </a:xfrm>
          <a:prstGeom prst="rect">
            <a:avLst/>
          </a:prstGeom>
          <a:gradFill rotWithShape="1">
            <a:gsLst>
              <a:gs pos="30000">
                <a:schemeClr val="bg1"/>
              </a:gs>
              <a:gs pos="100000">
                <a:schemeClr val="bg1">
                  <a:alpha val="0"/>
                </a:schemeClr>
              </a:gs>
            </a:gsLst>
            <a:lin ang="0" scaled="1"/>
          </a:gradFill>
          <a:ln w="9525" algn="ctr">
            <a:noFill/>
            <a:miter lim="800000"/>
            <a:headEnd/>
            <a:tailEnd/>
          </a:ln>
        </p:spPr>
        <p:txBody>
          <a:bodyPr wrap="none" lIns="73025" tIns="36511" rIns="73025" bIns="36511" anchor="ctr"/>
          <a:lstStyle/>
          <a:p>
            <a:pPr algn="l" eaLnBrk="1" fontAlgn="auto" hangingPunct="1">
              <a:lnSpc>
                <a:spcPct val="100000"/>
              </a:lnSpc>
              <a:spcBef>
                <a:spcPts val="0"/>
              </a:spcBef>
              <a:spcAft>
                <a:spcPts val="0"/>
              </a:spcAft>
              <a:defRPr/>
            </a:pPr>
            <a:endParaRPr lang="en-US" sz="1800" b="0" dirty="0">
              <a:solidFill>
                <a:prstClr val="black"/>
              </a:solidFill>
              <a:latin typeface="Arial" pitchFamily="34" charset="0"/>
            </a:endParaRPr>
          </a:p>
        </p:txBody>
      </p:sp>
      <p:sp>
        <p:nvSpPr>
          <p:cNvPr id="34822" name="Oval 6"/>
          <p:cNvSpPr>
            <a:spLocks noChangeArrowheads="1"/>
          </p:cNvSpPr>
          <p:nvPr/>
        </p:nvSpPr>
        <p:spPr bwMode="auto">
          <a:xfrm>
            <a:off x="2940050" y="1844675"/>
            <a:ext cx="3041650" cy="3041650"/>
          </a:xfrm>
          <a:prstGeom prst="ellipse">
            <a:avLst/>
          </a:prstGeom>
          <a:gradFill rotWithShape="1">
            <a:gsLst>
              <a:gs pos="0">
                <a:schemeClr val="accent1">
                  <a:lumMod val="20000"/>
                  <a:lumOff val="80000"/>
                </a:schemeClr>
              </a:gs>
              <a:gs pos="100000">
                <a:srgbClr val="000000">
                  <a:alpha val="0"/>
                </a:srgbClr>
              </a:gs>
            </a:gsLst>
            <a:path path="shape">
              <a:fillToRect l="50000" t="50000" r="50000" b="50000"/>
            </a:path>
          </a:gradFill>
          <a:ln w="19050" algn="ctr">
            <a:noFill/>
            <a:round/>
            <a:headEnd/>
            <a:tailEnd/>
          </a:ln>
        </p:spPr>
        <p:txBody>
          <a:bodyPr lIns="82124" tIns="41061" rIns="82124" bIns="41061" anchor="ctr"/>
          <a:lstStyle/>
          <a:p>
            <a:pPr algn="l" eaLnBrk="1" fontAlgn="auto" hangingPunct="1">
              <a:lnSpc>
                <a:spcPct val="100000"/>
              </a:lnSpc>
              <a:spcBef>
                <a:spcPts val="0"/>
              </a:spcBef>
              <a:spcAft>
                <a:spcPts val="0"/>
              </a:spcAft>
              <a:defRPr/>
            </a:pPr>
            <a:endParaRPr lang="en-US" sz="1800" b="0">
              <a:solidFill>
                <a:prstClr val="black"/>
              </a:solidFill>
              <a:latin typeface="Arial" pitchFamily="34" charset="0"/>
            </a:endParaRPr>
          </a:p>
        </p:txBody>
      </p:sp>
      <p:sp>
        <p:nvSpPr>
          <p:cNvPr id="43017" name="Rectangle 51"/>
          <p:cNvSpPr>
            <a:spLocks noGrp="1"/>
          </p:cNvSpPr>
          <p:nvPr>
            <p:ph type="title" idx="4294967295"/>
          </p:nvPr>
        </p:nvSpPr>
        <p:spPr/>
        <p:txBody>
          <a:bodyPr/>
          <a:lstStyle/>
          <a:p>
            <a:pPr eaLnBrk="1" hangingPunct="1"/>
            <a:r>
              <a:rPr lang="en-US" dirty="0" smtClean="0"/>
              <a:t>Cisco MGN 2.0—Security Architectures</a:t>
            </a:r>
          </a:p>
        </p:txBody>
      </p:sp>
      <p:grpSp>
        <p:nvGrpSpPr>
          <p:cNvPr id="2" name="Group 8"/>
          <p:cNvGrpSpPr>
            <a:grpSpLocks/>
          </p:cNvGrpSpPr>
          <p:nvPr/>
        </p:nvGrpSpPr>
        <p:grpSpPr bwMode="auto">
          <a:xfrm>
            <a:off x="2957513" y="1749427"/>
            <a:ext cx="5840412" cy="3389313"/>
            <a:chOff x="1863" y="1102"/>
            <a:chExt cx="3679" cy="2135"/>
          </a:xfrm>
        </p:grpSpPr>
        <p:grpSp>
          <p:nvGrpSpPr>
            <p:cNvPr id="3" name="Group 9"/>
            <p:cNvGrpSpPr>
              <a:grpSpLocks/>
            </p:cNvGrpSpPr>
            <p:nvPr/>
          </p:nvGrpSpPr>
          <p:grpSpPr bwMode="auto">
            <a:xfrm>
              <a:off x="1863" y="1162"/>
              <a:ext cx="1956" cy="1962"/>
              <a:chOff x="1863" y="1162"/>
              <a:chExt cx="1956" cy="1962"/>
            </a:xfrm>
          </p:grpSpPr>
          <p:sp>
            <p:nvSpPr>
              <p:cNvPr id="43050" name="AutoShape 10"/>
              <p:cNvSpPr>
                <a:spLocks noChangeArrowheads="1"/>
              </p:cNvSpPr>
              <p:nvPr/>
            </p:nvSpPr>
            <p:spPr bwMode="auto">
              <a:xfrm rot="5400000">
                <a:off x="1863" y="1192"/>
                <a:ext cx="1896" cy="18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71 w 21600"/>
                  <a:gd name="T13" fmla="*/ 0 h 21600"/>
                  <a:gd name="T14" fmla="*/ 21429 w 21600"/>
                  <a:gd name="T15" fmla="*/ 8920 h 21600"/>
                </a:gdLst>
                <a:ahLst/>
                <a:cxnLst>
                  <a:cxn ang="T8">
                    <a:pos x="T0" y="T1"/>
                  </a:cxn>
                  <a:cxn ang="T9">
                    <a:pos x="T2" y="T3"/>
                  </a:cxn>
                  <a:cxn ang="T10">
                    <a:pos x="T4" y="T5"/>
                  </a:cxn>
                  <a:cxn ang="T11">
                    <a:pos x="T6" y="T7"/>
                  </a:cxn>
                </a:cxnLst>
                <a:rect l="T12" t="T13" r="T14" b="T15"/>
                <a:pathLst>
                  <a:path w="21600" h="21600">
                    <a:moveTo>
                      <a:pt x="1264" y="6425"/>
                    </a:moveTo>
                    <a:cubicBezTo>
                      <a:pt x="2974" y="2698"/>
                      <a:pt x="6699" y="308"/>
                      <a:pt x="10800" y="309"/>
                    </a:cubicBezTo>
                    <a:cubicBezTo>
                      <a:pt x="14900" y="309"/>
                      <a:pt x="18625" y="2698"/>
                      <a:pt x="20335" y="6425"/>
                    </a:cubicBezTo>
                    <a:lnTo>
                      <a:pt x="20616" y="6296"/>
                    </a:lnTo>
                    <a:cubicBezTo>
                      <a:pt x="18855" y="2459"/>
                      <a:pt x="15021" y="-1"/>
                      <a:pt x="10799" y="0"/>
                    </a:cubicBezTo>
                    <a:cubicBezTo>
                      <a:pt x="6578" y="0"/>
                      <a:pt x="2744" y="2459"/>
                      <a:pt x="983" y="6296"/>
                    </a:cubicBezTo>
                    <a:close/>
                  </a:path>
                </a:pathLst>
              </a:custGeom>
              <a:solidFill>
                <a:srgbClr val="A0C02A"/>
              </a:solidFill>
              <a:ln w="19050" algn="ctr">
                <a:noFill/>
                <a:miter lim="800000"/>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51" name="Oval 11"/>
              <p:cNvSpPr>
                <a:spLocks noChangeArrowheads="1"/>
              </p:cNvSpPr>
              <p:nvPr/>
            </p:nvSpPr>
            <p:spPr bwMode="auto">
              <a:xfrm>
                <a:off x="3627" y="226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52" name="Oval 12"/>
              <p:cNvSpPr>
                <a:spLocks noChangeArrowheads="1"/>
              </p:cNvSpPr>
              <p:nvPr/>
            </p:nvSpPr>
            <p:spPr bwMode="auto">
              <a:xfrm>
                <a:off x="3411" y="268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53" name="Oval 13"/>
              <p:cNvSpPr>
                <a:spLocks noChangeArrowheads="1"/>
              </p:cNvSpPr>
              <p:nvPr/>
            </p:nvSpPr>
            <p:spPr bwMode="auto">
              <a:xfrm>
                <a:off x="3045" y="293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54" name="Oval 14"/>
              <p:cNvSpPr>
                <a:spLocks noChangeArrowheads="1"/>
              </p:cNvSpPr>
              <p:nvPr/>
            </p:nvSpPr>
            <p:spPr bwMode="auto">
              <a:xfrm>
                <a:off x="3045" y="116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55" name="Oval 15"/>
              <p:cNvSpPr>
                <a:spLocks noChangeArrowheads="1"/>
              </p:cNvSpPr>
              <p:nvPr/>
            </p:nvSpPr>
            <p:spPr bwMode="auto">
              <a:xfrm>
                <a:off x="3627" y="182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56" name="Oval 16"/>
              <p:cNvSpPr>
                <a:spLocks noChangeArrowheads="1"/>
              </p:cNvSpPr>
              <p:nvPr/>
            </p:nvSpPr>
            <p:spPr bwMode="auto">
              <a:xfrm>
                <a:off x="3411" y="142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grpSp>
        <p:sp>
          <p:nvSpPr>
            <p:cNvPr id="43044" name="Text Box 10"/>
            <p:cNvSpPr txBox="1">
              <a:spLocks noChangeArrowheads="1"/>
            </p:cNvSpPr>
            <p:nvPr/>
          </p:nvSpPr>
          <p:spPr bwMode="auto">
            <a:xfrm>
              <a:off x="3354" y="1102"/>
              <a:ext cx="2070" cy="202"/>
            </a:xfrm>
            <a:prstGeom prst="rect">
              <a:avLst/>
            </a:prstGeom>
            <a:noFill/>
            <a:ln w="9525">
              <a:noFill/>
              <a:miter lim="800000"/>
              <a:headEnd/>
              <a:tailEnd/>
            </a:ln>
          </p:spPr>
          <p:txBody>
            <a:bodyPr wrap="none" lIns="73928" tIns="36963" rIns="73928" bIns="36963"/>
            <a:lstStyle/>
            <a:p>
              <a:pPr algn="l" defTabSz="733425" eaLnBrk="1" hangingPunct="1">
                <a:lnSpc>
                  <a:spcPct val="100000"/>
                </a:lnSpc>
              </a:pPr>
              <a:r>
                <a:rPr lang="en-US" sz="1200" b="0" dirty="0" smtClean="0">
                  <a:solidFill>
                    <a:prstClr val="black"/>
                  </a:solidFill>
                  <a:ea typeface="ＭＳ Ｐゴシック" charset="-128"/>
                </a:rPr>
                <a:t>Provides Architecture to Meet </a:t>
              </a:r>
              <a:br>
                <a:rPr lang="en-US" sz="1200" b="0" dirty="0" smtClean="0">
                  <a:solidFill>
                    <a:prstClr val="black"/>
                  </a:solidFill>
                  <a:ea typeface="ＭＳ Ｐゴシック" charset="-128"/>
                </a:rPr>
              </a:br>
              <a:r>
                <a:rPr lang="en-US" sz="1200" b="0" dirty="0" smtClean="0">
                  <a:solidFill>
                    <a:prstClr val="black"/>
                  </a:solidFill>
                  <a:ea typeface="ＭＳ Ｐゴシック" charset="-128"/>
                </a:rPr>
                <a:t>Various Regulatory Requirements</a:t>
              </a:r>
            </a:p>
          </p:txBody>
        </p:sp>
        <p:sp>
          <p:nvSpPr>
            <p:cNvPr id="43045" name="Text Box 11"/>
            <p:cNvSpPr txBox="1">
              <a:spLocks noChangeArrowheads="1"/>
            </p:cNvSpPr>
            <p:nvPr/>
          </p:nvSpPr>
          <p:spPr bwMode="auto">
            <a:xfrm>
              <a:off x="3850" y="1805"/>
              <a:ext cx="1251" cy="203"/>
            </a:xfrm>
            <a:prstGeom prst="rect">
              <a:avLst/>
            </a:prstGeom>
            <a:noFill/>
            <a:ln w="9525">
              <a:noFill/>
              <a:miter lim="800000"/>
              <a:headEnd/>
              <a:tailEnd/>
            </a:ln>
          </p:spPr>
          <p:txBody>
            <a:bodyPr wrap="none" lIns="73928" tIns="36963" rIns="73928" bIns="36963"/>
            <a:lstStyle/>
            <a:p>
              <a:pPr algn="l" defTabSz="733425" eaLnBrk="1" hangingPunct="1">
                <a:lnSpc>
                  <a:spcPct val="100000"/>
                </a:lnSpc>
              </a:pPr>
              <a:r>
                <a:rPr lang="en-US" sz="1200" b="0" smtClean="0">
                  <a:solidFill>
                    <a:prstClr val="black"/>
                  </a:solidFill>
                  <a:ea typeface="ＭＳ Ｐゴシック" charset="-128"/>
                </a:rPr>
                <a:t>Keeps ePHI and PCI Data</a:t>
              </a:r>
            </a:p>
            <a:p>
              <a:pPr algn="l" defTabSz="733425" eaLnBrk="1" hangingPunct="1">
                <a:lnSpc>
                  <a:spcPct val="100000"/>
                </a:lnSpc>
              </a:pPr>
              <a:r>
                <a:rPr lang="en-US" sz="1200" b="0" smtClean="0">
                  <a:solidFill>
                    <a:prstClr val="black"/>
                  </a:solidFill>
                  <a:ea typeface="ＭＳ Ｐゴシック" charset="-128"/>
                </a:rPr>
                <a:t>Secure Today and Tomorrow</a:t>
              </a:r>
            </a:p>
          </p:txBody>
        </p:sp>
        <p:sp>
          <p:nvSpPr>
            <p:cNvPr id="43046" name="Text Box 10"/>
            <p:cNvSpPr txBox="1">
              <a:spLocks noChangeArrowheads="1"/>
            </p:cNvSpPr>
            <p:nvPr/>
          </p:nvSpPr>
          <p:spPr bwMode="auto">
            <a:xfrm>
              <a:off x="3668" y="2701"/>
              <a:ext cx="1874" cy="219"/>
            </a:xfrm>
            <a:prstGeom prst="rect">
              <a:avLst/>
            </a:prstGeom>
            <a:noFill/>
            <a:ln w="9525">
              <a:noFill/>
              <a:miter lim="800000"/>
              <a:headEnd/>
              <a:tailEnd/>
            </a:ln>
          </p:spPr>
          <p:txBody>
            <a:bodyPr wrap="none" lIns="73928" tIns="36963" rIns="73928" bIns="36963"/>
            <a:lstStyle/>
            <a:p>
              <a:pPr algn="l" defTabSz="733425" eaLnBrk="1" hangingPunct="1">
                <a:lnSpc>
                  <a:spcPct val="100000"/>
                </a:lnSpc>
              </a:pPr>
              <a:r>
                <a:rPr lang="en-US" sz="1200" b="0" dirty="0" smtClean="0">
                  <a:solidFill>
                    <a:prstClr val="black"/>
                  </a:solidFill>
                  <a:ea typeface="ＭＳ Ｐゴシック" charset="-128"/>
                </a:rPr>
                <a:t>Provides Secure Access to </a:t>
              </a:r>
              <a:br>
                <a:rPr lang="en-US" sz="1200" b="0" dirty="0" smtClean="0">
                  <a:solidFill>
                    <a:prstClr val="black"/>
                  </a:solidFill>
                  <a:ea typeface="ＭＳ Ｐゴシック" charset="-128"/>
                </a:rPr>
              </a:br>
              <a:r>
                <a:rPr lang="en-US" sz="1200" b="0" dirty="0" smtClean="0">
                  <a:solidFill>
                    <a:prstClr val="black"/>
                  </a:solidFill>
                  <a:ea typeface="ＭＳ Ｐゴシック" charset="-128"/>
                </a:rPr>
                <a:t>Clinical</a:t>
              </a:r>
              <a:r>
                <a:rPr lang="en-US" sz="1200" dirty="0" smtClean="0">
                  <a:solidFill>
                    <a:prstClr val="black"/>
                  </a:solidFill>
                  <a:ea typeface="ＭＳ Ｐゴシック" charset="-128"/>
                </a:rPr>
                <a:t> </a:t>
              </a:r>
              <a:r>
                <a:rPr lang="en-US" sz="1200" b="0" dirty="0" smtClean="0">
                  <a:solidFill>
                    <a:prstClr val="black"/>
                  </a:solidFill>
                  <a:ea typeface="ＭＳ Ｐゴシック" charset="-128"/>
                </a:rPr>
                <a:t>Network Resources</a:t>
              </a:r>
            </a:p>
          </p:txBody>
        </p:sp>
        <p:sp>
          <p:nvSpPr>
            <p:cNvPr id="43047" name="Text Box 11"/>
            <p:cNvSpPr txBox="1">
              <a:spLocks noChangeArrowheads="1"/>
            </p:cNvSpPr>
            <p:nvPr/>
          </p:nvSpPr>
          <p:spPr bwMode="auto">
            <a:xfrm>
              <a:off x="3846" y="2284"/>
              <a:ext cx="1251" cy="203"/>
            </a:xfrm>
            <a:prstGeom prst="rect">
              <a:avLst/>
            </a:prstGeom>
            <a:noFill/>
            <a:ln w="9525">
              <a:noFill/>
              <a:miter lim="800000"/>
              <a:headEnd/>
              <a:tailEnd/>
            </a:ln>
          </p:spPr>
          <p:txBody>
            <a:bodyPr wrap="none" lIns="73928" tIns="36963" rIns="73928" bIns="36963"/>
            <a:lstStyle/>
            <a:p>
              <a:pPr algn="l" defTabSz="733425" eaLnBrk="1" hangingPunct="1">
                <a:lnSpc>
                  <a:spcPct val="100000"/>
                </a:lnSpc>
              </a:pPr>
              <a:r>
                <a:rPr lang="en-US" sz="1200" b="0" dirty="0" smtClean="0">
                  <a:solidFill>
                    <a:prstClr val="black"/>
                  </a:solidFill>
                  <a:ea typeface="ＭＳ Ｐゴシック" charset="-128"/>
                </a:rPr>
                <a:t>Leverage SAFE Architecture </a:t>
              </a:r>
              <a:br>
                <a:rPr lang="en-US" sz="1200" b="0" dirty="0" smtClean="0">
                  <a:solidFill>
                    <a:prstClr val="black"/>
                  </a:solidFill>
                  <a:ea typeface="ＭＳ Ｐゴシック" charset="-128"/>
                </a:rPr>
              </a:br>
              <a:r>
                <a:rPr lang="en-US" sz="1200" b="0" dirty="0" smtClean="0">
                  <a:solidFill>
                    <a:prstClr val="black"/>
                  </a:solidFill>
                  <a:ea typeface="ＭＳ Ｐゴシック" charset="-128"/>
                </a:rPr>
                <a:t>to Prevent Data Loss </a:t>
              </a:r>
            </a:p>
          </p:txBody>
        </p:sp>
        <p:sp>
          <p:nvSpPr>
            <p:cNvPr id="43048" name="Text Box 11"/>
            <p:cNvSpPr txBox="1">
              <a:spLocks noChangeArrowheads="1"/>
            </p:cNvSpPr>
            <p:nvPr/>
          </p:nvSpPr>
          <p:spPr bwMode="auto">
            <a:xfrm>
              <a:off x="3654" y="1438"/>
              <a:ext cx="1530" cy="202"/>
            </a:xfrm>
            <a:prstGeom prst="rect">
              <a:avLst/>
            </a:prstGeom>
            <a:noFill/>
            <a:ln w="9525">
              <a:noFill/>
              <a:miter lim="800000"/>
              <a:headEnd/>
              <a:tailEnd/>
            </a:ln>
          </p:spPr>
          <p:txBody>
            <a:bodyPr wrap="none" lIns="73928" tIns="36963" rIns="73928" bIns="36963"/>
            <a:lstStyle/>
            <a:p>
              <a:pPr algn="l" defTabSz="733425" eaLnBrk="1" hangingPunct="1">
                <a:lnSpc>
                  <a:spcPct val="100000"/>
                </a:lnSpc>
              </a:pPr>
              <a:r>
                <a:rPr lang="en-US" sz="1200" b="0" dirty="0" smtClean="0">
                  <a:solidFill>
                    <a:prstClr val="black"/>
                  </a:solidFill>
                  <a:ea typeface="ＭＳ Ｐゴシック" charset="-128"/>
                </a:rPr>
                <a:t>Integrate Security into </a:t>
              </a:r>
              <a:br>
                <a:rPr lang="en-US" sz="1200" b="0" dirty="0" smtClean="0">
                  <a:solidFill>
                    <a:prstClr val="black"/>
                  </a:solidFill>
                  <a:ea typeface="ＭＳ Ｐゴシック" charset="-128"/>
                </a:rPr>
              </a:br>
              <a:r>
                <a:rPr lang="en-US" sz="1200" b="0" dirty="0" smtClean="0">
                  <a:solidFill>
                    <a:prstClr val="black"/>
                  </a:solidFill>
                  <a:ea typeface="ＭＳ Ｐゴシック" charset="-128"/>
                </a:rPr>
                <a:t>Network to Meet Audits</a:t>
              </a:r>
            </a:p>
          </p:txBody>
        </p:sp>
        <p:sp>
          <p:nvSpPr>
            <p:cNvPr id="43049" name="Text Box 11"/>
            <p:cNvSpPr txBox="1">
              <a:spLocks noChangeArrowheads="1"/>
            </p:cNvSpPr>
            <p:nvPr/>
          </p:nvSpPr>
          <p:spPr bwMode="auto">
            <a:xfrm>
              <a:off x="3276" y="3035"/>
              <a:ext cx="1995" cy="202"/>
            </a:xfrm>
            <a:prstGeom prst="rect">
              <a:avLst/>
            </a:prstGeom>
            <a:noFill/>
            <a:ln w="9525">
              <a:noFill/>
              <a:miter lim="800000"/>
              <a:headEnd/>
              <a:tailEnd/>
            </a:ln>
          </p:spPr>
          <p:txBody>
            <a:bodyPr wrap="none" lIns="73928" tIns="36963" rIns="73928" bIns="36963"/>
            <a:lstStyle/>
            <a:p>
              <a:pPr algn="l" defTabSz="733425" eaLnBrk="1" hangingPunct="1">
                <a:lnSpc>
                  <a:spcPct val="100000"/>
                </a:lnSpc>
              </a:pPr>
              <a:r>
                <a:rPr lang="en-US" sz="1200" b="0" dirty="0" smtClean="0">
                  <a:solidFill>
                    <a:prstClr val="black"/>
                  </a:solidFill>
                  <a:ea typeface="ＭＳ Ｐゴシック" charset="-128"/>
                </a:rPr>
                <a:t>Utilize Best Practices in </a:t>
              </a:r>
              <a:br>
                <a:rPr lang="en-US" sz="1200" b="0" dirty="0" smtClean="0">
                  <a:solidFill>
                    <a:prstClr val="black"/>
                  </a:solidFill>
                  <a:ea typeface="ＭＳ Ｐゴシック" charset="-128"/>
                </a:rPr>
              </a:br>
              <a:r>
                <a:rPr lang="en-US" sz="1200" b="0" dirty="0" smtClean="0">
                  <a:solidFill>
                    <a:prstClr val="black"/>
                  </a:solidFill>
                  <a:ea typeface="ＭＳ Ｐゴシック" charset="-128"/>
                </a:rPr>
                <a:t>Securing IT and Voice Systems</a:t>
              </a:r>
            </a:p>
          </p:txBody>
        </p:sp>
      </p:grpSp>
      <p:grpSp>
        <p:nvGrpSpPr>
          <p:cNvPr id="4" name="Group 23"/>
          <p:cNvGrpSpPr>
            <a:grpSpLocks/>
          </p:cNvGrpSpPr>
          <p:nvPr/>
        </p:nvGrpSpPr>
        <p:grpSpPr bwMode="auto">
          <a:xfrm>
            <a:off x="1141414" y="1806575"/>
            <a:ext cx="4919662" cy="3284538"/>
            <a:chOff x="719" y="1138"/>
            <a:chExt cx="3099" cy="2069"/>
          </a:xfrm>
        </p:grpSpPr>
        <p:grpSp>
          <p:nvGrpSpPr>
            <p:cNvPr id="5" name="Group 24"/>
            <p:cNvGrpSpPr>
              <a:grpSpLocks/>
            </p:cNvGrpSpPr>
            <p:nvPr/>
          </p:nvGrpSpPr>
          <p:grpSpPr bwMode="auto">
            <a:xfrm>
              <a:off x="1850" y="1162"/>
              <a:ext cx="1968" cy="1962"/>
              <a:chOff x="1850" y="1162"/>
              <a:chExt cx="1968" cy="1962"/>
            </a:xfrm>
          </p:grpSpPr>
          <p:sp>
            <p:nvSpPr>
              <p:cNvPr id="43036" name="AutoShape 25"/>
              <p:cNvSpPr>
                <a:spLocks noChangeArrowheads="1"/>
              </p:cNvSpPr>
              <p:nvPr/>
            </p:nvSpPr>
            <p:spPr bwMode="auto">
              <a:xfrm rot="-5400000">
                <a:off x="1922" y="1198"/>
                <a:ext cx="1896" cy="18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71 w 21600"/>
                  <a:gd name="T13" fmla="*/ 0 h 21600"/>
                  <a:gd name="T14" fmla="*/ 21429 w 21600"/>
                  <a:gd name="T15" fmla="*/ 8920 h 21600"/>
                </a:gdLst>
                <a:ahLst/>
                <a:cxnLst>
                  <a:cxn ang="T8">
                    <a:pos x="T0" y="T1"/>
                  </a:cxn>
                  <a:cxn ang="T9">
                    <a:pos x="T2" y="T3"/>
                  </a:cxn>
                  <a:cxn ang="T10">
                    <a:pos x="T4" y="T5"/>
                  </a:cxn>
                  <a:cxn ang="T11">
                    <a:pos x="T6" y="T7"/>
                  </a:cxn>
                </a:cxnLst>
                <a:rect l="T12" t="T13" r="T14" b="T15"/>
                <a:pathLst>
                  <a:path w="21600" h="21600">
                    <a:moveTo>
                      <a:pt x="1264" y="6425"/>
                    </a:moveTo>
                    <a:cubicBezTo>
                      <a:pt x="2974" y="2698"/>
                      <a:pt x="6699" y="308"/>
                      <a:pt x="10800" y="309"/>
                    </a:cubicBezTo>
                    <a:cubicBezTo>
                      <a:pt x="14900" y="309"/>
                      <a:pt x="18625" y="2698"/>
                      <a:pt x="20335" y="6425"/>
                    </a:cubicBezTo>
                    <a:lnTo>
                      <a:pt x="20616" y="6296"/>
                    </a:lnTo>
                    <a:cubicBezTo>
                      <a:pt x="18855" y="2459"/>
                      <a:pt x="15021" y="-1"/>
                      <a:pt x="10799" y="0"/>
                    </a:cubicBezTo>
                    <a:cubicBezTo>
                      <a:pt x="6578" y="0"/>
                      <a:pt x="2744" y="2459"/>
                      <a:pt x="983" y="6296"/>
                    </a:cubicBezTo>
                    <a:close/>
                  </a:path>
                </a:pathLst>
              </a:custGeom>
              <a:solidFill>
                <a:srgbClr val="8A44AA"/>
              </a:solidFill>
              <a:ln w="19050" algn="ctr">
                <a:noFill/>
                <a:miter lim="800000"/>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37" name="Oval 26"/>
              <p:cNvSpPr>
                <a:spLocks noChangeArrowheads="1"/>
              </p:cNvSpPr>
              <p:nvPr/>
            </p:nvSpPr>
            <p:spPr bwMode="auto">
              <a:xfrm rot="10800000">
                <a:off x="1850" y="183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38" name="Oval 27"/>
              <p:cNvSpPr>
                <a:spLocks noChangeArrowheads="1"/>
              </p:cNvSpPr>
              <p:nvPr/>
            </p:nvSpPr>
            <p:spPr bwMode="auto">
              <a:xfrm rot="10800000">
                <a:off x="2066" y="141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39" name="Oval 28"/>
              <p:cNvSpPr>
                <a:spLocks noChangeArrowheads="1"/>
              </p:cNvSpPr>
              <p:nvPr/>
            </p:nvSpPr>
            <p:spPr bwMode="auto">
              <a:xfrm rot="10800000">
                <a:off x="2444" y="116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40" name="Oval 29"/>
              <p:cNvSpPr>
                <a:spLocks noChangeArrowheads="1"/>
              </p:cNvSpPr>
              <p:nvPr/>
            </p:nvSpPr>
            <p:spPr bwMode="auto">
              <a:xfrm rot="10800000">
                <a:off x="2433" y="293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41" name="Oval 30"/>
              <p:cNvSpPr>
                <a:spLocks noChangeArrowheads="1"/>
              </p:cNvSpPr>
              <p:nvPr/>
            </p:nvSpPr>
            <p:spPr bwMode="auto">
              <a:xfrm rot="10800000">
                <a:off x="1850" y="227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sp>
            <p:nvSpPr>
              <p:cNvPr id="43042" name="Oval 31"/>
              <p:cNvSpPr>
                <a:spLocks noChangeArrowheads="1"/>
              </p:cNvSpPr>
              <p:nvPr/>
            </p:nvSpPr>
            <p:spPr bwMode="auto">
              <a:xfrm rot="10800000">
                <a:off x="2067" y="267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pPr algn="l" eaLnBrk="1" hangingPunct="1">
                  <a:lnSpc>
                    <a:spcPct val="100000"/>
                  </a:lnSpc>
                </a:pPr>
                <a:endParaRPr lang="en-US" sz="1800" b="0" smtClean="0">
                  <a:solidFill>
                    <a:prstClr val="black"/>
                  </a:solidFill>
                </a:endParaRPr>
              </a:p>
            </p:txBody>
          </p:sp>
        </p:grpSp>
        <p:sp>
          <p:nvSpPr>
            <p:cNvPr id="43030" name="Text Box 10"/>
            <p:cNvSpPr txBox="1">
              <a:spLocks noChangeArrowheads="1"/>
            </p:cNvSpPr>
            <p:nvPr/>
          </p:nvSpPr>
          <p:spPr bwMode="auto">
            <a:xfrm>
              <a:off x="1312" y="1138"/>
              <a:ext cx="1078" cy="202"/>
            </a:xfrm>
            <a:prstGeom prst="rect">
              <a:avLst/>
            </a:prstGeom>
            <a:noFill/>
            <a:ln w="9525">
              <a:noFill/>
              <a:miter lim="800000"/>
              <a:headEnd/>
              <a:tailEnd/>
            </a:ln>
          </p:spPr>
          <p:txBody>
            <a:bodyPr wrap="none" lIns="73928" tIns="36963" rIns="73928" bIns="36963"/>
            <a:lstStyle/>
            <a:p>
              <a:pPr algn="r" defTabSz="733425" eaLnBrk="1" hangingPunct="1">
                <a:lnSpc>
                  <a:spcPct val="100000"/>
                </a:lnSpc>
              </a:pPr>
              <a:r>
                <a:rPr lang="en-US" sz="1200" b="0" dirty="0" smtClean="0">
                  <a:solidFill>
                    <a:prstClr val="black"/>
                  </a:solidFill>
                  <a:ea typeface="ＭＳ Ｐゴシック" charset="-128"/>
                </a:rPr>
                <a:t>Regulatory</a:t>
              </a:r>
            </a:p>
          </p:txBody>
        </p:sp>
        <p:sp>
          <p:nvSpPr>
            <p:cNvPr id="43031" name="Text Box 10"/>
            <p:cNvSpPr txBox="1">
              <a:spLocks noChangeArrowheads="1"/>
            </p:cNvSpPr>
            <p:nvPr/>
          </p:nvSpPr>
          <p:spPr bwMode="auto">
            <a:xfrm>
              <a:off x="1318" y="3005"/>
              <a:ext cx="1078" cy="202"/>
            </a:xfrm>
            <a:prstGeom prst="rect">
              <a:avLst/>
            </a:prstGeom>
            <a:noFill/>
            <a:ln w="9525">
              <a:noFill/>
              <a:miter lim="800000"/>
              <a:headEnd/>
              <a:tailEnd/>
            </a:ln>
          </p:spPr>
          <p:txBody>
            <a:bodyPr wrap="none" lIns="73928" tIns="36963" rIns="73928" bIns="36963"/>
            <a:lstStyle/>
            <a:p>
              <a:pPr algn="r" defTabSz="733425" eaLnBrk="1" hangingPunct="1">
                <a:lnSpc>
                  <a:spcPct val="100000"/>
                </a:lnSpc>
              </a:pPr>
              <a:r>
                <a:rPr lang="en-US" sz="1200" b="0" smtClean="0">
                  <a:solidFill>
                    <a:prstClr val="black"/>
                  </a:solidFill>
                  <a:ea typeface="ＭＳ Ｐゴシック" charset="-128"/>
                </a:rPr>
                <a:t>Securing Voice, IT Devices and Systems</a:t>
              </a:r>
            </a:p>
          </p:txBody>
        </p:sp>
        <p:sp>
          <p:nvSpPr>
            <p:cNvPr id="43032" name="Text Box 10"/>
            <p:cNvSpPr txBox="1">
              <a:spLocks noChangeArrowheads="1"/>
            </p:cNvSpPr>
            <p:nvPr/>
          </p:nvSpPr>
          <p:spPr bwMode="auto">
            <a:xfrm>
              <a:off x="966" y="2712"/>
              <a:ext cx="1078" cy="202"/>
            </a:xfrm>
            <a:prstGeom prst="rect">
              <a:avLst/>
            </a:prstGeom>
            <a:noFill/>
            <a:ln w="9525">
              <a:noFill/>
              <a:miter lim="800000"/>
              <a:headEnd/>
              <a:tailEnd/>
            </a:ln>
          </p:spPr>
          <p:txBody>
            <a:bodyPr wrap="none" lIns="73928" tIns="36963" rIns="73928" bIns="36963"/>
            <a:lstStyle/>
            <a:p>
              <a:pPr algn="r" defTabSz="733425" eaLnBrk="1" hangingPunct="1">
                <a:lnSpc>
                  <a:spcPct val="100000"/>
                </a:lnSpc>
              </a:pPr>
              <a:r>
                <a:rPr lang="en-US" sz="1200" b="0" dirty="0" smtClean="0">
                  <a:solidFill>
                    <a:prstClr val="black"/>
                  </a:solidFill>
                  <a:ea typeface="ＭＳ Ｐゴシック" charset="-128"/>
                </a:rPr>
                <a:t>Securing Clinical and Biomedical </a:t>
              </a:r>
              <a:br>
                <a:rPr lang="en-US" sz="1200" b="0" dirty="0" smtClean="0">
                  <a:solidFill>
                    <a:prstClr val="black"/>
                  </a:solidFill>
                  <a:ea typeface="ＭＳ Ｐゴシック" charset="-128"/>
                </a:rPr>
              </a:br>
              <a:r>
                <a:rPr lang="en-US" sz="1200" b="0" dirty="0" smtClean="0">
                  <a:solidFill>
                    <a:prstClr val="black"/>
                  </a:solidFill>
                  <a:ea typeface="ＭＳ Ｐゴシック" charset="-128"/>
                </a:rPr>
                <a:t>Devices and Systems</a:t>
              </a:r>
            </a:p>
          </p:txBody>
        </p:sp>
        <p:sp>
          <p:nvSpPr>
            <p:cNvPr id="43033" name="Text Box 10"/>
            <p:cNvSpPr txBox="1">
              <a:spLocks noChangeArrowheads="1"/>
            </p:cNvSpPr>
            <p:nvPr/>
          </p:nvSpPr>
          <p:spPr bwMode="auto">
            <a:xfrm>
              <a:off x="888" y="1436"/>
              <a:ext cx="1078" cy="202"/>
            </a:xfrm>
            <a:prstGeom prst="rect">
              <a:avLst/>
            </a:prstGeom>
            <a:noFill/>
            <a:ln w="9525">
              <a:noFill/>
              <a:miter lim="800000"/>
              <a:headEnd/>
              <a:tailEnd/>
            </a:ln>
          </p:spPr>
          <p:txBody>
            <a:bodyPr wrap="none" lIns="73928" tIns="36963" rIns="73928" bIns="36963"/>
            <a:lstStyle/>
            <a:p>
              <a:pPr algn="r" defTabSz="733425" eaLnBrk="1" hangingPunct="1">
                <a:lnSpc>
                  <a:spcPct val="100000"/>
                </a:lnSpc>
              </a:pPr>
              <a:r>
                <a:rPr lang="en-US" sz="1200" b="0" dirty="0" smtClean="0">
                  <a:solidFill>
                    <a:prstClr val="black"/>
                  </a:solidFill>
                  <a:ea typeface="ＭＳ Ｐゴシック" charset="-128"/>
                </a:rPr>
                <a:t>HIPAA and PCI Compliance</a:t>
              </a:r>
            </a:p>
          </p:txBody>
        </p:sp>
        <p:sp>
          <p:nvSpPr>
            <p:cNvPr id="43034" name="Text Box 10"/>
            <p:cNvSpPr txBox="1">
              <a:spLocks noChangeArrowheads="1"/>
            </p:cNvSpPr>
            <p:nvPr/>
          </p:nvSpPr>
          <p:spPr bwMode="auto">
            <a:xfrm>
              <a:off x="719" y="1855"/>
              <a:ext cx="1078" cy="202"/>
            </a:xfrm>
            <a:prstGeom prst="rect">
              <a:avLst/>
            </a:prstGeom>
            <a:noFill/>
            <a:ln w="9525">
              <a:noFill/>
              <a:miter lim="800000"/>
              <a:headEnd/>
              <a:tailEnd/>
            </a:ln>
          </p:spPr>
          <p:txBody>
            <a:bodyPr wrap="none" lIns="73928" tIns="36963" rIns="73928" bIns="36963"/>
            <a:lstStyle/>
            <a:p>
              <a:pPr algn="r" defTabSz="733425" eaLnBrk="1" hangingPunct="1">
                <a:lnSpc>
                  <a:spcPct val="100000"/>
                </a:lnSpc>
              </a:pPr>
              <a:r>
                <a:rPr lang="en-US" sz="1200" b="0" dirty="0" smtClean="0">
                  <a:solidFill>
                    <a:prstClr val="black"/>
                  </a:solidFill>
                  <a:ea typeface="ＭＳ Ｐゴシック" charset="-128"/>
                </a:rPr>
                <a:t>Securing </a:t>
              </a:r>
              <a:r>
                <a:rPr lang="en-US" sz="1200" b="0" dirty="0" err="1" smtClean="0">
                  <a:solidFill>
                    <a:prstClr val="black"/>
                  </a:solidFill>
                  <a:ea typeface="ＭＳ Ｐゴシック" charset="-128"/>
                </a:rPr>
                <a:t>ePHI</a:t>
              </a:r>
              <a:endParaRPr lang="en-US" sz="1200" b="0" dirty="0" smtClean="0">
                <a:solidFill>
                  <a:prstClr val="black"/>
                </a:solidFill>
                <a:ea typeface="ＭＳ Ｐゴシック" charset="-128"/>
              </a:endParaRPr>
            </a:p>
          </p:txBody>
        </p:sp>
        <p:sp>
          <p:nvSpPr>
            <p:cNvPr id="43035" name="Text Box 10"/>
            <p:cNvSpPr txBox="1">
              <a:spLocks noChangeArrowheads="1"/>
            </p:cNvSpPr>
            <p:nvPr/>
          </p:nvSpPr>
          <p:spPr bwMode="auto">
            <a:xfrm>
              <a:off x="725" y="2311"/>
              <a:ext cx="1078" cy="202"/>
            </a:xfrm>
            <a:prstGeom prst="rect">
              <a:avLst/>
            </a:prstGeom>
            <a:noFill/>
            <a:ln w="9525">
              <a:noFill/>
              <a:miter lim="800000"/>
              <a:headEnd/>
              <a:tailEnd/>
            </a:ln>
          </p:spPr>
          <p:txBody>
            <a:bodyPr wrap="none" lIns="73928" tIns="36963" rIns="73928" bIns="36963"/>
            <a:lstStyle/>
            <a:p>
              <a:pPr algn="r" defTabSz="733425" eaLnBrk="1" hangingPunct="1">
                <a:lnSpc>
                  <a:spcPct val="100000"/>
                </a:lnSpc>
              </a:pPr>
              <a:r>
                <a:rPr lang="en-US" sz="1200" b="0" dirty="0" smtClean="0">
                  <a:solidFill>
                    <a:prstClr val="black"/>
                  </a:solidFill>
                  <a:ea typeface="ＭＳ Ｐゴシック" charset="-128"/>
                </a:rPr>
                <a:t>Data Loss Prevention</a:t>
              </a:r>
            </a:p>
          </p:txBody>
        </p:sp>
      </p:grpSp>
      <p:sp>
        <p:nvSpPr>
          <p:cNvPr id="43020" name="Rectangle 38"/>
          <p:cNvSpPr>
            <a:spLocks noChangeArrowheads="1"/>
          </p:cNvSpPr>
          <p:nvPr/>
        </p:nvSpPr>
        <p:spPr bwMode="auto">
          <a:xfrm>
            <a:off x="1354138" y="1379538"/>
            <a:ext cx="2303462" cy="304800"/>
          </a:xfrm>
          <a:prstGeom prst="rect">
            <a:avLst/>
          </a:prstGeom>
          <a:noFill/>
          <a:ln w="9525" algn="ctr">
            <a:noFill/>
            <a:miter lim="800000"/>
            <a:headEnd/>
            <a:tailEnd/>
          </a:ln>
        </p:spPr>
        <p:txBody>
          <a:bodyPr lIns="82124" tIns="41061" rIns="82124" bIns="41061"/>
          <a:lstStyle/>
          <a:p>
            <a:pPr algn="ctr" defTabSz="814388" eaLnBrk="1" hangingPunct="1">
              <a:lnSpc>
                <a:spcPct val="100000"/>
              </a:lnSpc>
            </a:pPr>
            <a:r>
              <a:rPr lang="en-US" sz="1600" b="0" smtClean="0">
                <a:solidFill>
                  <a:srgbClr val="7030A0"/>
                </a:solidFill>
                <a:ea typeface="ＭＳ Ｐゴシック" charset="-128"/>
              </a:rPr>
              <a:t>Business Challenges</a:t>
            </a:r>
          </a:p>
        </p:txBody>
      </p:sp>
      <p:sp>
        <p:nvSpPr>
          <p:cNvPr id="43021" name="Rectangle 41"/>
          <p:cNvSpPr>
            <a:spLocks noChangeArrowheads="1"/>
          </p:cNvSpPr>
          <p:nvPr/>
        </p:nvSpPr>
        <p:spPr bwMode="auto">
          <a:xfrm>
            <a:off x="5637214" y="1354138"/>
            <a:ext cx="2190750" cy="304800"/>
          </a:xfrm>
          <a:prstGeom prst="rect">
            <a:avLst/>
          </a:prstGeom>
          <a:noFill/>
          <a:ln w="9525" algn="ctr">
            <a:noFill/>
            <a:miter lim="800000"/>
            <a:headEnd/>
            <a:tailEnd/>
          </a:ln>
        </p:spPr>
        <p:txBody>
          <a:bodyPr lIns="82124" tIns="41061" rIns="82124" bIns="41061"/>
          <a:lstStyle/>
          <a:p>
            <a:pPr algn="ctr" defTabSz="814388" eaLnBrk="1" hangingPunct="1">
              <a:lnSpc>
                <a:spcPct val="100000"/>
              </a:lnSpc>
            </a:pPr>
            <a:r>
              <a:rPr lang="en-US" sz="1600" b="0" smtClean="0">
                <a:solidFill>
                  <a:srgbClr val="365A16"/>
                </a:solidFill>
                <a:ea typeface="ＭＳ Ｐゴシック" charset="-128"/>
              </a:rPr>
              <a:t>Cisco MGN 2.0</a:t>
            </a:r>
          </a:p>
        </p:txBody>
      </p:sp>
      <p:sp>
        <p:nvSpPr>
          <p:cNvPr id="1159210" name="Oval 42"/>
          <p:cNvSpPr>
            <a:spLocks noChangeArrowheads="1"/>
          </p:cNvSpPr>
          <p:nvPr/>
        </p:nvSpPr>
        <p:spPr bwMode="auto">
          <a:xfrm>
            <a:off x="3679826" y="2538415"/>
            <a:ext cx="1717675" cy="1717675"/>
          </a:xfrm>
          <a:prstGeom prst="ellipse">
            <a:avLst/>
          </a:prstGeom>
          <a:gradFill rotWithShape="1">
            <a:gsLst>
              <a:gs pos="0">
                <a:schemeClr val="accent1"/>
              </a:gs>
              <a:gs pos="100000">
                <a:schemeClr val="accent1">
                  <a:gamma/>
                  <a:shade val="46275"/>
                  <a:invGamma/>
                </a:schemeClr>
              </a:gs>
            </a:gsLst>
            <a:lin ang="5400000" scaled="1"/>
          </a:gradFill>
          <a:ln w="38100" algn="ctr">
            <a:solidFill>
              <a:schemeClr val="bg1">
                <a:lumMod val="75000"/>
              </a:schemeClr>
            </a:solidFill>
            <a:round/>
            <a:headEnd/>
            <a:tailEnd/>
          </a:ln>
          <a:effectLst/>
        </p:spPr>
        <p:txBody>
          <a:bodyPr lIns="82124" tIns="41061" rIns="82124" bIns="41061" anchor="ctr"/>
          <a:lstStyle/>
          <a:p>
            <a:pPr algn="l" eaLnBrk="1" fontAlgn="auto" hangingPunct="1">
              <a:lnSpc>
                <a:spcPct val="100000"/>
              </a:lnSpc>
              <a:spcBef>
                <a:spcPts val="0"/>
              </a:spcBef>
              <a:spcAft>
                <a:spcPts val="0"/>
              </a:spcAft>
              <a:defRPr/>
            </a:pPr>
            <a:endParaRPr lang="en-US" sz="1800" b="0">
              <a:solidFill>
                <a:prstClr val="black"/>
              </a:solidFill>
              <a:latin typeface="Arial"/>
            </a:endParaRPr>
          </a:p>
        </p:txBody>
      </p:sp>
      <p:sp>
        <p:nvSpPr>
          <p:cNvPr id="43023" name="Rectangle 43"/>
          <p:cNvSpPr>
            <a:spLocks noChangeArrowheads="1"/>
          </p:cNvSpPr>
          <p:nvPr/>
        </p:nvSpPr>
        <p:spPr bwMode="auto">
          <a:xfrm>
            <a:off x="3286126" y="2857500"/>
            <a:ext cx="2505075" cy="1079500"/>
          </a:xfrm>
          <a:prstGeom prst="rect">
            <a:avLst/>
          </a:prstGeom>
          <a:noFill/>
          <a:ln w="9525" algn="ctr">
            <a:noFill/>
            <a:miter lim="800000"/>
            <a:headEnd/>
            <a:tailEnd/>
          </a:ln>
        </p:spPr>
        <p:txBody>
          <a:bodyPr lIns="82124" tIns="41061" rIns="82124" bIns="41061" anchor="ctr"/>
          <a:lstStyle/>
          <a:p>
            <a:pPr algn="ctr" defTabSz="814388" eaLnBrk="1" hangingPunct="1">
              <a:lnSpc>
                <a:spcPct val="100000"/>
              </a:lnSpc>
            </a:pPr>
            <a:r>
              <a:rPr lang="en-US" sz="1800" b="0" dirty="0" smtClean="0">
                <a:solidFill>
                  <a:srgbClr val="FFFFFF"/>
                </a:solidFill>
              </a:rPr>
              <a:t>Cisco MGN 2.0</a:t>
            </a:r>
          </a:p>
        </p:txBody>
      </p:sp>
      <p:grpSp>
        <p:nvGrpSpPr>
          <p:cNvPr id="6" name="Group 50"/>
          <p:cNvGrpSpPr>
            <a:grpSpLocks/>
          </p:cNvGrpSpPr>
          <p:nvPr/>
        </p:nvGrpSpPr>
        <p:grpSpPr bwMode="auto">
          <a:xfrm>
            <a:off x="-7938" y="5105402"/>
            <a:ext cx="9151938" cy="1770063"/>
            <a:chOff x="-5" y="3216"/>
            <a:chExt cx="5765" cy="1115"/>
          </a:xfrm>
        </p:grpSpPr>
        <p:sp>
          <p:nvSpPr>
            <p:cNvPr id="43025" name="Rectangle 2"/>
            <p:cNvSpPr>
              <a:spLocks noChangeArrowheads="1"/>
            </p:cNvSpPr>
            <p:nvPr/>
          </p:nvSpPr>
          <p:spPr bwMode="auto">
            <a:xfrm>
              <a:off x="410" y="3888"/>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l" eaLnBrk="1" hangingPunct="1">
                <a:lnSpc>
                  <a:spcPct val="100000"/>
                </a:lnSpc>
              </a:pPr>
              <a:endParaRPr lang="en-US" sz="1800" b="0" smtClean="0">
                <a:solidFill>
                  <a:prstClr val="black"/>
                </a:solidFill>
              </a:endParaRPr>
            </a:p>
          </p:txBody>
        </p:sp>
        <p:sp>
          <p:nvSpPr>
            <p:cNvPr id="43026" name="Rectangle 2"/>
            <p:cNvSpPr>
              <a:spLocks noChangeArrowheads="1"/>
            </p:cNvSpPr>
            <p:nvPr/>
          </p:nvSpPr>
          <p:spPr bwMode="auto">
            <a:xfrm>
              <a:off x="401" y="3216"/>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l" eaLnBrk="1" hangingPunct="1">
                <a:lnSpc>
                  <a:spcPct val="100000"/>
                </a:lnSpc>
              </a:pPr>
              <a:endParaRPr lang="en-US" sz="1800" b="0" smtClean="0">
                <a:solidFill>
                  <a:prstClr val="black"/>
                </a:solidFill>
              </a:endParaRPr>
            </a:p>
          </p:txBody>
        </p:sp>
        <p:sp>
          <p:nvSpPr>
            <p:cNvPr id="43027" name="Rectangle 40"/>
            <p:cNvSpPr>
              <a:spLocks noChangeArrowheads="1"/>
            </p:cNvSpPr>
            <p:nvPr/>
          </p:nvSpPr>
          <p:spPr bwMode="auto">
            <a:xfrm>
              <a:off x="0" y="3378"/>
              <a:ext cx="5760" cy="806"/>
            </a:xfrm>
            <a:prstGeom prst="rect">
              <a:avLst/>
            </a:prstGeom>
            <a:gradFill rotWithShape="1">
              <a:gsLst>
                <a:gs pos="0">
                  <a:srgbClr val="8E8E95"/>
                </a:gs>
                <a:gs pos="100000">
                  <a:srgbClr val="424245"/>
                </a:gs>
              </a:gsLst>
              <a:lin ang="5400000" scaled="1"/>
            </a:gradFill>
            <a:ln w="28575" algn="ctr">
              <a:noFill/>
              <a:round/>
              <a:headEnd/>
              <a:tailEnd/>
            </a:ln>
          </p:spPr>
          <p:txBody>
            <a:bodyPr wrap="none" lIns="73025" tIns="36511" rIns="73025" bIns="36511" anchor="ctr"/>
            <a:lstStyle/>
            <a:p>
              <a:pPr algn="l" defTabSz="814388" eaLnBrk="1" hangingPunct="1">
                <a:lnSpc>
                  <a:spcPct val="100000"/>
                </a:lnSpc>
              </a:pPr>
              <a:endParaRPr lang="en-US" sz="1800" b="0" smtClean="0">
                <a:solidFill>
                  <a:prstClr val="black"/>
                </a:solidFill>
              </a:endParaRPr>
            </a:p>
          </p:txBody>
        </p:sp>
        <p:sp>
          <p:nvSpPr>
            <p:cNvPr id="43028" name="Rectangle 42"/>
            <p:cNvSpPr>
              <a:spLocks noChangeArrowheads="1"/>
            </p:cNvSpPr>
            <p:nvPr/>
          </p:nvSpPr>
          <p:spPr bwMode="auto">
            <a:xfrm>
              <a:off x="-5" y="3353"/>
              <a:ext cx="5765" cy="834"/>
            </a:xfrm>
            <a:prstGeom prst="rect">
              <a:avLst/>
            </a:prstGeom>
            <a:noFill/>
            <a:ln w="9525">
              <a:noFill/>
              <a:miter lim="800000"/>
              <a:headEnd/>
              <a:tailEnd/>
            </a:ln>
          </p:spPr>
          <p:txBody>
            <a:bodyPr>
              <a:spAutoFit/>
            </a:bodyPr>
            <a:lstStyle/>
            <a:p>
              <a:pPr algn="ctr" defTabSz="814388" eaLnBrk="1" hangingPunct="1">
                <a:lnSpc>
                  <a:spcPct val="100000"/>
                </a:lnSpc>
                <a:spcAft>
                  <a:spcPct val="25000"/>
                </a:spcAft>
              </a:pPr>
              <a:r>
                <a:rPr lang="en-US" altLang="en-US" sz="2000" b="0" dirty="0" smtClean="0">
                  <a:solidFill>
                    <a:srgbClr val="FFFFFF"/>
                  </a:solidFill>
                </a:rPr>
                <a:t>Cisco MGN 2.0—Security Architectures Meet Security Needs for Regulatory and Compliance, Data Loss Prevention and Threat Mitigation, Giving Healthcare Providers a Secure Network Ready for Today’s </a:t>
              </a:r>
              <a:br>
                <a:rPr lang="en-US" altLang="en-US" sz="2000" b="0" dirty="0" smtClean="0">
                  <a:solidFill>
                    <a:srgbClr val="FFFFFF"/>
                  </a:solidFill>
                </a:rPr>
              </a:br>
              <a:r>
                <a:rPr lang="en-US" altLang="en-US" sz="2000" b="0" dirty="0" smtClean="0">
                  <a:solidFill>
                    <a:srgbClr val="FFFFFF"/>
                  </a:solidFill>
                </a:rPr>
                <a:t>Modern Healthcare Environment</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59172"/>
                                        </p:tgtEl>
                                        <p:attrNameLst>
                                          <p:attrName>style.visibility</p:attrName>
                                        </p:attrNameLst>
                                      </p:cBhvr>
                                      <p:to>
                                        <p:strVal val="visible"/>
                                      </p:to>
                                    </p:set>
                                    <p:animEffect transition="in" filter="wipe(right)">
                                      <p:cBhvr>
                                        <p:cTn id="7" dur="1000"/>
                                        <p:tgtEl>
                                          <p:spTgt spid="115917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9170"/>
                                        </p:tgtEl>
                                        <p:attrNameLst>
                                          <p:attrName>style.visibility</p:attrName>
                                        </p:attrNameLst>
                                      </p:cBhvr>
                                      <p:to>
                                        <p:strVal val="visible"/>
                                      </p:to>
                                    </p:set>
                                    <p:animEffect transition="in" filter="wipe(left)">
                                      <p:cBhvr>
                                        <p:cTn id="13" dur="1000"/>
                                        <p:tgtEl>
                                          <p:spTgt spid="1159170"/>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0" grpId="0" animBg="1"/>
      <p:bldP spid="11591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rot="5400000">
            <a:off x="2078832" y="4742658"/>
            <a:ext cx="457200" cy="158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227" name="Rectangle 36"/>
          <p:cNvSpPr>
            <a:spLocks noGrp="1"/>
          </p:cNvSpPr>
          <p:nvPr>
            <p:ph type="title" idx="4294967295"/>
          </p:nvPr>
        </p:nvSpPr>
        <p:spPr/>
        <p:txBody>
          <a:bodyPr/>
          <a:lstStyle/>
          <a:p>
            <a:pPr eaLnBrk="1" hangingPunct="1"/>
            <a:r>
              <a:rPr lang="en-US" smtClean="0"/>
              <a:t>HIPAA: Security Rule</a:t>
            </a:r>
          </a:p>
        </p:txBody>
      </p:sp>
      <p:sp>
        <p:nvSpPr>
          <p:cNvPr id="12" name="TextBox 11"/>
          <p:cNvSpPr txBox="1"/>
          <p:nvPr/>
        </p:nvSpPr>
        <p:spPr>
          <a:xfrm>
            <a:off x="533400" y="3368675"/>
            <a:ext cx="12573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Health Care Access, Portability, and Renewability</a:t>
            </a:r>
            <a:endParaRPr lang="en-US" sz="1050" b="0" dirty="0">
              <a:solidFill>
                <a:srgbClr val="FFFFFF"/>
              </a:solidFill>
              <a:latin typeface="Arial"/>
            </a:endParaRPr>
          </a:p>
        </p:txBody>
      </p:sp>
      <p:sp>
        <p:nvSpPr>
          <p:cNvPr id="13" name="TextBox 12"/>
          <p:cNvSpPr txBox="1"/>
          <p:nvPr/>
        </p:nvSpPr>
        <p:spPr>
          <a:xfrm>
            <a:off x="1981200" y="3368675"/>
            <a:ext cx="9525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Preventing Health Care Fraud and Abuse</a:t>
            </a:r>
            <a:endParaRPr lang="en-US" sz="1050" b="0" dirty="0">
              <a:solidFill>
                <a:srgbClr val="FFFFFF"/>
              </a:solidFill>
              <a:latin typeface="Arial"/>
            </a:endParaRPr>
          </a:p>
        </p:txBody>
      </p:sp>
      <p:sp>
        <p:nvSpPr>
          <p:cNvPr id="14" name="TextBox 13"/>
          <p:cNvSpPr txBox="1"/>
          <p:nvPr/>
        </p:nvSpPr>
        <p:spPr>
          <a:xfrm>
            <a:off x="3124200" y="3373438"/>
            <a:ext cx="7239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Medical Liability Reform</a:t>
            </a:r>
            <a:endParaRPr lang="en-US" sz="1050" b="0" dirty="0">
              <a:solidFill>
                <a:srgbClr val="FFFFFF"/>
              </a:solidFill>
              <a:latin typeface="Arial"/>
            </a:endParaRPr>
          </a:p>
        </p:txBody>
      </p:sp>
      <p:sp>
        <p:nvSpPr>
          <p:cNvPr id="16" name="TextBox 15"/>
          <p:cNvSpPr txBox="1"/>
          <p:nvPr/>
        </p:nvSpPr>
        <p:spPr>
          <a:xfrm>
            <a:off x="5410200" y="3363913"/>
            <a:ext cx="9906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Tax-Related Health Provision</a:t>
            </a:r>
            <a:endParaRPr lang="en-US" sz="1050" b="0" dirty="0">
              <a:solidFill>
                <a:srgbClr val="FFFFFF"/>
              </a:solidFill>
              <a:latin typeface="Arial"/>
            </a:endParaRPr>
          </a:p>
        </p:txBody>
      </p:sp>
      <p:sp>
        <p:nvSpPr>
          <p:cNvPr id="17" name="TextBox 16"/>
          <p:cNvSpPr txBox="1"/>
          <p:nvPr/>
        </p:nvSpPr>
        <p:spPr>
          <a:xfrm>
            <a:off x="6477000" y="3368675"/>
            <a:ext cx="10668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Group </a:t>
            </a:r>
            <a:br>
              <a:rPr lang="en-US" sz="1100" b="0" dirty="0">
                <a:solidFill>
                  <a:srgbClr val="FFFFFF"/>
                </a:solidFill>
                <a:latin typeface="Arial"/>
              </a:rPr>
            </a:br>
            <a:r>
              <a:rPr lang="en-US" sz="1100" b="0" dirty="0">
                <a:solidFill>
                  <a:srgbClr val="FFFFFF"/>
                </a:solidFill>
                <a:latin typeface="Arial"/>
              </a:rPr>
              <a:t>Health Plan Requirements</a:t>
            </a:r>
            <a:endParaRPr lang="en-US" sz="1050" b="0" dirty="0">
              <a:solidFill>
                <a:srgbClr val="FFFFFF"/>
              </a:solidFill>
              <a:latin typeface="Arial"/>
            </a:endParaRPr>
          </a:p>
        </p:txBody>
      </p:sp>
      <p:sp>
        <p:nvSpPr>
          <p:cNvPr id="18" name="TextBox 17"/>
          <p:cNvSpPr txBox="1"/>
          <p:nvPr/>
        </p:nvSpPr>
        <p:spPr>
          <a:xfrm>
            <a:off x="7620000" y="3368675"/>
            <a:ext cx="9906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Revenue Offsets</a:t>
            </a:r>
            <a:endParaRPr lang="en-US" sz="1050" b="0" dirty="0">
              <a:solidFill>
                <a:srgbClr val="FFFFFF"/>
              </a:solidFill>
              <a:latin typeface="Arial"/>
            </a:endParaRPr>
          </a:p>
        </p:txBody>
      </p:sp>
      <p:sp>
        <p:nvSpPr>
          <p:cNvPr id="19" name="TextBox 18"/>
          <p:cNvSpPr txBox="1"/>
          <p:nvPr/>
        </p:nvSpPr>
        <p:spPr>
          <a:xfrm>
            <a:off x="1676400" y="4456115"/>
            <a:ext cx="1257300" cy="365125"/>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Electronic Data Interchange</a:t>
            </a:r>
            <a:endParaRPr lang="en-US" sz="1050" b="0" dirty="0">
              <a:solidFill>
                <a:srgbClr val="FFFFFF"/>
              </a:solidFill>
              <a:latin typeface="Arial"/>
            </a:endParaRPr>
          </a:p>
        </p:txBody>
      </p:sp>
      <p:sp>
        <p:nvSpPr>
          <p:cNvPr id="20" name="TextBox 19"/>
          <p:cNvSpPr txBox="1"/>
          <p:nvPr/>
        </p:nvSpPr>
        <p:spPr>
          <a:xfrm>
            <a:off x="3124200" y="4460877"/>
            <a:ext cx="1257300" cy="366713"/>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100" b="0" dirty="0">
                <a:solidFill>
                  <a:srgbClr val="FFFFFF"/>
                </a:solidFill>
                <a:latin typeface="Arial"/>
              </a:rPr>
              <a:t>Privacy</a:t>
            </a:r>
            <a:endParaRPr lang="en-US" sz="1050" b="0" dirty="0">
              <a:solidFill>
                <a:srgbClr val="FFFFFF"/>
              </a:solidFill>
              <a:latin typeface="Arial"/>
            </a:endParaRPr>
          </a:p>
        </p:txBody>
      </p:sp>
      <p:sp>
        <p:nvSpPr>
          <p:cNvPr id="21" name="TextBox 20"/>
          <p:cNvSpPr txBox="1"/>
          <p:nvPr/>
        </p:nvSpPr>
        <p:spPr>
          <a:xfrm>
            <a:off x="914401" y="5197477"/>
            <a:ext cx="1257300" cy="365125"/>
          </a:xfrm>
          <a:prstGeom prst="roundRect">
            <a:avLst>
              <a:gd name="adj" fmla="val 0"/>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100" b="0" dirty="0">
                <a:solidFill>
                  <a:srgbClr val="FFFFFF"/>
                </a:solidFill>
                <a:latin typeface="Arial"/>
              </a:rPr>
              <a:t>Transactions</a:t>
            </a:r>
            <a:endParaRPr lang="en-US" sz="1050" b="0" dirty="0">
              <a:solidFill>
                <a:srgbClr val="FFFFFF"/>
              </a:solidFill>
              <a:latin typeface="Arial"/>
            </a:endParaRPr>
          </a:p>
        </p:txBody>
      </p:sp>
      <p:sp>
        <p:nvSpPr>
          <p:cNvPr id="22" name="TextBox 21"/>
          <p:cNvSpPr txBox="1"/>
          <p:nvPr/>
        </p:nvSpPr>
        <p:spPr>
          <a:xfrm>
            <a:off x="2286000" y="5197477"/>
            <a:ext cx="1257300" cy="365125"/>
          </a:xfrm>
          <a:prstGeom prst="roundRect">
            <a:avLst>
              <a:gd name="adj" fmla="val 0"/>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100" b="0" dirty="0">
                <a:solidFill>
                  <a:srgbClr val="FFFFFF"/>
                </a:solidFill>
                <a:latin typeface="Arial"/>
              </a:rPr>
              <a:t>Identifiers</a:t>
            </a:r>
            <a:endParaRPr lang="en-US" sz="1050" b="0" dirty="0">
              <a:solidFill>
                <a:srgbClr val="FFFFFF"/>
              </a:solidFill>
              <a:latin typeface="Arial"/>
            </a:endParaRPr>
          </a:p>
        </p:txBody>
      </p:sp>
      <p:sp>
        <p:nvSpPr>
          <p:cNvPr id="23" name="TextBox 22"/>
          <p:cNvSpPr txBox="1"/>
          <p:nvPr/>
        </p:nvSpPr>
        <p:spPr>
          <a:xfrm>
            <a:off x="3657600" y="5197477"/>
            <a:ext cx="1257300" cy="365125"/>
          </a:xfrm>
          <a:prstGeom prst="roundRect">
            <a:avLst>
              <a:gd name="adj" fmla="val 0"/>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100" b="0" dirty="0">
                <a:solidFill>
                  <a:srgbClr val="FFFFFF"/>
                </a:solidFill>
                <a:latin typeface="Arial"/>
              </a:rPr>
              <a:t>Code Sets</a:t>
            </a:r>
            <a:endParaRPr lang="en-US" sz="1050" b="0" dirty="0">
              <a:solidFill>
                <a:srgbClr val="FFFFFF"/>
              </a:solidFill>
              <a:latin typeface="Arial"/>
            </a:endParaRPr>
          </a:p>
        </p:txBody>
      </p:sp>
      <p:cxnSp>
        <p:nvCxnSpPr>
          <p:cNvPr id="28" name="Straight Arrow Connector 27"/>
          <p:cNvCxnSpPr/>
          <p:nvPr/>
        </p:nvCxnSpPr>
        <p:spPr>
          <a:xfrm rot="5400000">
            <a:off x="3082132" y="1950246"/>
            <a:ext cx="762000" cy="1587"/>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838994" y="2971007"/>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090069" y="2971007"/>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563394" y="2971007"/>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6650832" y="2971008"/>
            <a:ext cx="762000" cy="1587"/>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7773194" y="2971007"/>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1" y="1371600"/>
            <a:ext cx="4572000" cy="6096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100000"/>
              </a:lnSpc>
              <a:spcBef>
                <a:spcPts val="0"/>
              </a:spcBef>
              <a:spcAft>
                <a:spcPts val="0"/>
              </a:spcAft>
              <a:defRPr/>
            </a:pPr>
            <a:r>
              <a:rPr lang="en-US" sz="1400" dirty="0">
                <a:solidFill>
                  <a:srgbClr val="FFFFFF"/>
                </a:solidFill>
                <a:latin typeface="Arial"/>
              </a:rPr>
              <a:t>HIPAA</a:t>
            </a:r>
            <a:endParaRPr lang="en-US" sz="1200" dirty="0">
              <a:solidFill>
                <a:srgbClr val="FFFFFF"/>
              </a:solidFill>
              <a:latin typeface="Arial"/>
            </a:endParaRPr>
          </a:p>
          <a:p>
            <a:pPr algn="ctr" eaLnBrk="1" fontAlgn="auto" hangingPunct="1">
              <a:lnSpc>
                <a:spcPct val="100000"/>
              </a:lnSpc>
              <a:spcBef>
                <a:spcPts val="0"/>
              </a:spcBef>
              <a:spcAft>
                <a:spcPts val="0"/>
              </a:spcAft>
              <a:defRPr/>
            </a:pPr>
            <a:r>
              <a:rPr lang="en-US" sz="1200" dirty="0">
                <a:solidFill>
                  <a:srgbClr val="FFFFFF"/>
                </a:solidFill>
                <a:latin typeface="Arial"/>
              </a:rPr>
              <a:t>Health Insurance Portability and Accountability Act of 1996</a:t>
            </a:r>
          </a:p>
        </p:txBody>
      </p:sp>
      <p:sp>
        <p:nvSpPr>
          <p:cNvPr id="7" name="TextBox 6"/>
          <p:cNvSpPr txBox="1"/>
          <p:nvPr/>
        </p:nvSpPr>
        <p:spPr>
          <a:xfrm>
            <a:off x="685800" y="2362200"/>
            <a:ext cx="9906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100000"/>
              </a:lnSpc>
              <a:spcBef>
                <a:spcPts val="0"/>
              </a:spcBef>
              <a:spcAft>
                <a:spcPts val="0"/>
              </a:spcAft>
              <a:defRPr/>
            </a:pPr>
            <a:r>
              <a:rPr lang="en-US" sz="1400" dirty="0">
                <a:solidFill>
                  <a:srgbClr val="FFFFFF"/>
                </a:solidFill>
                <a:latin typeface="Arial"/>
              </a:rPr>
              <a:t>Title I</a:t>
            </a:r>
            <a:endParaRPr lang="en-US" sz="1200" dirty="0">
              <a:solidFill>
                <a:srgbClr val="FFFFFF"/>
              </a:solidFill>
              <a:latin typeface="Arial"/>
            </a:endParaRPr>
          </a:p>
        </p:txBody>
      </p:sp>
      <p:sp>
        <p:nvSpPr>
          <p:cNvPr id="8" name="TextBox 7"/>
          <p:cNvSpPr txBox="1"/>
          <p:nvPr/>
        </p:nvSpPr>
        <p:spPr>
          <a:xfrm>
            <a:off x="2971800" y="2351088"/>
            <a:ext cx="9906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100000"/>
              </a:lnSpc>
              <a:spcBef>
                <a:spcPts val="0"/>
              </a:spcBef>
              <a:spcAft>
                <a:spcPts val="0"/>
              </a:spcAft>
              <a:defRPr/>
            </a:pPr>
            <a:r>
              <a:rPr lang="en-US" sz="1400" dirty="0">
                <a:solidFill>
                  <a:srgbClr val="FFFFFF"/>
                </a:solidFill>
                <a:latin typeface="Arial"/>
              </a:rPr>
              <a:t>Title II</a:t>
            </a:r>
            <a:endParaRPr lang="en-US" sz="1200" dirty="0">
              <a:solidFill>
                <a:srgbClr val="FFFFFF"/>
              </a:solidFill>
              <a:latin typeface="Arial"/>
            </a:endParaRPr>
          </a:p>
        </p:txBody>
      </p:sp>
      <p:sp>
        <p:nvSpPr>
          <p:cNvPr id="9" name="TextBox 8"/>
          <p:cNvSpPr txBox="1"/>
          <p:nvPr/>
        </p:nvSpPr>
        <p:spPr>
          <a:xfrm>
            <a:off x="5410200" y="2362200"/>
            <a:ext cx="9906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100000"/>
              </a:lnSpc>
              <a:spcBef>
                <a:spcPts val="0"/>
              </a:spcBef>
              <a:spcAft>
                <a:spcPts val="0"/>
              </a:spcAft>
              <a:defRPr/>
            </a:pPr>
            <a:r>
              <a:rPr lang="en-US" sz="1400" dirty="0">
                <a:solidFill>
                  <a:srgbClr val="FFFFFF"/>
                </a:solidFill>
                <a:latin typeface="Arial"/>
              </a:rPr>
              <a:t>Title III</a:t>
            </a:r>
            <a:endParaRPr lang="en-US" sz="1200" dirty="0">
              <a:solidFill>
                <a:srgbClr val="FFFFFF"/>
              </a:solidFill>
              <a:latin typeface="Arial"/>
            </a:endParaRPr>
          </a:p>
        </p:txBody>
      </p:sp>
      <p:sp>
        <p:nvSpPr>
          <p:cNvPr id="10" name="TextBox 9"/>
          <p:cNvSpPr txBox="1"/>
          <p:nvPr/>
        </p:nvSpPr>
        <p:spPr>
          <a:xfrm>
            <a:off x="6477000" y="2362200"/>
            <a:ext cx="10668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100000"/>
              </a:lnSpc>
              <a:spcBef>
                <a:spcPts val="0"/>
              </a:spcBef>
              <a:spcAft>
                <a:spcPts val="0"/>
              </a:spcAft>
              <a:defRPr/>
            </a:pPr>
            <a:r>
              <a:rPr lang="en-US" sz="1400" dirty="0">
                <a:solidFill>
                  <a:srgbClr val="FFFFFF"/>
                </a:solidFill>
                <a:latin typeface="Arial"/>
              </a:rPr>
              <a:t>Title IV</a:t>
            </a:r>
            <a:endParaRPr lang="en-US" sz="1200" dirty="0">
              <a:solidFill>
                <a:srgbClr val="FFFFFF"/>
              </a:solidFill>
              <a:latin typeface="Arial"/>
            </a:endParaRPr>
          </a:p>
        </p:txBody>
      </p:sp>
      <p:sp>
        <p:nvSpPr>
          <p:cNvPr id="11" name="TextBox 10"/>
          <p:cNvSpPr txBox="1"/>
          <p:nvPr/>
        </p:nvSpPr>
        <p:spPr>
          <a:xfrm>
            <a:off x="7620000" y="2362200"/>
            <a:ext cx="9906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100000"/>
              </a:lnSpc>
              <a:spcBef>
                <a:spcPts val="0"/>
              </a:spcBef>
              <a:spcAft>
                <a:spcPts val="0"/>
              </a:spcAft>
              <a:defRPr/>
            </a:pPr>
            <a:r>
              <a:rPr lang="en-US" sz="1400" dirty="0">
                <a:solidFill>
                  <a:srgbClr val="FFFFFF"/>
                </a:solidFill>
                <a:latin typeface="Arial"/>
              </a:rPr>
              <a:t>Title V</a:t>
            </a:r>
            <a:endParaRPr lang="en-US" sz="1200" dirty="0">
              <a:solidFill>
                <a:srgbClr val="FFFFFF"/>
              </a:solidFill>
              <a:latin typeface="Arial"/>
            </a:endParaRPr>
          </a:p>
        </p:txBody>
      </p:sp>
      <p:cxnSp>
        <p:nvCxnSpPr>
          <p:cNvPr id="35" name="Elbow Connector 34"/>
          <p:cNvCxnSpPr>
            <a:stCxn id="13" idx="0"/>
            <a:endCxn id="15" idx="0"/>
          </p:cNvCxnSpPr>
          <p:nvPr/>
        </p:nvCxnSpPr>
        <p:spPr>
          <a:xfrm rot="5400000" flipH="1" flipV="1">
            <a:off x="3563145" y="2262983"/>
            <a:ext cx="1587" cy="2209800"/>
          </a:xfrm>
          <a:prstGeom prst="bentConnector3">
            <a:avLst>
              <a:gd name="adj1" fmla="val 11748052"/>
            </a:avLst>
          </a:prstGeom>
          <a:ln w="1905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10200" y="4460877"/>
            <a:ext cx="3200400" cy="1939925"/>
          </a:xfrm>
          <a:prstGeom prst="rect">
            <a:avLst/>
          </a:prstGeom>
          <a:solidFill>
            <a:schemeClr val="bg1">
              <a:lumMod val="65000"/>
            </a:schemeClr>
          </a:solidFill>
          <a:ln w="28575">
            <a:solidFill>
              <a:schemeClr val="bg1">
                <a:lumMod val="75000"/>
              </a:schemeClr>
            </a:solidFill>
          </a:ln>
          <a:effectLst>
            <a:outerShdw blurRad="76200" dist="38100" dir="2700000" algn="tl" rotWithShape="0">
              <a:prstClr val="black">
                <a:alpha val="40000"/>
              </a:prstClr>
            </a:outerShdw>
          </a:effectLst>
        </p:spPr>
        <p:txBody>
          <a:bodyPr/>
          <a:lstStyle/>
          <a:p>
            <a:pPr marL="174625" indent="-174625" eaLnBrk="1" hangingPunct="1">
              <a:lnSpc>
                <a:spcPct val="100000"/>
              </a:lnSpc>
              <a:spcAft>
                <a:spcPts val="600"/>
              </a:spcAft>
              <a:defRPr/>
            </a:pPr>
            <a:r>
              <a:rPr lang="en-US" sz="1600">
                <a:solidFill>
                  <a:prstClr val="black"/>
                </a:solidFill>
              </a:rPr>
              <a:t>Security</a:t>
            </a:r>
            <a:endParaRPr lang="en-US" sz="1400">
              <a:solidFill>
                <a:prstClr val="black"/>
              </a:solidFill>
            </a:endParaRPr>
          </a:p>
          <a:p>
            <a:pPr marL="174625" indent="-174625" algn="l" eaLnBrk="1" hangingPunct="1">
              <a:lnSpc>
                <a:spcPct val="100000"/>
              </a:lnSpc>
              <a:buFont typeface="Wingdings" pitchFamily="2" charset="2"/>
              <a:buChar char="§"/>
              <a:defRPr/>
            </a:pPr>
            <a:r>
              <a:rPr lang="en-US" sz="1400" b="0">
                <a:solidFill>
                  <a:prstClr val="black"/>
                </a:solidFill>
              </a:rPr>
              <a:t>Security standards: general rules</a:t>
            </a:r>
          </a:p>
          <a:p>
            <a:pPr marL="174625" indent="-174625" algn="l" eaLnBrk="1" hangingPunct="1">
              <a:lnSpc>
                <a:spcPct val="100000"/>
              </a:lnSpc>
              <a:buFont typeface="Wingdings" pitchFamily="2" charset="2"/>
              <a:buChar char="§"/>
              <a:defRPr/>
            </a:pPr>
            <a:r>
              <a:rPr lang="en-US" sz="1400" b="0">
                <a:solidFill>
                  <a:prstClr val="black"/>
                </a:solidFill>
              </a:rPr>
              <a:t>Administrative safeguards</a:t>
            </a:r>
          </a:p>
          <a:p>
            <a:pPr marL="174625" indent="-174625" algn="l" eaLnBrk="1" hangingPunct="1">
              <a:lnSpc>
                <a:spcPct val="100000"/>
              </a:lnSpc>
              <a:buFont typeface="Wingdings" pitchFamily="2" charset="2"/>
              <a:buChar char="§"/>
              <a:defRPr/>
            </a:pPr>
            <a:r>
              <a:rPr lang="en-US" sz="1400" b="0">
                <a:solidFill>
                  <a:prstClr val="black"/>
                </a:solidFill>
              </a:rPr>
              <a:t>Technical safeguards</a:t>
            </a:r>
          </a:p>
          <a:p>
            <a:pPr marL="174625" indent="-174625" algn="l" eaLnBrk="1" hangingPunct="1">
              <a:lnSpc>
                <a:spcPct val="100000"/>
              </a:lnSpc>
              <a:buFont typeface="Wingdings" pitchFamily="2" charset="2"/>
              <a:buChar char="§"/>
              <a:defRPr/>
            </a:pPr>
            <a:r>
              <a:rPr lang="en-US" sz="1400" b="0">
                <a:solidFill>
                  <a:prstClr val="black"/>
                </a:solidFill>
              </a:rPr>
              <a:t>Physical safeguards</a:t>
            </a:r>
          </a:p>
          <a:p>
            <a:pPr marL="174625" indent="-174625" algn="l" eaLnBrk="1" hangingPunct="1">
              <a:lnSpc>
                <a:spcPct val="100000"/>
              </a:lnSpc>
              <a:buFont typeface="Wingdings" pitchFamily="2" charset="2"/>
              <a:buChar char="§"/>
              <a:defRPr/>
            </a:pPr>
            <a:r>
              <a:rPr lang="en-US" sz="1400" b="0">
                <a:solidFill>
                  <a:prstClr val="black"/>
                </a:solidFill>
              </a:rPr>
              <a:t>Organizational requirements</a:t>
            </a:r>
          </a:p>
          <a:p>
            <a:pPr marL="174625" indent="-174625" algn="l" eaLnBrk="1" hangingPunct="1">
              <a:lnSpc>
                <a:spcPct val="100000"/>
              </a:lnSpc>
              <a:buFont typeface="Wingdings" pitchFamily="2" charset="2"/>
              <a:buChar char="§"/>
              <a:defRPr/>
            </a:pPr>
            <a:r>
              <a:rPr lang="en-US" sz="1400" b="0">
                <a:solidFill>
                  <a:prstClr val="black"/>
                </a:solidFill>
              </a:rPr>
              <a:t>Policies and procedures and documentation requirements</a:t>
            </a:r>
          </a:p>
        </p:txBody>
      </p:sp>
      <p:cxnSp>
        <p:nvCxnSpPr>
          <p:cNvPr id="38" name="Elbow Connector 37"/>
          <p:cNvCxnSpPr>
            <a:stCxn id="19" idx="0"/>
            <a:endCxn id="37" idx="0"/>
          </p:cNvCxnSpPr>
          <p:nvPr/>
        </p:nvCxnSpPr>
        <p:spPr>
          <a:xfrm rot="16200000" flipH="1">
            <a:off x="4655344" y="2105819"/>
            <a:ext cx="4762" cy="4705350"/>
          </a:xfrm>
          <a:prstGeom prst="bentConnector3">
            <a:avLst>
              <a:gd name="adj1" fmla="val -3045814"/>
            </a:avLst>
          </a:prstGeom>
          <a:ln w="1905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0" idx="0"/>
          </p:cNvCxnSpPr>
          <p:nvPr/>
        </p:nvCxnSpPr>
        <p:spPr>
          <a:xfrm rot="5400000">
            <a:off x="3663157" y="4368007"/>
            <a:ext cx="182562" cy="3175"/>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290219" y="3898107"/>
            <a:ext cx="762000" cy="1588"/>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8600" y="3368675"/>
            <a:ext cx="12573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eaLnBrk="1" fontAlgn="auto" hangingPunct="1">
              <a:lnSpc>
                <a:spcPct val="95000"/>
              </a:lnSpc>
              <a:spcBef>
                <a:spcPts val="0"/>
              </a:spcBef>
              <a:spcAft>
                <a:spcPts val="0"/>
              </a:spcAft>
              <a:defRPr/>
            </a:pPr>
            <a:r>
              <a:rPr lang="en-US" sz="1100" b="0" dirty="0">
                <a:solidFill>
                  <a:srgbClr val="FFFFFF"/>
                </a:solidFill>
                <a:latin typeface="Arial"/>
              </a:rPr>
              <a:t>Administrative Simplification</a:t>
            </a:r>
            <a:endParaRPr lang="en-US" sz="1050" b="0" dirty="0">
              <a:solidFill>
                <a:srgbClr val="FFFFFF"/>
              </a:solidFill>
              <a:latin typeface="Arial"/>
            </a:endParaRPr>
          </a:p>
        </p:txBody>
      </p:sp>
      <p:cxnSp>
        <p:nvCxnSpPr>
          <p:cNvPr id="47" name="Elbow Connector 46"/>
          <p:cNvCxnSpPr>
            <a:stCxn id="21" idx="0"/>
            <a:endCxn id="23" idx="0"/>
          </p:cNvCxnSpPr>
          <p:nvPr/>
        </p:nvCxnSpPr>
        <p:spPr>
          <a:xfrm rot="5400000" flipH="1" flipV="1">
            <a:off x="2915445" y="3825082"/>
            <a:ext cx="1587" cy="2743200"/>
          </a:xfrm>
          <a:prstGeom prst="bentConnector3">
            <a:avLst>
              <a:gd name="adj1" fmla="val 14395466"/>
            </a:avLst>
          </a:prstGeom>
          <a:ln w="1905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2824957" y="5079208"/>
            <a:ext cx="228600" cy="1587"/>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7"/>
          <p:cNvSpPr>
            <a:spLocks noGrp="1"/>
          </p:cNvSpPr>
          <p:nvPr>
            <p:ph type="title" idx="4294967295"/>
          </p:nvPr>
        </p:nvSpPr>
        <p:spPr/>
        <p:txBody>
          <a:bodyPr/>
          <a:lstStyle/>
          <a:p>
            <a:pPr eaLnBrk="1" hangingPunct="1"/>
            <a:r>
              <a:rPr lang="en-US" smtClean="0"/>
              <a:t>Technology Categories for </a:t>
            </a:r>
            <a:br>
              <a:rPr lang="en-US" smtClean="0"/>
            </a:br>
            <a:r>
              <a:rPr lang="en-US" smtClean="0"/>
              <a:t>Healthcare Compliance</a:t>
            </a:r>
          </a:p>
        </p:txBody>
      </p:sp>
      <p:grpSp>
        <p:nvGrpSpPr>
          <p:cNvPr id="2" name="Group 15"/>
          <p:cNvGrpSpPr>
            <a:grpSpLocks/>
          </p:cNvGrpSpPr>
          <p:nvPr/>
        </p:nvGrpSpPr>
        <p:grpSpPr bwMode="auto">
          <a:xfrm>
            <a:off x="531813" y="1219202"/>
            <a:ext cx="8147050" cy="3565525"/>
            <a:chOff x="531813" y="1266825"/>
            <a:chExt cx="8147050" cy="5667646"/>
          </a:xfrm>
        </p:grpSpPr>
        <p:sp>
          <p:nvSpPr>
            <p:cNvPr id="17" name="Rectangle 16"/>
            <p:cNvSpPr/>
            <p:nvPr/>
          </p:nvSpPr>
          <p:spPr bwMode="auto">
            <a:xfrm>
              <a:off x="531813" y="1266825"/>
              <a:ext cx="8147050" cy="5667646"/>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a:latin typeface="+mn-lt"/>
              </a:endParaRPr>
            </a:p>
          </p:txBody>
        </p:sp>
        <p:sp>
          <p:nvSpPr>
            <p:cNvPr id="56343" name="Rectangle 35"/>
            <p:cNvSpPr>
              <a:spLocks noChangeArrowheads="1"/>
            </p:cNvSpPr>
            <p:nvPr/>
          </p:nvSpPr>
          <p:spPr bwMode="auto">
            <a:xfrm>
              <a:off x="598488" y="1389159"/>
              <a:ext cx="7994650" cy="323901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a:p>
          </p:txBody>
        </p:sp>
      </p:grpSp>
      <p:sp>
        <p:nvSpPr>
          <p:cNvPr id="56324" name="AutoShape 40"/>
          <p:cNvSpPr>
            <a:spLocks noChangeArrowheads="1"/>
          </p:cNvSpPr>
          <p:nvPr/>
        </p:nvSpPr>
        <p:spPr bwMode="ltGray">
          <a:xfrm>
            <a:off x="533401" y="4884166"/>
            <a:ext cx="81534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graphicFrame>
        <p:nvGraphicFramePr>
          <p:cNvPr id="98330" name="Group 26"/>
          <p:cNvGraphicFramePr>
            <a:graphicFrameLocks noGrp="1"/>
          </p:cNvGraphicFramePr>
          <p:nvPr/>
        </p:nvGraphicFramePr>
        <p:xfrm>
          <a:off x="746126" y="1430338"/>
          <a:ext cx="7712075" cy="3191193"/>
        </p:xfrm>
        <a:graphic>
          <a:graphicData uri="http://schemas.openxmlformats.org/drawingml/2006/table">
            <a:tbl>
              <a:tblPr/>
              <a:tblGrid>
                <a:gridCol w="1616075"/>
                <a:gridCol w="6096000"/>
              </a:tblGrid>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Category 1</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User authentication, access rights, termination</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B21A1A"/>
                          </a:solidFill>
                          <a:effectLst/>
                          <a:latin typeface="Arial" charset="0"/>
                        </a:rPr>
                        <a:t>Category 2</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Transmission and encryption</a:t>
                      </a:r>
                    </a:p>
                  </a:txBody>
                  <a:tcPr horzOverflow="overflow">
                    <a:lnL>
                      <a:noFill/>
                    </a:lnL>
                    <a:lnR>
                      <a:noFill/>
                    </a:lnR>
                    <a:lnT>
                      <a:noFill/>
                    </a:lnT>
                    <a:lnB>
                      <a:noFill/>
                    </a:lnB>
                    <a:lnTlToBr>
                      <a:noFill/>
                    </a:lnTlToBr>
                    <a:lnBlToTr>
                      <a:noFill/>
                    </a:lnBlToTr>
                    <a:solidFill>
                      <a:srgbClr val="E7EDF3"/>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68B442"/>
                          </a:solidFill>
                          <a:effectLst/>
                          <a:latin typeface="Arial" charset="0"/>
                        </a:rPr>
                        <a:t>Category 3</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Network security</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E429"/>
                          </a:solidFill>
                          <a:effectLst/>
                          <a:latin typeface="Arial" charset="0"/>
                        </a:rPr>
                        <a:t>Category 4</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Logging, tracking, monitoring</a:t>
                      </a:r>
                    </a:p>
                  </a:txBody>
                  <a:tcPr horzOverflow="overflow">
                    <a:lnL>
                      <a:noFill/>
                    </a:lnL>
                    <a:lnR>
                      <a:noFill/>
                    </a:lnR>
                    <a:lnT>
                      <a:noFill/>
                    </a:lnT>
                    <a:lnB>
                      <a:noFill/>
                    </a:lnB>
                    <a:lnTlToBr>
                      <a:noFill/>
                    </a:lnTlToBr>
                    <a:lnBlToTr>
                      <a:noFill/>
                    </a:lnBlToTr>
                    <a:solidFill>
                      <a:srgbClr val="E7EDF3"/>
                    </a:solidFill>
                  </a:tcPr>
                </a:tc>
              </a:tr>
              <a:tr h="417513">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7F44C6"/>
                          </a:solidFill>
                          <a:effectLst/>
                          <a:latin typeface="Arial" charset="0"/>
                        </a:rPr>
                        <a:t>Category 5</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Remote access</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7F7F7F"/>
                          </a:solidFill>
                          <a:effectLst/>
                          <a:latin typeface="Arial" charset="0"/>
                        </a:rPr>
                        <a:t>Category 6</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Wireless security</a:t>
                      </a:r>
                    </a:p>
                  </a:txBody>
                  <a:tcPr horzOverflow="overflow">
                    <a:lnL>
                      <a:noFill/>
                    </a:lnL>
                    <a:lnR>
                      <a:noFill/>
                    </a:lnR>
                    <a:lnT>
                      <a:noFill/>
                    </a:lnT>
                    <a:lnB>
                      <a:noFill/>
                    </a:lnB>
                    <a:lnTlToBr>
                      <a:noFill/>
                    </a:lnTlToBr>
                    <a:lnBlToTr>
                      <a:noFill/>
                    </a:lnBlToTr>
                    <a:solidFill>
                      <a:srgbClr val="E7EDF3"/>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charset="0"/>
                        </a:rPr>
                        <a:t>Category 7</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Anti-virus and patch management</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47B0D5"/>
                          </a:solidFill>
                          <a:effectLst/>
                          <a:latin typeface="Arial" charset="0"/>
                        </a:rPr>
                        <a:t>Category 8</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Database security</a:t>
                      </a:r>
                    </a:p>
                  </a:txBody>
                  <a:tcPr horzOverflow="overflow">
                    <a:lnL>
                      <a:noFill/>
                    </a:lnL>
                    <a:lnR>
                      <a:noFill/>
                    </a:lnR>
                    <a:lnT>
                      <a:noFill/>
                    </a:lnT>
                    <a:lnB>
                      <a:noFill/>
                    </a:lnB>
                    <a:lnTlToBr>
                      <a:noFill/>
                    </a:lnTlToBr>
                    <a:lnBlToTr>
                      <a:noFill/>
                    </a:lnBlToTr>
                    <a:solidFill>
                      <a:srgbClr val="E7EDF3"/>
                    </a:solidFill>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1219202"/>
            <a:ext cx="8686800" cy="5541963"/>
            <a:chOff x="601663" y="1096963"/>
            <a:chExt cx="8686800" cy="5541523"/>
          </a:xfrm>
        </p:grpSpPr>
        <p:sp>
          <p:nvSpPr>
            <p:cNvPr id="10" name="AutoShape 38"/>
            <p:cNvSpPr>
              <a:spLocks noChangeArrowheads="1"/>
            </p:cNvSpPr>
            <p:nvPr/>
          </p:nvSpPr>
          <p:spPr bwMode="ltGray">
            <a:xfrm>
              <a:off x="609601" y="1096963"/>
              <a:ext cx="8678862" cy="5120868"/>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a:p>
          </p:txBody>
        </p:sp>
        <p:sp>
          <p:nvSpPr>
            <p:cNvPr id="57406" name="AutoShape 39"/>
            <p:cNvSpPr>
              <a:spLocks noChangeArrowheads="1"/>
            </p:cNvSpPr>
            <p:nvPr/>
          </p:nvSpPr>
          <p:spPr bwMode="ltGray">
            <a:xfrm>
              <a:off x="666749" y="1173163"/>
              <a:ext cx="8545513"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a:p>
          </p:txBody>
        </p:sp>
        <p:sp>
          <p:nvSpPr>
            <p:cNvPr id="57407" name="AutoShape 40"/>
            <p:cNvSpPr>
              <a:spLocks noChangeArrowheads="1"/>
            </p:cNvSpPr>
            <p:nvPr/>
          </p:nvSpPr>
          <p:spPr bwMode="ltGray">
            <a:xfrm>
              <a:off x="601663" y="6278563"/>
              <a:ext cx="86868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grpSp>
      <p:sp>
        <p:nvSpPr>
          <p:cNvPr id="57347" name="Rectangle 67"/>
          <p:cNvSpPr>
            <a:spLocks noGrp="1"/>
          </p:cNvSpPr>
          <p:nvPr>
            <p:ph type="title" idx="4294967295"/>
          </p:nvPr>
        </p:nvSpPr>
        <p:spPr/>
        <p:txBody>
          <a:bodyPr/>
          <a:lstStyle/>
          <a:p>
            <a:pPr eaLnBrk="1" hangingPunct="1"/>
            <a:r>
              <a:rPr lang="en-US" smtClean="0"/>
              <a:t>Security Compliance Mapping Table</a:t>
            </a:r>
          </a:p>
        </p:txBody>
      </p:sp>
      <p:graphicFrame>
        <p:nvGraphicFramePr>
          <p:cNvPr id="100418" name="Group 66"/>
          <p:cNvGraphicFramePr>
            <a:graphicFrameLocks noGrp="1"/>
          </p:cNvGraphicFramePr>
          <p:nvPr>
            <p:extLst>
              <p:ext uri="{D42A27DB-BD31-4B8C-83A1-F6EECF244321}">
                <p14:modId xmlns:p14="http://schemas.microsoft.com/office/powerpoint/2010/main" val="2974769111"/>
              </p:ext>
            </p:extLst>
          </p:nvPr>
        </p:nvGraphicFramePr>
        <p:xfrm>
          <a:off x="368300" y="1397001"/>
          <a:ext cx="8369300" cy="4812983"/>
        </p:xfrm>
        <a:graphic>
          <a:graphicData uri="http://schemas.openxmlformats.org/drawingml/2006/table">
            <a:tbl>
              <a:tblPr/>
              <a:tblGrid>
                <a:gridCol w="2482850"/>
                <a:gridCol w="2547938"/>
                <a:gridCol w="776287"/>
                <a:gridCol w="866775"/>
                <a:gridCol w="530225"/>
                <a:gridCol w="1165225"/>
              </a:tblGrid>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Security Coverage Areas</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MGN Products</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HIPAA ReQ</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HIPAA Audit</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PCI DSS  </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Meaningful  Use EHR Req</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273050">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 	User Authentication, </a:t>
                      </a:r>
                      <a:br>
                        <a:rPr kumimoji="0" lang="en-US" sz="1100" b="0" i="0" u="none" strike="noStrike" cap="none" normalizeH="0" baseline="0" smtClean="0">
                          <a:ln>
                            <a:noFill/>
                          </a:ln>
                          <a:solidFill>
                            <a:srgbClr val="000000"/>
                          </a:solidFill>
                          <a:effectLst/>
                          <a:latin typeface="Arial" charset="0"/>
                        </a:rPr>
                      </a:br>
                      <a:r>
                        <a:rPr kumimoji="0" lang="en-US" sz="1100" b="0" i="0" u="none" strike="noStrike" cap="none" normalizeH="0" baseline="0" smtClean="0">
                          <a:ln>
                            <a:noFill/>
                          </a:ln>
                          <a:solidFill>
                            <a:srgbClr val="000000"/>
                          </a:solidFill>
                          <a:effectLst/>
                          <a:latin typeface="Arial" charset="0"/>
                        </a:rPr>
                        <a:t>Access Rights, Termination</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ACS, </a:t>
                      </a:r>
                      <a:r>
                        <a:rPr kumimoji="0" lang="en-US" sz="1100" b="0" i="0" u="none" strike="noStrike" cap="none" normalizeH="0" baseline="0" dirty="0" err="1" smtClean="0">
                          <a:ln>
                            <a:noFill/>
                          </a:ln>
                          <a:solidFill>
                            <a:srgbClr val="000000"/>
                          </a:solidFill>
                          <a:effectLst/>
                          <a:latin typeface="Arial" charset="0"/>
                        </a:rPr>
                        <a:t>ISE</a:t>
                      </a:r>
                      <a:r>
                        <a:rPr kumimoji="0" lang="en-US" sz="1100" b="0" i="0" u="none" strike="noStrike" cap="none" normalizeH="0" baseline="0" dirty="0" smtClean="0">
                          <a:ln>
                            <a:noFill/>
                          </a:ln>
                          <a:solidFill>
                            <a:srgbClr val="000000"/>
                          </a:solidFill>
                          <a:effectLst/>
                          <a:latin typeface="Arial" charset="0"/>
                        </a:rPr>
                        <a:t>, Cisco </a:t>
                      </a:r>
                      <a:r>
                        <a:rPr kumimoji="0" lang="en-US" sz="1100" b="0" i="0" u="none" strike="noStrike" cap="none" normalizeH="0" baseline="0" dirty="0" err="1" smtClean="0">
                          <a:ln>
                            <a:noFill/>
                          </a:ln>
                          <a:solidFill>
                            <a:srgbClr val="000000"/>
                          </a:solidFill>
                          <a:effectLst/>
                          <a:latin typeface="Arial" charset="0"/>
                        </a:rPr>
                        <a:t>TrustSec</a:t>
                      </a:r>
                      <a:r>
                        <a:rPr kumimoji="0" lang="en-US" sz="1100" b="0" i="0" u="none" strike="noStrike" cap="none" normalizeH="0" baseline="0" dirty="0" smtClean="0">
                          <a:ln>
                            <a:noFill/>
                          </a:ln>
                          <a:solidFill>
                            <a:srgbClr val="000000"/>
                          </a:solidFill>
                          <a:effectLst/>
                          <a:latin typeface="Arial" charset="0"/>
                        </a:rPr>
                        <a:t>, Host Intrusion Prevention</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 WP</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1, 3, 14, 29, 34, 42</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7</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r h="196850">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2.  	Transmission and Encryption</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Arial" charset="0"/>
                        </a:rPr>
                        <a:t>VPN</a:t>
                      </a:r>
                      <a:r>
                        <a:rPr kumimoji="0" lang="en-US" sz="1100" b="0" i="0" u="none" strike="noStrike" cap="none" normalizeH="0" baseline="0" dirty="0" smtClean="0">
                          <a:ln>
                            <a:noFill/>
                          </a:ln>
                          <a:solidFill>
                            <a:srgbClr val="000000"/>
                          </a:solidFill>
                          <a:effectLst/>
                          <a:latin typeface="Arial" charset="0"/>
                        </a:rPr>
                        <a:t>, </a:t>
                      </a:r>
                      <a:r>
                        <a:rPr kumimoji="0" lang="en-US" sz="1100" b="0" i="0" u="none" strike="noStrike" cap="none" normalizeH="0" baseline="0" dirty="0" err="1" smtClean="0">
                          <a:ln>
                            <a:noFill/>
                          </a:ln>
                          <a:solidFill>
                            <a:srgbClr val="000000"/>
                          </a:solidFill>
                          <a:effectLst/>
                          <a:latin typeface="Arial" charset="0"/>
                        </a:rPr>
                        <a:t>Iroport</a:t>
                      </a:r>
                      <a:r>
                        <a:rPr kumimoji="0" lang="en-US" sz="1100" b="0" i="0" u="none" strike="noStrike" cap="none" normalizeH="0" baseline="0" dirty="0" smtClean="0">
                          <a:ln>
                            <a:noFill/>
                          </a:ln>
                          <a:solidFill>
                            <a:srgbClr val="000000"/>
                          </a:solidFill>
                          <a:effectLst/>
                          <a:latin typeface="Arial" charset="0"/>
                        </a:rPr>
                        <a:t> Email (Encryption), Cisco MDS/ 3</a:t>
                      </a:r>
                      <a:r>
                        <a:rPr kumimoji="0" lang="en-US" sz="1100" b="0" i="0" u="none" strike="noStrike" cap="none" normalizeH="0" baseline="30000" dirty="0" smtClean="0">
                          <a:ln>
                            <a:noFill/>
                          </a:ln>
                          <a:solidFill>
                            <a:srgbClr val="000000"/>
                          </a:solidFill>
                          <a:effectLst/>
                          <a:latin typeface="Arial" charset="0"/>
                        </a:rPr>
                        <a:t>rd</a:t>
                      </a:r>
                      <a:r>
                        <a:rPr kumimoji="0" lang="en-US" sz="1100" b="0" i="0" u="none" strike="noStrike" cap="none" normalizeH="0" baseline="0" dirty="0" smtClean="0">
                          <a:ln>
                            <a:noFill/>
                          </a:ln>
                          <a:solidFill>
                            <a:srgbClr val="000000"/>
                          </a:solidFill>
                          <a:effectLst/>
                          <a:latin typeface="Arial" charset="0"/>
                        </a:rPr>
                        <a:t> Party Disc Encryption</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*WP</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7, 14, 19,</a:t>
                      </a:r>
                      <a:br>
                        <a:rPr kumimoji="0" lang="en-US" sz="1100" b="0" i="0" u="none" strike="noStrike" cap="none" normalizeH="0" baseline="0" smtClean="0">
                          <a:ln>
                            <a:noFill/>
                          </a:ln>
                          <a:solidFill>
                            <a:srgbClr val="000000"/>
                          </a:solidFill>
                          <a:effectLst/>
                          <a:latin typeface="Arial" charset="0"/>
                        </a:rPr>
                      </a:br>
                      <a:r>
                        <a:rPr kumimoji="0" lang="en-US" sz="1100" b="0" i="0" u="none" strike="noStrike" cap="none" normalizeH="0" baseline="0" smtClean="0">
                          <a:ln>
                            <a:noFill/>
                          </a:ln>
                          <a:solidFill>
                            <a:srgbClr val="000000"/>
                          </a:solidFill>
                          <a:effectLst/>
                          <a:latin typeface="Arial" charset="0"/>
                        </a:rPr>
                        <a:t>20, 28, 31</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4</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2, 3</a:t>
                      </a:r>
                    </a:p>
                  </a:txBody>
                  <a:tcPr horzOverflow="overflow">
                    <a:lnL>
                      <a:noFill/>
                    </a:lnL>
                    <a:lnR>
                      <a:noFill/>
                    </a:lnR>
                    <a:lnT>
                      <a:noFill/>
                    </a:lnT>
                    <a:lnB>
                      <a:noFill/>
                    </a:lnB>
                    <a:lnTlToBr>
                      <a:noFill/>
                    </a:lnTlToBr>
                    <a:lnBlToTr>
                      <a:noFill/>
                    </a:lnBlToTr>
                    <a:solidFill>
                      <a:srgbClr val="E7EDF3"/>
                    </a:solidFill>
                  </a:tcPr>
                </a:tc>
              </a:tr>
              <a:tr h="585788">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3.  	Network Security</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Arial" charset="0"/>
                        </a:rPr>
                        <a:t>ASA</a:t>
                      </a:r>
                      <a:r>
                        <a:rPr kumimoji="0" lang="en-US" sz="1100" b="0" i="0" u="none" strike="noStrike" cap="none" normalizeH="0" baseline="0" dirty="0" smtClean="0">
                          <a:ln>
                            <a:noFill/>
                          </a:ln>
                          <a:solidFill>
                            <a:srgbClr val="000000"/>
                          </a:solidFill>
                          <a:effectLst/>
                          <a:latin typeface="Arial" charset="0"/>
                        </a:rPr>
                        <a:t>, Firewall, </a:t>
                      </a:r>
                      <a:r>
                        <a:rPr kumimoji="0" lang="en-US" sz="1100" b="0" i="0" u="none" strike="noStrike" cap="none" normalizeH="0" baseline="0" dirty="0" err="1" smtClean="0">
                          <a:ln>
                            <a:noFill/>
                          </a:ln>
                          <a:solidFill>
                            <a:srgbClr val="000000"/>
                          </a:solidFill>
                          <a:effectLst/>
                          <a:latin typeface="Arial" charset="0"/>
                        </a:rPr>
                        <a:t>IPS</a:t>
                      </a:r>
                      <a:r>
                        <a:rPr kumimoji="0" lang="en-US" sz="1100" b="0" i="0" u="none" strike="noStrike" cap="none" normalizeH="0" baseline="0" dirty="0" smtClean="0">
                          <a:ln>
                            <a:noFill/>
                          </a:ln>
                          <a:solidFill>
                            <a:srgbClr val="000000"/>
                          </a:solidFill>
                          <a:effectLst/>
                          <a:latin typeface="Arial" charset="0"/>
                        </a:rPr>
                        <a:t>, </a:t>
                      </a:r>
                      <a:r>
                        <a:rPr kumimoji="0" lang="en-US" sz="1100" b="0" i="0" u="none" strike="noStrike" cap="none" normalizeH="0" baseline="0" dirty="0" err="1" smtClean="0">
                          <a:ln>
                            <a:noFill/>
                          </a:ln>
                          <a:solidFill>
                            <a:srgbClr val="000000"/>
                          </a:solidFill>
                          <a:effectLst/>
                          <a:latin typeface="Arial" charset="0"/>
                        </a:rPr>
                        <a:t>IronPort</a:t>
                      </a:r>
                      <a:r>
                        <a:rPr kumimoji="0" lang="en-US" sz="1100" b="0" i="0" u="none" strike="noStrike" cap="none" normalizeH="0" baseline="0" dirty="0" smtClean="0">
                          <a:ln>
                            <a:noFill/>
                          </a:ln>
                          <a:solidFill>
                            <a:srgbClr val="000000"/>
                          </a:solidFill>
                          <a:effectLst/>
                          <a:latin typeface="Arial" charset="0"/>
                        </a:rPr>
                        <a:t> Web Appliance, Cisco Security Manager, ACE XML</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4, 8, 13, 17</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1, 10</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5, 7</a:t>
                      </a:r>
                    </a:p>
                  </a:txBody>
                  <a:tcPr horzOverflow="overflow">
                    <a:lnL>
                      <a:noFill/>
                    </a:lnL>
                    <a:lnR>
                      <a:noFill/>
                    </a:lnR>
                    <a:lnT>
                      <a:noFill/>
                    </a:lnT>
                    <a:lnB>
                      <a:noFill/>
                    </a:lnB>
                    <a:lnTlToBr>
                      <a:noFill/>
                    </a:lnTlToBr>
                    <a:lnBlToTr>
                      <a:noFill/>
                    </a:lnBlToTr>
                    <a:solidFill>
                      <a:srgbClr val="CBD9E6"/>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4. 	Logging, Tracking </a:t>
                      </a:r>
                      <a:br>
                        <a:rPr kumimoji="0" lang="en-US" sz="1100" b="0" i="0" u="none" strike="noStrike" cap="none" normalizeH="0" baseline="0" smtClean="0">
                          <a:ln>
                            <a:noFill/>
                          </a:ln>
                          <a:solidFill>
                            <a:srgbClr val="000000"/>
                          </a:solidFill>
                          <a:effectLst/>
                          <a:latin typeface="Arial" charset="0"/>
                        </a:rPr>
                      </a:br>
                      <a:r>
                        <a:rPr kumimoji="0" lang="en-US" sz="1100" b="0" i="0" u="none" strike="noStrike" cap="none" normalizeH="0" baseline="0" smtClean="0">
                          <a:ln>
                            <a:noFill/>
                          </a:ln>
                          <a:solidFill>
                            <a:srgbClr val="000000"/>
                          </a:solidFill>
                          <a:effectLst/>
                          <a:latin typeface="Arial" charset="0"/>
                        </a:rPr>
                        <a:t>and Monitoring</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Cisco Security Manager, Cisco / EMC Network Configuration, Cisco Identity Services Engine, Cisco Prime </a:t>
                      </a:r>
                      <a:r>
                        <a:rPr kumimoji="0" lang="en-US" sz="1100" b="0" i="0" u="none" strike="noStrike" cap="none" normalizeH="0" baseline="0" dirty="0" err="1" smtClean="0">
                          <a:ln>
                            <a:noFill/>
                          </a:ln>
                          <a:solidFill>
                            <a:srgbClr val="000000"/>
                          </a:solidFill>
                          <a:effectLst/>
                          <a:latin typeface="Arial" charset="0"/>
                        </a:rPr>
                        <a:t>NCS</a:t>
                      </a: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9, 10, 11, 25</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10</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5. 	Remote Access</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Cisco </a:t>
                      </a:r>
                      <a:r>
                        <a:rPr kumimoji="0" lang="en-US" sz="1100" b="0" i="0" u="none" strike="noStrike" cap="none" normalizeH="0" baseline="0" dirty="0" err="1" smtClean="0">
                          <a:ln>
                            <a:noFill/>
                          </a:ln>
                          <a:solidFill>
                            <a:srgbClr val="000000"/>
                          </a:solidFill>
                          <a:effectLst/>
                          <a:latin typeface="Arial" charset="0"/>
                        </a:rPr>
                        <a:t>ASA</a:t>
                      </a:r>
                      <a:r>
                        <a:rPr kumimoji="0" lang="en-US" sz="1100" b="0" i="0" u="none" strike="noStrike" cap="none" normalizeH="0" baseline="0" dirty="0" smtClean="0">
                          <a:ln>
                            <a:noFill/>
                          </a:ln>
                          <a:solidFill>
                            <a:srgbClr val="000000"/>
                          </a:solidFill>
                          <a:effectLst/>
                          <a:latin typeface="Arial" charset="0"/>
                        </a:rPr>
                        <a:t> </a:t>
                      </a:r>
                      <a:r>
                        <a:rPr kumimoji="0" lang="en-US" sz="1100" b="0" i="0" u="none" strike="noStrike" cap="none" normalizeH="0" baseline="0" dirty="0" err="1" smtClean="0">
                          <a:ln>
                            <a:noFill/>
                          </a:ln>
                          <a:solidFill>
                            <a:srgbClr val="000000"/>
                          </a:solidFill>
                          <a:effectLst/>
                          <a:latin typeface="Arial" charset="0"/>
                        </a:rPr>
                        <a:t>VPN</a:t>
                      </a:r>
                      <a:r>
                        <a:rPr kumimoji="0" lang="en-US" sz="1100" b="0" i="0" u="none" strike="noStrike" cap="none" normalizeH="0" baseline="0" dirty="0" smtClean="0">
                          <a:ln>
                            <a:noFill/>
                          </a:ln>
                          <a:solidFill>
                            <a:srgbClr val="000000"/>
                          </a:solidFill>
                          <a:effectLst/>
                          <a:latin typeface="Arial" charset="0"/>
                        </a:rPr>
                        <a:t>, Firewall, </a:t>
                      </a:r>
                      <a:r>
                        <a:rPr kumimoji="0" lang="en-US" sz="1100" b="0" i="0" u="none" strike="noStrike" cap="none" normalizeH="0" baseline="0" dirty="0" err="1" smtClean="0">
                          <a:ln>
                            <a:noFill/>
                          </a:ln>
                          <a:solidFill>
                            <a:srgbClr val="000000"/>
                          </a:solidFill>
                          <a:effectLst/>
                          <a:latin typeface="Arial" charset="0"/>
                        </a:rPr>
                        <a:t>IPS</a:t>
                      </a:r>
                      <a:r>
                        <a:rPr kumimoji="0" lang="en-US" sz="1100" b="0" i="0" u="none" strike="noStrike" cap="none" normalizeH="0" baseline="0" dirty="0" smtClean="0">
                          <a:ln>
                            <a:noFill/>
                          </a:ln>
                          <a:solidFill>
                            <a:srgbClr val="000000"/>
                          </a:solidFill>
                          <a:effectLst/>
                          <a:latin typeface="Arial" charset="0"/>
                        </a:rPr>
                        <a:t>, </a:t>
                      </a:r>
                      <a:r>
                        <a:rPr kumimoji="0" lang="en-US" sz="1100" b="0" i="0" u="none" strike="noStrike" cap="none" normalizeH="0" baseline="0" dirty="0" err="1" smtClean="0">
                          <a:ln>
                            <a:noFill/>
                          </a:ln>
                          <a:solidFill>
                            <a:srgbClr val="000000"/>
                          </a:solidFill>
                          <a:effectLst/>
                          <a:latin typeface="Arial" charset="0"/>
                        </a:rPr>
                        <a:t>CSM</a:t>
                      </a:r>
                      <a:r>
                        <a:rPr kumimoji="0" lang="en-US" sz="1100" b="0" i="0" u="none" strike="noStrike" cap="none" normalizeH="0" baseline="0" dirty="0" smtClean="0">
                          <a:ln>
                            <a:noFill/>
                          </a:ln>
                          <a:solidFill>
                            <a:srgbClr val="000000"/>
                          </a:solidFill>
                          <a:effectLst/>
                          <a:latin typeface="Arial" charset="0"/>
                        </a:rPr>
                        <a:t>, Cisco </a:t>
                      </a:r>
                      <a:r>
                        <a:rPr kumimoji="0" lang="en-US" sz="1100" b="0" i="0" u="none" strike="noStrike" cap="none" normalizeH="0" baseline="0" dirty="0" err="1" smtClean="0">
                          <a:ln>
                            <a:noFill/>
                          </a:ln>
                          <a:solidFill>
                            <a:srgbClr val="000000"/>
                          </a:solidFill>
                          <a:effectLst/>
                          <a:latin typeface="Arial" charset="0"/>
                        </a:rPr>
                        <a:t>AnyConnect</a:t>
                      </a: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14, 23</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9, 10</a:t>
                      </a:r>
                    </a:p>
                  </a:txBody>
                  <a:tcPr horzOverflow="overflow">
                    <a:lnL>
                      <a:noFill/>
                    </a:lnL>
                    <a:lnR>
                      <a:noFill/>
                    </a:lnR>
                    <a:lnT>
                      <a:noFill/>
                    </a:lnT>
                    <a:lnB>
                      <a:noFill/>
                    </a:lnB>
                    <a:lnTlToBr>
                      <a:noFill/>
                    </a:lnTlToBr>
                    <a:lnBlToTr>
                      <a:noFill/>
                    </a:lnBlToTr>
                    <a:solidFill>
                      <a:srgbClr val="CBD9E6"/>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6. 	Wireless Security</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WCS, </a:t>
                      </a:r>
                      <a:r>
                        <a:rPr kumimoji="0" lang="en-US" sz="1100" b="0" i="0" u="none" strike="noStrike" cap="none" normalizeH="0" baseline="0" dirty="0" err="1" smtClean="0">
                          <a:ln>
                            <a:noFill/>
                          </a:ln>
                          <a:solidFill>
                            <a:srgbClr val="000000"/>
                          </a:solidFill>
                          <a:effectLst/>
                          <a:latin typeface="Arial" charset="0"/>
                        </a:rPr>
                        <a:t>WLC</a:t>
                      </a:r>
                      <a:r>
                        <a:rPr kumimoji="0" lang="en-US" sz="1100" b="0" i="0" u="none" strike="noStrike" cap="none" normalizeH="0" baseline="0" dirty="0" smtClean="0">
                          <a:ln>
                            <a:noFill/>
                          </a:ln>
                          <a:solidFill>
                            <a:srgbClr val="000000"/>
                          </a:solidFill>
                          <a:effectLst/>
                          <a:latin typeface="Arial" charset="0"/>
                        </a:rPr>
                        <a:t>, Host Intrusion Prevention, </a:t>
                      </a:r>
                      <a:r>
                        <a:rPr kumimoji="0" lang="en-US" sz="1100" b="0" i="0" u="none" strike="noStrike" cap="none" normalizeH="0" baseline="0" dirty="0" err="1" smtClean="0">
                          <a:ln>
                            <a:noFill/>
                          </a:ln>
                          <a:solidFill>
                            <a:srgbClr val="000000"/>
                          </a:solidFill>
                          <a:effectLst/>
                          <a:latin typeface="Arial" charset="0"/>
                        </a:rPr>
                        <a:t>ISR</a:t>
                      </a:r>
                      <a:r>
                        <a:rPr kumimoji="0" lang="en-US" sz="1100" b="0" i="0" u="none" strike="noStrike" cap="none" normalizeH="0" baseline="0" dirty="0" smtClean="0">
                          <a:ln>
                            <a:noFill/>
                          </a:ln>
                          <a:solidFill>
                            <a:srgbClr val="000000"/>
                          </a:solidFill>
                          <a:effectLst/>
                          <a:latin typeface="Arial" charset="0"/>
                        </a:rPr>
                        <a:t>, </a:t>
                      </a:r>
                      <a:r>
                        <a:rPr kumimoji="0" lang="en-US" sz="1100" b="0" i="0" u="none" strike="noStrike" cap="none" normalizeH="0" baseline="0" dirty="0" err="1" smtClean="0">
                          <a:ln>
                            <a:noFill/>
                          </a:ln>
                          <a:solidFill>
                            <a:srgbClr val="000000"/>
                          </a:solidFill>
                          <a:effectLst/>
                          <a:latin typeface="Arial" charset="0"/>
                        </a:rPr>
                        <a:t>ISR-G2</a:t>
                      </a:r>
                      <a:r>
                        <a:rPr kumimoji="0" lang="en-US" sz="1100" b="0" i="0" u="none" strike="noStrike" cap="none" normalizeH="0" baseline="0" dirty="0" smtClean="0">
                          <a:ln>
                            <a:noFill/>
                          </a:ln>
                          <a:solidFill>
                            <a:srgbClr val="000000"/>
                          </a:solidFill>
                          <a:effectLst/>
                          <a:latin typeface="Arial" charset="0"/>
                        </a:rPr>
                        <a:t>, Trust-Sec ACS</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16</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6, 10</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7.	Antivirus and Patch Management</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Host Intrusion Prevention, </a:t>
                      </a:r>
                      <a:r>
                        <a:rPr kumimoji="0" lang="en-US" sz="1100" b="0" i="0" u="none" strike="noStrike" cap="none" normalizeH="0" baseline="0" dirty="0" err="1" smtClean="0">
                          <a:ln>
                            <a:noFill/>
                          </a:ln>
                          <a:solidFill>
                            <a:srgbClr val="000000"/>
                          </a:solidFill>
                          <a:effectLst/>
                          <a:latin typeface="Arial" charset="0"/>
                        </a:rPr>
                        <a:t>ASA</a:t>
                      </a:r>
                      <a:r>
                        <a:rPr kumimoji="0" lang="en-US" sz="1100" b="0" i="0" u="none" strike="noStrike" cap="none" normalizeH="0" baseline="0" dirty="0" smtClean="0">
                          <a:ln>
                            <a:noFill/>
                          </a:ln>
                          <a:solidFill>
                            <a:srgbClr val="000000"/>
                          </a:solidFill>
                          <a:effectLst/>
                          <a:latin typeface="Arial" charset="0"/>
                        </a:rPr>
                        <a:t>-CSC, </a:t>
                      </a:r>
                      <a:r>
                        <a:rPr kumimoji="0" lang="en-US" sz="1100" b="0" i="0" u="none" strike="noStrike" cap="none" normalizeH="0" baseline="0" dirty="0" err="1" smtClean="0">
                          <a:ln>
                            <a:noFill/>
                          </a:ln>
                          <a:solidFill>
                            <a:srgbClr val="000000"/>
                          </a:solidFill>
                          <a:effectLst/>
                          <a:latin typeface="Arial" charset="0"/>
                        </a:rPr>
                        <a:t>NCM</a:t>
                      </a:r>
                      <a:r>
                        <a:rPr kumimoji="0" lang="en-US" sz="1100" b="0" i="0" u="none" strike="noStrike" cap="none" normalizeH="0" baseline="0" dirty="0" smtClean="0">
                          <a:ln>
                            <a:noFill/>
                          </a:ln>
                          <a:solidFill>
                            <a:srgbClr val="000000"/>
                          </a:solidFill>
                          <a:effectLst/>
                          <a:latin typeface="Arial" charset="0"/>
                        </a:rPr>
                        <a:t>, Anti-</a:t>
                      </a:r>
                      <a:r>
                        <a:rPr kumimoji="0" lang="en-US" sz="1100" b="0" i="0" u="none" strike="noStrike" cap="none" normalizeH="0" baseline="0" dirty="0" err="1" smtClean="0">
                          <a:ln>
                            <a:noFill/>
                          </a:ln>
                          <a:solidFill>
                            <a:srgbClr val="000000"/>
                          </a:solidFill>
                          <a:effectLst/>
                          <a:latin typeface="Arial" charset="0"/>
                        </a:rPr>
                        <a:t>Viruse</a:t>
                      </a:r>
                      <a:r>
                        <a:rPr kumimoji="0" lang="en-US" sz="1100" b="0" i="0" u="none" strike="noStrike" cap="none" normalizeH="0" baseline="0" dirty="0" smtClean="0">
                          <a:ln>
                            <a:noFill/>
                          </a:ln>
                          <a:solidFill>
                            <a:srgbClr val="000000"/>
                          </a:solidFill>
                          <a:effectLst/>
                          <a:latin typeface="Arial" charset="0"/>
                        </a:rPr>
                        <a:t> Software</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22, 24, 36, 38</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5, 6</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r>
              <a:tr h="585788">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8.	Database Security</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Firewall, Host Intrusion Prevention</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4, 13, 21, |25, 40</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rPr>
                        <a:t>3</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r>
            </a:tbl>
          </a:graphicData>
        </a:graphic>
      </p:graphicFrame>
      <p:sp>
        <p:nvSpPr>
          <p:cNvPr id="57404" name="Rectangle 4"/>
          <p:cNvSpPr>
            <a:spLocks noChangeArrowheads="1"/>
          </p:cNvSpPr>
          <p:nvPr/>
        </p:nvSpPr>
        <p:spPr bwMode="auto">
          <a:xfrm>
            <a:off x="4024183" y="6567875"/>
            <a:ext cx="3872599" cy="276999"/>
          </a:xfrm>
          <a:prstGeom prst="rect">
            <a:avLst/>
          </a:prstGeom>
          <a:noFill/>
          <a:ln w="9525">
            <a:noFill/>
            <a:miter lim="800000"/>
            <a:headEnd/>
            <a:tailEnd/>
          </a:ln>
        </p:spPr>
        <p:txBody>
          <a:bodyPr wrap="none">
            <a:spAutoFit/>
          </a:bodyPr>
          <a:lstStyle/>
          <a:p>
            <a:r>
              <a:rPr lang="en-US" sz="1200" dirty="0"/>
              <a:t>* WP—Refer to MGN 2.0 Security Whitepaper Table X</a:t>
            </a:r>
          </a:p>
        </p:txBody>
      </p:sp>
    </p:spTree>
    <p:extLst>
      <p:ext uri="{BB962C8B-B14F-4D97-AF65-F5344CB8AC3E}">
        <p14:creationId xmlns:p14="http://schemas.microsoft.com/office/powerpoint/2010/main" val="235941169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Cisco Connected Health</a:t>
            </a:r>
            <a:endParaRPr lang="en-US" dirty="0"/>
          </a:p>
        </p:txBody>
      </p:sp>
      <p:sp>
        <p:nvSpPr>
          <p:cNvPr id="6" name="Rectangle 5"/>
          <p:cNvSpPr/>
          <p:nvPr/>
        </p:nvSpPr>
        <p:spPr>
          <a:xfrm>
            <a:off x="6568217" y="736355"/>
            <a:ext cx="838691" cy="369332"/>
          </a:xfrm>
          <a:prstGeom prst="rect">
            <a:avLst/>
          </a:prstGeom>
        </p:spPr>
        <p:txBody>
          <a:bodyPr wrap="none">
            <a:spAutoFit/>
          </a:bodyPr>
          <a:lstStyle/>
          <a:p>
            <a:r>
              <a:rPr lang="en-US" dirty="0" smtClean="0">
                <a:solidFill>
                  <a:srgbClr val="435153"/>
                </a:solidFill>
                <a:latin typeface="Arial" pitchFamily="34" charset="0"/>
                <a:cs typeface="Arial" pitchFamily="34" charset="0"/>
              </a:rPr>
              <a:t>better </a:t>
            </a:r>
            <a:endParaRPr lang="en-US" dirty="0">
              <a:solidFill>
                <a:srgbClr val="435153"/>
              </a:solidFill>
              <a:latin typeface="Arial" pitchFamily="34" charset="0"/>
              <a:cs typeface="Arial" pitchFamily="34" charset="0"/>
            </a:endParaRPr>
          </a:p>
        </p:txBody>
      </p:sp>
      <p:pic>
        <p:nvPicPr>
          <p:cNvPr id="7" name="Picture 5" descr="together_lockupHor1Line_4c.png"/>
          <p:cNvPicPr>
            <a:picLocks noChangeAspect="1"/>
          </p:cNvPicPr>
          <p:nvPr/>
        </p:nvPicPr>
        <p:blipFill>
          <a:blip r:embed="rId2" cstate="print"/>
          <a:srcRect r="73480"/>
          <a:stretch>
            <a:fillRect/>
          </a:stretch>
        </p:blipFill>
        <p:spPr bwMode="auto">
          <a:xfrm>
            <a:off x="7404374" y="694565"/>
            <a:ext cx="1394288" cy="467485"/>
          </a:xfrm>
          <a:prstGeom prst="rect">
            <a:avLst/>
          </a:prstGeom>
          <a:noFill/>
          <a:ln w="9525">
            <a:noFill/>
            <a:miter lim="800000"/>
            <a:headEnd/>
            <a:tailEnd/>
          </a:ln>
        </p:spPr>
      </p:pic>
      <p:sp>
        <p:nvSpPr>
          <p:cNvPr id="29" name="Rounded Rectangle 28"/>
          <p:cNvSpPr/>
          <p:nvPr/>
        </p:nvSpPr>
        <p:spPr>
          <a:xfrm>
            <a:off x="0" y="5486399"/>
            <a:ext cx="9144000" cy="744073"/>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30" name="Content Placeholder 6"/>
          <p:cNvSpPr>
            <a:spLocks/>
          </p:cNvSpPr>
          <p:nvPr/>
        </p:nvSpPr>
        <p:spPr bwMode="auto">
          <a:xfrm>
            <a:off x="633122" y="5537900"/>
            <a:ext cx="7883350" cy="631918"/>
          </a:xfrm>
          <a:prstGeom prst="rect">
            <a:avLst/>
          </a:prstGeom>
        </p:spPr>
        <p:txBody>
          <a:bodyPr wrap="square" lIns="0" tIns="0" rIns="0" bIns="0" anchor="ctr" anchorCtr="0">
            <a:noAutofit/>
          </a:bodyPr>
          <a:lstStyle/>
          <a:p>
            <a:pPr algn="ctr">
              <a:lnSpc>
                <a:spcPct val="95000"/>
              </a:lnSpc>
              <a:spcBef>
                <a:spcPct val="50000"/>
              </a:spcBef>
              <a:buClr>
                <a:schemeClr val="tx2"/>
              </a:buClr>
              <a:buSzPct val="100000"/>
              <a:buFont typeface="Wingdings" pitchFamily="2" charset="2"/>
              <a:buNone/>
            </a:pPr>
            <a:r>
              <a:rPr lang="en-US" dirty="0" smtClean="0">
                <a:ln w="3175">
                  <a:noFill/>
                </a:ln>
                <a:solidFill>
                  <a:schemeClr val="bg1"/>
                </a:solidFill>
                <a:effectLst>
                  <a:outerShdw blurRad="114300" sx="101000" sy="101000" algn="ctr" rotWithShape="0">
                    <a:prstClr val="black">
                      <a:alpha val="35000"/>
                    </a:prstClr>
                  </a:outerShdw>
                </a:effectLst>
                <a:latin typeface="+mj-lt"/>
              </a:rPr>
              <a:t>Cisco Medical-Grade Network Enables Reliable, Seamless, and Secure Health Data Communications Among the Healthcare Community</a:t>
            </a:r>
          </a:p>
        </p:txBody>
      </p:sp>
      <p:pic>
        <p:nvPicPr>
          <p:cNvPr id="40" name="Picture 39" descr="verticalbar.png"/>
          <p:cNvPicPr>
            <a:picLocks noChangeAspect="1"/>
          </p:cNvPicPr>
          <p:nvPr/>
        </p:nvPicPr>
        <p:blipFill>
          <a:blip r:embed="rId3" cstate="print"/>
          <a:stretch>
            <a:fillRect/>
          </a:stretch>
        </p:blipFill>
        <p:spPr>
          <a:xfrm>
            <a:off x="2990533" y="1386516"/>
            <a:ext cx="89319" cy="3848100"/>
          </a:xfrm>
          <a:prstGeom prst="rect">
            <a:avLst/>
          </a:prstGeom>
          <a:noFill/>
          <a:ln>
            <a:noFill/>
          </a:ln>
        </p:spPr>
      </p:pic>
      <p:pic>
        <p:nvPicPr>
          <p:cNvPr id="41" name="Picture 40" descr="verticalbar.png"/>
          <p:cNvPicPr>
            <a:picLocks noChangeAspect="1"/>
          </p:cNvPicPr>
          <p:nvPr/>
        </p:nvPicPr>
        <p:blipFill>
          <a:blip r:embed="rId3" cstate="print"/>
          <a:stretch>
            <a:fillRect/>
          </a:stretch>
        </p:blipFill>
        <p:spPr>
          <a:xfrm>
            <a:off x="5981383" y="1386516"/>
            <a:ext cx="89319" cy="3848100"/>
          </a:xfrm>
          <a:prstGeom prst="rect">
            <a:avLst/>
          </a:prstGeom>
          <a:noFill/>
          <a:ln>
            <a:noFill/>
          </a:ln>
        </p:spPr>
      </p:pic>
      <p:sp>
        <p:nvSpPr>
          <p:cNvPr id="42" name="Text Placeholder 34"/>
          <p:cNvSpPr txBox="1">
            <a:spLocks/>
          </p:cNvSpPr>
          <p:nvPr/>
        </p:nvSpPr>
        <p:spPr>
          <a:xfrm>
            <a:off x="192089" y="2573779"/>
            <a:ext cx="2789650" cy="1537925"/>
          </a:xfrm>
          <a:prstGeom prst="rect">
            <a:avLst/>
          </a:prstGeom>
        </p:spPr>
        <p:txBody>
          <a:bodyPr>
            <a:noAutofit/>
          </a:bodyPr>
          <a:lstStyle/>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Care-at-a-Distance</a:t>
            </a:r>
          </a:p>
          <a:p>
            <a:pPr marL="342900" lvl="1">
              <a:lnSpc>
                <a:spcPct val="90000"/>
              </a:lnSpc>
              <a:spcBef>
                <a:spcPts val="600"/>
              </a:spcBef>
              <a:buClr>
                <a:schemeClr val="tx2"/>
              </a:buClr>
              <a:buSzPct val="90000"/>
            </a:pPr>
            <a:r>
              <a:rPr lang="en-US" sz="1200" dirty="0" smtClean="0">
                <a:solidFill>
                  <a:srgbClr val="546568"/>
                </a:solidFill>
                <a:latin typeface="+mj-lt"/>
              </a:rPr>
              <a:t>Cisco HealthPresence</a:t>
            </a:r>
            <a:r>
              <a:rPr lang="en-US" sz="1200" baseline="30000" dirty="0" smtClean="0">
                <a:solidFill>
                  <a:srgbClr val="546568"/>
                </a:solidFill>
                <a:latin typeface="+mj-lt"/>
              </a:rPr>
              <a:t>™</a:t>
            </a:r>
            <a:r>
              <a:rPr lang="en-US" sz="1200" dirty="0" smtClean="0">
                <a:solidFill>
                  <a:srgbClr val="546568"/>
                </a:solidFill>
                <a:latin typeface="+mj-lt"/>
              </a:rPr>
              <a:t>/</a:t>
            </a:r>
            <a:br>
              <a:rPr lang="en-US" sz="1200" dirty="0" smtClean="0">
                <a:solidFill>
                  <a:srgbClr val="546568"/>
                </a:solidFill>
                <a:latin typeface="+mj-lt"/>
              </a:rPr>
            </a:br>
            <a:r>
              <a:rPr lang="en-US" sz="1200" dirty="0" smtClean="0">
                <a:solidFill>
                  <a:srgbClr val="546568"/>
                </a:solidFill>
                <a:latin typeface="+mj-lt"/>
              </a:rPr>
              <a:t>Cisco TelePresence</a:t>
            </a:r>
            <a:r>
              <a:rPr lang="en-US" sz="1200" baseline="30000" dirty="0" smtClean="0">
                <a:solidFill>
                  <a:srgbClr val="546568"/>
                </a:solidFill>
                <a:latin typeface="+mj-lt"/>
              </a:rPr>
              <a:t>®</a:t>
            </a:r>
          </a:p>
          <a:p>
            <a:pPr marL="342900" lvl="1">
              <a:lnSpc>
                <a:spcPct val="90000"/>
              </a:lnSpc>
              <a:spcBef>
                <a:spcPts val="600"/>
              </a:spcBef>
              <a:buClr>
                <a:schemeClr val="tx2"/>
              </a:buClr>
              <a:buSzPct val="90000"/>
            </a:pPr>
            <a:r>
              <a:rPr kumimoji="0" lang="en-US" sz="1200" b="0" i="0" u="none" strike="noStrike" kern="1200" cap="none" spc="0" normalizeH="0" baseline="0" noProof="0" dirty="0" smtClean="0">
                <a:ln>
                  <a:noFill/>
                </a:ln>
                <a:solidFill>
                  <a:srgbClr val="546568"/>
                </a:solidFill>
                <a:effectLst/>
                <a:uLnTx/>
                <a:uFillTx/>
                <a:latin typeface="+mj-lt"/>
                <a:ea typeface="+mn-ea"/>
                <a:cs typeface="+mn-cs"/>
              </a:rPr>
              <a:t>WebEx</a:t>
            </a:r>
            <a:r>
              <a:rPr kumimoji="0" lang="en-US" sz="1200" b="0" i="0" u="none" strike="noStrike" kern="1200" cap="none" spc="0" normalizeH="0" baseline="30000" noProof="0" dirty="0" smtClean="0">
                <a:ln>
                  <a:noFill/>
                </a:ln>
                <a:solidFill>
                  <a:srgbClr val="546568"/>
                </a:solidFill>
                <a:effectLst/>
                <a:uLnTx/>
                <a:uFillTx/>
                <a:latin typeface="+mj-lt"/>
                <a:ea typeface="+mn-ea"/>
                <a:cs typeface="+mn-cs"/>
              </a:rPr>
              <a:t>®</a:t>
            </a:r>
            <a:r>
              <a:rPr kumimoji="0" lang="en-US" sz="1200" b="0" i="0" u="none" strike="noStrike" kern="1200" cap="none" spc="0" normalizeH="0" baseline="0" noProof="0" dirty="0" smtClean="0">
                <a:ln>
                  <a:noFill/>
                </a:ln>
                <a:solidFill>
                  <a:srgbClr val="546568"/>
                </a:solidFill>
                <a:effectLst/>
                <a:uLnTx/>
                <a:uFillTx/>
                <a:latin typeface="+mj-lt"/>
                <a:ea typeface="+mn-ea"/>
                <a:cs typeface="+mn-cs"/>
              </a:rPr>
              <a:t> for Healthcare</a:t>
            </a:r>
          </a:p>
          <a:p>
            <a:pPr marL="342900" lvl="1">
              <a:lnSpc>
                <a:spcPct val="90000"/>
              </a:lnSpc>
              <a:spcBef>
                <a:spcPts val="600"/>
              </a:spcBef>
              <a:buClr>
                <a:schemeClr val="tx2"/>
              </a:buClr>
              <a:buSzPct val="90000"/>
            </a:pPr>
            <a:r>
              <a:rPr lang="en-US" sz="1200" dirty="0" smtClean="0">
                <a:solidFill>
                  <a:srgbClr val="546568"/>
                </a:solidFill>
                <a:latin typeface="+mj-lt"/>
              </a:rPr>
              <a:t>Expert on Demand</a:t>
            </a:r>
            <a:endParaRPr kumimoji="0" lang="en-US" sz="1400" b="0" i="0" u="none" strike="noStrike" kern="1200" cap="none" spc="0" normalizeH="0" baseline="30000" noProof="0" dirty="0" smtClean="0">
              <a:ln>
                <a:noFill/>
              </a:ln>
              <a:solidFill>
                <a:srgbClr val="546568"/>
              </a:solidFill>
              <a:effectLst/>
              <a:uLnTx/>
              <a:uFillTx/>
              <a:latin typeface="+mj-lt"/>
              <a:ea typeface="+mn-ea"/>
              <a:cs typeface="+mn-cs"/>
            </a:endParaRP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Clinical Workflow</a:t>
            </a:r>
          </a:p>
          <a:p>
            <a:pPr lvl="1" indent="-114300">
              <a:lnSpc>
                <a:spcPct val="90000"/>
              </a:lnSpc>
              <a:spcBef>
                <a:spcPts val="600"/>
              </a:spcBef>
              <a:buClr>
                <a:schemeClr val="tx2"/>
              </a:buClr>
              <a:buSzPct val="90000"/>
            </a:pPr>
            <a:r>
              <a:rPr lang="en-US" sz="1200" dirty="0" smtClean="0">
                <a:solidFill>
                  <a:srgbClr val="546568"/>
                </a:solidFill>
              </a:rPr>
              <a:t>Cisco 7925 IP Phones</a:t>
            </a:r>
            <a:endParaRPr lang="en-US" sz="1200" baseline="30000" dirty="0" smtClean="0">
              <a:solidFill>
                <a:srgbClr val="546568"/>
              </a:solidFill>
            </a:endParaRPr>
          </a:p>
          <a:p>
            <a:pPr lvl="1" indent="-114300">
              <a:lnSpc>
                <a:spcPct val="90000"/>
              </a:lnSpc>
              <a:spcBef>
                <a:spcPts val="600"/>
              </a:spcBef>
              <a:buClr>
                <a:schemeClr val="tx2"/>
              </a:buClr>
              <a:buSzPct val="90000"/>
            </a:pPr>
            <a:r>
              <a:rPr kumimoji="0" lang="en-US" sz="1200" b="0" i="0" u="none" strike="noStrike" kern="1200" cap="none" spc="0" normalizeH="0" baseline="0" noProof="0" dirty="0" smtClean="0">
                <a:ln>
                  <a:noFill/>
                </a:ln>
                <a:solidFill>
                  <a:srgbClr val="546568"/>
                </a:solidFill>
                <a:effectLst/>
                <a:uLnTx/>
                <a:uFillTx/>
                <a:latin typeface="+mj-lt"/>
                <a:ea typeface="+mn-ea"/>
                <a:cs typeface="+mn-cs"/>
              </a:rPr>
              <a:t>Context-Aware Healthcare</a:t>
            </a:r>
          </a:p>
          <a:p>
            <a:pPr lvl="1" indent="-114300">
              <a:lnSpc>
                <a:spcPct val="90000"/>
              </a:lnSpc>
              <a:spcBef>
                <a:spcPts val="600"/>
              </a:spcBef>
              <a:buClr>
                <a:schemeClr val="tx2"/>
              </a:buClr>
              <a:buSzPct val="90000"/>
            </a:pPr>
            <a:r>
              <a:rPr lang="en-US" sz="1200" dirty="0" smtClean="0">
                <a:solidFill>
                  <a:srgbClr val="546568"/>
                </a:solidFill>
                <a:latin typeface="+mj-lt"/>
              </a:rPr>
              <a:t>Digital Media Suite</a:t>
            </a:r>
          </a:p>
        </p:txBody>
      </p:sp>
      <p:sp>
        <p:nvSpPr>
          <p:cNvPr id="43" name="TextBox 42"/>
          <p:cNvSpPr txBox="1"/>
          <p:nvPr/>
        </p:nvSpPr>
        <p:spPr>
          <a:xfrm>
            <a:off x="190119" y="1369311"/>
            <a:ext cx="2686209" cy="630939"/>
          </a:xfrm>
          <a:prstGeom prst="rect">
            <a:avLst/>
          </a:prstGeom>
          <a:noFill/>
        </p:spPr>
        <p:txBody>
          <a:bodyPr wrap="square" rtlCol="0">
            <a:noAutofit/>
          </a:bodyPr>
          <a:lstStyle/>
          <a:p>
            <a:pPr>
              <a:lnSpc>
                <a:spcPct val="90000"/>
              </a:lnSpc>
            </a:pPr>
            <a:r>
              <a:rPr lang="en-US" sz="1400" b="1" dirty="0" smtClean="0">
                <a:solidFill>
                  <a:schemeClr val="tx1">
                    <a:lumMod val="75000"/>
                  </a:schemeClr>
                </a:solidFill>
              </a:rPr>
              <a:t>CARE-AT-A-DISTANCE AND CLINICAL WORKFLOW SOLUTIONS</a:t>
            </a:r>
            <a:endParaRPr lang="en-US" sz="1400" b="1" dirty="0">
              <a:solidFill>
                <a:schemeClr val="tx1">
                  <a:lumMod val="75000"/>
                </a:schemeClr>
              </a:solidFill>
            </a:endParaRPr>
          </a:p>
        </p:txBody>
      </p:sp>
      <p:sp>
        <p:nvSpPr>
          <p:cNvPr id="44" name="TextBox 43"/>
          <p:cNvSpPr txBox="1"/>
          <p:nvPr/>
        </p:nvSpPr>
        <p:spPr>
          <a:xfrm>
            <a:off x="190119" y="1988437"/>
            <a:ext cx="2686209" cy="488064"/>
          </a:xfrm>
          <a:prstGeom prst="rect">
            <a:avLst/>
          </a:prstGeom>
          <a:noFill/>
        </p:spPr>
        <p:txBody>
          <a:bodyPr wrap="square" rtlCol="0">
            <a:noAutofit/>
          </a:bodyPr>
          <a:lstStyle/>
          <a:p>
            <a:pPr>
              <a:lnSpc>
                <a:spcPct val="90000"/>
              </a:lnSpc>
            </a:pPr>
            <a:r>
              <a:rPr lang="en-US" sz="1400" dirty="0" smtClean="0"/>
              <a:t>Provide Better Care and Wellness</a:t>
            </a:r>
            <a:endParaRPr lang="en-US" sz="1400" dirty="0"/>
          </a:p>
        </p:txBody>
      </p:sp>
      <p:cxnSp>
        <p:nvCxnSpPr>
          <p:cNvPr id="46" name="Straight Connector 45"/>
          <p:cNvCxnSpPr/>
          <p:nvPr/>
        </p:nvCxnSpPr>
        <p:spPr>
          <a:xfrm>
            <a:off x="295275" y="2524125"/>
            <a:ext cx="2476500"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sp>
        <p:nvSpPr>
          <p:cNvPr id="47" name="Text Placeholder 34"/>
          <p:cNvSpPr txBox="1">
            <a:spLocks/>
          </p:cNvSpPr>
          <p:nvPr/>
        </p:nvSpPr>
        <p:spPr>
          <a:xfrm>
            <a:off x="3173414" y="2573779"/>
            <a:ext cx="2631078" cy="1537925"/>
          </a:xfrm>
          <a:prstGeom prst="rect">
            <a:avLst/>
          </a:prstGeom>
        </p:spPr>
        <p:txBody>
          <a:bodyPr>
            <a:noAutofit/>
          </a:bodyPr>
          <a:lstStyle/>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Secure Wireless</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Medical Data Exchange Solution</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Data Center for Healthcare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Context-Aware Healthcare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BioMed NAC</a:t>
            </a:r>
          </a:p>
        </p:txBody>
      </p:sp>
      <p:sp>
        <p:nvSpPr>
          <p:cNvPr id="48" name="TextBox 47"/>
          <p:cNvSpPr txBox="1"/>
          <p:nvPr/>
        </p:nvSpPr>
        <p:spPr>
          <a:xfrm>
            <a:off x="3171444" y="1369311"/>
            <a:ext cx="2772155" cy="630939"/>
          </a:xfrm>
          <a:prstGeom prst="rect">
            <a:avLst/>
          </a:prstGeom>
          <a:noFill/>
        </p:spPr>
        <p:txBody>
          <a:bodyPr wrap="square" rtlCol="0">
            <a:noAutofit/>
          </a:bodyPr>
          <a:lstStyle/>
          <a:p>
            <a:pPr>
              <a:lnSpc>
                <a:spcPct val="90000"/>
              </a:lnSpc>
            </a:pPr>
            <a:r>
              <a:rPr lang="en-US" sz="1400" b="1" dirty="0" smtClean="0">
                <a:solidFill>
                  <a:schemeClr val="tx1">
                    <a:lumMod val="75000"/>
                  </a:schemeClr>
                </a:solidFill>
              </a:rPr>
              <a:t>COMPLIANCE AND MEDICAL DEVICE MANAGEMENT SOLUTIONS</a:t>
            </a:r>
            <a:endParaRPr lang="en-US" sz="1400" b="1" dirty="0">
              <a:solidFill>
                <a:schemeClr val="tx1">
                  <a:lumMod val="75000"/>
                </a:schemeClr>
              </a:solidFill>
            </a:endParaRPr>
          </a:p>
        </p:txBody>
      </p:sp>
      <p:sp>
        <p:nvSpPr>
          <p:cNvPr id="49" name="TextBox 48"/>
          <p:cNvSpPr txBox="1"/>
          <p:nvPr/>
        </p:nvSpPr>
        <p:spPr>
          <a:xfrm>
            <a:off x="3171444" y="1988437"/>
            <a:ext cx="2686209" cy="488064"/>
          </a:xfrm>
          <a:prstGeom prst="rect">
            <a:avLst/>
          </a:prstGeom>
          <a:noFill/>
        </p:spPr>
        <p:txBody>
          <a:bodyPr wrap="square" rtlCol="0">
            <a:noAutofit/>
          </a:bodyPr>
          <a:lstStyle/>
          <a:p>
            <a:pPr>
              <a:lnSpc>
                <a:spcPct val="90000"/>
              </a:lnSpc>
            </a:pPr>
            <a:r>
              <a:rPr lang="en-US" sz="1400" dirty="0" smtClean="0"/>
              <a:t>Reduce Costs and </a:t>
            </a:r>
            <a:br>
              <a:rPr lang="en-US" sz="1400" dirty="0" smtClean="0"/>
            </a:br>
            <a:r>
              <a:rPr lang="en-US" sz="1400" dirty="0" smtClean="0"/>
              <a:t>Improve Productivity</a:t>
            </a:r>
            <a:endParaRPr lang="en-US" sz="1400" dirty="0"/>
          </a:p>
        </p:txBody>
      </p:sp>
      <p:cxnSp>
        <p:nvCxnSpPr>
          <p:cNvPr id="50" name="Straight Connector 49"/>
          <p:cNvCxnSpPr/>
          <p:nvPr/>
        </p:nvCxnSpPr>
        <p:spPr>
          <a:xfrm>
            <a:off x="3276600" y="2524125"/>
            <a:ext cx="2476500"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sp>
        <p:nvSpPr>
          <p:cNvPr id="51" name="Text Placeholder 34"/>
          <p:cNvSpPr txBox="1">
            <a:spLocks/>
          </p:cNvSpPr>
          <p:nvPr/>
        </p:nvSpPr>
        <p:spPr>
          <a:xfrm>
            <a:off x="6164264" y="2573779"/>
            <a:ext cx="2631078" cy="1537925"/>
          </a:xfrm>
          <a:prstGeom prst="rect">
            <a:avLst/>
          </a:prstGeom>
        </p:spPr>
        <p:txBody>
          <a:bodyPr>
            <a:noAutofit/>
          </a:bodyPr>
          <a:lstStyle/>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Cisco TelePresence</a:t>
            </a:r>
            <a:endParaRPr kumimoji="0" lang="en-US" sz="1600" b="0" i="0" u="none" strike="noStrike" kern="1200" cap="none" spc="0" normalizeH="0" baseline="30000" noProof="0" dirty="0" smtClean="0">
              <a:ln>
                <a:noFill/>
              </a:ln>
              <a:solidFill>
                <a:srgbClr val="546568"/>
              </a:solidFill>
              <a:effectLst/>
              <a:uLnTx/>
              <a:uFillTx/>
              <a:latin typeface="+mj-lt"/>
              <a:ea typeface="+mn-ea"/>
              <a:cs typeface="+mn-cs"/>
            </a:endParaRP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WebEx for Healthcare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Digital Media Suite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noProof="0" dirty="0" smtClean="0">
                <a:solidFill>
                  <a:srgbClr val="546568"/>
                </a:solidFill>
                <a:latin typeface="+mj-lt"/>
              </a:rPr>
              <a:t>Expert on Demand</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dirty="0" smtClean="0">
                <a:ln>
                  <a:noFill/>
                </a:ln>
                <a:solidFill>
                  <a:srgbClr val="546568"/>
                </a:solidFill>
                <a:effectLst/>
                <a:uLnTx/>
                <a:uFillTx/>
                <a:latin typeface="+mj-lt"/>
                <a:ea typeface="+mn-ea"/>
                <a:cs typeface="+mn-cs"/>
              </a:rPr>
              <a:t>Cisco WebEx</a:t>
            </a:r>
            <a:r>
              <a:rPr kumimoji="0" lang="en-US" sz="1600" b="0" i="0" u="none" strike="noStrike" kern="1200" cap="none" spc="0" normalizeH="0" dirty="0" smtClean="0">
                <a:ln>
                  <a:noFill/>
                </a:ln>
                <a:solidFill>
                  <a:srgbClr val="546568"/>
                </a:solidFill>
                <a:effectLst/>
                <a:uLnTx/>
                <a:uFillTx/>
                <a:latin typeface="+mj-lt"/>
                <a:ea typeface="+mn-ea"/>
                <a:cs typeface="+mn-cs"/>
              </a:rPr>
              <a:t> Social for Healthcare</a:t>
            </a:r>
            <a:endParaRPr kumimoji="0" lang="en-US" sz="1400" b="0" i="0" u="none" strike="noStrike" kern="1200" cap="none" spc="0" normalizeH="0" baseline="0" noProof="0" dirty="0">
              <a:ln>
                <a:noFill/>
              </a:ln>
              <a:solidFill>
                <a:srgbClr val="546568"/>
              </a:solidFill>
              <a:effectLst/>
              <a:uLnTx/>
              <a:uFillTx/>
              <a:latin typeface="+mj-lt"/>
              <a:ea typeface="+mn-ea"/>
              <a:cs typeface="+mn-cs"/>
            </a:endParaRPr>
          </a:p>
        </p:txBody>
      </p:sp>
      <p:sp>
        <p:nvSpPr>
          <p:cNvPr id="52" name="TextBox 51"/>
          <p:cNvSpPr txBox="1"/>
          <p:nvPr/>
        </p:nvSpPr>
        <p:spPr>
          <a:xfrm>
            <a:off x="6162294" y="1369311"/>
            <a:ext cx="2934081" cy="630939"/>
          </a:xfrm>
          <a:prstGeom prst="rect">
            <a:avLst/>
          </a:prstGeom>
          <a:noFill/>
        </p:spPr>
        <p:txBody>
          <a:bodyPr wrap="square" rtlCol="0">
            <a:noAutofit/>
          </a:bodyPr>
          <a:lstStyle/>
          <a:p>
            <a:pPr>
              <a:lnSpc>
                <a:spcPct val="90000"/>
              </a:lnSpc>
            </a:pPr>
            <a:r>
              <a:rPr lang="en-US" sz="1400" b="1" dirty="0" smtClean="0">
                <a:solidFill>
                  <a:schemeClr val="tx1">
                    <a:lumMod val="75000"/>
                  </a:schemeClr>
                </a:solidFill>
              </a:rPr>
              <a:t>CONTINUING HEALTH EDUCATION AND BUSINESS COLLABORATION SOLUTIONS</a:t>
            </a:r>
            <a:endParaRPr lang="en-US" sz="1400" b="1" dirty="0">
              <a:solidFill>
                <a:schemeClr val="tx1">
                  <a:lumMod val="75000"/>
                </a:schemeClr>
              </a:solidFill>
            </a:endParaRPr>
          </a:p>
        </p:txBody>
      </p:sp>
      <p:sp>
        <p:nvSpPr>
          <p:cNvPr id="53" name="TextBox 52"/>
          <p:cNvSpPr txBox="1"/>
          <p:nvPr/>
        </p:nvSpPr>
        <p:spPr>
          <a:xfrm>
            <a:off x="6162294" y="1988437"/>
            <a:ext cx="2686209" cy="488064"/>
          </a:xfrm>
          <a:prstGeom prst="rect">
            <a:avLst/>
          </a:prstGeom>
          <a:noFill/>
        </p:spPr>
        <p:txBody>
          <a:bodyPr wrap="square" rtlCol="0">
            <a:noAutofit/>
          </a:bodyPr>
          <a:lstStyle/>
          <a:p>
            <a:pPr>
              <a:lnSpc>
                <a:spcPct val="90000"/>
              </a:lnSpc>
            </a:pPr>
            <a:r>
              <a:rPr lang="en-US" sz="1400" dirty="0" smtClean="0"/>
              <a:t>Collaborate to Innovate</a:t>
            </a:r>
            <a:endParaRPr lang="en-US" sz="1400" dirty="0"/>
          </a:p>
        </p:txBody>
      </p:sp>
      <p:cxnSp>
        <p:nvCxnSpPr>
          <p:cNvPr id="54" name="Straight Connector 53"/>
          <p:cNvCxnSpPr/>
          <p:nvPr/>
        </p:nvCxnSpPr>
        <p:spPr>
          <a:xfrm>
            <a:off x="6267450" y="2524125"/>
            <a:ext cx="2476500"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5609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523315" y="2339426"/>
            <a:ext cx="8106336" cy="3567953"/>
          </a:xfrm>
          <a:prstGeom prst="rect">
            <a:avLst/>
          </a:prstGeom>
          <a:gradFill flip="none" rotWithShape="1">
            <a:gsLst>
              <a:gs pos="0">
                <a:schemeClr val="bg1">
                  <a:lumMod val="65000"/>
                  <a:alpha val="47000"/>
                </a:schemeClr>
              </a:gs>
              <a:gs pos="100000">
                <a:srgbClr val="1F2508">
                  <a:alpha val="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1" name="Rounded Rectangle 130"/>
          <p:cNvSpPr/>
          <p:nvPr/>
        </p:nvSpPr>
        <p:spPr>
          <a:xfrm>
            <a:off x="893058" y="1753648"/>
            <a:ext cx="1646942" cy="1648904"/>
          </a:xfrm>
          <a:prstGeom prst="roundRect">
            <a:avLst>
              <a:gd name="adj" fmla="val 0"/>
            </a:avLst>
          </a:prstGeom>
          <a:gradFill>
            <a:gsLst>
              <a:gs pos="0">
                <a:schemeClr val="bg1">
                  <a:lumMod val="75000"/>
                </a:schemeClr>
              </a:gs>
              <a:gs pos="100000">
                <a:srgbClr val="435153"/>
              </a:gs>
            </a:gsLst>
            <a:lin ang="5400000" scaled="1"/>
          </a:gradFill>
          <a:ln w="25400" cap="flat" cmpd="sng" algn="ctr">
            <a:gradFill>
              <a:gsLst>
                <a:gs pos="35000">
                  <a:schemeClr val="bg1">
                    <a:lumMod val="65000"/>
                  </a:schemeClr>
                </a:gs>
                <a:gs pos="100000">
                  <a:schemeClr val="bg1">
                    <a:lumMod val="75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32" name="Rounded Rectangle 131"/>
          <p:cNvSpPr/>
          <p:nvPr/>
        </p:nvSpPr>
        <p:spPr>
          <a:xfrm>
            <a:off x="2807583" y="1753648"/>
            <a:ext cx="1646942" cy="1648904"/>
          </a:xfrm>
          <a:prstGeom prst="roundRect">
            <a:avLst>
              <a:gd name="adj" fmla="val 0"/>
            </a:avLst>
          </a:prstGeom>
          <a:gradFill>
            <a:gsLst>
              <a:gs pos="0">
                <a:schemeClr val="bg1">
                  <a:lumMod val="65000"/>
                </a:schemeClr>
              </a:gs>
              <a:gs pos="100000">
                <a:srgbClr val="2B3435"/>
              </a:gs>
            </a:gsLst>
            <a:lin ang="5400000" scaled="1"/>
          </a:gradFill>
          <a:ln w="25400" cap="flat" cmpd="sng" algn="ctr">
            <a:gradFill>
              <a:gsLst>
                <a:gs pos="35000">
                  <a:schemeClr val="bg1">
                    <a:lumMod val="65000"/>
                  </a:schemeClr>
                </a:gs>
                <a:gs pos="100000">
                  <a:schemeClr val="bg1">
                    <a:lumMod val="75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33" name="Rounded Rectangle 132"/>
          <p:cNvSpPr/>
          <p:nvPr/>
        </p:nvSpPr>
        <p:spPr>
          <a:xfrm>
            <a:off x="4760208" y="1753648"/>
            <a:ext cx="1646942" cy="1648904"/>
          </a:xfrm>
          <a:prstGeom prst="roundRect">
            <a:avLst>
              <a:gd name="adj" fmla="val 0"/>
            </a:avLst>
          </a:prstGeom>
          <a:gradFill>
            <a:gsLst>
              <a:gs pos="0">
                <a:schemeClr val="bg1">
                  <a:lumMod val="50000"/>
                </a:schemeClr>
              </a:gs>
              <a:gs pos="100000">
                <a:srgbClr val="01202D"/>
              </a:gs>
            </a:gsLst>
            <a:lin ang="5400000" scaled="1"/>
          </a:gradFill>
          <a:ln w="25400" cap="flat" cmpd="sng" algn="ctr">
            <a:gradFill>
              <a:gsLst>
                <a:gs pos="35000">
                  <a:schemeClr val="bg1">
                    <a:lumMod val="65000"/>
                  </a:schemeClr>
                </a:gs>
                <a:gs pos="100000">
                  <a:schemeClr val="bg1">
                    <a:lumMod val="75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34" name="Rounded Rectangle 133"/>
          <p:cNvSpPr/>
          <p:nvPr/>
        </p:nvSpPr>
        <p:spPr>
          <a:xfrm>
            <a:off x="6636633" y="1753648"/>
            <a:ext cx="1646942" cy="1648904"/>
          </a:xfrm>
          <a:prstGeom prst="roundRect">
            <a:avLst>
              <a:gd name="adj" fmla="val 0"/>
            </a:avLst>
          </a:prstGeom>
          <a:gradFill>
            <a:gsLst>
              <a:gs pos="0">
                <a:srgbClr val="606060"/>
              </a:gs>
              <a:gs pos="100000">
                <a:srgbClr val="011821"/>
              </a:gs>
            </a:gsLst>
            <a:lin ang="5400000" scaled="1"/>
          </a:gradFill>
          <a:ln w="25400" cap="flat" cmpd="sng" algn="ctr">
            <a:gradFill>
              <a:gsLst>
                <a:gs pos="35000">
                  <a:schemeClr val="bg1">
                    <a:lumMod val="65000"/>
                  </a:schemeClr>
                </a:gs>
                <a:gs pos="100000">
                  <a:schemeClr val="bg1">
                    <a:lumMod val="75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35" name="Rounded Rectangle 134"/>
          <p:cNvSpPr/>
          <p:nvPr/>
        </p:nvSpPr>
        <p:spPr>
          <a:xfrm>
            <a:off x="893058" y="3858673"/>
            <a:ext cx="1646942" cy="1648904"/>
          </a:xfrm>
          <a:prstGeom prst="roundRect">
            <a:avLst>
              <a:gd name="adj" fmla="val 0"/>
            </a:avLst>
          </a:prstGeom>
          <a:gradFill>
            <a:gsLst>
              <a:gs pos="0">
                <a:schemeClr val="accent6">
                  <a:lumMod val="60000"/>
                  <a:lumOff val="40000"/>
                </a:schemeClr>
              </a:gs>
              <a:gs pos="100000">
                <a:schemeClr val="accent6">
                  <a:lumMod val="50000"/>
                </a:schemeClr>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36" name="Rounded Rectangle 135"/>
          <p:cNvSpPr/>
          <p:nvPr/>
        </p:nvSpPr>
        <p:spPr>
          <a:xfrm>
            <a:off x="2807583" y="3858673"/>
            <a:ext cx="1646942" cy="1648904"/>
          </a:xfrm>
          <a:prstGeom prst="roundRect">
            <a:avLst>
              <a:gd name="adj" fmla="val 0"/>
            </a:avLst>
          </a:prstGeom>
          <a:gradFill>
            <a:gsLst>
              <a:gs pos="0">
                <a:schemeClr val="accent6"/>
              </a:gs>
              <a:gs pos="100000">
                <a:schemeClr val="accent6">
                  <a:lumMod val="50000"/>
                </a:schemeClr>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37" name="Rounded Rectangle 136"/>
          <p:cNvSpPr/>
          <p:nvPr/>
        </p:nvSpPr>
        <p:spPr>
          <a:xfrm>
            <a:off x="4760208" y="3858673"/>
            <a:ext cx="1646942" cy="1648904"/>
          </a:xfrm>
          <a:prstGeom prst="roundRect">
            <a:avLst>
              <a:gd name="adj" fmla="val 0"/>
            </a:avLst>
          </a:prstGeom>
          <a:gradFill>
            <a:gsLst>
              <a:gs pos="0">
                <a:schemeClr val="accent6">
                  <a:lumMod val="75000"/>
                </a:schemeClr>
              </a:gs>
              <a:gs pos="100000">
                <a:srgbClr val="01202D"/>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38" name="Rounded Rectangle 137"/>
          <p:cNvSpPr/>
          <p:nvPr/>
        </p:nvSpPr>
        <p:spPr>
          <a:xfrm>
            <a:off x="6636633" y="3858673"/>
            <a:ext cx="1646942" cy="1648904"/>
          </a:xfrm>
          <a:prstGeom prst="roundRect">
            <a:avLst>
              <a:gd name="adj" fmla="val 0"/>
            </a:avLst>
          </a:prstGeom>
          <a:gradFill>
            <a:gsLst>
              <a:gs pos="0">
                <a:schemeClr val="accent6">
                  <a:lumMod val="50000"/>
                </a:schemeClr>
              </a:gs>
              <a:gs pos="100000">
                <a:srgbClr val="01202D"/>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98" name="TextBox 97"/>
          <p:cNvSpPr txBox="1"/>
          <p:nvPr/>
        </p:nvSpPr>
        <p:spPr>
          <a:xfrm>
            <a:off x="1006457" y="1826151"/>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Aging Population/</a:t>
            </a:r>
            <a:br>
              <a:rPr lang="en-US" dirty="0" smtClean="0">
                <a:solidFill>
                  <a:schemeClr val="bg1"/>
                </a:solidFill>
              </a:rPr>
            </a:br>
            <a:r>
              <a:rPr lang="en-US" dirty="0" smtClean="0">
                <a:solidFill>
                  <a:schemeClr val="bg1"/>
                </a:solidFill>
              </a:rPr>
              <a:t>Chronic Disease</a:t>
            </a:r>
            <a:endParaRPr lang="en-US" dirty="0">
              <a:solidFill>
                <a:schemeClr val="bg1"/>
              </a:solidFill>
            </a:endParaRPr>
          </a:p>
        </p:txBody>
      </p:sp>
      <p:sp>
        <p:nvSpPr>
          <p:cNvPr id="100" name="TextBox 99"/>
          <p:cNvSpPr txBox="1"/>
          <p:nvPr/>
        </p:nvSpPr>
        <p:spPr>
          <a:xfrm>
            <a:off x="2920982" y="1826151"/>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Shortages </a:t>
            </a:r>
            <a:br>
              <a:rPr lang="en-US" dirty="0" smtClean="0">
                <a:solidFill>
                  <a:schemeClr val="bg1"/>
                </a:solidFill>
              </a:rPr>
            </a:br>
            <a:r>
              <a:rPr lang="en-US" dirty="0" smtClean="0">
                <a:solidFill>
                  <a:schemeClr val="bg1"/>
                </a:solidFill>
              </a:rPr>
              <a:t>in Key Specialties</a:t>
            </a:r>
            <a:endParaRPr lang="en-US" dirty="0">
              <a:solidFill>
                <a:schemeClr val="bg1"/>
              </a:solidFill>
            </a:endParaRPr>
          </a:p>
        </p:txBody>
      </p:sp>
      <p:sp>
        <p:nvSpPr>
          <p:cNvPr id="101" name="TextBox 100"/>
          <p:cNvSpPr txBox="1"/>
          <p:nvPr/>
        </p:nvSpPr>
        <p:spPr>
          <a:xfrm>
            <a:off x="4873607" y="1826151"/>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Affordability Crisis</a:t>
            </a:r>
            <a:endParaRPr lang="en-US" dirty="0">
              <a:solidFill>
                <a:schemeClr val="bg1"/>
              </a:solidFill>
            </a:endParaRPr>
          </a:p>
        </p:txBody>
      </p:sp>
      <p:sp>
        <p:nvSpPr>
          <p:cNvPr id="102" name="TextBox 101"/>
          <p:cNvSpPr txBox="1"/>
          <p:nvPr/>
        </p:nvSpPr>
        <p:spPr>
          <a:xfrm>
            <a:off x="6759557" y="1826151"/>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New Uses </a:t>
            </a:r>
            <a:br>
              <a:rPr lang="en-US" dirty="0" smtClean="0">
                <a:solidFill>
                  <a:schemeClr val="bg1"/>
                </a:solidFill>
              </a:rPr>
            </a:br>
            <a:r>
              <a:rPr lang="en-US" dirty="0" smtClean="0">
                <a:solidFill>
                  <a:schemeClr val="bg1"/>
                </a:solidFill>
              </a:rPr>
              <a:t>of IT</a:t>
            </a:r>
            <a:endParaRPr lang="en-US" dirty="0">
              <a:solidFill>
                <a:schemeClr val="bg1"/>
              </a:solidFill>
            </a:endParaRPr>
          </a:p>
        </p:txBody>
      </p:sp>
      <p:sp>
        <p:nvSpPr>
          <p:cNvPr id="104" name="TextBox 103"/>
          <p:cNvSpPr txBox="1"/>
          <p:nvPr/>
        </p:nvSpPr>
        <p:spPr>
          <a:xfrm>
            <a:off x="2920982" y="3931176"/>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Focus on Wellness</a:t>
            </a:r>
            <a:endParaRPr lang="en-US" dirty="0">
              <a:solidFill>
                <a:schemeClr val="bg1"/>
              </a:solidFill>
            </a:endParaRPr>
          </a:p>
        </p:txBody>
      </p:sp>
      <p:sp>
        <p:nvSpPr>
          <p:cNvPr id="106" name="TextBox 105"/>
          <p:cNvSpPr txBox="1"/>
          <p:nvPr/>
        </p:nvSpPr>
        <p:spPr>
          <a:xfrm>
            <a:off x="6759557" y="3931176"/>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R&amp;D Productivity and Innovation</a:t>
            </a:r>
            <a:endParaRPr lang="en-US" dirty="0">
              <a:solidFill>
                <a:schemeClr val="bg1"/>
              </a:solidFill>
            </a:endParaRPr>
          </a:p>
        </p:txBody>
      </p:sp>
      <p:sp>
        <p:nvSpPr>
          <p:cNvPr id="3" name="Title 2"/>
          <p:cNvSpPr>
            <a:spLocks noGrp="1"/>
          </p:cNvSpPr>
          <p:nvPr>
            <p:ph type="title"/>
          </p:nvPr>
        </p:nvSpPr>
        <p:spPr/>
        <p:txBody>
          <a:bodyPr/>
          <a:lstStyle/>
          <a:p>
            <a:r>
              <a:rPr lang="en-US" dirty="0" smtClean="0"/>
              <a:t>Change Is Everywhere</a:t>
            </a:r>
            <a:endParaRPr lang="en-US" dirty="0"/>
          </a:p>
        </p:txBody>
      </p:sp>
      <p:sp>
        <p:nvSpPr>
          <p:cNvPr id="103" name="TextBox 102"/>
          <p:cNvSpPr txBox="1"/>
          <p:nvPr/>
        </p:nvSpPr>
        <p:spPr>
          <a:xfrm>
            <a:off x="1006457" y="3931176"/>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Privacy and Security Concerns</a:t>
            </a:r>
            <a:endParaRPr lang="en-US" dirty="0">
              <a:solidFill>
                <a:schemeClr val="bg1"/>
              </a:solidFill>
            </a:endParaRPr>
          </a:p>
        </p:txBody>
      </p:sp>
      <p:sp>
        <p:nvSpPr>
          <p:cNvPr id="105" name="TextBox 104"/>
          <p:cNvSpPr txBox="1"/>
          <p:nvPr/>
        </p:nvSpPr>
        <p:spPr>
          <a:xfrm>
            <a:off x="4873607" y="3931176"/>
            <a:ext cx="1397727" cy="1477328"/>
          </a:xfrm>
          <a:prstGeom prst="rect">
            <a:avLst/>
          </a:prstGeom>
          <a:noFill/>
        </p:spPr>
        <p:txBody>
          <a:bodyPr wrap="square" rtlCol="0" anchor="ctr" anchorCtr="0">
            <a:noAutofit/>
          </a:bodyPr>
          <a:lstStyle/>
          <a:p>
            <a:pPr algn="ctr">
              <a:lnSpc>
                <a:spcPct val="95000"/>
              </a:lnSpc>
            </a:pPr>
            <a:r>
              <a:rPr lang="en-US" dirty="0" smtClean="0">
                <a:solidFill>
                  <a:schemeClr val="bg1"/>
                </a:solidFill>
              </a:rPr>
              <a:t>Federal IT Investment</a:t>
            </a:r>
            <a:endParaRPr lang="en-US" dirty="0">
              <a:solidFill>
                <a:schemeClr val="bg1"/>
              </a:solidFill>
            </a:endParaRPr>
          </a:p>
        </p:txBody>
      </p:sp>
      <p:grpSp>
        <p:nvGrpSpPr>
          <p:cNvPr id="2" name="Group 141"/>
          <p:cNvGrpSpPr/>
          <p:nvPr/>
        </p:nvGrpSpPr>
        <p:grpSpPr>
          <a:xfrm>
            <a:off x="6636633" y="1743075"/>
            <a:ext cx="1646942" cy="1648904"/>
            <a:chOff x="6611233" y="-2929477"/>
            <a:chExt cx="1646942" cy="1648904"/>
          </a:xfrm>
        </p:grpSpPr>
        <p:sp>
          <p:nvSpPr>
            <p:cNvPr id="55" name="Rounded Rectangle 54"/>
            <p:cNvSpPr/>
            <p:nvPr/>
          </p:nvSpPr>
          <p:spPr>
            <a:xfrm>
              <a:off x="6611233" y="-2929477"/>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20" name="Picture 19"/>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6981372" y="-2546351"/>
              <a:ext cx="889000" cy="889000"/>
            </a:xfrm>
            <a:prstGeom prst="rect">
              <a:avLst/>
            </a:prstGeom>
          </p:spPr>
        </p:pic>
      </p:grpSp>
      <p:grpSp>
        <p:nvGrpSpPr>
          <p:cNvPr id="4" name="Group 140"/>
          <p:cNvGrpSpPr/>
          <p:nvPr/>
        </p:nvGrpSpPr>
        <p:grpSpPr>
          <a:xfrm>
            <a:off x="4760208" y="1743075"/>
            <a:ext cx="1646942" cy="1648904"/>
            <a:chOff x="4734808" y="-2929477"/>
            <a:chExt cx="1646942" cy="1648904"/>
          </a:xfrm>
        </p:grpSpPr>
        <p:sp>
          <p:nvSpPr>
            <p:cNvPr id="54" name="Rounded Rectangle 53"/>
            <p:cNvSpPr/>
            <p:nvPr/>
          </p:nvSpPr>
          <p:spPr>
            <a:xfrm>
              <a:off x="4734808" y="-2929477"/>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23" name="Picture 22" descr="Icon_Graph.png"/>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5094062" y="-2543177"/>
              <a:ext cx="889000" cy="889000"/>
            </a:xfrm>
            <a:prstGeom prst="rect">
              <a:avLst/>
            </a:prstGeom>
          </p:spPr>
        </p:pic>
      </p:grpSp>
      <p:grpSp>
        <p:nvGrpSpPr>
          <p:cNvPr id="5" name="Group 138"/>
          <p:cNvGrpSpPr/>
          <p:nvPr/>
        </p:nvGrpSpPr>
        <p:grpSpPr>
          <a:xfrm>
            <a:off x="893058" y="1743075"/>
            <a:ext cx="1646942" cy="1648904"/>
            <a:chOff x="905758" y="-2929477"/>
            <a:chExt cx="1646942" cy="1648904"/>
          </a:xfrm>
        </p:grpSpPr>
        <p:sp>
          <p:nvSpPr>
            <p:cNvPr id="52" name="Rounded Rectangle 51"/>
            <p:cNvSpPr/>
            <p:nvPr/>
          </p:nvSpPr>
          <p:spPr>
            <a:xfrm>
              <a:off x="905758" y="-2929477"/>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26" name="Picture 25"/>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1274069" y="-2559051"/>
              <a:ext cx="889000" cy="889000"/>
            </a:xfrm>
            <a:prstGeom prst="rect">
              <a:avLst/>
            </a:prstGeom>
          </p:spPr>
        </p:pic>
      </p:grpSp>
      <p:grpSp>
        <p:nvGrpSpPr>
          <p:cNvPr id="6" name="Group 143"/>
          <p:cNvGrpSpPr/>
          <p:nvPr/>
        </p:nvGrpSpPr>
        <p:grpSpPr>
          <a:xfrm>
            <a:off x="2807583" y="3855694"/>
            <a:ext cx="1646942" cy="1648904"/>
            <a:chOff x="2782183" y="-824452"/>
            <a:chExt cx="1646942" cy="1648904"/>
          </a:xfrm>
        </p:grpSpPr>
        <p:sp>
          <p:nvSpPr>
            <p:cNvPr id="74" name="Rounded Rectangle 73"/>
            <p:cNvSpPr/>
            <p:nvPr/>
          </p:nvSpPr>
          <p:spPr>
            <a:xfrm>
              <a:off x="2782183" y="-824452"/>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29" name="Picture 28" descr="Icon_Apple.png"/>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3149142" y="-444500"/>
              <a:ext cx="889000" cy="889000"/>
            </a:xfrm>
            <a:prstGeom prst="rect">
              <a:avLst/>
            </a:prstGeom>
          </p:spPr>
        </p:pic>
      </p:grpSp>
      <p:grpSp>
        <p:nvGrpSpPr>
          <p:cNvPr id="7" name="Group 139"/>
          <p:cNvGrpSpPr/>
          <p:nvPr/>
        </p:nvGrpSpPr>
        <p:grpSpPr>
          <a:xfrm>
            <a:off x="2807583" y="1743075"/>
            <a:ext cx="1646942" cy="1648904"/>
            <a:chOff x="2782183" y="-2929477"/>
            <a:chExt cx="1646942" cy="1648904"/>
          </a:xfrm>
        </p:grpSpPr>
        <p:sp>
          <p:nvSpPr>
            <p:cNvPr id="53" name="Rounded Rectangle 52"/>
            <p:cNvSpPr/>
            <p:nvPr/>
          </p:nvSpPr>
          <p:spPr>
            <a:xfrm>
              <a:off x="2782183" y="-2929477"/>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32" name="Picture 31"/>
            <p:cNvPicPr>
              <a:picLocks noChangeAspect="1"/>
            </p:cNvPicPr>
            <p:nvPr/>
          </p:nvPicPr>
          <p:blipFill>
            <a:blip r:embed="rId7" cstate="print">
              <a:lum bright="100000"/>
              <a:extLst>
                <a:ext uri="{28A0092B-C50C-407E-A947-70E740481C1C}">
                  <a14:useLocalDpi xmlns:a14="http://schemas.microsoft.com/office/drawing/2010/main" val="0"/>
                </a:ext>
              </a:extLst>
            </a:blip>
            <a:stretch>
              <a:fillRect/>
            </a:stretch>
          </p:blipFill>
          <p:spPr>
            <a:xfrm>
              <a:off x="3149142" y="-2571751"/>
              <a:ext cx="889000" cy="889000"/>
            </a:xfrm>
            <a:prstGeom prst="rect">
              <a:avLst/>
            </a:prstGeom>
          </p:spPr>
        </p:pic>
      </p:grpSp>
      <p:grpSp>
        <p:nvGrpSpPr>
          <p:cNvPr id="8" name="Group 145"/>
          <p:cNvGrpSpPr/>
          <p:nvPr/>
        </p:nvGrpSpPr>
        <p:grpSpPr>
          <a:xfrm>
            <a:off x="6636633" y="3855694"/>
            <a:ext cx="1646942" cy="1648904"/>
            <a:chOff x="6611233" y="-824452"/>
            <a:chExt cx="1646942" cy="1648904"/>
          </a:xfrm>
        </p:grpSpPr>
        <p:sp>
          <p:nvSpPr>
            <p:cNvPr id="77" name="Rounded Rectangle 76"/>
            <p:cNvSpPr/>
            <p:nvPr/>
          </p:nvSpPr>
          <p:spPr>
            <a:xfrm>
              <a:off x="6611233" y="-824452"/>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36" name="Picture 35"/>
            <p:cNvPicPr>
              <a:picLocks noChangeAspect="1"/>
            </p:cNvPicPr>
            <p:nvPr/>
          </p:nvPicPr>
          <p:blipFill>
            <a:blip r:embed="rId8" cstate="print">
              <a:lum bright="100000"/>
              <a:extLst>
                <a:ext uri="{28A0092B-C50C-407E-A947-70E740481C1C}">
                  <a14:useLocalDpi xmlns:a14="http://schemas.microsoft.com/office/drawing/2010/main" val="0"/>
                </a:ext>
              </a:extLst>
            </a:blip>
            <a:stretch>
              <a:fillRect/>
            </a:stretch>
          </p:blipFill>
          <p:spPr>
            <a:xfrm>
              <a:off x="7188072" y="-444500"/>
              <a:ext cx="481948" cy="889000"/>
            </a:xfrm>
            <a:prstGeom prst="rect">
              <a:avLst/>
            </a:prstGeom>
          </p:spPr>
        </p:pic>
      </p:grpSp>
      <p:grpSp>
        <p:nvGrpSpPr>
          <p:cNvPr id="9" name="Group 144"/>
          <p:cNvGrpSpPr/>
          <p:nvPr/>
        </p:nvGrpSpPr>
        <p:grpSpPr>
          <a:xfrm>
            <a:off x="4760208" y="3855694"/>
            <a:ext cx="1646942" cy="1648904"/>
            <a:chOff x="4734808" y="-824452"/>
            <a:chExt cx="1646942" cy="1648904"/>
          </a:xfrm>
        </p:grpSpPr>
        <p:sp>
          <p:nvSpPr>
            <p:cNvPr id="76" name="Rounded Rectangle 75"/>
            <p:cNvSpPr/>
            <p:nvPr/>
          </p:nvSpPr>
          <p:spPr>
            <a:xfrm>
              <a:off x="4734808" y="-824452"/>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14" name="Picture 13" descr="Icon_AffordCrisis.png"/>
            <p:cNvPicPr>
              <a:picLocks noChangeAspect="1"/>
            </p:cNvPicPr>
            <p:nvPr/>
          </p:nvPicPr>
          <p:blipFill>
            <a:blip r:embed="rId9" cstate="print">
              <a:lum bright="100000"/>
              <a:extLst>
                <a:ext uri="{28A0092B-C50C-407E-A947-70E740481C1C}">
                  <a14:useLocalDpi xmlns:a14="http://schemas.microsoft.com/office/drawing/2010/main" val="0"/>
                </a:ext>
              </a:extLst>
            </a:blip>
            <a:stretch>
              <a:fillRect/>
            </a:stretch>
          </p:blipFill>
          <p:spPr>
            <a:xfrm>
              <a:off x="5106762" y="-444500"/>
              <a:ext cx="889000" cy="889000"/>
            </a:xfrm>
            <a:prstGeom prst="rect">
              <a:avLst/>
            </a:prstGeom>
          </p:spPr>
        </p:pic>
      </p:grpSp>
      <p:grpSp>
        <p:nvGrpSpPr>
          <p:cNvPr id="10" name="Group 142"/>
          <p:cNvGrpSpPr/>
          <p:nvPr/>
        </p:nvGrpSpPr>
        <p:grpSpPr>
          <a:xfrm>
            <a:off x="893058" y="3855694"/>
            <a:ext cx="1646942" cy="1648904"/>
            <a:chOff x="905758" y="-824452"/>
            <a:chExt cx="1646942" cy="1648904"/>
          </a:xfrm>
        </p:grpSpPr>
        <p:sp>
          <p:nvSpPr>
            <p:cNvPr id="57" name="Rounded Rectangle 56"/>
            <p:cNvSpPr/>
            <p:nvPr/>
          </p:nvSpPr>
          <p:spPr>
            <a:xfrm>
              <a:off x="905758" y="-824452"/>
              <a:ext cx="1646942" cy="1648904"/>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pic>
          <p:nvPicPr>
            <p:cNvPr id="17" name="Picture 16" descr="Icon_Secur.png"/>
            <p:cNvPicPr>
              <a:picLocks noChangeAspect="1"/>
            </p:cNvPicPr>
            <p:nvPr/>
          </p:nvPicPr>
          <p:blipFill>
            <a:blip r:embed="rId10" cstate="print">
              <a:lum bright="100000"/>
              <a:extLst>
                <a:ext uri="{28A0092B-C50C-407E-A947-70E740481C1C}">
                  <a14:useLocalDpi xmlns:a14="http://schemas.microsoft.com/office/drawing/2010/main" val="0"/>
                </a:ext>
              </a:extLst>
            </a:blip>
            <a:stretch>
              <a:fillRect/>
            </a:stretch>
          </p:blipFill>
          <p:spPr>
            <a:xfrm>
              <a:off x="1274069" y="-444500"/>
              <a:ext cx="889000" cy="88900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nodeType="clickEffect">
                                  <p:stCondLst>
                                    <p:cond delay="0"/>
                                  </p:stCondLst>
                                  <p:childTnLst>
                                    <p:animEffect transition="out" filter="wipe(up)">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nodeType="clickEffect">
                                  <p:stCondLst>
                                    <p:cond delay="0"/>
                                  </p:stCondLst>
                                  <p:childTnLst>
                                    <p:animEffect transition="out" filter="wipe(up)">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nodeType="clickEffect">
                                  <p:stCondLst>
                                    <p:cond delay="0"/>
                                  </p:stCondLst>
                                  <p:childTnLst>
                                    <p:animEffect transition="out" filter="wipe(up)">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nodeType="clickEffect">
                                  <p:stCondLst>
                                    <p:cond delay="0"/>
                                  </p:stCondLst>
                                  <p:childTnLst>
                                    <p:animEffect transition="out" filter="wipe(up)">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nodeType="clickEffect">
                                  <p:stCondLst>
                                    <p:cond delay="0"/>
                                  </p:stCondLst>
                                  <p:childTnLst>
                                    <p:animEffect transition="out" filter="wipe(up)">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nodeType="clickEffect">
                                  <p:stCondLst>
                                    <p:cond delay="0"/>
                                  </p:stCondLst>
                                  <p:childTnLst>
                                    <p:animEffect transition="out" filter="wipe(up)">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Compliance and Medical Device Management Solutions</a:t>
            </a:r>
            <a:endParaRPr lang="en-US" dirty="0"/>
          </a:p>
        </p:txBody>
      </p:sp>
      <p:sp>
        <p:nvSpPr>
          <p:cNvPr id="12" name="Text Placeholder 11"/>
          <p:cNvSpPr>
            <a:spLocks noGrp="1"/>
          </p:cNvSpPr>
          <p:nvPr>
            <p:ph type="body" sz="quarter" idx="11"/>
          </p:nvPr>
        </p:nvSpPr>
        <p:spPr/>
        <p:txBody>
          <a:bodyPr>
            <a:normAutofit/>
          </a:bodyPr>
          <a:lstStyle/>
          <a:p>
            <a:pPr marL="0" indent="0">
              <a:buNone/>
            </a:pPr>
            <a:r>
              <a:rPr lang="en-US" sz="3200" dirty="0" smtClean="0"/>
              <a:t>Provide Security, Interoperability, Device Connectivity, and Regulatory Compliance Through Integration and Management of Medical Device Data in an Open Yet Secure Environment</a:t>
            </a:r>
          </a:p>
        </p:txBody>
      </p:sp>
    </p:spTree>
    <p:extLst>
      <p:ext uri="{BB962C8B-B14F-4D97-AF65-F5344CB8AC3E}">
        <p14:creationId xmlns:p14="http://schemas.microsoft.com/office/powerpoint/2010/main" val="11540274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16200000">
            <a:off x="4249275" y="1694329"/>
            <a:ext cx="627529" cy="8480615"/>
          </a:xfrm>
          <a:prstGeom prst="rect">
            <a:avLst/>
          </a:prstGeom>
          <a:gradFill flip="none" rotWithShape="1">
            <a:gsLst>
              <a:gs pos="0">
                <a:schemeClr val="bg1">
                  <a:lumMod val="65000"/>
                  <a:alpha val="47000"/>
                </a:schemeClr>
              </a:gs>
              <a:gs pos="100000">
                <a:srgbClr val="1F2508">
                  <a:alpha val="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Title 3"/>
          <p:cNvSpPr>
            <a:spLocks noGrp="1"/>
          </p:cNvSpPr>
          <p:nvPr>
            <p:ph type="title"/>
          </p:nvPr>
        </p:nvSpPr>
        <p:spPr/>
        <p:txBody>
          <a:bodyPr/>
          <a:lstStyle/>
          <a:p>
            <a:r>
              <a:rPr lang="en-US" dirty="0" smtClean="0"/>
              <a:t>Market Trends</a:t>
            </a:r>
            <a:endParaRPr lang="en-US" dirty="0"/>
          </a:p>
        </p:txBody>
      </p:sp>
      <p:sp>
        <p:nvSpPr>
          <p:cNvPr id="2" name="Text Placeholder 1"/>
          <p:cNvSpPr>
            <a:spLocks noGrp="1"/>
          </p:cNvSpPr>
          <p:nvPr>
            <p:ph type="body" sz="quarter" idx="10"/>
          </p:nvPr>
        </p:nvSpPr>
        <p:spPr>
          <a:xfrm>
            <a:off x="246888" y="1600200"/>
            <a:ext cx="4172712" cy="3749040"/>
          </a:xfrm>
        </p:spPr>
        <p:txBody>
          <a:bodyPr/>
          <a:lstStyle/>
          <a:p>
            <a:r>
              <a:rPr lang="en-US" sz="2200" dirty="0" smtClean="0"/>
              <a:t>Increasing Medical Device Integration in IT-Centric Environment</a:t>
            </a:r>
          </a:p>
          <a:p>
            <a:r>
              <a:rPr lang="en-US" sz="2200" dirty="0" smtClean="0"/>
              <a:t>Emerging IEC 80001 and MDDS Regulatory Requirements (Compliance)</a:t>
            </a:r>
          </a:p>
          <a:p>
            <a:r>
              <a:rPr lang="en-US" sz="2200" dirty="0" smtClean="0"/>
              <a:t>Patient Privacy and Data Security Growing in Importance</a:t>
            </a:r>
          </a:p>
          <a:p>
            <a:r>
              <a:rPr lang="en-US" sz="2200" dirty="0" smtClean="0"/>
              <a:t>Virtualization and Cloud Computing Gaining Momentum</a:t>
            </a:r>
            <a:endParaRPr lang="en-US" sz="2200" dirty="0"/>
          </a:p>
        </p:txBody>
      </p:sp>
      <p:pic>
        <p:nvPicPr>
          <p:cNvPr id="6" name="Picture Placeholder 5" descr="MAL27976.jpg"/>
          <p:cNvPicPr>
            <a:picLocks noGrp="1" noChangeAspect="1"/>
          </p:cNvPicPr>
          <p:nvPr>
            <p:ph type="pic" sz="quarter" idx="11"/>
          </p:nvPr>
        </p:nvPicPr>
        <p:blipFill>
          <a:blip r:embed="rId2" cstate="print"/>
          <a:srcRect l="11781" r="11781"/>
          <a:stretch>
            <a:fillRect/>
          </a:stretch>
        </p:blipFill>
        <p:spPr>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838170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5075852" y="1296955"/>
            <a:ext cx="3718523" cy="4933516"/>
          </a:xfrm>
          <a:prstGeom prst="roundRect">
            <a:avLst>
              <a:gd name="adj" fmla="val 5092"/>
            </a:avLst>
          </a:prstGeom>
          <a:gradFill flip="none" rotWithShape="1">
            <a:gsLst>
              <a:gs pos="70411">
                <a:srgbClr val="34B783"/>
              </a:gs>
              <a:gs pos="44000">
                <a:srgbClr val="01BBBB"/>
              </a:gs>
              <a:gs pos="0">
                <a:schemeClr val="tx1"/>
              </a:gs>
              <a:gs pos="100000">
                <a:schemeClr val="accent2"/>
              </a:gs>
            </a:gsLst>
            <a:lin ang="2700000" scaled="1"/>
            <a:tileRect/>
          </a:gradFill>
          <a:ln w="9525">
            <a:noFill/>
            <a:round/>
            <a:headEnd/>
            <a:tailEnd/>
          </a:ln>
          <a:effectLst>
            <a:outerShdw blurRad="50800" dist="38100" dir="2700000" algn="tl" rotWithShape="0">
              <a:prstClr val="black">
                <a:alpha val="40000"/>
              </a:prstClr>
            </a:outerShdw>
          </a:effectLst>
        </p:spPr>
        <p:txBody>
          <a:bodyPr lIns="274320" rIns="274320" anchor="ctr" anchorCtr="0"/>
          <a:lstStyle/>
          <a:p>
            <a:pPr lvl="0" algn="ctr" eaLnBrk="0" hangingPunct="0">
              <a:spcBef>
                <a:spcPct val="50000"/>
              </a:spcBef>
              <a:buClr>
                <a:srgbClr val="FFFFFF"/>
              </a:buClr>
              <a:buSzPct val="100000"/>
            </a:pPr>
            <a:endParaRPr lang="en-US" sz="2800" dirty="0">
              <a:solidFill>
                <a:schemeClr val="bg1"/>
              </a:solidFill>
              <a:latin typeface="Arial" pitchFamily="34" charset="0"/>
            </a:endParaRPr>
          </a:p>
        </p:txBody>
      </p:sp>
      <p:sp>
        <p:nvSpPr>
          <p:cNvPr id="10" name="Rounded Rectangle 9"/>
          <p:cNvSpPr/>
          <p:nvPr/>
        </p:nvSpPr>
        <p:spPr bwMode="auto">
          <a:xfrm>
            <a:off x="5180959" y="1400485"/>
            <a:ext cx="3508309" cy="4710533"/>
          </a:xfrm>
          <a:prstGeom prst="roundRect">
            <a:avLst>
              <a:gd name="adj" fmla="val 3909"/>
            </a:avLst>
          </a:prstGeom>
          <a:solidFill>
            <a:schemeClr val="bg1"/>
          </a:solidFill>
          <a:ln w="9525">
            <a:gradFill>
              <a:gsLst>
                <a:gs pos="70000">
                  <a:srgbClr val="34B783"/>
                </a:gs>
                <a:gs pos="44000">
                  <a:srgbClr val="01BBBB"/>
                </a:gs>
                <a:gs pos="0">
                  <a:srgbClr val="0096D6"/>
                </a:gs>
                <a:gs pos="100000">
                  <a:srgbClr val="6DB344"/>
                </a:gs>
              </a:gsLst>
              <a:lin ang="5400000" scaled="0"/>
            </a:gradFill>
            <a:round/>
            <a:headEnd/>
            <a:tailEnd/>
          </a:ln>
          <a:effectLst>
            <a:outerShdw blurRad="50800" dist="38100" dir="2700000" algn="tl" rotWithShape="0">
              <a:prstClr val="black">
                <a:alpha val="40000"/>
              </a:prstClr>
            </a:outerShdw>
          </a:effectLst>
        </p:spPr>
        <p:txBody>
          <a:bodyPr lIns="274320" rIns="274320" anchor="ctr" anchorCtr="0"/>
          <a:lstStyle/>
          <a:p>
            <a:pPr lvl="0" algn="ctr" eaLnBrk="0" hangingPunct="0">
              <a:spcBef>
                <a:spcPct val="50000"/>
              </a:spcBef>
              <a:buClr>
                <a:srgbClr val="FFFFFF"/>
              </a:buClr>
              <a:buSzPct val="100000"/>
            </a:pPr>
            <a:endParaRPr lang="en-US" sz="2800" dirty="0">
              <a:solidFill>
                <a:schemeClr val="bg1"/>
              </a:solidFill>
              <a:latin typeface="Arial" pitchFamily="34" charset="0"/>
            </a:endParaRPr>
          </a:p>
        </p:txBody>
      </p:sp>
      <p:sp>
        <p:nvSpPr>
          <p:cNvPr id="5" name="Title 4"/>
          <p:cNvSpPr>
            <a:spLocks noGrp="1"/>
          </p:cNvSpPr>
          <p:nvPr>
            <p:ph type="title"/>
          </p:nvPr>
        </p:nvSpPr>
        <p:spPr/>
        <p:txBody>
          <a:bodyPr/>
          <a:lstStyle/>
          <a:p>
            <a:r>
              <a:rPr lang="en-US" smtClean="0"/>
              <a:t>ISO/IEC-80001 Update</a:t>
            </a:r>
            <a:endParaRPr lang="en-US" dirty="0"/>
          </a:p>
        </p:txBody>
      </p:sp>
      <p:sp>
        <p:nvSpPr>
          <p:cNvPr id="6" name="Text Placeholder 5"/>
          <p:cNvSpPr>
            <a:spLocks noGrp="1"/>
          </p:cNvSpPr>
          <p:nvPr>
            <p:ph type="body" sz="quarter" idx="10"/>
          </p:nvPr>
        </p:nvSpPr>
        <p:spPr>
          <a:xfrm>
            <a:off x="239713" y="1344168"/>
            <a:ext cx="4640197" cy="4965192"/>
          </a:xfrm>
        </p:spPr>
        <p:txBody>
          <a:bodyPr>
            <a:normAutofit fontScale="92500" lnSpcReduction="10000"/>
          </a:bodyPr>
          <a:lstStyle/>
          <a:p>
            <a:r>
              <a:rPr lang="en-US" dirty="0" smtClean="0"/>
              <a:t>International Standard that Applies a Risk Management to Any “General Purpose IT Network” Containing Bio-Medical Devices (Infusion Pumps, Patient Monitors, Nurse Call Systems, etc.)</a:t>
            </a:r>
          </a:p>
          <a:p>
            <a:r>
              <a:rPr lang="en-US" dirty="0" smtClean="0"/>
              <a:t>Creates a New Role within Healthcare of “Risk Manager” </a:t>
            </a:r>
          </a:p>
          <a:p>
            <a:r>
              <a:rPr lang="en-US" dirty="0" smtClean="0"/>
              <a:t>Three New “Technical Reports” or White Papers Published</a:t>
            </a:r>
          </a:p>
          <a:p>
            <a:pPr lvl="1"/>
            <a:r>
              <a:rPr lang="en-US" dirty="0" smtClean="0"/>
              <a:t>Guidance for the Communication of Medical Device Security Needs, Risks and Controls</a:t>
            </a:r>
          </a:p>
          <a:p>
            <a:pPr lvl="1"/>
            <a:r>
              <a:rPr lang="en-US" dirty="0" smtClean="0"/>
              <a:t>Step by Step Risk Management of Medical IT-Networks; Practical Applications and Examples</a:t>
            </a:r>
          </a:p>
          <a:p>
            <a:pPr lvl="1"/>
            <a:r>
              <a:rPr lang="en-US" dirty="0" smtClean="0"/>
              <a:t>Guidance for Wireless Networks</a:t>
            </a:r>
          </a:p>
          <a:p>
            <a:endParaRPr lang="en-US" dirty="0"/>
          </a:p>
        </p:txBody>
      </p:sp>
      <p:pic>
        <p:nvPicPr>
          <p:cNvPr id="7" name="Picture 4"/>
          <p:cNvPicPr>
            <a:picLocks noChangeAspect="1" noChangeArrowheads="1"/>
          </p:cNvPicPr>
          <p:nvPr/>
        </p:nvPicPr>
        <p:blipFill>
          <a:blip r:embed="rId3" cstate="print"/>
          <a:srcRect/>
          <a:stretch>
            <a:fillRect/>
          </a:stretch>
        </p:blipFill>
        <p:spPr bwMode="auto">
          <a:xfrm>
            <a:off x="6270513" y="1593687"/>
            <a:ext cx="1329200" cy="1175511"/>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tretch>
            <a:fillRect/>
          </a:stretch>
        </p:blipFill>
        <p:spPr bwMode="auto">
          <a:xfrm>
            <a:off x="5506363" y="3005140"/>
            <a:ext cx="2857500" cy="2857500"/>
          </a:xfrm>
          <a:prstGeom prst="rect">
            <a:avLst/>
          </a:prstGeom>
          <a:noFill/>
          <a:ln w="9525">
            <a:noFill/>
            <a:miter lim="800000"/>
            <a:headEnd/>
            <a:tailEnd/>
          </a:ln>
        </p:spPr>
      </p:pic>
    </p:spTree>
    <p:extLst>
      <p:ext uri="{BB962C8B-B14F-4D97-AF65-F5344CB8AC3E}">
        <p14:creationId xmlns:p14="http://schemas.microsoft.com/office/powerpoint/2010/main" val="1580449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1.png"/>
          <p:cNvPicPr>
            <a:picLocks/>
          </p:cNvPicPr>
          <p:nvPr/>
        </p:nvPicPr>
        <p:blipFill>
          <a:blip r:embed="rId3" cstate="print"/>
          <a:srcRect l="12137"/>
          <a:stretch>
            <a:fillRect/>
          </a:stretch>
        </p:blipFill>
        <p:spPr>
          <a:xfrm>
            <a:off x="332994" y="1296784"/>
            <a:ext cx="2103076" cy="1597121"/>
          </a:xfrm>
          <a:prstGeom prst="rect">
            <a:avLst/>
          </a:prstGeom>
          <a:noFill/>
          <a:ln>
            <a:noFill/>
          </a:ln>
        </p:spPr>
      </p:pic>
      <p:pic>
        <p:nvPicPr>
          <p:cNvPr id="84" name="Picture 2"/>
          <p:cNvPicPr preferRelativeResize="0">
            <a:picLocks noChangeArrowheads="1"/>
          </p:cNvPicPr>
          <p:nvPr/>
        </p:nvPicPr>
        <p:blipFill>
          <a:blip r:embed="rId4" cstate="print"/>
          <a:srcRect l="7347"/>
          <a:stretch>
            <a:fillRect/>
          </a:stretch>
        </p:blipFill>
        <p:spPr bwMode="auto">
          <a:xfrm>
            <a:off x="4599432" y="1296785"/>
            <a:ext cx="2141147" cy="1583575"/>
          </a:xfrm>
          <a:prstGeom prst="rect">
            <a:avLst/>
          </a:prstGeom>
          <a:noFill/>
          <a:ln>
            <a:noFill/>
          </a:ln>
        </p:spPr>
      </p:pic>
      <p:pic>
        <p:nvPicPr>
          <p:cNvPr id="54" name="Picture 53" descr="4.png"/>
          <p:cNvPicPr>
            <a:picLocks/>
          </p:cNvPicPr>
          <p:nvPr/>
        </p:nvPicPr>
        <p:blipFill>
          <a:blip r:embed="rId5" cstate="print"/>
          <a:srcRect l="4810" r="6688"/>
          <a:stretch>
            <a:fillRect/>
          </a:stretch>
        </p:blipFill>
        <p:spPr>
          <a:xfrm>
            <a:off x="327660" y="2988564"/>
            <a:ext cx="2103120" cy="1599622"/>
          </a:xfrm>
          <a:prstGeom prst="rect">
            <a:avLst/>
          </a:prstGeom>
          <a:noFill/>
          <a:ln>
            <a:noFill/>
          </a:ln>
        </p:spPr>
      </p:pic>
      <p:pic>
        <p:nvPicPr>
          <p:cNvPr id="55" name="Picture 54" descr="3.png"/>
          <p:cNvPicPr preferRelativeResize="0">
            <a:picLocks/>
          </p:cNvPicPr>
          <p:nvPr/>
        </p:nvPicPr>
        <p:blipFill>
          <a:blip r:embed="rId6" cstate="print"/>
          <a:srcRect l="9506"/>
          <a:stretch>
            <a:fillRect/>
          </a:stretch>
        </p:blipFill>
        <p:spPr>
          <a:xfrm>
            <a:off x="4594860" y="2980944"/>
            <a:ext cx="2147696" cy="1583575"/>
          </a:xfrm>
          <a:prstGeom prst="rect">
            <a:avLst/>
          </a:prstGeom>
          <a:noFill/>
          <a:ln>
            <a:noFill/>
          </a:ln>
        </p:spPr>
      </p:pic>
      <p:pic>
        <p:nvPicPr>
          <p:cNvPr id="58" name="Picture 57" descr="4.png"/>
          <p:cNvPicPr>
            <a:picLocks/>
          </p:cNvPicPr>
          <p:nvPr/>
        </p:nvPicPr>
        <p:blipFill>
          <a:blip r:embed="rId7" cstate="print"/>
          <a:srcRect r="11828"/>
          <a:stretch>
            <a:fillRect/>
          </a:stretch>
        </p:blipFill>
        <p:spPr>
          <a:xfrm>
            <a:off x="327010" y="4645829"/>
            <a:ext cx="2111390" cy="1597808"/>
          </a:xfrm>
          <a:prstGeom prst="rect">
            <a:avLst/>
          </a:prstGeom>
          <a:noFill/>
          <a:ln>
            <a:noFill/>
          </a:ln>
        </p:spPr>
      </p:pic>
      <p:pic>
        <p:nvPicPr>
          <p:cNvPr id="2051" name="Picture 3"/>
          <p:cNvPicPr preferRelativeResize="0">
            <a:picLocks noChangeArrowheads="1"/>
          </p:cNvPicPr>
          <p:nvPr/>
        </p:nvPicPr>
        <p:blipFill>
          <a:blip r:embed="rId8" cstate="print"/>
          <a:srcRect l="7374" r="2742"/>
          <a:stretch>
            <a:fillRect/>
          </a:stretch>
        </p:blipFill>
        <p:spPr bwMode="auto">
          <a:xfrm>
            <a:off x="4605338" y="4648086"/>
            <a:ext cx="2147887" cy="1594483"/>
          </a:xfrm>
          <a:prstGeom prst="rect">
            <a:avLst/>
          </a:prstGeom>
          <a:noFill/>
          <a:ln>
            <a:noFill/>
          </a:ln>
        </p:spPr>
      </p:pic>
      <p:sp>
        <p:nvSpPr>
          <p:cNvPr id="75778" name="Title 41"/>
          <p:cNvSpPr>
            <a:spLocks noGrp="1"/>
          </p:cNvSpPr>
          <p:nvPr>
            <p:ph type="title"/>
          </p:nvPr>
        </p:nvSpPr>
        <p:spPr/>
        <p:txBody>
          <a:bodyPr/>
          <a:lstStyle/>
          <a:p>
            <a:r>
              <a:rPr lang="en-US" dirty="0" smtClean="0"/>
              <a:t>Compliance and Medical Device Management Use Cases</a:t>
            </a:r>
            <a:endParaRPr lang="en-US" dirty="0"/>
          </a:p>
        </p:txBody>
      </p:sp>
      <p:grpSp>
        <p:nvGrpSpPr>
          <p:cNvPr id="62" name="Group 32"/>
          <p:cNvGrpSpPr/>
          <p:nvPr/>
        </p:nvGrpSpPr>
        <p:grpSpPr>
          <a:xfrm>
            <a:off x="2438400" y="1304925"/>
            <a:ext cx="2057400" cy="1581912"/>
            <a:chOff x="2438400" y="1371600"/>
            <a:chExt cx="2057400" cy="1581912"/>
          </a:xfrm>
        </p:grpSpPr>
        <p:sp>
          <p:nvSpPr>
            <p:cNvPr id="63" name="Rounded Rectangle 62"/>
            <p:cNvSpPr/>
            <p:nvPr/>
          </p:nvSpPr>
          <p:spPr>
            <a:xfrm>
              <a:off x="2438400" y="1371600"/>
              <a:ext cx="2057400" cy="158191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64" name="TextBox 63"/>
            <p:cNvSpPr txBox="1"/>
            <p:nvPr/>
          </p:nvSpPr>
          <p:spPr>
            <a:xfrm>
              <a:off x="2547611" y="1793698"/>
              <a:ext cx="1836382" cy="735586"/>
            </a:xfrm>
            <a:prstGeom prst="rect">
              <a:avLst/>
            </a:prstGeom>
            <a:noFill/>
          </p:spPr>
          <p:txBody>
            <a:bodyPr wrap="square" rtlCol="0" anchor="ctr" anchorCtr="1">
              <a:noAutofit/>
            </a:bodyPr>
            <a:lstStyle/>
            <a:p>
              <a:pPr algn="ctr">
                <a:lnSpc>
                  <a:spcPct val="95000"/>
                </a:lnSpc>
              </a:pPr>
              <a:r>
                <a:rPr lang="en-US" dirty="0" smtClean="0">
                  <a:solidFill>
                    <a:schemeClr val="bg1"/>
                  </a:solidFill>
                </a:rPr>
                <a:t>Regulatory and Industry Compliance</a:t>
              </a:r>
              <a:endParaRPr lang="en-US" dirty="0">
                <a:solidFill>
                  <a:schemeClr val="bg1"/>
                </a:solidFill>
              </a:endParaRPr>
            </a:p>
          </p:txBody>
        </p:sp>
      </p:grpSp>
      <p:grpSp>
        <p:nvGrpSpPr>
          <p:cNvPr id="65" name="Group 35"/>
          <p:cNvGrpSpPr/>
          <p:nvPr/>
        </p:nvGrpSpPr>
        <p:grpSpPr>
          <a:xfrm>
            <a:off x="6752772" y="1304925"/>
            <a:ext cx="2057400" cy="1581912"/>
            <a:chOff x="6752772" y="1371600"/>
            <a:chExt cx="2057400" cy="1581912"/>
          </a:xfrm>
        </p:grpSpPr>
        <p:sp>
          <p:nvSpPr>
            <p:cNvPr id="66" name="Rounded Rectangle 65"/>
            <p:cNvSpPr/>
            <p:nvPr/>
          </p:nvSpPr>
          <p:spPr>
            <a:xfrm>
              <a:off x="6752772" y="1371600"/>
              <a:ext cx="2057400" cy="158191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67" name="TextBox 66"/>
            <p:cNvSpPr txBox="1"/>
            <p:nvPr/>
          </p:nvSpPr>
          <p:spPr>
            <a:xfrm>
              <a:off x="6879111" y="1954512"/>
              <a:ext cx="1794870" cy="413959"/>
            </a:xfrm>
            <a:prstGeom prst="rect">
              <a:avLst/>
            </a:prstGeom>
            <a:noFill/>
          </p:spPr>
          <p:txBody>
            <a:bodyPr wrap="square" rtlCol="0" anchor="ctr" anchorCtr="1">
              <a:noAutofit/>
            </a:bodyPr>
            <a:lstStyle/>
            <a:p>
              <a:pPr algn="ctr">
                <a:lnSpc>
                  <a:spcPct val="95000"/>
                </a:lnSpc>
              </a:pPr>
              <a:r>
                <a:rPr lang="en-US" dirty="0" smtClean="0">
                  <a:solidFill>
                    <a:schemeClr val="bg1"/>
                  </a:solidFill>
                </a:rPr>
                <a:t>Patient Privacy and Data Security</a:t>
              </a:r>
              <a:endParaRPr lang="en-US" dirty="0">
                <a:solidFill>
                  <a:schemeClr val="bg1"/>
                </a:solidFill>
              </a:endParaRPr>
            </a:p>
          </p:txBody>
        </p:sp>
      </p:grpSp>
      <p:grpSp>
        <p:nvGrpSpPr>
          <p:cNvPr id="68" name="Group 33"/>
          <p:cNvGrpSpPr/>
          <p:nvPr/>
        </p:nvGrpSpPr>
        <p:grpSpPr>
          <a:xfrm>
            <a:off x="2438400" y="2981325"/>
            <a:ext cx="2057400" cy="1581912"/>
            <a:chOff x="2438400" y="3048000"/>
            <a:chExt cx="2057400" cy="1581912"/>
          </a:xfrm>
        </p:grpSpPr>
        <p:sp>
          <p:nvSpPr>
            <p:cNvPr id="69" name="Rounded Rectangle 68"/>
            <p:cNvSpPr/>
            <p:nvPr/>
          </p:nvSpPr>
          <p:spPr>
            <a:xfrm>
              <a:off x="2438400" y="3048000"/>
              <a:ext cx="2057400" cy="158191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70" name="TextBox 69"/>
            <p:cNvSpPr txBox="1"/>
            <p:nvPr/>
          </p:nvSpPr>
          <p:spPr>
            <a:xfrm>
              <a:off x="2564705" y="3467830"/>
              <a:ext cx="1802196" cy="735586"/>
            </a:xfrm>
            <a:prstGeom prst="rect">
              <a:avLst/>
            </a:prstGeom>
            <a:noFill/>
          </p:spPr>
          <p:txBody>
            <a:bodyPr wrap="square" rtlCol="0" anchor="ctr" anchorCtr="1">
              <a:noAutofit/>
            </a:bodyPr>
            <a:lstStyle/>
            <a:p>
              <a:pPr algn="ctr">
                <a:lnSpc>
                  <a:spcPct val="95000"/>
                </a:lnSpc>
              </a:pPr>
              <a:r>
                <a:rPr lang="en-US" dirty="0" smtClean="0">
                  <a:solidFill>
                    <a:schemeClr val="bg1"/>
                  </a:solidFill>
                </a:rPr>
                <a:t>Medical Device Connectivity</a:t>
              </a:r>
              <a:endParaRPr lang="en-US" dirty="0">
                <a:solidFill>
                  <a:schemeClr val="bg1"/>
                </a:solidFill>
              </a:endParaRPr>
            </a:p>
          </p:txBody>
        </p:sp>
      </p:grpSp>
      <p:grpSp>
        <p:nvGrpSpPr>
          <p:cNvPr id="71" name="Group 36"/>
          <p:cNvGrpSpPr/>
          <p:nvPr/>
        </p:nvGrpSpPr>
        <p:grpSpPr>
          <a:xfrm>
            <a:off x="6752772" y="2981325"/>
            <a:ext cx="2083579" cy="1581912"/>
            <a:chOff x="6752772" y="3048000"/>
            <a:chExt cx="2083579" cy="1581912"/>
          </a:xfrm>
        </p:grpSpPr>
        <p:sp>
          <p:nvSpPr>
            <p:cNvPr id="72" name="Rounded Rectangle 71"/>
            <p:cNvSpPr/>
            <p:nvPr/>
          </p:nvSpPr>
          <p:spPr>
            <a:xfrm>
              <a:off x="6752772" y="3048000"/>
              <a:ext cx="2057400" cy="158191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73" name="TextBox 72"/>
            <p:cNvSpPr txBox="1"/>
            <p:nvPr/>
          </p:nvSpPr>
          <p:spPr>
            <a:xfrm>
              <a:off x="6768565" y="3286125"/>
              <a:ext cx="2067786" cy="1107996"/>
            </a:xfrm>
            <a:prstGeom prst="rect">
              <a:avLst/>
            </a:prstGeom>
            <a:noFill/>
          </p:spPr>
          <p:txBody>
            <a:bodyPr wrap="square" rtlCol="0" anchor="ctr" anchorCtr="1">
              <a:noAutofit/>
            </a:bodyPr>
            <a:lstStyle/>
            <a:p>
              <a:pPr algn="ctr">
                <a:lnSpc>
                  <a:spcPct val="95000"/>
                </a:lnSpc>
              </a:pPr>
              <a:r>
                <a:rPr lang="en-US" dirty="0" smtClean="0">
                  <a:solidFill>
                    <a:schemeClr val="bg1"/>
                  </a:solidFill>
                </a:rPr>
                <a:t>EHR Interoperability</a:t>
              </a:r>
              <a:endParaRPr lang="en-US" dirty="0">
                <a:solidFill>
                  <a:schemeClr val="bg1"/>
                </a:solidFill>
              </a:endParaRPr>
            </a:p>
          </p:txBody>
        </p:sp>
      </p:grpSp>
      <p:grpSp>
        <p:nvGrpSpPr>
          <p:cNvPr id="74" name="Group 34"/>
          <p:cNvGrpSpPr/>
          <p:nvPr/>
        </p:nvGrpSpPr>
        <p:grpSpPr>
          <a:xfrm>
            <a:off x="2438400" y="4657725"/>
            <a:ext cx="2057400" cy="1581912"/>
            <a:chOff x="2438400" y="4724400"/>
            <a:chExt cx="2057400" cy="1581912"/>
          </a:xfrm>
        </p:grpSpPr>
        <p:sp>
          <p:nvSpPr>
            <p:cNvPr id="75" name="Rounded Rectangle 74"/>
            <p:cNvSpPr/>
            <p:nvPr/>
          </p:nvSpPr>
          <p:spPr>
            <a:xfrm>
              <a:off x="2438400" y="4724400"/>
              <a:ext cx="2057400" cy="158191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76" name="TextBox 75"/>
            <p:cNvSpPr txBox="1"/>
            <p:nvPr/>
          </p:nvSpPr>
          <p:spPr>
            <a:xfrm>
              <a:off x="2540711" y="5146498"/>
              <a:ext cx="1850185" cy="735586"/>
            </a:xfrm>
            <a:prstGeom prst="rect">
              <a:avLst/>
            </a:prstGeom>
            <a:noFill/>
          </p:spPr>
          <p:txBody>
            <a:bodyPr wrap="square" rtlCol="0" anchor="ctr" anchorCtr="1">
              <a:noAutofit/>
            </a:bodyPr>
            <a:lstStyle/>
            <a:p>
              <a:pPr algn="ctr">
                <a:lnSpc>
                  <a:spcPct val="95000"/>
                </a:lnSpc>
              </a:pPr>
              <a:r>
                <a:rPr lang="en-US" dirty="0" smtClean="0">
                  <a:solidFill>
                    <a:schemeClr val="bg1"/>
                  </a:solidFill>
                </a:rPr>
                <a:t>Asset Tracking and Patient Tracking</a:t>
              </a:r>
              <a:endParaRPr lang="en-US" dirty="0">
                <a:solidFill>
                  <a:schemeClr val="bg1"/>
                </a:solidFill>
              </a:endParaRPr>
            </a:p>
          </p:txBody>
        </p:sp>
      </p:grpSp>
      <p:grpSp>
        <p:nvGrpSpPr>
          <p:cNvPr id="77" name="Group 37"/>
          <p:cNvGrpSpPr/>
          <p:nvPr/>
        </p:nvGrpSpPr>
        <p:grpSpPr>
          <a:xfrm>
            <a:off x="6752772" y="4657725"/>
            <a:ext cx="2057400" cy="1581912"/>
            <a:chOff x="6752772" y="4724400"/>
            <a:chExt cx="2057400" cy="1581912"/>
          </a:xfrm>
        </p:grpSpPr>
        <p:sp>
          <p:nvSpPr>
            <p:cNvPr id="78" name="Rounded Rectangle 77"/>
            <p:cNvSpPr/>
            <p:nvPr/>
          </p:nvSpPr>
          <p:spPr>
            <a:xfrm>
              <a:off x="6752772" y="4724400"/>
              <a:ext cx="2057400" cy="158191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79" name="TextBox 78"/>
            <p:cNvSpPr txBox="1"/>
            <p:nvPr/>
          </p:nvSpPr>
          <p:spPr>
            <a:xfrm>
              <a:off x="6781800" y="5103277"/>
              <a:ext cx="1969543" cy="735586"/>
            </a:xfrm>
            <a:prstGeom prst="rect">
              <a:avLst/>
            </a:prstGeom>
            <a:noFill/>
          </p:spPr>
          <p:txBody>
            <a:bodyPr wrap="square" rtlCol="0" anchor="ctr" anchorCtr="1">
              <a:noAutofit/>
            </a:bodyPr>
            <a:lstStyle/>
            <a:p>
              <a:pPr algn="ctr">
                <a:lnSpc>
                  <a:spcPct val="95000"/>
                </a:lnSpc>
              </a:pPr>
              <a:r>
                <a:rPr lang="en-US" dirty="0" smtClean="0">
                  <a:solidFill>
                    <a:schemeClr val="bg1"/>
                  </a:solidFill>
                </a:rPr>
                <a:t>Patient and Visitor Experience</a:t>
              </a:r>
              <a:endParaRPr lang="en-US" dirty="0">
                <a:solidFill>
                  <a:schemeClr val="bg1"/>
                </a:solidFill>
              </a:endParaRPr>
            </a:p>
          </p:txBody>
        </p:sp>
      </p:grpSp>
    </p:spTree>
    <p:extLst>
      <p:ext uri="{BB962C8B-B14F-4D97-AF65-F5344CB8AC3E}">
        <p14:creationId xmlns:p14="http://schemas.microsoft.com/office/powerpoint/2010/main" val="784206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slide(fromRight)">
                                      <p:cBhvr>
                                        <p:cTn id="7" dur="500"/>
                                        <p:tgtEl>
                                          <p:spTgt spid="6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right)">
                                      <p:cBhvr>
                                        <p:cTn id="11" dur="1000"/>
                                        <p:tgtEl>
                                          <p:spTgt spid="8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slide(fromRight)">
                                      <p:cBhvr>
                                        <p:cTn id="16" dur="500"/>
                                        <p:tgtEl>
                                          <p:spTgt spid="65"/>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right)">
                                      <p:cBhvr>
                                        <p:cTn id="20" dur="10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slide(fromRight)">
                                      <p:cBhvr>
                                        <p:cTn id="25" dur="500"/>
                                        <p:tgtEl>
                                          <p:spTgt spid="68"/>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right)">
                                      <p:cBhvr>
                                        <p:cTn id="29" dur="10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slide(fromRight)">
                                      <p:cBhvr>
                                        <p:cTn id="34" dur="500"/>
                                        <p:tgtEl>
                                          <p:spTgt spid="71"/>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right)">
                                      <p:cBhvr>
                                        <p:cTn id="38" dur="10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slide(fromRight)">
                                      <p:cBhvr>
                                        <p:cTn id="43" dur="500"/>
                                        <p:tgtEl>
                                          <p:spTgt spid="74"/>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right)">
                                      <p:cBhvr>
                                        <p:cTn id="47" dur="10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slide(fromRight)">
                                      <p:cBhvr>
                                        <p:cTn id="52" dur="500"/>
                                        <p:tgtEl>
                                          <p:spTgt spid="77"/>
                                        </p:tgtEl>
                                      </p:cBhvr>
                                    </p:animEffect>
                                  </p:childTnLst>
                                </p:cTn>
                              </p:par>
                            </p:childTnLst>
                          </p:cTn>
                        </p:par>
                        <p:par>
                          <p:cTn id="53" fill="hold">
                            <p:stCondLst>
                              <p:cond delay="500"/>
                            </p:stCondLst>
                            <p:childTnLst>
                              <p:par>
                                <p:cTn id="54" presetID="22" presetClass="entr" presetSubtype="2" fill="hold" nodeType="afterEffect">
                                  <p:stCondLst>
                                    <p:cond delay="0"/>
                                  </p:stCondLst>
                                  <p:childTnLst>
                                    <p:set>
                                      <p:cBhvr>
                                        <p:cTn id="55" dur="1" fill="hold">
                                          <p:stCondLst>
                                            <p:cond delay="0"/>
                                          </p:stCondLst>
                                        </p:cTn>
                                        <p:tgtEl>
                                          <p:spTgt spid="2051"/>
                                        </p:tgtEl>
                                        <p:attrNameLst>
                                          <p:attrName>style.visibility</p:attrName>
                                        </p:attrNameLst>
                                      </p:cBhvr>
                                      <p:to>
                                        <p:strVal val="visible"/>
                                      </p:to>
                                    </p:set>
                                    <p:animEffect transition="in" filter="wipe(right)">
                                      <p:cBhvr>
                                        <p:cTn id="5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Cisco Connected Health</a:t>
            </a:r>
            <a:endParaRPr lang="en-US" dirty="0"/>
          </a:p>
        </p:txBody>
      </p:sp>
      <p:sp>
        <p:nvSpPr>
          <p:cNvPr id="25" name="Rectangle 24"/>
          <p:cNvSpPr/>
          <p:nvPr/>
        </p:nvSpPr>
        <p:spPr>
          <a:xfrm rot="10800000">
            <a:off x="3142689" y="1266826"/>
            <a:ext cx="2772335" cy="4057980"/>
          </a:xfrm>
          <a:prstGeom prst="rect">
            <a:avLst/>
          </a:prstGeom>
          <a:gradFill flip="none" rotWithShape="1">
            <a:gsLst>
              <a:gs pos="0">
                <a:schemeClr val="bg1">
                  <a:lumMod val="65000"/>
                  <a:alpha val="47000"/>
                </a:schemeClr>
              </a:gs>
              <a:gs pos="100000">
                <a:srgbClr val="1F2508">
                  <a:alpha val="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Rounded Rectangle 25"/>
          <p:cNvSpPr/>
          <p:nvPr/>
        </p:nvSpPr>
        <p:spPr>
          <a:xfrm>
            <a:off x="0" y="5486399"/>
            <a:ext cx="9144000" cy="744073"/>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27" name="Content Placeholder 6"/>
          <p:cNvSpPr>
            <a:spLocks/>
          </p:cNvSpPr>
          <p:nvPr/>
        </p:nvSpPr>
        <p:spPr bwMode="auto">
          <a:xfrm>
            <a:off x="633122" y="5537900"/>
            <a:ext cx="7883350" cy="631918"/>
          </a:xfrm>
          <a:prstGeom prst="rect">
            <a:avLst/>
          </a:prstGeom>
        </p:spPr>
        <p:txBody>
          <a:bodyPr wrap="square" lIns="0" tIns="0" rIns="0" bIns="0" anchor="ctr" anchorCtr="0">
            <a:noAutofit/>
          </a:bodyPr>
          <a:lstStyle/>
          <a:p>
            <a:pPr algn="ctr">
              <a:lnSpc>
                <a:spcPct val="95000"/>
              </a:lnSpc>
              <a:spcBef>
                <a:spcPct val="50000"/>
              </a:spcBef>
              <a:buClr>
                <a:schemeClr val="tx2"/>
              </a:buClr>
              <a:buSzPct val="100000"/>
              <a:buFont typeface="Wingdings" pitchFamily="2" charset="2"/>
              <a:buNone/>
            </a:pPr>
            <a:r>
              <a:rPr lang="en-US" dirty="0" smtClean="0">
                <a:ln w="3175">
                  <a:noFill/>
                </a:ln>
                <a:solidFill>
                  <a:schemeClr val="bg1"/>
                </a:solidFill>
                <a:effectLst>
                  <a:outerShdw blurRad="114300" sx="101000" sy="101000" algn="ctr" rotWithShape="0">
                    <a:prstClr val="black">
                      <a:alpha val="35000"/>
                    </a:prstClr>
                  </a:outerShdw>
                </a:effectLst>
                <a:latin typeface="+mj-lt"/>
              </a:rPr>
              <a:t>Cisco Medical-Grade Network Enables Reliable, Seamless, and Secure Health Data Communications Among the Healthcare Community</a:t>
            </a:r>
          </a:p>
        </p:txBody>
      </p:sp>
      <p:pic>
        <p:nvPicPr>
          <p:cNvPr id="28" name="Picture 27" descr="verticalbar.png"/>
          <p:cNvPicPr>
            <a:picLocks noChangeAspect="1"/>
          </p:cNvPicPr>
          <p:nvPr/>
        </p:nvPicPr>
        <p:blipFill>
          <a:blip r:embed="rId2" cstate="print"/>
          <a:stretch>
            <a:fillRect/>
          </a:stretch>
        </p:blipFill>
        <p:spPr>
          <a:xfrm>
            <a:off x="2990533" y="1386516"/>
            <a:ext cx="89319" cy="3848100"/>
          </a:xfrm>
          <a:prstGeom prst="rect">
            <a:avLst/>
          </a:prstGeom>
          <a:noFill/>
          <a:ln>
            <a:noFill/>
          </a:ln>
        </p:spPr>
      </p:pic>
      <p:pic>
        <p:nvPicPr>
          <p:cNvPr id="29" name="Picture 28" descr="verticalbar.png"/>
          <p:cNvPicPr>
            <a:picLocks noChangeAspect="1"/>
          </p:cNvPicPr>
          <p:nvPr/>
        </p:nvPicPr>
        <p:blipFill>
          <a:blip r:embed="rId2" cstate="print"/>
          <a:stretch>
            <a:fillRect/>
          </a:stretch>
        </p:blipFill>
        <p:spPr>
          <a:xfrm>
            <a:off x="5981383" y="1386516"/>
            <a:ext cx="89319" cy="3848100"/>
          </a:xfrm>
          <a:prstGeom prst="rect">
            <a:avLst/>
          </a:prstGeom>
          <a:noFill/>
          <a:ln>
            <a:noFill/>
          </a:ln>
        </p:spPr>
      </p:pic>
      <p:sp>
        <p:nvSpPr>
          <p:cNvPr id="30" name="Text Placeholder 34"/>
          <p:cNvSpPr txBox="1">
            <a:spLocks/>
          </p:cNvSpPr>
          <p:nvPr/>
        </p:nvSpPr>
        <p:spPr>
          <a:xfrm>
            <a:off x="192089" y="2573779"/>
            <a:ext cx="2749894" cy="1537925"/>
          </a:xfrm>
          <a:prstGeom prst="rect">
            <a:avLst/>
          </a:prstGeom>
        </p:spPr>
        <p:txBody>
          <a:bodyPr>
            <a:noAutofit/>
          </a:bodyPr>
          <a:lstStyle/>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Care-at-a-Distance</a:t>
            </a:r>
          </a:p>
          <a:p>
            <a:pPr marL="342900" lvl="1">
              <a:lnSpc>
                <a:spcPct val="90000"/>
              </a:lnSpc>
              <a:spcBef>
                <a:spcPts val="600"/>
              </a:spcBef>
              <a:buClr>
                <a:schemeClr val="tx2"/>
              </a:buClr>
              <a:buSzPct val="90000"/>
            </a:pPr>
            <a:r>
              <a:rPr lang="en-US" sz="1200" dirty="0" smtClean="0">
                <a:solidFill>
                  <a:srgbClr val="546568"/>
                </a:solidFill>
                <a:latin typeface="+mj-lt"/>
              </a:rPr>
              <a:t>Cisco HealthPresence</a:t>
            </a:r>
            <a:r>
              <a:rPr lang="en-US" sz="1200" baseline="30000" dirty="0" smtClean="0">
                <a:solidFill>
                  <a:srgbClr val="546568"/>
                </a:solidFill>
              </a:rPr>
              <a:t>™</a:t>
            </a:r>
            <a:r>
              <a:rPr lang="en-US" sz="1200" dirty="0" smtClean="0">
                <a:solidFill>
                  <a:srgbClr val="546568"/>
                </a:solidFill>
                <a:latin typeface="+mj-lt"/>
              </a:rPr>
              <a:t>/</a:t>
            </a:r>
            <a:br>
              <a:rPr lang="en-US" sz="1200" dirty="0" smtClean="0">
                <a:solidFill>
                  <a:srgbClr val="546568"/>
                </a:solidFill>
                <a:latin typeface="+mj-lt"/>
              </a:rPr>
            </a:br>
            <a:r>
              <a:rPr lang="en-US" sz="1200" dirty="0" smtClean="0">
                <a:solidFill>
                  <a:srgbClr val="546568"/>
                </a:solidFill>
                <a:latin typeface="+mj-lt"/>
              </a:rPr>
              <a:t>Cisco TelePresence</a:t>
            </a:r>
            <a:r>
              <a:rPr lang="en-US" sz="1200" baseline="30000" dirty="0" smtClean="0">
                <a:solidFill>
                  <a:srgbClr val="546568"/>
                </a:solidFill>
                <a:latin typeface="+mj-lt"/>
              </a:rPr>
              <a:t>®</a:t>
            </a:r>
          </a:p>
          <a:p>
            <a:pPr marL="342900" lvl="1">
              <a:lnSpc>
                <a:spcPct val="90000"/>
              </a:lnSpc>
              <a:spcBef>
                <a:spcPts val="600"/>
              </a:spcBef>
              <a:buClr>
                <a:schemeClr val="tx2"/>
              </a:buClr>
              <a:buSzPct val="90000"/>
            </a:pPr>
            <a:r>
              <a:rPr kumimoji="0" lang="en-US" sz="1200" b="0" i="0" u="none" strike="noStrike" kern="1200" cap="none" spc="0" normalizeH="0" baseline="0" noProof="0" dirty="0" smtClean="0">
                <a:ln>
                  <a:noFill/>
                </a:ln>
                <a:solidFill>
                  <a:srgbClr val="546568"/>
                </a:solidFill>
                <a:effectLst/>
                <a:uLnTx/>
                <a:uFillTx/>
                <a:latin typeface="+mj-lt"/>
                <a:ea typeface="+mn-ea"/>
                <a:cs typeface="+mn-cs"/>
              </a:rPr>
              <a:t>WebEx</a:t>
            </a:r>
            <a:r>
              <a:rPr kumimoji="0" lang="en-US" sz="1200" b="0" i="0" u="none" strike="noStrike" kern="1200" cap="none" spc="0" normalizeH="0" baseline="30000" noProof="0" dirty="0" smtClean="0">
                <a:ln>
                  <a:noFill/>
                </a:ln>
                <a:solidFill>
                  <a:srgbClr val="546568"/>
                </a:solidFill>
                <a:effectLst/>
                <a:uLnTx/>
                <a:uFillTx/>
                <a:latin typeface="+mj-lt"/>
                <a:ea typeface="+mn-ea"/>
                <a:cs typeface="+mn-cs"/>
              </a:rPr>
              <a:t>®</a:t>
            </a:r>
            <a:r>
              <a:rPr kumimoji="0" lang="en-US" sz="1200" b="0" i="0" u="none" strike="noStrike" kern="1200" cap="none" spc="0" normalizeH="0" baseline="0" noProof="0" dirty="0" smtClean="0">
                <a:ln>
                  <a:noFill/>
                </a:ln>
                <a:solidFill>
                  <a:srgbClr val="546568"/>
                </a:solidFill>
                <a:effectLst/>
                <a:uLnTx/>
                <a:uFillTx/>
                <a:latin typeface="+mj-lt"/>
                <a:ea typeface="+mn-ea"/>
                <a:cs typeface="+mn-cs"/>
              </a:rPr>
              <a:t> for Healthcare</a:t>
            </a:r>
          </a:p>
          <a:p>
            <a:pPr marL="342900" lvl="1">
              <a:lnSpc>
                <a:spcPct val="90000"/>
              </a:lnSpc>
              <a:spcBef>
                <a:spcPts val="600"/>
              </a:spcBef>
              <a:buClr>
                <a:schemeClr val="tx2"/>
              </a:buClr>
              <a:buSzPct val="90000"/>
            </a:pPr>
            <a:r>
              <a:rPr lang="en-US" sz="1200" dirty="0" smtClean="0">
                <a:solidFill>
                  <a:srgbClr val="546568"/>
                </a:solidFill>
                <a:latin typeface="+mj-lt"/>
              </a:rPr>
              <a:t>Expert on Demand</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Clinical Workflow</a:t>
            </a:r>
          </a:p>
          <a:p>
            <a:pPr lvl="1" indent="-114300">
              <a:lnSpc>
                <a:spcPct val="90000"/>
              </a:lnSpc>
              <a:spcBef>
                <a:spcPts val="600"/>
              </a:spcBef>
              <a:buClr>
                <a:schemeClr val="tx2"/>
              </a:buClr>
              <a:buSzPct val="90000"/>
            </a:pPr>
            <a:r>
              <a:rPr lang="en-US" sz="1200" dirty="0" smtClean="0">
                <a:solidFill>
                  <a:srgbClr val="546568"/>
                </a:solidFill>
              </a:rPr>
              <a:t>Cisco 7925 IP Phone</a:t>
            </a:r>
            <a:endParaRPr lang="en-US" sz="1200" baseline="30000" dirty="0" smtClean="0">
              <a:solidFill>
                <a:srgbClr val="546568"/>
              </a:solidFill>
            </a:endParaRPr>
          </a:p>
          <a:p>
            <a:pPr lvl="1" indent="-114300">
              <a:lnSpc>
                <a:spcPct val="90000"/>
              </a:lnSpc>
              <a:spcBef>
                <a:spcPts val="600"/>
              </a:spcBef>
              <a:buClr>
                <a:schemeClr val="tx2"/>
              </a:buClr>
              <a:buSzPct val="90000"/>
            </a:pPr>
            <a:r>
              <a:rPr kumimoji="0" lang="en-US" sz="1200" b="0" i="0" u="none" strike="noStrike" kern="1200" cap="none" spc="0" normalizeH="0" baseline="0" noProof="0" dirty="0" smtClean="0">
                <a:ln>
                  <a:noFill/>
                </a:ln>
                <a:solidFill>
                  <a:srgbClr val="546568"/>
                </a:solidFill>
                <a:effectLst/>
                <a:uLnTx/>
                <a:uFillTx/>
                <a:latin typeface="+mj-lt"/>
                <a:ea typeface="+mn-ea"/>
                <a:cs typeface="+mn-cs"/>
              </a:rPr>
              <a:t>Context-Aware Healthcare</a:t>
            </a:r>
          </a:p>
          <a:p>
            <a:pPr lvl="1" indent="-114300">
              <a:lnSpc>
                <a:spcPct val="90000"/>
              </a:lnSpc>
              <a:spcBef>
                <a:spcPts val="600"/>
              </a:spcBef>
              <a:buClr>
                <a:schemeClr val="tx2"/>
              </a:buClr>
              <a:buSzPct val="90000"/>
            </a:pPr>
            <a:r>
              <a:rPr lang="en-US" sz="1200" dirty="0" smtClean="0">
                <a:solidFill>
                  <a:srgbClr val="546568"/>
                </a:solidFill>
                <a:latin typeface="+mj-lt"/>
              </a:rPr>
              <a:t>Digital Media Suite</a:t>
            </a:r>
          </a:p>
        </p:txBody>
      </p:sp>
      <p:sp>
        <p:nvSpPr>
          <p:cNvPr id="31" name="TextBox 30"/>
          <p:cNvSpPr txBox="1"/>
          <p:nvPr/>
        </p:nvSpPr>
        <p:spPr>
          <a:xfrm>
            <a:off x="190119" y="1369311"/>
            <a:ext cx="2686209" cy="630939"/>
          </a:xfrm>
          <a:prstGeom prst="rect">
            <a:avLst/>
          </a:prstGeom>
          <a:noFill/>
        </p:spPr>
        <p:txBody>
          <a:bodyPr wrap="square" rtlCol="0">
            <a:noAutofit/>
          </a:bodyPr>
          <a:lstStyle/>
          <a:p>
            <a:pPr>
              <a:lnSpc>
                <a:spcPct val="90000"/>
              </a:lnSpc>
            </a:pPr>
            <a:r>
              <a:rPr lang="en-US" sz="1400" b="1" dirty="0" smtClean="0">
                <a:solidFill>
                  <a:schemeClr val="tx1">
                    <a:lumMod val="75000"/>
                  </a:schemeClr>
                </a:solidFill>
              </a:rPr>
              <a:t>CARE-AT-A-DISTANCE AND CLINICAL WORKFLOW SOLUTIONS</a:t>
            </a:r>
            <a:endParaRPr lang="en-US" sz="1400" b="1" dirty="0">
              <a:solidFill>
                <a:schemeClr val="tx1">
                  <a:lumMod val="75000"/>
                </a:schemeClr>
              </a:solidFill>
            </a:endParaRPr>
          </a:p>
        </p:txBody>
      </p:sp>
      <p:sp>
        <p:nvSpPr>
          <p:cNvPr id="32" name="TextBox 31"/>
          <p:cNvSpPr txBox="1"/>
          <p:nvPr/>
        </p:nvSpPr>
        <p:spPr>
          <a:xfrm>
            <a:off x="190119" y="1988437"/>
            <a:ext cx="2686209" cy="488064"/>
          </a:xfrm>
          <a:prstGeom prst="rect">
            <a:avLst/>
          </a:prstGeom>
          <a:noFill/>
        </p:spPr>
        <p:txBody>
          <a:bodyPr wrap="square" rtlCol="0">
            <a:noAutofit/>
          </a:bodyPr>
          <a:lstStyle/>
          <a:p>
            <a:pPr>
              <a:lnSpc>
                <a:spcPct val="90000"/>
              </a:lnSpc>
            </a:pPr>
            <a:r>
              <a:rPr lang="en-US" sz="1400" dirty="0" smtClean="0"/>
              <a:t>Provide Better Care and Wellness</a:t>
            </a:r>
            <a:endParaRPr lang="en-US" sz="1400" dirty="0"/>
          </a:p>
        </p:txBody>
      </p:sp>
      <p:cxnSp>
        <p:nvCxnSpPr>
          <p:cNvPr id="33" name="Straight Connector 32"/>
          <p:cNvCxnSpPr/>
          <p:nvPr/>
        </p:nvCxnSpPr>
        <p:spPr>
          <a:xfrm>
            <a:off x="295275" y="2524125"/>
            <a:ext cx="2476500"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sp>
        <p:nvSpPr>
          <p:cNvPr id="34" name="Text Placeholder 34"/>
          <p:cNvSpPr txBox="1">
            <a:spLocks/>
          </p:cNvSpPr>
          <p:nvPr/>
        </p:nvSpPr>
        <p:spPr>
          <a:xfrm>
            <a:off x="3173414" y="2573779"/>
            <a:ext cx="2631078" cy="1537925"/>
          </a:xfrm>
          <a:prstGeom prst="rect">
            <a:avLst/>
          </a:prstGeom>
        </p:spPr>
        <p:txBody>
          <a:bodyPr>
            <a:noAutofit/>
          </a:bodyPr>
          <a:lstStyle/>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Secure Wireless</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Medical Data Exchange Solution</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Data Center for Healthcare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Context-Aware Healthcare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BioMed NAC</a:t>
            </a:r>
          </a:p>
        </p:txBody>
      </p:sp>
      <p:sp>
        <p:nvSpPr>
          <p:cNvPr id="35" name="TextBox 34"/>
          <p:cNvSpPr txBox="1"/>
          <p:nvPr/>
        </p:nvSpPr>
        <p:spPr>
          <a:xfrm>
            <a:off x="3171444" y="1369311"/>
            <a:ext cx="2772155" cy="630939"/>
          </a:xfrm>
          <a:prstGeom prst="rect">
            <a:avLst/>
          </a:prstGeom>
          <a:noFill/>
        </p:spPr>
        <p:txBody>
          <a:bodyPr wrap="square" rtlCol="0">
            <a:noAutofit/>
          </a:bodyPr>
          <a:lstStyle/>
          <a:p>
            <a:pPr>
              <a:lnSpc>
                <a:spcPct val="90000"/>
              </a:lnSpc>
            </a:pPr>
            <a:r>
              <a:rPr lang="en-US" sz="1400" b="1" dirty="0" smtClean="0">
                <a:solidFill>
                  <a:schemeClr val="tx1">
                    <a:lumMod val="75000"/>
                  </a:schemeClr>
                </a:solidFill>
              </a:rPr>
              <a:t>COMPLIANCE AND MEDICAL DEVICE MANAGEMENT SOLUTIONS</a:t>
            </a:r>
            <a:endParaRPr lang="en-US" sz="1400" b="1" dirty="0">
              <a:solidFill>
                <a:schemeClr val="tx1">
                  <a:lumMod val="75000"/>
                </a:schemeClr>
              </a:solidFill>
            </a:endParaRPr>
          </a:p>
        </p:txBody>
      </p:sp>
      <p:sp>
        <p:nvSpPr>
          <p:cNvPr id="36" name="TextBox 35"/>
          <p:cNvSpPr txBox="1"/>
          <p:nvPr/>
        </p:nvSpPr>
        <p:spPr>
          <a:xfrm>
            <a:off x="3171444" y="1988437"/>
            <a:ext cx="2686209" cy="488064"/>
          </a:xfrm>
          <a:prstGeom prst="rect">
            <a:avLst/>
          </a:prstGeom>
          <a:noFill/>
        </p:spPr>
        <p:txBody>
          <a:bodyPr wrap="square" rtlCol="0">
            <a:noAutofit/>
          </a:bodyPr>
          <a:lstStyle/>
          <a:p>
            <a:pPr>
              <a:lnSpc>
                <a:spcPct val="90000"/>
              </a:lnSpc>
            </a:pPr>
            <a:r>
              <a:rPr lang="en-US" sz="1400" dirty="0" smtClean="0"/>
              <a:t>Reduce Costs and </a:t>
            </a:r>
            <a:br>
              <a:rPr lang="en-US" sz="1400" dirty="0" smtClean="0"/>
            </a:br>
            <a:r>
              <a:rPr lang="en-US" sz="1400" dirty="0" smtClean="0"/>
              <a:t>Improve Productivity</a:t>
            </a:r>
            <a:endParaRPr lang="en-US" sz="1400" dirty="0"/>
          </a:p>
        </p:txBody>
      </p:sp>
      <p:cxnSp>
        <p:nvCxnSpPr>
          <p:cNvPr id="37" name="Straight Connector 36"/>
          <p:cNvCxnSpPr/>
          <p:nvPr/>
        </p:nvCxnSpPr>
        <p:spPr>
          <a:xfrm>
            <a:off x="3276600" y="2524125"/>
            <a:ext cx="2476500"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sp>
        <p:nvSpPr>
          <p:cNvPr id="38" name="Text Placeholder 34"/>
          <p:cNvSpPr txBox="1">
            <a:spLocks/>
          </p:cNvSpPr>
          <p:nvPr/>
        </p:nvSpPr>
        <p:spPr>
          <a:xfrm>
            <a:off x="6164264" y="2573779"/>
            <a:ext cx="2631078" cy="1537925"/>
          </a:xfrm>
          <a:prstGeom prst="rect">
            <a:avLst/>
          </a:prstGeom>
        </p:spPr>
        <p:txBody>
          <a:bodyPr>
            <a:noAutofit/>
          </a:bodyPr>
          <a:lstStyle/>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Cisco TelePresence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dirty="0" smtClean="0">
                <a:solidFill>
                  <a:srgbClr val="546568"/>
                </a:solidFill>
                <a:latin typeface="+mj-lt"/>
              </a:rPr>
              <a:t>WebEx for Healthcare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kumimoji="0" lang="en-US" sz="1600" b="0" i="0" u="none" strike="noStrike" kern="1200" cap="none" spc="0" normalizeH="0" baseline="0" noProof="0" dirty="0" smtClean="0">
                <a:ln>
                  <a:noFill/>
                </a:ln>
                <a:solidFill>
                  <a:srgbClr val="546568"/>
                </a:solidFill>
                <a:effectLst/>
                <a:uLnTx/>
                <a:uFillTx/>
                <a:latin typeface="+mj-lt"/>
                <a:ea typeface="+mn-ea"/>
                <a:cs typeface="+mn-cs"/>
              </a:rPr>
              <a:t>Digital Media Suite</a:t>
            </a:r>
          </a:p>
          <a:p>
            <a:pPr marL="171450" marR="0" lvl="0" indent="-171450" algn="l" defTabSz="914400" rtl="0" eaLnBrk="1" fontAlgn="auto" latinLnBrk="0" hangingPunct="1">
              <a:lnSpc>
                <a:spcPct val="90000"/>
              </a:lnSpc>
              <a:spcBef>
                <a:spcPts val="600"/>
              </a:spcBef>
              <a:spcAft>
                <a:spcPts val="0"/>
              </a:spcAft>
              <a:buClr>
                <a:schemeClr val="tx2"/>
              </a:buClr>
              <a:buSzPct val="90000"/>
              <a:buFont typeface="Arial" pitchFamily="34" charset="0"/>
              <a:buChar char="•"/>
              <a:tabLst/>
              <a:defRPr/>
            </a:pPr>
            <a:r>
              <a:rPr lang="en-US" sz="1600" noProof="0" dirty="0" smtClean="0">
                <a:solidFill>
                  <a:srgbClr val="546568"/>
                </a:solidFill>
                <a:latin typeface="+mj-lt"/>
              </a:rPr>
              <a:t>Expert on Demand</a:t>
            </a:r>
          </a:p>
          <a:p>
            <a:pPr marL="171450" lvl="0" indent="-171450">
              <a:lnSpc>
                <a:spcPct val="90000"/>
              </a:lnSpc>
              <a:spcBef>
                <a:spcPts val="600"/>
              </a:spcBef>
              <a:buClr>
                <a:schemeClr val="tx2"/>
              </a:buClr>
              <a:buSzPct val="90000"/>
              <a:buFont typeface="Arial" pitchFamily="34" charset="0"/>
              <a:buChar char="•"/>
              <a:defRPr/>
            </a:pPr>
            <a:r>
              <a:rPr lang="en-US" sz="1600" dirty="0">
                <a:solidFill>
                  <a:srgbClr val="546568"/>
                </a:solidFill>
              </a:rPr>
              <a:t>Cisco WebEx Social for Healthcare</a:t>
            </a:r>
            <a:endParaRPr lang="en-US" sz="1400" dirty="0">
              <a:solidFill>
                <a:srgbClr val="546568"/>
              </a:solidFill>
            </a:endParaRPr>
          </a:p>
        </p:txBody>
      </p:sp>
      <p:sp>
        <p:nvSpPr>
          <p:cNvPr id="39" name="TextBox 38"/>
          <p:cNvSpPr txBox="1"/>
          <p:nvPr/>
        </p:nvSpPr>
        <p:spPr>
          <a:xfrm>
            <a:off x="6162294" y="1369311"/>
            <a:ext cx="2934081" cy="630939"/>
          </a:xfrm>
          <a:prstGeom prst="rect">
            <a:avLst/>
          </a:prstGeom>
          <a:noFill/>
        </p:spPr>
        <p:txBody>
          <a:bodyPr wrap="square" rtlCol="0">
            <a:noAutofit/>
          </a:bodyPr>
          <a:lstStyle/>
          <a:p>
            <a:pPr>
              <a:lnSpc>
                <a:spcPct val="90000"/>
              </a:lnSpc>
            </a:pPr>
            <a:r>
              <a:rPr lang="en-US" sz="1400" b="1" dirty="0" smtClean="0">
                <a:solidFill>
                  <a:schemeClr val="tx1">
                    <a:lumMod val="75000"/>
                  </a:schemeClr>
                </a:solidFill>
              </a:rPr>
              <a:t>CONTINUING HEALTH EDUCATION AND BUSINESS COLLABORATION SOLUTIONS</a:t>
            </a:r>
            <a:endParaRPr lang="en-US" sz="1400" b="1" dirty="0">
              <a:solidFill>
                <a:schemeClr val="tx1">
                  <a:lumMod val="75000"/>
                </a:schemeClr>
              </a:solidFill>
            </a:endParaRPr>
          </a:p>
        </p:txBody>
      </p:sp>
      <p:sp>
        <p:nvSpPr>
          <p:cNvPr id="40" name="TextBox 39"/>
          <p:cNvSpPr txBox="1"/>
          <p:nvPr/>
        </p:nvSpPr>
        <p:spPr>
          <a:xfrm>
            <a:off x="6162294" y="1988437"/>
            <a:ext cx="2686209" cy="488064"/>
          </a:xfrm>
          <a:prstGeom prst="rect">
            <a:avLst/>
          </a:prstGeom>
          <a:noFill/>
        </p:spPr>
        <p:txBody>
          <a:bodyPr wrap="square" rtlCol="0">
            <a:noAutofit/>
          </a:bodyPr>
          <a:lstStyle/>
          <a:p>
            <a:pPr>
              <a:lnSpc>
                <a:spcPct val="90000"/>
              </a:lnSpc>
            </a:pPr>
            <a:r>
              <a:rPr lang="en-US" sz="1400" dirty="0" smtClean="0"/>
              <a:t>Collaborate to Innovate</a:t>
            </a:r>
            <a:endParaRPr lang="en-US" sz="1400" dirty="0"/>
          </a:p>
        </p:txBody>
      </p:sp>
      <p:cxnSp>
        <p:nvCxnSpPr>
          <p:cNvPr id="41" name="Straight Connector 40"/>
          <p:cNvCxnSpPr/>
          <p:nvPr/>
        </p:nvCxnSpPr>
        <p:spPr>
          <a:xfrm>
            <a:off x="6267450" y="2524125"/>
            <a:ext cx="2476500"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023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br>
              <a:rPr lang="en-US" dirty="0" smtClean="0"/>
            </a:br>
            <a:r>
              <a:rPr lang="en-US" dirty="0" smtClean="0"/>
              <a:t>Cisco Secure Wireless</a:t>
            </a:r>
            <a:endParaRPr lang="en-US" dirty="0"/>
          </a:p>
        </p:txBody>
      </p:sp>
      <p:sp>
        <p:nvSpPr>
          <p:cNvPr id="45" name="Rounded Rectangle 44"/>
          <p:cNvSpPr/>
          <p:nvPr/>
        </p:nvSpPr>
        <p:spPr>
          <a:xfrm>
            <a:off x="0" y="1245325"/>
            <a:ext cx="9144000" cy="897800"/>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46" name="Content Placeholder 6"/>
          <p:cNvSpPr>
            <a:spLocks/>
          </p:cNvSpPr>
          <p:nvPr/>
        </p:nvSpPr>
        <p:spPr bwMode="auto">
          <a:xfrm>
            <a:off x="815219" y="1353976"/>
            <a:ext cx="7519156" cy="631918"/>
          </a:xfrm>
          <a:prstGeom prst="rect">
            <a:avLst/>
          </a:prstGeom>
        </p:spPr>
        <p:txBody>
          <a:bodyPr wrap="square" lIns="0" tIns="0" rIns="0" bIns="0" anchor="ctr" anchorCtr="0">
            <a:noAutofit/>
          </a:bodyPr>
          <a:lstStyle/>
          <a:p>
            <a:pPr algn="ctr">
              <a:lnSpc>
                <a:spcPct val="90000"/>
              </a:lnSpc>
              <a:spcBef>
                <a:spcPct val="50000"/>
              </a:spcBef>
              <a:buClr>
                <a:schemeClr val="tx2"/>
              </a:buClr>
              <a:buSzPct val="100000"/>
              <a:buFont typeface="Wingdings" pitchFamily="2" charset="2"/>
              <a:buNone/>
            </a:pPr>
            <a:r>
              <a:rPr lang="en-US" sz="1700" dirty="0" smtClean="0">
                <a:ln w="3175">
                  <a:noFill/>
                </a:ln>
                <a:solidFill>
                  <a:schemeClr val="bg1"/>
                </a:solidFill>
                <a:effectLst>
                  <a:outerShdw blurRad="114300" sx="101000" sy="101000" algn="ctr" rotWithShape="0">
                    <a:prstClr val="black">
                      <a:alpha val="35000"/>
                    </a:prstClr>
                  </a:outerShdw>
                </a:effectLst>
                <a:latin typeface="+mj-lt"/>
              </a:rPr>
              <a:t>Cisco Secure Wireless Extends the Healthcare Network to the Point of Care Without Compromising Network Security and Protects Patient Information, Helping Providers to Comply with Regulatory Requirements</a:t>
            </a:r>
          </a:p>
        </p:txBody>
      </p:sp>
      <p:sp>
        <p:nvSpPr>
          <p:cNvPr id="47" name="Rectangle 46"/>
          <p:cNvSpPr/>
          <p:nvPr/>
        </p:nvSpPr>
        <p:spPr>
          <a:xfrm>
            <a:off x="0" y="5086350"/>
            <a:ext cx="9144000" cy="1278659"/>
          </a:xfrm>
          <a:prstGeom prst="rect">
            <a:avLst/>
          </a:prstGeom>
          <a:gradFill flip="none" rotWithShape="1">
            <a:gsLst>
              <a:gs pos="0">
                <a:schemeClr val="bg2">
                  <a:lumMod val="85000"/>
                </a:schemeClr>
              </a:gs>
              <a:gs pos="28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solidFill>
                <a:srgbClr val="FFFFFF"/>
              </a:solidFill>
            </a:endParaRPr>
          </a:p>
        </p:txBody>
      </p:sp>
      <p:sp>
        <p:nvSpPr>
          <p:cNvPr id="48" name="Rectangle 5"/>
          <p:cNvSpPr>
            <a:spLocks noChangeArrowheads="1"/>
          </p:cNvSpPr>
          <p:nvPr/>
        </p:nvSpPr>
        <p:spPr bwMode="auto">
          <a:xfrm>
            <a:off x="0" y="5172075"/>
            <a:ext cx="9144000" cy="1117273"/>
          </a:xfrm>
          <a:prstGeom prst="rect">
            <a:avLst/>
          </a:prstGeom>
          <a:gradFill>
            <a:gsLst>
              <a:gs pos="0">
                <a:schemeClr val="tx2"/>
              </a:gs>
              <a:gs pos="100000">
                <a:schemeClr val="tx2">
                  <a:lumMod val="50000"/>
                </a:schemeClr>
              </a:gs>
            </a:gsLst>
            <a:lin ang="54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3000"/>
            <a:endParaRPr lang="en-US" sz="1600" dirty="0">
              <a:solidFill>
                <a:srgbClr val="FFFFFF"/>
              </a:solidFill>
              <a:latin typeface="Arial"/>
            </a:endParaRPr>
          </a:p>
        </p:txBody>
      </p:sp>
      <p:sp>
        <p:nvSpPr>
          <p:cNvPr id="49" name="Text Box 12"/>
          <p:cNvSpPr txBox="1">
            <a:spLocks noChangeArrowheads="1"/>
          </p:cNvSpPr>
          <p:nvPr/>
        </p:nvSpPr>
        <p:spPr bwMode="auto">
          <a:xfrm>
            <a:off x="2038349" y="5252855"/>
            <a:ext cx="7019925" cy="950913"/>
          </a:xfrm>
          <a:prstGeom prst="rect">
            <a:avLst/>
          </a:prstGeom>
          <a:noFill/>
          <a:ln w="9525">
            <a:noFill/>
            <a:miter lim="800000"/>
            <a:headEnd/>
            <a:tailEnd/>
          </a:ln>
        </p:spPr>
        <p:txBody>
          <a:bodyPr lIns="82124" tIns="41061" rIns="82124" bIns="41061" anchor="ctr"/>
          <a:lstStyle/>
          <a:p>
            <a:pPr marL="177800" indent="-177800" defTabSz="814388">
              <a:lnSpc>
                <a:spcPct val="95000"/>
              </a:lnSpc>
              <a:spcBef>
                <a:spcPts val="6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Increase staff productivity</a:t>
            </a:r>
          </a:p>
          <a:p>
            <a:pPr marL="177800" indent="-177800" defTabSz="814388">
              <a:lnSpc>
                <a:spcPct val="95000"/>
              </a:lnSpc>
              <a:spcBef>
                <a:spcPts val="6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Manage cash flow</a:t>
            </a:r>
          </a:p>
          <a:p>
            <a:pPr marL="177800" indent="-177800" defTabSz="814388">
              <a:lnSpc>
                <a:spcPct val="95000"/>
              </a:lnSpc>
              <a:spcBef>
                <a:spcPts val="6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Enhance patient experience</a:t>
            </a:r>
          </a:p>
        </p:txBody>
      </p:sp>
      <p:sp>
        <p:nvSpPr>
          <p:cNvPr id="50" name="TextBox 49"/>
          <p:cNvSpPr txBox="1"/>
          <p:nvPr/>
        </p:nvSpPr>
        <p:spPr>
          <a:xfrm>
            <a:off x="228600" y="5356154"/>
            <a:ext cx="1949644" cy="707886"/>
          </a:xfrm>
          <a:prstGeom prst="rect">
            <a:avLst/>
          </a:prstGeom>
          <a:noFill/>
        </p:spPr>
        <p:txBody>
          <a:bodyPr wrap="square" rtlCol="0" anchor="ctr" anchorCtr="0">
            <a:spAutoFit/>
          </a:bodyPr>
          <a:lstStyle/>
          <a:p>
            <a:r>
              <a:rPr lang="en-US" sz="2000" dirty="0" smtClean="0">
                <a:solidFill>
                  <a:schemeClr val="bg1"/>
                </a:solidFill>
              </a:rPr>
              <a:t>BUSINESS VALUE</a:t>
            </a:r>
            <a:endParaRPr lang="en-US" sz="2000" dirty="0">
              <a:solidFill>
                <a:schemeClr val="bg1"/>
              </a:solidFill>
            </a:endParaRPr>
          </a:p>
        </p:txBody>
      </p:sp>
      <p:cxnSp>
        <p:nvCxnSpPr>
          <p:cNvPr id="51" name="Straight Connector 50"/>
          <p:cNvCxnSpPr/>
          <p:nvPr/>
        </p:nvCxnSpPr>
        <p:spPr>
          <a:xfrm rot="5400000">
            <a:off x="1475367" y="5736505"/>
            <a:ext cx="7951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0" y="2375811"/>
            <a:ext cx="9144000" cy="2539090"/>
          </a:xfrm>
          <a:prstGeom prst="rect">
            <a:avLst/>
          </a:prstGeom>
          <a:gradFill flip="none" rotWithShape="1">
            <a:gsLst>
              <a:gs pos="0">
                <a:schemeClr val="bg2">
                  <a:lumMod val="85000"/>
                </a:schemeClr>
              </a:gs>
              <a:gs pos="28000">
                <a:schemeClr val="bg2"/>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solidFill>
                <a:srgbClr val="FFFFFF"/>
              </a:solidFill>
            </a:endParaRPr>
          </a:p>
        </p:txBody>
      </p:sp>
      <p:sp>
        <p:nvSpPr>
          <p:cNvPr id="53" name="Rectangle 52"/>
          <p:cNvSpPr/>
          <p:nvPr/>
        </p:nvSpPr>
        <p:spPr>
          <a:xfrm>
            <a:off x="263646" y="2471503"/>
            <a:ext cx="8613654" cy="2310047"/>
          </a:xfrm>
          <a:prstGeom prst="rect">
            <a:avLst/>
          </a:prstGeom>
          <a:gradFill>
            <a:gsLst>
              <a:gs pos="0">
                <a:schemeClr val="accent1"/>
              </a:gs>
              <a:gs pos="100000">
                <a:schemeClr val="accent1">
                  <a:lumMod val="50000"/>
                </a:schemeClr>
              </a:gs>
            </a:gsLst>
            <a:lin ang="54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3000"/>
            <a:endParaRPr lang="en-US" sz="1600" dirty="0">
              <a:solidFill>
                <a:srgbClr val="FFFFFF"/>
              </a:solidFill>
              <a:latin typeface="Arial"/>
            </a:endParaRPr>
          </a:p>
        </p:txBody>
      </p:sp>
      <p:sp>
        <p:nvSpPr>
          <p:cNvPr id="54" name="Rectangle 53"/>
          <p:cNvSpPr/>
          <p:nvPr/>
        </p:nvSpPr>
        <p:spPr>
          <a:xfrm>
            <a:off x="451773" y="2623235"/>
            <a:ext cx="1907077"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Rectangle 54"/>
          <p:cNvSpPr/>
          <p:nvPr/>
        </p:nvSpPr>
        <p:spPr>
          <a:xfrm>
            <a:off x="438797" y="2706787"/>
            <a:ext cx="1948113"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6" name="Rectangle 55"/>
          <p:cNvSpPr/>
          <p:nvPr/>
        </p:nvSpPr>
        <p:spPr>
          <a:xfrm>
            <a:off x="2582525" y="2623235"/>
            <a:ext cx="1907077"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7" name="Rectangle 56"/>
          <p:cNvSpPr/>
          <p:nvPr/>
        </p:nvSpPr>
        <p:spPr>
          <a:xfrm>
            <a:off x="2569548" y="2706787"/>
            <a:ext cx="1948113"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Rectangle 57"/>
          <p:cNvSpPr/>
          <p:nvPr/>
        </p:nvSpPr>
        <p:spPr>
          <a:xfrm>
            <a:off x="4662944" y="2623235"/>
            <a:ext cx="1907077"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9" name="Rectangle 58"/>
          <p:cNvSpPr/>
          <p:nvPr/>
        </p:nvSpPr>
        <p:spPr>
          <a:xfrm>
            <a:off x="4649967" y="2706787"/>
            <a:ext cx="1948113"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0" name="Rectangle 59"/>
          <p:cNvSpPr/>
          <p:nvPr/>
        </p:nvSpPr>
        <p:spPr>
          <a:xfrm>
            <a:off x="6776917" y="2623235"/>
            <a:ext cx="1907077"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1" name="Rectangle 60"/>
          <p:cNvSpPr/>
          <p:nvPr/>
        </p:nvSpPr>
        <p:spPr>
          <a:xfrm>
            <a:off x="6763941" y="2706787"/>
            <a:ext cx="1948113"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TextBox 67"/>
          <p:cNvSpPr txBox="1"/>
          <p:nvPr/>
        </p:nvSpPr>
        <p:spPr>
          <a:xfrm>
            <a:off x="669923" y="2876550"/>
            <a:ext cx="1476590" cy="258532"/>
          </a:xfrm>
          <a:prstGeom prst="rect">
            <a:avLst/>
          </a:prstGeom>
          <a:noFill/>
        </p:spPr>
        <p:txBody>
          <a:bodyPr wrap="square" rtlCol="0" anchor="ctr" anchorCtr="0">
            <a:noAutofit/>
          </a:bodyPr>
          <a:lstStyle/>
          <a:p>
            <a:pPr algn="ctr">
              <a:lnSpc>
                <a:spcPct val="90000"/>
              </a:lnSpc>
            </a:pPr>
            <a:r>
              <a:rPr lang="en-US" sz="1600" b="1" dirty="0" smtClean="0">
                <a:solidFill>
                  <a:srgbClr val="435153"/>
                </a:solidFill>
              </a:rPr>
              <a:t>Regulatory </a:t>
            </a:r>
            <a:br>
              <a:rPr lang="en-US" sz="1600" b="1" dirty="0" smtClean="0">
                <a:solidFill>
                  <a:srgbClr val="435153"/>
                </a:solidFill>
              </a:rPr>
            </a:br>
            <a:r>
              <a:rPr lang="en-US" sz="1600" b="1" dirty="0" smtClean="0">
                <a:solidFill>
                  <a:srgbClr val="435153"/>
                </a:solidFill>
              </a:rPr>
              <a:t>Relief</a:t>
            </a:r>
            <a:endParaRPr lang="en-US" sz="1600" b="1" dirty="0">
              <a:solidFill>
                <a:srgbClr val="435153"/>
              </a:solidFill>
            </a:endParaRPr>
          </a:p>
        </p:txBody>
      </p:sp>
      <p:sp>
        <p:nvSpPr>
          <p:cNvPr id="69" name="TextBox 68"/>
          <p:cNvSpPr txBox="1"/>
          <p:nvPr/>
        </p:nvSpPr>
        <p:spPr>
          <a:xfrm>
            <a:off x="2795082" y="2876550"/>
            <a:ext cx="1476590" cy="258532"/>
          </a:xfrm>
          <a:prstGeom prst="rect">
            <a:avLst/>
          </a:prstGeom>
          <a:noFill/>
        </p:spPr>
        <p:txBody>
          <a:bodyPr wrap="square" rtlCol="0" anchor="ctr" anchorCtr="0">
            <a:noAutofit/>
          </a:bodyPr>
          <a:lstStyle/>
          <a:p>
            <a:pPr algn="ctr">
              <a:lnSpc>
                <a:spcPct val="90000"/>
              </a:lnSpc>
            </a:pPr>
            <a:r>
              <a:rPr lang="en-US" sz="1600" b="1" dirty="0" smtClean="0">
                <a:solidFill>
                  <a:srgbClr val="435153"/>
                </a:solidFill>
              </a:rPr>
              <a:t>Coverage and Access</a:t>
            </a:r>
            <a:endParaRPr lang="en-US" sz="1600" b="1" dirty="0">
              <a:solidFill>
                <a:srgbClr val="435153"/>
              </a:solidFill>
            </a:endParaRPr>
          </a:p>
        </p:txBody>
      </p:sp>
      <p:sp>
        <p:nvSpPr>
          <p:cNvPr id="70" name="TextBox 69"/>
          <p:cNvSpPr txBox="1"/>
          <p:nvPr/>
        </p:nvSpPr>
        <p:spPr>
          <a:xfrm>
            <a:off x="4875501" y="2876550"/>
            <a:ext cx="1476590" cy="258532"/>
          </a:xfrm>
          <a:prstGeom prst="rect">
            <a:avLst/>
          </a:prstGeom>
          <a:noFill/>
        </p:spPr>
        <p:txBody>
          <a:bodyPr wrap="square" rtlCol="0" anchor="ctr" anchorCtr="0">
            <a:noAutofit/>
          </a:bodyPr>
          <a:lstStyle/>
          <a:p>
            <a:pPr algn="ctr">
              <a:lnSpc>
                <a:spcPct val="90000"/>
              </a:lnSpc>
            </a:pPr>
            <a:r>
              <a:rPr lang="en-US" sz="1600" b="1" dirty="0" smtClean="0">
                <a:solidFill>
                  <a:srgbClr val="435153"/>
                </a:solidFill>
              </a:rPr>
              <a:t>Disaster </a:t>
            </a:r>
            <a:br>
              <a:rPr lang="en-US" sz="1600" b="1" dirty="0" smtClean="0">
                <a:solidFill>
                  <a:srgbClr val="435153"/>
                </a:solidFill>
              </a:rPr>
            </a:br>
            <a:r>
              <a:rPr lang="en-US" sz="1600" b="1" dirty="0" smtClean="0">
                <a:solidFill>
                  <a:srgbClr val="435153"/>
                </a:solidFill>
              </a:rPr>
              <a:t>Readiness</a:t>
            </a:r>
            <a:endParaRPr lang="en-US" sz="1600" b="1" dirty="0">
              <a:solidFill>
                <a:srgbClr val="435153"/>
              </a:solidFill>
            </a:endParaRPr>
          </a:p>
        </p:txBody>
      </p:sp>
      <p:sp>
        <p:nvSpPr>
          <p:cNvPr id="71" name="TextBox 70"/>
          <p:cNvSpPr txBox="1"/>
          <p:nvPr/>
        </p:nvSpPr>
        <p:spPr>
          <a:xfrm>
            <a:off x="7000660" y="2876550"/>
            <a:ext cx="1476590" cy="258532"/>
          </a:xfrm>
          <a:prstGeom prst="rect">
            <a:avLst/>
          </a:prstGeom>
          <a:noFill/>
        </p:spPr>
        <p:txBody>
          <a:bodyPr wrap="square" rtlCol="0" anchor="ctr" anchorCtr="0">
            <a:noAutofit/>
          </a:bodyPr>
          <a:lstStyle/>
          <a:p>
            <a:pPr algn="ctr">
              <a:lnSpc>
                <a:spcPct val="90000"/>
              </a:lnSpc>
            </a:pPr>
            <a:r>
              <a:rPr lang="en-US" sz="1600" b="1" dirty="0" smtClean="0">
                <a:solidFill>
                  <a:srgbClr val="435153"/>
                </a:solidFill>
              </a:rPr>
              <a:t>Hospitality </a:t>
            </a:r>
            <a:br>
              <a:rPr lang="en-US" sz="1600" b="1" dirty="0" smtClean="0">
                <a:solidFill>
                  <a:srgbClr val="435153"/>
                </a:solidFill>
              </a:rPr>
            </a:br>
            <a:r>
              <a:rPr lang="en-US" sz="1600" b="1" dirty="0" smtClean="0">
                <a:solidFill>
                  <a:srgbClr val="435153"/>
                </a:solidFill>
              </a:rPr>
              <a:t>Services</a:t>
            </a:r>
            <a:endParaRPr lang="en-US" sz="1600" b="1" dirty="0">
              <a:solidFill>
                <a:srgbClr val="435153"/>
              </a:solidFill>
            </a:endParaRPr>
          </a:p>
        </p:txBody>
      </p:sp>
      <p:pic>
        <p:nvPicPr>
          <p:cNvPr id="18" name="Picture 2" descr="MPj04003210000[1]"/>
          <p:cNvPicPr>
            <a:picLocks noChangeArrowheads="1"/>
          </p:cNvPicPr>
          <p:nvPr/>
        </p:nvPicPr>
        <p:blipFill>
          <a:blip r:embed="rId3" cstate="print"/>
          <a:srcRect t="11818" b="7089"/>
          <a:stretch>
            <a:fillRect/>
          </a:stretch>
        </p:blipFill>
        <p:spPr bwMode="auto">
          <a:xfrm>
            <a:off x="525462" y="3278866"/>
            <a:ext cx="1781175" cy="1274473"/>
          </a:xfrm>
          <a:prstGeom prst="rect">
            <a:avLst/>
          </a:prstGeom>
          <a:noFill/>
          <a:ln>
            <a:noFill/>
          </a:ln>
        </p:spPr>
      </p:pic>
      <p:pic>
        <p:nvPicPr>
          <p:cNvPr id="19" name="Picture 3" descr="LAG56427"/>
          <p:cNvPicPr>
            <a:picLocks noChangeAspect="1" noChangeArrowheads="1"/>
          </p:cNvPicPr>
          <p:nvPr/>
        </p:nvPicPr>
        <p:blipFill>
          <a:blip r:embed="rId4" cstate="print"/>
          <a:srcRect t="876" b="18104"/>
          <a:stretch>
            <a:fillRect/>
          </a:stretch>
        </p:blipFill>
        <p:spPr bwMode="auto">
          <a:xfrm>
            <a:off x="2638425" y="3286125"/>
            <a:ext cx="1790700" cy="1257883"/>
          </a:xfrm>
          <a:prstGeom prst="rect">
            <a:avLst/>
          </a:prstGeom>
          <a:noFill/>
          <a:ln>
            <a:noFill/>
          </a:ln>
        </p:spPr>
      </p:pic>
      <p:pic>
        <p:nvPicPr>
          <p:cNvPr id="20" name="Picture 4" descr="LAE05609"/>
          <p:cNvPicPr>
            <a:picLocks noChangeArrowheads="1"/>
          </p:cNvPicPr>
          <p:nvPr/>
        </p:nvPicPr>
        <p:blipFill>
          <a:blip r:embed="rId5" cstate="print"/>
          <a:srcRect t="8855" r="13989"/>
          <a:stretch>
            <a:fillRect/>
          </a:stretch>
        </p:blipFill>
        <p:spPr bwMode="auto">
          <a:xfrm>
            <a:off x="4731905" y="3286125"/>
            <a:ext cx="1795895" cy="1268747"/>
          </a:xfrm>
          <a:prstGeom prst="rect">
            <a:avLst/>
          </a:prstGeom>
          <a:noFill/>
          <a:ln>
            <a:noFill/>
          </a:ln>
        </p:spPr>
      </p:pic>
      <p:pic>
        <p:nvPicPr>
          <p:cNvPr id="21" name="Picture 5" descr="LKF10292"/>
          <p:cNvPicPr>
            <a:picLocks noChangeArrowheads="1"/>
          </p:cNvPicPr>
          <p:nvPr/>
        </p:nvPicPr>
        <p:blipFill>
          <a:blip r:embed="rId6" cstate="print"/>
          <a:srcRect t="7849"/>
          <a:stretch>
            <a:fillRect/>
          </a:stretch>
        </p:blipFill>
        <p:spPr bwMode="auto">
          <a:xfrm>
            <a:off x="6845300" y="3286125"/>
            <a:ext cx="1783080" cy="1256282"/>
          </a:xfrm>
          <a:prstGeom prst="rect">
            <a:avLst/>
          </a:prstGeom>
          <a:noFill/>
          <a:ln>
            <a:noFill/>
          </a:ln>
        </p:spPr>
      </p:pic>
    </p:spTree>
    <p:extLst>
      <p:ext uri="{BB962C8B-B14F-4D97-AF65-F5344CB8AC3E}">
        <p14:creationId xmlns:p14="http://schemas.microsoft.com/office/powerpoint/2010/main" val="320988552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br>
              <a:rPr lang="en-US" dirty="0" smtClean="0"/>
            </a:br>
            <a:r>
              <a:rPr lang="en-US" dirty="0" smtClean="0"/>
              <a:t>Cisco Medical Data Exchange</a:t>
            </a:r>
            <a:endParaRPr lang="en-US" dirty="0"/>
          </a:p>
        </p:txBody>
      </p:sp>
      <p:sp>
        <p:nvSpPr>
          <p:cNvPr id="37" name="Rectangle 36"/>
          <p:cNvSpPr/>
          <p:nvPr/>
        </p:nvSpPr>
        <p:spPr>
          <a:xfrm>
            <a:off x="0" y="5086350"/>
            <a:ext cx="9144000" cy="1278659"/>
          </a:xfrm>
          <a:prstGeom prst="rect">
            <a:avLst/>
          </a:prstGeom>
          <a:gradFill flip="none" rotWithShape="1">
            <a:gsLst>
              <a:gs pos="0">
                <a:schemeClr val="bg2">
                  <a:lumMod val="85000"/>
                </a:schemeClr>
              </a:gs>
              <a:gs pos="28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solidFill>
                <a:srgbClr val="FFFFFF"/>
              </a:solidFill>
            </a:endParaRPr>
          </a:p>
        </p:txBody>
      </p:sp>
      <p:sp>
        <p:nvSpPr>
          <p:cNvPr id="38" name="Rectangle 5"/>
          <p:cNvSpPr>
            <a:spLocks noChangeArrowheads="1"/>
          </p:cNvSpPr>
          <p:nvPr/>
        </p:nvSpPr>
        <p:spPr bwMode="auto">
          <a:xfrm>
            <a:off x="0" y="5172075"/>
            <a:ext cx="9144000" cy="1117273"/>
          </a:xfrm>
          <a:prstGeom prst="rect">
            <a:avLst/>
          </a:prstGeom>
          <a:gradFill>
            <a:gsLst>
              <a:gs pos="0">
                <a:schemeClr val="tx2"/>
              </a:gs>
              <a:gs pos="100000">
                <a:schemeClr val="tx2">
                  <a:lumMod val="50000"/>
                </a:schemeClr>
              </a:gs>
            </a:gsLst>
            <a:lin ang="54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3000"/>
            <a:endParaRPr lang="en-US" sz="1600" dirty="0">
              <a:solidFill>
                <a:srgbClr val="FFFFFF"/>
              </a:solidFill>
              <a:latin typeface="Arial"/>
            </a:endParaRPr>
          </a:p>
        </p:txBody>
      </p:sp>
      <p:sp>
        <p:nvSpPr>
          <p:cNvPr id="40" name="Text Box 12"/>
          <p:cNvSpPr txBox="1">
            <a:spLocks noChangeArrowheads="1"/>
          </p:cNvSpPr>
          <p:nvPr/>
        </p:nvSpPr>
        <p:spPr bwMode="auto">
          <a:xfrm>
            <a:off x="2038349" y="5252855"/>
            <a:ext cx="7019925" cy="950913"/>
          </a:xfrm>
          <a:prstGeom prst="rect">
            <a:avLst/>
          </a:prstGeom>
          <a:noFill/>
          <a:ln w="9525">
            <a:noFill/>
            <a:miter lim="800000"/>
            <a:headEnd/>
            <a:tailEnd/>
          </a:ln>
        </p:spPr>
        <p:txBody>
          <a:bodyPr lIns="82124" tIns="41061" rIns="82124" bIns="41061" anchor="ctr"/>
          <a:lstStyle/>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Improved patient care through sharing of patient records across providers</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Automated workflows to improve speed and decrease errors</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Reduced healthcare costs by minimizing server requirements</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Scalability and load balancing through a federated architecture</a:t>
            </a:r>
          </a:p>
        </p:txBody>
      </p:sp>
      <p:sp>
        <p:nvSpPr>
          <p:cNvPr id="43" name="TextBox 42"/>
          <p:cNvSpPr txBox="1"/>
          <p:nvPr/>
        </p:nvSpPr>
        <p:spPr>
          <a:xfrm>
            <a:off x="228600" y="5356154"/>
            <a:ext cx="1949644" cy="707886"/>
          </a:xfrm>
          <a:prstGeom prst="rect">
            <a:avLst/>
          </a:prstGeom>
          <a:noFill/>
        </p:spPr>
        <p:txBody>
          <a:bodyPr wrap="square" rtlCol="0" anchor="ctr" anchorCtr="0">
            <a:spAutoFit/>
          </a:bodyPr>
          <a:lstStyle/>
          <a:p>
            <a:r>
              <a:rPr lang="en-US" sz="2000" dirty="0" smtClean="0">
                <a:solidFill>
                  <a:schemeClr val="bg1"/>
                </a:solidFill>
              </a:rPr>
              <a:t>BUSINESS VALUE</a:t>
            </a:r>
            <a:endParaRPr lang="en-US" sz="2000" dirty="0">
              <a:solidFill>
                <a:schemeClr val="bg1"/>
              </a:solidFill>
            </a:endParaRPr>
          </a:p>
        </p:txBody>
      </p:sp>
      <p:cxnSp>
        <p:nvCxnSpPr>
          <p:cNvPr id="44" name="Straight Connector 43"/>
          <p:cNvCxnSpPr/>
          <p:nvPr/>
        </p:nvCxnSpPr>
        <p:spPr>
          <a:xfrm rot="5400000">
            <a:off x="1475367" y="5736505"/>
            <a:ext cx="7951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0" y="1245325"/>
            <a:ext cx="9144000" cy="744073"/>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46" name="Content Placeholder 6"/>
          <p:cNvSpPr>
            <a:spLocks/>
          </p:cNvSpPr>
          <p:nvPr/>
        </p:nvSpPr>
        <p:spPr bwMode="auto">
          <a:xfrm>
            <a:off x="740885" y="1277776"/>
            <a:ext cx="7667824" cy="631918"/>
          </a:xfrm>
          <a:prstGeom prst="rect">
            <a:avLst/>
          </a:prstGeom>
        </p:spPr>
        <p:txBody>
          <a:bodyPr wrap="square" lIns="0" tIns="0" rIns="0" bIns="0" anchor="ctr" anchorCtr="0">
            <a:noAutofit/>
          </a:bodyPr>
          <a:lstStyle/>
          <a:p>
            <a:pPr algn="ctr">
              <a:lnSpc>
                <a:spcPct val="95000"/>
              </a:lnSpc>
              <a:spcBef>
                <a:spcPct val="50000"/>
              </a:spcBef>
              <a:buClr>
                <a:schemeClr val="tx2"/>
              </a:buClr>
              <a:buSzPct val="100000"/>
            </a:pPr>
            <a:r>
              <a:rPr lang="en-US" sz="1700" dirty="0" smtClean="0">
                <a:ln w="3175">
                  <a:noFill/>
                </a:ln>
                <a:solidFill>
                  <a:schemeClr val="bg1"/>
                </a:solidFill>
                <a:effectLst>
                  <a:outerShdw blurRad="114300" sx="101000" sy="101000" algn="ctr" rotWithShape="0">
                    <a:prstClr val="black">
                      <a:alpha val="35000"/>
                    </a:prstClr>
                  </a:outerShdw>
                </a:effectLst>
                <a:latin typeface="+mj-lt"/>
              </a:rPr>
              <a:t>The Medical Data Exchange Solution Enables Interoperability Between Disparate Systems to Provide a Patient-Centric View of Medical Data</a:t>
            </a:r>
          </a:p>
        </p:txBody>
      </p:sp>
      <p:sp>
        <p:nvSpPr>
          <p:cNvPr id="47" name="Rectangle 46"/>
          <p:cNvSpPr/>
          <p:nvPr/>
        </p:nvSpPr>
        <p:spPr>
          <a:xfrm>
            <a:off x="1597701" y="2086651"/>
            <a:ext cx="5962596" cy="991003"/>
          </a:xfrm>
          <a:prstGeom prst="rect">
            <a:avLst/>
          </a:prstGeom>
          <a:gradFill flip="none" rotWithShape="1">
            <a:gsLst>
              <a:gs pos="0">
                <a:srgbClr val="DFF3F9"/>
              </a:gs>
              <a:gs pos="100000">
                <a:srgbClr val="89DAFF"/>
              </a:gs>
            </a:gsLst>
            <a:lin ang="5400000" scaled="1"/>
            <a:tileRect/>
          </a:gradFill>
          <a:ln w="50800">
            <a:noFill/>
            <a:round/>
            <a:headEnd/>
            <a:tailEnd/>
          </a:ln>
          <a:effectLst>
            <a:outerShdw blurRad="50800" dist="38100" dir="5400000" algn="t" rotWithShape="0">
              <a:prstClr val="black">
                <a:alpha val="40000"/>
              </a:prstClr>
            </a:outerShdw>
          </a:effectLst>
        </p:spPr>
        <p:txBody>
          <a:bodyPr lIns="0" tIns="0" rIns="0" bIns="0"/>
          <a:lstStyle/>
          <a:p>
            <a:pPr>
              <a:lnSpc>
                <a:spcPts val="1700"/>
              </a:lnSpc>
              <a:spcBef>
                <a:spcPct val="0"/>
              </a:spcBef>
              <a:defRPr/>
            </a:pPr>
            <a:endParaRPr lang="en-US" dirty="0" smtClean="0">
              <a:solidFill>
                <a:schemeClr val="tx1"/>
              </a:solidFill>
            </a:endParaRPr>
          </a:p>
        </p:txBody>
      </p:sp>
      <p:sp>
        <p:nvSpPr>
          <p:cNvPr id="48" name="Rounded Rectangle 47"/>
          <p:cNvSpPr/>
          <p:nvPr/>
        </p:nvSpPr>
        <p:spPr>
          <a:xfrm>
            <a:off x="1716059" y="2341174"/>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49" name="Rounded Rectangle 48"/>
          <p:cNvSpPr/>
          <p:nvPr/>
        </p:nvSpPr>
        <p:spPr>
          <a:xfrm>
            <a:off x="1716059" y="2707886"/>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0" name="Rounded Rectangle 49"/>
          <p:cNvSpPr/>
          <p:nvPr/>
        </p:nvSpPr>
        <p:spPr>
          <a:xfrm>
            <a:off x="2892397" y="2341174"/>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1" name="Rounded Rectangle 50"/>
          <p:cNvSpPr/>
          <p:nvPr/>
        </p:nvSpPr>
        <p:spPr>
          <a:xfrm>
            <a:off x="2892397" y="2707886"/>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2" name="Rounded Rectangle 51"/>
          <p:cNvSpPr/>
          <p:nvPr/>
        </p:nvSpPr>
        <p:spPr>
          <a:xfrm>
            <a:off x="4044921" y="2341174"/>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3" name="Rounded Rectangle 52"/>
          <p:cNvSpPr/>
          <p:nvPr/>
        </p:nvSpPr>
        <p:spPr>
          <a:xfrm>
            <a:off x="4044921" y="2707886"/>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4" name="Rounded Rectangle 53"/>
          <p:cNvSpPr/>
          <p:nvPr/>
        </p:nvSpPr>
        <p:spPr>
          <a:xfrm>
            <a:off x="5211733" y="2341174"/>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5" name="Rounded Rectangle 54"/>
          <p:cNvSpPr/>
          <p:nvPr/>
        </p:nvSpPr>
        <p:spPr>
          <a:xfrm>
            <a:off x="5211733" y="2707886"/>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6" name="Rounded Rectangle 55"/>
          <p:cNvSpPr/>
          <p:nvPr/>
        </p:nvSpPr>
        <p:spPr>
          <a:xfrm>
            <a:off x="6373782" y="2341174"/>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7" name="Rounded Rectangle 56"/>
          <p:cNvSpPr/>
          <p:nvPr/>
        </p:nvSpPr>
        <p:spPr>
          <a:xfrm>
            <a:off x="6373782" y="2707886"/>
            <a:ext cx="1079529" cy="309715"/>
          </a:xfrm>
          <a:prstGeom prst="roundRect">
            <a:avLst>
              <a:gd name="adj" fmla="val 0"/>
            </a:avLst>
          </a:prstGeom>
          <a:gradFill>
            <a:gsLst>
              <a:gs pos="0">
                <a:srgbClr val="0196D1"/>
              </a:gs>
              <a:gs pos="100000">
                <a:srgbClr val="02384E"/>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58" name="TextBox 57"/>
          <p:cNvSpPr txBox="1"/>
          <p:nvPr/>
        </p:nvSpPr>
        <p:spPr>
          <a:xfrm>
            <a:off x="2854080" y="2058371"/>
            <a:ext cx="3507691" cy="307777"/>
          </a:xfrm>
          <a:prstGeom prst="rect">
            <a:avLst/>
          </a:prstGeom>
          <a:noFill/>
        </p:spPr>
        <p:txBody>
          <a:bodyPr wrap="none" rtlCol="0">
            <a:spAutoFit/>
          </a:bodyPr>
          <a:lstStyle/>
          <a:p>
            <a:pPr algn="ctr"/>
            <a:r>
              <a:rPr lang="en-US" sz="1400" dirty="0" smtClean="0">
                <a:solidFill>
                  <a:srgbClr val="0096D6"/>
                </a:solidFill>
              </a:rPr>
              <a:t>Health Information Exchange Data Center</a:t>
            </a:r>
            <a:endParaRPr lang="en-US" sz="1400" dirty="0">
              <a:solidFill>
                <a:srgbClr val="0096D6"/>
              </a:solidFill>
            </a:endParaRPr>
          </a:p>
        </p:txBody>
      </p:sp>
      <p:sp>
        <p:nvSpPr>
          <p:cNvPr id="60" name="TextBox 59"/>
          <p:cNvSpPr txBox="1"/>
          <p:nvPr/>
        </p:nvSpPr>
        <p:spPr>
          <a:xfrm>
            <a:off x="1726229" y="2368918"/>
            <a:ext cx="1049992"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Analytics</a:t>
            </a:r>
            <a:endParaRPr lang="en-US" sz="1000" dirty="0">
              <a:solidFill>
                <a:schemeClr val="bg1"/>
              </a:solidFill>
            </a:endParaRPr>
          </a:p>
        </p:txBody>
      </p:sp>
      <p:sp>
        <p:nvSpPr>
          <p:cNvPr id="61" name="TextBox 60"/>
          <p:cNvSpPr txBox="1"/>
          <p:nvPr/>
        </p:nvSpPr>
        <p:spPr>
          <a:xfrm>
            <a:off x="1726230" y="2740393"/>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Routers</a:t>
            </a:r>
            <a:endParaRPr lang="en-US" sz="1000" dirty="0">
              <a:solidFill>
                <a:schemeClr val="bg1"/>
              </a:solidFill>
            </a:endParaRPr>
          </a:p>
        </p:txBody>
      </p:sp>
      <p:sp>
        <p:nvSpPr>
          <p:cNvPr id="62" name="TextBox 61"/>
          <p:cNvSpPr txBox="1"/>
          <p:nvPr/>
        </p:nvSpPr>
        <p:spPr>
          <a:xfrm>
            <a:off x="2902257" y="2368918"/>
            <a:ext cx="1060144" cy="267708"/>
          </a:xfrm>
          <a:prstGeom prst="rect">
            <a:avLst/>
          </a:prstGeom>
          <a:noFill/>
        </p:spPr>
        <p:txBody>
          <a:bodyPr wrap="square" rtlCol="0" anchor="ctr" anchorCtr="1">
            <a:noAutofit/>
          </a:bodyPr>
          <a:lstStyle/>
          <a:p>
            <a:pPr algn="ctr">
              <a:lnSpc>
                <a:spcPct val="90000"/>
              </a:lnSpc>
            </a:pPr>
            <a:r>
              <a:rPr lang="en-US" sz="950" dirty="0" smtClean="0">
                <a:solidFill>
                  <a:schemeClr val="bg1"/>
                </a:solidFill>
              </a:rPr>
              <a:t>Application Services</a:t>
            </a:r>
            <a:endParaRPr lang="en-US" sz="950" dirty="0">
              <a:solidFill>
                <a:schemeClr val="bg1"/>
              </a:solidFill>
            </a:endParaRPr>
          </a:p>
        </p:txBody>
      </p:sp>
      <p:sp>
        <p:nvSpPr>
          <p:cNvPr id="63" name="TextBox 62"/>
          <p:cNvSpPr txBox="1"/>
          <p:nvPr/>
        </p:nvSpPr>
        <p:spPr>
          <a:xfrm>
            <a:off x="2907330" y="2740393"/>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Switches</a:t>
            </a:r>
            <a:endParaRPr lang="en-US" sz="1000" dirty="0">
              <a:solidFill>
                <a:schemeClr val="bg1"/>
              </a:solidFill>
            </a:endParaRPr>
          </a:p>
        </p:txBody>
      </p:sp>
      <p:sp>
        <p:nvSpPr>
          <p:cNvPr id="64" name="TextBox 63"/>
          <p:cNvSpPr txBox="1"/>
          <p:nvPr/>
        </p:nvSpPr>
        <p:spPr>
          <a:xfrm>
            <a:off x="4059854" y="2368918"/>
            <a:ext cx="1049992"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Billing</a:t>
            </a:r>
            <a:endParaRPr lang="en-US" sz="1000" dirty="0">
              <a:solidFill>
                <a:schemeClr val="bg1"/>
              </a:solidFill>
            </a:endParaRPr>
          </a:p>
        </p:txBody>
      </p:sp>
      <p:sp>
        <p:nvSpPr>
          <p:cNvPr id="65" name="TextBox 64"/>
          <p:cNvSpPr txBox="1"/>
          <p:nvPr/>
        </p:nvSpPr>
        <p:spPr>
          <a:xfrm>
            <a:off x="4059855" y="2740393"/>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Security</a:t>
            </a:r>
            <a:endParaRPr lang="en-US" sz="1000" dirty="0">
              <a:solidFill>
                <a:schemeClr val="bg1"/>
              </a:solidFill>
            </a:endParaRPr>
          </a:p>
        </p:txBody>
      </p:sp>
      <p:sp>
        <p:nvSpPr>
          <p:cNvPr id="66" name="TextBox 65"/>
          <p:cNvSpPr txBox="1"/>
          <p:nvPr/>
        </p:nvSpPr>
        <p:spPr>
          <a:xfrm>
            <a:off x="5225079" y="2368918"/>
            <a:ext cx="1049992"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Collaboration</a:t>
            </a:r>
            <a:endParaRPr lang="en-US" sz="1000" dirty="0">
              <a:solidFill>
                <a:schemeClr val="bg1"/>
              </a:solidFill>
            </a:endParaRPr>
          </a:p>
        </p:txBody>
      </p:sp>
      <p:sp>
        <p:nvSpPr>
          <p:cNvPr id="67" name="TextBox 66"/>
          <p:cNvSpPr txBox="1"/>
          <p:nvPr/>
        </p:nvSpPr>
        <p:spPr>
          <a:xfrm>
            <a:off x="5225080" y="2740393"/>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Storage</a:t>
            </a:r>
            <a:endParaRPr lang="en-US" sz="1000" dirty="0">
              <a:solidFill>
                <a:schemeClr val="bg1"/>
              </a:solidFill>
            </a:endParaRPr>
          </a:p>
        </p:txBody>
      </p:sp>
      <p:sp>
        <p:nvSpPr>
          <p:cNvPr id="68" name="TextBox 67"/>
          <p:cNvSpPr txBox="1"/>
          <p:nvPr/>
        </p:nvSpPr>
        <p:spPr>
          <a:xfrm>
            <a:off x="6387129" y="2368918"/>
            <a:ext cx="1049992"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eRX</a:t>
            </a:r>
            <a:endParaRPr lang="en-US" sz="1000" dirty="0">
              <a:solidFill>
                <a:schemeClr val="bg1"/>
              </a:solidFill>
            </a:endParaRPr>
          </a:p>
        </p:txBody>
      </p:sp>
      <p:sp>
        <p:nvSpPr>
          <p:cNvPr id="69" name="TextBox 68"/>
          <p:cNvSpPr txBox="1"/>
          <p:nvPr/>
        </p:nvSpPr>
        <p:spPr>
          <a:xfrm>
            <a:off x="6387130" y="2740393"/>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Servers</a:t>
            </a:r>
            <a:endParaRPr lang="en-US" sz="1000" dirty="0">
              <a:solidFill>
                <a:schemeClr val="bg1"/>
              </a:solidFill>
            </a:endParaRPr>
          </a:p>
        </p:txBody>
      </p:sp>
      <p:sp>
        <p:nvSpPr>
          <p:cNvPr id="70" name="Rectangle 69"/>
          <p:cNvSpPr/>
          <p:nvPr/>
        </p:nvSpPr>
        <p:spPr>
          <a:xfrm>
            <a:off x="673874" y="3174762"/>
            <a:ext cx="7810250" cy="636113"/>
          </a:xfrm>
          <a:prstGeom prst="rect">
            <a:avLst/>
          </a:prstGeom>
          <a:gradFill flip="none" rotWithShape="1">
            <a:gsLst>
              <a:gs pos="0">
                <a:srgbClr val="FAC9A4"/>
              </a:gs>
              <a:gs pos="100000">
                <a:srgbClr val="F8A86C"/>
              </a:gs>
            </a:gsLst>
            <a:lin ang="5400000" scaled="1"/>
            <a:tileRect/>
          </a:gradFill>
          <a:ln w="50800">
            <a:noFill/>
            <a:round/>
            <a:headEnd/>
            <a:tailEnd/>
          </a:ln>
          <a:effectLst>
            <a:outerShdw blurRad="50800" dist="38100" dir="5400000" algn="t" rotWithShape="0">
              <a:prstClr val="black">
                <a:alpha val="40000"/>
              </a:prstClr>
            </a:outerShdw>
          </a:effectLst>
        </p:spPr>
        <p:txBody>
          <a:bodyPr lIns="0" tIns="0" rIns="0" bIns="0"/>
          <a:lstStyle/>
          <a:p>
            <a:pPr>
              <a:lnSpc>
                <a:spcPts val="1700"/>
              </a:lnSpc>
              <a:spcBef>
                <a:spcPct val="0"/>
              </a:spcBef>
              <a:defRPr/>
            </a:pPr>
            <a:endParaRPr lang="en-US" dirty="0" smtClean="0">
              <a:solidFill>
                <a:schemeClr val="tx1"/>
              </a:solidFill>
            </a:endParaRPr>
          </a:p>
        </p:txBody>
      </p:sp>
      <p:sp>
        <p:nvSpPr>
          <p:cNvPr id="71" name="TextBox 70"/>
          <p:cNvSpPr txBox="1"/>
          <p:nvPr/>
        </p:nvSpPr>
        <p:spPr>
          <a:xfrm>
            <a:off x="2923015" y="3150119"/>
            <a:ext cx="3369833" cy="307777"/>
          </a:xfrm>
          <a:prstGeom prst="rect">
            <a:avLst/>
          </a:prstGeom>
          <a:noFill/>
        </p:spPr>
        <p:txBody>
          <a:bodyPr wrap="none" rtlCol="0">
            <a:spAutoFit/>
          </a:bodyPr>
          <a:lstStyle/>
          <a:p>
            <a:pPr algn="ctr"/>
            <a:r>
              <a:rPr lang="en-US" sz="1400" dirty="0" smtClean="0">
                <a:solidFill>
                  <a:srgbClr val="EB3A23"/>
                </a:solidFill>
              </a:rPr>
              <a:t>Interoperability Services MDES or Other</a:t>
            </a:r>
            <a:endParaRPr lang="en-US" sz="1400" dirty="0">
              <a:solidFill>
                <a:srgbClr val="EB3A23"/>
              </a:solidFill>
            </a:endParaRPr>
          </a:p>
        </p:txBody>
      </p:sp>
      <p:grpSp>
        <p:nvGrpSpPr>
          <p:cNvPr id="74" name="Group 73"/>
          <p:cNvGrpSpPr/>
          <p:nvPr/>
        </p:nvGrpSpPr>
        <p:grpSpPr>
          <a:xfrm>
            <a:off x="811085" y="3422562"/>
            <a:ext cx="1345738" cy="309715"/>
            <a:chOff x="1716059" y="3449277"/>
            <a:chExt cx="1079529" cy="309715"/>
          </a:xfrm>
        </p:grpSpPr>
        <p:sp>
          <p:nvSpPr>
            <p:cNvPr id="72" name="Rounded Rectangle 71"/>
            <p:cNvSpPr/>
            <p:nvPr/>
          </p:nvSpPr>
          <p:spPr>
            <a:xfrm>
              <a:off x="1716059" y="3449277"/>
              <a:ext cx="1079529" cy="309715"/>
            </a:xfrm>
            <a:prstGeom prst="roundRect">
              <a:avLst>
                <a:gd name="adj" fmla="val 0"/>
              </a:avLst>
            </a:prstGeom>
            <a:gradFill>
              <a:gsLst>
                <a:gs pos="0">
                  <a:srgbClr val="F58025"/>
                </a:gs>
                <a:gs pos="100000">
                  <a:srgbClr val="AC4E08"/>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R="0" lvl="0" indent="0" defTabSz="814388">
                <a:buClrTx/>
                <a:buSzTx/>
                <a:buFontTx/>
                <a:buNone/>
                <a:tabLst/>
                <a:defRPr/>
              </a:pPr>
              <a:endParaRPr lang="en-US" sz="2800" dirty="0" smtClean="0">
                <a:latin typeface="Arial" pitchFamily="34" charset="0"/>
                <a:cs typeface="Arial" pitchFamily="34" charset="0"/>
              </a:endParaRPr>
            </a:p>
          </p:txBody>
        </p:sp>
        <p:sp>
          <p:nvSpPr>
            <p:cNvPr id="73" name="TextBox 72"/>
            <p:cNvSpPr txBox="1"/>
            <p:nvPr/>
          </p:nvSpPr>
          <p:spPr>
            <a:xfrm>
              <a:off x="1726230" y="3481784"/>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Patient Indexing</a:t>
              </a:r>
              <a:endParaRPr lang="en-US" sz="1000" dirty="0">
                <a:solidFill>
                  <a:schemeClr val="bg1"/>
                </a:solidFill>
              </a:endParaRPr>
            </a:p>
          </p:txBody>
        </p:sp>
      </p:grpSp>
      <p:grpSp>
        <p:nvGrpSpPr>
          <p:cNvPr id="75" name="Group 74"/>
          <p:cNvGrpSpPr/>
          <p:nvPr/>
        </p:nvGrpSpPr>
        <p:grpSpPr>
          <a:xfrm>
            <a:off x="2374024" y="3422562"/>
            <a:ext cx="1345738" cy="309715"/>
            <a:chOff x="1716059" y="3449277"/>
            <a:chExt cx="1079529" cy="309715"/>
          </a:xfrm>
        </p:grpSpPr>
        <p:sp>
          <p:nvSpPr>
            <p:cNvPr id="76" name="Rounded Rectangle 75"/>
            <p:cNvSpPr/>
            <p:nvPr/>
          </p:nvSpPr>
          <p:spPr>
            <a:xfrm>
              <a:off x="1716059" y="3449277"/>
              <a:ext cx="1079529" cy="309715"/>
            </a:xfrm>
            <a:prstGeom prst="roundRect">
              <a:avLst>
                <a:gd name="adj" fmla="val 0"/>
              </a:avLst>
            </a:prstGeom>
            <a:gradFill>
              <a:gsLst>
                <a:gs pos="0">
                  <a:srgbClr val="F58025"/>
                </a:gs>
                <a:gs pos="100000">
                  <a:srgbClr val="AC4E08"/>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R="0" lvl="0" indent="0" defTabSz="814388">
                <a:buClrTx/>
                <a:buSzTx/>
                <a:buFontTx/>
                <a:buNone/>
                <a:tabLst/>
                <a:defRPr/>
              </a:pPr>
              <a:endParaRPr lang="en-US" sz="2800" dirty="0" smtClean="0">
                <a:latin typeface="Arial" pitchFamily="34" charset="0"/>
                <a:cs typeface="Arial" pitchFamily="34" charset="0"/>
              </a:endParaRPr>
            </a:p>
          </p:txBody>
        </p:sp>
        <p:sp>
          <p:nvSpPr>
            <p:cNvPr id="77" name="TextBox 76"/>
            <p:cNvSpPr txBox="1"/>
            <p:nvPr/>
          </p:nvSpPr>
          <p:spPr>
            <a:xfrm>
              <a:off x="1726230" y="3481784"/>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Document Exchange</a:t>
              </a:r>
              <a:endParaRPr lang="en-US" sz="1000" dirty="0">
                <a:solidFill>
                  <a:schemeClr val="bg1"/>
                </a:solidFill>
              </a:endParaRPr>
            </a:p>
          </p:txBody>
        </p:sp>
      </p:grpSp>
      <p:grpSp>
        <p:nvGrpSpPr>
          <p:cNvPr id="78" name="Group 77"/>
          <p:cNvGrpSpPr/>
          <p:nvPr/>
        </p:nvGrpSpPr>
        <p:grpSpPr>
          <a:xfrm>
            <a:off x="3936964" y="3422562"/>
            <a:ext cx="1345738" cy="309715"/>
            <a:chOff x="1716059" y="3449277"/>
            <a:chExt cx="1079529" cy="309715"/>
          </a:xfrm>
        </p:grpSpPr>
        <p:sp>
          <p:nvSpPr>
            <p:cNvPr id="79" name="Rounded Rectangle 78"/>
            <p:cNvSpPr/>
            <p:nvPr/>
          </p:nvSpPr>
          <p:spPr>
            <a:xfrm>
              <a:off x="1716059" y="3449277"/>
              <a:ext cx="1079529" cy="309715"/>
            </a:xfrm>
            <a:prstGeom prst="roundRect">
              <a:avLst>
                <a:gd name="adj" fmla="val 0"/>
              </a:avLst>
            </a:prstGeom>
            <a:gradFill>
              <a:gsLst>
                <a:gs pos="0">
                  <a:srgbClr val="F58025"/>
                </a:gs>
                <a:gs pos="100000">
                  <a:srgbClr val="AC4E08"/>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R="0" lvl="0" indent="0" defTabSz="814388">
                <a:buClrTx/>
                <a:buSzTx/>
                <a:buFontTx/>
                <a:buNone/>
                <a:tabLst/>
                <a:defRPr/>
              </a:pPr>
              <a:endParaRPr lang="en-US" sz="2800" dirty="0" smtClean="0">
                <a:latin typeface="Arial" pitchFamily="34" charset="0"/>
                <a:cs typeface="Arial" pitchFamily="34" charset="0"/>
              </a:endParaRPr>
            </a:p>
          </p:txBody>
        </p:sp>
        <p:sp>
          <p:nvSpPr>
            <p:cNvPr id="80" name="TextBox 79"/>
            <p:cNvSpPr txBox="1"/>
            <p:nvPr/>
          </p:nvSpPr>
          <p:spPr>
            <a:xfrm>
              <a:off x="1726230" y="3481784"/>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Portal Functionality</a:t>
              </a:r>
              <a:endParaRPr lang="en-US" sz="1000" dirty="0">
                <a:solidFill>
                  <a:schemeClr val="bg1"/>
                </a:solidFill>
              </a:endParaRPr>
            </a:p>
          </p:txBody>
        </p:sp>
      </p:grpSp>
      <p:grpSp>
        <p:nvGrpSpPr>
          <p:cNvPr id="81" name="Group 80"/>
          <p:cNvGrpSpPr/>
          <p:nvPr/>
        </p:nvGrpSpPr>
        <p:grpSpPr>
          <a:xfrm>
            <a:off x="5488151" y="3422562"/>
            <a:ext cx="1345738" cy="309715"/>
            <a:chOff x="1716059" y="3449277"/>
            <a:chExt cx="1079529" cy="309715"/>
          </a:xfrm>
        </p:grpSpPr>
        <p:sp>
          <p:nvSpPr>
            <p:cNvPr id="82" name="Rounded Rectangle 81"/>
            <p:cNvSpPr/>
            <p:nvPr/>
          </p:nvSpPr>
          <p:spPr>
            <a:xfrm>
              <a:off x="1716059" y="3449277"/>
              <a:ext cx="1079529" cy="309715"/>
            </a:xfrm>
            <a:prstGeom prst="roundRect">
              <a:avLst>
                <a:gd name="adj" fmla="val 0"/>
              </a:avLst>
            </a:prstGeom>
            <a:gradFill>
              <a:gsLst>
                <a:gs pos="0">
                  <a:srgbClr val="F58025"/>
                </a:gs>
                <a:gs pos="100000">
                  <a:srgbClr val="AC4E08"/>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R="0" lvl="0" indent="0" defTabSz="814388">
                <a:buClrTx/>
                <a:buSzTx/>
                <a:buFontTx/>
                <a:buNone/>
                <a:tabLst/>
                <a:defRPr/>
              </a:pPr>
              <a:endParaRPr lang="en-US" sz="2800" dirty="0" smtClean="0">
                <a:latin typeface="Arial" pitchFamily="34" charset="0"/>
                <a:cs typeface="Arial" pitchFamily="34" charset="0"/>
              </a:endParaRPr>
            </a:p>
          </p:txBody>
        </p:sp>
        <p:sp>
          <p:nvSpPr>
            <p:cNvPr id="83" name="TextBox 82"/>
            <p:cNvSpPr txBox="1"/>
            <p:nvPr/>
          </p:nvSpPr>
          <p:spPr>
            <a:xfrm>
              <a:off x="1726230" y="3481784"/>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Access/Auditing</a:t>
              </a:r>
              <a:endParaRPr lang="en-US" sz="1000" dirty="0">
                <a:solidFill>
                  <a:schemeClr val="bg1"/>
                </a:solidFill>
              </a:endParaRPr>
            </a:p>
          </p:txBody>
        </p:sp>
      </p:grpSp>
      <p:grpSp>
        <p:nvGrpSpPr>
          <p:cNvPr id="84" name="Group 83"/>
          <p:cNvGrpSpPr/>
          <p:nvPr/>
        </p:nvGrpSpPr>
        <p:grpSpPr>
          <a:xfrm>
            <a:off x="7015837" y="3422562"/>
            <a:ext cx="1345738" cy="309715"/>
            <a:chOff x="1716059" y="3449277"/>
            <a:chExt cx="1079529" cy="309715"/>
          </a:xfrm>
        </p:grpSpPr>
        <p:sp>
          <p:nvSpPr>
            <p:cNvPr id="85" name="Rounded Rectangle 84"/>
            <p:cNvSpPr/>
            <p:nvPr/>
          </p:nvSpPr>
          <p:spPr>
            <a:xfrm>
              <a:off x="1716059" y="3449277"/>
              <a:ext cx="1079529" cy="309715"/>
            </a:xfrm>
            <a:prstGeom prst="roundRect">
              <a:avLst>
                <a:gd name="adj" fmla="val 0"/>
              </a:avLst>
            </a:prstGeom>
            <a:gradFill>
              <a:gsLst>
                <a:gs pos="0">
                  <a:srgbClr val="F58025"/>
                </a:gs>
                <a:gs pos="100000">
                  <a:srgbClr val="AC4E08"/>
                </a:gs>
              </a:gsLst>
              <a:lin ang="5400000" scaled="1"/>
            </a:gra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R="0" lvl="0" indent="0" defTabSz="814388">
                <a:buClrTx/>
                <a:buSzTx/>
                <a:buFontTx/>
                <a:buNone/>
                <a:tabLst/>
                <a:defRPr/>
              </a:pPr>
              <a:endParaRPr lang="en-US" sz="2800" dirty="0" smtClean="0">
                <a:latin typeface="Arial" pitchFamily="34" charset="0"/>
                <a:cs typeface="Arial" pitchFamily="34" charset="0"/>
              </a:endParaRPr>
            </a:p>
          </p:txBody>
        </p:sp>
        <p:sp>
          <p:nvSpPr>
            <p:cNvPr id="86" name="TextBox 85"/>
            <p:cNvSpPr txBox="1"/>
            <p:nvPr/>
          </p:nvSpPr>
          <p:spPr>
            <a:xfrm>
              <a:off x="1726230" y="3481784"/>
              <a:ext cx="1049990" cy="246221"/>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Data Store</a:t>
              </a:r>
              <a:endParaRPr lang="en-US" sz="1000" dirty="0">
                <a:solidFill>
                  <a:schemeClr val="bg1"/>
                </a:solidFill>
              </a:endParaRPr>
            </a:p>
          </p:txBody>
        </p:sp>
      </p:grpSp>
      <p:sp>
        <p:nvSpPr>
          <p:cNvPr id="90" name="Rounded Rectangle 89"/>
          <p:cNvSpPr/>
          <p:nvPr/>
        </p:nvSpPr>
        <p:spPr>
          <a:xfrm>
            <a:off x="674351" y="4033616"/>
            <a:ext cx="1200431" cy="977514"/>
          </a:xfrm>
          <a:prstGeom prst="roundRect">
            <a:avLst>
              <a:gd name="adj" fmla="val 0"/>
            </a:avLst>
          </a:prstGeom>
          <a:gradFill rotWithShape="1">
            <a:gsLst>
              <a:gs pos="0">
                <a:srgbClr val="FFFFFF">
                  <a:lumMod val="65000"/>
                </a:srgbClr>
              </a:gs>
              <a:gs pos="100000">
                <a:srgbClr val="000000">
                  <a:lumMod val="75000"/>
                  <a:lumOff val="25000"/>
                </a:srgbClr>
              </a:gs>
            </a:gsLst>
            <a:lin ang="5400000" scaled="1"/>
          </a:gradFill>
          <a:ln w="28575" algn="ctr">
            <a:noFill/>
            <a:round/>
            <a:headEnd/>
            <a:tailEnd/>
          </a:ln>
          <a:effectLst>
            <a:outerShdw blurRad="88900" dist="114300" dir="5400000" algn="t" rotWithShape="0">
              <a:prstClr val="black">
                <a:alpha val="40000"/>
              </a:prstClr>
            </a:outerShdw>
          </a:effectLst>
        </p:spPr>
        <p:txBody>
          <a:bodyPr wrap="none" anchor="ctr"/>
          <a:lstStyle/>
          <a:p>
            <a:pPr>
              <a:defRPr/>
            </a:pPr>
            <a:endParaRPr lang="en-US" sz="1600" b="1" kern="0" dirty="0" smtClean="0">
              <a:solidFill>
                <a:sysClr val="windowText" lastClr="000000"/>
              </a:solidFill>
            </a:endParaRPr>
          </a:p>
        </p:txBody>
      </p:sp>
      <p:sp>
        <p:nvSpPr>
          <p:cNvPr id="91" name="TextBox 90"/>
          <p:cNvSpPr txBox="1"/>
          <p:nvPr/>
        </p:nvSpPr>
        <p:spPr>
          <a:xfrm>
            <a:off x="685661" y="4803983"/>
            <a:ext cx="1167584" cy="181284"/>
          </a:xfrm>
          <a:prstGeom prst="rect">
            <a:avLst/>
          </a:prstGeom>
          <a:noFill/>
        </p:spPr>
        <p:txBody>
          <a:bodyPr wrap="square" rtlCol="0" anchor="ctr" anchorCtr="1">
            <a:noAutofit/>
          </a:bodyPr>
          <a:lstStyle/>
          <a:p>
            <a:pPr algn="ctr">
              <a:lnSpc>
                <a:spcPct val="90000"/>
              </a:lnSpc>
            </a:pPr>
            <a:r>
              <a:rPr lang="en-US" sz="1050" dirty="0" smtClean="0">
                <a:solidFill>
                  <a:schemeClr val="bg1"/>
                </a:solidFill>
              </a:rPr>
              <a:t>Hospital 1</a:t>
            </a:r>
            <a:endParaRPr lang="en-US" sz="1050" dirty="0">
              <a:solidFill>
                <a:schemeClr val="bg1"/>
              </a:solidFill>
            </a:endParaRPr>
          </a:p>
        </p:txBody>
      </p:sp>
      <p:sp>
        <p:nvSpPr>
          <p:cNvPr id="93" name="Rounded Rectangle 92"/>
          <p:cNvSpPr/>
          <p:nvPr/>
        </p:nvSpPr>
        <p:spPr>
          <a:xfrm>
            <a:off x="1996589" y="4033616"/>
            <a:ext cx="1200431" cy="977514"/>
          </a:xfrm>
          <a:prstGeom prst="roundRect">
            <a:avLst>
              <a:gd name="adj" fmla="val 0"/>
            </a:avLst>
          </a:prstGeom>
          <a:gradFill rotWithShape="1">
            <a:gsLst>
              <a:gs pos="0">
                <a:srgbClr val="FFFFFF">
                  <a:lumMod val="65000"/>
                </a:srgbClr>
              </a:gs>
              <a:gs pos="100000">
                <a:srgbClr val="000000">
                  <a:lumMod val="75000"/>
                  <a:lumOff val="25000"/>
                </a:srgbClr>
              </a:gs>
            </a:gsLst>
            <a:lin ang="5400000" scaled="1"/>
          </a:gradFill>
          <a:ln w="28575" algn="ctr">
            <a:noFill/>
            <a:round/>
            <a:headEnd/>
            <a:tailEnd/>
          </a:ln>
          <a:effectLst>
            <a:outerShdw blurRad="88900" dist="114300" dir="5400000" algn="t" rotWithShape="0">
              <a:prstClr val="black">
                <a:alpha val="40000"/>
              </a:prstClr>
            </a:outerShdw>
          </a:effectLst>
        </p:spPr>
        <p:txBody>
          <a:bodyPr wrap="none" anchor="ctr"/>
          <a:lstStyle/>
          <a:p>
            <a:pPr>
              <a:defRPr/>
            </a:pPr>
            <a:endParaRPr lang="en-US" sz="1600" b="1" kern="0" dirty="0" smtClean="0">
              <a:solidFill>
                <a:sysClr val="windowText" lastClr="000000"/>
              </a:solidFill>
            </a:endParaRPr>
          </a:p>
        </p:txBody>
      </p:sp>
      <p:sp>
        <p:nvSpPr>
          <p:cNvPr id="94" name="TextBox 93"/>
          <p:cNvSpPr txBox="1"/>
          <p:nvPr/>
        </p:nvSpPr>
        <p:spPr>
          <a:xfrm>
            <a:off x="2007899" y="4803983"/>
            <a:ext cx="1167584" cy="181284"/>
          </a:xfrm>
          <a:prstGeom prst="rect">
            <a:avLst/>
          </a:prstGeom>
          <a:noFill/>
        </p:spPr>
        <p:txBody>
          <a:bodyPr wrap="square" rtlCol="0" anchor="ctr" anchorCtr="1">
            <a:noAutofit/>
          </a:bodyPr>
          <a:lstStyle/>
          <a:p>
            <a:pPr algn="ctr">
              <a:lnSpc>
                <a:spcPct val="90000"/>
              </a:lnSpc>
            </a:pPr>
            <a:r>
              <a:rPr lang="en-US" sz="1050" dirty="0" smtClean="0">
                <a:solidFill>
                  <a:schemeClr val="bg1"/>
                </a:solidFill>
              </a:rPr>
              <a:t>Hospital 2</a:t>
            </a:r>
            <a:endParaRPr lang="en-US" sz="1050" dirty="0">
              <a:solidFill>
                <a:schemeClr val="bg1"/>
              </a:solidFill>
            </a:endParaRPr>
          </a:p>
        </p:txBody>
      </p:sp>
      <p:sp>
        <p:nvSpPr>
          <p:cNvPr id="96" name="Rounded Rectangle 95"/>
          <p:cNvSpPr/>
          <p:nvPr/>
        </p:nvSpPr>
        <p:spPr>
          <a:xfrm>
            <a:off x="3318827" y="4033616"/>
            <a:ext cx="1200431" cy="977514"/>
          </a:xfrm>
          <a:prstGeom prst="roundRect">
            <a:avLst>
              <a:gd name="adj" fmla="val 0"/>
            </a:avLst>
          </a:prstGeom>
          <a:gradFill rotWithShape="1">
            <a:gsLst>
              <a:gs pos="0">
                <a:srgbClr val="FFFFFF">
                  <a:lumMod val="65000"/>
                </a:srgbClr>
              </a:gs>
              <a:gs pos="100000">
                <a:srgbClr val="000000">
                  <a:lumMod val="75000"/>
                  <a:lumOff val="25000"/>
                </a:srgbClr>
              </a:gs>
            </a:gsLst>
            <a:lin ang="5400000" scaled="1"/>
          </a:gradFill>
          <a:ln w="28575" algn="ctr">
            <a:noFill/>
            <a:round/>
            <a:headEnd/>
            <a:tailEnd/>
          </a:ln>
          <a:effectLst>
            <a:outerShdw blurRad="88900" dist="114300" dir="5400000" algn="t" rotWithShape="0">
              <a:prstClr val="black">
                <a:alpha val="40000"/>
              </a:prstClr>
            </a:outerShdw>
          </a:effectLst>
        </p:spPr>
        <p:txBody>
          <a:bodyPr wrap="none" anchor="ctr"/>
          <a:lstStyle/>
          <a:p>
            <a:pPr>
              <a:defRPr/>
            </a:pPr>
            <a:endParaRPr lang="en-US" sz="1600" b="1" kern="0" dirty="0" smtClean="0">
              <a:solidFill>
                <a:sysClr val="windowText" lastClr="000000"/>
              </a:solidFill>
            </a:endParaRPr>
          </a:p>
        </p:txBody>
      </p:sp>
      <p:sp>
        <p:nvSpPr>
          <p:cNvPr id="97" name="TextBox 96"/>
          <p:cNvSpPr txBox="1"/>
          <p:nvPr/>
        </p:nvSpPr>
        <p:spPr>
          <a:xfrm>
            <a:off x="3330137" y="4803983"/>
            <a:ext cx="1167584" cy="181284"/>
          </a:xfrm>
          <a:prstGeom prst="rect">
            <a:avLst/>
          </a:prstGeom>
          <a:noFill/>
        </p:spPr>
        <p:txBody>
          <a:bodyPr wrap="square" rtlCol="0" anchor="ctr" anchorCtr="1">
            <a:noAutofit/>
          </a:bodyPr>
          <a:lstStyle/>
          <a:p>
            <a:pPr algn="ctr">
              <a:lnSpc>
                <a:spcPct val="90000"/>
              </a:lnSpc>
            </a:pPr>
            <a:r>
              <a:rPr lang="en-US" sz="1050" dirty="0" smtClean="0">
                <a:solidFill>
                  <a:schemeClr val="bg1"/>
                </a:solidFill>
              </a:rPr>
              <a:t>PCP</a:t>
            </a:r>
            <a:endParaRPr lang="en-US" sz="1050" dirty="0">
              <a:solidFill>
                <a:schemeClr val="bg1"/>
              </a:solidFill>
            </a:endParaRPr>
          </a:p>
        </p:txBody>
      </p:sp>
      <p:sp>
        <p:nvSpPr>
          <p:cNvPr id="107" name="Rounded Rectangle 106"/>
          <p:cNvSpPr/>
          <p:nvPr/>
        </p:nvSpPr>
        <p:spPr>
          <a:xfrm>
            <a:off x="4641067" y="4033616"/>
            <a:ext cx="1200431" cy="977514"/>
          </a:xfrm>
          <a:prstGeom prst="roundRect">
            <a:avLst>
              <a:gd name="adj" fmla="val 0"/>
            </a:avLst>
          </a:prstGeom>
          <a:gradFill rotWithShape="1">
            <a:gsLst>
              <a:gs pos="0">
                <a:srgbClr val="FFFFFF">
                  <a:lumMod val="65000"/>
                </a:srgbClr>
              </a:gs>
              <a:gs pos="100000">
                <a:srgbClr val="000000">
                  <a:lumMod val="75000"/>
                  <a:lumOff val="25000"/>
                </a:srgbClr>
              </a:gs>
            </a:gsLst>
            <a:lin ang="5400000" scaled="1"/>
          </a:gradFill>
          <a:ln w="28575" algn="ctr">
            <a:noFill/>
            <a:round/>
            <a:headEnd/>
            <a:tailEnd/>
          </a:ln>
          <a:effectLst>
            <a:outerShdw blurRad="88900" dist="114300" dir="5400000" algn="t" rotWithShape="0">
              <a:prstClr val="black">
                <a:alpha val="40000"/>
              </a:prstClr>
            </a:outerShdw>
          </a:effectLst>
        </p:spPr>
        <p:txBody>
          <a:bodyPr wrap="none" anchor="ctr"/>
          <a:lstStyle/>
          <a:p>
            <a:pPr>
              <a:defRPr/>
            </a:pPr>
            <a:endParaRPr lang="en-US" sz="1600" b="1" kern="0" dirty="0" smtClean="0">
              <a:solidFill>
                <a:sysClr val="windowText" lastClr="000000"/>
              </a:solidFill>
            </a:endParaRPr>
          </a:p>
        </p:txBody>
      </p:sp>
      <p:sp>
        <p:nvSpPr>
          <p:cNvPr id="108" name="TextBox 107"/>
          <p:cNvSpPr txBox="1"/>
          <p:nvPr/>
        </p:nvSpPr>
        <p:spPr>
          <a:xfrm>
            <a:off x="4652377" y="4803983"/>
            <a:ext cx="1167584" cy="181284"/>
          </a:xfrm>
          <a:prstGeom prst="rect">
            <a:avLst/>
          </a:prstGeom>
          <a:noFill/>
        </p:spPr>
        <p:txBody>
          <a:bodyPr wrap="square" rtlCol="0" anchor="ctr" anchorCtr="1">
            <a:noAutofit/>
          </a:bodyPr>
          <a:lstStyle/>
          <a:p>
            <a:pPr algn="ctr">
              <a:lnSpc>
                <a:spcPct val="90000"/>
              </a:lnSpc>
            </a:pPr>
            <a:r>
              <a:rPr lang="en-US" sz="1050" dirty="0" smtClean="0">
                <a:solidFill>
                  <a:schemeClr val="bg1"/>
                </a:solidFill>
              </a:rPr>
              <a:t>Radiology</a:t>
            </a:r>
            <a:endParaRPr lang="en-US" sz="1050" dirty="0">
              <a:solidFill>
                <a:schemeClr val="bg1"/>
              </a:solidFill>
            </a:endParaRPr>
          </a:p>
        </p:txBody>
      </p:sp>
      <p:sp>
        <p:nvSpPr>
          <p:cNvPr id="105" name="Rounded Rectangle 104"/>
          <p:cNvSpPr/>
          <p:nvPr/>
        </p:nvSpPr>
        <p:spPr>
          <a:xfrm>
            <a:off x="5963305" y="4033616"/>
            <a:ext cx="1200431" cy="977514"/>
          </a:xfrm>
          <a:prstGeom prst="roundRect">
            <a:avLst>
              <a:gd name="adj" fmla="val 0"/>
            </a:avLst>
          </a:prstGeom>
          <a:gradFill rotWithShape="1">
            <a:gsLst>
              <a:gs pos="0">
                <a:srgbClr val="FFFFFF">
                  <a:lumMod val="65000"/>
                </a:srgbClr>
              </a:gs>
              <a:gs pos="100000">
                <a:srgbClr val="000000">
                  <a:lumMod val="75000"/>
                  <a:lumOff val="25000"/>
                </a:srgbClr>
              </a:gs>
            </a:gsLst>
            <a:lin ang="5400000" scaled="1"/>
          </a:gradFill>
          <a:ln w="28575" algn="ctr">
            <a:noFill/>
            <a:round/>
            <a:headEnd/>
            <a:tailEnd/>
          </a:ln>
          <a:effectLst>
            <a:outerShdw blurRad="88900" dist="114300" dir="5400000" algn="t" rotWithShape="0">
              <a:prstClr val="black">
                <a:alpha val="40000"/>
              </a:prstClr>
            </a:outerShdw>
          </a:effectLst>
        </p:spPr>
        <p:txBody>
          <a:bodyPr wrap="none" anchor="ctr"/>
          <a:lstStyle/>
          <a:p>
            <a:pPr>
              <a:defRPr/>
            </a:pPr>
            <a:endParaRPr lang="en-US" sz="1600" b="1" kern="0" dirty="0" smtClean="0">
              <a:solidFill>
                <a:sysClr val="windowText" lastClr="000000"/>
              </a:solidFill>
            </a:endParaRPr>
          </a:p>
        </p:txBody>
      </p:sp>
      <p:sp>
        <p:nvSpPr>
          <p:cNvPr id="106" name="TextBox 105"/>
          <p:cNvSpPr txBox="1"/>
          <p:nvPr/>
        </p:nvSpPr>
        <p:spPr>
          <a:xfrm>
            <a:off x="5974615" y="4803983"/>
            <a:ext cx="1167584" cy="181284"/>
          </a:xfrm>
          <a:prstGeom prst="rect">
            <a:avLst/>
          </a:prstGeom>
          <a:noFill/>
        </p:spPr>
        <p:txBody>
          <a:bodyPr wrap="square" rtlCol="0" anchor="ctr" anchorCtr="1">
            <a:noAutofit/>
          </a:bodyPr>
          <a:lstStyle/>
          <a:p>
            <a:pPr algn="ctr">
              <a:lnSpc>
                <a:spcPct val="90000"/>
              </a:lnSpc>
            </a:pPr>
            <a:r>
              <a:rPr lang="en-US" sz="1050" dirty="0" smtClean="0">
                <a:solidFill>
                  <a:schemeClr val="bg1"/>
                </a:solidFill>
              </a:rPr>
              <a:t>Cardiology</a:t>
            </a:r>
            <a:endParaRPr lang="en-US" sz="1050" dirty="0">
              <a:solidFill>
                <a:schemeClr val="bg1"/>
              </a:solidFill>
            </a:endParaRPr>
          </a:p>
        </p:txBody>
      </p:sp>
      <p:sp>
        <p:nvSpPr>
          <p:cNvPr id="103" name="Rounded Rectangle 102"/>
          <p:cNvSpPr/>
          <p:nvPr/>
        </p:nvSpPr>
        <p:spPr>
          <a:xfrm>
            <a:off x="7285543" y="4033616"/>
            <a:ext cx="1200431" cy="977514"/>
          </a:xfrm>
          <a:prstGeom prst="roundRect">
            <a:avLst>
              <a:gd name="adj" fmla="val 0"/>
            </a:avLst>
          </a:prstGeom>
          <a:gradFill rotWithShape="1">
            <a:gsLst>
              <a:gs pos="0">
                <a:srgbClr val="FFFFFF">
                  <a:lumMod val="65000"/>
                </a:srgbClr>
              </a:gs>
              <a:gs pos="100000">
                <a:srgbClr val="000000">
                  <a:lumMod val="75000"/>
                  <a:lumOff val="25000"/>
                </a:srgbClr>
              </a:gs>
            </a:gsLst>
            <a:lin ang="5400000" scaled="1"/>
          </a:gradFill>
          <a:ln w="28575" algn="ctr">
            <a:noFill/>
            <a:round/>
            <a:headEnd/>
            <a:tailEnd/>
          </a:ln>
          <a:effectLst>
            <a:outerShdw blurRad="88900" dist="114300" dir="5400000" algn="t" rotWithShape="0">
              <a:prstClr val="black">
                <a:alpha val="40000"/>
              </a:prstClr>
            </a:outerShdw>
          </a:effectLst>
        </p:spPr>
        <p:txBody>
          <a:bodyPr wrap="none" anchor="ctr"/>
          <a:lstStyle/>
          <a:p>
            <a:pPr>
              <a:defRPr/>
            </a:pPr>
            <a:endParaRPr lang="en-US" sz="1600" b="1" kern="0" dirty="0" smtClean="0">
              <a:solidFill>
                <a:sysClr val="windowText" lastClr="000000"/>
              </a:solidFill>
            </a:endParaRPr>
          </a:p>
        </p:txBody>
      </p:sp>
      <p:sp>
        <p:nvSpPr>
          <p:cNvPr id="104" name="TextBox 103"/>
          <p:cNvSpPr txBox="1"/>
          <p:nvPr/>
        </p:nvSpPr>
        <p:spPr>
          <a:xfrm>
            <a:off x="7296853" y="4803983"/>
            <a:ext cx="1167584" cy="181284"/>
          </a:xfrm>
          <a:prstGeom prst="rect">
            <a:avLst/>
          </a:prstGeom>
          <a:noFill/>
        </p:spPr>
        <p:txBody>
          <a:bodyPr wrap="square" rtlCol="0" anchor="ctr" anchorCtr="1">
            <a:noAutofit/>
          </a:bodyPr>
          <a:lstStyle/>
          <a:p>
            <a:pPr algn="ctr">
              <a:lnSpc>
                <a:spcPct val="90000"/>
              </a:lnSpc>
            </a:pPr>
            <a:r>
              <a:rPr lang="en-US" sz="1050" dirty="0" smtClean="0">
                <a:solidFill>
                  <a:schemeClr val="bg1"/>
                </a:solidFill>
              </a:rPr>
              <a:t>Pharmacy</a:t>
            </a:r>
            <a:endParaRPr lang="en-US" sz="1050" dirty="0">
              <a:solidFill>
                <a:schemeClr val="bg1"/>
              </a:solidFill>
            </a:endParaRPr>
          </a:p>
        </p:txBody>
      </p:sp>
      <p:sp>
        <p:nvSpPr>
          <p:cNvPr id="118" name="Rectangle 117"/>
          <p:cNvSpPr/>
          <p:nvPr/>
        </p:nvSpPr>
        <p:spPr>
          <a:xfrm>
            <a:off x="681864" y="4074131"/>
            <a:ext cx="1189665" cy="198387"/>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9" name="Rectangle 118"/>
          <p:cNvSpPr/>
          <p:nvPr/>
        </p:nvSpPr>
        <p:spPr>
          <a:xfrm>
            <a:off x="2006462" y="4074131"/>
            <a:ext cx="1189665" cy="198387"/>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0" name="Rectangle 119"/>
          <p:cNvSpPr/>
          <p:nvPr/>
        </p:nvSpPr>
        <p:spPr>
          <a:xfrm>
            <a:off x="3322514" y="4074131"/>
            <a:ext cx="1189665" cy="198387"/>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1" name="Rectangle 120"/>
          <p:cNvSpPr/>
          <p:nvPr/>
        </p:nvSpPr>
        <p:spPr>
          <a:xfrm>
            <a:off x="4647112" y="4074131"/>
            <a:ext cx="1189665" cy="198387"/>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2" name="Rectangle 121"/>
          <p:cNvSpPr/>
          <p:nvPr/>
        </p:nvSpPr>
        <p:spPr>
          <a:xfrm>
            <a:off x="5971710" y="4074131"/>
            <a:ext cx="1189665" cy="198387"/>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3" name="Rectangle 122"/>
          <p:cNvSpPr/>
          <p:nvPr/>
        </p:nvSpPr>
        <p:spPr>
          <a:xfrm>
            <a:off x="7296308" y="4074131"/>
            <a:ext cx="1189665" cy="198387"/>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1" name="TextBox 110"/>
          <p:cNvSpPr txBox="1"/>
          <p:nvPr/>
        </p:nvSpPr>
        <p:spPr>
          <a:xfrm>
            <a:off x="2007899" y="4091475"/>
            <a:ext cx="1167584" cy="181284"/>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MDES</a:t>
            </a:r>
            <a:endParaRPr lang="en-US" sz="1000" dirty="0">
              <a:solidFill>
                <a:schemeClr val="bg1"/>
              </a:solidFill>
            </a:endParaRPr>
          </a:p>
        </p:txBody>
      </p:sp>
      <p:sp>
        <p:nvSpPr>
          <p:cNvPr id="112" name="TextBox 111"/>
          <p:cNvSpPr txBox="1"/>
          <p:nvPr/>
        </p:nvSpPr>
        <p:spPr>
          <a:xfrm>
            <a:off x="3330137" y="4091475"/>
            <a:ext cx="1167584" cy="181284"/>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MDES</a:t>
            </a:r>
            <a:endParaRPr lang="en-US" sz="1000" dirty="0">
              <a:solidFill>
                <a:schemeClr val="bg1"/>
              </a:solidFill>
            </a:endParaRPr>
          </a:p>
        </p:txBody>
      </p:sp>
      <p:sp>
        <p:nvSpPr>
          <p:cNvPr id="113" name="TextBox 112"/>
          <p:cNvSpPr txBox="1"/>
          <p:nvPr/>
        </p:nvSpPr>
        <p:spPr>
          <a:xfrm>
            <a:off x="4652377" y="4091475"/>
            <a:ext cx="1167584" cy="181284"/>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MDES</a:t>
            </a:r>
            <a:endParaRPr lang="en-US" sz="1000" dirty="0">
              <a:solidFill>
                <a:schemeClr val="bg1"/>
              </a:solidFill>
            </a:endParaRPr>
          </a:p>
        </p:txBody>
      </p:sp>
      <p:sp>
        <p:nvSpPr>
          <p:cNvPr id="114" name="TextBox 113"/>
          <p:cNvSpPr txBox="1"/>
          <p:nvPr/>
        </p:nvSpPr>
        <p:spPr>
          <a:xfrm>
            <a:off x="5974615" y="4091475"/>
            <a:ext cx="1167584" cy="181284"/>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MDES</a:t>
            </a:r>
            <a:endParaRPr lang="en-US" sz="1000" dirty="0">
              <a:solidFill>
                <a:schemeClr val="bg1"/>
              </a:solidFill>
            </a:endParaRPr>
          </a:p>
        </p:txBody>
      </p:sp>
      <p:sp>
        <p:nvSpPr>
          <p:cNvPr id="115" name="TextBox 114"/>
          <p:cNvSpPr txBox="1"/>
          <p:nvPr/>
        </p:nvSpPr>
        <p:spPr>
          <a:xfrm>
            <a:off x="7296853" y="4091475"/>
            <a:ext cx="1167584" cy="181284"/>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MDES</a:t>
            </a:r>
            <a:endParaRPr lang="en-US" sz="1000" dirty="0">
              <a:solidFill>
                <a:schemeClr val="bg1"/>
              </a:solidFill>
            </a:endParaRPr>
          </a:p>
        </p:txBody>
      </p:sp>
      <p:sp>
        <p:nvSpPr>
          <p:cNvPr id="110" name="TextBox 109"/>
          <p:cNvSpPr txBox="1"/>
          <p:nvPr/>
        </p:nvSpPr>
        <p:spPr>
          <a:xfrm>
            <a:off x="685661" y="4091475"/>
            <a:ext cx="1167584" cy="181284"/>
          </a:xfrm>
          <a:prstGeom prst="rect">
            <a:avLst/>
          </a:prstGeom>
          <a:noFill/>
        </p:spPr>
        <p:txBody>
          <a:bodyPr wrap="square" rtlCol="0" anchor="ctr" anchorCtr="1">
            <a:noAutofit/>
          </a:bodyPr>
          <a:lstStyle/>
          <a:p>
            <a:pPr algn="ctr">
              <a:lnSpc>
                <a:spcPct val="90000"/>
              </a:lnSpc>
            </a:pPr>
            <a:r>
              <a:rPr lang="en-US" sz="1000" dirty="0" smtClean="0">
                <a:solidFill>
                  <a:schemeClr val="bg1"/>
                </a:solidFill>
              </a:rPr>
              <a:t>MDES</a:t>
            </a:r>
            <a:endParaRPr lang="en-US" sz="1000" dirty="0">
              <a:solidFill>
                <a:schemeClr val="bg1"/>
              </a:solidFill>
            </a:endParaRPr>
          </a:p>
        </p:txBody>
      </p:sp>
      <p:pic>
        <p:nvPicPr>
          <p:cNvPr id="124" name="Picture 3"/>
          <p:cNvPicPr>
            <a:picLocks noChangeAspect="1" noChangeArrowheads="1"/>
          </p:cNvPicPr>
          <p:nvPr/>
        </p:nvPicPr>
        <p:blipFill>
          <a:blip r:embed="rId3" cstate="print"/>
          <a:srcRect l="86215" t="75403" r="4287" b="11145"/>
          <a:stretch>
            <a:fillRect/>
          </a:stretch>
        </p:blipFill>
        <p:spPr bwMode="auto">
          <a:xfrm>
            <a:off x="7670800" y="4315988"/>
            <a:ext cx="444500" cy="450198"/>
          </a:xfrm>
          <a:prstGeom prst="ellipse">
            <a:avLst/>
          </a:prstGeom>
          <a:noFill/>
          <a:ln>
            <a:noFill/>
          </a:ln>
          <a:effectLst>
            <a:outerShdw blurRad="50800" dist="38100" dir="5400000" algn="t" rotWithShape="0">
              <a:prstClr val="black">
                <a:alpha val="40000"/>
              </a:prstClr>
            </a:outerShdw>
          </a:effectLst>
        </p:spPr>
      </p:pic>
      <p:pic>
        <p:nvPicPr>
          <p:cNvPr id="125" name="Picture 3"/>
          <p:cNvPicPr>
            <a:picLocks noChangeAspect="1" noChangeArrowheads="1"/>
          </p:cNvPicPr>
          <p:nvPr/>
        </p:nvPicPr>
        <p:blipFill>
          <a:blip r:embed="rId3" cstate="print"/>
          <a:srcRect l="4149" t="75507" r="86376" b="11099"/>
          <a:stretch>
            <a:fillRect/>
          </a:stretch>
        </p:blipFill>
        <p:spPr bwMode="auto">
          <a:xfrm>
            <a:off x="1047496" y="4311218"/>
            <a:ext cx="443422" cy="448276"/>
          </a:xfrm>
          <a:prstGeom prst="ellipse">
            <a:avLst/>
          </a:prstGeom>
          <a:noFill/>
          <a:ln>
            <a:noFill/>
          </a:ln>
          <a:effectLst>
            <a:outerShdw blurRad="50800" dist="38100" dir="5400000" algn="t" rotWithShape="0">
              <a:prstClr val="black">
                <a:alpha val="40000"/>
              </a:prstClr>
            </a:outerShdw>
          </a:effectLst>
        </p:spPr>
      </p:pic>
      <p:pic>
        <p:nvPicPr>
          <p:cNvPr id="126" name="Picture 3"/>
          <p:cNvPicPr>
            <a:picLocks noChangeAspect="1" noChangeArrowheads="1"/>
          </p:cNvPicPr>
          <p:nvPr/>
        </p:nvPicPr>
        <p:blipFill>
          <a:blip r:embed="rId3" cstate="print"/>
          <a:srcRect l="20378" t="75734" r="69755" b="11242"/>
          <a:stretch>
            <a:fillRect/>
          </a:stretch>
        </p:blipFill>
        <p:spPr bwMode="auto">
          <a:xfrm>
            <a:off x="2369444" y="4309881"/>
            <a:ext cx="461762" cy="435868"/>
          </a:xfrm>
          <a:prstGeom prst="ellipse">
            <a:avLst/>
          </a:prstGeom>
          <a:noFill/>
          <a:ln>
            <a:noFill/>
          </a:ln>
          <a:effectLst>
            <a:outerShdw blurRad="50800" dist="38100" dir="5400000" algn="t" rotWithShape="0">
              <a:prstClr val="black">
                <a:alpha val="40000"/>
              </a:prstClr>
            </a:outerShdw>
          </a:effectLst>
        </p:spPr>
      </p:pic>
      <p:pic>
        <p:nvPicPr>
          <p:cNvPr id="127" name="Picture 3"/>
          <p:cNvPicPr>
            <a:picLocks noChangeAspect="1" noChangeArrowheads="1"/>
          </p:cNvPicPr>
          <p:nvPr/>
        </p:nvPicPr>
        <p:blipFill>
          <a:blip r:embed="rId3" cstate="print"/>
          <a:srcRect l="36957" t="75638" r="53596" b="11354"/>
          <a:stretch>
            <a:fillRect/>
          </a:stretch>
        </p:blipFill>
        <p:spPr bwMode="auto">
          <a:xfrm>
            <a:off x="3687520" y="4298641"/>
            <a:ext cx="442128" cy="435330"/>
          </a:xfrm>
          <a:prstGeom prst="ellipse">
            <a:avLst/>
          </a:prstGeom>
          <a:noFill/>
          <a:ln>
            <a:noFill/>
          </a:ln>
          <a:effectLst>
            <a:outerShdw blurRad="50800" dist="38100" dir="5400000" algn="t" rotWithShape="0">
              <a:prstClr val="black">
                <a:alpha val="40000"/>
              </a:prstClr>
            </a:outerShdw>
          </a:effectLst>
        </p:spPr>
      </p:pic>
      <p:pic>
        <p:nvPicPr>
          <p:cNvPr id="128" name="Picture 3"/>
          <p:cNvPicPr>
            <a:picLocks noChangeAspect="1" noChangeArrowheads="1"/>
          </p:cNvPicPr>
          <p:nvPr/>
        </p:nvPicPr>
        <p:blipFill>
          <a:blip r:embed="rId3" cstate="print"/>
          <a:srcRect l="53223" t="75686" r="37261" b="11161"/>
          <a:stretch>
            <a:fillRect/>
          </a:stretch>
        </p:blipFill>
        <p:spPr bwMode="auto">
          <a:xfrm>
            <a:off x="5017973" y="4310897"/>
            <a:ext cx="445364" cy="440186"/>
          </a:xfrm>
          <a:prstGeom prst="ellipse">
            <a:avLst/>
          </a:prstGeom>
          <a:noFill/>
          <a:ln>
            <a:noFill/>
          </a:ln>
          <a:effectLst>
            <a:outerShdw blurRad="50800" dist="38100" dir="5400000" algn="t" rotWithShape="0">
              <a:prstClr val="black">
                <a:alpha val="40000"/>
              </a:prstClr>
            </a:outerShdw>
          </a:effectLst>
        </p:spPr>
      </p:pic>
      <p:pic>
        <p:nvPicPr>
          <p:cNvPr id="129" name="Picture 3"/>
          <p:cNvPicPr>
            <a:picLocks noChangeAspect="1" noChangeArrowheads="1"/>
          </p:cNvPicPr>
          <p:nvPr/>
        </p:nvPicPr>
        <p:blipFill>
          <a:blip r:embed="rId3" cstate="print"/>
          <a:srcRect l="69931" t="75541" r="20996" b="11113"/>
          <a:stretch>
            <a:fillRect/>
          </a:stretch>
        </p:blipFill>
        <p:spPr bwMode="auto">
          <a:xfrm>
            <a:off x="6354210" y="4315598"/>
            <a:ext cx="424650" cy="446660"/>
          </a:xfrm>
          <a:prstGeom prst="ellipse">
            <a:avLst/>
          </a:prstGeom>
          <a:noFill/>
          <a:ln>
            <a:noFill/>
          </a:ln>
          <a:effectLst>
            <a:outerShdw blurRad="50800" dist="38100" dir="5400000" algn="t" rotWithShape="0">
              <a:prstClr val="black">
                <a:alpha val="40000"/>
              </a:prstClr>
            </a:outerShdw>
          </a:effectLst>
        </p:spPr>
      </p:pic>
      <p:sp>
        <p:nvSpPr>
          <p:cNvPr id="130" name="AutoShape 50"/>
          <p:cNvSpPr>
            <a:spLocks noChangeArrowheads="1"/>
          </p:cNvSpPr>
          <p:nvPr/>
        </p:nvSpPr>
        <p:spPr bwMode="auto">
          <a:xfrm rot="5400000">
            <a:off x="4456740" y="1350135"/>
            <a:ext cx="227345" cy="5026026"/>
          </a:xfrm>
          <a:prstGeom prst="homePlate">
            <a:avLst>
              <a:gd name="adj" fmla="val 51542"/>
            </a:avLst>
          </a:prstGeom>
          <a:gradFill rotWithShape="1">
            <a:gsLst>
              <a:gs pos="0">
                <a:srgbClr val="A6A8AB">
                  <a:alpha val="0"/>
                </a:srgbClr>
              </a:gs>
              <a:gs pos="100000">
                <a:srgbClr val="A6A8AB"/>
              </a:gs>
            </a:gsLst>
            <a:lin ang="0" scaled="1"/>
          </a:gradFill>
          <a:ln w="9525">
            <a:noFill/>
            <a:miter lim="800000"/>
            <a:headEnd/>
            <a:tailEnd/>
          </a:ln>
        </p:spPr>
        <p:txBody>
          <a:bodyPr lIns="82124" tIns="41061" rIns="82124" bIns="41061" anchor="ctr">
            <a:prstTxWarp prst="textNoShape">
              <a:avLst/>
            </a:prstTxWarp>
            <a:noAutofit/>
          </a:bodyPr>
          <a:lstStyle/>
          <a:p>
            <a:pPr eaLnBrk="1" hangingPunct="1">
              <a:lnSpc>
                <a:spcPct val="100000"/>
              </a:lnSpc>
            </a:pPr>
            <a:endParaRPr lang="en-US" sz="1800" dirty="0">
              <a:solidFill>
                <a:prstClr val="black"/>
              </a:solidFill>
              <a:latin typeface="Arial" charset="0"/>
              <a:cs typeface="Arial" charset="0"/>
            </a:endParaRPr>
          </a:p>
        </p:txBody>
      </p:sp>
    </p:spTree>
    <p:extLst>
      <p:ext uri="{BB962C8B-B14F-4D97-AF65-F5344CB8AC3E}">
        <p14:creationId xmlns:p14="http://schemas.microsoft.com/office/powerpoint/2010/main" val="254343747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verticalbar.png"/>
          <p:cNvPicPr>
            <a:picLocks noChangeAspect="1"/>
          </p:cNvPicPr>
          <p:nvPr/>
        </p:nvPicPr>
        <p:blipFill>
          <a:blip r:embed="rId3" cstate="print"/>
          <a:stretch>
            <a:fillRect/>
          </a:stretch>
        </p:blipFill>
        <p:spPr>
          <a:xfrm>
            <a:off x="4543108" y="1673017"/>
            <a:ext cx="55405" cy="3279983"/>
          </a:xfrm>
          <a:prstGeom prst="rect">
            <a:avLst/>
          </a:prstGeom>
          <a:noFill/>
          <a:ln>
            <a:noFill/>
          </a:ln>
        </p:spPr>
      </p:pic>
      <p:sp>
        <p:nvSpPr>
          <p:cNvPr id="55312" name="Title 31"/>
          <p:cNvSpPr>
            <a:spLocks noGrp="1"/>
          </p:cNvSpPr>
          <p:nvPr>
            <p:ph type="title"/>
          </p:nvPr>
        </p:nvSpPr>
        <p:spPr/>
        <p:txBody>
          <a:bodyPr/>
          <a:lstStyle/>
          <a:p>
            <a:r>
              <a:rPr lang="en-US" dirty="0" smtClean="0"/>
              <a:t>Klinikum Wels-Grieskirchen</a:t>
            </a:r>
          </a:p>
        </p:txBody>
      </p:sp>
      <p:sp>
        <p:nvSpPr>
          <p:cNvPr id="37" name="Text Placeholder 36"/>
          <p:cNvSpPr>
            <a:spLocks noGrp="1"/>
          </p:cNvSpPr>
          <p:nvPr>
            <p:ph type="body" sz="quarter" idx="10"/>
          </p:nvPr>
        </p:nvSpPr>
        <p:spPr>
          <a:xfrm>
            <a:off x="239713" y="2029968"/>
            <a:ext cx="4122425" cy="2732532"/>
          </a:xfrm>
        </p:spPr>
        <p:txBody>
          <a:bodyPr vert="horz" lIns="91440" tIns="45720" rIns="91440" bIns="45720" rtlCol="0">
            <a:noAutofit/>
          </a:bodyPr>
          <a:lstStyle/>
          <a:p>
            <a:r>
              <a:rPr lang="en-US" sz="1600" dirty="0" smtClean="0"/>
              <a:t>Improve quality of care by providing access to patient-centered data</a:t>
            </a:r>
          </a:p>
          <a:p>
            <a:r>
              <a:rPr lang="en-US" sz="1600" dirty="0" smtClean="0"/>
              <a:t>Supply information to authorized personnel where and when needed</a:t>
            </a:r>
          </a:p>
          <a:p>
            <a:r>
              <a:rPr lang="en-US" sz="1600" dirty="0" smtClean="0"/>
              <a:t>Combine complex patient indexes from two different organizations</a:t>
            </a:r>
          </a:p>
        </p:txBody>
      </p:sp>
      <p:sp>
        <p:nvSpPr>
          <p:cNvPr id="42" name="Text Placeholder 41"/>
          <p:cNvSpPr>
            <a:spLocks noGrp="1"/>
          </p:cNvSpPr>
          <p:nvPr>
            <p:ph type="body" sz="quarter" idx="11"/>
          </p:nvPr>
        </p:nvSpPr>
        <p:spPr>
          <a:xfrm>
            <a:off x="4706781" y="2029968"/>
            <a:ext cx="4122425" cy="2732532"/>
          </a:xfrm>
        </p:spPr>
        <p:txBody>
          <a:bodyPr vert="horz" lIns="91440" tIns="45720" rIns="91440" bIns="45720" rtlCol="0">
            <a:noAutofit/>
          </a:bodyPr>
          <a:lstStyle/>
          <a:p>
            <a:r>
              <a:rPr lang="en-US" sz="1600" dirty="0" smtClean="0"/>
              <a:t>Medical Data Exchange Solution to provide collaborative tolls for cross-facility communication</a:t>
            </a:r>
          </a:p>
          <a:p>
            <a:r>
              <a:rPr lang="en-US" sz="1600" dirty="0" smtClean="0"/>
              <a:t>Platform for application integration</a:t>
            </a:r>
          </a:p>
          <a:p>
            <a:r>
              <a:rPr lang="en-US" sz="1600" dirty="0" smtClean="0"/>
              <a:t>Application software for tabulating disparate patient data</a:t>
            </a:r>
          </a:p>
        </p:txBody>
      </p:sp>
      <p:cxnSp>
        <p:nvCxnSpPr>
          <p:cNvPr id="46" name="Straight Connector 45"/>
          <p:cNvCxnSpPr/>
          <p:nvPr/>
        </p:nvCxnSpPr>
        <p:spPr>
          <a:xfrm>
            <a:off x="335055" y="4994483"/>
            <a:ext cx="8458200" cy="0"/>
          </a:xfrm>
          <a:prstGeom prst="line">
            <a:avLst/>
          </a:prstGeom>
          <a:ln>
            <a:solidFill>
              <a:srgbClr val="435153"/>
            </a:solidFill>
          </a:ln>
        </p:spPr>
        <p:style>
          <a:lnRef idx="1">
            <a:schemeClr val="accent1"/>
          </a:lnRef>
          <a:fillRef idx="0">
            <a:schemeClr val="accent1"/>
          </a:fillRef>
          <a:effectRef idx="0">
            <a:schemeClr val="accent1"/>
          </a:effectRef>
          <a:fontRef idx="minor">
            <a:schemeClr val="tx1"/>
          </a:fontRef>
        </p:style>
      </p:cxnSp>
      <p:sp>
        <p:nvSpPr>
          <p:cNvPr id="47" name="Text Box 12"/>
          <p:cNvSpPr txBox="1">
            <a:spLocks noChangeArrowheads="1"/>
          </p:cNvSpPr>
          <p:nvPr/>
        </p:nvSpPr>
        <p:spPr bwMode="auto">
          <a:xfrm>
            <a:off x="2038350" y="5130051"/>
            <a:ext cx="6756026" cy="1116674"/>
          </a:xfrm>
          <a:prstGeom prst="rect">
            <a:avLst/>
          </a:prstGeom>
        </p:spPr>
        <p:txBody>
          <a:bodyPr vert="horz" lIns="91440" tIns="45720" rIns="91440" bIns="45720" rtlCol="0" anchor="ctr" anchorCtr="0">
            <a:noAutofit/>
          </a:bodyPr>
          <a:lstStyle/>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Enabled standards-based interoperability between disparate systems</a:t>
            </a:r>
          </a:p>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Increased staff productivity and efficiency</a:t>
            </a:r>
          </a:p>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Created a modernized, flexible, and easy-to-use interface to patient data for doctors and nurses</a:t>
            </a:r>
          </a:p>
        </p:txBody>
      </p:sp>
      <p:sp>
        <p:nvSpPr>
          <p:cNvPr id="48" name="TextBox 47"/>
          <p:cNvSpPr txBox="1"/>
          <p:nvPr/>
        </p:nvSpPr>
        <p:spPr>
          <a:xfrm>
            <a:off x="237745" y="5285074"/>
            <a:ext cx="1949644" cy="830997"/>
          </a:xfrm>
          <a:prstGeom prst="rect">
            <a:avLst/>
          </a:prstGeom>
          <a:noFill/>
        </p:spPr>
        <p:txBody>
          <a:bodyPr wrap="square" rtlCol="0" anchor="ctr" anchorCtr="0">
            <a:spAutoFit/>
          </a:bodyPr>
          <a:lstStyle/>
          <a:p>
            <a:r>
              <a:rPr lang="en-US" sz="2400" dirty="0" smtClean="0">
                <a:solidFill>
                  <a:schemeClr val="tx2"/>
                </a:solidFill>
              </a:rPr>
              <a:t>BUSINESS VALUE</a:t>
            </a:r>
            <a:endParaRPr lang="en-US" sz="2400" dirty="0">
              <a:solidFill>
                <a:schemeClr val="tx2"/>
              </a:solidFill>
            </a:endParaRPr>
          </a:p>
        </p:txBody>
      </p:sp>
      <p:sp>
        <p:nvSpPr>
          <p:cNvPr id="49" name="TextBox 48"/>
          <p:cNvSpPr txBox="1"/>
          <p:nvPr/>
        </p:nvSpPr>
        <p:spPr>
          <a:xfrm>
            <a:off x="237744" y="1530350"/>
            <a:ext cx="2050561" cy="461665"/>
          </a:xfrm>
          <a:prstGeom prst="rect">
            <a:avLst/>
          </a:prstGeom>
          <a:noFill/>
        </p:spPr>
        <p:txBody>
          <a:bodyPr wrap="none" rtlCol="0">
            <a:spAutoFit/>
          </a:bodyPr>
          <a:lstStyle/>
          <a:p>
            <a:r>
              <a:rPr lang="en-US" sz="2400" dirty="0" smtClean="0">
                <a:solidFill>
                  <a:schemeClr val="accent6"/>
                </a:solidFill>
              </a:rPr>
              <a:t>CHALLENGE</a:t>
            </a:r>
            <a:endParaRPr lang="en-US" sz="2400" dirty="0">
              <a:solidFill>
                <a:schemeClr val="accent6"/>
              </a:solidFill>
            </a:endParaRPr>
          </a:p>
        </p:txBody>
      </p:sp>
      <p:sp>
        <p:nvSpPr>
          <p:cNvPr id="50" name="TextBox 49"/>
          <p:cNvSpPr txBox="1"/>
          <p:nvPr/>
        </p:nvSpPr>
        <p:spPr>
          <a:xfrm>
            <a:off x="4709160" y="1530350"/>
            <a:ext cx="1757212" cy="461665"/>
          </a:xfrm>
          <a:prstGeom prst="rect">
            <a:avLst/>
          </a:prstGeom>
          <a:noFill/>
        </p:spPr>
        <p:txBody>
          <a:bodyPr wrap="none" rtlCol="0">
            <a:spAutoFit/>
          </a:bodyPr>
          <a:lstStyle/>
          <a:p>
            <a:r>
              <a:rPr lang="en-US" sz="2400" dirty="0" smtClean="0"/>
              <a:t>SOLUTION</a:t>
            </a:r>
            <a:endParaRPr lang="en-US" sz="2400" dirty="0"/>
          </a:p>
        </p:txBody>
      </p:sp>
      <p:sp>
        <p:nvSpPr>
          <p:cNvPr id="51" name="Title 31"/>
          <p:cNvSpPr txBox="1">
            <a:spLocks/>
          </p:cNvSpPr>
          <p:nvPr/>
        </p:nvSpPr>
        <p:spPr>
          <a:xfrm>
            <a:off x="229702" y="1219201"/>
            <a:ext cx="8588861" cy="382906"/>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rgbClr val="435153"/>
                </a:solidFill>
                <a:effectLst/>
                <a:uLnTx/>
                <a:uFillTx/>
                <a:latin typeface="+mj-lt"/>
                <a:ea typeface="+mj-ea"/>
                <a:cs typeface="+mj-cs"/>
              </a:rPr>
              <a:t>Improves Access to Patient</a:t>
            </a:r>
            <a:r>
              <a:rPr kumimoji="0" lang="en-US" sz="2400" b="0" i="0" u="none" strike="noStrike" kern="1200" cap="none" spc="-100" normalizeH="0" noProof="0" dirty="0" smtClean="0">
                <a:ln>
                  <a:noFill/>
                </a:ln>
                <a:solidFill>
                  <a:srgbClr val="435153"/>
                </a:solidFill>
                <a:effectLst/>
                <a:uLnTx/>
                <a:uFillTx/>
                <a:latin typeface="+mj-lt"/>
                <a:ea typeface="+mj-ea"/>
                <a:cs typeface="+mj-cs"/>
              </a:rPr>
              <a:t> Records</a:t>
            </a:r>
            <a:endParaRPr kumimoji="0" lang="en-US" sz="2400" b="0" i="0" u="none" strike="noStrike" kern="1200" cap="none" spc="-100" normalizeH="0" baseline="0" noProof="0" dirty="0" smtClean="0">
              <a:ln>
                <a:noFill/>
              </a:ln>
              <a:solidFill>
                <a:srgbClr val="435153"/>
              </a:solidFill>
              <a:effectLst/>
              <a:uLnTx/>
              <a:uFillTx/>
              <a:latin typeface="+mj-lt"/>
              <a:ea typeface="+mj-ea"/>
              <a:cs typeface="+mj-cs"/>
            </a:endParaRPr>
          </a:p>
        </p:txBody>
      </p:sp>
      <p:grpSp>
        <p:nvGrpSpPr>
          <p:cNvPr id="14" name="Group 7"/>
          <p:cNvGrpSpPr>
            <a:grpSpLocks/>
          </p:cNvGrpSpPr>
          <p:nvPr/>
        </p:nvGrpSpPr>
        <p:grpSpPr bwMode="auto">
          <a:xfrm>
            <a:off x="7239000" y="3937240"/>
            <a:ext cx="1524000" cy="966158"/>
            <a:chOff x="4724400" y="1600200"/>
            <a:chExt cx="4292600" cy="2667000"/>
          </a:xfrm>
          <a:effectLst>
            <a:outerShdw blurRad="50800" dist="38100" dir="5400000" algn="t" rotWithShape="0">
              <a:prstClr val="black">
                <a:alpha val="40000"/>
              </a:prstClr>
            </a:outerShdw>
          </a:effectLst>
        </p:grpSpPr>
        <p:pic>
          <p:nvPicPr>
            <p:cNvPr id="15" name="Picture 5"/>
            <p:cNvPicPr>
              <a:picLocks noChangeAspect="1"/>
            </p:cNvPicPr>
            <p:nvPr/>
          </p:nvPicPr>
          <p:blipFill>
            <a:blip r:embed="rId4" cstate="print"/>
            <a:srcRect/>
            <a:stretch>
              <a:fillRect/>
            </a:stretch>
          </p:blipFill>
          <p:spPr bwMode="auto">
            <a:xfrm>
              <a:off x="4724400" y="1600200"/>
              <a:ext cx="4292600" cy="1358901"/>
            </a:xfrm>
            <a:prstGeom prst="rect">
              <a:avLst/>
            </a:prstGeom>
            <a:noFill/>
            <a:ln w="12700">
              <a:noFill/>
              <a:miter lim="800000"/>
              <a:headEnd/>
              <a:tailEnd/>
            </a:ln>
          </p:spPr>
        </p:pic>
        <p:pic>
          <p:nvPicPr>
            <p:cNvPr id="16" name="Picture 6"/>
            <p:cNvPicPr>
              <a:picLocks noChangeAspect="1"/>
            </p:cNvPicPr>
            <p:nvPr/>
          </p:nvPicPr>
          <p:blipFill>
            <a:blip r:embed="rId5" cstate="print"/>
            <a:srcRect/>
            <a:stretch>
              <a:fillRect/>
            </a:stretch>
          </p:blipFill>
          <p:spPr bwMode="auto">
            <a:xfrm>
              <a:off x="4724400" y="2895601"/>
              <a:ext cx="4292600" cy="1371599"/>
            </a:xfrm>
            <a:prstGeom prst="rect">
              <a:avLst/>
            </a:prstGeom>
            <a:noFill/>
            <a:ln w="12700">
              <a:noFill/>
              <a:miter lim="800000"/>
              <a:headEnd/>
              <a:tailEnd/>
            </a:ln>
          </p:spPr>
        </p:pic>
      </p:grpSp>
      <p:grpSp>
        <p:nvGrpSpPr>
          <p:cNvPr id="17" name="Group 16"/>
          <p:cNvGrpSpPr/>
          <p:nvPr/>
        </p:nvGrpSpPr>
        <p:grpSpPr>
          <a:xfrm>
            <a:off x="7110101" y="418744"/>
            <a:ext cx="1845891" cy="640936"/>
            <a:chOff x="6564529" y="333287"/>
            <a:chExt cx="2391463" cy="828942"/>
          </a:xfrm>
        </p:grpSpPr>
        <p:sp>
          <p:nvSpPr>
            <p:cNvPr id="18" name="Rounded Rectangle 17"/>
            <p:cNvSpPr/>
            <p:nvPr/>
          </p:nvSpPr>
          <p:spPr>
            <a:xfrm>
              <a:off x="6564529" y="333287"/>
              <a:ext cx="2391463" cy="82894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9" name="Rectangle 18"/>
            <p:cNvSpPr/>
            <p:nvPr/>
          </p:nvSpPr>
          <p:spPr>
            <a:xfrm>
              <a:off x="6656313" y="442772"/>
              <a:ext cx="2212975" cy="60835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3" name="Picture 2"/>
          <p:cNvPicPr>
            <a:picLocks noChangeAspect="1" noChangeArrowheads="1"/>
          </p:cNvPicPr>
          <p:nvPr/>
        </p:nvPicPr>
        <p:blipFill>
          <a:blip r:embed="rId6" cstate="print"/>
          <a:srcRect l="17114" r="18121"/>
          <a:stretch>
            <a:fillRect/>
          </a:stretch>
        </p:blipFill>
        <p:spPr bwMode="auto">
          <a:xfrm>
            <a:off x="7569972" y="518461"/>
            <a:ext cx="924548" cy="440716"/>
          </a:xfrm>
          <a:prstGeom prst="rect">
            <a:avLst/>
          </a:prstGeom>
          <a:noFill/>
          <a:ln>
            <a:noFill/>
          </a:ln>
        </p:spPr>
      </p:pic>
    </p:spTree>
    <p:extLst>
      <p:ext uri="{BB962C8B-B14F-4D97-AF65-F5344CB8AC3E}">
        <p14:creationId xmlns:p14="http://schemas.microsoft.com/office/powerpoint/2010/main" val="2517346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outVertical)">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Solution: Cisco Data Center </a:t>
            </a:r>
            <a:br>
              <a:rPr lang="en-US" dirty="0" smtClean="0"/>
            </a:br>
            <a:r>
              <a:rPr lang="en-US" dirty="0" smtClean="0"/>
              <a:t>Virtualization for Healthcare</a:t>
            </a:r>
            <a:endParaRPr lang="en-US"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036064" y="2377440"/>
            <a:ext cx="5077968" cy="2329291"/>
          </a:xfrm>
          <a:prstGeom prst="rect">
            <a:avLst/>
          </a:prstGeom>
          <a:noFill/>
          <a:ln>
            <a:noFill/>
          </a:ln>
        </p:spPr>
      </p:pic>
      <p:sp>
        <p:nvSpPr>
          <p:cNvPr id="14" name="Rectangle 13"/>
          <p:cNvSpPr/>
          <p:nvPr/>
        </p:nvSpPr>
        <p:spPr>
          <a:xfrm>
            <a:off x="1207008" y="2023872"/>
            <a:ext cx="6739128" cy="369332"/>
          </a:xfrm>
          <a:prstGeom prst="rect">
            <a:avLst/>
          </a:prstGeom>
        </p:spPr>
        <p:txBody>
          <a:bodyPr wrap="square">
            <a:spAutoFit/>
          </a:bodyPr>
          <a:lstStyle/>
          <a:p>
            <a:pPr algn="ctr"/>
            <a:r>
              <a:rPr lang="en-US" dirty="0" smtClean="0">
                <a:ea typeface="ＭＳ Ｐゴシック" pitchFamily="34" charset="-128"/>
              </a:rPr>
              <a:t>Unites Compute, Network, Storage Access, and Virtualization</a:t>
            </a:r>
            <a:endParaRPr lang="en-US" dirty="0"/>
          </a:p>
        </p:txBody>
      </p:sp>
      <p:sp>
        <p:nvSpPr>
          <p:cNvPr id="15" name="Rectangle 14"/>
          <p:cNvSpPr/>
          <p:nvPr/>
        </p:nvSpPr>
        <p:spPr>
          <a:xfrm>
            <a:off x="2874264" y="4724400"/>
            <a:ext cx="3478388" cy="369332"/>
          </a:xfrm>
          <a:prstGeom prst="rect">
            <a:avLst/>
          </a:prstGeom>
        </p:spPr>
        <p:txBody>
          <a:bodyPr wrap="none">
            <a:spAutoFit/>
          </a:bodyPr>
          <a:lstStyle/>
          <a:p>
            <a:pPr marL="174625" indent="-174625">
              <a:spcBef>
                <a:spcPct val="35000"/>
              </a:spcBef>
              <a:buSzPct val="80000"/>
            </a:pPr>
            <a:r>
              <a:rPr lang="en-US" i="1" dirty="0" smtClean="0">
                <a:solidFill>
                  <a:srgbClr val="435153"/>
                </a:solidFill>
                <a:ea typeface="ＭＳ Ｐゴシック" pitchFamily="34" charset="-128"/>
              </a:rPr>
              <a:t>With</a:t>
            </a:r>
            <a:r>
              <a:rPr lang="en-US" dirty="0" smtClean="0">
                <a:solidFill>
                  <a:srgbClr val="435153"/>
                </a:solidFill>
                <a:ea typeface="ＭＳ Ｐゴシック" pitchFamily="34" charset="-128"/>
              </a:rPr>
              <a:t> Management Simplification</a:t>
            </a:r>
            <a:endParaRPr lang="en-US" dirty="0">
              <a:solidFill>
                <a:srgbClr val="435153"/>
              </a:solidFill>
              <a:ea typeface="ＭＳ Ｐゴシック" pitchFamily="34" charset="-128"/>
            </a:endParaRPr>
          </a:p>
        </p:txBody>
      </p:sp>
      <p:sp>
        <p:nvSpPr>
          <p:cNvPr id="34" name="Rectangle 33"/>
          <p:cNvSpPr/>
          <p:nvPr/>
        </p:nvSpPr>
        <p:spPr>
          <a:xfrm>
            <a:off x="0" y="5086350"/>
            <a:ext cx="9144000" cy="1278659"/>
          </a:xfrm>
          <a:prstGeom prst="rect">
            <a:avLst/>
          </a:prstGeom>
          <a:gradFill flip="none" rotWithShape="1">
            <a:gsLst>
              <a:gs pos="0">
                <a:schemeClr val="bg2">
                  <a:lumMod val="85000"/>
                </a:schemeClr>
              </a:gs>
              <a:gs pos="28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solidFill>
                <a:srgbClr val="FFFFFF"/>
              </a:solidFill>
            </a:endParaRPr>
          </a:p>
        </p:txBody>
      </p:sp>
      <p:sp>
        <p:nvSpPr>
          <p:cNvPr id="35" name="Rectangle 5"/>
          <p:cNvSpPr>
            <a:spLocks noChangeArrowheads="1"/>
          </p:cNvSpPr>
          <p:nvPr/>
        </p:nvSpPr>
        <p:spPr bwMode="auto">
          <a:xfrm>
            <a:off x="0" y="5172075"/>
            <a:ext cx="9144000" cy="1117273"/>
          </a:xfrm>
          <a:prstGeom prst="rect">
            <a:avLst/>
          </a:prstGeom>
          <a:gradFill>
            <a:gsLst>
              <a:gs pos="0">
                <a:schemeClr val="tx2"/>
              </a:gs>
              <a:gs pos="100000">
                <a:schemeClr val="tx2">
                  <a:lumMod val="50000"/>
                </a:schemeClr>
              </a:gs>
            </a:gsLst>
            <a:lin ang="54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3000"/>
            <a:endParaRPr lang="en-US" sz="1600" dirty="0">
              <a:solidFill>
                <a:srgbClr val="FFFFFF"/>
              </a:solidFill>
              <a:latin typeface="Arial"/>
            </a:endParaRPr>
          </a:p>
        </p:txBody>
      </p:sp>
      <p:sp>
        <p:nvSpPr>
          <p:cNvPr id="36" name="Text Box 12"/>
          <p:cNvSpPr txBox="1">
            <a:spLocks noChangeArrowheads="1"/>
          </p:cNvSpPr>
          <p:nvPr/>
        </p:nvSpPr>
        <p:spPr bwMode="auto">
          <a:xfrm>
            <a:off x="2038349" y="5243711"/>
            <a:ext cx="7019925" cy="950913"/>
          </a:xfrm>
          <a:prstGeom prst="rect">
            <a:avLst/>
          </a:prstGeom>
          <a:noFill/>
          <a:ln w="9525">
            <a:noFill/>
            <a:miter lim="800000"/>
            <a:headEnd/>
            <a:tailEnd/>
          </a:ln>
        </p:spPr>
        <p:txBody>
          <a:bodyPr lIns="82124" tIns="41061" rIns="82124" bIns="41061" anchor="ctr"/>
          <a:lstStyle/>
          <a:p>
            <a:pPr marL="177800" indent="-177800" defTabSz="814388">
              <a:lnSpc>
                <a:spcPct val="95000"/>
              </a:lnSpc>
              <a:spcBef>
                <a:spcPts val="6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Reduces Total Cost of Ownership (TCO)</a:t>
            </a:r>
          </a:p>
          <a:p>
            <a:pPr marL="177800" indent="-177800" defTabSz="814388">
              <a:lnSpc>
                <a:spcPct val="95000"/>
              </a:lnSpc>
              <a:spcBef>
                <a:spcPts val="6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Increases business agility</a:t>
            </a:r>
          </a:p>
          <a:p>
            <a:pPr marL="177800" indent="-177800" defTabSz="814388">
              <a:lnSpc>
                <a:spcPct val="95000"/>
              </a:lnSpc>
              <a:spcBef>
                <a:spcPts val="6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Improves energy efficiency</a:t>
            </a:r>
          </a:p>
        </p:txBody>
      </p:sp>
      <p:sp>
        <p:nvSpPr>
          <p:cNvPr id="37" name="TextBox 36"/>
          <p:cNvSpPr txBox="1"/>
          <p:nvPr/>
        </p:nvSpPr>
        <p:spPr>
          <a:xfrm>
            <a:off x="228600" y="5356154"/>
            <a:ext cx="1949644" cy="707886"/>
          </a:xfrm>
          <a:prstGeom prst="rect">
            <a:avLst/>
          </a:prstGeom>
          <a:noFill/>
        </p:spPr>
        <p:txBody>
          <a:bodyPr wrap="square" rtlCol="0" anchor="ctr" anchorCtr="0">
            <a:spAutoFit/>
          </a:bodyPr>
          <a:lstStyle/>
          <a:p>
            <a:r>
              <a:rPr lang="en-US" sz="2000" dirty="0" smtClean="0">
                <a:solidFill>
                  <a:schemeClr val="bg1"/>
                </a:solidFill>
              </a:rPr>
              <a:t>BUSINESS VALUE</a:t>
            </a:r>
            <a:endParaRPr lang="en-US" sz="2000" dirty="0">
              <a:solidFill>
                <a:schemeClr val="bg1"/>
              </a:solidFill>
            </a:endParaRPr>
          </a:p>
        </p:txBody>
      </p:sp>
      <p:cxnSp>
        <p:nvCxnSpPr>
          <p:cNvPr id="38" name="Straight Connector 37"/>
          <p:cNvCxnSpPr/>
          <p:nvPr/>
        </p:nvCxnSpPr>
        <p:spPr>
          <a:xfrm rot="5400000">
            <a:off x="1475367" y="5736505"/>
            <a:ext cx="7951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0" y="1245325"/>
            <a:ext cx="9144000" cy="744073"/>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40" name="Content Placeholder 6"/>
          <p:cNvSpPr>
            <a:spLocks/>
          </p:cNvSpPr>
          <p:nvPr/>
        </p:nvSpPr>
        <p:spPr bwMode="auto">
          <a:xfrm>
            <a:off x="633122" y="1277776"/>
            <a:ext cx="7883350" cy="631918"/>
          </a:xfrm>
          <a:prstGeom prst="rect">
            <a:avLst/>
          </a:prstGeom>
        </p:spPr>
        <p:txBody>
          <a:bodyPr wrap="square" lIns="0" tIns="0" rIns="0" bIns="0" anchor="ctr" anchorCtr="0">
            <a:noAutofit/>
          </a:bodyPr>
          <a:lstStyle/>
          <a:p>
            <a:pPr algn="ctr">
              <a:lnSpc>
                <a:spcPct val="95000"/>
              </a:lnSpc>
              <a:spcBef>
                <a:spcPct val="50000"/>
              </a:spcBef>
              <a:buClr>
                <a:schemeClr val="tx2"/>
              </a:buClr>
              <a:buSzPct val="100000"/>
            </a:pPr>
            <a:r>
              <a:rPr lang="en-US" sz="1700" dirty="0" smtClean="0">
                <a:ln w="3175">
                  <a:noFill/>
                </a:ln>
                <a:solidFill>
                  <a:schemeClr val="bg1"/>
                </a:solidFill>
                <a:effectLst>
                  <a:outerShdw blurRad="114300" sx="101000" sy="101000" algn="ctr" rotWithShape="0">
                    <a:prstClr val="black">
                      <a:alpha val="35000"/>
                    </a:prstClr>
                  </a:outerShdw>
                </a:effectLst>
                <a:latin typeface="+mj-lt"/>
              </a:rPr>
              <a:t>The Data Center Virtualization Solution Offers a Cost-Effective Approach for Critical Applications Such as Image Management and Electronic Medical Records</a:t>
            </a:r>
          </a:p>
        </p:txBody>
      </p:sp>
    </p:spTree>
    <p:extLst>
      <p:ext uri="{BB962C8B-B14F-4D97-AF65-F5344CB8AC3E}">
        <p14:creationId xmlns:p14="http://schemas.microsoft.com/office/powerpoint/2010/main" val="130220028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verticalbar.png"/>
          <p:cNvPicPr>
            <a:picLocks noChangeAspect="1"/>
          </p:cNvPicPr>
          <p:nvPr/>
        </p:nvPicPr>
        <p:blipFill>
          <a:blip r:embed="rId3" cstate="print"/>
          <a:stretch>
            <a:fillRect/>
          </a:stretch>
        </p:blipFill>
        <p:spPr>
          <a:xfrm>
            <a:off x="4543108" y="1673017"/>
            <a:ext cx="55405" cy="3279983"/>
          </a:xfrm>
          <a:prstGeom prst="rect">
            <a:avLst/>
          </a:prstGeom>
          <a:noFill/>
          <a:ln>
            <a:noFill/>
          </a:ln>
        </p:spPr>
      </p:pic>
      <p:sp>
        <p:nvSpPr>
          <p:cNvPr id="55312" name="Title 31"/>
          <p:cNvSpPr>
            <a:spLocks noGrp="1"/>
          </p:cNvSpPr>
          <p:nvPr>
            <p:ph type="title"/>
          </p:nvPr>
        </p:nvSpPr>
        <p:spPr/>
        <p:txBody>
          <a:bodyPr/>
          <a:lstStyle/>
          <a:p>
            <a:r>
              <a:rPr lang="en-US" dirty="0" smtClean="0"/>
              <a:t>Moses Cone Health System</a:t>
            </a:r>
          </a:p>
        </p:txBody>
      </p:sp>
      <p:sp>
        <p:nvSpPr>
          <p:cNvPr id="37" name="Text Placeholder 36"/>
          <p:cNvSpPr>
            <a:spLocks noGrp="1"/>
          </p:cNvSpPr>
          <p:nvPr>
            <p:ph type="body" sz="quarter" idx="10"/>
          </p:nvPr>
        </p:nvSpPr>
        <p:spPr>
          <a:xfrm>
            <a:off x="239713" y="2029968"/>
            <a:ext cx="4122425" cy="2732532"/>
          </a:xfrm>
        </p:spPr>
        <p:txBody>
          <a:bodyPr vert="horz" lIns="91440" tIns="45720" rIns="91440" bIns="45720" rtlCol="0">
            <a:noAutofit/>
          </a:bodyPr>
          <a:lstStyle/>
          <a:p>
            <a:r>
              <a:rPr lang="en-US" sz="1600" dirty="0" smtClean="0"/>
              <a:t>Adopt electronic medical records</a:t>
            </a:r>
          </a:p>
          <a:p>
            <a:r>
              <a:rPr lang="en-US" sz="1600" dirty="0" smtClean="0"/>
              <a:t>Minimize infrastructure costs</a:t>
            </a:r>
          </a:p>
          <a:p>
            <a:r>
              <a:rPr lang="en-US" sz="1600" dirty="0" smtClean="0"/>
              <a:t>Enable cost-effective growth</a:t>
            </a:r>
          </a:p>
        </p:txBody>
      </p:sp>
      <p:sp>
        <p:nvSpPr>
          <p:cNvPr id="42" name="Text Placeholder 41"/>
          <p:cNvSpPr>
            <a:spLocks noGrp="1"/>
          </p:cNvSpPr>
          <p:nvPr>
            <p:ph type="body" sz="quarter" idx="11"/>
          </p:nvPr>
        </p:nvSpPr>
        <p:spPr>
          <a:xfrm>
            <a:off x="4706781" y="2029968"/>
            <a:ext cx="4122425" cy="2732532"/>
          </a:xfrm>
        </p:spPr>
        <p:txBody>
          <a:bodyPr vert="horz" lIns="91440" tIns="45720" rIns="91440" bIns="45720" rtlCol="0">
            <a:noAutofit/>
          </a:bodyPr>
          <a:lstStyle/>
          <a:p>
            <a:r>
              <a:rPr lang="en-US" sz="1600" dirty="0" smtClean="0"/>
              <a:t>Deployed Cisco Unified Computing System engaging Cisco Advanced Services for planning, design, and implementation</a:t>
            </a:r>
          </a:p>
          <a:p>
            <a:r>
              <a:rPr lang="en-US" sz="1600" dirty="0" smtClean="0"/>
              <a:t>Continued using existing storage area networks and Cisco MDS 9000 Multilayer Fabric Switches</a:t>
            </a:r>
          </a:p>
        </p:txBody>
      </p:sp>
      <p:cxnSp>
        <p:nvCxnSpPr>
          <p:cNvPr id="46" name="Straight Connector 45"/>
          <p:cNvCxnSpPr/>
          <p:nvPr/>
        </p:nvCxnSpPr>
        <p:spPr>
          <a:xfrm>
            <a:off x="335055" y="4994483"/>
            <a:ext cx="8458200" cy="0"/>
          </a:xfrm>
          <a:prstGeom prst="line">
            <a:avLst/>
          </a:prstGeom>
          <a:ln>
            <a:solidFill>
              <a:srgbClr val="435153"/>
            </a:solidFill>
          </a:ln>
        </p:spPr>
        <p:style>
          <a:lnRef idx="1">
            <a:schemeClr val="accent1"/>
          </a:lnRef>
          <a:fillRef idx="0">
            <a:schemeClr val="accent1"/>
          </a:fillRef>
          <a:effectRef idx="0">
            <a:schemeClr val="accent1"/>
          </a:effectRef>
          <a:fontRef idx="minor">
            <a:schemeClr val="tx1"/>
          </a:fontRef>
        </p:style>
      </p:cxnSp>
      <p:sp>
        <p:nvSpPr>
          <p:cNvPr id="47" name="Text Box 12"/>
          <p:cNvSpPr txBox="1">
            <a:spLocks noChangeArrowheads="1"/>
          </p:cNvSpPr>
          <p:nvPr/>
        </p:nvSpPr>
        <p:spPr bwMode="auto">
          <a:xfrm>
            <a:off x="2038350" y="5124442"/>
            <a:ext cx="6756026" cy="1116674"/>
          </a:xfrm>
          <a:prstGeom prst="rect">
            <a:avLst/>
          </a:prstGeom>
        </p:spPr>
        <p:txBody>
          <a:bodyPr vert="horz" lIns="91440" tIns="45720" rIns="91440" bIns="45720" rtlCol="0" anchor="ctr" anchorCtr="0">
            <a:noAutofit/>
          </a:bodyPr>
          <a:lstStyle/>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Saved US$90,000 to implement 17th server</a:t>
            </a:r>
          </a:p>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Reduced time to implement VMware ESX host from 2 days to 1 hour</a:t>
            </a:r>
          </a:p>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Saved 96 hours on server configuration</a:t>
            </a:r>
          </a:p>
        </p:txBody>
      </p:sp>
      <p:sp>
        <p:nvSpPr>
          <p:cNvPr id="48" name="TextBox 47"/>
          <p:cNvSpPr txBox="1"/>
          <p:nvPr/>
        </p:nvSpPr>
        <p:spPr>
          <a:xfrm>
            <a:off x="237745" y="5285074"/>
            <a:ext cx="1949644" cy="830997"/>
          </a:xfrm>
          <a:prstGeom prst="rect">
            <a:avLst/>
          </a:prstGeom>
          <a:noFill/>
        </p:spPr>
        <p:txBody>
          <a:bodyPr wrap="square" rtlCol="0" anchor="ctr" anchorCtr="0">
            <a:spAutoFit/>
          </a:bodyPr>
          <a:lstStyle/>
          <a:p>
            <a:r>
              <a:rPr lang="en-US" sz="2400" dirty="0" smtClean="0">
                <a:solidFill>
                  <a:schemeClr val="tx2"/>
                </a:solidFill>
              </a:rPr>
              <a:t>BUSINESS VALUE</a:t>
            </a:r>
            <a:endParaRPr lang="en-US" sz="2400" dirty="0">
              <a:solidFill>
                <a:schemeClr val="tx2"/>
              </a:solidFill>
            </a:endParaRPr>
          </a:p>
        </p:txBody>
      </p:sp>
      <p:sp>
        <p:nvSpPr>
          <p:cNvPr id="49" name="TextBox 48"/>
          <p:cNvSpPr txBox="1"/>
          <p:nvPr/>
        </p:nvSpPr>
        <p:spPr>
          <a:xfrm>
            <a:off x="237744" y="1530350"/>
            <a:ext cx="2050561" cy="461665"/>
          </a:xfrm>
          <a:prstGeom prst="rect">
            <a:avLst/>
          </a:prstGeom>
          <a:noFill/>
        </p:spPr>
        <p:txBody>
          <a:bodyPr wrap="none" rtlCol="0">
            <a:spAutoFit/>
          </a:bodyPr>
          <a:lstStyle/>
          <a:p>
            <a:r>
              <a:rPr lang="en-US" sz="2400" dirty="0" smtClean="0">
                <a:solidFill>
                  <a:schemeClr val="accent6"/>
                </a:solidFill>
              </a:rPr>
              <a:t>CHALLENGE</a:t>
            </a:r>
            <a:endParaRPr lang="en-US" sz="2400" dirty="0">
              <a:solidFill>
                <a:schemeClr val="accent6"/>
              </a:solidFill>
            </a:endParaRPr>
          </a:p>
        </p:txBody>
      </p:sp>
      <p:sp>
        <p:nvSpPr>
          <p:cNvPr id="50" name="TextBox 49"/>
          <p:cNvSpPr txBox="1"/>
          <p:nvPr/>
        </p:nvSpPr>
        <p:spPr>
          <a:xfrm>
            <a:off x="4709160" y="1530350"/>
            <a:ext cx="1757212" cy="461665"/>
          </a:xfrm>
          <a:prstGeom prst="rect">
            <a:avLst/>
          </a:prstGeom>
          <a:noFill/>
        </p:spPr>
        <p:txBody>
          <a:bodyPr wrap="none" rtlCol="0">
            <a:spAutoFit/>
          </a:bodyPr>
          <a:lstStyle/>
          <a:p>
            <a:r>
              <a:rPr lang="en-US" sz="2400" dirty="0" smtClean="0"/>
              <a:t>SOLUTION</a:t>
            </a:r>
            <a:endParaRPr lang="en-US" sz="2400" dirty="0"/>
          </a:p>
        </p:txBody>
      </p:sp>
      <p:sp>
        <p:nvSpPr>
          <p:cNvPr id="51" name="Title 31"/>
          <p:cNvSpPr txBox="1">
            <a:spLocks/>
          </p:cNvSpPr>
          <p:nvPr/>
        </p:nvSpPr>
        <p:spPr>
          <a:xfrm>
            <a:off x="229702" y="1171576"/>
            <a:ext cx="8588861" cy="382906"/>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700" b="0" i="0" u="none" strike="noStrike" kern="1200" cap="none" spc="-100" normalizeH="0" baseline="0" noProof="0" dirty="0" smtClean="0">
                <a:ln>
                  <a:noFill/>
                </a:ln>
                <a:solidFill>
                  <a:srgbClr val="435153"/>
                </a:solidFill>
                <a:effectLst/>
                <a:uLnTx/>
                <a:uFillTx/>
                <a:latin typeface="+mj-lt"/>
                <a:ea typeface="+mj-ea"/>
                <a:cs typeface="+mj-cs"/>
              </a:rPr>
              <a:t>Deployed</a:t>
            </a:r>
            <a:r>
              <a:rPr kumimoji="0" lang="en-US" sz="1700" b="0" i="0" u="none" strike="noStrike" kern="1200" cap="none" spc="-100" normalizeH="0" noProof="0" dirty="0" smtClean="0">
                <a:ln>
                  <a:noFill/>
                </a:ln>
                <a:solidFill>
                  <a:srgbClr val="435153"/>
                </a:solidFill>
                <a:effectLst/>
                <a:uLnTx/>
                <a:uFillTx/>
                <a:latin typeface="+mj-lt"/>
                <a:ea typeface="+mj-ea"/>
                <a:cs typeface="+mj-cs"/>
              </a:rPr>
              <a:t> Unified Computing Medical System as Part of the Transition to Electronic Medical Records </a:t>
            </a:r>
            <a:endParaRPr kumimoji="0" lang="en-US" sz="1700" b="0" i="0" u="none" strike="noStrike" kern="1200" cap="none" spc="-100" normalizeH="0" baseline="0" noProof="0" dirty="0" smtClean="0">
              <a:ln>
                <a:noFill/>
              </a:ln>
              <a:solidFill>
                <a:srgbClr val="435153"/>
              </a:solidFill>
              <a:effectLst/>
              <a:uLnTx/>
              <a:uFillTx/>
              <a:latin typeface="+mj-lt"/>
              <a:ea typeface="+mj-ea"/>
              <a:cs typeface="+mj-cs"/>
            </a:endParaRPr>
          </a:p>
        </p:txBody>
      </p:sp>
      <p:pic>
        <p:nvPicPr>
          <p:cNvPr id="14" name="Picture 4"/>
          <p:cNvPicPr>
            <a:picLocks noChangeAspect="1" noChangeArrowheads="1"/>
          </p:cNvPicPr>
          <p:nvPr/>
        </p:nvPicPr>
        <p:blipFill>
          <a:blip r:embed="rId4" cstate="print"/>
          <a:stretch>
            <a:fillRect/>
          </a:stretch>
        </p:blipFill>
        <p:spPr bwMode="auto">
          <a:xfrm>
            <a:off x="6781800" y="4067175"/>
            <a:ext cx="1961898" cy="864565"/>
          </a:xfrm>
          <a:prstGeom prst="rect">
            <a:avLst/>
          </a:prstGeom>
          <a:noFill/>
          <a:ln>
            <a:noFill/>
          </a:ln>
        </p:spPr>
      </p:pic>
      <p:grpSp>
        <p:nvGrpSpPr>
          <p:cNvPr id="15" name="Group 14"/>
          <p:cNvGrpSpPr/>
          <p:nvPr/>
        </p:nvGrpSpPr>
        <p:grpSpPr>
          <a:xfrm>
            <a:off x="7110101" y="418744"/>
            <a:ext cx="1845891" cy="640936"/>
            <a:chOff x="6564529" y="333287"/>
            <a:chExt cx="2391463" cy="828942"/>
          </a:xfrm>
        </p:grpSpPr>
        <p:sp>
          <p:nvSpPr>
            <p:cNvPr id="16" name="Rounded Rectangle 15"/>
            <p:cNvSpPr/>
            <p:nvPr/>
          </p:nvSpPr>
          <p:spPr>
            <a:xfrm>
              <a:off x="6564529" y="333287"/>
              <a:ext cx="2391463" cy="82894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7" name="Rectangle 16"/>
            <p:cNvSpPr/>
            <p:nvPr/>
          </p:nvSpPr>
          <p:spPr>
            <a:xfrm>
              <a:off x="6656313" y="442772"/>
              <a:ext cx="2212975" cy="60835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3" name="Picture 2"/>
          <p:cNvPicPr>
            <a:picLocks noChangeAspect="1" noChangeArrowheads="1"/>
          </p:cNvPicPr>
          <p:nvPr/>
        </p:nvPicPr>
        <p:blipFill>
          <a:blip r:embed="rId5" cstate="print">
            <a:clrChange>
              <a:clrFrom>
                <a:srgbClr val="FFFFFF"/>
              </a:clrFrom>
              <a:clrTo>
                <a:srgbClr val="FFFFFF">
                  <a:alpha val="0"/>
                </a:srgbClr>
              </a:clrTo>
            </a:clrChange>
          </a:blip>
          <a:srcRect l="6410" t="17143" r="25641" b="13571"/>
          <a:stretch>
            <a:fillRect/>
          </a:stretch>
        </p:blipFill>
        <p:spPr bwMode="auto">
          <a:xfrm>
            <a:off x="7802845" y="532183"/>
            <a:ext cx="460938" cy="421802"/>
          </a:xfrm>
          <a:prstGeom prst="rect">
            <a:avLst/>
          </a:prstGeom>
          <a:noFill/>
          <a:ln>
            <a:noFill/>
          </a:ln>
        </p:spPr>
      </p:pic>
    </p:spTree>
    <p:extLst>
      <p:ext uri="{BB962C8B-B14F-4D97-AF65-F5344CB8AC3E}">
        <p14:creationId xmlns:p14="http://schemas.microsoft.com/office/powerpoint/2010/main" val="498912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outVertical)">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10800000">
            <a:off x="0" y="1640204"/>
            <a:ext cx="9144000" cy="4036695"/>
          </a:xfrm>
          <a:prstGeom prst="rect">
            <a:avLst/>
          </a:prstGeom>
          <a:gradFill>
            <a:gsLst>
              <a:gs pos="100000">
                <a:schemeClr val="bg1">
                  <a:alpha val="0"/>
                </a:schemeClr>
              </a:gs>
              <a:gs pos="50000">
                <a:schemeClr val="bg1">
                  <a:lumMod val="85000"/>
                </a:schemeClr>
              </a:gs>
              <a:gs pos="0">
                <a:schemeClr val="bg1">
                  <a:lumMod val="8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3" name="Group 34"/>
          <p:cNvGrpSpPr/>
          <p:nvPr/>
        </p:nvGrpSpPr>
        <p:grpSpPr>
          <a:xfrm>
            <a:off x="3072942" y="2423182"/>
            <a:ext cx="2971946" cy="2601306"/>
            <a:chOff x="3072942" y="4459372"/>
            <a:chExt cx="2971946" cy="2601306"/>
          </a:xfrm>
        </p:grpSpPr>
        <p:sp>
          <p:nvSpPr>
            <p:cNvPr id="33" name="Rounded Rectangle 32"/>
            <p:cNvSpPr/>
            <p:nvPr/>
          </p:nvSpPr>
          <p:spPr>
            <a:xfrm>
              <a:off x="3072942" y="4459372"/>
              <a:ext cx="2971946" cy="2601306"/>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34" name="TextBox 33"/>
            <p:cNvSpPr txBox="1"/>
            <p:nvPr/>
          </p:nvSpPr>
          <p:spPr>
            <a:xfrm>
              <a:off x="3520041" y="5342501"/>
              <a:ext cx="2103461" cy="830997"/>
            </a:xfrm>
            <a:prstGeom prst="rect">
              <a:avLst/>
            </a:prstGeom>
            <a:noFill/>
          </p:spPr>
          <p:txBody>
            <a:bodyPr wrap="none" rtlCol="0" anchor="ctr" anchorCtr="1">
              <a:spAutoFit/>
            </a:bodyPr>
            <a:lstStyle/>
            <a:p>
              <a:pPr algn="ctr"/>
              <a:r>
                <a:rPr lang="en-US" sz="4800" dirty="0" smtClean="0">
                  <a:solidFill>
                    <a:schemeClr val="bg1"/>
                  </a:solidFill>
                  <a:effectLst>
                    <a:outerShdw blurRad="38100" dist="38100" dir="2700000" algn="tl">
                      <a:srgbClr val="000000">
                        <a:alpha val="43137"/>
                      </a:srgbClr>
                    </a:outerShdw>
                  </a:effectLst>
                </a:rPr>
                <a:t>Patient</a:t>
              </a:r>
              <a:endParaRPr lang="en-US" sz="4800" dirty="0">
                <a:solidFill>
                  <a:schemeClr val="bg1"/>
                </a:solidFill>
                <a:effectLst>
                  <a:outerShdw blurRad="38100" dist="38100" dir="2700000" algn="tl">
                    <a:srgbClr val="000000">
                      <a:alpha val="43137"/>
                    </a:srgbClr>
                  </a:outerShdw>
                </a:effectLst>
              </a:endParaRPr>
            </a:p>
          </p:txBody>
        </p:sp>
      </p:grpSp>
      <p:sp>
        <p:nvSpPr>
          <p:cNvPr id="2" name="Rectangle 1"/>
          <p:cNvSpPr/>
          <p:nvPr/>
        </p:nvSpPr>
        <p:spPr>
          <a:xfrm>
            <a:off x="2885938" y="2153240"/>
            <a:ext cx="3315563" cy="3110969"/>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noFill/>
            </a:endParaRPr>
          </a:p>
        </p:txBody>
      </p:sp>
      <p:sp>
        <p:nvSpPr>
          <p:cNvPr id="59397" name="Rectangle 2"/>
          <p:cNvSpPr>
            <a:spLocks noGrp="1" noChangeArrowheads="1"/>
          </p:cNvSpPr>
          <p:nvPr>
            <p:ph type="title"/>
          </p:nvPr>
        </p:nvSpPr>
        <p:spPr/>
        <p:txBody>
          <a:bodyPr/>
          <a:lstStyle/>
          <a:p>
            <a:r>
              <a:rPr lang="en-US" dirty="0" smtClean="0"/>
              <a:t>Cisco Transforming Healthcare</a:t>
            </a:r>
          </a:p>
        </p:txBody>
      </p:sp>
      <p:grpSp>
        <p:nvGrpSpPr>
          <p:cNvPr id="4" name="Group 57"/>
          <p:cNvGrpSpPr/>
          <p:nvPr/>
        </p:nvGrpSpPr>
        <p:grpSpPr>
          <a:xfrm>
            <a:off x="5784939" y="3027783"/>
            <a:ext cx="1561688" cy="1419454"/>
            <a:chOff x="2850210" y="6858000"/>
            <a:chExt cx="1561688" cy="1419454"/>
          </a:xfrm>
        </p:grpSpPr>
        <p:sp>
          <p:nvSpPr>
            <p:cNvPr id="37" name="Rounded Rectangle 36"/>
            <p:cNvSpPr/>
            <p:nvPr/>
          </p:nvSpPr>
          <p:spPr>
            <a:xfrm>
              <a:off x="2850210" y="6858000"/>
              <a:ext cx="1561688" cy="1419454"/>
            </a:xfrm>
            <a:prstGeom prst="roundRect">
              <a:avLst>
                <a:gd name="adj" fmla="val 0"/>
              </a:avLst>
            </a:prstGeom>
            <a:gradFill>
              <a:gsLst>
                <a:gs pos="0">
                  <a:schemeClr val="accent6"/>
                </a:gs>
                <a:gs pos="100000">
                  <a:schemeClr val="accent6">
                    <a:lumMod val="50000"/>
                  </a:schemeClr>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40" name="TextBox 39"/>
            <p:cNvSpPr txBox="1"/>
            <p:nvPr/>
          </p:nvSpPr>
          <p:spPr>
            <a:xfrm>
              <a:off x="2895801" y="7032396"/>
              <a:ext cx="1448090" cy="1062946"/>
            </a:xfrm>
            <a:prstGeom prst="rect">
              <a:avLst/>
            </a:prstGeom>
            <a:noFill/>
          </p:spPr>
          <p:txBody>
            <a:bodyPr wrap="square" rtlCol="0" anchor="ctr" anchorCtr="0">
              <a:noAutofit/>
            </a:bodyPr>
            <a:lstStyle/>
            <a:p>
              <a:pPr algn="ctr">
                <a:lnSpc>
                  <a:spcPct val="95000"/>
                </a:lnSpc>
              </a:pPr>
              <a:r>
                <a:rPr lang="en-US" sz="1600" dirty="0" smtClean="0">
                  <a:solidFill>
                    <a:schemeClr val="bg1"/>
                  </a:solidFill>
                </a:rPr>
                <a:t>Transforming the Patient Experience</a:t>
              </a:r>
              <a:endParaRPr lang="en-US" sz="1600" dirty="0">
                <a:solidFill>
                  <a:schemeClr val="bg1"/>
                </a:solidFill>
              </a:endParaRPr>
            </a:p>
          </p:txBody>
        </p:sp>
      </p:grpSp>
      <p:grpSp>
        <p:nvGrpSpPr>
          <p:cNvPr id="5" name="Group 59"/>
          <p:cNvGrpSpPr/>
          <p:nvPr/>
        </p:nvGrpSpPr>
        <p:grpSpPr>
          <a:xfrm>
            <a:off x="1805602" y="3018356"/>
            <a:ext cx="1561688" cy="1419454"/>
            <a:chOff x="6679260" y="6858000"/>
            <a:chExt cx="1561688" cy="1419454"/>
          </a:xfrm>
        </p:grpSpPr>
        <p:sp>
          <p:nvSpPr>
            <p:cNvPr id="39" name="Rounded Rectangle 38"/>
            <p:cNvSpPr/>
            <p:nvPr/>
          </p:nvSpPr>
          <p:spPr>
            <a:xfrm>
              <a:off x="6679260" y="6858000"/>
              <a:ext cx="1561688" cy="1419454"/>
            </a:xfrm>
            <a:prstGeom prst="roundRect">
              <a:avLst>
                <a:gd name="adj" fmla="val 0"/>
              </a:avLst>
            </a:prstGeom>
            <a:gradFill>
              <a:gsLst>
                <a:gs pos="0">
                  <a:schemeClr val="accent6">
                    <a:lumMod val="50000"/>
                  </a:schemeClr>
                </a:gs>
                <a:gs pos="100000">
                  <a:srgbClr val="01202D"/>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41" name="TextBox 40"/>
            <p:cNvSpPr txBox="1"/>
            <p:nvPr/>
          </p:nvSpPr>
          <p:spPr>
            <a:xfrm>
              <a:off x="6734376" y="7032396"/>
              <a:ext cx="1448090" cy="1062946"/>
            </a:xfrm>
            <a:prstGeom prst="rect">
              <a:avLst/>
            </a:prstGeom>
            <a:noFill/>
          </p:spPr>
          <p:txBody>
            <a:bodyPr wrap="square" rtlCol="0" anchor="ctr" anchorCtr="0">
              <a:noAutofit/>
            </a:bodyPr>
            <a:lstStyle/>
            <a:p>
              <a:pPr algn="ctr">
                <a:lnSpc>
                  <a:spcPct val="95000"/>
                </a:lnSpc>
              </a:pPr>
              <a:r>
                <a:rPr lang="en-US" sz="1600" dirty="0" smtClean="0">
                  <a:solidFill>
                    <a:schemeClr val="bg1"/>
                  </a:solidFill>
                </a:rPr>
                <a:t>New Models of Patient Care</a:t>
              </a:r>
              <a:endParaRPr lang="en-US" sz="1600" dirty="0">
                <a:solidFill>
                  <a:schemeClr val="bg1"/>
                </a:solidFill>
              </a:endParaRPr>
            </a:p>
          </p:txBody>
        </p:sp>
      </p:grpSp>
      <p:grpSp>
        <p:nvGrpSpPr>
          <p:cNvPr id="6" name="Group 56"/>
          <p:cNvGrpSpPr/>
          <p:nvPr/>
        </p:nvGrpSpPr>
        <p:grpSpPr>
          <a:xfrm>
            <a:off x="3782579" y="1419933"/>
            <a:ext cx="1561688" cy="1419454"/>
            <a:chOff x="935685" y="6858000"/>
            <a:chExt cx="1561688" cy="1419454"/>
          </a:xfrm>
        </p:grpSpPr>
        <p:sp>
          <p:nvSpPr>
            <p:cNvPr id="36" name="Rounded Rectangle 35"/>
            <p:cNvSpPr/>
            <p:nvPr/>
          </p:nvSpPr>
          <p:spPr>
            <a:xfrm>
              <a:off x="935685" y="6858000"/>
              <a:ext cx="1561688" cy="1419454"/>
            </a:xfrm>
            <a:prstGeom prst="roundRect">
              <a:avLst>
                <a:gd name="adj" fmla="val 0"/>
              </a:avLst>
            </a:prstGeom>
            <a:gradFill>
              <a:gsLst>
                <a:gs pos="0">
                  <a:schemeClr val="accent6">
                    <a:lumMod val="60000"/>
                    <a:lumOff val="40000"/>
                  </a:schemeClr>
                </a:gs>
                <a:gs pos="100000">
                  <a:schemeClr val="accent6">
                    <a:lumMod val="50000"/>
                  </a:schemeClr>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42" name="TextBox 41"/>
            <p:cNvSpPr txBox="1"/>
            <p:nvPr/>
          </p:nvSpPr>
          <p:spPr>
            <a:xfrm>
              <a:off x="981276" y="7032396"/>
              <a:ext cx="1448090" cy="1062946"/>
            </a:xfrm>
            <a:prstGeom prst="rect">
              <a:avLst/>
            </a:prstGeom>
            <a:noFill/>
          </p:spPr>
          <p:txBody>
            <a:bodyPr wrap="square" rtlCol="0" anchor="ctr" anchorCtr="0">
              <a:noAutofit/>
            </a:bodyPr>
            <a:lstStyle/>
            <a:p>
              <a:pPr algn="ctr">
                <a:lnSpc>
                  <a:spcPct val="95000"/>
                </a:lnSpc>
              </a:pPr>
              <a:r>
                <a:rPr lang="en-US" sz="1600" dirty="0" smtClean="0">
                  <a:solidFill>
                    <a:schemeClr val="bg1"/>
                  </a:solidFill>
                </a:rPr>
                <a:t>Federal IT Investment</a:t>
              </a:r>
              <a:endParaRPr lang="en-US" sz="1600" dirty="0">
                <a:solidFill>
                  <a:schemeClr val="bg1"/>
                </a:solidFill>
              </a:endParaRPr>
            </a:p>
          </p:txBody>
        </p:sp>
      </p:grpSp>
      <p:grpSp>
        <p:nvGrpSpPr>
          <p:cNvPr id="7" name="Group 58"/>
          <p:cNvGrpSpPr/>
          <p:nvPr/>
        </p:nvGrpSpPr>
        <p:grpSpPr>
          <a:xfrm>
            <a:off x="3775313" y="4623997"/>
            <a:ext cx="1561688" cy="1419454"/>
            <a:chOff x="4802835" y="6858000"/>
            <a:chExt cx="1561688" cy="1419454"/>
          </a:xfrm>
        </p:grpSpPr>
        <p:sp>
          <p:nvSpPr>
            <p:cNvPr id="38" name="Rounded Rectangle 37"/>
            <p:cNvSpPr/>
            <p:nvPr/>
          </p:nvSpPr>
          <p:spPr>
            <a:xfrm>
              <a:off x="4802835" y="6858000"/>
              <a:ext cx="1561688" cy="1419454"/>
            </a:xfrm>
            <a:prstGeom prst="roundRect">
              <a:avLst>
                <a:gd name="adj" fmla="val 0"/>
              </a:avLst>
            </a:prstGeom>
            <a:gradFill>
              <a:gsLst>
                <a:gs pos="0">
                  <a:schemeClr val="accent6">
                    <a:lumMod val="75000"/>
                  </a:schemeClr>
                </a:gs>
                <a:gs pos="100000">
                  <a:srgbClr val="01202D"/>
                </a:gs>
              </a:gsLst>
              <a:lin ang="5400000" scaled="1"/>
            </a:gradFill>
            <a:ln w="25400" cap="flat" cmpd="sng" algn="ctr">
              <a:gradFill>
                <a:gsLst>
                  <a:gs pos="35000">
                    <a:schemeClr val="accent6">
                      <a:lumMod val="40000"/>
                      <a:lumOff val="60000"/>
                    </a:schemeClr>
                  </a:gs>
                  <a:gs pos="100000">
                    <a:schemeClr val="accent6">
                      <a:lumMod val="20000"/>
                      <a:lumOff val="80000"/>
                      <a:alpha val="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43" name="TextBox 42"/>
            <p:cNvSpPr txBox="1"/>
            <p:nvPr/>
          </p:nvSpPr>
          <p:spPr>
            <a:xfrm>
              <a:off x="4848426" y="7032396"/>
              <a:ext cx="1448090" cy="1062946"/>
            </a:xfrm>
            <a:prstGeom prst="rect">
              <a:avLst/>
            </a:prstGeom>
            <a:noFill/>
          </p:spPr>
          <p:txBody>
            <a:bodyPr wrap="square" rtlCol="0" anchor="ctr" anchorCtr="0">
              <a:noAutofit/>
            </a:bodyPr>
            <a:lstStyle/>
            <a:p>
              <a:pPr algn="ctr">
                <a:lnSpc>
                  <a:spcPct val="95000"/>
                </a:lnSpc>
              </a:pPr>
              <a:r>
                <a:rPr lang="en-US" sz="1600" dirty="0" smtClean="0">
                  <a:solidFill>
                    <a:schemeClr val="bg1"/>
                  </a:solidFill>
                </a:rPr>
                <a:t>Clinical Process Improvement</a:t>
              </a:r>
              <a:endParaRPr lang="en-US" sz="1600" dirty="0">
                <a:solidFill>
                  <a:schemeClr val="bg1"/>
                </a:solidFill>
              </a:endParaRPr>
            </a:p>
          </p:txBody>
        </p:sp>
      </p:grpSp>
    </p:spTree>
    <p:extLst>
      <p:ext uri="{BB962C8B-B14F-4D97-AF65-F5344CB8AC3E}">
        <p14:creationId xmlns:p14="http://schemas.microsoft.com/office/powerpoint/2010/main" val="2957789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3"/>
                                        </p:tgtEl>
                                      </p:cBhvr>
                                      <p:by x="50000" y="50000"/>
                                    </p:animScale>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Solution: </a:t>
            </a:r>
            <a:br>
              <a:rPr lang="en-US" dirty="0" smtClean="0"/>
            </a:br>
            <a:r>
              <a:rPr lang="en-US" dirty="0" smtClean="0"/>
              <a:t>Cisco Context Aware</a:t>
            </a:r>
            <a:endParaRPr lang="en-US" dirty="0"/>
          </a:p>
        </p:txBody>
      </p:sp>
      <p:sp>
        <p:nvSpPr>
          <p:cNvPr id="31" name="Rectangle 30"/>
          <p:cNvSpPr/>
          <p:nvPr/>
        </p:nvSpPr>
        <p:spPr>
          <a:xfrm>
            <a:off x="0" y="5086350"/>
            <a:ext cx="9144000" cy="1278659"/>
          </a:xfrm>
          <a:prstGeom prst="rect">
            <a:avLst/>
          </a:prstGeom>
          <a:gradFill flip="none" rotWithShape="1">
            <a:gsLst>
              <a:gs pos="0">
                <a:schemeClr val="bg2">
                  <a:lumMod val="85000"/>
                </a:schemeClr>
              </a:gs>
              <a:gs pos="28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solidFill>
                <a:srgbClr val="FFFFFF"/>
              </a:solidFill>
            </a:endParaRPr>
          </a:p>
        </p:txBody>
      </p:sp>
      <p:sp>
        <p:nvSpPr>
          <p:cNvPr id="32" name="Rectangle 5"/>
          <p:cNvSpPr>
            <a:spLocks noChangeArrowheads="1"/>
          </p:cNvSpPr>
          <p:nvPr/>
        </p:nvSpPr>
        <p:spPr bwMode="auto">
          <a:xfrm>
            <a:off x="0" y="5172075"/>
            <a:ext cx="9144000" cy="1117273"/>
          </a:xfrm>
          <a:prstGeom prst="rect">
            <a:avLst/>
          </a:prstGeom>
          <a:gradFill>
            <a:gsLst>
              <a:gs pos="0">
                <a:schemeClr val="tx2"/>
              </a:gs>
              <a:gs pos="100000">
                <a:schemeClr val="tx2">
                  <a:lumMod val="50000"/>
                </a:schemeClr>
              </a:gs>
            </a:gsLst>
            <a:lin ang="54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3000"/>
            <a:endParaRPr lang="en-US" sz="1600" dirty="0">
              <a:solidFill>
                <a:srgbClr val="FFFFFF"/>
              </a:solidFill>
              <a:latin typeface="Arial"/>
            </a:endParaRPr>
          </a:p>
        </p:txBody>
      </p:sp>
      <p:sp>
        <p:nvSpPr>
          <p:cNvPr id="33" name="Text Box 12"/>
          <p:cNvSpPr txBox="1">
            <a:spLocks noChangeArrowheads="1"/>
          </p:cNvSpPr>
          <p:nvPr/>
        </p:nvSpPr>
        <p:spPr bwMode="auto">
          <a:xfrm>
            <a:off x="2038349" y="5252855"/>
            <a:ext cx="7019925" cy="950913"/>
          </a:xfrm>
          <a:prstGeom prst="rect">
            <a:avLst/>
          </a:prstGeom>
          <a:noFill/>
          <a:ln w="9525">
            <a:noFill/>
            <a:miter lim="800000"/>
            <a:headEnd/>
            <a:tailEnd/>
          </a:ln>
        </p:spPr>
        <p:txBody>
          <a:bodyPr lIns="82124" tIns="41061" rIns="82124" bIns="41061" anchor="ctr"/>
          <a:lstStyle/>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Manage medical equipment, hospital beds, and controlling assets</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Issue patient location alerts and cost effectively locate staff</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Reduce waste with condition alerts</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Manage security and regulatory compliance</a:t>
            </a:r>
          </a:p>
        </p:txBody>
      </p:sp>
      <p:sp>
        <p:nvSpPr>
          <p:cNvPr id="34" name="TextBox 33"/>
          <p:cNvSpPr txBox="1"/>
          <p:nvPr/>
        </p:nvSpPr>
        <p:spPr>
          <a:xfrm>
            <a:off x="228600" y="5356154"/>
            <a:ext cx="1949644" cy="707886"/>
          </a:xfrm>
          <a:prstGeom prst="rect">
            <a:avLst/>
          </a:prstGeom>
          <a:noFill/>
        </p:spPr>
        <p:txBody>
          <a:bodyPr wrap="square" rtlCol="0" anchor="ctr" anchorCtr="0">
            <a:spAutoFit/>
          </a:bodyPr>
          <a:lstStyle/>
          <a:p>
            <a:r>
              <a:rPr lang="en-US" sz="2000" dirty="0" smtClean="0">
                <a:solidFill>
                  <a:schemeClr val="bg1"/>
                </a:solidFill>
              </a:rPr>
              <a:t>BUSINESS VALUE</a:t>
            </a:r>
            <a:endParaRPr lang="en-US" sz="2000" dirty="0">
              <a:solidFill>
                <a:schemeClr val="bg1"/>
              </a:solidFill>
            </a:endParaRPr>
          </a:p>
        </p:txBody>
      </p:sp>
      <p:cxnSp>
        <p:nvCxnSpPr>
          <p:cNvPr id="35" name="Straight Connector 34"/>
          <p:cNvCxnSpPr/>
          <p:nvPr/>
        </p:nvCxnSpPr>
        <p:spPr>
          <a:xfrm rot="5400000">
            <a:off x="1475367" y="5736505"/>
            <a:ext cx="7951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0" y="1245325"/>
            <a:ext cx="9144000" cy="897800"/>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37" name="Content Placeholder 6"/>
          <p:cNvSpPr>
            <a:spLocks/>
          </p:cNvSpPr>
          <p:nvPr/>
        </p:nvSpPr>
        <p:spPr bwMode="auto">
          <a:xfrm>
            <a:off x="1024769" y="1373026"/>
            <a:ext cx="7100056" cy="631918"/>
          </a:xfrm>
          <a:prstGeom prst="rect">
            <a:avLst/>
          </a:prstGeom>
        </p:spPr>
        <p:txBody>
          <a:bodyPr wrap="square" lIns="0" tIns="0" rIns="0" bIns="0" anchor="ctr" anchorCtr="0">
            <a:noAutofit/>
          </a:bodyPr>
          <a:lstStyle/>
          <a:p>
            <a:pPr algn="ctr">
              <a:lnSpc>
                <a:spcPct val="90000"/>
              </a:lnSpc>
              <a:spcBef>
                <a:spcPct val="50000"/>
              </a:spcBef>
              <a:buClr>
                <a:schemeClr val="tx2"/>
              </a:buClr>
              <a:buSzPct val="100000"/>
              <a:buFont typeface="Wingdings" pitchFamily="2" charset="2"/>
              <a:buNone/>
            </a:pPr>
            <a:r>
              <a:rPr lang="en-US" sz="1700" dirty="0" smtClean="0">
                <a:ln w="3175">
                  <a:noFill/>
                </a:ln>
                <a:solidFill>
                  <a:schemeClr val="bg1"/>
                </a:solidFill>
                <a:effectLst>
                  <a:outerShdw blurRad="114300" sx="101000" sy="101000" algn="ctr" rotWithShape="0">
                    <a:prstClr val="black">
                      <a:alpha val="35000"/>
                    </a:prstClr>
                  </a:outerShdw>
                </a:effectLst>
                <a:latin typeface="+mj-lt"/>
              </a:rPr>
              <a:t>Context-Aware Healthcare Improves Clinical Processes with Real-Time Resource Location Information and Access to Environmental Information to Help Provide an Optimal Patient Experience</a:t>
            </a:r>
          </a:p>
        </p:txBody>
      </p:sp>
      <p:sp>
        <p:nvSpPr>
          <p:cNvPr id="38" name="Rectangle 37"/>
          <p:cNvSpPr/>
          <p:nvPr/>
        </p:nvSpPr>
        <p:spPr>
          <a:xfrm>
            <a:off x="0" y="2242460"/>
            <a:ext cx="9144000" cy="2758165"/>
          </a:xfrm>
          <a:prstGeom prst="rect">
            <a:avLst/>
          </a:prstGeom>
          <a:gradFill flip="none" rotWithShape="1">
            <a:gsLst>
              <a:gs pos="0">
                <a:schemeClr val="bg2">
                  <a:lumMod val="85000"/>
                </a:schemeClr>
              </a:gs>
              <a:gs pos="28000">
                <a:schemeClr val="bg2"/>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solidFill>
                <a:srgbClr val="FFFFFF"/>
              </a:solidFill>
            </a:endParaRPr>
          </a:p>
        </p:txBody>
      </p:sp>
      <p:sp>
        <p:nvSpPr>
          <p:cNvPr id="39" name="Rectangle 38"/>
          <p:cNvSpPr/>
          <p:nvPr/>
        </p:nvSpPr>
        <p:spPr>
          <a:xfrm>
            <a:off x="263646" y="2328628"/>
            <a:ext cx="8613654" cy="2621719"/>
          </a:xfrm>
          <a:prstGeom prst="rect">
            <a:avLst/>
          </a:prstGeom>
          <a:gradFill>
            <a:gsLst>
              <a:gs pos="0">
                <a:schemeClr val="accent1"/>
              </a:gs>
              <a:gs pos="100000">
                <a:schemeClr val="accent1">
                  <a:lumMod val="50000"/>
                </a:schemeClr>
              </a:gs>
            </a:gsLst>
            <a:lin ang="54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3000"/>
            <a:endParaRPr lang="en-US" sz="1600" dirty="0">
              <a:solidFill>
                <a:srgbClr val="FFFFFF"/>
              </a:solidFill>
              <a:latin typeface="Arial"/>
            </a:endParaRPr>
          </a:p>
        </p:txBody>
      </p:sp>
      <p:sp>
        <p:nvSpPr>
          <p:cNvPr id="40" name="Rectangle 39"/>
          <p:cNvSpPr/>
          <p:nvPr/>
        </p:nvSpPr>
        <p:spPr>
          <a:xfrm>
            <a:off x="434905" y="2489885"/>
            <a:ext cx="1082690"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1" name="Rectangle 40"/>
          <p:cNvSpPr/>
          <p:nvPr/>
        </p:nvSpPr>
        <p:spPr>
          <a:xfrm>
            <a:off x="427538" y="2573437"/>
            <a:ext cx="1105987"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Rectangle 41"/>
          <p:cNvSpPr/>
          <p:nvPr/>
        </p:nvSpPr>
        <p:spPr>
          <a:xfrm>
            <a:off x="1644580" y="2489885"/>
            <a:ext cx="1082690"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Rectangle 42"/>
          <p:cNvSpPr/>
          <p:nvPr/>
        </p:nvSpPr>
        <p:spPr>
          <a:xfrm>
            <a:off x="1637213" y="2573437"/>
            <a:ext cx="1105987"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 name="Rectangle 43"/>
          <p:cNvSpPr/>
          <p:nvPr/>
        </p:nvSpPr>
        <p:spPr>
          <a:xfrm>
            <a:off x="2825680" y="2489885"/>
            <a:ext cx="1082690"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5" name="Rectangle 44"/>
          <p:cNvSpPr/>
          <p:nvPr/>
        </p:nvSpPr>
        <p:spPr>
          <a:xfrm>
            <a:off x="2818313" y="2573437"/>
            <a:ext cx="1105987"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6" name="Rectangle 45"/>
          <p:cNvSpPr/>
          <p:nvPr/>
        </p:nvSpPr>
        <p:spPr>
          <a:xfrm>
            <a:off x="4025830" y="2489885"/>
            <a:ext cx="1082690"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Rectangle 46"/>
          <p:cNvSpPr/>
          <p:nvPr/>
        </p:nvSpPr>
        <p:spPr>
          <a:xfrm>
            <a:off x="4018463" y="2573437"/>
            <a:ext cx="1105987"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8" name="Rectangle 47"/>
          <p:cNvSpPr/>
          <p:nvPr/>
        </p:nvSpPr>
        <p:spPr>
          <a:xfrm>
            <a:off x="5216455" y="2489885"/>
            <a:ext cx="1082690"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Rectangle 48"/>
          <p:cNvSpPr/>
          <p:nvPr/>
        </p:nvSpPr>
        <p:spPr>
          <a:xfrm>
            <a:off x="5209088" y="2573437"/>
            <a:ext cx="1105987"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0" name="Rectangle 49"/>
          <p:cNvSpPr/>
          <p:nvPr/>
        </p:nvSpPr>
        <p:spPr>
          <a:xfrm>
            <a:off x="6397555" y="2489885"/>
            <a:ext cx="1082690"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Rectangle 50"/>
          <p:cNvSpPr/>
          <p:nvPr/>
        </p:nvSpPr>
        <p:spPr>
          <a:xfrm>
            <a:off x="6390188" y="2573437"/>
            <a:ext cx="1105987"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 name="Rectangle 51"/>
          <p:cNvSpPr/>
          <p:nvPr/>
        </p:nvSpPr>
        <p:spPr>
          <a:xfrm>
            <a:off x="7588180" y="2489885"/>
            <a:ext cx="1082690" cy="1962654"/>
          </a:xfrm>
          <a:prstGeom prst="rect">
            <a:avLst/>
          </a:prstGeom>
          <a:solidFill>
            <a:schemeClr val="bg1"/>
          </a:solidFill>
          <a:ln>
            <a:solidFill>
              <a:schemeClr val="bg1">
                <a:lumMod val="95000"/>
              </a:schemeClr>
            </a:solidFill>
          </a:ln>
          <a:effectLst>
            <a:outerShdw blurRad="114300" sx="102000" sy="102000" algn="c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Rectangle 52"/>
          <p:cNvSpPr/>
          <p:nvPr/>
        </p:nvSpPr>
        <p:spPr>
          <a:xfrm>
            <a:off x="7580813" y="2573437"/>
            <a:ext cx="1105987" cy="579338"/>
          </a:xfrm>
          <a:prstGeom prst="rect">
            <a:avLst/>
          </a:prstGeom>
          <a:solidFill>
            <a:srgbClr val="435153">
              <a:alpha val="2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TextBox 53"/>
          <p:cNvSpPr txBox="1"/>
          <p:nvPr/>
        </p:nvSpPr>
        <p:spPr>
          <a:xfrm>
            <a:off x="412750" y="2647950"/>
            <a:ext cx="1130300" cy="424732"/>
          </a:xfrm>
          <a:prstGeom prst="rect">
            <a:avLst/>
          </a:prstGeom>
          <a:noFill/>
        </p:spPr>
        <p:txBody>
          <a:bodyPr wrap="square" rtlCol="0">
            <a:spAutoFit/>
          </a:bodyPr>
          <a:lstStyle/>
          <a:p>
            <a:pPr algn="ctr">
              <a:lnSpc>
                <a:spcPct val="90000"/>
              </a:lnSpc>
            </a:pPr>
            <a:r>
              <a:rPr lang="en-US" sz="1200" b="1" dirty="0" smtClean="0">
                <a:solidFill>
                  <a:srgbClr val="435153"/>
                </a:solidFill>
              </a:rPr>
              <a:t>Asset Management</a:t>
            </a:r>
            <a:endParaRPr lang="en-US" sz="1200" b="1" dirty="0">
              <a:solidFill>
                <a:srgbClr val="435153"/>
              </a:solidFill>
            </a:endParaRPr>
          </a:p>
        </p:txBody>
      </p:sp>
      <p:sp>
        <p:nvSpPr>
          <p:cNvPr id="55" name="TextBox 54"/>
          <p:cNvSpPr txBox="1"/>
          <p:nvPr/>
        </p:nvSpPr>
        <p:spPr>
          <a:xfrm>
            <a:off x="1619250" y="2647950"/>
            <a:ext cx="1130300" cy="424732"/>
          </a:xfrm>
          <a:prstGeom prst="rect">
            <a:avLst/>
          </a:prstGeom>
          <a:noFill/>
        </p:spPr>
        <p:txBody>
          <a:bodyPr wrap="square" rtlCol="0">
            <a:spAutoFit/>
          </a:bodyPr>
          <a:lstStyle/>
          <a:p>
            <a:pPr algn="ctr">
              <a:lnSpc>
                <a:spcPct val="90000"/>
              </a:lnSpc>
            </a:pPr>
            <a:r>
              <a:rPr lang="en-US" sz="1200" b="1" dirty="0" smtClean="0">
                <a:solidFill>
                  <a:srgbClr val="435153"/>
                </a:solidFill>
              </a:rPr>
              <a:t>Equipment Maintenance</a:t>
            </a:r>
            <a:endParaRPr lang="en-US" sz="1200" b="1" dirty="0">
              <a:solidFill>
                <a:srgbClr val="435153"/>
              </a:solidFill>
            </a:endParaRPr>
          </a:p>
        </p:txBody>
      </p:sp>
      <p:sp>
        <p:nvSpPr>
          <p:cNvPr id="56" name="TextBox 55"/>
          <p:cNvSpPr txBox="1"/>
          <p:nvPr/>
        </p:nvSpPr>
        <p:spPr>
          <a:xfrm>
            <a:off x="2800350" y="2647950"/>
            <a:ext cx="1130300" cy="424732"/>
          </a:xfrm>
          <a:prstGeom prst="rect">
            <a:avLst/>
          </a:prstGeom>
          <a:noFill/>
        </p:spPr>
        <p:txBody>
          <a:bodyPr wrap="square" rtlCol="0">
            <a:spAutoFit/>
          </a:bodyPr>
          <a:lstStyle/>
          <a:p>
            <a:pPr algn="ctr">
              <a:lnSpc>
                <a:spcPct val="90000"/>
              </a:lnSpc>
            </a:pPr>
            <a:r>
              <a:rPr lang="en-US" sz="1200" b="1" dirty="0" smtClean="0">
                <a:solidFill>
                  <a:srgbClr val="435153"/>
                </a:solidFill>
              </a:rPr>
              <a:t>Condition Monitoring</a:t>
            </a:r>
            <a:endParaRPr lang="en-US" sz="1200" b="1" dirty="0">
              <a:solidFill>
                <a:srgbClr val="435153"/>
              </a:solidFill>
            </a:endParaRPr>
          </a:p>
        </p:txBody>
      </p:sp>
      <p:sp>
        <p:nvSpPr>
          <p:cNvPr id="57" name="TextBox 56"/>
          <p:cNvSpPr txBox="1"/>
          <p:nvPr/>
        </p:nvSpPr>
        <p:spPr>
          <a:xfrm>
            <a:off x="4006850" y="2647950"/>
            <a:ext cx="1130300" cy="424732"/>
          </a:xfrm>
          <a:prstGeom prst="rect">
            <a:avLst/>
          </a:prstGeom>
          <a:noFill/>
        </p:spPr>
        <p:txBody>
          <a:bodyPr wrap="square" rtlCol="0">
            <a:spAutoFit/>
          </a:bodyPr>
          <a:lstStyle/>
          <a:p>
            <a:pPr algn="ctr">
              <a:lnSpc>
                <a:spcPct val="90000"/>
              </a:lnSpc>
            </a:pPr>
            <a:r>
              <a:rPr lang="en-US" sz="1200" b="1" dirty="0" smtClean="0">
                <a:solidFill>
                  <a:srgbClr val="435153"/>
                </a:solidFill>
              </a:rPr>
              <a:t>Patient and Staff Safety</a:t>
            </a:r>
            <a:endParaRPr lang="en-US" sz="1200" b="1" dirty="0">
              <a:solidFill>
                <a:srgbClr val="435153"/>
              </a:solidFill>
            </a:endParaRPr>
          </a:p>
        </p:txBody>
      </p:sp>
      <p:sp>
        <p:nvSpPr>
          <p:cNvPr id="58" name="TextBox 57"/>
          <p:cNvSpPr txBox="1"/>
          <p:nvPr/>
        </p:nvSpPr>
        <p:spPr>
          <a:xfrm>
            <a:off x="5193030" y="2647950"/>
            <a:ext cx="1130300" cy="424732"/>
          </a:xfrm>
          <a:prstGeom prst="rect">
            <a:avLst/>
          </a:prstGeom>
          <a:noFill/>
        </p:spPr>
        <p:txBody>
          <a:bodyPr wrap="square" rtlCol="0">
            <a:spAutoFit/>
          </a:bodyPr>
          <a:lstStyle/>
          <a:p>
            <a:pPr algn="ctr">
              <a:lnSpc>
                <a:spcPct val="90000"/>
              </a:lnSpc>
            </a:pPr>
            <a:r>
              <a:rPr lang="en-US" sz="1200" b="1" dirty="0" smtClean="0">
                <a:solidFill>
                  <a:srgbClr val="435153"/>
                </a:solidFill>
              </a:rPr>
              <a:t>Patient </a:t>
            </a:r>
            <a:br>
              <a:rPr lang="en-US" sz="1200" b="1" dirty="0" smtClean="0">
                <a:solidFill>
                  <a:srgbClr val="435153"/>
                </a:solidFill>
              </a:rPr>
            </a:br>
            <a:r>
              <a:rPr lang="en-US" sz="1200" b="1" dirty="0" smtClean="0">
                <a:solidFill>
                  <a:srgbClr val="435153"/>
                </a:solidFill>
              </a:rPr>
              <a:t>Flow</a:t>
            </a:r>
            <a:endParaRPr lang="en-US" sz="1200" b="1" dirty="0">
              <a:solidFill>
                <a:srgbClr val="435153"/>
              </a:solidFill>
            </a:endParaRPr>
          </a:p>
        </p:txBody>
      </p:sp>
      <p:sp>
        <p:nvSpPr>
          <p:cNvPr id="59" name="TextBox 58"/>
          <p:cNvSpPr txBox="1"/>
          <p:nvPr/>
        </p:nvSpPr>
        <p:spPr>
          <a:xfrm>
            <a:off x="6374130" y="2647950"/>
            <a:ext cx="1130300" cy="424732"/>
          </a:xfrm>
          <a:prstGeom prst="rect">
            <a:avLst/>
          </a:prstGeom>
          <a:noFill/>
        </p:spPr>
        <p:txBody>
          <a:bodyPr wrap="square" rtlCol="0">
            <a:spAutoFit/>
          </a:bodyPr>
          <a:lstStyle/>
          <a:p>
            <a:pPr algn="ctr">
              <a:lnSpc>
                <a:spcPct val="90000"/>
              </a:lnSpc>
            </a:pPr>
            <a:r>
              <a:rPr lang="en-US" sz="1200" b="1" dirty="0" smtClean="0">
                <a:solidFill>
                  <a:srgbClr val="435153"/>
                </a:solidFill>
              </a:rPr>
              <a:t>Network Security</a:t>
            </a:r>
            <a:endParaRPr lang="en-US" sz="1200" b="1" dirty="0">
              <a:solidFill>
                <a:srgbClr val="435153"/>
              </a:solidFill>
            </a:endParaRPr>
          </a:p>
        </p:txBody>
      </p:sp>
      <p:sp>
        <p:nvSpPr>
          <p:cNvPr id="60" name="TextBox 59"/>
          <p:cNvSpPr txBox="1"/>
          <p:nvPr/>
        </p:nvSpPr>
        <p:spPr>
          <a:xfrm>
            <a:off x="7580630" y="2647950"/>
            <a:ext cx="1106170" cy="424732"/>
          </a:xfrm>
          <a:prstGeom prst="rect">
            <a:avLst/>
          </a:prstGeom>
          <a:noFill/>
        </p:spPr>
        <p:txBody>
          <a:bodyPr wrap="square" rtlCol="0">
            <a:spAutoFit/>
          </a:bodyPr>
          <a:lstStyle/>
          <a:p>
            <a:pPr algn="ctr">
              <a:lnSpc>
                <a:spcPct val="90000"/>
              </a:lnSpc>
            </a:pPr>
            <a:r>
              <a:rPr lang="en-US" sz="1200" b="1" dirty="0" smtClean="0">
                <a:solidFill>
                  <a:srgbClr val="435153"/>
                </a:solidFill>
              </a:rPr>
              <a:t>Network Visibility</a:t>
            </a:r>
            <a:endParaRPr lang="en-US" sz="1200" b="1" dirty="0">
              <a:solidFill>
                <a:srgbClr val="435153"/>
              </a:solidFill>
            </a:endParaRPr>
          </a:p>
        </p:txBody>
      </p:sp>
      <p:sp>
        <p:nvSpPr>
          <p:cNvPr id="61" name="Rectangle 60"/>
          <p:cNvSpPr/>
          <p:nvPr/>
        </p:nvSpPr>
        <p:spPr>
          <a:xfrm>
            <a:off x="400050" y="4459387"/>
            <a:ext cx="5943599" cy="388838"/>
          </a:xfrm>
          <a:prstGeom prst="rect">
            <a:avLst/>
          </a:prstGeom>
          <a:solidFill>
            <a:srgbClr val="000000">
              <a:alpha val="2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2" name="TextBox 61"/>
          <p:cNvSpPr txBox="1"/>
          <p:nvPr/>
        </p:nvSpPr>
        <p:spPr>
          <a:xfrm>
            <a:off x="1864879" y="4513409"/>
            <a:ext cx="3040496" cy="286232"/>
          </a:xfrm>
          <a:prstGeom prst="rect">
            <a:avLst/>
          </a:prstGeom>
          <a:noFill/>
        </p:spPr>
        <p:txBody>
          <a:bodyPr wrap="square" rtlCol="0">
            <a:spAutoFit/>
          </a:bodyPr>
          <a:lstStyle/>
          <a:p>
            <a:pPr algn="ctr">
              <a:lnSpc>
                <a:spcPct val="90000"/>
              </a:lnSpc>
            </a:pPr>
            <a:r>
              <a:rPr lang="en-US" sz="1400" dirty="0" smtClean="0">
                <a:solidFill>
                  <a:srgbClr val="FFE14F"/>
                </a:solidFill>
              </a:rPr>
              <a:t>Asset, Patient, and Staff Visibility</a:t>
            </a:r>
            <a:endParaRPr lang="en-US" sz="1400" dirty="0">
              <a:solidFill>
                <a:srgbClr val="FFE14F"/>
              </a:solidFill>
            </a:endParaRPr>
          </a:p>
        </p:txBody>
      </p:sp>
      <p:sp>
        <p:nvSpPr>
          <p:cNvPr id="63" name="Rectangle 62"/>
          <p:cNvSpPr/>
          <p:nvPr/>
        </p:nvSpPr>
        <p:spPr>
          <a:xfrm>
            <a:off x="6391275" y="4459387"/>
            <a:ext cx="2308225" cy="388838"/>
          </a:xfrm>
          <a:prstGeom prst="rect">
            <a:avLst/>
          </a:prstGeom>
          <a:solidFill>
            <a:srgbClr val="000000">
              <a:alpha val="2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4" name="TextBox 63"/>
          <p:cNvSpPr txBox="1"/>
          <p:nvPr/>
        </p:nvSpPr>
        <p:spPr>
          <a:xfrm>
            <a:off x="6696942" y="4513409"/>
            <a:ext cx="1646958" cy="286232"/>
          </a:xfrm>
          <a:prstGeom prst="rect">
            <a:avLst/>
          </a:prstGeom>
          <a:noFill/>
        </p:spPr>
        <p:txBody>
          <a:bodyPr wrap="square" rtlCol="0">
            <a:spAutoFit/>
          </a:bodyPr>
          <a:lstStyle/>
          <a:p>
            <a:pPr algn="ctr">
              <a:lnSpc>
                <a:spcPct val="90000"/>
              </a:lnSpc>
            </a:pPr>
            <a:r>
              <a:rPr lang="en-US" sz="1400" dirty="0" smtClean="0">
                <a:solidFill>
                  <a:srgbClr val="FFE14F"/>
                </a:solidFill>
              </a:rPr>
              <a:t>Network Visibility</a:t>
            </a:r>
            <a:endParaRPr lang="en-US" sz="1400" dirty="0">
              <a:solidFill>
                <a:srgbClr val="FFE14F"/>
              </a:solidFill>
            </a:endParaRPr>
          </a:p>
        </p:txBody>
      </p:sp>
      <p:pic>
        <p:nvPicPr>
          <p:cNvPr id="65" name="Picture 2"/>
          <p:cNvPicPr>
            <a:picLocks noChangeAspect="1" noChangeArrowheads="1"/>
          </p:cNvPicPr>
          <p:nvPr/>
        </p:nvPicPr>
        <p:blipFill>
          <a:blip r:embed="rId3" cstate="print">
            <a:clrChange>
              <a:clrFrom>
                <a:srgbClr val="41A3C9"/>
              </a:clrFrom>
              <a:clrTo>
                <a:srgbClr val="41A3C9">
                  <a:alpha val="0"/>
                </a:srgbClr>
              </a:clrTo>
            </a:clrChange>
          </a:blip>
          <a:srcRect l="1941" t="29173" r="84966" b="42174"/>
          <a:stretch>
            <a:fillRect/>
          </a:stretch>
        </p:blipFill>
        <p:spPr bwMode="auto">
          <a:xfrm>
            <a:off x="647700" y="3346450"/>
            <a:ext cx="628650" cy="825499"/>
          </a:xfrm>
          <a:prstGeom prst="rect">
            <a:avLst/>
          </a:prstGeom>
          <a:noFill/>
          <a:ln>
            <a:noFill/>
          </a:ln>
          <a:effectLst>
            <a:outerShdw blurRad="50800" dist="38100" dir="5400000" algn="t" rotWithShape="0">
              <a:prstClr val="black">
                <a:alpha val="40000"/>
              </a:prstClr>
            </a:outerShdw>
          </a:effectLst>
        </p:spPr>
      </p:pic>
      <p:pic>
        <p:nvPicPr>
          <p:cNvPr id="66" name="Picture 2"/>
          <p:cNvPicPr>
            <a:picLocks noChangeAspect="1" noChangeArrowheads="1"/>
          </p:cNvPicPr>
          <p:nvPr/>
        </p:nvPicPr>
        <p:blipFill>
          <a:blip r:embed="rId3" cstate="print"/>
          <a:srcRect l="16789" t="30339" r="72823" b="49492"/>
          <a:stretch>
            <a:fillRect/>
          </a:stretch>
        </p:blipFill>
        <p:spPr bwMode="auto">
          <a:xfrm>
            <a:off x="1819275" y="3343276"/>
            <a:ext cx="719517" cy="838200"/>
          </a:xfrm>
          <a:prstGeom prst="rect">
            <a:avLst/>
          </a:prstGeom>
          <a:noFill/>
          <a:ln>
            <a:noFill/>
          </a:ln>
          <a:effectLst>
            <a:outerShdw blurRad="50800" dist="38100" dir="5400000" algn="t" rotWithShape="0">
              <a:prstClr val="black">
                <a:alpha val="40000"/>
              </a:prstClr>
            </a:outerShdw>
          </a:effectLst>
        </p:spPr>
      </p:pic>
      <p:pic>
        <p:nvPicPr>
          <p:cNvPr id="67" name="Picture 2"/>
          <p:cNvPicPr>
            <a:picLocks noChangeAspect="1" noChangeArrowheads="1"/>
          </p:cNvPicPr>
          <p:nvPr/>
        </p:nvPicPr>
        <p:blipFill>
          <a:blip r:embed="rId3" cstate="print"/>
          <a:srcRect l="28737" t="29268" r="57983" b="38247"/>
          <a:stretch>
            <a:fillRect/>
          </a:stretch>
        </p:blipFill>
        <p:spPr bwMode="auto">
          <a:xfrm>
            <a:off x="3048000" y="3333750"/>
            <a:ext cx="590550" cy="866775"/>
          </a:xfrm>
          <a:prstGeom prst="rect">
            <a:avLst/>
          </a:prstGeom>
          <a:noFill/>
          <a:ln>
            <a:noFill/>
          </a:ln>
          <a:effectLst>
            <a:outerShdw blurRad="50800" dist="38100" dir="5400000" algn="t" rotWithShape="0">
              <a:prstClr val="black">
                <a:alpha val="40000"/>
              </a:prstClr>
            </a:outerShdw>
          </a:effectLst>
        </p:spPr>
      </p:pic>
      <p:pic>
        <p:nvPicPr>
          <p:cNvPr id="68" name="Picture 2"/>
          <p:cNvPicPr>
            <a:picLocks noChangeAspect="1" noChangeArrowheads="1"/>
          </p:cNvPicPr>
          <p:nvPr/>
        </p:nvPicPr>
        <p:blipFill>
          <a:blip r:embed="rId3" cstate="print"/>
          <a:srcRect l="43348" t="31053" r="46157" b="47707"/>
          <a:stretch>
            <a:fillRect/>
          </a:stretch>
        </p:blipFill>
        <p:spPr bwMode="auto">
          <a:xfrm>
            <a:off x="4219575" y="3343276"/>
            <a:ext cx="704850" cy="855890"/>
          </a:xfrm>
          <a:prstGeom prst="rect">
            <a:avLst/>
          </a:prstGeom>
          <a:noFill/>
          <a:ln>
            <a:noFill/>
          </a:ln>
          <a:effectLst>
            <a:outerShdw blurRad="50800" dist="38100" dir="5400000" algn="t" rotWithShape="0">
              <a:prstClr val="black">
                <a:alpha val="40000"/>
              </a:prstClr>
            </a:outerShdw>
          </a:effectLst>
        </p:spPr>
      </p:pic>
      <p:pic>
        <p:nvPicPr>
          <p:cNvPr id="69" name="Picture 2"/>
          <p:cNvPicPr>
            <a:picLocks noChangeAspect="1" noChangeArrowheads="1"/>
          </p:cNvPicPr>
          <p:nvPr/>
        </p:nvPicPr>
        <p:blipFill>
          <a:blip r:embed="rId3" cstate="print"/>
          <a:srcRect l="56520" t="32838" r="33658" b="52169"/>
          <a:stretch>
            <a:fillRect/>
          </a:stretch>
        </p:blipFill>
        <p:spPr bwMode="auto">
          <a:xfrm>
            <a:off x="5295899" y="3343274"/>
            <a:ext cx="933451" cy="855009"/>
          </a:xfrm>
          <a:prstGeom prst="rect">
            <a:avLst/>
          </a:prstGeom>
          <a:noFill/>
          <a:ln>
            <a:noFill/>
          </a:ln>
          <a:effectLst>
            <a:outerShdw blurRad="50800" dist="38100" dir="5400000" algn="t" rotWithShape="0">
              <a:prstClr val="black">
                <a:alpha val="40000"/>
              </a:prstClr>
            </a:outerShdw>
          </a:effectLst>
        </p:spPr>
      </p:pic>
      <p:pic>
        <p:nvPicPr>
          <p:cNvPr id="70" name="Picture 2"/>
          <p:cNvPicPr>
            <a:picLocks noChangeAspect="1" noChangeArrowheads="1"/>
          </p:cNvPicPr>
          <p:nvPr/>
        </p:nvPicPr>
        <p:blipFill>
          <a:blip r:embed="rId3" cstate="print"/>
          <a:srcRect l="70443" t="33552" r="18741" b="45922"/>
          <a:stretch>
            <a:fillRect/>
          </a:stretch>
        </p:blipFill>
        <p:spPr bwMode="auto">
          <a:xfrm>
            <a:off x="6543676" y="3333751"/>
            <a:ext cx="769620" cy="876300"/>
          </a:xfrm>
          <a:prstGeom prst="rect">
            <a:avLst/>
          </a:prstGeom>
          <a:noFill/>
          <a:ln>
            <a:noFill/>
          </a:ln>
          <a:effectLst>
            <a:outerShdw blurRad="50800" dist="38100" dir="5400000" algn="t" rotWithShape="0">
              <a:prstClr val="black">
                <a:alpha val="40000"/>
              </a:prstClr>
            </a:outerShdw>
          </a:effectLst>
        </p:spPr>
      </p:pic>
      <p:pic>
        <p:nvPicPr>
          <p:cNvPr id="71" name="Picture 2"/>
          <p:cNvPicPr>
            <a:picLocks noChangeAspect="1" noChangeArrowheads="1"/>
          </p:cNvPicPr>
          <p:nvPr/>
        </p:nvPicPr>
        <p:blipFill>
          <a:blip r:embed="rId3" cstate="print"/>
          <a:srcRect l="82437" t="28375" r="4926" b="35748"/>
          <a:stretch>
            <a:fillRect/>
          </a:stretch>
        </p:blipFill>
        <p:spPr bwMode="auto">
          <a:xfrm>
            <a:off x="7866655" y="3333750"/>
            <a:ext cx="514444" cy="87630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7464659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rot="5400000">
            <a:off x="1427261" y="1439842"/>
            <a:ext cx="2017986" cy="4277842"/>
          </a:xfrm>
          <a:prstGeom prst="rect">
            <a:avLst/>
          </a:prstGeom>
          <a:gradFill flip="none" rotWithShape="1">
            <a:gsLst>
              <a:gs pos="0">
                <a:schemeClr val="bg1">
                  <a:lumMod val="65000"/>
                  <a:alpha val="47000"/>
                </a:schemeClr>
              </a:gs>
              <a:gs pos="100000">
                <a:srgbClr val="1F2508">
                  <a:alpha val="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347" name="Rectangle 2"/>
          <p:cNvSpPr>
            <a:spLocks noGrp="1" noChangeArrowheads="1"/>
          </p:cNvSpPr>
          <p:nvPr>
            <p:ph type="title"/>
          </p:nvPr>
        </p:nvSpPr>
        <p:spPr/>
        <p:txBody>
          <a:bodyPr/>
          <a:lstStyle/>
          <a:p>
            <a:r>
              <a:rPr lang="en-US" dirty="0" smtClean="0"/>
              <a:t>Context-Aware Asset Visibility Applications</a:t>
            </a:r>
          </a:p>
        </p:txBody>
      </p:sp>
      <p:grpSp>
        <p:nvGrpSpPr>
          <p:cNvPr id="2" name="Group 19"/>
          <p:cNvGrpSpPr>
            <a:grpSpLocks/>
          </p:cNvGrpSpPr>
          <p:nvPr/>
        </p:nvGrpSpPr>
        <p:grpSpPr bwMode="auto">
          <a:xfrm>
            <a:off x="4368801" y="1819275"/>
            <a:ext cx="4289424" cy="3892169"/>
            <a:chOff x="5160963" y="1967231"/>
            <a:chExt cx="3781425" cy="3431217"/>
          </a:xfrm>
        </p:grpSpPr>
        <p:pic>
          <p:nvPicPr>
            <p:cNvPr id="14349" name="Picture 1" descr="C:\Users\gabid\AppData\Local\Microsoft\Windows\Temporary Internet Files\Content.Outlook\SEQ9PYY1\MobileView 42 Pump Search.png"/>
            <p:cNvPicPr>
              <a:picLocks noChangeAspect="1" noChangeArrowheads="1"/>
            </p:cNvPicPr>
            <p:nvPr/>
          </p:nvPicPr>
          <p:blipFill>
            <a:blip r:embed="rId3" cstate="print"/>
            <a:srcRect t="396"/>
            <a:stretch>
              <a:fillRect/>
            </a:stretch>
          </p:blipFill>
          <p:spPr bwMode="auto">
            <a:xfrm>
              <a:off x="5160963" y="1967231"/>
              <a:ext cx="3781425" cy="3431217"/>
            </a:xfrm>
            <a:prstGeom prst="rect">
              <a:avLst/>
            </a:prstGeom>
            <a:noFill/>
            <a:ln w="9525">
              <a:solidFill>
                <a:srgbClr val="435153"/>
              </a:solidFill>
              <a:miter lim="800000"/>
              <a:headEnd/>
              <a:tailEnd/>
            </a:ln>
            <a:effectLst>
              <a:outerShdw blurRad="50800" dist="38100" dir="5400000" algn="t" rotWithShape="0">
                <a:prstClr val="black">
                  <a:alpha val="40000"/>
                </a:prstClr>
              </a:outerShdw>
            </a:effectLst>
          </p:spPr>
        </p:pic>
        <p:pic>
          <p:nvPicPr>
            <p:cNvPr id="41" name="Picture 128"/>
            <p:cNvPicPr>
              <a:picLocks noChangeAspect="1" noChangeArrowheads="1"/>
            </p:cNvPicPr>
            <p:nvPr/>
          </p:nvPicPr>
          <p:blipFill>
            <a:blip r:embed="rId4" cstate="print"/>
            <a:srcRect/>
            <a:stretch>
              <a:fillRect/>
            </a:stretch>
          </p:blipFill>
          <p:spPr bwMode="auto">
            <a:xfrm flipH="1">
              <a:off x="7881293" y="3619256"/>
              <a:ext cx="336056" cy="336056"/>
            </a:xfrm>
            <a:prstGeom prst="rect">
              <a:avLst/>
            </a:prstGeom>
            <a:noFill/>
            <a:ln w="9525" algn="ctr">
              <a:noFill/>
              <a:miter lim="800000"/>
              <a:headEnd/>
              <a:tailEnd/>
            </a:ln>
            <a:effectLst>
              <a:innerShdw blurRad="114300">
                <a:prstClr val="black"/>
              </a:innerShdw>
            </a:effectLst>
          </p:spPr>
        </p:pic>
        <p:pic>
          <p:nvPicPr>
            <p:cNvPr id="44" name="Picture 31" descr="ventilator"/>
            <p:cNvPicPr>
              <a:picLocks noChangeAspect="1" noChangeArrowheads="1"/>
            </p:cNvPicPr>
            <p:nvPr/>
          </p:nvPicPr>
          <p:blipFill>
            <a:blip r:embed="rId5" cstate="print"/>
            <a:srcRect/>
            <a:stretch>
              <a:fillRect/>
            </a:stretch>
          </p:blipFill>
          <p:spPr bwMode="auto">
            <a:xfrm>
              <a:off x="8623588" y="4270040"/>
              <a:ext cx="228078" cy="365760"/>
            </a:xfrm>
            <a:prstGeom prst="rect">
              <a:avLst/>
            </a:prstGeom>
            <a:noFill/>
            <a:effectLst>
              <a:innerShdw blurRad="114300">
                <a:prstClr val="black"/>
              </a:innerShdw>
            </a:effectLst>
          </p:spPr>
        </p:pic>
        <p:pic>
          <p:nvPicPr>
            <p:cNvPr id="14352" name="Picture 2" descr="C:\Users\gabid\Pictures\Verticals\Healthcare\Hospira\symbiq.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80288" y="3403600"/>
              <a:ext cx="469900" cy="395288"/>
            </a:xfrm>
            <a:prstGeom prst="rect">
              <a:avLst/>
            </a:prstGeom>
            <a:noFill/>
            <a:ln w="9525">
              <a:noFill/>
              <a:miter lim="800000"/>
              <a:headEnd/>
              <a:tailEnd/>
            </a:ln>
          </p:spPr>
        </p:pic>
        <p:pic>
          <p:nvPicPr>
            <p:cNvPr id="14353" name="Picture 2" descr="C:\Users\gabid\Pictures\Verticals\Healthcare\Hospira\symbiq.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320088" y="2917825"/>
              <a:ext cx="469900" cy="396875"/>
            </a:xfrm>
            <a:prstGeom prst="rect">
              <a:avLst/>
            </a:prstGeom>
            <a:noFill/>
            <a:ln w="9525">
              <a:noFill/>
              <a:miter lim="800000"/>
              <a:headEnd/>
              <a:tailEnd/>
            </a:ln>
          </p:spPr>
        </p:pic>
      </p:grpSp>
      <p:sp>
        <p:nvSpPr>
          <p:cNvPr id="14350" name="Oval 23"/>
          <p:cNvSpPr>
            <a:spLocks noChangeAspect="1" noChangeArrowheads="1"/>
          </p:cNvSpPr>
          <p:nvPr/>
        </p:nvSpPr>
        <p:spPr bwMode="auto">
          <a:xfrm>
            <a:off x="7573259" y="3787339"/>
            <a:ext cx="133254" cy="135054"/>
          </a:xfrm>
          <a:prstGeom prst="ellipse">
            <a:avLst/>
          </a:prstGeom>
          <a:solidFill>
            <a:srgbClr val="D81F28"/>
          </a:solidFill>
          <a:ln w="9525" algn="ctr">
            <a:noFill/>
            <a:round/>
            <a:headEnd/>
            <a:tailEnd/>
          </a:ln>
        </p:spPr>
        <p:txBody>
          <a:bodyPr wrap="square" lIns="82124" tIns="41061" rIns="82124" bIns="41061" anchor="ctr">
            <a:noAutofit/>
          </a:bodyPr>
          <a:lstStyle/>
          <a:p>
            <a:pPr algn="ctr" defTabSz="814388" eaLnBrk="0" hangingPunct="0">
              <a:lnSpc>
                <a:spcPct val="90000"/>
              </a:lnSpc>
            </a:pPr>
            <a:endParaRPr lang="en-US" dirty="0"/>
          </a:p>
        </p:txBody>
      </p:sp>
      <p:sp>
        <p:nvSpPr>
          <p:cNvPr id="14351" name="Oval 26"/>
          <p:cNvSpPr>
            <a:spLocks noChangeAspect="1" noChangeArrowheads="1"/>
          </p:cNvSpPr>
          <p:nvPr/>
        </p:nvSpPr>
        <p:spPr bwMode="auto">
          <a:xfrm>
            <a:off x="8160371" y="3049846"/>
            <a:ext cx="133254" cy="135054"/>
          </a:xfrm>
          <a:prstGeom prst="ellipse">
            <a:avLst/>
          </a:prstGeom>
          <a:solidFill>
            <a:srgbClr val="D81F28"/>
          </a:solidFill>
          <a:ln w="9525" algn="ctr">
            <a:noFill/>
            <a:round/>
            <a:headEnd/>
            <a:tailEnd/>
          </a:ln>
        </p:spPr>
        <p:txBody>
          <a:bodyPr wrap="square" lIns="82124" tIns="41061" rIns="82124" bIns="41061" anchor="ctr">
            <a:noAutofit/>
          </a:bodyPr>
          <a:lstStyle/>
          <a:p>
            <a:pPr algn="ctr" defTabSz="814388" eaLnBrk="0" hangingPunct="0">
              <a:lnSpc>
                <a:spcPct val="90000"/>
              </a:lnSpc>
            </a:pPr>
            <a:endParaRPr lang="en-US" dirty="0"/>
          </a:p>
        </p:txBody>
      </p:sp>
      <p:sp>
        <p:nvSpPr>
          <p:cNvPr id="19" name="Frame 18"/>
          <p:cNvSpPr/>
          <p:nvPr/>
        </p:nvSpPr>
        <p:spPr bwMode="auto">
          <a:xfrm>
            <a:off x="4654296" y="3621024"/>
            <a:ext cx="2397190" cy="1157798"/>
          </a:xfrm>
          <a:prstGeom prst="frame">
            <a:avLst>
              <a:gd name="adj1" fmla="val 4167"/>
            </a:avLst>
          </a:prstGeom>
          <a:solidFill>
            <a:schemeClr val="tx2"/>
          </a:solidFill>
          <a:ln w="9525" cap="flat" cmpd="sng" algn="ctr">
            <a:noFill/>
            <a:prstDash val="solid"/>
            <a:round/>
            <a:headEnd type="none" w="med" len="med"/>
            <a:tailEnd type="none" w="med" len="med"/>
          </a:ln>
          <a:effectLst/>
        </p:spPr>
        <p:txBody>
          <a:bodyPr wrap="square" lIns="82124" tIns="41061" rIns="82124" bIns="41061" anchor="ctr">
            <a:noAutofit/>
          </a:bodyPr>
          <a:lstStyle/>
          <a:p>
            <a:pPr algn="ctr" defTabSz="814388" eaLnBrk="0" hangingPunct="0">
              <a:lnSpc>
                <a:spcPct val="90000"/>
              </a:lnSpc>
              <a:defRPr/>
            </a:pPr>
            <a:endParaRPr lang="en-US" dirty="0">
              <a:latin typeface="Arial" charset="0"/>
            </a:endParaRPr>
          </a:p>
        </p:txBody>
      </p:sp>
      <p:sp>
        <p:nvSpPr>
          <p:cNvPr id="21" name="Oval 26"/>
          <p:cNvSpPr>
            <a:spLocks noChangeAspect="1" noChangeArrowheads="1"/>
          </p:cNvSpPr>
          <p:nvPr/>
        </p:nvSpPr>
        <p:spPr bwMode="auto">
          <a:xfrm>
            <a:off x="7082332" y="3592837"/>
            <a:ext cx="133254" cy="135054"/>
          </a:xfrm>
          <a:prstGeom prst="ellipse">
            <a:avLst/>
          </a:prstGeom>
          <a:solidFill>
            <a:srgbClr val="92D050"/>
          </a:solidFill>
          <a:ln w="9525" algn="ctr">
            <a:noFill/>
            <a:round/>
            <a:headEnd/>
            <a:tailEnd/>
          </a:ln>
        </p:spPr>
        <p:txBody>
          <a:bodyPr wrap="square" lIns="82124" tIns="41061" rIns="82124" bIns="41061" anchor="ctr">
            <a:noAutofit/>
          </a:bodyPr>
          <a:lstStyle/>
          <a:p>
            <a:pPr algn="ctr" defTabSz="814388" eaLnBrk="0" hangingPunct="0">
              <a:lnSpc>
                <a:spcPct val="90000"/>
              </a:lnSpc>
            </a:pPr>
            <a:endParaRPr lang="en-US" dirty="0"/>
          </a:p>
        </p:txBody>
      </p:sp>
      <p:sp>
        <p:nvSpPr>
          <p:cNvPr id="22" name="Oval 26"/>
          <p:cNvSpPr>
            <a:spLocks noChangeAspect="1" noChangeArrowheads="1"/>
          </p:cNvSpPr>
          <p:nvPr/>
        </p:nvSpPr>
        <p:spPr bwMode="auto">
          <a:xfrm>
            <a:off x="8240762" y="4533847"/>
            <a:ext cx="133254" cy="135054"/>
          </a:xfrm>
          <a:prstGeom prst="ellipse">
            <a:avLst/>
          </a:prstGeom>
          <a:solidFill>
            <a:schemeClr val="accent1"/>
          </a:solidFill>
          <a:ln w="9525" algn="ctr">
            <a:noFill/>
            <a:round/>
            <a:headEnd/>
            <a:tailEnd/>
          </a:ln>
        </p:spPr>
        <p:txBody>
          <a:bodyPr wrap="square" lIns="82124" tIns="41061" rIns="82124" bIns="41061" anchor="ctr">
            <a:noAutofit/>
          </a:bodyPr>
          <a:lstStyle/>
          <a:p>
            <a:pPr algn="ctr" defTabSz="814388" eaLnBrk="0" hangingPunct="0">
              <a:lnSpc>
                <a:spcPct val="90000"/>
              </a:lnSpc>
            </a:pPr>
            <a:endParaRPr lang="en-US" dirty="0"/>
          </a:p>
        </p:txBody>
      </p:sp>
      <p:sp>
        <p:nvSpPr>
          <p:cNvPr id="46" name="Text Placeholder 1"/>
          <p:cNvSpPr txBox="1">
            <a:spLocks/>
          </p:cNvSpPr>
          <p:nvPr/>
        </p:nvSpPr>
        <p:spPr>
          <a:xfrm>
            <a:off x="362932" y="2071844"/>
            <a:ext cx="3514724" cy="2943225"/>
          </a:xfrm>
          <a:prstGeom prst="rect">
            <a:avLst/>
          </a:prstGeom>
        </p:spPr>
        <p:txBody>
          <a:bodyPr anchor="ctr" anchorCtr="0">
            <a:noAutofit/>
          </a:bodyPr>
          <a:lstStyle/>
          <a:p>
            <a:pPr indent="0">
              <a:lnSpc>
                <a:spcPct val="95000"/>
              </a:lnSpc>
              <a:spcBef>
                <a:spcPts val="2400"/>
              </a:spcBef>
              <a:buClr>
                <a:schemeClr val="tx2"/>
              </a:buClr>
              <a:buSzPct val="90000"/>
              <a:buFont typeface="Wingdings" pitchFamily="2" charset="2"/>
              <a:buNone/>
            </a:pPr>
            <a:r>
              <a:rPr lang="en-US" dirty="0" smtClean="0">
                <a:solidFill>
                  <a:srgbClr val="546568"/>
                </a:solidFill>
                <a:latin typeface="+mj-lt"/>
              </a:rPr>
              <a:t>Simplify Preventive Maintenance Through Hospital-wide, Real-Time Visibility of Equipment Location and Status</a:t>
            </a:r>
          </a:p>
        </p:txBody>
      </p:sp>
      <p:grpSp>
        <p:nvGrpSpPr>
          <p:cNvPr id="3" name="Group 56"/>
          <p:cNvGrpSpPr/>
          <p:nvPr/>
        </p:nvGrpSpPr>
        <p:grpSpPr>
          <a:xfrm>
            <a:off x="4706938" y="5905258"/>
            <a:ext cx="3713162" cy="286232"/>
            <a:chOff x="4649788" y="5819533"/>
            <a:chExt cx="3713162" cy="286232"/>
          </a:xfrm>
        </p:grpSpPr>
        <p:sp>
          <p:nvSpPr>
            <p:cNvPr id="51" name="TextBox 50"/>
            <p:cNvSpPr txBox="1"/>
            <p:nvPr/>
          </p:nvSpPr>
          <p:spPr>
            <a:xfrm>
              <a:off x="4649788" y="5819533"/>
              <a:ext cx="1208087" cy="286232"/>
            </a:xfrm>
            <a:prstGeom prst="rect">
              <a:avLst/>
            </a:prstGeom>
            <a:noFill/>
          </p:spPr>
          <p:txBody>
            <a:bodyPr wrap="square" anchor="ctr">
              <a:spAutoFit/>
            </a:bodyPr>
            <a:lstStyle/>
            <a:p>
              <a:pPr marL="228600" indent="-228600" eaLnBrk="0" hangingPunct="0">
                <a:lnSpc>
                  <a:spcPct val="90000"/>
                </a:lnSpc>
                <a:buClr>
                  <a:schemeClr val="tx2"/>
                </a:buClr>
                <a:buSzPct val="125000"/>
                <a:buFont typeface="Arial" pitchFamily="34" charset="0"/>
                <a:buChar char="●"/>
                <a:defRPr/>
              </a:pPr>
              <a:r>
                <a:rPr lang="en-US" sz="1400" dirty="0" smtClean="0">
                  <a:solidFill>
                    <a:schemeClr val="tx2"/>
                  </a:solidFill>
                  <a:cs typeface="+mn-cs"/>
                </a:rPr>
                <a:t>Available</a:t>
              </a:r>
              <a:endParaRPr lang="en-US" sz="1400" dirty="0">
                <a:solidFill>
                  <a:schemeClr val="tx2"/>
                </a:solidFill>
                <a:cs typeface="+mn-cs"/>
              </a:endParaRPr>
            </a:p>
          </p:txBody>
        </p:sp>
        <p:sp>
          <p:nvSpPr>
            <p:cNvPr id="55" name="TextBox 54"/>
            <p:cNvSpPr txBox="1"/>
            <p:nvPr/>
          </p:nvSpPr>
          <p:spPr>
            <a:xfrm>
              <a:off x="5907088" y="5819533"/>
              <a:ext cx="1208087" cy="286232"/>
            </a:xfrm>
            <a:prstGeom prst="rect">
              <a:avLst/>
            </a:prstGeom>
            <a:noFill/>
          </p:spPr>
          <p:txBody>
            <a:bodyPr wrap="square" anchor="ctr">
              <a:spAutoFit/>
            </a:bodyPr>
            <a:lstStyle/>
            <a:p>
              <a:pPr marL="228600" indent="-228600" eaLnBrk="0" hangingPunct="0">
                <a:lnSpc>
                  <a:spcPct val="90000"/>
                </a:lnSpc>
                <a:buClr>
                  <a:srgbClr val="D81F28"/>
                </a:buClr>
                <a:buSzPct val="125000"/>
                <a:buFont typeface="Arial" pitchFamily="34" charset="0"/>
                <a:buChar char="●"/>
                <a:defRPr/>
              </a:pPr>
              <a:r>
                <a:rPr lang="en-US" sz="1400" dirty="0" smtClean="0">
                  <a:solidFill>
                    <a:srgbClr val="D81F28"/>
                  </a:solidFill>
                  <a:cs typeface="+mn-cs"/>
                </a:rPr>
                <a:t>In Use</a:t>
              </a:r>
              <a:endParaRPr lang="en-US" sz="1400" dirty="0">
                <a:solidFill>
                  <a:srgbClr val="D81F28"/>
                </a:solidFill>
                <a:cs typeface="+mn-cs"/>
              </a:endParaRPr>
            </a:p>
          </p:txBody>
        </p:sp>
        <p:sp>
          <p:nvSpPr>
            <p:cNvPr id="56" name="TextBox 55"/>
            <p:cNvSpPr txBox="1"/>
            <p:nvPr/>
          </p:nvSpPr>
          <p:spPr>
            <a:xfrm>
              <a:off x="6926263" y="5819533"/>
              <a:ext cx="1436687" cy="286232"/>
            </a:xfrm>
            <a:prstGeom prst="rect">
              <a:avLst/>
            </a:prstGeom>
            <a:noFill/>
          </p:spPr>
          <p:txBody>
            <a:bodyPr wrap="square" anchor="ctr">
              <a:spAutoFit/>
            </a:bodyPr>
            <a:lstStyle/>
            <a:p>
              <a:pPr marL="228600" indent="-228600" eaLnBrk="0" hangingPunct="0">
                <a:lnSpc>
                  <a:spcPct val="90000"/>
                </a:lnSpc>
                <a:buClr>
                  <a:schemeClr val="tx2"/>
                </a:buClr>
                <a:buSzPct val="125000"/>
                <a:buFont typeface="Arial" pitchFamily="34" charset="0"/>
                <a:buChar char="●"/>
                <a:defRPr/>
              </a:pPr>
              <a:r>
                <a:rPr lang="en-US" sz="1400" dirty="0" smtClean="0">
                  <a:solidFill>
                    <a:schemeClr val="tx2"/>
                  </a:solidFill>
                  <a:cs typeface="+mn-cs"/>
                </a:rPr>
                <a:t>Maintenance</a:t>
              </a:r>
              <a:endParaRPr lang="en-US" sz="1400" dirty="0">
                <a:solidFill>
                  <a:schemeClr val="tx2"/>
                </a:solidFill>
                <a:cs typeface="+mn-cs"/>
              </a:endParaRPr>
            </a:p>
          </p:txBody>
        </p:sp>
      </p:grpSp>
      <p:sp>
        <p:nvSpPr>
          <p:cNvPr id="61" name="Title 31"/>
          <p:cNvSpPr txBox="1">
            <a:spLocks/>
          </p:cNvSpPr>
          <p:nvPr/>
        </p:nvSpPr>
        <p:spPr>
          <a:xfrm>
            <a:off x="229702" y="1219201"/>
            <a:ext cx="8588861" cy="382906"/>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rgbClr val="435153"/>
                </a:solidFill>
                <a:effectLst/>
                <a:uLnTx/>
                <a:uFillTx/>
                <a:latin typeface="+mj-lt"/>
                <a:ea typeface="+mj-ea"/>
                <a:cs typeface="+mj-cs"/>
              </a:rPr>
              <a:t>Equipment Maintenance</a:t>
            </a:r>
          </a:p>
        </p:txBody>
      </p:sp>
    </p:spTree>
    <p:extLst>
      <p:ext uri="{BB962C8B-B14F-4D97-AF65-F5344CB8AC3E}">
        <p14:creationId xmlns:p14="http://schemas.microsoft.com/office/powerpoint/2010/main" val="2055058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wipe(left)">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5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435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000"/>
                                        <p:tgtEl>
                                          <p:spTgt spid="19"/>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P spid="14351" grpId="0" animBg="1"/>
      <p:bldP spid="19"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2"/>
          <p:cNvSpPr>
            <a:spLocks noGrp="1" noChangeArrowheads="1"/>
          </p:cNvSpPr>
          <p:nvPr>
            <p:ph type="title"/>
          </p:nvPr>
        </p:nvSpPr>
        <p:spPr/>
        <p:txBody>
          <a:bodyPr/>
          <a:lstStyle/>
          <a:p>
            <a:r>
              <a:rPr lang="en-US" dirty="0" smtClean="0"/>
              <a:t>Context-Aware Asset Visibility Applications</a:t>
            </a:r>
          </a:p>
        </p:txBody>
      </p:sp>
      <p:sp>
        <p:nvSpPr>
          <p:cNvPr id="32" name="Rectangle 31"/>
          <p:cNvSpPr/>
          <p:nvPr/>
        </p:nvSpPr>
        <p:spPr>
          <a:xfrm rot="5400000">
            <a:off x="336556" y="1733556"/>
            <a:ext cx="4199396" cy="4277842"/>
          </a:xfrm>
          <a:prstGeom prst="rect">
            <a:avLst/>
          </a:prstGeom>
          <a:gradFill flip="none" rotWithShape="1">
            <a:gsLst>
              <a:gs pos="0">
                <a:schemeClr val="bg1">
                  <a:lumMod val="65000"/>
                  <a:alpha val="47000"/>
                </a:schemeClr>
              </a:gs>
              <a:gs pos="100000">
                <a:srgbClr val="1F2508">
                  <a:alpha val="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33" name="Straight Connector 32"/>
          <p:cNvCxnSpPr/>
          <p:nvPr/>
        </p:nvCxnSpPr>
        <p:spPr>
          <a:xfrm>
            <a:off x="546100" y="3590925"/>
            <a:ext cx="3438525"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6100" y="5143500"/>
            <a:ext cx="3438525" cy="0"/>
          </a:xfrm>
          <a:prstGeom prst="line">
            <a:avLst/>
          </a:prstGeom>
          <a:ln>
            <a:solidFill>
              <a:srgbClr val="A6A8AB"/>
            </a:solidFill>
          </a:ln>
        </p:spPr>
        <p:style>
          <a:lnRef idx="1">
            <a:schemeClr val="accent1"/>
          </a:lnRef>
          <a:fillRef idx="0">
            <a:schemeClr val="accent1"/>
          </a:fillRef>
          <a:effectRef idx="0">
            <a:schemeClr val="accent1"/>
          </a:effectRef>
          <a:fontRef idx="minor">
            <a:schemeClr val="tx1"/>
          </a:fontRef>
        </p:style>
      </p:cxnSp>
      <p:sp>
        <p:nvSpPr>
          <p:cNvPr id="37" name="Text Placeholder 1"/>
          <p:cNvSpPr txBox="1">
            <a:spLocks/>
          </p:cNvSpPr>
          <p:nvPr/>
        </p:nvSpPr>
        <p:spPr>
          <a:xfrm>
            <a:off x="502920" y="2390775"/>
            <a:ext cx="3678555" cy="2943225"/>
          </a:xfrm>
          <a:prstGeom prst="rect">
            <a:avLst/>
          </a:prstGeom>
        </p:spPr>
        <p:txBody>
          <a:bodyPr anchor="ctr" anchorCtr="0">
            <a:noAutofit/>
          </a:bodyPr>
          <a:lstStyle/>
          <a:p>
            <a:pPr>
              <a:lnSpc>
                <a:spcPct val="95000"/>
              </a:lnSpc>
              <a:spcBef>
                <a:spcPts val="2000"/>
              </a:spcBef>
              <a:buClr>
                <a:schemeClr val="tx2"/>
              </a:buClr>
              <a:buSzPct val="90000"/>
              <a:defRPr/>
            </a:pPr>
            <a:r>
              <a:rPr lang="en-US" dirty="0" smtClean="0">
                <a:solidFill>
                  <a:srgbClr val="546568"/>
                </a:solidFill>
                <a:latin typeface="+mj-lt"/>
              </a:rPr>
              <a:t>Automate Temperature Monitoring of Refrigerators and Freezers Used to Store Blood, Drugs, Vaccines, Food and Tissue Samples, and Provide Immediate Alerts When Out of Range</a:t>
            </a:r>
          </a:p>
          <a:p>
            <a:pPr>
              <a:lnSpc>
                <a:spcPct val="95000"/>
              </a:lnSpc>
              <a:spcBef>
                <a:spcPts val="2000"/>
              </a:spcBef>
              <a:buClr>
                <a:schemeClr val="tx2"/>
              </a:buClr>
              <a:buSzPct val="90000"/>
              <a:defRPr/>
            </a:pPr>
            <a:r>
              <a:rPr lang="en-US" altLang="ja-JP" dirty="0" smtClean="0">
                <a:solidFill>
                  <a:srgbClr val="546568"/>
                </a:solidFill>
                <a:latin typeface="+mj-lt"/>
              </a:rPr>
              <a:t>Automate Humidity Monitoring in ORs, Patient Rooms, Lab and Storage Rooms b</a:t>
            </a:r>
            <a:r>
              <a:rPr lang="en-US" dirty="0" smtClean="0">
                <a:solidFill>
                  <a:srgbClr val="546568"/>
                </a:solidFill>
                <a:latin typeface="+mj-lt"/>
              </a:rPr>
              <a:t>y Providing and Receive Immediate Alerts When Out of Range</a:t>
            </a:r>
          </a:p>
          <a:p>
            <a:pPr>
              <a:lnSpc>
                <a:spcPct val="95000"/>
              </a:lnSpc>
              <a:spcBef>
                <a:spcPts val="2000"/>
              </a:spcBef>
              <a:buClr>
                <a:schemeClr val="tx2"/>
              </a:buClr>
              <a:buSzPct val="90000"/>
              <a:defRPr/>
            </a:pPr>
            <a:r>
              <a:rPr lang="en-US" dirty="0" smtClean="0">
                <a:solidFill>
                  <a:srgbClr val="546568"/>
                </a:solidFill>
                <a:latin typeface="+mj-lt"/>
              </a:rPr>
              <a:t>Reduce Spoilage and Improve Safety and Compliance</a:t>
            </a:r>
          </a:p>
        </p:txBody>
      </p:sp>
      <p:pic>
        <p:nvPicPr>
          <p:cNvPr id="38" name="Picture 11"/>
          <p:cNvPicPr>
            <a:picLocks noChangeAspect="1" noChangeArrowheads="1"/>
          </p:cNvPicPr>
          <p:nvPr/>
        </p:nvPicPr>
        <p:blipFill>
          <a:blip r:embed="rId3" cstate="print"/>
          <a:stretch>
            <a:fillRect/>
          </a:stretch>
        </p:blipFill>
        <p:spPr bwMode="auto">
          <a:xfrm>
            <a:off x="4370632" y="2034911"/>
            <a:ext cx="4289219" cy="3594364"/>
          </a:xfrm>
          <a:prstGeom prst="rect">
            <a:avLst/>
          </a:prstGeom>
          <a:noFill/>
          <a:ln>
            <a:solidFill>
              <a:srgbClr val="435153"/>
            </a:solidFill>
          </a:ln>
          <a:effectLst>
            <a:outerShdw blurRad="50800" dist="38100" dir="5400000" algn="t" rotWithShape="0">
              <a:prstClr val="black">
                <a:alpha val="40000"/>
              </a:prstClr>
            </a:outerShdw>
          </a:effectLst>
        </p:spPr>
      </p:pic>
      <p:sp>
        <p:nvSpPr>
          <p:cNvPr id="39" name="Title 31"/>
          <p:cNvSpPr txBox="1">
            <a:spLocks/>
          </p:cNvSpPr>
          <p:nvPr/>
        </p:nvSpPr>
        <p:spPr>
          <a:xfrm>
            <a:off x="229702" y="1219201"/>
            <a:ext cx="8588861" cy="382906"/>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rgbClr val="435153"/>
                </a:solidFill>
                <a:effectLst/>
                <a:uLnTx/>
                <a:uFillTx/>
                <a:latin typeface="+mj-lt"/>
                <a:ea typeface="+mj-ea"/>
                <a:cs typeface="+mj-cs"/>
              </a:rPr>
              <a:t>Temperature and Humidity Monitoring</a:t>
            </a:r>
          </a:p>
        </p:txBody>
      </p:sp>
      <p:sp>
        <p:nvSpPr>
          <p:cNvPr id="40" name="Rectangle 39"/>
          <p:cNvSpPr>
            <a:spLocks noChangeArrowheads="1"/>
          </p:cNvSpPr>
          <p:nvPr/>
        </p:nvSpPr>
        <p:spPr bwMode="auto">
          <a:xfrm>
            <a:off x="5643563" y="2946400"/>
            <a:ext cx="271462" cy="288197"/>
          </a:xfrm>
          <a:prstGeom prst="rect">
            <a:avLst/>
          </a:prstGeom>
          <a:noFill/>
          <a:ln w="28575" algn="ctr">
            <a:solidFill>
              <a:srgbClr val="D81F28"/>
            </a:solidFill>
            <a:round/>
            <a:headEnd/>
            <a:tailEnd/>
          </a:ln>
        </p:spPr>
        <p:txBody>
          <a:bodyPr wrap="square" lIns="82124" tIns="41061" rIns="82124" bIns="41061" anchor="ctr">
            <a:noAutofit/>
          </a:bodyPr>
          <a:lstStyle/>
          <a:p>
            <a:pPr algn="ctr" defTabSz="814388" eaLnBrk="0" hangingPunct="0">
              <a:lnSpc>
                <a:spcPct val="90000"/>
              </a:lnSpc>
            </a:pPr>
            <a:endParaRPr lang="en-US" dirty="0"/>
          </a:p>
        </p:txBody>
      </p:sp>
    </p:spTree>
    <p:extLst>
      <p:ext uri="{BB962C8B-B14F-4D97-AF65-F5344CB8AC3E}">
        <p14:creationId xmlns:p14="http://schemas.microsoft.com/office/powerpoint/2010/main" val="3458102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wipe(left)">
                                      <p:cBhvr>
                                        <p:cTn id="11" dur="500"/>
                                        <p:tgtEl>
                                          <p:spTgt spid="3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7">
                                            <p:txEl>
                                              <p:pRg st="1" end="1"/>
                                            </p:txEl>
                                          </p:spTgt>
                                        </p:tgtEl>
                                        <p:attrNameLst>
                                          <p:attrName>style.visibility</p:attrName>
                                        </p:attrNameLst>
                                      </p:cBhvr>
                                      <p:to>
                                        <p:strVal val="visible"/>
                                      </p:to>
                                    </p:set>
                                    <p:animEffect transition="in" filter="wipe(left)">
                                      <p:cBhvr>
                                        <p:cTn id="24" dur="500"/>
                                        <p:tgtEl>
                                          <p:spTgt spid="37">
                                            <p:txEl>
                                              <p:pRg st="1" end="1"/>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xEl>
                                              <p:pRg st="2" end="2"/>
                                            </p:txEl>
                                          </p:spTgt>
                                        </p:tgtEl>
                                        <p:attrNameLst>
                                          <p:attrName>style.visibility</p:attrName>
                                        </p:attrNameLst>
                                      </p:cBhvr>
                                      <p:to>
                                        <p:strVal val="visible"/>
                                      </p:to>
                                    </p:set>
                                    <p:animEffect transition="in" filter="wipe(left)">
                                      <p:cBhvr>
                                        <p:cTn id="32" dur="500"/>
                                        <p:tgtEl>
                                          <p:spTgt spid="37">
                                            <p:txEl>
                                              <p:pRg st="2" end="2"/>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50"/>
          <p:cNvSpPr>
            <a:spLocks noChangeArrowheads="1"/>
          </p:cNvSpPr>
          <p:nvPr/>
        </p:nvSpPr>
        <p:spPr bwMode="auto">
          <a:xfrm>
            <a:off x="0" y="1143000"/>
            <a:ext cx="5362575" cy="2000250"/>
          </a:xfrm>
          <a:prstGeom prst="rect">
            <a:avLst/>
          </a:prstGeom>
          <a:noFill/>
          <a:ln w="28575">
            <a:noFill/>
            <a:miter lim="800000"/>
            <a:headEnd/>
            <a:tailEnd/>
          </a:ln>
        </p:spPr>
        <p:txBody>
          <a:bodyPr/>
          <a:lstStyle/>
          <a:p>
            <a:pPr algn="ctr" eaLnBrk="0" hangingPunct="0">
              <a:lnSpc>
                <a:spcPct val="90000"/>
              </a:lnSpc>
              <a:spcBef>
                <a:spcPct val="20000"/>
              </a:spcBef>
            </a:pPr>
            <a:endParaRPr lang="en-US" sz="2000" dirty="0"/>
          </a:p>
        </p:txBody>
      </p:sp>
      <p:sp>
        <p:nvSpPr>
          <p:cNvPr id="18435" name="Rectangle 46"/>
          <p:cNvSpPr>
            <a:spLocks noGrp="1" noChangeArrowheads="1"/>
          </p:cNvSpPr>
          <p:nvPr>
            <p:ph type="title"/>
          </p:nvPr>
        </p:nvSpPr>
        <p:spPr/>
        <p:txBody>
          <a:bodyPr/>
          <a:lstStyle/>
          <a:p>
            <a:r>
              <a:rPr lang="en-US" dirty="0" smtClean="0"/>
              <a:t>Context-Aware Location on the </a:t>
            </a:r>
            <a:br>
              <a:rPr lang="en-US" dirty="0" smtClean="0"/>
            </a:br>
            <a:r>
              <a:rPr lang="en-US" dirty="0" smtClean="0"/>
              <a:t>Cisco Wireless IP Phone</a:t>
            </a:r>
          </a:p>
        </p:txBody>
      </p:sp>
      <p:sp>
        <p:nvSpPr>
          <p:cNvPr id="91" name="Text Placeholder 90"/>
          <p:cNvSpPr>
            <a:spLocks noGrp="1"/>
          </p:cNvSpPr>
          <p:nvPr>
            <p:ph type="body" sz="quarter" idx="10"/>
          </p:nvPr>
        </p:nvSpPr>
        <p:spPr>
          <a:xfrm>
            <a:off x="239713" y="1344168"/>
            <a:ext cx="5084762" cy="4965192"/>
          </a:xfrm>
        </p:spPr>
        <p:txBody>
          <a:bodyPr/>
          <a:lstStyle/>
          <a:p>
            <a:r>
              <a:rPr lang="en-US" dirty="0" smtClean="0"/>
              <a:t>AeroScout MobileView application</a:t>
            </a:r>
          </a:p>
          <a:p>
            <a:pPr lvl="1"/>
            <a:r>
              <a:rPr lang="en-US" dirty="0" smtClean="0"/>
              <a:t>Visualize, search, and filter assets in map/floor plan or tabular views</a:t>
            </a:r>
          </a:p>
          <a:p>
            <a:pPr lvl="1"/>
            <a:r>
              <a:rPr lang="en-US" dirty="0" smtClean="0"/>
              <a:t>Send notifications and alerts</a:t>
            </a:r>
          </a:p>
          <a:p>
            <a:pPr lvl="1"/>
            <a:r>
              <a:rPr lang="en-US" dirty="0" smtClean="0"/>
              <a:t>Current or historical asset reports, including location, duration, and movement (via web)</a:t>
            </a:r>
          </a:p>
          <a:p>
            <a:r>
              <a:rPr lang="en-US" dirty="0" smtClean="0"/>
              <a:t>Cisco 7925 Wireless IP Phone</a:t>
            </a:r>
          </a:p>
          <a:p>
            <a:pPr lvl="1"/>
            <a:r>
              <a:rPr lang="en-US" dirty="0" smtClean="0"/>
              <a:t>Enhances collaboration for highly mobile healthcare staff, e.g., nurses, orderlies</a:t>
            </a:r>
          </a:p>
          <a:p>
            <a:pPr lvl="1"/>
            <a:r>
              <a:rPr lang="en-US" dirty="0" smtClean="0"/>
              <a:t>Hermetically sealed—Ideal for damp or dusty environments</a:t>
            </a:r>
          </a:p>
          <a:p>
            <a:pPr lvl="1"/>
            <a:r>
              <a:rPr lang="en-US" dirty="0" smtClean="0"/>
              <a:t>Extended battery life to accommodate shared shifts</a:t>
            </a:r>
          </a:p>
          <a:p>
            <a:pPr lvl="1"/>
            <a:r>
              <a:rPr lang="en-US" dirty="0" smtClean="0"/>
              <a:t>Enables integrated services</a:t>
            </a:r>
            <a:endParaRPr lang="en-US" dirty="0"/>
          </a:p>
        </p:txBody>
      </p:sp>
      <p:sp>
        <p:nvSpPr>
          <p:cNvPr id="59" name="Text Box 11"/>
          <p:cNvSpPr txBox="1">
            <a:spLocks noChangeArrowheads="1"/>
          </p:cNvSpPr>
          <p:nvPr/>
        </p:nvSpPr>
        <p:spPr bwMode="auto">
          <a:xfrm>
            <a:off x="7883525" y="3609975"/>
            <a:ext cx="784225" cy="406136"/>
          </a:xfrm>
          <a:prstGeom prst="rect">
            <a:avLst/>
          </a:prstGeom>
          <a:noFill/>
          <a:ln w="9525" algn="ctr">
            <a:noFill/>
            <a:miter lim="800000"/>
            <a:headEnd/>
            <a:tailEnd/>
          </a:ln>
        </p:spPr>
        <p:txBody>
          <a:bodyPr wrap="square" lIns="73025" tIns="36512" rIns="73025" bIns="36512" anchor="ctr" anchorCtr="0">
            <a:spAutoFit/>
          </a:bodyPr>
          <a:lstStyle/>
          <a:p>
            <a:pPr defTabSz="814388" eaLnBrk="0" hangingPunct="0">
              <a:lnSpc>
                <a:spcPct val="90000"/>
              </a:lnSpc>
            </a:pPr>
            <a:r>
              <a:rPr lang="en-US" sz="1200" dirty="0" smtClean="0">
                <a:solidFill>
                  <a:srgbClr val="435153"/>
                </a:solidFill>
              </a:rPr>
              <a:t>Event Alerts</a:t>
            </a:r>
            <a:endParaRPr lang="en-US" sz="1200" dirty="0">
              <a:solidFill>
                <a:srgbClr val="435153"/>
              </a:solidFill>
            </a:endParaRPr>
          </a:p>
        </p:txBody>
      </p:sp>
      <p:pic>
        <p:nvPicPr>
          <p:cNvPr id="60" name="Picture 36" descr="cumc"/>
          <p:cNvPicPr>
            <a:picLocks noChangeAspect="1" noChangeArrowheads="1"/>
          </p:cNvPicPr>
          <p:nvPr/>
        </p:nvPicPr>
        <p:blipFill>
          <a:blip r:embed="rId3" cstate="print"/>
          <a:stretch>
            <a:fillRect/>
          </a:stretch>
        </p:blipFill>
        <p:spPr bwMode="auto">
          <a:xfrm>
            <a:off x="7340735" y="4219956"/>
            <a:ext cx="359648" cy="447294"/>
          </a:xfrm>
          <a:prstGeom prst="rect">
            <a:avLst/>
          </a:prstGeom>
          <a:noFill/>
          <a:ln>
            <a:solidFill>
              <a:srgbClr val="435153"/>
            </a:solidFill>
          </a:ln>
          <a:effectLst>
            <a:outerShdw blurRad="50800" dist="38100" dir="5400000" algn="t" rotWithShape="0">
              <a:prstClr val="black">
                <a:alpha val="40000"/>
              </a:prstClr>
            </a:outerShdw>
          </a:effectLst>
        </p:spPr>
      </p:pic>
      <p:grpSp>
        <p:nvGrpSpPr>
          <p:cNvPr id="61" name="Group 32"/>
          <p:cNvGrpSpPr>
            <a:grpSpLocks noChangeAspect="1"/>
          </p:cNvGrpSpPr>
          <p:nvPr/>
        </p:nvGrpSpPr>
        <p:grpSpPr bwMode="auto">
          <a:xfrm>
            <a:off x="7300913" y="4943472"/>
            <a:ext cx="444500" cy="394211"/>
            <a:chOff x="2388" y="3240"/>
            <a:chExt cx="459" cy="361"/>
          </a:xfrm>
        </p:grpSpPr>
        <p:sp>
          <p:nvSpPr>
            <p:cNvPr id="62" name="Oval 46"/>
            <p:cNvSpPr>
              <a:spLocks noChangeArrowheads="1"/>
            </p:cNvSpPr>
            <p:nvPr/>
          </p:nvSpPr>
          <p:spPr bwMode="auto">
            <a:xfrm>
              <a:off x="2388" y="3240"/>
              <a:ext cx="459" cy="361"/>
            </a:xfrm>
            <a:prstGeom prst="ellipse">
              <a:avLst/>
            </a:prstGeom>
            <a:gradFill rotWithShape="1">
              <a:gsLst>
                <a:gs pos="0">
                  <a:srgbClr val="8ACDE4"/>
                </a:gs>
                <a:gs pos="100000">
                  <a:srgbClr val="47B0D5"/>
                </a:gs>
              </a:gsLst>
              <a:lin ang="5400000" scaled="1"/>
            </a:gradFill>
            <a:ln w="25400">
              <a:solidFill>
                <a:srgbClr val="015F85"/>
              </a:solidFill>
              <a:round/>
              <a:headEnd/>
              <a:tailEnd/>
            </a:ln>
            <a:effectLst>
              <a:outerShdw blurRad="50800" dist="38100" dir="5400000" algn="t" rotWithShape="0">
                <a:prstClr val="black">
                  <a:alpha val="40000"/>
                </a:prstClr>
              </a:outerShdw>
            </a:effectLst>
          </p:spPr>
          <p:txBody>
            <a:bodyPr lIns="82124" tIns="41061" rIns="82124" bIns="41061" anchor="ctr">
              <a:spAutoFit/>
            </a:bodyPr>
            <a:lstStyle/>
            <a:p>
              <a:pPr algn="ctr" eaLnBrk="0" hangingPunct="0">
                <a:lnSpc>
                  <a:spcPct val="90000"/>
                </a:lnSpc>
              </a:pPr>
              <a:endParaRPr lang="en-US" dirty="0">
                <a:ea typeface="ＭＳ Ｐゴシック" pitchFamily="34" charset="-128"/>
              </a:endParaRPr>
            </a:p>
          </p:txBody>
        </p:sp>
        <p:sp>
          <p:nvSpPr>
            <p:cNvPr id="63" name="Freeform 47"/>
            <p:cNvSpPr>
              <a:spLocks noEditPoints="1"/>
            </p:cNvSpPr>
            <p:nvPr/>
          </p:nvSpPr>
          <p:spPr bwMode="auto">
            <a:xfrm>
              <a:off x="2472" y="3272"/>
              <a:ext cx="299" cy="314"/>
            </a:xfrm>
            <a:custGeom>
              <a:avLst/>
              <a:gdLst>
                <a:gd name="T0" fmla="*/ 66340 w 211"/>
                <a:gd name="T1" fmla="*/ 512193 h 209"/>
                <a:gd name="T2" fmla="*/ 79117 w 211"/>
                <a:gd name="T3" fmla="*/ 759416 h 209"/>
                <a:gd name="T4" fmla="*/ 94008 w 211"/>
                <a:gd name="T5" fmla="*/ 369018 h 209"/>
                <a:gd name="T6" fmla="*/ 113210 w 211"/>
                <a:gd name="T7" fmla="*/ 892923 h 209"/>
                <a:gd name="T8" fmla="*/ 137418 w 211"/>
                <a:gd name="T9" fmla="*/ 505471 h 209"/>
                <a:gd name="T10" fmla="*/ 160426 w 211"/>
                <a:gd name="T11" fmla="*/ 759416 h 209"/>
                <a:gd name="T12" fmla="*/ 181718 w 211"/>
                <a:gd name="T13" fmla="*/ 278028 h 209"/>
                <a:gd name="T14" fmla="*/ 194730 w 211"/>
                <a:gd name="T15" fmla="*/ 860551 h 209"/>
                <a:gd name="T16" fmla="*/ 214339 w 211"/>
                <a:gd name="T17" fmla="*/ 512193 h 209"/>
                <a:gd name="T18" fmla="*/ 216570 w 211"/>
                <a:gd name="T19" fmla="*/ 521577 h 209"/>
                <a:gd name="T20" fmla="*/ 241972 w 211"/>
                <a:gd name="T21" fmla="*/ 450856 h 209"/>
                <a:gd name="T22" fmla="*/ 250602 w 211"/>
                <a:gd name="T23" fmla="*/ 450856 h 209"/>
                <a:gd name="T24" fmla="*/ 272018 w 211"/>
                <a:gd name="T25" fmla="*/ 410658 h 209"/>
                <a:gd name="T26" fmla="*/ 281360 w 211"/>
                <a:gd name="T27" fmla="*/ 401472 h 209"/>
                <a:gd name="T28" fmla="*/ 322146 w 211"/>
                <a:gd name="T29" fmla="*/ 336444 h 209"/>
                <a:gd name="T30" fmla="*/ 329665 w 211"/>
                <a:gd name="T31" fmla="*/ 336444 h 209"/>
                <a:gd name="T32" fmla="*/ 358634 w 211"/>
                <a:gd name="T33" fmla="*/ 490958 h 209"/>
                <a:gd name="T34" fmla="*/ 364902 w 211"/>
                <a:gd name="T35" fmla="*/ 481293 h 209"/>
                <a:gd name="T36" fmla="*/ 430407 w 211"/>
                <a:gd name="T37" fmla="*/ 677363 h 209"/>
                <a:gd name="T38" fmla="*/ 1 w 211"/>
                <a:gd name="T39" fmla="*/ 677363 h 209"/>
                <a:gd name="T40" fmla="*/ 61316 w 211"/>
                <a:gd name="T41" fmla="*/ 521577 h 209"/>
                <a:gd name="T42" fmla="*/ 385466 w 211"/>
                <a:gd name="T43" fmla="*/ 705239 h 209"/>
                <a:gd name="T44" fmla="*/ 350366 w 211"/>
                <a:gd name="T45" fmla="*/ 976835 h 209"/>
                <a:gd name="T46" fmla="*/ 347561 w 211"/>
                <a:gd name="T47" fmla="*/ 989815 h 209"/>
                <a:gd name="T48" fmla="*/ 323039 w 211"/>
                <a:gd name="T49" fmla="*/ 429136 h 209"/>
                <a:gd name="T50" fmla="*/ 299215 w 211"/>
                <a:gd name="T51" fmla="*/ 729228 h 209"/>
                <a:gd name="T52" fmla="*/ 293634 w 211"/>
                <a:gd name="T53" fmla="*/ 710728 h 209"/>
                <a:gd name="T54" fmla="*/ 263262 w 211"/>
                <a:gd name="T55" fmla="*/ 922987 h 209"/>
                <a:gd name="T56" fmla="*/ 257506 w 211"/>
                <a:gd name="T57" fmla="*/ 922987 h 209"/>
                <a:gd name="T58" fmla="*/ 225131 w 211"/>
                <a:gd name="T59" fmla="*/ 759416 h 209"/>
                <a:gd name="T60" fmla="*/ 216570 w 211"/>
                <a:gd name="T61" fmla="*/ 751504 h 209"/>
                <a:gd name="T62" fmla="*/ 196454 w 211"/>
                <a:gd name="T63" fmla="*/ 1019540 h 209"/>
                <a:gd name="T64" fmla="*/ 188774 w 211"/>
                <a:gd name="T65" fmla="*/ 1019540 h 209"/>
                <a:gd name="T66" fmla="*/ 164171 w 211"/>
                <a:gd name="T67" fmla="*/ 845051 h 209"/>
                <a:gd name="T68" fmla="*/ 155314 w 211"/>
                <a:gd name="T69" fmla="*/ 851559 h 209"/>
                <a:gd name="T70" fmla="*/ 115853 w 211"/>
                <a:gd name="T71" fmla="*/ 1005401 h 209"/>
                <a:gd name="T72" fmla="*/ 107850 w 211"/>
                <a:gd name="T73" fmla="*/ 1005401 h 209"/>
                <a:gd name="T74" fmla="*/ 86419 w 211"/>
                <a:gd name="T75" fmla="*/ 882227 h 209"/>
                <a:gd name="T76" fmla="*/ 76108 w 211"/>
                <a:gd name="T77" fmla="*/ 892923 h 209"/>
                <a:gd name="T78" fmla="*/ 53708 w 211"/>
                <a:gd name="T79" fmla="*/ 705239 h 209"/>
                <a:gd name="T80" fmla="*/ 1 w 211"/>
                <a:gd name="T81" fmla="*/ 710728 h 209"/>
                <a:gd name="T82" fmla="*/ 43036 w 211"/>
                <a:gd name="T83" fmla="*/ 1108183 h 209"/>
                <a:gd name="T84" fmla="*/ 97833 w 211"/>
                <a:gd name="T85" fmla="*/ 1283491 h 209"/>
                <a:gd name="T86" fmla="*/ 431531 w 211"/>
                <a:gd name="T87" fmla="*/ 710728 h 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209"/>
                <a:gd name="T134" fmla="*/ 211 w 211"/>
                <a:gd name="T135" fmla="*/ 209 h 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209">
                  <a:moveTo>
                    <a:pt x="30" y="74"/>
                  </a:moveTo>
                  <a:cubicBezTo>
                    <a:pt x="30" y="73"/>
                    <a:pt x="31" y="72"/>
                    <a:pt x="32" y="73"/>
                  </a:cubicBezTo>
                  <a:cubicBezTo>
                    <a:pt x="33" y="73"/>
                    <a:pt x="34" y="74"/>
                    <a:pt x="34" y="75"/>
                  </a:cubicBezTo>
                  <a:cubicBezTo>
                    <a:pt x="34" y="75"/>
                    <a:pt x="37" y="93"/>
                    <a:pt x="39" y="109"/>
                  </a:cubicBezTo>
                  <a:cubicBezTo>
                    <a:pt x="41" y="88"/>
                    <a:pt x="44" y="55"/>
                    <a:pt x="44" y="55"/>
                  </a:cubicBezTo>
                  <a:cubicBezTo>
                    <a:pt x="44" y="54"/>
                    <a:pt x="45" y="53"/>
                    <a:pt x="46" y="53"/>
                  </a:cubicBezTo>
                  <a:cubicBezTo>
                    <a:pt x="47" y="53"/>
                    <a:pt x="48" y="54"/>
                    <a:pt x="48" y="55"/>
                  </a:cubicBezTo>
                  <a:cubicBezTo>
                    <a:pt x="48" y="55"/>
                    <a:pt x="53" y="107"/>
                    <a:pt x="55" y="128"/>
                  </a:cubicBezTo>
                  <a:cubicBezTo>
                    <a:pt x="58" y="109"/>
                    <a:pt x="65" y="74"/>
                    <a:pt x="65" y="74"/>
                  </a:cubicBezTo>
                  <a:cubicBezTo>
                    <a:pt x="65" y="73"/>
                    <a:pt x="66" y="72"/>
                    <a:pt x="67" y="72"/>
                  </a:cubicBezTo>
                  <a:cubicBezTo>
                    <a:pt x="68" y="72"/>
                    <a:pt x="69" y="73"/>
                    <a:pt x="69" y="74"/>
                  </a:cubicBezTo>
                  <a:cubicBezTo>
                    <a:pt x="69" y="74"/>
                    <a:pt x="75" y="97"/>
                    <a:pt x="78" y="109"/>
                  </a:cubicBezTo>
                  <a:cubicBezTo>
                    <a:pt x="80" y="93"/>
                    <a:pt x="87" y="42"/>
                    <a:pt x="87" y="42"/>
                  </a:cubicBezTo>
                  <a:cubicBezTo>
                    <a:pt x="87" y="41"/>
                    <a:pt x="88" y="40"/>
                    <a:pt x="89" y="40"/>
                  </a:cubicBezTo>
                  <a:cubicBezTo>
                    <a:pt x="91" y="40"/>
                    <a:pt x="91" y="41"/>
                    <a:pt x="92" y="42"/>
                  </a:cubicBezTo>
                  <a:cubicBezTo>
                    <a:pt x="92" y="42"/>
                    <a:pt x="94" y="95"/>
                    <a:pt x="95" y="123"/>
                  </a:cubicBezTo>
                  <a:cubicBezTo>
                    <a:pt x="98" y="102"/>
                    <a:pt x="102" y="75"/>
                    <a:pt x="102" y="75"/>
                  </a:cubicBezTo>
                  <a:cubicBezTo>
                    <a:pt x="102" y="73"/>
                    <a:pt x="103" y="73"/>
                    <a:pt x="104" y="73"/>
                  </a:cubicBezTo>
                  <a:cubicBezTo>
                    <a:pt x="104" y="73"/>
                    <a:pt x="104" y="73"/>
                    <a:pt x="104" y="73"/>
                  </a:cubicBezTo>
                  <a:cubicBezTo>
                    <a:pt x="105" y="73"/>
                    <a:pt x="106" y="73"/>
                    <a:pt x="106" y="75"/>
                  </a:cubicBezTo>
                  <a:cubicBezTo>
                    <a:pt x="106" y="75"/>
                    <a:pt x="108" y="87"/>
                    <a:pt x="109" y="97"/>
                  </a:cubicBezTo>
                  <a:cubicBezTo>
                    <a:pt x="112" y="85"/>
                    <a:pt x="118" y="64"/>
                    <a:pt x="118" y="64"/>
                  </a:cubicBezTo>
                  <a:cubicBezTo>
                    <a:pt x="118" y="63"/>
                    <a:pt x="119" y="62"/>
                    <a:pt x="120" y="63"/>
                  </a:cubicBezTo>
                  <a:cubicBezTo>
                    <a:pt x="121" y="63"/>
                    <a:pt x="122" y="64"/>
                    <a:pt x="122" y="65"/>
                  </a:cubicBezTo>
                  <a:cubicBezTo>
                    <a:pt x="122" y="65"/>
                    <a:pt x="125" y="91"/>
                    <a:pt x="127" y="111"/>
                  </a:cubicBezTo>
                  <a:cubicBezTo>
                    <a:pt x="130" y="90"/>
                    <a:pt x="133" y="59"/>
                    <a:pt x="133" y="59"/>
                  </a:cubicBezTo>
                  <a:cubicBezTo>
                    <a:pt x="133" y="57"/>
                    <a:pt x="134" y="56"/>
                    <a:pt x="135" y="56"/>
                  </a:cubicBezTo>
                  <a:cubicBezTo>
                    <a:pt x="136" y="56"/>
                    <a:pt x="137" y="57"/>
                    <a:pt x="137" y="58"/>
                  </a:cubicBezTo>
                  <a:cubicBezTo>
                    <a:pt x="137" y="58"/>
                    <a:pt x="143" y="82"/>
                    <a:pt x="146" y="92"/>
                  </a:cubicBezTo>
                  <a:cubicBezTo>
                    <a:pt x="149" y="81"/>
                    <a:pt x="157" y="48"/>
                    <a:pt x="157" y="48"/>
                  </a:cubicBezTo>
                  <a:cubicBezTo>
                    <a:pt x="157" y="47"/>
                    <a:pt x="158" y="46"/>
                    <a:pt x="159" y="46"/>
                  </a:cubicBezTo>
                  <a:cubicBezTo>
                    <a:pt x="160" y="46"/>
                    <a:pt x="161" y="47"/>
                    <a:pt x="161" y="48"/>
                  </a:cubicBezTo>
                  <a:cubicBezTo>
                    <a:pt x="161" y="48"/>
                    <a:pt x="166" y="95"/>
                    <a:pt x="169" y="120"/>
                  </a:cubicBezTo>
                  <a:cubicBezTo>
                    <a:pt x="171" y="99"/>
                    <a:pt x="174" y="70"/>
                    <a:pt x="174" y="70"/>
                  </a:cubicBezTo>
                  <a:cubicBezTo>
                    <a:pt x="174" y="69"/>
                    <a:pt x="175" y="68"/>
                    <a:pt x="176" y="68"/>
                  </a:cubicBezTo>
                  <a:cubicBezTo>
                    <a:pt x="177" y="67"/>
                    <a:pt x="178" y="68"/>
                    <a:pt x="178" y="69"/>
                  </a:cubicBezTo>
                  <a:cubicBezTo>
                    <a:pt x="178" y="69"/>
                    <a:pt x="190" y="95"/>
                    <a:pt x="191" y="97"/>
                  </a:cubicBezTo>
                  <a:cubicBezTo>
                    <a:pt x="210" y="97"/>
                    <a:pt x="210" y="97"/>
                    <a:pt x="210" y="97"/>
                  </a:cubicBezTo>
                  <a:cubicBezTo>
                    <a:pt x="209" y="43"/>
                    <a:pt x="163" y="0"/>
                    <a:pt x="106" y="0"/>
                  </a:cubicBezTo>
                  <a:cubicBezTo>
                    <a:pt x="49" y="0"/>
                    <a:pt x="3" y="43"/>
                    <a:pt x="1" y="97"/>
                  </a:cubicBezTo>
                  <a:cubicBezTo>
                    <a:pt x="23" y="97"/>
                    <a:pt x="23" y="97"/>
                    <a:pt x="23" y="97"/>
                  </a:cubicBezTo>
                  <a:cubicBezTo>
                    <a:pt x="23" y="94"/>
                    <a:pt x="30" y="74"/>
                    <a:pt x="30" y="74"/>
                  </a:cubicBezTo>
                  <a:close/>
                  <a:moveTo>
                    <a:pt x="190" y="102"/>
                  </a:moveTo>
                  <a:cubicBezTo>
                    <a:pt x="189" y="102"/>
                    <a:pt x="188" y="102"/>
                    <a:pt x="188" y="101"/>
                  </a:cubicBezTo>
                  <a:cubicBezTo>
                    <a:pt x="188" y="101"/>
                    <a:pt x="181" y="86"/>
                    <a:pt x="178" y="78"/>
                  </a:cubicBezTo>
                  <a:cubicBezTo>
                    <a:pt x="176" y="91"/>
                    <a:pt x="171" y="140"/>
                    <a:pt x="171" y="140"/>
                  </a:cubicBezTo>
                  <a:cubicBezTo>
                    <a:pt x="171" y="141"/>
                    <a:pt x="170" y="142"/>
                    <a:pt x="169" y="142"/>
                  </a:cubicBezTo>
                  <a:cubicBezTo>
                    <a:pt x="169" y="142"/>
                    <a:pt x="169" y="142"/>
                    <a:pt x="169" y="142"/>
                  </a:cubicBezTo>
                  <a:cubicBezTo>
                    <a:pt x="168" y="142"/>
                    <a:pt x="167" y="141"/>
                    <a:pt x="167" y="140"/>
                  </a:cubicBezTo>
                  <a:cubicBezTo>
                    <a:pt x="167" y="140"/>
                    <a:pt x="160" y="79"/>
                    <a:pt x="158" y="61"/>
                  </a:cubicBezTo>
                  <a:cubicBezTo>
                    <a:pt x="154" y="75"/>
                    <a:pt x="148" y="102"/>
                    <a:pt x="148" y="102"/>
                  </a:cubicBezTo>
                  <a:cubicBezTo>
                    <a:pt x="147" y="103"/>
                    <a:pt x="146" y="104"/>
                    <a:pt x="146" y="104"/>
                  </a:cubicBezTo>
                  <a:cubicBezTo>
                    <a:pt x="146" y="104"/>
                    <a:pt x="146" y="104"/>
                    <a:pt x="146" y="104"/>
                  </a:cubicBezTo>
                  <a:cubicBezTo>
                    <a:pt x="145" y="104"/>
                    <a:pt x="144" y="103"/>
                    <a:pt x="143" y="102"/>
                  </a:cubicBezTo>
                  <a:cubicBezTo>
                    <a:pt x="143" y="102"/>
                    <a:pt x="139" y="84"/>
                    <a:pt x="136" y="71"/>
                  </a:cubicBezTo>
                  <a:cubicBezTo>
                    <a:pt x="134" y="88"/>
                    <a:pt x="129" y="132"/>
                    <a:pt x="129" y="132"/>
                  </a:cubicBezTo>
                  <a:cubicBezTo>
                    <a:pt x="129" y="133"/>
                    <a:pt x="128" y="134"/>
                    <a:pt x="127" y="134"/>
                  </a:cubicBezTo>
                  <a:cubicBezTo>
                    <a:pt x="126" y="134"/>
                    <a:pt x="125" y="133"/>
                    <a:pt x="125" y="132"/>
                  </a:cubicBezTo>
                  <a:cubicBezTo>
                    <a:pt x="125" y="132"/>
                    <a:pt x="121" y="92"/>
                    <a:pt x="119" y="77"/>
                  </a:cubicBezTo>
                  <a:cubicBezTo>
                    <a:pt x="116" y="89"/>
                    <a:pt x="110" y="109"/>
                    <a:pt x="110" y="109"/>
                  </a:cubicBezTo>
                  <a:cubicBezTo>
                    <a:pt x="110" y="110"/>
                    <a:pt x="109" y="111"/>
                    <a:pt x="108" y="111"/>
                  </a:cubicBezTo>
                  <a:cubicBezTo>
                    <a:pt x="107" y="110"/>
                    <a:pt x="106" y="110"/>
                    <a:pt x="106" y="108"/>
                  </a:cubicBezTo>
                  <a:cubicBezTo>
                    <a:pt x="106" y="108"/>
                    <a:pt x="105" y="100"/>
                    <a:pt x="104" y="92"/>
                  </a:cubicBezTo>
                  <a:cubicBezTo>
                    <a:pt x="101" y="111"/>
                    <a:pt x="96" y="147"/>
                    <a:pt x="96" y="147"/>
                  </a:cubicBezTo>
                  <a:cubicBezTo>
                    <a:pt x="96" y="148"/>
                    <a:pt x="95" y="149"/>
                    <a:pt x="94" y="149"/>
                  </a:cubicBezTo>
                  <a:cubicBezTo>
                    <a:pt x="93" y="149"/>
                    <a:pt x="92" y="148"/>
                    <a:pt x="92" y="147"/>
                  </a:cubicBezTo>
                  <a:cubicBezTo>
                    <a:pt x="92" y="147"/>
                    <a:pt x="90" y="93"/>
                    <a:pt x="88" y="66"/>
                  </a:cubicBezTo>
                  <a:cubicBezTo>
                    <a:pt x="85" y="88"/>
                    <a:pt x="80" y="121"/>
                    <a:pt x="80" y="121"/>
                  </a:cubicBezTo>
                  <a:cubicBezTo>
                    <a:pt x="80" y="123"/>
                    <a:pt x="79" y="123"/>
                    <a:pt x="78" y="123"/>
                  </a:cubicBezTo>
                  <a:cubicBezTo>
                    <a:pt x="77" y="123"/>
                    <a:pt x="76" y="123"/>
                    <a:pt x="76" y="122"/>
                  </a:cubicBezTo>
                  <a:cubicBezTo>
                    <a:pt x="76" y="122"/>
                    <a:pt x="70" y="97"/>
                    <a:pt x="67" y="85"/>
                  </a:cubicBezTo>
                  <a:cubicBezTo>
                    <a:pt x="65" y="100"/>
                    <a:pt x="56" y="144"/>
                    <a:pt x="56" y="144"/>
                  </a:cubicBezTo>
                  <a:cubicBezTo>
                    <a:pt x="56" y="146"/>
                    <a:pt x="55" y="146"/>
                    <a:pt x="54" y="146"/>
                  </a:cubicBezTo>
                  <a:cubicBezTo>
                    <a:pt x="53" y="146"/>
                    <a:pt x="52" y="145"/>
                    <a:pt x="52" y="144"/>
                  </a:cubicBezTo>
                  <a:cubicBezTo>
                    <a:pt x="52" y="144"/>
                    <a:pt x="48" y="105"/>
                    <a:pt x="46" y="79"/>
                  </a:cubicBezTo>
                  <a:cubicBezTo>
                    <a:pt x="44" y="100"/>
                    <a:pt x="42" y="127"/>
                    <a:pt x="42" y="127"/>
                  </a:cubicBezTo>
                  <a:cubicBezTo>
                    <a:pt x="42" y="129"/>
                    <a:pt x="41" y="130"/>
                    <a:pt x="40" y="130"/>
                  </a:cubicBezTo>
                  <a:cubicBezTo>
                    <a:pt x="39" y="130"/>
                    <a:pt x="38" y="129"/>
                    <a:pt x="37" y="128"/>
                  </a:cubicBezTo>
                  <a:cubicBezTo>
                    <a:pt x="37" y="128"/>
                    <a:pt x="33" y="97"/>
                    <a:pt x="31" y="85"/>
                  </a:cubicBezTo>
                  <a:cubicBezTo>
                    <a:pt x="29" y="92"/>
                    <a:pt x="26" y="101"/>
                    <a:pt x="26" y="101"/>
                  </a:cubicBezTo>
                  <a:cubicBezTo>
                    <a:pt x="26" y="102"/>
                    <a:pt x="25" y="102"/>
                    <a:pt x="24" y="102"/>
                  </a:cubicBezTo>
                  <a:cubicBezTo>
                    <a:pt x="1" y="102"/>
                    <a:pt x="1" y="102"/>
                    <a:pt x="1" y="102"/>
                  </a:cubicBezTo>
                  <a:cubicBezTo>
                    <a:pt x="2" y="123"/>
                    <a:pt x="9" y="143"/>
                    <a:pt x="21" y="159"/>
                  </a:cubicBezTo>
                  <a:cubicBezTo>
                    <a:pt x="21" y="159"/>
                    <a:pt x="21" y="159"/>
                    <a:pt x="21" y="159"/>
                  </a:cubicBezTo>
                  <a:cubicBezTo>
                    <a:pt x="0" y="209"/>
                    <a:pt x="0" y="209"/>
                    <a:pt x="0" y="209"/>
                  </a:cubicBezTo>
                  <a:cubicBezTo>
                    <a:pt x="48" y="184"/>
                    <a:pt x="48" y="184"/>
                    <a:pt x="48" y="184"/>
                  </a:cubicBezTo>
                  <a:cubicBezTo>
                    <a:pt x="64" y="194"/>
                    <a:pt x="84" y="201"/>
                    <a:pt x="106" y="201"/>
                  </a:cubicBezTo>
                  <a:cubicBezTo>
                    <a:pt x="163" y="201"/>
                    <a:pt x="210" y="157"/>
                    <a:pt x="211" y="102"/>
                  </a:cubicBezTo>
                  <a:lnTo>
                    <a:pt x="190" y="102"/>
                  </a:lnTo>
                  <a:close/>
                </a:path>
              </a:pathLst>
            </a:custGeom>
            <a:solidFill>
              <a:schemeClr val="accent1"/>
            </a:solidFill>
            <a:ln w="9525">
              <a:noFill/>
              <a:round/>
              <a:headEnd/>
              <a:tailEnd/>
            </a:ln>
          </p:spPr>
          <p:txBody>
            <a:bodyPr/>
            <a:lstStyle/>
            <a:p>
              <a:endParaRPr lang="en-US" dirty="0"/>
            </a:p>
          </p:txBody>
        </p:sp>
      </p:grpSp>
      <p:grpSp>
        <p:nvGrpSpPr>
          <p:cNvPr id="64" name="Group 15"/>
          <p:cNvGrpSpPr>
            <a:grpSpLocks noChangeAspect="1"/>
          </p:cNvGrpSpPr>
          <p:nvPr/>
        </p:nvGrpSpPr>
        <p:grpSpPr bwMode="auto">
          <a:xfrm>
            <a:off x="7296150" y="5629275"/>
            <a:ext cx="457200" cy="457200"/>
            <a:chOff x="1771" y="1287"/>
            <a:chExt cx="1016" cy="1016"/>
          </a:xfrm>
        </p:grpSpPr>
        <p:sp>
          <p:nvSpPr>
            <p:cNvPr id="65" name="Oval 425"/>
            <p:cNvSpPr>
              <a:spLocks noChangeAspect="1" noChangeArrowheads="1"/>
            </p:cNvSpPr>
            <p:nvPr/>
          </p:nvSpPr>
          <p:spPr bwMode="auto">
            <a:xfrm>
              <a:off x="1771" y="1287"/>
              <a:ext cx="1016" cy="1016"/>
            </a:xfrm>
            <a:prstGeom prst="ellipse">
              <a:avLst/>
            </a:prstGeom>
            <a:gradFill rotWithShape="1">
              <a:gsLst>
                <a:gs pos="0">
                  <a:schemeClr val="accent1"/>
                </a:gs>
                <a:gs pos="100000">
                  <a:srgbClr val="013E57"/>
                </a:gs>
              </a:gsLst>
              <a:lin ang="5400000" scaled="1"/>
            </a:gradFill>
            <a:ln w="19050">
              <a:noFill/>
              <a:round/>
              <a:headEnd/>
              <a:tailEnd/>
            </a:ln>
            <a:effectLst>
              <a:outerShdw blurRad="50800" dist="38100" dir="5400000" algn="t" rotWithShape="0">
                <a:prstClr val="black">
                  <a:alpha val="40000"/>
                </a:prstClr>
              </a:outerShdw>
            </a:effectLst>
          </p:spPr>
          <p:txBody>
            <a:bodyPr lIns="82124" tIns="41061" rIns="82124" bIns="41061" anchor="ctr"/>
            <a:lstStyle/>
            <a:p>
              <a:pPr algn="ctr" eaLnBrk="0" hangingPunct="0">
                <a:lnSpc>
                  <a:spcPct val="90000"/>
                </a:lnSpc>
              </a:pPr>
              <a:endParaRPr lang="en-US" dirty="0">
                <a:ea typeface="ＭＳ Ｐゴシック" pitchFamily="34" charset="-128"/>
              </a:endParaRPr>
            </a:p>
          </p:txBody>
        </p:sp>
        <p:sp>
          <p:nvSpPr>
            <p:cNvPr id="66" name="Oval 426"/>
            <p:cNvSpPr>
              <a:spLocks noChangeAspect="1" noChangeArrowheads="1"/>
            </p:cNvSpPr>
            <p:nvPr/>
          </p:nvSpPr>
          <p:spPr bwMode="auto">
            <a:xfrm>
              <a:off x="1891" y="1406"/>
              <a:ext cx="777" cy="777"/>
            </a:xfrm>
            <a:prstGeom prst="ellipse">
              <a:avLst/>
            </a:prstGeom>
            <a:gradFill rotWithShape="1">
              <a:gsLst>
                <a:gs pos="0">
                  <a:srgbClr val="E3E3E3"/>
                </a:gs>
                <a:gs pos="100000">
                  <a:srgbClr val="C0C0C0"/>
                </a:gs>
              </a:gsLst>
              <a:path path="shape">
                <a:fillToRect l="50000" t="50000" r="50000" b="50000"/>
              </a:path>
            </a:gradFill>
            <a:ln w="9525">
              <a:noFill/>
              <a:round/>
              <a:headEnd/>
              <a:tailEnd/>
            </a:ln>
          </p:spPr>
          <p:txBody>
            <a:bodyPr/>
            <a:lstStyle/>
            <a:p>
              <a:pPr algn="ctr" eaLnBrk="0" hangingPunct="0">
                <a:lnSpc>
                  <a:spcPct val="90000"/>
                </a:lnSpc>
              </a:pPr>
              <a:endParaRPr lang="en-US" dirty="0">
                <a:ea typeface="ＭＳ Ｐゴシック" pitchFamily="34" charset="-128"/>
              </a:endParaRPr>
            </a:p>
          </p:txBody>
        </p:sp>
        <p:sp>
          <p:nvSpPr>
            <p:cNvPr id="67" name="Oval 427"/>
            <p:cNvSpPr>
              <a:spLocks noChangeAspect="1" noChangeArrowheads="1"/>
            </p:cNvSpPr>
            <p:nvPr/>
          </p:nvSpPr>
          <p:spPr bwMode="auto">
            <a:xfrm>
              <a:off x="1961" y="1480"/>
              <a:ext cx="638" cy="637"/>
            </a:xfrm>
            <a:prstGeom prst="ellipse">
              <a:avLst/>
            </a:prstGeom>
            <a:noFill/>
            <a:ln w="19050">
              <a:solidFill>
                <a:srgbClr val="969696"/>
              </a:solidFill>
              <a:miter lim="800000"/>
              <a:headEnd/>
              <a:tailEnd/>
            </a:ln>
          </p:spPr>
          <p:txBody>
            <a:bodyPr/>
            <a:lstStyle/>
            <a:p>
              <a:pPr algn="ctr" eaLnBrk="0" hangingPunct="0">
                <a:lnSpc>
                  <a:spcPct val="90000"/>
                </a:lnSpc>
              </a:pPr>
              <a:endParaRPr lang="en-US" dirty="0">
                <a:ea typeface="ＭＳ Ｐゴシック" pitchFamily="34" charset="-128"/>
              </a:endParaRPr>
            </a:p>
          </p:txBody>
        </p:sp>
        <p:sp>
          <p:nvSpPr>
            <p:cNvPr id="68" name="Oval 428"/>
            <p:cNvSpPr>
              <a:spLocks noChangeAspect="1" noChangeArrowheads="1"/>
            </p:cNvSpPr>
            <p:nvPr/>
          </p:nvSpPr>
          <p:spPr bwMode="auto">
            <a:xfrm>
              <a:off x="2033" y="1551"/>
              <a:ext cx="494" cy="494"/>
            </a:xfrm>
            <a:prstGeom prst="ellipse">
              <a:avLst/>
            </a:prstGeom>
            <a:noFill/>
            <a:ln w="19050">
              <a:solidFill>
                <a:srgbClr val="969696"/>
              </a:solidFill>
              <a:miter lim="800000"/>
              <a:headEnd/>
              <a:tailEnd/>
            </a:ln>
          </p:spPr>
          <p:txBody>
            <a:bodyPr/>
            <a:lstStyle/>
            <a:p>
              <a:pPr algn="ctr" eaLnBrk="0" hangingPunct="0">
                <a:lnSpc>
                  <a:spcPct val="90000"/>
                </a:lnSpc>
              </a:pPr>
              <a:endParaRPr lang="en-US" dirty="0">
                <a:ea typeface="ＭＳ Ｐゴシック" pitchFamily="34" charset="-128"/>
              </a:endParaRPr>
            </a:p>
          </p:txBody>
        </p:sp>
        <p:sp>
          <p:nvSpPr>
            <p:cNvPr id="69" name="Oval 429"/>
            <p:cNvSpPr>
              <a:spLocks noChangeAspect="1" noChangeArrowheads="1"/>
            </p:cNvSpPr>
            <p:nvPr/>
          </p:nvSpPr>
          <p:spPr bwMode="auto">
            <a:xfrm>
              <a:off x="2099" y="1617"/>
              <a:ext cx="360" cy="360"/>
            </a:xfrm>
            <a:prstGeom prst="ellipse">
              <a:avLst/>
            </a:prstGeom>
            <a:noFill/>
            <a:ln w="19050">
              <a:solidFill>
                <a:srgbClr val="969696"/>
              </a:solidFill>
              <a:miter lim="800000"/>
              <a:headEnd/>
              <a:tailEnd/>
            </a:ln>
          </p:spPr>
          <p:txBody>
            <a:bodyPr/>
            <a:lstStyle/>
            <a:p>
              <a:pPr algn="ctr" eaLnBrk="0" hangingPunct="0">
                <a:lnSpc>
                  <a:spcPct val="90000"/>
                </a:lnSpc>
              </a:pPr>
              <a:endParaRPr lang="en-US" dirty="0">
                <a:ea typeface="ＭＳ Ｐゴシック" pitchFamily="34" charset="-128"/>
              </a:endParaRPr>
            </a:p>
          </p:txBody>
        </p:sp>
        <p:sp>
          <p:nvSpPr>
            <p:cNvPr id="70" name="Oval 430"/>
            <p:cNvSpPr>
              <a:spLocks noChangeAspect="1" noChangeArrowheads="1"/>
            </p:cNvSpPr>
            <p:nvPr/>
          </p:nvSpPr>
          <p:spPr bwMode="auto">
            <a:xfrm>
              <a:off x="2163" y="1681"/>
              <a:ext cx="234" cy="234"/>
            </a:xfrm>
            <a:prstGeom prst="ellipse">
              <a:avLst/>
            </a:prstGeom>
            <a:noFill/>
            <a:ln w="19050">
              <a:solidFill>
                <a:srgbClr val="969696"/>
              </a:solidFill>
              <a:miter lim="800000"/>
              <a:headEnd/>
              <a:tailEnd/>
            </a:ln>
          </p:spPr>
          <p:txBody>
            <a:bodyPr/>
            <a:lstStyle/>
            <a:p>
              <a:pPr algn="ctr" eaLnBrk="0" hangingPunct="0">
                <a:lnSpc>
                  <a:spcPct val="90000"/>
                </a:lnSpc>
              </a:pPr>
              <a:endParaRPr lang="en-US" dirty="0">
                <a:ea typeface="ＭＳ Ｐゴシック" pitchFamily="34" charset="-128"/>
              </a:endParaRPr>
            </a:p>
          </p:txBody>
        </p:sp>
        <p:sp>
          <p:nvSpPr>
            <p:cNvPr id="71" name="Oval 431"/>
            <p:cNvSpPr>
              <a:spLocks noChangeAspect="1" noChangeArrowheads="1"/>
            </p:cNvSpPr>
            <p:nvPr/>
          </p:nvSpPr>
          <p:spPr bwMode="auto">
            <a:xfrm>
              <a:off x="2206" y="1724"/>
              <a:ext cx="148" cy="148"/>
            </a:xfrm>
            <a:prstGeom prst="ellipse">
              <a:avLst/>
            </a:prstGeom>
            <a:noFill/>
            <a:ln w="19050">
              <a:solidFill>
                <a:srgbClr val="969696"/>
              </a:solidFill>
              <a:miter lim="800000"/>
              <a:headEnd/>
              <a:tailEnd/>
            </a:ln>
          </p:spPr>
          <p:txBody>
            <a:bodyPr/>
            <a:lstStyle/>
            <a:p>
              <a:pPr algn="ctr" eaLnBrk="0" hangingPunct="0">
                <a:lnSpc>
                  <a:spcPct val="90000"/>
                </a:lnSpc>
              </a:pPr>
              <a:endParaRPr lang="en-US" dirty="0">
                <a:ea typeface="ＭＳ Ｐゴシック" pitchFamily="34" charset="-128"/>
              </a:endParaRPr>
            </a:p>
          </p:txBody>
        </p:sp>
        <p:sp>
          <p:nvSpPr>
            <p:cNvPr id="72" name="Oval 432"/>
            <p:cNvSpPr>
              <a:spLocks noChangeAspect="1" noChangeArrowheads="1"/>
            </p:cNvSpPr>
            <p:nvPr/>
          </p:nvSpPr>
          <p:spPr bwMode="auto">
            <a:xfrm>
              <a:off x="2245" y="1763"/>
              <a:ext cx="70" cy="70"/>
            </a:xfrm>
            <a:prstGeom prst="ellipse">
              <a:avLst/>
            </a:prstGeom>
            <a:noFill/>
            <a:ln w="19050">
              <a:solidFill>
                <a:srgbClr val="969696"/>
              </a:solidFill>
              <a:miter lim="800000"/>
              <a:headEnd/>
              <a:tailEnd/>
            </a:ln>
          </p:spPr>
          <p:txBody>
            <a:bodyPr/>
            <a:lstStyle/>
            <a:p>
              <a:pPr algn="ctr" eaLnBrk="0" hangingPunct="0">
                <a:lnSpc>
                  <a:spcPct val="90000"/>
                </a:lnSpc>
              </a:pPr>
              <a:endParaRPr lang="en-US" dirty="0">
                <a:ea typeface="ＭＳ Ｐゴシック" pitchFamily="34" charset="-128"/>
              </a:endParaRPr>
            </a:p>
          </p:txBody>
        </p:sp>
        <p:sp>
          <p:nvSpPr>
            <p:cNvPr id="73" name="Oval 433"/>
            <p:cNvSpPr>
              <a:spLocks noChangeAspect="1" noChangeArrowheads="1"/>
            </p:cNvSpPr>
            <p:nvPr/>
          </p:nvSpPr>
          <p:spPr bwMode="auto">
            <a:xfrm>
              <a:off x="2490" y="1847"/>
              <a:ext cx="50" cy="50"/>
            </a:xfrm>
            <a:prstGeom prst="ellipse">
              <a:avLst/>
            </a:prstGeom>
            <a:noFill/>
            <a:ln w="12700">
              <a:solidFill>
                <a:srgbClr val="AA78C6"/>
              </a:solidFill>
              <a:round/>
              <a:headEnd/>
              <a:tailEnd/>
            </a:ln>
          </p:spPr>
          <p:txBody>
            <a:bodyPr wrap="none" lIns="73025" tIns="36511" rIns="73025" bIns="36511" anchor="ctr"/>
            <a:lstStyle/>
            <a:p>
              <a:pPr algn="ctr" eaLnBrk="0" hangingPunct="0">
                <a:lnSpc>
                  <a:spcPct val="90000"/>
                </a:lnSpc>
              </a:pPr>
              <a:endParaRPr lang="en-US" dirty="0">
                <a:ea typeface="ＭＳ Ｐゴシック" pitchFamily="34" charset="-128"/>
              </a:endParaRPr>
            </a:p>
          </p:txBody>
        </p:sp>
        <p:sp>
          <p:nvSpPr>
            <p:cNvPr id="74" name="Oval 434"/>
            <p:cNvSpPr>
              <a:spLocks noChangeAspect="1" noChangeArrowheads="1"/>
            </p:cNvSpPr>
            <p:nvPr/>
          </p:nvSpPr>
          <p:spPr bwMode="auto">
            <a:xfrm>
              <a:off x="1988" y="1868"/>
              <a:ext cx="70" cy="68"/>
            </a:xfrm>
            <a:prstGeom prst="ellipse">
              <a:avLst/>
            </a:prstGeom>
            <a:noFill/>
            <a:ln w="15875">
              <a:solidFill>
                <a:schemeClr val="tx2"/>
              </a:solidFill>
              <a:round/>
              <a:headEnd/>
              <a:tailEnd/>
            </a:ln>
          </p:spPr>
          <p:txBody>
            <a:bodyPr wrap="none" lIns="73025" tIns="36511" rIns="73025" bIns="36511" anchor="ctr"/>
            <a:lstStyle/>
            <a:p>
              <a:pPr algn="ctr" eaLnBrk="0" hangingPunct="0">
                <a:lnSpc>
                  <a:spcPct val="90000"/>
                </a:lnSpc>
              </a:pPr>
              <a:endParaRPr lang="en-US" dirty="0">
                <a:ea typeface="ＭＳ Ｐゴシック" pitchFamily="34" charset="-128"/>
              </a:endParaRPr>
            </a:p>
          </p:txBody>
        </p:sp>
        <p:sp>
          <p:nvSpPr>
            <p:cNvPr id="75" name="Oval 435"/>
            <p:cNvSpPr>
              <a:spLocks noChangeAspect="1" noChangeArrowheads="1"/>
            </p:cNvSpPr>
            <p:nvPr/>
          </p:nvSpPr>
          <p:spPr bwMode="auto">
            <a:xfrm>
              <a:off x="2395" y="2045"/>
              <a:ext cx="68" cy="68"/>
            </a:xfrm>
            <a:prstGeom prst="ellipse">
              <a:avLst/>
            </a:prstGeom>
            <a:solidFill>
              <a:schemeClr val="folHlink"/>
            </a:solidFill>
            <a:ln w="9525">
              <a:noFill/>
              <a:round/>
              <a:headEnd/>
              <a:tailEnd/>
            </a:ln>
          </p:spPr>
          <p:txBody>
            <a:bodyPr wrap="none" lIns="73025" tIns="36511" rIns="73025" bIns="36511" anchor="ctr"/>
            <a:lstStyle/>
            <a:p>
              <a:pPr algn="ctr" eaLnBrk="0" hangingPunct="0">
                <a:lnSpc>
                  <a:spcPct val="90000"/>
                </a:lnSpc>
              </a:pPr>
              <a:endParaRPr lang="en-US" dirty="0">
                <a:ea typeface="ＭＳ Ｐゴシック" pitchFamily="34" charset="-128"/>
              </a:endParaRPr>
            </a:p>
          </p:txBody>
        </p:sp>
        <p:sp>
          <p:nvSpPr>
            <p:cNvPr id="76" name="Freeform 436"/>
            <p:cNvSpPr>
              <a:spLocks noChangeAspect="1" noEditPoints="1"/>
            </p:cNvSpPr>
            <p:nvPr/>
          </p:nvSpPr>
          <p:spPr bwMode="auto">
            <a:xfrm>
              <a:off x="1864" y="1380"/>
              <a:ext cx="830" cy="830"/>
            </a:xfrm>
            <a:custGeom>
              <a:avLst/>
              <a:gdLst>
                <a:gd name="T0" fmla="*/ 2147483647 w 427"/>
                <a:gd name="T1" fmla="*/ 0 h 427"/>
                <a:gd name="T2" fmla="*/ 0 w 427"/>
                <a:gd name="T3" fmla="*/ 2147483647 h 427"/>
                <a:gd name="T4" fmla="*/ 2147483647 w 427"/>
                <a:gd name="T5" fmla="*/ 2147483647 h 427"/>
                <a:gd name="T6" fmla="*/ 2147483647 w 427"/>
                <a:gd name="T7" fmla="*/ 2147483647 h 427"/>
                <a:gd name="T8" fmla="*/ 2147483647 w 427"/>
                <a:gd name="T9" fmla="*/ 0 h 427"/>
                <a:gd name="T10" fmla="*/ 2147483647 w 427"/>
                <a:gd name="T11" fmla="*/ 2147483647 h 427"/>
                <a:gd name="T12" fmla="*/ 1429144550 w 427"/>
                <a:gd name="T13" fmla="*/ 2147483647 h 427"/>
                <a:gd name="T14" fmla="*/ 2147483647 w 427"/>
                <a:gd name="T15" fmla="*/ 1353182225 h 427"/>
                <a:gd name="T16" fmla="*/ 2147483647 w 427"/>
                <a:gd name="T17" fmla="*/ 2147483647 h 427"/>
                <a:gd name="T18" fmla="*/ 2147483647 w 427"/>
                <a:gd name="T19" fmla="*/ 2147483647 h 4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7"/>
                <a:gd name="T31" fmla="*/ 0 h 427"/>
                <a:gd name="T32" fmla="*/ 427 w 427"/>
                <a:gd name="T33" fmla="*/ 427 h 4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7" h="427">
                  <a:moveTo>
                    <a:pt x="214" y="0"/>
                  </a:moveTo>
                  <a:cubicBezTo>
                    <a:pt x="96" y="0"/>
                    <a:pt x="0" y="96"/>
                    <a:pt x="0" y="213"/>
                  </a:cubicBezTo>
                  <a:cubicBezTo>
                    <a:pt x="0" y="331"/>
                    <a:pt x="96" y="427"/>
                    <a:pt x="214" y="427"/>
                  </a:cubicBezTo>
                  <a:cubicBezTo>
                    <a:pt x="331" y="427"/>
                    <a:pt x="427" y="331"/>
                    <a:pt x="427" y="213"/>
                  </a:cubicBezTo>
                  <a:cubicBezTo>
                    <a:pt x="427" y="96"/>
                    <a:pt x="331" y="0"/>
                    <a:pt x="214" y="0"/>
                  </a:cubicBezTo>
                  <a:close/>
                  <a:moveTo>
                    <a:pt x="214" y="413"/>
                  </a:moveTo>
                  <a:cubicBezTo>
                    <a:pt x="103" y="413"/>
                    <a:pt x="14" y="324"/>
                    <a:pt x="14" y="213"/>
                  </a:cubicBezTo>
                  <a:cubicBezTo>
                    <a:pt x="14" y="103"/>
                    <a:pt x="103" y="13"/>
                    <a:pt x="214" y="13"/>
                  </a:cubicBezTo>
                  <a:cubicBezTo>
                    <a:pt x="324" y="13"/>
                    <a:pt x="414" y="103"/>
                    <a:pt x="414" y="213"/>
                  </a:cubicBezTo>
                  <a:cubicBezTo>
                    <a:pt x="414" y="324"/>
                    <a:pt x="324" y="413"/>
                    <a:pt x="214" y="413"/>
                  </a:cubicBezTo>
                  <a:close/>
                </a:path>
              </a:pathLst>
            </a:custGeom>
            <a:solidFill>
              <a:schemeClr val="bg1"/>
            </a:solidFill>
            <a:ln w="9525">
              <a:noFill/>
              <a:round/>
              <a:headEnd/>
              <a:tailEnd/>
            </a:ln>
          </p:spPr>
          <p:txBody>
            <a:bodyPr/>
            <a:lstStyle/>
            <a:p>
              <a:endParaRPr lang="en-US" dirty="0"/>
            </a:p>
          </p:txBody>
        </p:sp>
        <p:grpSp>
          <p:nvGrpSpPr>
            <p:cNvPr id="77" name="Group 438"/>
            <p:cNvGrpSpPr>
              <a:grpSpLocks noChangeAspect="1"/>
            </p:cNvGrpSpPr>
            <p:nvPr/>
          </p:nvGrpSpPr>
          <p:grpSpPr bwMode="auto">
            <a:xfrm>
              <a:off x="2282" y="1414"/>
              <a:ext cx="0" cy="741"/>
              <a:chOff x="904" y="1504"/>
              <a:chExt cx="0" cy="994"/>
            </a:xfrm>
          </p:grpSpPr>
          <p:sp>
            <p:nvSpPr>
              <p:cNvPr id="79" name="Line 439"/>
              <p:cNvSpPr>
                <a:spLocks noChangeAspect="1" noChangeShapeType="1"/>
              </p:cNvSpPr>
              <p:nvPr/>
            </p:nvSpPr>
            <p:spPr bwMode="auto">
              <a:xfrm>
                <a:off x="904" y="2010"/>
                <a:ext cx="0" cy="488"/>
              </a:xfrm>
              <a:prstGeom prst="line">
                <a:avLst/>
              </a:prstGeom>
              <a:noFill/>
              <a:ln w="50800">
                <a:solidFill>
                  <a:srgbClr val="015F85"/>
                </a:solidFill>
                <a:round/>
                <a:headEnd/>
                <a:tailEnd/>
              </a:ln>
            </p:spPr>
            <p:txBody>
              <a:bodyPr/>
              <a:lstStyle/>
              <a:p>
                <a:endParaRPr lang="en-US" dirty="0"/>
              </a:p>
            </p:txBody>
          </p:sp>
          <p:sp>
            <p:nvSpPr>
              <p:cNvPr id="80" name="Line 440"/>
              <p:cNvSpPr>
                <a:spLocks noChangeAspect="1" noChangeShapeType="1"/>
              </p:cNvSpPr>
              <p:nvPr/>
            </p:nvSpPr>
            <p:spPr bwMode="auto">
              <a:xfrm>
                <a:off x="904" y="1504"/>
                <a:ext cx="0" cy="488"/>
              </a:xfrm>
              <a:prstGeom prst="line">
                <a:avLst/>
              </a:prstGeom>
              <a:noFill/>
              <a:ln w="57150">
                <a:noFill/>
                <a:round/>
                <a:headEnd/>
                <a:tailEnd/>
              </a:ln>
            </p:spPr>
            <p:txBody>
              <a:bodyPr/>
              <a:lstStyle/>
              <a:p>
                <a:endParaRPr lang="en-US" dirty="0"/>
              </a:p>
            </p:txBody>
          </p:sp>
        </p:grpSp>
        <p:sp>
          <p:nvSpPr>
            <p:cNvPr id="78" name="Rectangle 441"/>
            <p:cNvSpPr>
              <a:spLocks noChangeAspect="1" noChangeArrowheads="1"/>
            </p:cNvSpPr>
            <p:nvPr/>
          </p:nvSpPr>
          <p:spPr bwMode="auto">
            <a:xfrm>
              <a:off x="2229" y="1390"/>
              <a:ext cx="106" cy="792"/>
            </a:xfrm>
            <a:prstGeom prst="rect">
              <a:avLst/>
            </a:prstGeom>
            <a:noFill/>
            <a:ln w="12700">
              <a:noFill/>
              <a:miter lim="800000"/>
              <a:headEnd/>
              <a:tailEnd/>
            </a:ln>
          </p:spPr>
          <p:txBody>
            <a:bodyPr wrap="none" anchor="ctr"/>
            <a:lstStyle/>
            <a:p>
              <a:pPr algn="ctr" eaLnBrk="0" hangingPunct="0">
                <a:lnSpc>
                  <a:spcPct val="90000"/>
                </a:lnSpc>
              </a:pPr>
              <a:endParaRPr lang="en-US" dirty="0">
                <a:ea typeface="ＭＳ Ｐゴシック" pitchFamily="34" charset="-128"/>
              </a:endParaRPr>
            </a:p>
          </p:txBody>
        </p:sp>
      </p:grpSp>
      <p:pic>
        <p:nvPicPr>
          <p:cNvPr id="81" name="Picture 11"/>
          <p:cNvPicPr>
            <a:picLocks noChangeAspect="1" noChangeArrowheads="1"/>
          </p:cNvPicPr>
          <p:nvPr/>
        </p:nvPicPr>
        <p:blipFill>
          <a:blip r:embed="rId4" cstate="print"/>
          <a:stretch>
            <a:fillRect/>
          </a:stretch>
        </p:blipFill>
        <p:spPr bwMode="auto">
          <a:xfrm>
            <a:off x="5640087" y="1469626"/>
            <a:ext cx="2922888" cy="1766864"/>
          </a:xfrm>
          <a:prstGeom prst="rect">
            <a:avLst/>
          </a:prstGeom>
          <a:noFill/>
          <a:ln>
            <a:noFill/>
          </a:ln>
          <a:effectLst>
            <a:outerShdw blurRad="50800" dist="38100" dir="5400000" algn="t" rotWithShape="0">
              <a:prstClr val="black">
                <a:alpha val="40000"/>
              </a:prstClr>
            </a:outerShdw>
          </a:effectLst>
        </p:spPr>
      </p:pic>
      <p:grpSp>
        <p:nvGrpSpPr>
          <p:cNvPr id="82" name="Group 81"/>
          <p:cNvGrpSpPr/>
          <p:nvPr/>
        </p:nvGrpSpPr>
        <p:grpSpPr>
          <a:xfrm>
            <a:off x="5688932" y="3514725"/>
            <a:ext cx="1169736" cy="2667000"/>
            <a:chOff x="6477000" y="3505200"/>
            <a:chExt cx="1270000" cy="2895600"/>
          </a:xfrm>
        </p:grpSpPr>
        <p:grpSp>
          <p:nvGrpSpPr>
            <p:cNvPr id="83" name="Group 40"/>
            <p:cNvGrpSpPr>
              <a:grpSpLocks/>
            </p:cNvGrpSpPr>
            <p:nvPr/>
          </p:nvGrpSpPr>
          <p:grpSpPr bwMode="auto">
            <a:xfrm>
              <a:off x="6477000" y="3505200"/>
              <a:ext cx="1270000" cy="2895600"/>
              <a:chOff x="4080" y="2208"/>
              <a:chExt cx="800" cy="1824"/>
            </a:xfrm>
          </p:grpSpPr>
          <p:pic>
            <p:nvPicPr>
              <p:cNvPr id="85" name="Picture 9" descr="front"/>
              <p:cNvPicPr>
                <a:picLocks noChangeAspect="1" noChangeArrowheads="1"/>
              </p:cNvPicPr>
              <p:nvPr/>
            </p:nvPicPr>
            <p:blipFill>
              <a:blip r:embed="rId5" cstate="print">
                <a:clrChange>
                  <a:clrFrom>
                    <a:srgbClr val="FFFFFF"/>
                  </a:clrFrom>
                  <a:clrTo>
                    <a:srgbClr val="FFFFFF">
                      <a:alpha val="0"/>
                    </a:srgbClr>
                  </a:clrTo>
                </a:clrChange>
              </a:blip>
              <a:srcRect l="2315" r="1389" b="1042"/>
              <a:stretch>
                <a:fillRect/>
              </a:stretch>
            </p:blipFill>
            <p:spPr bwMode="auto">
              <a:xfrm>
                <a:off x="4080" y="2208"/>
                <a:ext cx="800" cy="1824"/>
              </a:xfrm>
              <a:prstGeom prst="rect">
                <a:avLst/>
              </a:prstGeom>
              <a:noFill/>
              <a:ln>
                <a:noFill/>
              </a:ln>
              <a:effectLst>
                <a:outerShdw blurRad="50800" dist="38100" dir="5400000" algn="t" rotWithShape="0">
                  <a:prstClr val="black">
                    <a:alpha val="40000"/>
                  </a:prstClr>
                </a:outerShdw>
              </a:effectLst>
            </p:spPr>
          </p:pic>
          <p:pic>
            <p:nvPicPr>
              <p:cNvPr id="86" name="Picture 11"/>
              <p:cNvPicPr>
                <a:picLocks noChangeAspect="1" noChangeArrowheads="1"/>
              </p:cNvPicPr>
              <p:nvPr/>
            </p:nvPicPr>
            <p:blipFill>
              <a:blip r:embed="rId6" cstate="print"/>
              <a:srcRect/>
              <a:stretch>
                <a:fillRect/>
              </a:stretch>
            </p:blipFill>
            <p:spPr bwMode="auto">
              <a:xfrm>
                <a:off x="4224" y="2592"/>
                <a:ext cx="518" cy="616"/>
              </a:xfrm>
              <a:prstGeom prst="rect">
                <a:avLst/>
              </a:prstGeom>
              <a:noFill/>
              <a:ln>
                <a:noFill/>
              </a:ln>
            </p:spPr>
          </p:pic>
        </p:grpSp>
        <p:pic>
          <p:nvPicPr>
            <p:cNvPr id="84" name="Picture 41" descr="P1020869.JPG"/>
            <p:cNvPicPr>
              <a:picLocks noChangeAspect="1"/>
            </p:cNvPicPr>
            <p:nvPr/>
          </p:nvPicPr>
          <p:blipFill>
            <a:blip r:embed="rId7" cstate="print"/>
            <a:stretch>
              <a:fillRect/>
            </a:stretch>
          </p:blipFill>
          <p:spPr bwMode="auto">
            <a:xfrm>
              <a:off x="6716713" y="4092575"/>
              <a:ext cx="822960" cy="1005840"/>
            </a:xfrm>
            <a:prstGeom prst="rect">
              <a:avLst/>
            </a:prstGeom>
            <a:noFill/>
            <a:ln>
              <a:noFill/>
            </a:ln>
          </p:spPr>
        </p:pic>
      </p:grpSp>
      <p:pic>
        <p:nvPicPr>
          <p:cNvPr id="87" name="Picture 14"/>
          <p:cNvPicPr>
            <a:picLocks noChangeAspect="1" noChangeArrowheads="1"/>
          </p:cNvPicPr>
          <p:nvPr/>
        </p:nvPicPr>
        <p:blipFill>
          <a:blip r:embed="rId8" cstate="print"/>
          <a:stretch>
            <a:fillRect/>
          </a:stretch>
        </p:blipFill>
        <p:spPr bwMode="auto">
          <a:xfrm>
            <a:off x="7265173" y="3595725"/>
            <a:ext cx="477004" cy="414300"/>
          </a:xfrm>
          <a:prstGeom prst="rect">
            <a:avLst/>
          </a:prstGeom>
          <a:noFill/>
          <a:ln>
            <a:noFill/>
          </a:ln>
          <a:effectLst>
            <a:outerShdw blurRad="50800" dist="38100" dir="5400000" algn="t" rotWithShape="0">
              <a:prstClr val="black">
                <a:alpha val="40000"/>
              </a:prstClr>
            </a:outerShdw>
          </a:effectLst>
        </p:spPr>
      </p:pic>
      <p:sp>
        <p:nvSpPr>
          <p:cNvPr id="88" name="Text Box 11"/>
          <p:cNvSpPr txBox="1">
            <a:spLocks noChangeArrowheads="1"/>
          </p:cNvSpPr>
          <p:nvPr/>
        </p:nvSpPr>
        <p:spPr bwMode="auto">
          <a:xfrm>
            <a:off x="7883525" y="4295775"/>
            <a:ext cx="831850" cy="239936"/>
          </a:xfrm>
          <a:prstGeom prst="rect">
            <a:avLst/>
          </a:prstGeom>
          <a:noFill/>
          <a:ln w="9525" algn="ctr">
            <a:noFill/>
            <a:miter lim="800000"/>
            <a:headEnd/>
            <a:tailEnd/>
          </a:ln>
        </p:spPr>
        <p:txBody>
          <a:bodyPr wrap="square" lIns="73025" tIns="36512" rIns="73025" bIns="36512" anchor="ctr" anchorCtr="0">
            <a:spAutoFit/>
          </a:bodyPr>
          <a:lstStyle/>
          <a:p>
            <a:pPr defTabSz="814388" eaLnBrk="0" hangingPunct="0">
              <a:lnSpc>
                <a:spcPct val="90000"/>
              </a:lnSpc>
            </a:pPr>
            <a:r>
              <a:rPr lang="en-US" sz="1200" dirty="0" smtClean="0">
                <a:solidFill>
                  <a:srgbClr val="435153"/>
                </a:solidFill>
              </a:rPr>
              <a:t>Presence</a:t>
            </a:r>
            <a:endParaRPr lang="en-US" sz="1200" dirty="0">
              <a:solidFill>
                <a:srgbClr val="435153"/>
              </a:solidFill>
            </a:endParaRPr>
          </a:p>
        </p:txBody>
      </p:sp>
      <p:sp>
        <p:nvSpPr>
          <p:cNvPr id="89" name="Text Box 11"/>
          <p:cNvSpPr txBox="1">
            <a:spLocks noChangeArrowheads="1"/>
          </p:cNvSpPr>
          <p:nvPr/>
        </p:nvSpPr>
        <p:spPr bwMode="auto">
          <a:xfrm>
            <a:off x="7883525" y="4863001"/>
            <a:ext cx="831850" cy="572335"/>
          </a:xfrm>
          <a:prstGeom prst="rect">
            <a:avLst/>
          </a:prstGeom>
          <a:noFill/>
          <a:ln w="9525" algn="ctr">
            <a:noFill/>
            <a:miter lim="800000"/>
            <a:headEnd/>
            <a:tailEnd/>
          </a:ln>
        </p:spPr>
        <p:txBody>
          <a:bodyPr wrap="square" lIns="73025" tIns="36512" rIns="73025" bIns="36512" anchor="ctr" anchorCtr="0">
            <a:spAutoFit/>
          </a:bodyPr>
          <a:lstStyle/>
          <a:p>
            <a:pPr defTabSz="814388" eaLnBrk="0" hangingPunct="0">
              <a:lnSpc>
                <a:spcPct val="90000"/>
              </a:lnSpc>
            </a:pPr>
            <a:r>
              <a:rPr lang="en-US" sz="1200" dirty="0" smtClean="0">
                <a:solidFill>
                  <a:srgbClr val="435153"/>
                </a:solidFill>
              </a:rPr>
              <a:t>Paging and Push to Talk</a:t>
            </a:r>
            <a:endParaRPr lang="en-US" sz="1200" dirty="0">
              <a:solidFill>
                <a:srgbClr val="435153"/>
              </a:solidFill>
            </a:endParaRPr>
          </a:p>
        </p:txBody>
      </p:sp>
      <p:sp>
        <p:nvSpPr>
          <p:cNvPr id="90" name="Text Box 11"/>
          <p:cNvSpPr txBox="1">
            <a:spLocks noChangeArrowheads="1"/>
          </p:cNvSpPr>
          <p:nvPr/>
        </p:nvSpPr>
        <p:spPr bwMode="auto">
          <a:xfrm>
            <a:off x="7883525" y="5660475"/>
            <a:ext cx="831850" cy="406136"/>
          </a:xfrm>
          <a:prstGeom prst="rect">
            <a:avLst/>
          </a:prstGeom>
          <a:noFill/>
          <a:ln w="9525" algn="ctr">
            <a:noFill/>
            <a:miter lim="800000"/>
            <a:headEnd/>
            <a:tailEnd/>
          </a:ln>
        </p:spPr>
        <p:txBody>
          <a:bodyPr wrap="square" lIns="73025" tIns="36512" rIns="73025" bIns="36512" anchor="ctr" anchorCtr="0">
            <a:spAutoFit/>
          </a:bodyPr>
          <a:lstStyle/>
          <a:p>
            <a:pPr defTabSz="814388" eaLnBrk="0" hangingPunct="0">
              <a:lnSpc>
                <a:spcPct val="90000"/>
              </a:lnSpc>
            </a:pPr>
            <a:r>
              <a:rPr lang="en-US" sz="1200" dirty="0" smtClean="0">
                <a:solidFill>
                  <a:srgbClr val="435153"/>
                </a:solidFill>
              </a:rPr>
              <a:t>Location Tracking</a:t>
            </a:r>
            <a:endParaRPr lang="en-US" sz="1200" dirty="0">
              <a:solidFill>
                <a:srgbClr val="435153"/>
              </a:solidFill>
            </a:endParaRPr>
          </a:p>
        </p:txBody>
      </p:sp>
    </p:spTree>
    <p:extLst>
      <p:ext uri="{BB962C8B-B14F-4D97-AF65-F5344CB8AC3E}">
        <p14:creationId xmlns:p14="http://schemas.microsoft.com/office/powerpoint/2010/main" val="2981866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left)">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wipe(left)">
                                      <p:cBhvr>
                                        <p:cTn id="12" dur="500"/>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1">
                                            <p:txEl>
                                              <p:pRg st="1" end="1"/>
                                            </p:txEl>
                                          </p:spTgt>
                                        </p:tgtEl>
                                        <p:attrNameLst>
                                          <p:attrName>style.visibility</p:attrName>
                                        </p:attrNameLst>
                                      </p:cBhvr>
                                      <p:to>
                                        <p:strVal val="visible"/>
                                      </p:to>
                                    </p:set>
                                    <p:animEffect transition="in" filter="wipe(left)">
                                      <p:cBhvr>
                                        <p:cTn id="17" dur="500"/>
                                        <p:tgtEl>
                                          <p:spTgt spid="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1">
                                            <p:txEl>
                                              <p:pRg st="2" end="2"/>
                                            </p:txEl>
                                          </p:spTgt>
                                        </p:tgtEl>
                                        <p:attrNameLst>
                                          <p:attrName>style.visibility</p:attrName>
                                        </p:attrNameLst>
                                      </p:cBhvr>
                                      <p:to>
                                        <p:strVal val="visible"/>
                                      </p:to>
                                    </p:set>
                                    <p:animEffect transition="in" filter="wipe(left)">
                                      <p:cBhvr>
                                        <p:cTn id="22" dur="500"/>
                                        <p:tgtEl>
                                          <p:spTgt spid="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1">
                                            <p:txEl>
                                              <p:pRg st="3" end="3"/>
                                            </p:txEl>
                                          </p:spTgt>
                                        </p:tgtEl>
                                        <p:attrNameLst>
                                          <p:attrName>style.visibility</p:attrName>
                                        </p:attrNameLst>
                                      </p:cBhvr>
                                      <p:to>
                                        <p:strVal val="visible"/>
                                      </p:to>
                                    </p:set>
                                    <p:animEffect transition="in" filter="wipe(left)">
                                      <p:cBhvr>
                                        <p:cTn id="27" dur="500"/>
                                        <p:tgtEl>
                                          <p:spTgt spid="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1">
                                            <p:txEl>
                                              <p:pRg st="4" end="4"/>
                                            </p:txEl>
                                          </p:spTgt>
                                        </p:tgtEl>
                                        <p:attrNameLst>
                                          <p:attrName>style.visibility</p:attrName>
                                        </p:attrNameLst>
                                      </p:cBhvr>
                                      <p:to>
                                        <p:strVal val="visible"/>
                                      </p:to>
                                    </p:set>
                                    <p:animEffect transition="in" filter="wipe(left)">
                                      <p:cBhvr>
                                        <p:cTn id="32" dur="500"/>
                                        <p:tgtEl>
                                          <p:spTgt spid="91">
                                            <p:txEl>
                                              <p:pRg st="4" end="4"/>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91">
                                            <p:txEl>
                                              <p:pRg st="5" end="5"/>
                                            </p:txEl>
                                          </p:spTgt>
                                        </p:tgtEl>
                                        <p:attrNameLst>
                                          <p:attrName>style.visibility</p:attrName>
                                        </p:attrNameLst>
                                      </p:cBhvr>
                                      <p:to>
                                        <p:strVal val="visible"/>
                                      </p:to>
                                    </p:set>
                                    <p:animEffect transition="in" filter="wipe(left)">
                                      <p:cBhvr>
                                        <p:cTn id="35" dur="500"/>
                                        <p:tgtEl>
                                          <p:spTgt spid="91">
                                            <p:txEl>
                                              <p:pRg st="5" end="5"/>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91">
                                            <p:txEl>
                                              <p:pRg st="6" end="6"/>
                                            </p:txEl>
                                          </p:spTgt>
                                        </p:tgtEl>
                                        <p:attrNameLst>
                                          <p:attrName>style.visibility</p:attrName>
                                        </p:attrNameLst>
                                      </p:cBhvr>
                                      <p:to>
                                        <p:strVal val="visible"/>
                                      </p:to>
                                    </p:set>
                                    <p:animEffect transition="in" filter="wipe(left)">
                                      <p:cBhvr>
                                        <p:cTn id="38" dur="500"/>
                                        <p:tgtEl>
                                          <p:spTgt spid="91">
                                            <p:txEl>
                                              <p:pRg st="6" end="6"/>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91">
                                            <p:txEl>
                                              <p:pRg st="7" end="7"/>
                                            </p:txEl>
                                          </p:spTgt>
                                        </p:tgtEl>
                                        <p:attrNameLst>
                                          <p:attrName>style.visibility</p:attrName>
                                        </p:attrNameLst>
                                      </p:cBhvr>
                                      <p:to>
                                        <p:strVal val="visible"/>
                                      </p:to>
                                    </p:set>
                                    <p:animEffect transition="in" filter="wipe(left)">
                                      <p:cBhvr>
                                        <p:cTn id="41" dur="500"/>
                                        <p:tgtEl>
                                          <p:spTgt spid="91">
                                            <p:txEl>
                                              <p:pRg st="7" end="7"/>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91">
                                            <p:txEl>
                                              <p:pRg st="8" end="8"/>
                                            </p:txEl>
                                          </p:spTgt>
                                        </p:tgtEl>
                                        <p:attrNameLst>
                                          <p:attrName>style.visibility</p:attrName>
                                        </p:attrNameLst>
                                      </p:cBhvr>
                                      <p:to>
                                        <p:strVal val="visible"/>
                                      </p:to>
                                    </p:set>
                                    <p:animEffect transition="in" filter="wipe(left)">
                                      <p:cBhvr>
                                        <p:cTn id="44" dur="500"/>
                                        <p:tgtEl>
                                          <p:spTgt spid="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verticalbar.png"/>
          <p:cNvPicPr>
            <a:picLocks noChangeAspect="1"/>
          </p:cNvPicPr>
          <p:nvPr/>
        </p:nvPicPr>
        <p:blipFill>
          <a:blip r:embed="rId3" cstate="print"/>
          <a:stretch>
            <a:fillRect/>
          </a:stretch>
        </p:blipFill>
        <p:spPr>
          <a:xfrm>
            <a:off x="4543108" y="1570219"/>
            <a:ext cx="55405" cy="3279983"/>
          </a:xfrm>
          <a:prstGeom prst="rect">
            <a:avLst/>
          </a:prstGeom>
          <a:noFill/>
          <a:ln>
            <a:noFill/>
          </a:ln>
        </p:spPr>
      </p:pic>
      <p:sp>
        <p:nvSpPr>
          <p:cNvPr id="55312" name="Title 31"/>
          <p:cNvSpPr>
            <a:spLocks noGrp="1"/>
          </p:cNvSpPr>
          <p:nvPr>
            <p:ph type="title"/>
          </p:nvPr>
        </p:nvSpPr>
        <p:spPr/>
        <p:txBody>
          <a:bodyPr/>
          <a:lstStyle/>
          <a:p>
            <a:r>
              <a:rPr lang="en-US" dirty="0" smtClean="0"/>
              <a:t>LifeConnections Health Center</a:t>
            </a:r>
          </a:p>
        </p:txBody>
      </p:sp>
      <p:sp>
        <p:nvSpPr>
          <p:cNvPr id="35" name="Text Placeholder 34"/>
          <p:cNvSpPr>
            <a:spLocks noGrp="1"/>
          </p:cNvSpPr>
          <p:nvPr>
            <p:ph type="body" sz="quarter" idx="10"/>
          </p:nvPr>
        </p:nvSpPr>
        <p:spPr>
          <a:xfrm>
            <a:off x="239713" y="2030024"/>
            <a:ext cx="4122425" cy="1537925"/>
          </a:xfrm>
        </p:spPr>
        <p:txBody>
          <a:bodyPr vert="horz" lIns="91440" tIns="45720" rIns="91440" bIns="45720" rtlCol="0">
            <a:noAutofit/>
          </a:bodyPr>
          <a:lstStyle/>
          <a:p>
            <a:r>
              <a:rPr lang="en-US" sz="1600" dirty="0" smtClean="0"/>
              <a:t>The Center is an onsite medical facility for Cisco employees and their families, offering a new model that integrates holistic care with advanced technology</a:t>
            </a:r>
          </a:p>
          <a:p>
            <a:r>
              <a:rPr lang="en-US" sz="1600" dirty="0" smtClean="0"/>
              <a:t>The center had implemented a wide range of mobility services; but temperature monitoring and asset tracking and management remained manual processes</a:t>
            </a:r>
          </a:p>
          <a:p>
            <a:endParaRPr lang="en-US" sz="1600" dirty="0" smtClean="0"/>
          </a:p>
        </p:txBody>
      </p:sp>
      <p:sp>
        <p:nvSpPr>
          <p:cNvPr id="36" name="Text Placeholder 35"/>
          <p:cNvSpPr>
            <a:spLocks noGrp="1"/>
          </p:cNvSpPr>
          <p:nvPr>
            <p:ph type="body" sz="quarter" idx="11"/>
          </p:nvPr>
        </p:nvSpPr>
        <p:spPr>
          <a:xfrm>
            <a:off x="4706781" y="2030024"/>
            <a:ext cx="4122425" cy="1537925"/>
          </a:xfrm>
        </p:spPr>
        <p:txBody>
          <a:bodyPr vert="horz" lIns="91440" tIns="45720" rIns="91440" bIns="45720" rtlCol="0">
            <a:noAutofit/>
          </a:bodyPr>
          <a:lstStyle/>
          <a:p>
            <a:r>
              <a:rPr lang="en-US" sz="1600" dirty="0" smtClean="0"/>
              <a:t>Cisco Context-Aware Solution with the AeroScout Real-Time Location System tracking solution</a:t>
            </a:r>
          </a:p>
        </p:txBody>
      </p:sp>
      <p:cxnSp>
        <p:nvCxnSpPr>
          <p:cNvPr id="30" name="Straight Connector 29"/>
          <p:cNvCxnSpPr/>
          <p:nvPr/>
        </p:nvCxnSpPr>
        <p:spPr>
          <a:xfrm>
            <a:off x="335055" y="4994483"/>
            <a:ext cx="8458200" cy="0"/>
          </a:xfrm>
          <a:prstGeom prst="line">
            <a:avLst/>
          </a:prstGeom>
          <a:ln>
            <a:solidFill>
              <a:srgbClr val="435153"/>
            </a:solidFill>
          </a:ln>
        </p:spPr>
        <p:style>
          <a:lnRef idx="1">
            <a:schemeClr val="accent1"/>
          </a:lnRef>
          <a:fillRef idx="0">
            <a:schemeClr val="accent1"/>
          </a:fillRef>
          <a:effectRef idx="0">
            <a:schemeClr val="accent1"/>
          </a:effectRef>
          <a:fontRef idx="minor">
            <a:schemeClr val="tx1"/>
          </a:fontRef>
        </p:style>
      </p:cxnSp>
      <p:sp>
        <p:nvSpPr>
          <p:cNvPr id="33" name="Text Box 12"/>
          <p:cNvSpPr txBox="1">
            <a:spLocks noChangeArrowheads="1"/>
          </p:cNvSpPr>
          <p:nvPr/>
        </p:nvSpPr>
        <p:spPr bwMode="auto">
          <a:xfrm>
            <a:off x="2038350" y="5086342"/>
            <a:ext cx="6756026" cy="1116674"/>
          </a:xfrm>
          <a:prstGeom prst="rect">
            <a:avLst/>
          </a:prstGeom>
        </p:spPr>
        <p:txBody>
          <a:bodyPr vert="horz" lIns="91440" tIns="45720" rIns="91440" bIns="45720" rtlCol="0">
            <a:noAutofit/>
          </a:bodyPr>
          <a:lstStyle/>
          <a:p>
            <a:pPr marL="228600" indent="-228600">
              <a:lnSpc>
                <a:spcPct val="95000"/>
              </a:lnSpc>
              <a:spcBef>
                <a:spcPts val="600"/>
              </a:spcBef>
              <a:buClr>
                <a:schemeClr val="tx2"/>
              </a:buClr>
              <a:buSzPct val="90000"/>
              <a:buFont typeface="Arial" pitchFamily="34" charset="0"/>
              <a:buChar char="•"/>
            </a:pPr>
            <a:r>
              <a:rPr lang="en-US" sz="1600" dirty="0" smtClean="0">
                <a:solidFill>
                  <a:srgbClr val="435153"/>
                </a:solidFill>
                <a:latin typeface="+mj-lt"/>
              </a:rPr>
              <a:t>Saves approximately US$140,000 per year in failure prevention</a:t>
            </a:r>
          </a:p>
          <a:p>
            <a:pPr marL="228600" indent="-228600">
              <a:lnSpc>
                <a:spcPct val="95000"/>
              </a:lnSpc>
              <a:spcBef>
                <a:spcPts val="600"/>
              </a:spcBef>
              <a:buClr>
                <a:schemeClr val="tx2"/>
              </a:buClr>
              <a:buSzPct val="90000"/>
              <a:buFont typeface="Arial" pitchFamily="34" charset="0"/>
              <a:buChar char="•"/>
            </a:pPr>
            <a:r>
              <a:rPr lang="en-US" sz="1600" dirty="0" smtClean="0">
                <a:solidFill>
                  <a:srgbClr val="435153"/>
                </a:solidFill>
                <a:latin typeface="+mj-lt"/>
              </a:rPr>
              <a:t>Prevents loss of expensive medical equipment</a:t>
            </a:r>
          </a:p>
          <a:p>
            <a:pPr marL="228600" indent="-228600">
              <a:lnSpc>
                <a:spcPct val="95000"/>
              </a:lnSpc>
              <a:spcBef>
                <a:spcPts val="600"/>
              </a:spcBef>
              <a:buClr>
                <a:schemeClr val="tx2"/>
              </a:buClr>
              <a:buSzPct val="90000"/>
              <a:buFont typeface="Arial" pitchFamily="34" charset="0"/>
              <a:buChar char="•"/>
            </a:pPr>
            <a:r>
              <a:rPr lang="en-US" sz="1600" dirty="0" smtClean="0">
                <a:solidFill>
                  <a:srgbClr val="435153"/>
                </a:solidFill>
                <a:latin typeface="+mj-lt"/>
              </a:rPr>
              <a:t>Increased efficiency and eliminated human error</a:t>
            </a:r>
          </a:p>
          <a:p>
            <a:pPr marL="228600" indent="-228600">
              <a:lnSpc>
                <a:spcPct val="95000"/>
              </a:lnSpc>
              <a:spcBef>
                <a:spcPts val="600"/>
              </a:spcBef>
              <a:buClr>
                <a:schemeClr val="tx2"/>
              </a:buClr>
              <a:buSzPct val="90000"/>
              <a:buFont typeface="Arial" pitchFamily="34" charset="0"/>
              <a:buChar char="•"/>
            </a:pPr>
            <a:r>
              <a:rPr lang="en-US" sz="1600" dirty="0" smtClean="0">
                <a:solidFill>
                  <a:srgbClr val="435153"/>
                </a:solidFill>
                <a:latin typeface="+mj-lt"/>
              </a:rPr>
              <a:t>Improved drug efficacy, compliance, and patient care</a:t>
            </a:r>
          </a:p>
        </p:txBody>
      </p:sp>
      <p:sp>
        <p:nvSpPr>
          <p:cNvPr id="40" name="TextBox 39"/>
          <p:cNvSpPr txBox="1"/>
          <p:nvPr/>
        </p:nvSpPr>
        <p:spPr>
          <a:xfrm>
            <a:off x="237744" y="1530350"/>
            <a:ext cx="2050561" cy="461665"/>
          </a:xfrm>
          <a:prstGeom prst="rect">
            <a:avLst/>
          </a:prstGeom>
          <a:noFill/>
        </p:spPr>
        <p:txBody>
          <a:bodyPr wrap="none" rtlCol="0">
            <a:spAutoFit/>
          </a:bodyPr>
          <a:lstStyle/>
          <a:p>
            <a:r>
              <a:rPr lang="en-US" sz="2400" dirty="0" smtClean="0">
                <a:solidFill>
                  <a:schemeClr val="accent6"/>
                </a:solidFill>
              </a:rPr>
              <a:t>CHALLENGE</a:t>
            </a:r>
            <a:endParaRPr lang="en-US" sz="2400" dirty="0">
              <a:solidFill>
                <a:schemeClr val="accent6"/>
              </a:solidFill>
            </a:endParaRPr>
          </a:p>
        </p:txBody>
      </p:sp>
      <p:sp>
        <p:nvSpPr>
          <p:cNvPr id="41" name="TextBox 40"/>
          <p:cNvSpPr txBox="1"/>
          <p:nvPr/>
        </p:nvSpPr>
        <p:spPr>
          <a:xfrm>
            <a:off x="4709160" y="1530350"/>
            <a:ext cx="1757212" cy="461665"/>
          </a:xfrm>
          <a:prstGeom prst="rect">
            <a:avLst/>
          </a:prstGeom>
          <a:noFill/>
        </p:spPr>
        <p:txBody>
          <a:bodyPr wrap="none" rtlCol="0">
            <a:spAutoFit/>
          </a:bodyPr>
          <a:lstStyle/>
          <a:p>
            <a:r>
              <a:rPr lang="en-US" sz="2400" dirty="0" smtClean="0"/>
              <a:t>SOLUTION</a:t>
            </a:r>
            <a:endParaRPr lang="en-US" sz="2400" dirty="0"/>
          </a:p>
        </p:txBody>
      </p:sp>
      <p:sp>
        <p:nvSpPr>
          <p:cNvPr id="50" name="TextBox 49"/>
          <p:cNvSpPr txBox="1"/>
          <p:nvPr/>
        </p:nvSpPr>
        <p:spPr>
          <a:xfrm>
            <a:off x="237745" y="5285074"/>
            <a:ext cx="1949644" cy="830997"/>
          </a:xfrm>
          <a:prstGeom prst="rect">
            <a:avLst/>
          </a:prstGeom>
          <a:noFill/>
        </p:spPr>
        <p:txBody>
          <a:bodyPr wrap="square" rtlCol="0" anchor="ctr" anchorCtr="0">
            <a:spAutoFit/>
          </a:bodyPr>
          <a:lstStyle/>
          <a:p>
            <a:r>
              <a:rPr lang="en-US" sz="2400" dirty="0" smtClean="0">
                <a:solidFill>
                  <a:schemeClr val="tx2"/>
                </a:solidFill>
              </a:rPr>
              <a:t>BUSINESS VALUE</a:t>
            </a:r>
            <a:endParaRPr lang="en-US" sz="2400" dirty="0">
              <a:solidFill>
                <a:schemeClr val="tx2"/>
              </a:solidFill>
            </a:endParaRPr>
          </a:p>
        </p:txBody>
      </p:sp>
      <p:sp>
        <p:nvSpPr>
          <p:cNvPr id="16" name="Title 31"/>
          <p:cNvSpPr txBox="1">
            <a:spLocks/>
          </p:cNvSpPr>
          <p:nvPr/>
        </p:nvSpPr>
        <p:spPr>
          <a:xfrm>
            <a:off x="229702" y="1219201"/>
            <a:ext cx="8588861" cy="382906"/>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rgbClr val="435153"/>
                </a:solidFill>
                <a:effectLst/>
                <a:uLnTx/>
                <a:uFillTx/>
                <a:latin typeface="+mj-lt"/>
                <a:ea typeface="+mj-ea"/>
                <a:cs typeface="+mj-cs"/>
              </a:rPr>
              <a:t>Improves Processes, Cost Savings, and Patient Care</a:t>
            </a:r>
          </a:p>
        </p:txBody>
      </p:sp>
      <p:pic>
        <p:nvPicPr>
          <p:cNvPr id="14" name="Picture 2"/>
          <p:cNvPicPr>
            <a:picLocks noChangeAspect="1" noChangeArrowheads="1"/>
          </p:cNvPicPr>
          <p:nvPr/>
        </p:nvPicPr>
        <p:blipFill>
          <a:blip r:embed="rId4" cstate="print"/>
          <a:stretch>
            <a:fillRect/>
          </a:stretch>
        </p:blipFill>
        <p:spPr bwMode="auto">
          <a:xfrm>
            <a:off x="5607950" y="3581400"/>
            <a:ext cx="3156597" cy="1247775"/>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85140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verticalbar.png"/>
          <p:cNvPicPr>
            <a:picLocks noChangeAspect="1"/>
          </p:cNvPicPr>
          <p:nvPr/>
        </p:nvPicPr>
        <p:blipFill>
          <a:blip r:embed="rId3" cstate="print"/>
          <a:stretch>
            <a:fillRect/>
          </a:stretch>
        </p:blipFill>
        <p:spPr>
          <a:xfrm>
            <a:off x="4543108" y="1673017"/>
            <a:ext cx="55405" cy="3279983"/>
          </a:xfrm>
          <a:prstGeom prst="rect">
            <a:avLst/>
          </a:prstGeom>
          <a:noFill/>
          <a:ln>
            <a:noFill/>
          </a:ln>
        </p:spPr>
      </p:pic>
      <p:sp>
        <p:nvSpPr>
          <p:cNvPr id="55312" name="Title 31"/>
          <p:cNvSpPr>
            <a:spLocks noGrp="1"/>
          </p:cNvSpPr>
          <p:nvPr>
            <p:ph type="title"/>
          </p:nvPr>
        </p:nvSpPr>
        <p:spPr/>
        <p:txBody>
          <a:bodyPr/>
          <a:lstStyle/>
          <a:p>
            <a:r>
              <a:rPr lang="en-US" dirty="0" smtClean="0"/>
              <a:t>Hospital St. Louis (Luxembourg)</a:t>
            </a:r>
          </a:p>
        </p:txBody>
      </p:sp>
      <p:sp>
        <p:nvSpPr>
          <p:cNvPr id="37" name="Text Placeholder 36"/>
          <p:cNvSpPr>
            <a:spLocks noGrp="1"/>
          </p:cNvSpPr>
          <p:nvPr>
            <p:ph type="body" sz="quarter" idx="10"/>
          </p:nvPr>
        </p:nvSpPr>
        <p:spPr>
          <a:xfrm>
            <a:off x="239713" y="2029968"/>
            <a:ext cx="4122425" cy="2732532"/>
          </a:xfrm>
        </p:spPr>
        <p:txBody>
          <a:bodyPr vert="horz" lIns="91440" tIns="45720" rIns="91440" bIns="45720" rtlCol="0">
            <a:noAutofit/>
          </a:bodyPr>
          <a:lstStyle/>
          <a:p>
            <a:r>
              <a:rPr lang="en-US" sz="1600" dirty="0" smtClean="0"/>
              <a:t>Improve wireless network reliability to support continuous access of digital medical records</a:t>
            </a:r>
          </a:p>
          <a:p>
            <a:r>
              <a:rPr lang="en-US" sz="1600" dirty="0" smtClean="0"/>
              <a:t>Deploy patient tracking solution to prevent disoriented patients from leaving permitted areas</a:t>
            </a:r>
          </a:p>
          <a:p>
            <a:endParaRPr lang="en-US" sz="1600" dirty="0" smtClean="0"/>
          </a:p>
        </p:txBody>
      </p:sp>
      <p:sp>
        <p:nvSpPr>
          <p:cNvPr id="42" name="Text Placeholder 41"/>
          <p:cNvSpPr>
            <a:spLocks noGrp="1"/>
          </p:cNvSpPr>
          <p:nvPr>
            <p:ph type="body" sz="quarter" idx="11"/>
          </p:nvPr>
        </p:nvSpPr>
        <p:spPr>
          <a:xfrm>
            <a:off x="4706781" y="2029968"/>
            <a:ext cx="4122425" cy="2732532"/>
          </a:xfrm>
        </p:spPr>
        <p:txBody>
          <a:bodyPr vert="horz" lIns="91440" tIns="45720" rIns="91440" bIns="45720" rtlCol="0">
            <a:noAutofit/>
          </a:bodyPr>
          <a:lstStyle/>
          <a:p>
            <a:r>
              <a:rPr lang="en-US" sz="1600" dirty="0" smtClean="0"/>
              <a:t>Cisco Unified Wireless Network enables medical practitioners and mobile staff to access records while on the go</a:t>
            </a:r>
          </a:p>
          <a:p>
            <a:r>
              <a:rPr lang="en-US" sz="1600" dirty="0" smtClean="0"/>
              <a:t>Cisco Context-Aware Mobility Solution, with AeroScout MobileView and Wi-Fi–based RFID tags enables: </a:t>
            </a:r>
          </a:p>
          <a:p>
            <a:pPr lvl="1"/>
            <a:r>
              <a:rPr lang="en-US" dirty="0" smtClean="0"/>
              <a:t>Tracking of disoriented patients</a:t>
            </a:r>
          </a:p>
          <a:p>
            <a:pPr lvl="1"/>
            <a:r>
              <a:rPr lang="en-US" dirty="0" smtClean="0"/>
              <a:t>Helps track hospital assets</a:t>
            </a:r>
            <a:endParaRPr lang="en-US" sz="1400" dirty="0" smtClean="0"/>
          </a:p>
        </p:txBody>
      </p:sp>
      <p:cxnSp>
        <p:nvCxnSpPr>
          <p:cNvPr id="46" name="Straight Connector 45"/>
          <p:cNvCxnSpPr/>
          <p:nvPr/>
        </p:nvCxnSpPr>
        <p:spPr>
          <a:xfrm>
            <a:off x="335055" y="4994483"/>
            <a:ext cx="8458200" cy="0"/>
          </a:xfrm>
          <a:prstGeom prst="line">
            <a:avLst/>
          </a:prstGeom>
          <a:ln>
            <a:solidFill>
              <a:srgbClr val="435153"/>
            </a:solidFill>
          </a:ln>
        </p:spPr>
        <p:style>
          <a:lnRef idx="1">
            <a:schemeClr val="accent1"/>
          </a:lnRef>
          <a:fillRef idx="0">
            <a:schemeClr val="accent1"/>
          </a:fillRef>
          <a:effectRef idx="0">
            <a:schemeClr val="accent1"/>
          </a:effectRef>
          <a:fontRef idx="minor">
            <a:schemeClr val="tx1"/>
          </a:fontRef>
        </p:style>
      </p:cxnSp>
      <p:sp>
        <p:nvSpPr>
          <p:cNvPr id="47" name="Text Box 12"/>
          <p:cNvSpPr txBox="1">
            <a:spLocks noChangeArrowheads="1"/>
          </p:cNvSpPr>
          <p:nvPr/>
        </p:nvSpPr>
        <p:spPr bwMode="auto">
          <a:xfrm>
            <a:off x="2038350" y="5076817"/>
            <a:ext cx="6756026" cy="1116674"/>
          </a:xfrm>
          <a:prstGeom prst="rect">
            <a:avLst/>
          </a:prstGeom>
        </p:spPr>
        <p:txBody>
          <a:bodyPr vert="horz" lIns="91440" tIns="45720" rIns="91440" bIns="45720" rtlCol="0">
            <a:noAutofit/>
          </a:bodyPr>
          <a:lstStyle/>
          <a:p>
            <a:pPr marL="228600" indent="-228600">
              <a:lnSpc>
                <a:spcPct val="95000"/>
              </a:lnSpc>
              <a:spcBef>
                <a:spcPts val="600"/>
              </a:spcBef>
              <a:buClr>
                <a:schemeClr val="tx2"/>
              </a:buClr>
              <a:buSzPct val="90000"/>
              <a:buFont typeface="Arial" pitchFamily="34" charset="0"/>
              <a:buChar char="•"/>
            </a:pPr>
            <a:r>
              <a:rPr lang="en-US" sz="1400" dirty="0" smtClean="0">
                <a:solidFill>
                  <a:srgbClr val="435153"/>
                </a:solidFill>
                <a:latin typeface="+mj-lt"/>
              </a:rPr>
              <a:t>Simplified network management and maintenance, resulting in crucial time-savings and better IT resource allocation</a:t>
            </a:r>
          </a:p>
          <a:p>
            <a:pPr marL="228600" indent="-228600">
              <a:lnSpc>
                <a:spcPct val="95000"/>
              </a:lnSpc>
              <a:spcBef>
                <a:spcPts val="600"/>
              </a:spcBef>
              <a:buClr>
                <a:schemeClr val="tx2"/>
              </a:buClr>
              <a:buSzPct val="90000"/>
              <a:buFont typeface="Arial" pitchFamily="34" charset="0"/>
              <a:buChar char="•"/>
            </a:pPr>
            <a:r>
              <a:rPr lang="en-US" sz="1400" dirty="0" smtClean="0">
                <a:solidFill>
                  <a:srgbClr val="435153"/>
                </a:solidFill>
                <a:latin typeface="+mj-lt"/>
              </a:rPr>
              <a:t>Facilitated compliance with numerous hospital legal and security requirements</a:t>
            </a:r>
          </a:p>
          <a:p>
            <a:pPr marL="228600" indent="-228600">
              <a:lnSpc>
                <a:spcPct val="95000"/>
              </a:lnSpc>
              <a:spcBef>
                <a:spcPts val="600"/>
              </a:spcBef>
              <a:buClr>
                <a:schemeClr val="tx2"/>
              </a:buClr>
              <a:buSzPct val="90000"/>
              <a:buFont typeface="Arial" pitchFamily="34" charset="0"/>
              <a:buChar char="•"/>
            </a:pPr>
            <a:r>
              <a:rPr lang="en-US" sz="1400" dirty="0" smtClean="0">
                <a:solidFill>
                  <a:srgbClr val="435153"/>
                </a:solidFill>
                <a:latin typeface="+mj-lt"/>
              </a:rPr>
              <a:t>Improved patient quality of care and life and reinforced hospital’s position as technologically advanced healthcare institution</a:t>
            </a:r>
          </a:p>
        </p:txBody>
      </p:sp>
      <p:sp>
        <p:nvSpPr>
          <p:cNvPr id="48" name="TextBox 47"/>
          <p:cNvSpPr txBox="1"/>
          <p:nvPr/>
        </p:nvSpPr>
        <p:spPr>
          <a:xfrm>
            <a:off x="237745" y="5285074"/>
            <a:ext cx="1949644" cy="830997"/>
          </a:xfrm>
          <a:prstGeom prst="rect">
            <a:avLst/>
          </a:prstGeom>
          <a:noFill/>
        </p:spPr>
        <p:txBody>
          <a:bodyPr wrap="square" rtlCol="0" anchor="ctr" anchorCtr="0">
            <a:spAutoFit/>
          </a:bodyPr>
          <a:lstStyle/>
          <a:p>
            <a:r>
              <a:rPr lang="en-US" sz="2400" dirty="0" smtClean="0">
                <a:solidFill>
                  <a:schemeClr val="tx2"/>
                </a:solidFill>
              </a:rPr>
              <a:t>BUSINESS VALUE</a:t>
            </a:r>
            <a:endParaRPr lang="en-US" sz="2400" dirty="0">
              <a:solidFill>
                <a:schemeClr val="tx2"/>
              </a:solidFill>
            </a:endParaRPr>
          </a:p>
        </p:txBody>
      </p:sp>
      <p:sp>
        <p:nvSpPr>
          <p:cNvPr id="49" name="TextBox 48"/>
          <p:cNvSpPr txBox="1"/>
          <p:nvPr/>
        </p:nvSpPr>
        <p:spPr>
          <a:xfrm>
            <a:off x="237744" y="1530350"/>
            <a:ext cx="2050561" cy="461665"/>
          </a:xfrm>
          <a:prstGeom prst="rect">
            <a:avLst/>
          </a:prstGeom>
          <a:noFill/>
        </p:spPr>
        <p:txBody>
          <a:bodyPr wrap="none" rtlCol="0">
            <a:spAutoFit/>
          </a:bodyPr>
          <a:lstStyle/>
          <a:p>
            <a:r>
              <a:rPr lang="en-US" sz="2400" dirty="0" smtClean="0">
                <a:solidFill>
                  <a:schemeClr val="accent6"/>
                </a:solidFill>
              </a:rPr>
              <a:t>CHALLENGE</a:t>
            </a:r>
            <a:endParaRPr lang="en-US" sz="2400" dirty="0">
              <a:solidFill>
                <a:schemeClr val="accent6"/>
              </a:solidFill>
            </a:endParaRPr>
          </a:p>
        </p:txBody>
      </p:sp>
      <p:sp>
        <p:nvSpPr>
          <p:cNvPr id="50" name="TextBox 49"/>
          <p:cNvSpPr txBox="1"/>
          <p:nvPr/>
        </p:nvSpPr>
        <p:spPr>
          <a:xfrm>
            <a:off x="4709160" y="1530350"/>
            <a:ext cx="1757212" cy="461665"/>
          </a:xfrm>
          <a:prstGeom prst="rect">
            <a:avLst/>
          </a:prstGeom>
          <a:noFill/>
        </p:spPr>
        <p:txBody>
          <a:bodyPr wrap="none" rtlCol="0">
            <a:spAutoFit/>
          </a:bodyPr>
          <a:lstStyle/>
          <a:p>
            <a:r>
              <a:rPr lang="en-US" sz="2400" dirty="0" smtClean="0"/>
              <a:t>SOLUTION</a:t>
            </a:r>
            <a:endParaRPr lang="en-US" sz="2400" dirty="0"/>
          </a:p>
        </p:txBody>
      </p:sp>
      <p:sp>
        <p:nvSpPr>
          <p:cNvPr id="51" name="Title 31"/>
          <p:cNvSpPr txBox="1">
            <a:spLocks/>
          </p:cNvSpPr>
          <p:nvPr/>
        </p:nvSpPr>
        <p:spPr>
          <a:xfrm>
            <a:off x="229702" y="1219201"/>
            <a:ext cx="8588861" cy="382906"/>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rgbClr val="435153"/>
                </a:solidFill>
                <a:effectLst/>
                <a:uLnTx/>
                <a:uFillTx/>
                <a:latin typeface="+mj-lt"/>
                <a:ea typeface="+mj-ea"/>
                <a:cs typeface="+mj-cs"/>
              </a:rPr>
              <a:t>Improves Patient Care and Boosts Nurse Productivity</a:t>
            </a:r>
          </a:p>
        </p:txBody>
      </p:sp>
      <p:grpSp>
        <p:nvGrpSpPr>
          <p:cNvPr id="13" name="Group 12"/>
          <p:cNvGrpSpPr/>
          <p:nvPr/>
        </p:nvGrpSpPr>
        <p:grpSpPr>
          <a:xfrm>
            <a:off x="7110101" y="418744"/>
            <a:ext cx="1845891" cy="640936"/>
            <a:chOff x="6564529" y="333287"/>
            <a:chExt cx="2391463" cy="828942"/>
          </a:xfrm>
        </p:grpSpPr>
        <p:sp>
          <p:nvSpPr>
            <p:cNvPr id="14" name="Rounded Rectangle 13"/>
            <p:cNvSpPr/>
            <p:nvPr/>
          </p:nvSpPr>
          <p:spPr>
            <a:xfrm>
              <a:off x="6564529" y="333287"/>
              <a:ext cx="2391463" cy="82894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5" name="Rectangle 14"/>
            <p:cNvSpPr/>
            <p:nvPr/>
          </p:nvSpPr>
          <p:spPr>
            <a:xfrm>
              <a:off x="6656313" y="442772"/>
              <a:ext cx="2212975" cy="60835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6" name="Picture 15" descr="Hospital st louis.gif"/>
          <p:cNvPicPr>
            <a:picLocks noChangeAspect="1"/>
          </p:cNvPicPr>
          <p:nvPr/>
        </p:nvPicPr>
        <p:blipFill>
          <a:blip r:embed="rId4" cstate="print"/>
          <a:stretch>
            <a:fillRect/>
          </a:stretch>
        </p:blipFill>
        <p:spPr>
          <a:xfrm>
            <a:off x="7701030" y="546313"/>
            <a:ext cx="661920" cy="387792"/>
          </a:xfrm>
          <a:prstGeom prst="rect">
            <a:avLst/>
          </a:prstGeom>
          <a:noFill/>
          <a:ln>
            <a:noFill/>
          </a:ln>
        </p:spPr>
      </p:pic>
    </p:spTree>
    <p:extLst>
      <p:ext uri="{BB962C8B-B14F-4D97-AF65-F5344CB8AC3E}">
        <p14:creationId xmlns:p14="http://schemas.microsoft.com/office/powerpoint/2010/main" val="3788499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outVertical)">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10800000">
            <a:off x="0" y="2209799"/>
            <a:ext cx="9144000" cy="2809875"/>
          </a:xfrm>
          <a:prstGeom prst="rect">
            <a:avLst/>
          </a:prstGeom>
          <a:gradFill>
            <a:gsLst>
              <a:gs pos="100000">
                <a:schemeClr val="bg1">
                  <a:alpha val="0"/>
                </a:schemeClr>
              </a:gs>
              <a:gs pos="50000">
                <a:schemeClr val="bg1">
                  <a:lumMod val="85000"/>
                </a:schemeClr>
              </a:gs>
              <a:gs pos="0">
                <a:schemeClr val="bg1">
                  <a:lumMod val="8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76" name="Elbow Connector 75"/>
          <p:cNvCxnSpPr/>
          <p:nvPr/>
        </p:nvCxnSpPr>
        <p:spPr>
          <a:xfrm>
            <a:off x="5673879" y="3678963"/>
            <a:ext cx="1760309" cy="543133"/>
          </a:xfrm>
          <a:prstGeom prst="bentConnector3">
            <a:avLst>
              <a:gd name="adj1" fmla="val 50000"/>
            </a:avLst>
          </a:prstGeom>
          <a:ln w="19050">
            <a:solidFill>
              <a:srgbClr val="43515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flipV="1">
            <a:off x="5682424" y="2696198"/>
            <a:ext cx="1760309" cy="543133"/>
          </a:xfrm>
          <a:prstGeom prst="bentConnector3">
            <a:avLst>
              <a:gd name="adj1" fmla="val 50000"/>
            </a:avLst>
          </a:prstGeom>
          <a:ln w="19050">
            <a:solidFill>
              <a:srgbClr val="43515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90273" y="3503776"/>
            <a:ext cx="4657458" cy="0"/>
          </a:xfrm>
          <a:prstGeom prst="line">
            <a:avLst/>
          </a:prstGeom>
          <a:ln w="19050">
            <a:solidFill>
              <a:srgbClr val="43515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Solution: </a:t>
            </a:r>
            <a:br>
              <a:rPr lang="en-US" dirty="0" smtClean="0"/>
            </a:br>
            <a:r>
              <a:rPr lang="en-US" dirty="0" smtClean="0"/>
              <a:t>Cisco BioMed NAC</a:t>
            </a:r>
            <a:endParaRPr lang="en-US" dirty="0"/>
          </a:p>
        </p:txBody>
      </p:sp>
      <p:sp>
        <p:nvSpPr>
          <p:cNvPr id="71" name="TextBox 70"/>
          <p:cNvSpPr txBox="1"/>
          <p:nvPr/>
        </p:nvSpPr>
        <p:spPr>
          <a:xfrm>
            <a:off x="581114" y="4647487"/>
            <a:ext cx="7990318" cy="353943"/>
          </a:xfrm>
          <a:prstGeom prst="rect">
            <a:avLst/>
          </a:prstGeom>
          <a:noFill/>
        </p:spPr>
        <p:txBody>
          <a:bodyPr wrap="square" rtlCol="0">
            <a:spAutoFit/>
          </a:bodyPr>
          <a:lstStyle/>
          <a:p>
            <a:pPr algn="ctr"/>
            <a:r>
              <a:rPr lang="en-US" sz="1700" dirty="0" smtClean="0">
                <a:solidFill>
                  <a:srgbClr val="435153"/>
                </a:solidFill>
              </a:rPr>
              <a:t>Securely Connecting Medical or Non-Medical Devices on a Single Network</a:t>
            </a:r>
            <a:endParaRPr lang="en-US" sz="1700" dirty="0">
              <a:solidFill>
                <a:srgbClr val="435153"/>
              </a:solidFill>
            </a:endParaRPr>
          </a:p>
        </p:txBody>
      </p:sp>
      <p:sp>
        <p:nvSpPr>
          <p:cNvPr id="37" name="Rectangle 36"/>
          <p:cNvSpPr/>
          <p:nvPr/>
        </p:nvSpPr>
        <p:spPr>
          <a:xfrm>
            <a:off x="0" y="5086350"/>
            <a:ext cx="9144000" cy="1278659"/>
          </a:xfrm>
          <a:prstGeom prst="rect">
            <a:avLst/>
          </a:prstGeom>
          <a:gradFill flip="none" rotWithShape="1">
            <a:gsLst>
              <a:gs pos="0">
                <a:schemeClr val="bg2">
                  <a:lumMod val="85000"/>
                </a:schemeClr>
              </a:gs>
              <a:gs pos="28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solidFill>
                <a:srgbClr val="FFFFFF"/>
              </a:solidFill>
            </a:endParaRPr>
          </a:p>
        </p:txBody>
      </p:sp>
      <p:sp>
        <p:nvSpPr>
          <p:cNvPr id="38" name="Rectangle 5"/>
          <p:cNvSpPr>
            <a:spLocks noChangeArrowheads="1"/>
          </p:cNvSpPr>
          <p:nvPr/>
        </p:nvSpPr>
        <p:spPr bwMode="auto">
          <a:xfrm>
            <a:off x="0" y="5172075"/>
            <a:ext cx="9144000" cy="1117273"/>
          </a:xfrm>
          <a:prstGeom prst="rect">
            <a:avLst/>
          </a:prstGeom>
          <a:gradFill>
            <a:gsLst>
              <a:gs pos="0">
                <a:schemeClr val="tx2"/>
              </a:gs>
              <a:gs pos="100000">
                <a:schemeClr val="tx2">
                  <a:lumMod val="50000"/>
                </a:schemeClr>
              </a:gs>
            </a:gsLst>
            <a:lin ang="54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913000"/>
            <a:endParaRPr lang="en-US" sz="1600" dirty="0">
              <a:solidFill>
                <a:srgbClr val="FFFFFF"/>
              </a:solidFill>
              <a:latin typeface="Arial"/>
            </a:endParaRPr>
          </a:p>
        </p:txBody>
      </p:sp>
      <p:sp>
        <p:nvSpPr>
          <p:cNvPr id="40" name="Text Box 12"/>
          <p:cNvSpPr txBox="1">
            <a:spLocks noChangeArrowheads="1"/>
          </p:cNvSpPr>
          <p:nvPr/>
        </p:nvSpPr>
        <p:spPr bwMode="auto">
          <a:xfrm>
            <a:off x="2038349" y="5252855"/>
            <a:ext cx="7019925" cy="950913"/>
          </a:xfrm>
          <a:prstGeom prst="rect">
            <a:avLst/>
          </a:prstGeom>
          <a:noFill/>
          <a:ln w="9525">
            <a:noFill/>
            <a:miter lim="800000"/>
            <a:headEnd/>
            <a:tailEnd/>
          </a:ln>
        </p:spPr>
        <p:txBody>
          <a:bodyPr lIns="82124" tIns="41061" rIns="82124" bIns="41061" anchor="ctr"/>
          <a:lstStyle/>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Leverages existing network infrastructure</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Reduces overall operational expenses</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Improves and optimizes care delivery </a:t>
            </a:r>
          </a:p>
          <a:p>
            <a:pPr marL="177800" indent="-177800" defTabSz="814388">
              <a:lnSpc>
                <a:spcPct val="90000"/>
              </a:lnSpc>
              <a:spcBef>
                <a:spcPts val="300"/>
              </a:spcBef>
              <a:buClr>
                <a:schemeClr val="bg1"/>
              </a:buClr>
              <a:buFont typeface="Arial" pitchFamily="34" charset="0"/>
              <a:buChar char="•"/>
            </a:pPr>
            <a:r>
              <a:rPr lang="en-US" sz="1600" dirty="0" smtClean="0">
                <a:solidFill>
                  <a:schemeClr val="bg1"/>
                </a:solidFill>
                <a:ea typeface="ＭＳ Ｐゴシック" pitchFamily="34" charset="-128"/>
                <a:cs typeface="Arial" charset="0"/>
              </a:rPr>
              <a:t>Improves patient and staff experience</a:t>
            </a:r>
          </a:p>
        </p:txBody>
      </p:sp>
      <p:sp>
        <p:nvSpPr>
          <p:cNvPr id="43" name="TextBox 42"/>
          <p:cNvSpPr txBox="1"/>
          <p:nvPr/>
        </p:nvSpPr>
        <p:spPr>
          <a:xfrm>
            <a:off x="228600" y="5356154"/>
            <a:ext cx="1949644" cy="707886"/>
          </a:xfrm>
          <a:prstGeom prst="rect">
            <a:avLst/>
          </a:prstGeom>
          <a:noFill/>
        </p:spPr>
        <p:txBody>
          <a:bodyPr wrap="square" rtlCol="0" anchor="ctr" anchorCtr="0">
            <a:spAutoFit/>
          </a:bodyPr>
          <a:lstStyle/>
          <a:p>
            <a:r>
              <a:rPr lang="en-US" sz="2000" dirty="0" smtClean="0">
                <a:solidFill>
                  <a:schemeClr val="bg1"/>
                </a:solidFill>
              </a:rPr>
              <a:t>BUSINESS VALUE</a:t>
            </a:r>
            <a:endParaRPr lang="en-US" sz="2000" dirty="0">
              <a:solidFill>
                <a:schemeClr val="bg1"/>
              </a:solidFill>
            </a:endParaRPr>
          </a:p>
        </p:txBody>
      </p:sp>
      <p:cxnSp>
        <p:nvCxnSpPr>
          <p:cNvPr id="44" name="Straight Connector 43"/>
          <p:cNvCxnSpPr/>
          <p:nvPr/>
        </p:nvCxnSpPr>
        <p:spPr>
          <a:xfrm rot="5400000">
            <a:off x="1475367" y="5736505"/>
            <a:ext cx="7951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0" y="1245325"/>
            <a:ext cx="9144000" cy="897800"/>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marL="0" marR="0" lvl="0" indent="0" defTabSz="814388" latinLnBrk="0">
              <a:buClrTx/>
              <a:buSzTx/>
              <a:buFontTx/>
              <a:buNone/>
              <a:tabLst/>
              <a:defRPr/>
            </a:pPr>
            <a:endParaRPr lang="en-US" sz="2800" dirty="0" smtClean="0">
              <a:latin typeface="Arial" pitchFamily="34" charset="0"/>
              <a:cs typeface="Arial" pitchFamily="34" charset="0"/>
            </a:endParaRPr>
          </a:p>
        </p:txBody>
      </p:sp>
      <p:sp>
        <p:nvSpPr>
          <p:cNvPr id="46" name="Content Placeholder 6"/>
          <p:cNvSpPr>
            <a:spLocks/>
          </p:cNvSpPr>
          <p:nvPr/>
        </p:nvSpPr>
        <p:spPr bwMode="auto">
          <a:xfrm>
            <a:off x="825990" y="1373026"/>
            <a:ext cx="7497614" cy="631918"/>
          </a:xfrm>
          <a:prstGeom prst="rect">
            <a:avLst/>
          </a:prstGeom>
        </p:spPr>
        <p:txBody>
          <a:bodyPr wrap="square" lIns="0" tIns="0" rIns="0" bIns="0" anchor="ctr" anchorCtr="0">
            <a:noAutofit/>
          </a:bodyPr>
          <a:lstStyle/>
          <a:p>
            <a:pPr algn="ctr">
              <a:lnSpc>
                <a:spcPct val="90000"/>
              </a:lnSpc>
              <a:spcBef>
                <a:spcPct val="50000"/>
              </a:spcBef>
              <a:buClr>
                <a:schemeClr val="tx2"/>
              </a:buClr>
              <a:buSzPct val="100000"/>
            </a:pPr>
            <a:r>
              <a:rPr lang="en-US" sz="1700" dirty="0" smtClean="0">
                <a:ln w="3175">
                  <a:noFill/>
                </a:ln>
                <a:solidFill>
                  <a:schemeClr val="bg1"/>
                </a:solidFill>
                <a:effectLst>
                  <a:outerShdw blurRad="114300" sx="101000" sy="101000" algn="ctr" rotWithShape="0">
                    <a:prstClr val="black">
                      <a:alpha val="35000"/>
                    </a:prstClr>
                  </a:outerShdw>
                </a:effectLst>
                <a:latin typeface="+mj-lt"/>
              </a:rPr>
              <a:t>Cisco Biomed Network Admission Control (NAC) Is an Effective Way for Hospitals to Automate the Process of Connecting Biomedical, IT, and Guest Devices to the Network, Eliminating a Time-Consuming Manual Process</a:t>
            </a:r>
          </a:p>
        </p:txBody>
      </p:sp>
      <p:pic>
        <p:nvPicPr>
          <p:cNvPr id="69" name="Picture 68" descr="MAL26716.jpg"/>
          <p:cNvPicPr>
            <a:picLocks noChangeAspect="1"/>
          </p:cNvPicPr>
          <p:nvPr/>
        </p:nvPicPr>
        <p:blipFill>
          <a:blip r:embed="rId3" cstate="print"/>
          <a:srcRect l="17020" t="17706" r="28970" b="1590"/>
          <a:stretch>
            <a:fillRect/>
          </a:stretch>
        </p:blipFill>
        <p:spPr>
          <a:xfrm>
            <a:off x="3435942" y="2298818"/>
            <a:ext cx="2289212" cy="2281728"/>
          </a:xfrm>
          <a:prstGeom prst="rect">
            <a:avLst/>
          </a:prstGeom>
          <a:noFill/>
          <a:ln>
            <a:noFill/>
          </a:ln>
          <a:effectLst>
            <a:outerShdw blurRad="50800" dist="38100" dir="5400000" algn="t" rotWithShape="0">
              <a:prstClr val="black">
                <a:alpha val="40000"/>
              </a:prstClr>
            </a:outerShdw>
          </a:effectLst>
        </p:spPr>
      </p:pic>
      <p:grpSp>
        <p:nvGrpSpPr>
          <p:cNvPr id="63" name="Group 62"/>
          <p:cNvGrpSpPr/>
          <p:nvPr/>
        </p:nvGrpSpPr>
        <p:grpSpPr>
          <a:xfrm>
            <a:off x="6683052" y="3087622"/>
            <a:ext cx="807810" cy="807810"/>
            <a:chOff x="2576513" y="7789862"/>
            <a:chExt cx="1543050" cy="1543050"/>
          </a:xfrm>
        </p:grpSpPr>
        <p:sp>
          <p:nvSpPr>
            <p:cNvPr id="60" name="Oval 334"/>
            <p:cNvSpPr>
              <a:spLocks noChangeArrowheads="1"/>
            </p:cNvSpPr>
            <p:nvPr/>
          </p:nvSpPr>
          <p:spPr bwMode="auto">
            <a:xfrm>
              <a:off x="2576513" y="7789862"/>
              <a:ext cx="1543050" cy="1543050"/>
            </a:xfrm>
            <a:prstGeom prst="ellipse">
              <a:avLst/>
            </a:prstGeom>
            <a:solidFill>
              <a:schemeClr val="accent1"/>
            </a:solidFill>
            <a:ln w="9525" algn="ctr">
              <a:solidFill>
                <a:schemeClr val="tx2"/>
              </a:solidFill>
              <a:round/>
              <a:headEnd/>
              <a:tailEnd/>
            </a:ln>
            <a:effectLst>
              <a:outerShdw blurRad="50800" dist="38100" dir="5400000" algn="t" rotWithShape="0">
                <a:prstClr val="black">
                  <a:alpha val="40000"/>
                </a:prstClr>
              </a:outerShdw>
            </a:effectLst>
          </p:spPr>
          <p:txBody>
            <a:bodyPr lIns="82124" tIns="41061" rIns="82124" bIns="41061" anchor="ctr">
              <a:noAutofit/>
            </a:bodyPr>
            <a:lstStyle/>
            <a:p>
              <a:endParaRPr lang="en-US" dirty="0"/>
            </a:p>
          </p:txBody>
        </p:sp>
        <p:pic>
          <p:nvPicPr>
            <p:cNvPr id="49" name="Picture 48" descr="LAG57468.jpg"/>
            <p:cNvPicPr>
              <a:picLocks noChangeAspect="1"/>
            </p:cNvPicPr>
            <p:nvPr/>
          </p:nvPicPr>
          <p:blipFill>
            <a:blip r:embed="rId4" cstate="print"/>
            <a:srcRect t="29280" b="3951"/>
            <a:stretch>
              <a:fillRect/>
            </a:stretch>
          </p:blipFill>
          <p:spPr>
            <a:xfrm>
              <a:off x="2622550" y="7840157"/>
              <a:ext cx="1447800" cy="1439286"/>
            </a:xfrm>
            <a:prstGeom prst="ellipse">
              <a:avLst/>
            </a:prstGeom>
          </p:spPr>
        </p:pic>
      </p:grpSp>
      <p:grpSp>
        <p:nvGrpSpPr>
          <p:cNvPr id="64" name="Group 63"/>
          <p:cNvGrpSpPr/>
          <p:nvPr/>
        </p:nvGrpSpPr>
        <p:grpSpPr>
          <a:xfrm>
            <a:off x="969072" y="2318501"/>
            <a:ext cx="807810" cy="807810"/>
            <a:chOff x="773113" y="7789863"/>
            <a:chExt cx="1543050" cy="1543050"/>
          </a:xfrm>
        </p:grpSpPr>
        <p:sp>
          <p:nvSpPr>
            <p:cNvPr id="62" name="Oval 334"/>
            <p:cNvSpPr>
              <a:spLocks noChangeArrowheads="1"/>
            </p:cNvSpPr>
            <p:nvPr/>
          </p:nvSpPr>
          <p:spPr bwMode="auto">
            <a:xfrm>
              <a:off x="773113" y="7789863"/>
              <a:ext cx="1543050" cy="1543050"/>
            </a:xfrm>
            <a:prstGeom prst="ellipse">
              <a:avLst/>
            </a:prstGeom>
            <a:solidFill>
              <a:schemeClr val="accent1"/>
            </a:solidFill>
            <a:ln w="9525" algn="ctr">
              <a:solidFill>
                <a:schemeClr val="tx2"/>
              </a:solidFill>
              <a:round/>
              <a:headEnd/>
              <a:tailEnd/>
            </a:ln>
            <a:effectLst>
              <a:outerShdw blurRad="50800" dist="38100" dir="5400000" algn="t" rotWithShape="0">
                <a:prstClr val="black">
                  <a:alpha val="40000"/>
                </a:prstClr>
              </a:outerShdw>
            </a:effectLst>
          </p:spPr>
          <p:txBody>
            <a:bodyPr lIns="82124" tIns="41061" rIns="82124" bIns="41061" anchor="ctr">
              <a:spAutoFit/>
            </a:bodyPr>
            <a:lstStyle/>
            <a:p>
              <a:endParaRPr lang="en-US" dirty="0"/>
            </a:p>
          </p:txBody>
        </p:sp>
        <p:pic>
          <p:nvPicPr>
            <p:cNvPr id="50" name="Picture 49" descr="LAG56432.jpg"/>
            <p:cNvPicPr>
              <a:picLocks noChangeAspect="1"/>
            </p:cNvPicPr>
            <p:nvPr/>
          </p:nvPicPr>
          <p:blipFill>
            <a:blip r:embed="rId5" cstate="print"/>
            <a:srcRect l="25488" t="25776" r="41630" b="24901"/>
            <a:stretch>
              <a:fillRect/>
            </a:stretch>
          </p:blipFill>
          <p:spPr>
            <a:xfrm>
              <a:off x="823407" y="7840157"/>
              <a:ext cx="1439286" cy="1439286"/>
            </a:xfrm>
            <a:prstGeom prst="ellipse">
              <a:avLst/>
            </a:prstGeom>
          </p:spPr>
        </p:pic>
      </p:grpSp>
      <p:grpSp>
        <p:nvGrpSpPr>
          <p:cNvPr id="48" name="Group 47"/>
          <p:cNvGrpSpPr/>
          <p:nvPr/>
        </p:nvGrpSpPr>
        <p:grpSpPr>
          <a:xfrm>
            <a:off x="7426536" y="3774045"/>
            <a:ext cx="807810" cy="807810"/>
            <a:chOff x="3967390" y="7134679"/>
            <a:chExt cx="1112610" cy="1112610"/>
          </a:xfrm>
        </p:grpSpPr>
        <p:sp>
          <p:nvSpPr>
            <p:cNvPr id="42" name="Oval 334"/>
            <p:cNvSpPr>
              <a:spLocks noChangeArrowheads="1"/>
            </p:cNvSpPr>
            <p:nvPr/>
          </p:nvSpPr>
          <p:spPr bwMode="auto">
            <a:xfrm>
              <a:off x="3967390" y="7134679"/>
              <a:ext cx="1112610" cy="1112610"/>
            </a:xfrm>
            <a:prstGeom prst="ellipse">
              <a:avLst/>
            </a:prstGeom>
            <a:solidFill>
              <a:schemeClr val="accent1"/>
            </a:solidFill>
            <a:ln w="9525" algn="ctr">
              <a:solidFill>
                <a:schemeClr val="tx2"/>
              </a:solidFill>
              <a:round/>
              <a:headEnd/>
              <a:tailEnd/>
            </a:ln>
            <a:effectLst>
              <a:outerShdw blurRad="50800" dist="38100" dir="5400000" algn="t" rotWithShape="0">
                <a:prstClr val="black">
                  <a:alpha val="40000"/>
                </a:prstClr>
              </a:outerShdw>
            </a:effectLst>
          </p:spPr>
          <p:txBody>
            <a:bodyPr lIns="82124" tIns="41061" rIns="82124" bIns="41061" anchor="ctr">
              <a:spAutoFit/>
            </a:bodyPr>
            <a:lstStyle/>
            <a:p>
              <a:endParaRPr lang="en-US" dirty="0"/>
            </a:p>
          </p:txBody>
        </p:sp>
        <p:pic>
          <p:nvPicPr>
            <p:cNvPr id="39" name="Picture 38" descr="LAI28802.jpg"/>
            <p:cNvPicPr>
              <a:picLocks noChangeAspect="1"/>
            </p:cNvPicPr>
            <p:nvPr/>
          </p:nvPicPr>
          <p:blipFill>
            <a:blip r:embed="rId6" cstate="print"/>
            <a:srcRect l="12783" t="45388" r="50809"/>
            <a:stretch>
              <a:fillRect/>
            </a:stretch>
          </p:blipFill>
          <p:spPr>
            <a:xfrm>
              <a:off x="3998120" y="7169945"/>
              <a:ext cx="1042986" cy="1042986"/>
            </a:xfrm>
            <a:prstGeom prst="ellipse">
              <a:avLst/>
            </a:prstGeom>
          </p:spPr>
        </p:pic>
      </p:grpSp>
      <p:grpSp>
        <p:nvGrpSpPr>
          <p:cNvPr id="56" name="Group 55"/>
          <p:cNvGrpSpPr/>
          <p:nvPr/>
        </p:nvGrpSpPr>
        <p:grpSpPr>
          <a:xfrm>
            <a:off x="1634152" y="3083519"/>
            <a:ext cx="817334" cy="817334"/>
            <a:chOff x="2907711" y="6858000"/>
            <a:chExt cx="1112610" cy="1112610"/>
          </a:xfrm>
        </p:grpSpPr>
        <p:sp>
          <p:nvSpPr>
            <p:cNvPr id="54" name="Oval 334"/>
            <p:cNvSpPr>
              <a:spLocks noChangeArrowheads="1"/>
            </p:cNvSpPr>
            <p:nvPr/>
          </p:nvSpPr>
          <p:spPr bwMode="auto">
            <a:xfrm>
              <a:off x="2907711" y="6858000"/>
              <a:ext cx="1112610" cy="1112610"/>
            </a:xfrm>
            <a:prstGeom prst="ellipse">
              <a:avLst/>
            </a:prstGeom>
            <a:solidFill>
              <a:schemeClr val="accent1"/>
            </a:solidFill>
            <a:ln w="9525" algn="ctr">
              <a:solidFill>
                <a:schemeClr val="tx2"/>
              </a:solidFill>
              <a:round/>
              <a:headEnd/>
              <a:tailEnd/>
            </a:ln>
            <a:effectLst>
              <a:outerShdw blurRad="50800" dist="38100" dir="5400000" algn="t" rotWithShape="0">
                <a:prstClr val="black">
                  <a:alpha val="40000"/>
                </a:prstClr>
              </a:outerShdw>
            </a:effectLst>
          </p:spPr>
          <p:txBody>
            <a:bodyPr lIns="82124" tIns="41061" rIns="82124" bIns="41061" anchor="ctr">
              <a:spAutoFit/>
            </a:bodyPr>
            <a:lstStyle/>
            <a:p>
              <a:endParaRPr lang="en-US" dirty="0"/>
            </a:p>
          </p:txBody>
        </p:sp>
        <p:pic>
          <p:nvPicPr>
            <p:cNvPr id="52" name="Picture 51" descr="LAG56262.jpg"/>
            <p:cNvPicPr>
              <a:picLocks noChangeAspect="1"/>
            </p:cNvPicPr>
            <p:nvPr/>
          </p:nvPicPr>
          <p:blipFill>
            <a:blip r:embed="rId7" cstate="print"/>
            <a:srcRect t="16895" r="61948" b="25799"/>
            <a:stretch>
              <a:fillRect/>
            </a:stretch>
          </p:blipFill>
          <p:spPr>
            <a:xfrm>
              <a:off x="2942226" y="6896097"/>
              <a:ext cx="1034461" cy="1038598"/>
            </a:xfrm>
            <a:prstGeom prst="ellipse">
              <a:avLst/>
            </a:prstGeom>
          </p:spPr>
        </p:pic>
      </p:grpSp>
      <p:grpSp>
        <p:nvGrpSpPr>
          <p:cNvPr id="65" name="Group 64"/>
          <p:cNvGrpSpPr/>
          <p:nvPr/>
        </p:nvGrpSpPr>
        <p:grpSpPr>
          <a:xfrm>
            <a:off x="7407383" y="2316446"/>
            <a:ext cx="817334" cy="817334"/>
            <a:chOff x="4212636" y="7048500"/>
            <a:chExt cx="1112610" cy="1112610"/>
          </a:xfrm>
        </p:grpSpPr>
        <p:sp>
          <p:nvSpPr>
            <p:cNvPr id="59" name="Oval 334"/>
            <p:cNvSpPr>
              <a:spLocks noChangeArrowheads="1"/>
            </p:cNvSpPr>
            <p:nvPr/>
          </p:nvSpPr>
          <p:spPr bwMode="auto">
            <a:xfrm>
              <a:off x="4212636" y="7048500"/>
              <a:ext cx="1112610" cy="1112610"/>
            </a:xfrm>
            <a:prstGeom prst="ellipse">
              <a:avLst/>
            </a:prstGeom>
            <a:solidFill>
              <a:schemeClr val="accent1"/>
            </a:solidFill>
            <a:ln w="9525" algn="ctr">
              <a:solidFill>
                <a:schemeClr val="tx2"/>
              </a:solidFill>
              <a:round/>
              <a:headEnd/>
              <a:tailEnd/>
            </a:ln>
            <a:effectLst>
              <a:outerShdw blurRad="50800" dist="38100" dir="5400000" algn="t" rotWithShape="0">
                <a:prstClr val="black">
                  <a:alpha val="40000"/>
                </a:prstClr>
              </a:outerShdw>
            </a:effectLst>
          </p:spPr>
          <p:txBody>
            <a:bodyPr lIns="82124" tIns="41061" rIns="82124" bIns="41061" anchor="ctr">
              <a:spAutoFit/>
            </a:bodyPr>
            <a:lstStyle/>
            <a:p>
              <a:endParaRPr lang="en-US" dirty="0"/>
            </a:p>
          </p:txBody>
        </p:sp>
        <p:pic>
          <p:nvPicPr>
            <p:cNvPr id="57" name="Picture 56" descr="LAG57597.jpg"/>
            <p:cNvPicPr>
              <a:picLocks noChangeAspect="1"/>
            </p:cNvPicPr>
            <p:nvPr/>
          </p:nvPicPr>
          <p:blipFill>
            <a:blip r:embed="rId8" cstate="print"/>
            <a:srcRect l="45416" r="7917" b="36560"/>
            <a:stretch>
              <a:fillRect/>
            </a:stretch>
          </p:blipFill>
          <p:spPr>
            <a:xfrm>
              <a:off x="4250478" y="7077075"/>
              <a:ext cx="1043094" cy="1047750"/>
            </a:xfrm>
            <a:prstGeom prst="ellipse">
              <a:avLst/>
            </a:prstGeom>
          </p:spPr>
        </p:pic>
      </p:grpSp>
      <p:grpSp>
        <p:nvGrpSpPr>
          <p:cNvPr id="74" name="Group 73"/>
          <p:cNvGrpSpPr/>
          <p:nvPr/>
        </p:nvGrpSpPr>
        <p:grpSpPr>
          <a:xfrm>
            <a:off x="869081" y="3781514"/>
            <a:ext cx="817334" cy="817334"/>
            <a:chOff x="5903324" y="7588251"/>
            <a:chExt cx="817334" cy="817334"/>
          </a:xfrm>
        </p:grpSpPr>
        <p:sp>
          <p:nvSpPr>
            <p:cNvPr id="72" name="Oval 334"/>
            <p:cNvSpPr>
              <a:spLocks noChangeArrowheads="1"/>
            </p:cNvSpPr>
            <p:nvPr/>
          </p:nvSpPr>
          <p:spPr bwMode="auto">
            <a:xfrm>
              <a:off x="5903324" y="7588251"/>
              <a:ext cx="817334" cy="817334"/>
            </a:xfrm>
            <a:prstGeom prst="ellipse">
              <a:avLst/>
            </a:prstGeom>
            <a:solidFill>
              <a:schemeClr val="accent1"/>
            </a:solidFill>
            <a:ln w="9525" algn="ctr">
              <a:solidFill>
                <a:schemeClr val="tx2"/>
              </a:solidFill>
              <a:round/>
              <a:headEnd/>
              <a:tailEnd/>
            </a:ln>
            <a:effectLst>
              <a:outerShdw blurRad="50800" dist="38100" dir="5400000" algn="t" rotWithShape="0">
                <a:prstClr val="black">
                  <a:alpha val="40000"/>
                </a:prstClr>
              </a:outerShdw>
            </a:effectLst>
          </p:spPr>
          <p:txBody>
            <a:bodyPr lIns="82124" tIns="41061" rIns="82124" bIns="41061" anchor="ctr">
              <a:spAutoFit/>
            </a:bodyPr>
            <a:lstStyle/>
            <a:p>
              <a:endParaRPr lang="en-US" dirty="0"/>
            </a:p>
          </p:txBody>
        </p:sp>
        <p:pic>
          <p:nvPicPr>
            <p:cNvPr id="66" name="Picture 65" descr="LAL29796.jpg"/>
            <p:cNvPicPr>
              <a:picLocks noChangeAspect="1"/>
            </p:cNvPicPr>
            <p:nvPr/>
          </p:nvPicPr>
          <p:blipFill>
            <a:blip r:embed="rId9" cstate="print"/>
            <a:srcRect l="33582" t="5808" r="34666" b="46564"/>
            <a:stretch>
              <a:fillRect/>
            </a:stretch>
          </p:blipFill>
          <p:spPr>
            <a:xfrm>
              <a:off x="5930900" y="7620000"/>
              <a:ext cx="749300" cy="749300"/>
            </a:xfrm>
            <a:prstGeom prst="ellipse">
              <a:avLst/>
            </a:prstGeom>
          </p:spPr>
        </p:pic>
      </p:grpSp>
      <p:cxnSp>
        <p:nvCxnSpPr>
          <p:cNvPr id="84" name="Elbow Connector 83"/>
          <p:cNvCxnSpPr/>
          <p:nvPr/>
        </p:nvCxnSpPr>
        <p:spPr>
          <a:xfrm flipV="1">
            <a:off x="1691540" y="3678963"/>
            <a:ext cx="1760309" cy="543133"/>
          </a:xfrm>
          <a:prstGeom prst="bentConnector3">
            <a:avLst>
              <a:gd name="adj1" fmla="val 50000"/>
            </a:avLst>
          </a:prstGeom>
          <a:ln w="19050">
            <a:solidFill>
              <a:srgbClr val="43515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Elbow Connector 84"/>
          <p:cNvCxnSpPr/>
          <p:nvPr/>
        </p:nvCxnSpPr>
        <p:spPr>
          <a:xfrm>
            <a:off x="1691540" y="2696198"/>
            <a:ext cx="1760309" cy="543133"/>
          </a:xfrm>
          <a:prstGeom prst="bentConnector3">
            <a:avLst>
              <a:gd name="adj1" fmla="val 50000"/>
            </a:avLst>
          </a:prstGeom>
          <a:ln w="19050">
            <a:solidFill>
              <a:srgbClr val="43515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283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verticalbar.png"/>
          <p:cNvPicPr>
            <a:picLocks noChangeAspect="1"/>
          </p:cNvPicPr>
          <p:nvPr/>
        </p:nvPicPr>
        <p:blipFill>
          <a:blip r:embed="rId3" cstate="print"/>
          <a:stretch>
            <a:fillRect/>
          </a:stretch>
        </p:blipFill>
        <p:spPr>
          <a:xfrm>
            <a:off x="4543108" y="1673017"/>
            <a:ext cx="55405" cy="3279983"/>
          </a:xfrm>
          <a:prstGeom prst="rect">
            <a:avLst/>
          </a:prstGeom>
          <a:noFill/>
          <a:ln>
            <a:noFill/>
          </a:ln>
        </p:spPr>
      </p:pic>
      <p:sp>
        <p:nvSpPr>
          <p:cNvPr id="55312" name="Title 31"/>
          <p:cNvSpPr>
            <a:spLocks noGrp="1"/>
          </p:cNvSpPr>
          <p:nvPr>
            <p:ph type="title"/>
          </p:nvPr>
        </p:nvSpPr>
        <p:spPr/>
        <p:txBody>
          <a:bodyPr/>
          <a:lstStyle/>
          <a:p>
            <a:r>
              <a:rPr lang="en-US" dirty="0" smtClean="0"/>
              <a:t>Hospital Da Luz</a:t>
            </a:r>
          </a:p>
        </p:txBody>
      </p:sp>
      <p:sp>
        <p:nvSpPr>
          <p:cNvPr id="37" name="Text Placeholder 36"/>
          <p:cNvSpPr>
            <a:spLocks noGrp="1"/>
          </p:cNvSpPr>
          <p:nvPr>
            <p:ph type="body" sz="quarter" idx="10"/>
          </p:nvPr>
        </p:nvSpPr>
        <p:spPr>
          <a:xfrm>
            <a:off x="239713" y="2029968"/>
            <a:ext cx="4122425" cy="2732532"/>
          </a:xfrm>
        </p:spPr>
        <p:txBody>
          <a:bodyPr vert="horz" lIns="91440" tIns="45720" rIns="91440" bIns="45720" rtlCol="0">
            <a:noAutofit/>
          </a:bodyPr>
          <a:lstStyle/>
          <a:p>
            <a:r>
              <a:rPr lang="en-US" sz="1600" dirty="0" smtClean="0"/>
              <a:t>Acquisition of real-time data for endpoint devices connected to network</a:t>
            </a:r>
          </a:p>
          <a:p>
            <a:r>
              <a:rPr lang="en-US" sz="1600" dirty="0" smtClean="0"/>
              <a:t>Automatic restriction and privileges assignment to users and devices</a:t>
            </a:r>
          </a:p>
          <a:p>
            <a:r>
              <a:rPr lang="en-US" sz="1600" dirty="0" smtClean="0"/>
              <a:t>Reduction of operational overhead expenses</a:t>
            </a:r>
          </a:p>
        </p:txBody>
      </p:sp>
      <p:sp>
        <p:nvSpPr>
          <p:cNvPr id="42" name="Text Placeholder 41"/>
          <p:cNvSpPr>
            <a:spLocks noGrp="1"/>
          </p:cNvSpPr>
          <p:nvPr>
            <p:ph type="body" sz="quarter" idx="11"/>
          </p:nvPr>
        </p:nvSpPr>
        <p:spPr>
          <a:xfrm>
            <a:off x="4706781" y="2029968"/>
            <a:ext cx="4122425" cy="2732532"/>
          </a:xfrm>
        </p:spPr>
        <p:txBody>
          <a:bodyPr vert="horz" lIns="91440" tIns="45720" rIns="91440" bIns="45720" rtlCol="0">
            <a:noAutofit/>
          </a:bodyPr>
          <a:lstStyle/>
          <a:p>
            <a:r>
              <a:rPr lang="en-US" sz="1600" dirty="0" smtClean="0"/>
              <a:t>Cisco BioMed NAC Solution</a:t>
            </a:r>
          </a:p>
          <a:p>
            <a:r>
              <a:rPr lang="en-US" sz="1600" dirty="0" smtClean="0"/>
              <a:t>Cisco Catalyst</a:t>
            </a:r>
            <a:r>
              <a:rPr lang="en-US" sz="1600" baseline="30000" dirty="0" smtClean="0"/>
              <a:t>®</a:t>
            </a:r>
            <a:r>
              <a:rPr lang="en-US" sz="1600" dirty="0" smtClean="0"/>
              <a:t> Switches </a:t>
            </a:r>
            <a:br>
              <a:rPr lang="en-US" sz="1600" dirty="0" smtClean="0"/>
            </a:br>
            <a:r>
              <a:rPr lang="en-US" sz="1600" dirty="0" smtClean="0"/>
              <a:t>(3750 and 560 Series)</a:t>
            </a:r>
          </a:p>
          <a:p>
            <a:r>
              <a:rPr lang="en-US" sz="1600" dirty="0" smtClean="0"/>
              <a:t>Cisco Unified WLAN Infrastructure </a:t>
            </a:r>
            <a:br>
              <a:rPr lang="en-US" sz="1600" dirty="0" smtClean="0"/>
            </a:br>
            <a:r>
              <a:rPr lang="en-US" sz="1600" dirty="0" smtClean="0"/>
              <a:t>(1131 Series access points and redundant WiSM controllers)</a:t>
            </a:r>
          </a:p>
        </p:txBody>
      </p:sp>
      <p:cxnSp>
        <p:nvCxnSpPr>
          <p:cNvPr id="46" name="Straight Connector 45"/>
          <p:cNvCxnSpPr/>
          <p:nvPr/>
        </p:nvCxnSpPr>
        <p:spPr>
          <a:xfrm>
            <a:off x="335055" y="4994483"/>
            <a:ext cx="8458200" cy="0"/>
          </a:xfrm>
          <a:prstGeom prst="line">
            <a:avLst/>
          </a:prstGeom>
          <a:ln>
            <a:solidFill>
              <a:srgbClr val="435153"/>
            </a:solidFill>
          </a:ln>
        </p:spPr>
        <p:style>
          <a:lnRef idx="1">
            <a:schemeClr val="accent1"/>
          </a:lnRef>
          <a:fillRef idx="0">
            <a:schemeClr val="accent1"/>
          </a:fillRef>
          <a:effectRef idx="0">
            <a:schemeClr val="accent1"/>
          </a:effectRef>
          <a:fontRef idx="minor">
            <a:schemeClr val="tx1"/>
          </a:fontRef>
        </p:style>
      </p:cxnSp>
      <p:sp>
        <p:nvSpPr>
          <p:cNvPr id="47" name="Text Box 12"/>
          <p:cNvSpPr txBox="1">
            <a:spLocks noChangeArrowheads="1"/>
          </p:cNvSpPr>
          <p:nvPr/>
        </p:nvSpPr>
        <p:spPr bwMode="auto">
          <a:xfrm>
            <a:off x="2038350" y="5076817"/>
            <a:ext cx="6756026" cy="1116674"/>
          </a:xfrm>
          <a:prstGeom prst="rect">
            <a:avLst/>
          </a:prstGeom>
        </p:spPr>
        <p:txBody>
          <a:bodyPr vert="horz" lIns="91440" tIns="45720" rIns="91440" bIns="45720" rtlCol="0" anchor="ctr" anchorCtr="0">
            <a:noAutofit/>
          </a:bodyPr>
          <a:lstStyle/>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Increased security with a network wide access control policy</a:t>
            </a:r>
          </a:p>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Increased visibility of all endpoints connecting to network</a:t>
            </a:r>
          </a:p>
          <a:p>
            <a:pPr marL="228600" indent="-228600">
              <a:lnSpc>
                <a:spcPct val="95000"/>
              </a:lnSpc>
              <a:spcBef>
                <a:spcPts val="800"/>
              </a:spcBef>
              <a:buClr>
                <a:schemeClr val="tx2"/>
              </a:buClr>
              <a:buSzPct val="90000"/>
              <a:buFont typeface="Arial" pitchFamily="34" charset="0"/>
              <a:buChar char="•"/>
            </a:pPr>
            <a:r>
              <a:rPr lang="en-US" sz="1600" dirty="0" smtClean="0">
                <a:solidFill>
                  <a:srgbClr val="435153"/>
                </a:solidFill>
                <a:latin typeface="+mj-lt"/>
              </a:rPr>
              <a:t>Increased operational efficiency</a:t>
            </a:r>
          </a:p>
        </p:txBody>
      </p:sp>
      <p:sp>
        <p:nvSpPr>
          <p:cNvPr id="48" name="TextBox 47"/>
          <p:cNvSpPr txBox="1"/>
          <p:nvPr/>
        </p:nvSpPr>
        <p:spPr>
          <a:xfrm>
            <a:off x="237745" y="5285074"/>
            <a:ext cx="1949644" cy="830997"/>
          </a:xfrm>
          <a:prstGeom prst="rect">
            <a:avLst/>
          </a:prstGeom>
          <a:noFill/>
        </p:spPr>
        <p:txBody>
          <a:bodyPr wrap="square" rtlCol="0" anchor="ctr" anchorCtr="0">
            <a:spAutoFit/>
          </a:bodyPr>
          <a:lstStyle/>
          <a:p>
            <a:r>
              <a:rPr lang="en-US" sz="2400" dirty="0" smtClean="0">
                <a:solidFill>
                  <a:schemeClr val="tx2"/>
                </a:solidFill>
              </a:rPr>
              <a:t>BUSINESS VALUE</a:t>
            </a:r>
            <a:endParaRPr lang="en-US" sz="2400" dirty="0">
              <a:solidFill>
                <a:schemeClr val="tx2"/>
              </a:solidFill>
            </a:endParaRPr>
          </a:p>
        </p:txBody>
      </p:sp>
      <p:sp>
        <p:nvSpPr>
          <p:cNvPr id="49" name="TextBox 48"/>
          <p:cNvSpPr txBox="1"/>
          <p:nvPr/>
        </p:nvSpPr>
        <p:spPr>
          <a:xfrm>
            <a:off x="237744" y="1530350"/>
            <a:ext cx="2050561" cy="461665"/>
          </a:xfrm>
          <a:prstGeom prst="rect">
            <a:avLst/>
          </a:prstGeom>
          <a:noFill/>
        </p:spPr>
        <p:txBody>
          <a:bodyPr wrap="none" rtlCol="0">
            <a:spAutoFit/>
          </a:bodyPr>
          <a:lstStyle/>
          <a:p>
            <a:r>
              <a:rPr lang="en-US" sz="2400" dirty="0" smtClean="0">
                <a:solidFill>
                  <a:schemeClr val="accent6"/>
                </a:solidFill>
              </a:rPr>
              <a:t>CHALLENGE</a:t>
            </a:r>
            <a:endParaRPr lang="en-US" sz="2400" dirty="0">
              <a:solidFill>
                <a:schemeClr val="accent6"/>
              </a:solidFill>
            </a:endParaRPr>
          </a:p>
        </p:txBody>
      </p:sp>
      <p:sp>
        <p:nvSpPr>
          <p:cNvPr id="50" name="TextBox 49"/>
          <p:cNvSpPr txBox="1"/>
          <p:nvPr/>
        </p:nvSpPr>
        <p:spPr>
          <a:xfrm>
            <a:off x="4709160" y="1530350"/>
            <a:ext cx="1757212" cy="461665"/>
          </a:xfrm>
          <a:prstGeom prst="rect">
            <a:avLst/>
          </a:prstGeom>
          <a:noFill/>
        </p:spPr>
        <p:txBody>
          <a:bodyPr wrap="none" rtlCol="0">
            <a:spAutoFit/>
          </a:bodyPr>
          <a:lstStyle/>
          <a:p>
            <a:r>
              <a:rPr lang="en-US" sz="2400" dirty="0" smtClean="0"/>
              <a:t>SOLUTION</a:t>
            </a:r>
            <a:endParaRPr lang="en-US" sz="2400" dirty="0"/>
          </a:p>
        </p:txBody>
      </p:sp>
      <p:sp>
        <p:nvSpPr>
          <p:cNvPr id="51" name="Title 31"/>
          <p:cNvSpPr txBox="1">
            <a:spLocks/>
          </p:cNvSpPr>
          <p:nvPr/>
        </p:nvSpPr>
        <p:spPr>
          <a:xfrm>
            <a:off x="229702" y="1219201"/>
            <a:ext cx="8588861" cy="382906"/>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2400" spc="-100" dirty="0" smtClean="0">
                <a:solidFill>
                  <a:srgbClr val="435153"/>
                </a:solidFill>
                <a:latin typeface="+mj-lt"/>
                <a:ea typeface="+mj-ea"/>
                <a:cs typeface="+mj-cs"/>
              </a:rPr>
              <a:t>Provide Secure Access to Network Endpoints</a:t>
            </a:r>
            <a:endParaRPr kumimoji="0" lang="en-US" sz="2400" b="0" i="0" u="none" strike="noStrike" kern="1200" cap="none" spc="-100" normalizeH="0" baseline="0" noProof="0" dirty="0" smtClean="0">
              <a:ln>
                <a:noFill/>
              </a:ln>
              <a:solidFill>
                <a:srgbClr val="435153"/>
              </a:solidFill>
              <a:effectLst/>
              <a:uLnTx/>
              <a:uFillTx/>
              <a:latin typeface="+mj-lt"/>
              <a:ea typeface="+mj-ea"/>
              <a:cs typeface="+mj-cs"/>
            </a:endParaRPr>
          </a:p>
        </p:txBody>
      </p:sp>
      <p:grpSp>
        <p:nvGrpSpPr>
          <p:cNvPr id="14" name="Group 13"/>
          <p:cNvGrpSpPr/>
          <p:nvPr/>
        </p:nvGrpSpPr>
        <p:grpSpPr>
          <a:xfrm>
            <a:off x="7110101" y="418744"/>
            <a:ext cx="1845891" cy="640936"/>
            <a:chOff x="6564529" y="333287"/>
            <a:chExt cx="2391463" cy="828942"/>
          </a:xfrm>
        </p:grpSpPr>
        <p:sp>
          <p:nvSpPr>
            <p:cNvPr id="15" name="Rounded Rectangle 14"/>
            <p:cNvSpPr/>
            <p:nvPr/>
          </p:nvSpPr>
          <p:spPr>
            <a:xfrm>
              <a:off x="6564529" y="333287"/>
              <a:ext cx="2391463" cy="828942"/>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16" name="Rectangle 15"/>
            <p:cNvSpPr/>
            <p:nvPr/>
          </p:nvSpPr>
          <p:spPr>
            <a:xfrm>
              <a:off x="6656313" y="442772"/>
              <a:ext cx="2212975" cy="60835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3" name="Picture 2"/>
          <p:cNvPicPr>
            <a:picLocks noChangeAspect="1" noChangeArrowheads="1"/>
          </p:cNvPicPr>
          <p:nvPr/>
        </p:nvPicPr>
        <p:blipFill>
          <a:blip r:embed="rId4" cstate="print"/>
          <a:srcRect t="8865" b="16314"/>
          <a:stretch>
            <a:fillRect/>
          </a:stretch>
        </p:blipFill>
        <p:spPr bwMode="auto">
          <a:xfrm>
            <a:off x="7240304" y="564022"/>
            <a:ext cx="1578956" cy="324741"/>
          </a:xfrm>
          <a:prstGeom prst="rect">
            <a:avLst/>
          </a:prstGeom>
          <a:noFill/>
          <a:ln>
            <a:noFill/>
          </a:ln>
        </p:spPr>
      </p:pic>
    </p:spTree>
    <p:extLst>
      <p:ext uri="{BB962C8B-B14F-4D97-AF65-F5344CB8AC3E}">
        <p14:creationId xmlns:p14="http://schemas.microsoft.com/office/powerpoint/2010/main" val="2716796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outVertical)">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smtClean="0"/>
              <a:t>Let’s Stay Connected</a:t>
            </a:r>
            <a:endParaRPr/>
          </a:p>
        </p:txBody>
      </p:sp>
      <p:sp>
        <p:nvSpPr>
          <p:cNvPr id="84995" name="Text Placeholder 6"/>
          <p:cNvSpPr>
            <a:spLocks noGrp="1"/>
          </p:cNvSpPr>
          <p:nvPr>
            <p:ph type="body" sz="quarter" idx="11"/>
          </p:nvPr>
        </p:nvSpPr>
        <p:spPr>
          <a:xfrm>
            <a:off x="1676409" y="1371600"/>
            <a:ext cx="6619875" cy="4813300"/>
          </a:xfrm>
        </p:spPr>
        <p:txBody>
          <a:bodyPr>
            <a:normAutofit fontScale="92500" lnSpcReduction="10000"/>
          </a:bodyPr>
          <a:lstStyle/>
          <a:p>
            <a:pPr marL="0" indent="3175">
              <a:spcBef>
                <a:spcPts val="3600"/>
              </a:spcBef>
              <a:buNone/>
            </a:pPr>
            <a:r>
              <a:rPr sz="2400" dirty="0" smtClean="0"/>
              <a:t>Post a comment or photo</a:t>
            </a:r>
            <a:r>
              <a:rPr sz="2400" dirty="0" smtClean="0">
                <a:hlinkClick r:id="rId3"/>
              </a:rPr>
              <a:t/>
            </a:r>
            <a:br>
              <a:rPr sz="2400" dirty="0" smtClean="0">
                <a:hlinkClick r:id="rId3"/>
              </a:rPr>
            </a:br>
            <a:r>
              <a:rPr lang="en-US" sz="2400" dirty="0">
                <a:hlinkClick r:id="rId4"/>
              </a:rPr>
              <a:t>http://</a:t>
            </a:r>
            <a:r>
              <a:rPr lang="en-US" sz="2400" dirty="0" smtClean="0">
                <a:hlinkClick r:id="rId4"/>
              </a:rPr>
              <a:t>www.facebook.com/CiscoHealth</a:t>
            </a:r>
            <a:endParaRPr lang="en-US" sz="2400" dirty="0" smtClean="0"/>
          </a:p>
          <a:p>
            <a:pPr marL="0" indent="3175">
              <a:spcBef>
                <a:spcPts val="3600"/>
              </a:spcBef>
              <a:buNone/>
            </a:pPr>
            <a:r>
              <a:rPr sz="2400" dirty="0" smtClean="0"/>
              <a:t>Follow us</a:t>
            </a:r>
            <a:r>
              <a:rPr sz="2400" dirty="0" smtClean="0">
                <a:hlinkClick r:id="rId5"/>
              </a:rPr>
              <a:t/>
            </a:r>
            <a:br>
              <a:rPr sz="2400" dirty="0" smtClean="0">
                <a:hlinkClick r:id="rId5"/>
              </a:rPr>
            </a:br>
            <a:r>
              <a:rPr lang="en-US" sz="2400" dirty="0">
                <a:hlinkClick r:id="rId6"/>
              </a:rPr>
              <a:t>https://</a:t>
            </a:r>
            <a:r>
              <a:rPr lang="en-US" sz="2400" dirty="0" smtClean="0">
                <a:hlinkClick r:id="rId6"/>
              </a:rPr>
              <a:t>twitter.com/CiscoHealth</a:t>
            </a:r>
            <a:endParaRPr lang="en-US" sz="2400" dirty="0" smtClean="0"/>
          </a:p>
          <a:p>
            <a:pPr marL="0" indent="3175" eaLnBrk="1" hangingPunct="1">
              <a:spcBef>
                <a:spcPts val="3600"/>
              </a:spcBef>
              <a:buFont typeface="Arial" pitchFamily="34" charset="0"/>
              <a:buNone/>
            </a:pPr>
            <a:r>
              <a:rPr sz="2400" dirty="0" smtClean="0"/>
              <a:t>Check out the Cisco Healthcare Blog</a:t>
            </a:r>
            <a:r>
              <a:rPr sz="2400" dirty="0" smtClean="0">
                <a:hlinkClick r:id="rId7"/>
              </a:rPr>
              <a:t/>
            </a:r>
            <a:br>
              <a:rPr sz="2400" dirty="0" smtClean="0">
                <a:hlinkClick r:id="rId7"/>
              </a:rPr>
            </a:br>
            <a:r>
              <a:rPr sz="2400" dirty="0" smtClean="0">
                <a:hlinkClick r:id="rId7"/>
              </a:rPr>
              <a:t>http://blogs.cisco.com/category/healthcare/</a:t>
            </a:r>
            <a:endParaRPr sz="2400" dirty="0" smtClean="0"/>
          </a:p>
          <a:p>
            <a:pPr marL="0" indent="3175" eaLnBrk="1" hangingPunct="1">
              <a:spcBef>
                <a:spcPts val="3600"/>
              </a:spcBef>
              <a:buFont typeface="Arial" pitchFamily="34" charset="0"/>
              <a:buNone/>
            </a:pPr>
            <a:r>
              <a:rPr sz="2400" dirty="0" smtClean="0"/>
              <a:t>Watch Cisco Healthcare videos</a:t>
            </a:r>
            <a:br>
              <a:rPr sz="2400" dirty="0" smtClean="0"/>
            </a:br>
            <a:r>
              <a:rPr sz="2400" dirty="0" smtClean="0">
                <a:hlinkClick r:id="rId8"/>
              </a:rPr>
              <a:t>http://www.youtubecisco.com/healthcare</a:t>
            </a:r>
            <a:endParaRPr sz="2400" dirty="0" smtClean="0"/>
          </a:p>
          <a:p>
            <a:pPr marL="0" indent="3175">
              <a:spcBef>
                <a:spcPts val="3600"/>
              </a:spcBef>
              <a:buNone/>
            </a:pPr>
            <a:r>
              <a:rPr lang="en-US" sz="2400" dirty="0"/>
              <a:t>Cisco Health </a:t>
            </a:r>
            <a:r>
              <a:rPr lang="en-US" sz="2400" dirty="0" smtClean="0"/>
              <a:t>Digital </a:t>
            </a:r>
            <a:r>
              <a:rPr lang="en-US" sz="2400" dirty="0"/>
              <a:t>Magazine</a:t>
            </a:r>
            <a:endParaRPr lang="en-US" sz="2400" dirty="0">
              <a:hlinkClick r:id="rId9"/>
            </a:endParaRPr>
          </a:p>
          <a:p>
            <a:pPr marL="0" indent="3175">
              <a:spcBef>
                <a:spcPts val="0"/>
              </a:spcBef>
              <a:buNone/>
            </a:pPr>
            <a:r>
              <a:rPr lang="en-US" sz="2400" dirty="0" smtClean="0">
                <a:hlinkClick r:id="rId9"/>
              </a:rPr>
              <a:t>http://cs.co/well</a:t>
            </a:r>
            <a:endParaRPr lang="en-US" sz="2400" dirty="0"/>
          </a:p>
          <a:p>
            <a:pPr marL="0" indent="3175" eaLnBrk="1" hangingPunct="1">
              <a:spcBef>
                <a:spcPts val="3600"/>
              </a:spcBef>
              <a:buFont typeface="Arial" pitchFamily="34" charset="0"/>
              <a:buNone/>
            </a:pPr>
            <a:endParaRPr sz="2400" dirty="0" smtClean="0"/>
          </a:p>
        </p:txBody>
      </p:sp>
      <p:pic>
        <p:nvPicPr>
          <p:cNvPr id="84996" name="Picture 10" descr="YouTube.bmp"/>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8661" y="4433048"/>
            <a:ext cx="717176" cy="71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11" descr="Facebook.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37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12" descr="Twitter.bmp"/>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2474259"/>
            <a:ext cx="672353" cy="67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2" descr="C:\Users\gserda\AppData\Local\Microsoft\Windows\Temporary Internet Files\Content.Outlook\A39PGKAK\example1 (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244" y="3464860"/>
            <a:ext cx="588309" cy="58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2633" y="5424395"/>
            <a:ext cx="954741" cy="742576"/>
          </a:xfrm>
          <a:prstGeom prst="rect">
            <a:avLst/>
          </a:prstGeom>
        </p:spPr>
      </p:pic>
    </p:spTree>
    <p:extLst>
      <p:ext uri="{BB962C8B-B14F-4D97-AF65-F5344CB8AC3E}">
        <p14:creationId xmlns:p14="http://schemas.microsoft.com/office/powerpoint/2010/main" val="123106558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Solution Portfolios. </a:t>
            </a:r>
            <a:br>
              <a:rPr lang="en-US" dirty="0" smtClean="0"/>
            </a:br>
            <a:r>
              <a:rPr lang="en-US" dirty="0" smtClean="0"/>
              <a:t>One Secure Foundation.</a:t>
            </a:r>
            <a:endParaRPr lang="en-US" dirty="0"/>
          </a:p>
        </p:txBody>
      </p:sp>
      <p:sp>
        <p:nvSpPr>
          <p:cNvPr id="36" name="Rectangle 35"/>
          <p:cNvSpPr/>
          <p:nvPr/>
        </p:nvSpPr>
        <p:spPr>
          <a:xfrm>
            <a:off x="532742" y="2445658"/>
            <a:ext cx="8106336" cy="3567953"/>
          </a:xfrm>
          <a:prstGeom prst="rect">
            <a:avLst/>
          </a:prstGeom>
          <a:gradFill flip="none" rotWithShape="1">
            <a:gsLst>
              <a:gs pos="0">
                <a:schemeClr val="bg1">
                  <a:lumMod val="65000"/>
                  <a:alpha val="47000"/>
                </a:schemeClr>
              </a:gs>
              <a:gs pos="100000">
                <a:srgbClr val="1F2508">
                  <a:alpha val="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39"/>
          <p:cNvGrpSpPr/>
          <p:nvPr/>
        </p:nvGrpSpPr>
        <p:grpSpPr>
          <a:xfrm>
            <a:off x="829557" y="1607010"/>
            <a:ext cx="7503738" cy="3657600"/>
            <a:chOff x="829558" y="3510798"/>
            <a:chExt cx="5551602" cy="1928468"/>
          </a:xfrm>
        </p:grpSpPr>
        <p:sp>
          <p:nvSpPr>
            <p:cNvPr id="37" name="Rounded Rectangle 36"/>
            <p:cNvSpPr/>
            <p:nvPr/>
          </p:nvSpPr>
          <p:spPr>
            <a:xfrm>
              <a:off x="829558" y="3510798"/>
              <a:ext cx="1743173" cy="1928468"/>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38" name="Rounded Rectangle 37"/>
            <p:cNvSpPr/>
            <p:nvPr/>
          </p:nvSpPr>
          <p:spPr>
            <a:xfrm>
              <a:off x="2724346" y="3510798"/>
              <a:ext cx="1743173" cy="1928468"/>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sp>
          <p:nvSpPr>
            <p:cNvPr id="39" name="Rounded Rectangle 38"/>
            <p:cNvSpPr/>
            <p:nvPr/>
          </p:nvSpPr>
          <p:spPr>
            <a:xfrm>
              <a:off x="4637987" y="3510798"/>
              <a:ext cx="1743173" cy="1928468"/>
            </a:xfrm>
            <a:prstGeom prst="roundRect">
              <a:avLst>
                <a:gd name="adj" fmla="val 0"/>
              </a:avLst>
            </a:prstGeom>
            <a:gradFill>
              <a:gsLst>
                <a:gs pos="0">
                  <a:srgbClr val="0196D1"/>
                </a:gs>
                <a:gs pos="100000">
                  <a:srgbClr val="02384E"/>
                </a:gs>
              </a:gsLst>
              <a:lin ang="5400000" scaled="1"/>
            </a:gradFill>
            <a:ln w="25400" cap="flat" cmpd="sng" algn="ctr">
              <a:gradFill>
                <a:gsLst>
                  <a:gs pos="35000">
                    <a:srgbClr val="12BBFE"/>
                  </a:gs>
                  <a:gs pos="100000">
                    <a:srgbClr val="9CD181">
                      <a:alpha val="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82124" tIns="41061" rIns="82124" bIns="41061" numCol="1" rtlCol="0" anchor="ctr" anchorCtr="0" compatLnSpc="1">
              <a:prstTxWarp prst="textNoShape">
                <a:avLst/>
              </a:prstTxWarp>
              <a:noAutofit/>
            </a:bodyPr>
            <a:lstStyle/>
            <a:p>
              <a:pPr defTabSz="814388">
                <a:defRPr/>
              </a:pPr>
              <a:endParaRPr lang="en-US" sz="2800" dirty="0">
                <a:solidFill>
                  <a:schemeClr val="tx1"/>
                </a:solidFill>
                <a:latin typeface="Arial" pitchFamily="34" charset="0"/>
                <a:cs typeface="Arial" pitchFamily="34" charset="0"/>
              </a:endParaRPr>
            </a:p>
          </p:txBody>
        </p:sp>
      </p:grpSp>
      <p:sp>
        <p:nvSpPr>
          <p:cNvPr id="41" name="TextBox 40"/>
          <p:cNvSpPr txBox="1"/>
          <p:nvPr/>
        </p:nvSpPr>
        <p:spPr>
          <a:xfrm>
            <a:off x="1936078" y="5396192"/>
            <a:ext cx="5259774" cy="523220"/>
          </a:xfrm>
          <a:prstGeom prst="rect">
            <a:avLst/>
          </a:prstGeom>
          <a:noFill/>
        </p:spPr>
        <p:txBody>
          <a:bodyPr wrap="none" rtlCol="0">
            <a:spAutoFit/>
          </a:bodyPr>
          <a:lstStyle/>
          <a:p>
            <a:pPr algn="ctr"/>
            <a:r>
              <a:rPr lang="en-US" sz="2800" b="1" dirty="0" smtClean="0">
                <a:solidFill>
                  <a:srgbClr val="435153"/>
                </a:solidFill>
              </a:rPr>
              <a:t>Cisco Medical-Grade Network</a:t>
            </a:r>
            <a:endParaRPr lang="en-US" sz="2800" b="1" dirty="0">
              <a:solidFill>
                <a:srgbClr val="435153"/>
              </a:solidFill>
            </a:endParaRPr>
          </a:p>
        </p:txBody>
      </p:sp>
      <p:sp>
        <p:nvSpPr>
          <p:cNvPr id="42" name="Rectangle 41"/>
          <p:cNvSpPr/>
          <p:nvPr/>
        </p:nvSpPr>
        <p:spPr>
          <a:xfrm>
            <a:off x="923401" y="1698132"/>
            <a:ext cx="2168592" cy="93639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 name="TextBox 42"/>
          <p:cNvSpPr txBox="1"/>
          <p:nvPr/>
        </p:nvSpPr>
        <p:spPr>
          <a:xfrm>
            <a:off x="946800" y="1973506"/>
            <a:ext cx="2098058" cy="400110"/>
          </a:xfrm>
          <a:prstGeom prst="rect">
            <a:avLst/>
          </a:prstGeom>
          <a:noFill/>
        </p:spPr>
        <p:txBody>
          <a:bodyPr wrap="square" rtlCol="0" anchor="ctr" anchorCtr="0">
            <a:noAutofit/>
          </a:bodyPr>
          <a:lstStyle/>
          <a:p>
            <a:pPr algn="ctr">
              <a:lnSpc>
                <a:spcPct val="90000"/>
              </a:lnSpc>
            </a:pPr>
            <a:r>
              <a:rPr lang="en-US" sz="1700" dirty="0" smtClean="0">
                <a:solidFill>
                  <a:srgbClr val="435153"/>
                </a:solidFill>
              </a:rPr>
              <a:t>Care-at-a-Distance and Clinical Workflow</a:t>
            </a:r>
            <a:endParaRPr lang="en-US" sz="1700" dirty="0">
              <a:solidFill>
                <a:srgbClr val="435153"/>
              </a:solidFill>
            </a:endParaRPr>
          </a:p>
        </p:txBody>
      </p:sp>
      <p:sp>
        <p:nvSpPr>
          <p:cNvPr id="44" name="Rectangle 43"/>
          <p:cNvSpPr/>
          <p:nvPr/>
        </p:nvSpPr>
        <p:spPr>
          <a:xfrm>
            <a:off x="3496918" y="1698132"/>
            <a:ext cx="2168592" cy="93639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 name="TextBox 44"/>
          <p:cNvSpPr txBox="1"/>
          <p:nvPr/>
        </p:nvSpPr>
        <p:spPr>
          <a:xfrm>
            <a:off x="3520317" y="1973506"/>
            <a:ext cx="2098058" cy="400110"/>
          </a:xfrm>
          <a:prstGeom prst="rect">
            <a:avLst/>
          </a:prstGeom>
          <a:noFill/>
        </p:spPr>
        <p:txBody>
          <a:bodyPr wrap="square" rtlCol="0" anchor="ctr" anchorCtr="0">
            <a:noAutofit/>
          </a:bodyPr>
          <a:lstStyle/>
          <a:p>
            <a:pPr algn="ctr">
              <a:lnSpc>
                <a:spcPct val="90000"/>
              </a:lnSpc>
            </a:pPr>
            <a:r>
              <a:rPr lang="en-US" sz="1700" dirty="0" smtClean="0">
                <a:solidFill>
                  <a:srgbClr val="435153"/>
                </a:solidFill>
              </a:rPr>
              <a:t>Compliance and Medical Device Management</a:t>
            </a:r>
            <a:endParaRPr lang="en-US" sz="1700" dirty="0">
              <a:solidFill>
                <a:srgbClr val="435153"/>
              </a:solidFill>
            </a:endParaRPr>
          </a:p>
        </p:txBody>
      </p:sp>
      <p:sp>
        <p:nvSpPr>
          <p:cNvPr id="46" name="Rectangle 45"/>
          <p:cNvSpPr/>
          <p:nvPr/>
        </p:nvSpPr>
        <p:spPr>
          <a:xfrm>
            <a:off x="6079863" y="1698132"/>
            <a:ext cx="2168592" cy="93639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7" name="TextBox 46"/>
          <p:cNvSpPr txBox="1"/>
          <p:nvPr/>
        </p:nvSpPr>
        <p:spPr>
          <a:xfrm>
            <a:off x="6103262" y="1973506"/>
            <a:ext cx="2098058" cy="400110"/>
          </a:xfrm>
          <a:prstGeom prst="rect">
            <a:avLst/>
          </a:prstGeom>
          <a:noFill/>
        </p:spPr>
        <p:txBody>
          <a:bodyPr wrap="square" rtlCol="0" anchor="ctr" anchorCtr="0">
            <a:noAutofit/>
          </a:bodyPr>
          <a:lstStyle/>
          <a:p>
            <a:pPr algn="ctr">
              <a:lnSpc>
                <a:spcPct val="90000"/>
              </a:lnSpc>
            </a:pPr>
            <a:r>
              <a:rPr lang="en-US" sz="1700" dirty="0" smtClean="0">
                <a:solidFill>
                  <a:srgbClr val="435153"/>
                </a:solidFill>
              </a:rPr>
              <a:t>Continuing Health Education and Collaboration</a:t>
            </a:r>
            <a:endParaRPr lang="en-US" sz="1700" dirty="0">
              <a:solidFill>
                <a:srgbClr val="435153"/>
              </a:solidFill>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rcRect l="8336" t="1109" r="8164"/>
          <a:stretch>
            <a:fillRect/>
          </a:stretch>
        </p:blipFill>
        <p:spPr>
          <a:xfrm>
            <a:off x="3497344" y="2691091"/>
            <a:ext cx="2168165" cy="2486429"/>
          </a:xfrm>
          <a:prstGeom prst="rect">
            <a:avLst/>
          </a:prstGeom>
          <a:noFill/>
          <a:ln>
            <a:noFill/>
          </a:ln>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rcRect l="13693" r="3170" b="1035"/>
          <a:stretch>
            <a:fillRect/>
          </a:stretch>
        </p:blipFill>
        <p:spPr>
          <a:xfrm>
            <a:off x="923827" y="2691489"/>
            <a:ext cx="2158737" cy="2488278"/>
          </a:xfrm>
          <a:prstGeom prst="rect">
            <a:avLst/>
          </a:prstGeom>
          <a:noFill/>
          <a:ln>
            <a:noFill/>
          </a:ln>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rcRect l="9965" r="6535" b="1410"/>
          <a:stretch>
            <a:fillRect/>
          </a:stretch>
        </p:blipFill>
        <p:spPr>
          <a:xfrm>
            <a:off x="6080288" y="2691489"/>
            <a:ext cx="2168165" cy="2478851"/>
          </a:xfrm>
          <a:prstGeom prst="rect">
            <a:avLst/>
          </a:prstGeom>
          <a:noFill/>
          <a:ln>
            <a:noFill/>
          </a:ln>
        </p:spPr>
      </p:pic>
    </p:spTree>
    <p:extLst>
      <p:ext uri="{BB962C8B-B14F-4D97-AF65-F5344CB8AC3E}">
        <p14:creationId xmlns:p14="http://schemas.microsoft.com/office/powerpoint/2010/main" val="33499630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Hospital_final"/>
          <p:cNvPicPr>
            <a:picLocks noChangeAspect="1" noChangeArrowheads="1"/>
          </p:cNvPicPr>
          <p:nvPr/>
        </p:nvPicPr>
        <p:blipFill>
          <a:blip r:embed="rId3" cstate="print"/>
          <a:srcRect/>
          <a:stretch>
            <a:fillRect/>
          </a:stretch>
        </p:blipFill>
        <p:spPr bwMode="auto">
          <a:xfrm>
            <a:off x="1829152" y="1638587"/>
            <a:ext cx="4962174" cy="4209992"/>
          </a:xfrm>
          <a:prstGeom prst="rect">
            <a:avLst/>
          </a:prstGeom>
          <a:noFill/>
          <a:ln w="9525">
            <a:noFill/>
            <a:miter lim="800000"/>
            <a:headEnd/>
            <a:tailEnd/>
          </a:ln>
        </p:spPr>
      </p:pic>
      <p:sp>
        <p:nvSpPr>
          <p:cNvPr id="55" name="Freeform 335"/>
          <p:cNvSpPr>
            <a:spLocks noChangeArrowheads="1"/>
          </p:cNvSpPr>
          <p:nvPr/>
        </p:nvSpPr>
        <p:spPr bwMode="auto">
          <a:xfrm>
            <a:off x="1397287" y="3828613"/>
            <a:ext cx="1460893" cy="1542221"/>
          </a:xfrm>
          <a:custGeom>
            <a:avLst/>
            <a:gdLst>
              <a:gd name="T0" fmla="*/ 14514 w 1538514"/>
              <a:gd name="T1" fmla="*/ 14514 h 1625600"/>
              <a:gd name="T2" fmla="*/ 14514 w 1538514"/>
              <a:gd name="T3" fmla="*/ 14514 h 1625600"/>
              <a:gd name="T4" fmla="*/ 391886 w 1538514"/>
              <a:gd name="T5" fmla="*/ 29028 h 1625600"/>
              <a:gd name="T6" fmla="*/ 464457 w 1538514"/>
              <a:gd name="T7" fmla="*/ 43542 h 1625600"/>
              <a:gd name="T8" fmla="*/ 566057 w 1538514"/>
              <a:gd name="T9" fmla="*/ 58057 h 1625600"/>
              <a:gd name="T10" fmla="*/ 711200 w 1538514"/>
              <a:gd name="T11" fmla="*/ 87085 h 1625600"/>
              <a:gd name="T12" fmla="*/ 914400 w 1538514"/>
              <a:gd name="T13" fmla="*/ 72571 h 1625600"/>
              <a:gd name="T14" fmla="*/ 1030514 w 1538514"/>
              <a:gd name="T15" fmla="*/ 58057 h 1625600"/>
              <a:gd name="T16" fmla="*/ 1293586 w 1538514"/>
              <a:gd name="T17" fmla="*/ 442685 h 1625600"/>
              <a:gd name="T18" fmla="*/ 1451428 w 1538514"/>
              <a:gd name="T19" fmla="*/ 537028 h 1625600"/>
              <a:gd name="T20" fmla="*/ 1538514 w 1538514"/>
              <a:gd name="T21" fmla="*/ 754742 h 1625600"/>
              <a:gd name="T22" fmla="*/ 1524000 w 1538514"/>
              <a:gd name="T23" fmla="*/ 957942 h 1625600"/>
              <a:gd name="T24" fmla="*/ 1349828 w 1538514"/>
              <a:gd name="T25" fmla="*/ 1001485 h 1625600"/>
              <a:gd name="T26" fmla="*/ 1262743 w 1538514"/>
              <a:gd name="T27" fmla="*/ 1596571 h 1625600"/>
              <a:gd name="T28" fmla="*/ 580571 w 1538514"/>
              <a:gd name="T29" fmla="*/ 1625600 h 1625600"/>
              <a:gd name="T30" fmla="*/ 0 w 1538514"/>
              <a:gd name="T31" fmla="*/ 798285 h 1625600"/>
              <a:gd name="T32" fmla="*/ 217714 w 1538514"/>
              <a:gd name="T33" fmla="*/ 0 h 1625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8514"/>
              <a:gd name="T52" fmla="*/ 0 h 1625600"/>
              <a:gd name="T53" fmla="*/ 1538514 w 1538514"/>
              <a:gd name="T54" fmla="*/ 1625600 h 1625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8514" h="1625600">
                <a:moveTo>
                  <a:pt x="14514" y="14514"/>
                </a:moveTo>
                <a:lnTo>
                  <a:pt x="14514" y="14514"/>
                </a:lnTo>
                <a:cubicBezTo>
                  <a:pt x="140305" y="19352"/>
                  <a:pt x="266263" y="20923"/>
                  <a:pt x="391886" y="29028"/>
                </a:cubicBezTo>
                <a:cubicBezTo>
                  <a:pt x="416504" y="30616"/>
                  <a:pt x="440123" y="39486"/>
                  <a:pt x="464457" y="43542"/>
                </a:cubicBezTo>
                <a:cubicBezTo>
                  <a:pt x="498202" y="49166"/>
                  <a:pt x="532190" y="53219"/>
                  <a:pt x="566057" y="58057"/>
                </a:cubicBezTo>
                <a:cubicBezTo>
                  <a:pt x="619679" y="75931"/>
                  <a:pt x="644488" y="87085"/>
                  <a:pt x="711200" y="87085"/>
                </a:cubicBezTo>
                <a:cubicBezTo>
                  <a:pt x="779106" y="87085"/>
                  <a:pt x="846667" y="77409"/>
                  <a:pt x="914400" y="72571"/>
                </a:cubicBezTo>
                <a:cubicBezTo>
                  <a:pt x="980892" y="50408"/>
                  <a:pt x="942644" y="58057"/>
                  <a:pt x="1030514" y="58057"/>
                </a:cubicBezTo>
                <a:cubicBezTo>
                  <a:pt x="1105505" y="186266"/>
                  <a:pt x="1377345" y="454176"/>
                  <a:pt x="1293586" y="442685"/>
                </a:cubicBezTo>
                <a:lnTo>
                  <a:pt x="1451428" y="537028"/>
                </a:lnTo>
                <a:lnTo>
                  <a:pt x="1538514" y="754742"/>
                </a:lnTo>
                <a:lnTo>
                  <a:pt x="1524000" y="957942"/>
                </a:lnTo>
                <a:lnTo>
                  <a:pt x="1349828" y="1001485"/>
                </a:lnTo>
                <a:lnTo>
                  <a:pt x="1262743" y="1596571"/>
                </a:lnTo>
                <a:lnTo>
                  <a:pt x="580571" y="1625600"/>
                </a:lnTo>
                <a:lnTo>
                  <a:pt x="0" y="798285"/>
                </a:lnTo>
                <a:lnTo>
                  <a:pt x="217714" y="0"/>
                </a:lnTo>
              </a:path>
            </a:pathLst>
          </a:custGeom>
          <a:solidFill>
            <a:schemeClr val="bg1"/>
          </a:solidFill>
          <a:ln w="9525" algn="ctr">
            <a:noFill/>
            <a:round/>
            <a:headEnd/>
            <a:tailEnd/>
          </a:ln>
        </p:spPr>
        <p:txBody>
          <a:bodyPr wrap="none" lIns="82124" tIns="41061" rIns="82124" bIns="41061">
            <a:spAutoFit/>
          </a:bodyPr>
          <a:lstStyle/>
          <a:p>
            <a:pPr defTabSz="814388" eaLnBrk="0" hangingPunct="0">
              <a:lnSpc>
                <a:spcPct val="90000"/>
              </a:lnSpc>
            </a:pPr>
            <a:endParaRPr lang="en-US" sz="2800" dirty="0">
              <a:solidFill>
                <a:srgbClr val="62D1FE"/>
              </a:solidFill>
            </a:endParaRPr>
          </a:p>
        </p:txBody>
      </p:sp>
      <p:sp>
        <p:nvSpPr>
          <p:cNvPr id="56" name="Text Box 15"/>
          <p:cNvSpPr txBox="1">
            <a:spLocks noChangeArrowheads="1"/>
          </p:cNvSpPr>
          <p:nvPr/>
        </p:nvSpPr>
        <p:spPr bwMode="auto">
          <a:xfrm>
            <a:off x="7175282" y="5959019"/>
            <a:ext cx="1100941" cy="260551"/>
          </a:xfrm>
          <a:prstGeom prst="rect">
            <a:avLst/>
          </a:prstGeom>
          <a:noFill/>
          <a:ln w="19050" algn="ctr">
            <a:noFill/>
            <a:miter lim="800000"/>
            <a:headEnd/>
            <a:tailEnd/>
          </a:ln>
        </p:spPr>
        <p:txBody>
          <a:bodyPr wrap="none" lIns="82124" tIns="41061" rIns="82124" bIns="41061">
            <a:spAutoFit/>
          </a:bodyPr>
          <a:lstStyle/>
          <a:p>
            <a:pPr defTabSz="814388"/>
            <a:r>
              <a:rPr lang="en-US" sz="1400" b="1" dirty="0">
                <a:cs typeface="Arial" charset="0"/>
              </a:rPr>
              <a:t>Data Center</a:t>
            </a:r>
          </a:p>
        </p:txBody>
      </p:sp>
      <p:pic>
        <p:nvPicPr>
          <p:cNvPr id="57" name="Picture 143" descr="datacenter"/>
          <p:cNvPicPr>
            <a:picLocks noChangeAspect="1" noChangeArrowheads="1"/>
          </p:cNvPicPr>
          <p:nvPr/>
        </p:nvPicPr>
        <p:blipFill>
          <a:blip r:embed="rId4" cstate="print"/>
          <a:srcRect/>
          <a:stretch>
            <a:fillRect/>
          </a:stretch>
        </p:blipFill>
        <p:spPr bwMode="auto">
          <a:xfrm>
            <a:off x="6809306" y="4802353"/>
            <a:ext cx="2028683" cy="1266610"/>
          </a:xfrm>
          <a:prstGeom prst="rect">
            <a:avLst/>
          </a:prstGeom>
          <a:noFill/>
          <a:ln w="9525">
            <a:noFill/>
            <a:miter lim="800000"/>
            <a:headEnd/>
            <a:tailEnd/>
          </a:ln>
        </p:spPr>
      </p:pic>
      <p:sp>
        <p:nvSpPr>
          <p:cNvPr id="58" name="AutoShape 44"/>
          <p:cNvSpPr>
            <a:spLocks noChangeArrowheads="1"/>
          </p:cNvSpPr>
          <p:nvPr/>
        </p:nvSpPr>
        <p:spPr bwMode="auto">
          <a:xfrm>
            <a:off x="669036" y="1553287"/>
            <a:ext cx="3313366" cy="961313"/>
          </a:xfrm>
          <a:prstGeom prst="roundRect">
            <a:avLst>
              <a:gd name="adj" fmla="val 0"/>
            </a:avLst>
          </a:prstGeom>
          <a:gradFill flip="none" rotWithShape="1">
            <a:gsLst>
              <a:gs pos="55000">
                <a:schemeClr val="bg1">
                  <a:lumMod val="85000"/>
                </a:schemeClr>
              </a:gs>
              <a:gs pos="100000">
                <a:srgbClr val="1F2508">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dirty="0">
              <a:solidFill>
                <a:schemeClr val="lt1"/>
              </a:solidFill>
            </a:endParaRPr>
          </a:p>
        </p:txBody>
      </p:sp>
      <p:cxnSp>
        <p:nvCxnSpPr>
          <p:cNvPr id="59" name="Elbow Connector 58"/>
          <p:cNvCxnSpPr/>
          <p:nvPr/>
        </p:nvCxnSpPr>
        <p:spPr bwMode="auto">
          <a:xfrm>
            <a:off x="2846822" y="1975451"/>
            <a:ext cx="1966934" cy="1435289"/>
          </a:xfrm>
          <a:prstGeom prst="bentConnector3">
            <a:avLst>
              <a:gd name="adj1" fmla="val 99464"/>
            </a:avLst>
          </a:prstGeom>
          <a:noFill/>
          <a:ln w="38100" cap="flat" cmpd="sng" algn="ctr">
            <a:solidFill>
              <a:schemeClr val="tx1">
                <a:lumMod val="60000"/>
                <a:lumOff val="40000"/>
              </a:schemeClr>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60" name="Text Box 143"/>
          <p:cNvSpPr txBox="1">
            <a:spLocks noChangeArrowheads="1"/>
          </p:cNvSpPr>
          <p:nvPr/>
        </p:nvSpPr>
        <p:spPr bwMode="auto">
          <a:xfrm>
            <a:off x="1297305" y="1559464"/>
            <a:ext cx="1664970" cy="955471"/>
          </a:xfrm>
          <a:prstGeom prst="rect">
            <a:avLst/>
          </a:prstGeom>
          <a:noFill/>
          <a:ln w="19050" algn="ctr">
            <a:noFill/>
            <a:miter lim="800000"/>
            <a:headEnd/>
            <a:tailEnd/>
          </a:ln>
        </p:spPr>
        <p:txBody>
          <a:bodyPr wrap="square" lIns="82124" tIns="41061" rIns="82124" bIns="41061" anchor="ctr">
            <a:spAutoFit/>
          </a:bodyPr>
          <a:lstStyle/>
          <a:p>
            <a:pPr defTabSz="814388" fontAlgn="auto">
              <a:lnSpc>
                <a:spcPct val="90000"/>
              </a:lnSpc>
              <a:spcBef>
                <a:spcPts val="0"/>
              </a:spcBef>
              <a:spcAft>
                <a:spcPts val="0"/>
              </a:spcAft>
              <a:defRPr/>
            </a:pPr>
            <a:r>
              <a:rPr lang="en-US" sz="1050" dirty="0" smtClean="0">
                <a:solidFill>
                  <a:srgbClr val="435153"/>
                </a:solidFill>
                <a:latin typeface="+mn-lt"/>
                <a:cs typeface="Arial" pitchFamily="34" charset="0"/>
              </a:rPr>
              <a:t>Allow Nurses and Doctors to Administer Patient Care from Anyplace, Anytime Through Secure Wireless Capabilities </a:t>
            </a:r>
            <a:endParaRPr lang="en-US" sz="1050" dirty="0">
              <a:solidFill>
                <a:srgbClr val="435153"/>
              </a:solidFill>
              <a:latin typeface="+mn-lt"/>
              <a:cs typeface="Arial" pitchFamily="34" charset="0"/>
            </a:endParaRPr>
          </a:p>
        </p:txBody>
      </p:sp>
      <p:grpSp>
        <p:nvGrpSpPr>
          <p:cNvPr id="2" name="Group 92"/>
          <p:cNvGrpSpPr>
            <a:grpSpLocks/>
          </p:cNvGrpSpPr>
          <p:nvPr/>
        </p:nvGrpSpPr>
        <p:grpSpPr bwMode="auto">
          <a:xfrm>
            <a:off x="307579" y="1525942"/>
            <a:ext cx="954852" cy="988683"/>
            <a:chOff x="151803" y="1727868"/>
            <a:chExt cx="1006686" cy="1042799"/>
          </a:xfrm>
          <a:effectLst>
            <a:outerShdw blurRad="50800" dist="38100" dir="5400000" algn="t" rotWithShape="0">
              <a:prstClr val="black">
                <a:alpha val="40000"/>
              </a:prstClr>
            </a:outerShdw>
          </a:effectLst>
        </p:grpSpPr>
        <p:sp>
          <p:nvSpPr>
            <p:cNvPr id="63" name="Oval 276"/>
            <p:cNvSpPr>
              <a:spLocks noChangeArrowheads="1"/>
            </p:cNvSpPr>
            <p:nvPr/>
          </p:nvSpPr>
          <p:spPr bwMode="auto">
            <a:xfrm>
              <a:off x="151803" y="1765140"/>
              <a:ext cx="1006686" cy="1005527"/>
            </a:xfrm>
            <a:prstGeom prst="ellipse">
              <a:avLst/>
            </a:prstGeom>
            <a:gradFill flip="none" rotWithShape="1">
              <a:gsLst>
                <a:gs pos="0">
                  <a:schemeClr val="accent1"/>
                </a:gs>
                <a:gs pos="100000">
                  <a:srgbClr val="003D55"/>
                </a:gs>
              </a:gsLst>
              <a:lin ang="5400000" scaled="0"/>
              <a:tileRect/>
            </a:gradFill>
            <a:ln w="38100" algn="ctr">
              <a:solidFill>
                <a:schemeClr val="bg1">
                  <a:lumMod val="75000"/>
                </a:schemeClr>
              </a:solidFill>
              <a:round/>
              <a:headEnd/>
              <a:tailEnd/>
            </a:ln>
          </p:spPr>
          <p:txBody>
            <a:bodyPr lIns="73025" tIns="36511" rIns="73025" bIns="36511" anchor="ctr"/>
            <a:lstStyle/>
            <a:p>
              <a:pPr eaLnBrk="0" hangingPunct="0">
                <a:lnSpc>
                  <a:spcPct val="90000"/>
                </a:lnSpc>
                <a:defRPr/>
              </a:pPr>
              <a:endParaRPr lang="en-US" kern="0" dirty="0">
                <a:solidFill>
                  <a:sysClr val="windowText" lastClr="000000"/>
                </a:solidFill>
              </a:endParaRPr>
            </a:p>
          </p:txBody>
        </p:sp>
        <p:pic>
          <p:nvPicPr>
            <p:cNvPr id="64" name="Picture 74" descr="ipCellPhone.png"/>
            <p:cNvPicPr>
              <a:picLocks noChangeAspect="1"/>
            </p:cNvPicPr>
            <p:nvPr/>
          </p:nvPicPr>
          <p:blipFill>
            <a:blip r:embed="rId5" cstate="print"/>
            <a:srcRect/>
            <a:stretch>
              <a:fillRect/>
            </a:stretch>
          </p:blipFill>
          <p:spPr bwMode="auto">
            <a:xfrm>
              <a:off x="412750" y="1727868"/>
              <a:ext cx="469900" cy="965908"/>
            </a:xfrm>
            <a:prstGeom prst="rect">
              <a:avLst/>
            </a:prstGeom>
            <a:noFill/>
            <a:ln w="9525">
              <a:noFill/>
              <a:miter lim="800000"/>
              <a:headEnd/>
              <a:tailEnd/>
            </a:ln>
          </p:spPr>
        </p:pic>
      </p:grpSp>
      <p:grpSp>
        <p:nvGrpSpPr>
          <p:cNvPr id="3" name="Group 108"/>
          <p:cNvGrpSpPr/>
          <p:nvPr/>
        </p:nvGrpSpPr>
        <p:grpSpPr>
          <a:xfrm>
            <a:off x="307579" y="2676525"/>
            <a:ext cx="5192947" cy="971550"/>
            <a:chOff x="307579" y="2676525"/>
            <a:chExt cx="5192947" cy="971550"/>
          </a:xfrm>
        </p:grpSpPr>
        <p:sp>
          <p:nvSpPr>
            <p:cNvPr id="66" name="AutoShape 44"/>
            <p:cNvSpPr>
              <a:spLocks noChangeArrowheads="1"/>
            </p:cNvSpPr>
            <p:nvPr/>
          </p:nvSpPr>
          <p:spPr bwMode="auto">
            <a:xfrm>
              <a:off x="669599" y="2676525"/>
              <a:ext cx="3312980" cy="971550"/>
            </a:xfrm>
            <a:prstGeom prst="roundRect">
              <a:avLst>
                <a:gd name="adj" fmla="val 0"/>
              </a:avLst>
            </a:prstGeom>
            <a:gradFill flip="none" rotWithShape="1">
              <a:gsLst>
                <a:gs pos="55000">
                  <a:schemeClr val="bg1">
                    <a:lumMod val="85000"/>
                  </a:schemeClr>
                </a:gs>
                <a:gs pos="100000">
                  <a:srgbClr val="1F2508">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endParaRPr>
            </a:p>
          </p:txBody>
        </p:sp>
        <p:sp>
          <p:nvSpPr>
            <p:cNvPr id="67" name="Text Box 143"/>
            <p:cNvSpPr txBox="1">
              <a:spLocks noChangeArrowheads="1"/>
            </p:cNvSpPr>
            <p:nvPr/>
          </p:nvSpPr>
          <p:spPr bwMode="auto">
            <a:xfrm>
              <a:off x="1297306" y="2745166"/>
              <a:ext cx="1179194" cy="810046"/>
            </a:xfrm>
            <a:prstGeom prst="rect">
              <a:avLst/>
            </a:prstGeom>
            <a:noFill/>
            <a:ln w="19050" algn="ctr">
              <a:noFill/>
              <a:miter lim="800000"/>
              <a:headEnd/>
              <a:tailEnd/>
            </a:ln>
          </p:spPr>
          <p:txBody>
            <a:bodyPr wrap="square" lIns="82124" tIns="41061" rIns="82124" bIns="41061" anchor="ctr">
              <a:spAutoFit/>
            </a:bodyPr>
            <a:lstStyle/>
            <a:p>
              <a:pPr defTabSz="814388" fontAlgn="auto">
                <a:lnSpc>
                  <a:spcPct val="90000"/>
                </a:lnSpc>
                <a:spcBef>
                  <a:spcPts val="0"/>
                </a:spcBef>
                <a:spcAft>
                  <a:spcPts val="0"/>
                </a:spcAft>
                <a:defRPr/>
              </a:pPr>
              <a:r>
                <a:rPr lang="en-US" sz="1050" dirty="0" smtClean="0">
                  <a:solidFill>
                    <a:srgbClr val="435153"/>
                  </a:solidFill>
                  <a:latin typeface="+mn-lt"/>
                  <a:cs typeface="Arial" pitchFamily="34" charset="0"/>
                </a:rPr>
                <a:t>Enable Patients </a:t>
              </a:r>
              <a:br>
                <a:rPr lang="en-US" sz="1050" dirty="0" smtClean="0">
                  <a:solidFill>
                    <a:srgbClr val="435153"/>
                  </a:solidFill>
                  <a:latin typeface="+mn-lt"/>
                  <a:cs typeface="Arial" pitchFamily="34" charset="0"/>
                </a:rPr>
              </a:br>
              <a:r>
                <a:rPr lang="en-US" sz="1050" dirty="0" smtClean="0">
                  <a:solidFill>
                    <a:srgbClr val="435153"/>
                  </a:solidFill>
                  <a:latin typeface="+mn-lt"/>
                  <a:cs typeface="Arial" pitchFamily="34" charset="0"/>
                </a:rPr>
                <a:t>and Guests to Stay Connected Through  Secure Connectivity</a:t>
              </a:r>
              <a:endParaRPr lang="en-US" sz="1050" dirty="0">
                <a:solidFill>
                  <a:srgbClr val="435153"/>
                </a:solidFill>
                <a:latin typeface="+mn-lt"/>
                <a:cs typeface="Arial" pitchFamily="34" charset="0"/>
              </a:endParaRPr>
            </a:p>
          </p:txBody>
        </p:sp>
        <p:sp>
          <p:nvSpPr>
            <p:cNvPr id="68" name="Freeform 7"/>
            <p:cNvSpPr>
              <a:spLocks/>
            </p:cNvSpPr>
            <p:nvPr/>
          </p:nvSpPr>
          <p:spPr bwMode="auto">
            <a:xfrm>
              <a:off x="3253462" y="2862529"/>
              <a:ext cx="2247064" cy="253020"/>
            </a:xfrm>
            <a:custGeom>
              <a:avLst/>
              <a:gdLst/>
              <a:ahLst/>
              <a:cxnLst>
                <a:cxn ang="0">
                  <a:pos x="0" y="0"/>
                </a:cxn>
                <a:cxn ang="0">
                  <a:pos x="2448" y="0"/>
                </a:cxn>
                <a:cxn ang="0">
                  <a:pos x="2448" y="336"/>
                </a:cxn>
              </a:cxnLst>
              <a:rect l="0" t="0" r="r" b="b"/>
              <a:pathLst>
                <a:path w="2448" h="336">
                  <a:moveTo>
                    <a:pt x="0" y="0"/>
                  </a:moveTo>
                  <a:lnTo>
                    <a:pt x="2448" y="0"/>
                  </a:lnTo>
                  <a:lnTo>
                    <a:pt x="2448" y="336"/>
                  </a:lnTo>
                </a:path>
              </a:pathLst>
            </a:custGeom>
            <a:noFill/>
            <a:ln w="38100" cap="flat" cmpd="sng" algn="ctr">
              <a:solidFill>
                <a:schemeClr val="tx1">
                  <a:lumMod val="60000"/>
                  <a:lumOff val="4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lIns="82124" tIns="41061" rIns="82124" bIns="41061" anchor="ctr"/>
            <a:lstStyle/>
            <a:p>
              <a:pPr fontAlgn="auto">
                <a:spcBef>
                  <a:spcPts val="0"/>
                </a:spcBef>
                <a:spcAft>
                  <a:spcPts val="0"/>
                </a:spcAft>
                <a:defRPr/>
              </a:pPr>
              <a:endParaRPr lang="en-US" dirty="0">
                <a:solidFill>
                  <a:schemeClr val="bg1"/>
                </a:solidFill>
                <a:latin typeface="+mn-lt"/>
              </a:endParaRPr>
            </a:p>
          </p:txBody>
        </p:sp>
        <p:grpSp>
          <p:nvGrpSpPr>
            <p:cNvPr id="4" name="Group 93"/>
            <p:cNvGrpSpPr>
              <a:grpSpLocks/>
            </p:cNvGrpSpPr>
            <p:nvPr/>
          </p:nvGrpSpPr>
          <p:grpSpPr bwMode="auto">
            <a:xfrm>
              <a:off x="307579" y="2680294"/>
              <a:ext cx="954851" cy="954852"/>
              <a:chOff x="151762" y="2944909"/>
              <a:chExt cx="1006592" cy="1006114"/>
            </a:xfrm>
          </p:grpSpPr>
          <p:sp>
            <p:nvSpPr>
              <p:cNvPr id="71" name="Oval 276"/>
              <p:cNvSpPr>
                <a:spLocks noChangeArrowheads="1"/>
              </p:cNvSpPr>
              <p:nvPr/>
            </p:nvSpPr>
            <p:spPr bwMode="auto">
              <a:xfrm>
                <a:off x="151762" y="2944909"/>
                <a:ext cx="1006592" cy="1006114"/>
              </a:xfrm>
              <a:prstGeom prst="ellipse">
                <a:avLst/>
              </a:prstGeom>
              <a:gradFill flip="none" rotWithShape="1">
                <a:gsLst>
                  <a:gs pos="0">
                    <a:schemeClr val="accent1"/>
                  </a:gs>
                  <a:gs pos="100000">
                    <a:srgbClr val="003D55"/>
                  </a:gs>
                </a:gsLst>
                <a:lin ang="5400000" scaled="0"/>
                <a:tileRect/>
              </a:gradFill>
              <a:ln w="38100" algn="ctr">
                <a:solidFill>
                  <a:schemeClr val="bg1">
                    <a:lumMod val="75000"/>
                  </a:schemeClr>
                </a:solidFill>
                <a:round/>
                <a:headEnd/>
                <a:tailEnd/>
              </a:ln>
              <a:effectLst>
                <a:outerShdw blurRad="50800" dist="38100" dir="5400000" algn="t" rotWithShape="0">
                  <a:prstClr val="black">
                    <a:alpha val="40000"/>
                  </a:prstClr>
                </a:outerShdw>
              </a:effectLst>
            </p:spPr>
            <p:txBody>
              <a:bodyPr lIns="73025" tIns="36511" rIns="73025" bIns="36511" anchor="ctr"/>
              <a:lstStyle/>
              <a:p>
                <a:pPr eaLnBrk="0" hangingPunct="0">
                  <a:lnSpc>
                    <a:spcPct val="90000"/>
                  </a:lnSpc>
                  <a:defRPr/>
                </a:pPr>
                <a:endParaRPr lang="en-US" kern="0" dirty="0">
                  <a:solidFill>
                    <a:sysClr val="windowText" lastClr="000000"/>
                  </a:solidFill>
                </a:endParaRPr>
              </a:p>
            </p:txBody>
          </p:sp>
          <p:pic>
            <p:nvPicPr>
              <p:cNvPr id="72" name="Picture 76" descr="LaptopXP.png"/>
              <p:cNvPicPr>
                <a:picLocks noChangeAspect="1"/>
              </p:cNvPicPr>
              <p:nvPr/>
            </p:nvPicPr>
            <p:blipFill>
              <a:blip r:embed="rId6" cstate="print"/>
              <a:srcRect/>
              <a:stretch>
                <a:fillRect/>
              </a:stretch>
            </p:blipFill>
            <p:spPr bwMode="auto">
              <a:xfrm>
                <a:off x="177112" y="3067050"/>
                <a:ext cx="937058" cy="819150"/>
              </a:xfrm>
              <a:prstGeom prst="rect">
                <a:avLst/>
              </a:prstGeom>
              <a:noFill/>
              <a:ln w="9525">
                <a:noFill/>
                <a:miter lim="800000"/>
                <a:headEnd/>
                <a:tailEnd/>
              </a:ln>
            </p:spPr>
          </p:pic>
        </p:grpSp>
      </p:grpSp>
      <p:grpSp>
        <p:nvGrpSpPr>
          <p:cNvPr id="5" name="Group 111"/>
          <p:cNvGrpSpPr/>
          <p:nvPr/>
        </p:nvGrpSpPr>
        <p:grpSpPr>
          <a:xfrm>
            <a:off x="307579" y="4852987"/>
            <a:ext cx="7193015" cy="1017995"/>
            <a:chOff x="307579" y="4852987"/>
            <a:chExt cx="7193015" cy="1017995"/>
          </a:xfrm>
        </p:grpSpPr>
        <p:sp>
          <p:nvSpPr>
            <p:cNvPr id="74" name="AutoShape 44"/>
            <p:cNvSpPr>
              <a:spLocks noChangeArrowheads="1"/>
            </p:cNvSpPr>
            <p:nvPr/>
          </p:nvSpPr>
          <p:spPr bwMode="auto">
            <a:xfrm>
              <a:off x="698199" y="4852987"/>
              <a:ext cx="3313081" cy="1017995"/>
            </a:xfrm>
            <a:prstGeom prst="roundRect">
              <a:avLst>
                <a:gd name="adj" fmla="val 0"/>
              </a:avLst>
            </a:prstGeom>
            <a:gradFill flip="none" rotWithShape="1">
              <a:gsLst>
                <a:gs pos="55000">
                  <a:schemeClr val="bg1">
                    <a:lumMod val="85000"/>
                  </a:schemeClr>
                </a:gs>
                <a:gs pos="100000">
                  <a:srgbClr val="1F2508">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endParaRPr>
            </a:p>
          </p:txBody>
        </p:sp>
        <p:sp>
          <p:nvSpPr>
            <p:cNvPr id="75" name="Text Box 143"/>
            <p:cNvSpPr txBox="1">
              <a:spLocks noChangeArrowheads="1"/>
            </p:cNvSpPr>
            <p:nvPr/>
          </p:nvSpPr>
          <p:spPr bwMode="auto">
            <a:xfrm>
              <a:off x="1325880" y="4962904"/>
              <a:ext cx="1617345" cy="810046"/>
            </a:xfrm>
            <a:prstGeom prst="rect">
              <a:avLst/>
            </a:prstGeom>
            <a:noFill/>
            <a:ln w="19050" algn="ctr">
              <a:noFill/>
              <a:miter lim="800000"/>
              <a:headEnd/>
              <a:tailEnd/>
            </a:ln>
          </p:spPr>
          <p:txBody>
            <a:bodyPr wrap="square" lIns="82124" tIns="41061" rIns="82124" bIns="41061" anchor="ctr">
              <a:spAutoFit/>
            </a:bodyPr>
            <a:lstStyle/>
            <a:p>
              <a:pPr defTabSz="814388" fontAlgn="auto">
                <a:lnSpc>
                  <a:spcPct val="90000"/>
                </a:lnSpc>
                <a:spcBef>
                  <a:spcPts val="0"/>
                </a:spcBef>
                <a:spcAft>
                  <a:spcPts val="0"/>
                </a:spcAft>
                <a:defRPr/>
              </a:pPr>
              <a:r>
                <a:rPr lang="en-US" sz="1050" dirty="0" smtClean="0">
                  <a:solidFill>
                    <a:srgbClr val="435153"/>
                  </a:solidFill>
                  <a:latin typeface="+mn-lt"/>
                  <a:cs typeface="Arial" pitchFamily="34" charset="0"/>
                </a:rPr>
                <a:t>Enable an Interoperable Healthcare Ecosystem Through a Flexible and Scalable Network Framework</a:t>
              </a:r>
              <a:endParaRPr lang="en-US" sz="1050" dirty="0">
                <a:solidFill>
                  <a:srgbClr val="435153"/>
                </a:solidFill>
                <a:latin typeface="+mn-lt"/>
                <a:cs typeface="Arial" pitchFamily="34" charset="0"/>
              </a:endParaRPr>
            </a:p>
          </p:txBody>
        </p:sp>
        <p:sp>
          <p:nvSpPr>
            <p:cNvPr id="76" name="Freeform 127"/>
            <p:cNvSpPr>
              <a:spLocks/>
            </p:cNvSpPr>
            <p:nvPr/>
          </p:nvSpPr>
          <p:spPr bwMode="auto">
            <a:xfrm flipH="1">
              <a:off x="2931162" y="5380688"/>
              <a:ext cx="4569432" cy="340373"/>
            </a:xfrm>
            <a:custGeom>
              <a:avLst/>
              <a:gdLst>
                <a:gd name="T0" fmla="*/ 816 w 1728"/>
                <a:gd name="T1" fmla="*/ 0 h 384"/>
                <a:gd name="T2" fmla="*/ 0 w 1728"/>
                <a:gd name="T3" fmla="*/ 0 h 384"/>
                <a:gd name="T4" fmla="*/ 0 w 1728"/>
                <a:gd name="T5" fmla="*/ 816 h 384"/>
                <a:gd name="T6" fmla="*/ 0 60000 65536"/>
                <a:gd name="T7" fmla="*/ 0 60000 65536"/>
                <a:gd name="T8" fmla="*/ 0 60000 65536"/>
                <a:gd name="T9" fmla="*/ 0 w 1728"/>
                <a:gd name="T10" fmla="*/ 0 h 384"/>
                <a:gd name="T11" fmla="*/ 1728 w 1728"/>
                <a:gd name="T12" fmla="*/ 384 h 384"/>
              </a:gdLst>
              <a:ahLst/>
              <a:cxnLst>
                <a:cxn ang="T6">
                  <a:pos x="T0" y="T1"/>
                </a:cxn>
                <a:cxn ang="T7">
                  <a:pos x="T2" y="T3"/>
                </a:cxn>
                <a:cxn ang="T8">
                  <a:pos x="T4" y="T5"/>
                </a:cxn>
              </a:cxnLst>
              <a:rect l="T9" t="T10" r="T11" b="T12"/>
              <a:pathLst>
                <a:path w="1728" h="384">
                  <a:moveTo>
                    <a:pt x="1728" y="0"/>
                  </a:moveTo>
                  <a:lnTo>
                    <a:pt x="0" y="0"/>
                  </a:lnTo>
                  <a:lnTo>
                    <a:pt x="0" y="384"/>
                  </a:lnTo>
                </a:path>
              </a:pathLst>
            </a:custGeom>
            <a:noFill/>
            <a:ln w="38100" cap="flat" cmpd="sng" algn="ctr">
              <a:solidFill>
                <a:schemeClr val="tx1">
                  <a:lumMod val="60000"/>
                  <a:lumOff val="4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lIns="82124" tIns="41061" rIns="82124" bIns="41061" anchor="ctr">
              <a:spAutoFit/>
            </a:bodyPr>
            <a:lstStyle/>
            <a:p>
              <a:pPr fontAlgn="auto">
                <a:spcBef>
                  <a:spcPts val="0"/>
                </a:spcBef>
                <a:spcAft>
                  <a:spcPts val="0"/>
                </a:spcAft>
                <a:defRPr/>
              </a:pPr>
              <a:endParaRPr lang="en-US" dirty="0">
                <a:solidFill>
                  <a:schemeClr val="bg1"/>
                </a:solidFill>
                <a:latin typeface="+mn-lt"/>
                <a:cs typeface="Arial" pitchFamily="34" charset="0"/>
              </a:endParaRPr>
            </a:p>
          </p:txBody>
        </p:sp>
        <p:grpSp>
          <p:nvGrpSpPr>
            <p:cNvPr id="6" name="Group 87"/>
            <p:cNvGrpSpPr>
              <a:grpSpLocks/>
            </p:cNvGrpSpPr>
            <p:nvPr/>
          </p:nvGrpSpPr>
          <p:grpSpPr bwMode="auto">
            <a:xfrm>
              <a:off x="307579" y="4865699"/>
              <a:ext cx="963323" cy="986391"/>
              <a:chOff x="151749" y="3958065"/>
              <a:chExt cx="1015492" cy="1040381"/>
            </a:xfrm>
          </p:grpSpPr>
          <p:sp>
            <p:nvSpPr>
              <p:cNvPr id="79" name="Oval 276"/>
              <p:cNvSpPr>
                <a:spLocks noChangeArrowheads="1"/>
              </p:cNvSpPr>
              <p:nvPr/>
            </p:nvSpPr>
            <p:spPr bwMode="auto">
              <a:xfrm>
                <a:off x="151749" y="3992919"/>
                <a:ext cx="1006561" cy="1005527"/>
              </a:xfrm>
              <a:prstGeom prst="ellipse">
                <a:avLst/>
              </a:prstGeom>
              <a:gradFill flip="none" rotWithShape="1">
                <a:gsLst>
                  <a:gs pos="0">
                    <a:schemeClr val="accent1"/>
                  </a:gs>
                  <a:gs pos="100000">
                    <a:srgbClr val="003D55"/>
                  </a:gs>
                </a:gsLst>
                <a:lin ang="5400000" scaled="0"/>
                <a:tileRect/>
              </a:gradFill>
              <a:ln w="38100" algn="ctr">
                <a:solidFill>
                  <a:schemeClr val="bg1">
                    <a:lumMod val="75000"/>
                  </a:schemeClr>
                </a:solidFill>
                <a:round/>
                <a:headEnd/>
                <a:tailEnd/>
              </a:ln>
            </p:spPr>
            <p:txBody>
              <a:bodyPr lIns="73025" tIns="36511" rIns="73025" bIns="36511" anchor="ctr"/>
              <a:lstStyle/>
              <a:p>
                <a:pPr eaLnBrk="0" fontAlgn="auto" hangingPunct="0">
                  <a:lnSpc>
                    <a:spcPct val="90000"/>
                  </a:lnSpc>
                  <a:spcBef>
                    <a:spcPts val="0"/>
                  </a:spcBef>
                  <a:spcAft>
                    <a:spcPts val="0"/>
                  </a:spcAft>
                  <a:defRPr/>
                </a:pPr>
                <a:endParaRPr lang="en-US" kern="0" dirty="0">
                  <a:solidFill>
                    <a:sysClr val="windowText" lastClr="000000"/>
                  </a:solidFill>
                  <a:latin typeface="+mn-lt"/>
                </a:endParaRPr>
              </a:p>
            </p:txBody>
          </p:sp>
          <p:pic>
            <p:nvPicPr>
              <p:cNvPr id="80" name="Picture 2" descr="C:\Users\J\Documents\Duarte\New images\iStock_000002615229Large_07-1640.png"/>
              <p:cNvPicPr>
                <a:picLocks noChangeAspect="1" noChangeArrowheads="1"/>
              </p:cNvPicPr>
              <p:nvPr/>
            </p:nvPicPr>
            <p:blipFill>
              <a:blip r:embed="rId7" cstate="print"/>
              <a:srcRect r="31818"/>
              <a:stretch>
                <a:fillRect/>
              </a:stretch>
            </p:blipFill>
            <p:spPr bwMode="auto">
              <a:xfrm>
                <a:off x="156735" y="3958065"/>
                <a:ext cx="1010506" cy="1025632"/>
              </a:xfrm>
              <a:prstGeom prst="ellipse">
                <a:avLst/>
              </a:prstGeom>
              <a:gradFill flip="none" rotWithShape="1">
                <a:gsLst>
                  <a:gs pos="0">
                    <a:schemeClr val="accent1"/>
                  </a:gs>
                  <a:gs pos="100000">
                    <a:srgbClr val="003D55"/>
                  </a:gs>
                </a:gsLst>
                <a:lin ang="5400000" scaled="0"/>
                <a:tileRect/>
              </a:gradFill>
              <a:ln w="38100" algn="ctr">
                <a:solidFill>
                  <a:schemeClr val="bg1">
                    <a:lumMod val="75000"/>
                  </a:schemeClr>
                </a:solidFill>
                <a:round/>
                <a:headEnd/>
                <a:tailEnd/>
              </a:ln>
              <a:effectLst>
                <a:outerShdw blurRad="50800" dist="38100" dir="5400000" algn="t" rotWithShape="0">
                  <a:prstClr val="black">
                    <a:alpha val="40000"/>
                  </a:prstClr>
                </a:outerShdw>
              </a:effectLst>
            </p:spPr>
          </p:pic>
        </p:grpSp>
      </p:grpSp>
      <p:grpSp>
        <p:nvGrpSpPr>
          <p:cNvPr id="7" name="Group 110"/>
          <p:cNvGrpSpPr/>
          <p:nvPr/>
        </p:nvGrpSpPr>
        <p:grpSpPr>
          <a:xfrm>
            <a:off x="4245518" y="1908169"/>
            <a:ext cx="4606393" cy="977906"/>
            <a:chOff x="4245518" y="1908169"/>
            <a:chExt cx="4606393" cy="977906"/>
          </a:xfrm>
        </p:grpSpPr>
        <p:sp>
          <p:nvSpPr>
            <p:cNvPr id="82" name="AutoShape 44"/>
            <p:cNvSpPr>
              <a:spLocks noChangeArrowheads="1"/>
            </p:cNvSpPr>
            <p:nvPr/>
          </p:nvSpPr>
          <p:spPr bwMode="auto">
            <a:xfrm flipH="1">
              <a:off x="5005993" y="1908169"/>
              <a:ext cx="3378017" cy="977906"/>
            </a:xfrm>
            <a:prstGeom prst="roundRect">
              <a:avLst>
                <a:gd name="adj" fmla="val 0"/>
              </a:avLst>
            </a:prstGeom>
            <a:gradFill flip="none" rotWithShape="1">
              <a:gsLst>
                <a:gs pos="55000">
                  <a:schemeClr val="bg1">
                    <a:lumMod val="85000"/>
                  </a:schemeClr>
                </a:gs>
                <a:gs pos="100000">
                  <a:srgbClr val="1F2508">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endParaRPr>
            </a:p>
          </p:txBody>
        </p:sp>
        <p:sp>
          <p:nvSpPr>
            <p:cNvPr id="83" name="Text Box 129"/>
            <p:cNvSpPr txBox="1">
              <a:spLocks noChangeArrowheads="1"/>
            </p:cNvSpPr>
            <p:nvPr/>
          </p:nvSpPr>
          <p:spPr bwMode="auto">
            <a:xfrm>
              <a:off x="6410325" y="1994387"/>
              <a:ext cx="1423398" cy="810046"/>
            </a:xfrm>
            <a:prstGeom prst="rect">
              <a:avLst/>
            </a:prstGeom>
            <a:noFill/>
            <a:ln w="19050" algn="ctr">
              <a:noFill/>
              <a:miter lim="800000"/>
              <a:headEnd/>
              <a:tailEnd/>
            </a:ln>
          </p:spPr>
          <p:txBody>
            <a:bodyPr wrap="square" lIns="82124" tIns="41061" rIns="82124" bIns="41061" anchor="ctr">
              <a:spAutoFit/>
            </a:bodyPr>
            <a:lstStyle/>
            <a:p>
              <a:pPr algn="r" defTabSz="814388" fontAlgn="auto">
                <a:lnSpc>
                  <a:spcPct val="90000"/>
                </a:lnSpc>
                <a:spcBef>
                  <a:spcPts val="0"/>
                </a:spcBef>
                <a:spcAft>
                  <a:spcPts val="0"/>
                </a:spcAft>
                <a:defRPr/>
              </a:pPr>
              <a:r>
                <a:rPr lang="en-US" sz="1050" dirty="0" smtClean="0">
                  <a:solidFill>
                    <a:srgbClr val="435153"/>
                  </a:solidFill>
                  <a:latin typeface="+mn-lt"/>
                  <a:cs typeface="Arial" pitchFamily="34" charset="0"/>
                </a:rPr>
                <a:t>Bring Connectivity </a:t>
              </a:r>
              <a:br>
                <a:rPr lang="en-US" sz="1050" dirty="0" smtClean="0">
                  <a:solidFill>
                    <a:srgbClr val="435153"/>
                  </a:solidFill>
                  <a:latin typeface="+mn-lt"/>
                  <a:cs typeface="Arial" pitchFamily="34" charset="0"/>
                </a:rPr>
              </a:br>
              <a:r>
                <a:rPr lang="en-US" sz="1050" dirty="0" smtClean="0">
                  <a:solidFill>
                    <a:srgbClr val="435153"/>
                  </a:solidFill>
                  <a:latin typeface="+mn-lt"/>
                  <a:cs typeface="Arial" pitchFamily="34" charset="0"/>
                </a:rPr>
                <a:t>to the Hospital’s Infrastructure Through Automated Biomed Devices</a:t>
              </a:r>
              <a:endParaRPr lang="en-US" sz="1050" dirty="0">
                <a:solidFill>
                  <a:srgbClr val="435153"/>
                </a:solidFill>
                <a:latin typeface="+mn-lt"/>
                <a:cs typeface="Arial" pitchFamily="34" charset="0"/>
              </a:endParaRPr>
            </a:p>
          </p:txBody>
        </p:sp>
        <p:sp>
          <p:nvSpPr>
            <p:cNvPr id="84" name="Freeform 127"/>
            <p:cNvSpPr>
              <a:spLocks/>
            </p:cNvSpPr>
            <p:nvPr/>
          </p:nvSpPr>
          <p:spPr bwMode="auto">
            <a:xfrm flipV="1">
              <a:off x="4245518" y="2375295"/>
              <a:ext cx="1920246" cy="224406"/>
            </a:xfrm>
            <a:custGeom>
              <a:avLst/>
              <a:gdLst>
                <a:gd name="T0" fmla="*/ 816 w 1728"/>
                <a:gd name="T1" fmla="*/ 0 h 384"/>
                <a:gd name="T2" fmla="*/ 0 w 1728"/>
                <a:gd name="T3" fmla="*/ 0 h 384"/>
                <a:gd name="T4" fmla="*/ 0 w 1728"/>
                <a:gd name="T5" fmla="*/ 816 h 384"/>
                <a:gd name="T6" fmla="*/ 0 60000 65536"/>
                <a:gd name="T7" fmla="*/ 0 60000 65536"/>
                <a:gd name="T8" fmla="*/ 0 60000 65536"/>
                <a:gd name="T9" fmla="*/ 0 w 1728"/>
                <a:gd name="T10" fmla="*/ 0 h 384"/>
                <a:gd name="T11" fmla="*/ 1728 w 1728"/>
                <a:gd name="T12" fmla="*/ 384 h 384"/>
              </a:gdLst>
              <a:ahLst/>
              <a:cxnLst>
                <a:cxn ang="T6">
                  <a:pos x="T0" y="T1"/>
                </a:cxn>
                <a:cxn ang="T7">
                  <a:pos x="T2" y="T3"/>
                </a:cxn>
                <a:cxn ang="T8">
                  <a:pos x="T4" y="T5"/>
                </a:cxn>
              </a:cxnLst>
              <a:rect l="T9" t="T10" r="T11" b="T12"/>
              <a:pathLst>
                <a:path w="1728" h="384">
                  <a:moveTo>
                    <a:pt x="1728" y="0"/>
                  </a:moveTo>
                  <a:lnTo>
                    <a:pt x="0" y="0"/>
                  </a:lnTo>
                  <a:lnTo>
                    <a:pt x="0" y="384"/>
                  </a:lnTo>
                </a:path>
              </a:pathLst>
            </a:custGeom>
            <a:noFill/>
            <a:ln w="38100" cap="flat" cmpd="sng" algn="ctr">
              <a:solidFill>
                <a:schemeClr val="tx1">
                  <a:lumMod val="60000"/>
                  <a:lumOff val="4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rot="10800000" lIns="82124" tIns="41061" rIns="82124" bIns="41061" anchor="ctr">
              <a:spAutoFit/>
            </a:bodyPr>
            <a:lstStyle/>
            <a:p>
              <a:pPr fontAlgn="auto">
                <a:spcBef>
                  <a:spcPts val="0"/>
                </a:spcBef>
                <a:spcAft>
                  <a:spcPts val="0"/>
                </a:spcAft>
                <a:defRPr/>
              </a:pPr>
              <a:endParaRPr lang="en-US" sz="1000" dirty="0">
                <a:solidFill>
                  <a:schemeClr val="bg1"/>
                </a:solidFill>
                <a:latin typeface="+mn-lt"/>
                <a:cs typeface="Arial" pitchFamily="34" charset="0"/>
              </a:endParaRPr>
            </a:p>
          </p:txBody>
        </p:sp>
        <p:grpSp>
          <p:nvGrpSpPr>
            <p:cNvPr id="8" name="Group 102"/>
            <p:cNvGrpSpPr>
              <a:grpSpLocks/>
            </p:cNvGrpSpPr>
            <p:nvPr/>
          </p:nvGrpSpPr>
          <p:grpSpPr bwMode="auto">
            <a:xfrm>
              <a:off x="7897060" y="1916713"/>
              <a:ext cx="954851" cy="954852"/>
              <a:chOff x="8052059" y="2140611"/>
              <a:chExt cx="1006545" cy="1006114"/>
            </a:xfrm>
          </p:grpSpPr>
          <p:sp>
            <p:nvSpPr>
              <p:cNvPr id="89" name="Oval 276"/>
              <p:cNvSpPr>
                <a:spLocks noChangeArrowheads="1"/>
              </p:cNvSpPr>
              <p:nvPr/>
            </p:nvSpPr>
            <p:spPr bwMode="auto">
              <a:xfrm>
                <a:off x="8052059" y="2140611"/>
                <a:ext cx="1006545" cy="1006114"/>
              </a:xfrm>
              <a:prstGeom prst="ellipse">
                <a:avLst/>
              </a:prstGeom>
              <a:gradFill flip="none" rotWithShape="1">
                <a:gsLst>
                  <a:gs pos="0">
                    <a:schemeClr val="accent1"/>
                  </a:gs>
                  <a:gs pos="100000">
                    <a:srgbClr val="003D55"/>
                  </a:gs>
                </a:gsLst>
                <a:lin ang="5400000" scaled="0"/>
                <a:tileRect/>
              </a:gradFill>
              <a:ln w="38100" algn="ctr">
                <a:solidFill>
                  <a:schemeClr val="bg1">
                    <a:lumMod val="75000"/>
                  </a:schemeClr>
                </a:solidFill>
                <a:round/>
                <a:headEnd/>
                <a:tailEnd/>
              </a:ln>
              <a:effectLst>
                <a:outerShdw blurRad="50800" dist="38100" dir="5400000" algn="t" rotWithShape="0">
                  <a:prstClr val="black">
                    <a:alpha val="40000"/>
                  </a:prstClr>
                </a:outerShdw>
              </a:effectLst>
            </p:spPr>
            <p:txBody>
              <a:bodyPr lIns="73025" tIns="36511" rIns="73025" bIns="36511" anchor="ctr"/>
              <a:lstStyle/>
              <a:p>
                <a:pPr eaLnBrk="0" hangingPunct="0">
                  <a:lnSpc>
                    <a:spcPct val="90000"/>
                  </a:lnSpc>
                  <a:defRPr/>
                </a:pPr>
                <a:endParaRPr lang="en-US" kern="0" dirty="0">
                  <a:solidFill>
                    <a:sysClr val="windowText" lastClr="000000"/>
                  </a:solidFill>
                </a:endParaRPr>
              </a:p>
            </p:txBody>
          </p:sp>
          <p:pic>
            <p:nvPicPr>
              <p:cNvPr id="87" name="Picture 31" descr="ventilator"/>
              <p:cNvPicPr>
                <a:picLocks noChangeAspect="1" noChangeArrowheads="1"/>
              </p:cNvPicPr>
              <p:nvPr/>
            </p:nvPicPr>
            <p:blipFill>
              <a:blip r:embed="rId8" cstate="print"/>
              <a:srcRect/>
              <a:stretch>
                <a:fillRect/>
              </a:stretch>
            </p:blipFill>
            <p:spPr bwMode="auto">
              <a:xfrm>
                <a:off x="8260834" y="2233269"/>
                <a:ext cx="520700" cy="835025"/>
              </a:xfrm>
              <a:prstGeom prst="rect">
                <a:avLst/>
              </a:prstGeom>
              <a:noFill/>
              <a:ln w="9525">
                <a:noFill/>
                <a:miter lim="800000"/>
                <a:headEnd/>
                <a:tailEnd/>
              </a:ln>
            </p:spPr>
          </p:pic>
        </p:grpSp>
      </p:grpSp>
      <p:grpSp>
        <p:nvGrpSpPr>
          <p:cNvPr id="9" name="Group 109"/>
          <p:cNvGrpSpPr/>
          <p:nvPr/>
        </p:nvGrpSpPr>
        <p:grpSpPr>
          <a:xfrm>
            <a:off x="5015568" y="3717979"/>
            <a:ext cx="3836343" cy="1435291"/>
            <a:chOff x="5015568" y="3717979"/>
            <a:chExt cx="3836343" cy="1435291"/>
          </a:xfrm>
        </p:grpSpPr>
        <p:sp>
          <p:nvSpPr>
            <p:cNvPr id="91" name="Freeform 41"/>
            <p:cNvSpPr>
              <a:spLocks/>
            </p:cNvSpPr>
            <p:nvPr/>
          </p:nvSpPr>
          <p:spPr bwMode="auto">
            <a:xfrm flipH="1">
              <a:off x="7563850" y="4632168"/>
              <a:ext cx="694301" cy="521102"/>
            </a:xfrm>
            <a:custGeom>
              <a:avLst/>
              <a:gdLst/>
              <a:ahLst/>
              <a:cxnLst>
                <a:cxn ang="0">
                  <a:pos x="0" y="0"/>
                </a:cxn>
                <a:cxn ang="0">
                  <a:pos x="0" y="192"/>
                </a:cxn>
                <a:cxn ang="0">
                  <a:pos x="624" y="192"/>
                </a:cxn>
                <a:cxn ang="0">
                  <a:pos x="624" y="384"/>
                </a:cxn>
              </a:cxnLst>
              <a:rect l="0" t="0" r="r" b="b"/>
              <a:pathLst>
                <a:path w="624" h="384">
                  <a:moveTo>
                    <a:pt x="0" y="0"/>
                  </a:moveTo>
                  <a:lnTo>
                    <a:pt x="0" y="192"/>
                  </a:lnTo>
                  <a:lnTo>
                    <a:pt x="624" y="192"/>
                  </a:lnTo>
                  <a:lnTo>
                    <a:pt x="624" y="384"/>
                  </a:lnTo>
                </a:path>
              </a:pathLst>
            </a:custGeom>
            <a:noFill/>
            <a:ln w="38100" cap="flat" cmpd="sng" algn="ctr">
              <a:solidFill>
                <a:schemeClr val="tx1">
                  <a:lumMod val="60000"/>
                  <a:lumOff val="4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sz="1000" dirty="0">
                <a:solidFill>
                  <a:schemeClr val="bg1"/>
                </a:solidFill>
                <a:latin typeface="+mn-lt"/>
              </a:endParaRPr>
            </a:p>
          </p:txBody>
        </p:sp>
        <p:sp>
          <p:nvSpPr>
            <p:cNvPr id="92" name="AutoShape 44"/>
            <p:cNvSpPr>
              <a:spLocks noChangeArrowheads="1"/>
            </p:cNvSpPr>
            <p:nvPr/>
          </p:nvSpPr>
          <p:spPr bwMode="auto">
            <a:xfrm flipH="1">
              <a:off x="5015568" y="3725965"/>
              <a:ext cx="3377973" cy="950809"/>
            </a:xfrm>
            <a:prstGeom prst="roundRect">
              <a:avLst>
                <a:gd name="adj" fmla="val 0"/>
              </a:avLst>
            </a:prstGeom>
            <a:gradFill flip="none" rotWithShape="1">
              <a:gsLst>
                <a:gs pos="55000">
                  <a:schemeClr val="bg1">
                    <a:lumMod val="85000"/>
                  </a:schemeClr>
                </a:gs>
                <a:gs pos="100000">
                  <a:srgbClr val="1F2508">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lt1"/>
                </a:solidFill>
              </a:endParaRPr>
            </a:p>
          </p:txBody>
        </p:sp>
        <p:sp>
          <p:nvSpPr>
            <p:cNvPr id="93" name="Freeform 127"/>
            <p:cNvSpPr>
              <a:spLocks/>
            </p:cNvSpPr>
            <p:nvPr/>
          </p:nvSpPr>
          <p:spPr bwMode="auto">
            <a:xfrm flipV="1">
              <a:off x="5871833" y="4276734"/>
              <a:ext cx="506041" cy="224405"/>
            </a:xfrm>
            <a:custGeom>
              <a:avLst/>
              <a:gdLst>
                <a:gd name="T0" fmla="*/ 816 w 1728"/>
                <a:gd name="T1" fmla="*/ 0 h 384"/>
                <a:gd name="T2" fmla="*/ 0 w 1728"/>
                <a:gd name="T3" fmla="*/ 0 h 384"/>
                <a:gd name="T4" fmla="*/ 0 w 1728"/>
                <a:gd name="T5" fmla="*/ 816 h 384"/>
                <a:gd name="T6" fmla="*/ 0 60000 65536"/>
                <a:gd name="T7" fmla="*/ 0 60000 65536"/>
                <a:gd name="T8" fmla="*/ 0 60000 65536"/>
                <a:gd name="T9" fmla="*/ 0 w 1728"/>
                <a:gd name="T10" fmla="*/ 0 h 384"/>
                <a:gd name="T11" fmla="*/ 1728 w 1728"/>
                <a:gd name="T12" fmla="*/ 384 h 384"/>
              </a:gdLst>
              <a:ahLst/>
              <a:cxnLst>
                <a:cxn ang="T6">
                  <a:pos x="T0" y="T1"/>
                </a:cxn>
                <a:cxn ang="T7">
                  <a:pos x="T2" y="T3"/>
                </a:cxn>
                <a:cxn ang="T8">
                  <a:pos x="T4" y="T5"/>
                </a:cxn>
              </a:cxnLst>
              <a:rect l="T9" t="T10" r="T11" b="T12"/>
              <a:pathLst>
                <a:path w="1728" h="384">
                  <a:moveTo>
                    <a:pt x="1728" y="0"/>
                  </a:moveTo>
                  <a:lnTo>
                    <a:pt x="0" y="0"/>
                  </a:lnTo>
                  <a:lnTo>
                    <a:pt x="0" y="384"/>
                  </a:lnTo>
                </a:path>
              </a:pathLst>
            </a:custGeom>
            <a:noFill/>
            <a:ln w="38100" cap="flat" cmpd="sng" algn="ctr">
              <a:solidFill>
                <a:schemeClr val="tx1">
                  <a:lumMod val="60000"/>
                  <a:lumOff val="4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rot="10800000" lIns="82124" tIns="41061" rIns="82124" bIns="41061" anchor="ctr">
              <a:spAutoFit/>
            </a:bodyPr>
            <a:lstStyle/>
            <a:p>
              <a:pPr fontAlgn="auto">
                <a:spcBef>
                  <a:spcPts val="0"/>
                </a:spcBef>
                <a:spcAft>
                  <a:spcPts val="0"/>
                </a:spcAft>
                <a:defRPr/>
              </a:pPr>
              <a:endParaRPr lang="en-US" sz="1000" dirty="0">
                <a:solidFill>
                  <a:schemeClr val="bg1"/>
                </a:solidFill>
                <a:latin typeface="+mn-lt"/>
                <a:cs typeface="Arial" pitchFamily="34" charset="0"/>
              </a:endParaRPr>
            </a:p>
          </p:txBody>
        </p:sp>
        <p:sp>
          <p:nvSpPr>
            <p:cNvPr id="94" name="Text Box 129"/>
            <p:cNvSpPr txBox="1">
              <a:spLocks noChangeArrowheads="1"/>
            </p:cNvSpPr>
            <p:nvPr/>
          </p:nvSpPr>
          <p:spPr bwMode="auto">
            <a:xfrm>
              <a:off x="6248401" y="3809168"/>
              <a:ext cx="1574782" cy="810046"/>
            </a:xfrm>
            <a:prstGeom prst="rect">
              <a:avLst/>
            </a:prstGeom>
            <a:noFill/>
            <a:ln w="19050" algn="ctr">
              <a:noFill/>
              <a:miter lim="800000"/>
              <a:headEnd/>
              <a:tailEnd/>
            </a:ln>
          </p:spPr>
          <p:txBody>
            <a:bodyPr wrap="square" lIns="82124" tIns="41061" rIns="82124" bIns="41061" anchor="ctr">
              <a:spAutoFit/>
            </a:bodyPr>
            <a:lstStyle/>
            <a:p>
              <a:pPr algn="r" defTabSz="814388" fontAlgn="auto">
                <a:lnSpc>
                  <a:spcPct val="90000"/>
                </a:lnSpc>
                <a:spcBef>
                  <a:spcPts val="0"/>
                </a:spcBef>
                <a:spcAft>
                  <a:spcPts val="0"/>
                </a:spcAft>
                <a:defRPr/>
              </a:pPr>
              <a:r>
                <a:rPr lang="en-US" sz="1050" dirty="0" smtClean="0">
                  <a:solidFill>
                    <a:srgbClr val="435153"/>
                  </a:solidFill>
                  <a:latin typeface="+mn-lt"/>
                  <a:cs typeface="Arial" pitchFamily="34" charset="0"/>
                </a:rPr>
                <a:t>Meet Government </a:t>
              </a:r>
              <a:br>
                <a:rPr lang="en-US" sz="1050" dirty="0" smtClean="0">
                  <a:solidFill>
                    <a:srgbClr val="435153"/>
                  </a:solidFill>
                  <a:latin typeface="+mn-lt"/>
                  <a:cs typeface="Arial" pitchFamily="34" charset="0"/>
                </a:rPr>
              </a:br>
              <a:r>
                <a:rPr lang="en-US" sz="1050" dirty="0" smtClean="0">
                  <a:solidFill>
                    <a:srgbClr val="435153"/>
                  </a:solidFill>
                  <a:latin typeface="+mn-lt"/>
                  <a:cs typeface="Arial" pitchFamily="34" charset="0"/>
                </a:rPr>
                <a:t>and Industry Mandates </a:t>
              </a:r>
            </a:p>
            <a:p>
              <a:pPr algn="r" defTabSz="814388" fontAlgn="auto">
                <a:lnSpc>
                  <a:spcPct val="90000"/>
                </a:lnSpc>
                <a:spcBef>
                  <a:spcPts val="0"/>
                </a:spcBef>
                <a:spcAft>
                  <a:spcPts val="0"/>
                </a:spcAft>
                <a:defRPr/>
              </a:pPr>
              <a:r>
                <a:rPr lang="en-US" sz="1050" dirty="0" smtClean="0">
                  <a:solidFill>
                    <a:srgbClr val="435153"/>
                  </a:solidFill>
                  <a:latin typeface="+mn-lt"/>
                  <a:cs typeface="Arial" pitchFamily="34" charset="0"/>
                </a:rPr>
                <a:t>Through A Regulatory Compliant Architecture </a:t>
              </a:r>
              <a:br>
                <a:rPr lang="en-US" sz="1050" dirty="0" smtClean="0">
                  <a:solidFill>
                    <a:srgbClr val="435153"/>
                  </a:solidFill>
                  <a:latin typeface="+mn-lt"/>
                  <a:cs typeface="Arial" pitchFamily="34" charset="0"/>
                </a:rPr>
              </a:br>
              <a:r>
                <a:rPr lang="en-US" sz="1050" dirty="0" smtClean="0">
                  <a:solidFill>
                    <a:srgbClr val="435153"/>
                  </a:solidFill>
                  <a:latin typeface="+mn-lt"/>
                  <a:cs typeface="Arial" pitchFamily="34" charset="0"/>
                </a:rPr>
                <a:t>(ex: PCI)</a:t>
              </a:r>
              <a:endParaRPr lang="en-US" sz="1050" dirty="0">
                <a:solidFill>
                  <a:srgbClr val="435153"/>
                </a:solidFill>
                <a:latin typeface="+mn-lt"/>
                <a:cs typeface="Arial" pitchFamily="34" charset="0"/>
              </a:endParaRPr>
            </a:p>
          </p:txBody>
        </p:sp>
        <p:grpSp>
          <p:nvGrpSpPr>
            <p:cNvPr id="10" name="Group 103"/>
            <p:cNvGrpSpPr>
              <a:grpSpLocks/>
            </p:cNvGrpSpPr>
            <p:nvPr/>
          </p:nvGrpSpPr>
          <p:grpSpPr bwMode="auto">
            <a:xfrm>
              <a:off x="7897060" y="3717979"/>
              <a:ext cx="954851" cy="954851"/>
              <a:chOff x="8052044" y="4038520"/>
              <a:chExt cx="1006558" cy="1006104"/>
            </a:xfrm>
          </p:grpSpPr>
          <p:sp>
            <p:nvSpPr>
              <p:cNvPr id="99" name="Oval 276"/>
              <p:cNvSpPr>
                <a:spLocks noChangeArrowheads="1"/>
              </p:cNvSpPr>
              <p:nvPr/>
            </p:nvSpPr>
            <p:spPr bwMode="auto">
              <a:xfrm>
                <a:off x="8052044" y="4038520"/>
                <a:ext cx="1006558" cy="1006104"/>
              </a:xfrm>
              <a:prstGeom prst="ellipse">
                <a:avLst/>
              </a:prstGeom>
              <a:gradFill flip="none" rotWithShape="1">
                <a:gsLst>
                  <a:gs pos="0">
                    <a:schemeClr val="accent1"/>
                  </a:gs>
                  <a:gs pos="100000">
                    <a:srgbClr val="003D55"/>
                  </a:gs>
                </a:gsLst>
                <a:lin ang="5400000" scaled="0"/>
                <a:tileRect/>
              </a:gradFill>
              <a:ln w="38100" algn="ctr">
                <a:solidFill>
                  <a:schemeClr val="bg1">
                    <a:lumMod val="75000"/>
                  </a:schemeClr>
                </a:solidFill>
                <a:round/>
                <a:headEnd/>
                <a:tailEnd/>
              </a:ln>
              <a:effectLst>
                <a:outerShdw blurRad="50800" dist="38100" dir="5400000" algn="t" rotWithShape="0">
                  <a:prstClr val="black">
                    <a:alpha val="40000"/>
                  </a:prstClr>
                </a:outerShdw>
              </a:effectLst>
            </p:spPr>
            <p:txBody>
              <a:bodyPr lIns="73025" tIns="36511" rIns="73025" bIns="36511" anchor="ctr"/>
              <a:lstStyle/>
              <a:p>
                <a:pPr eaLnBrk="0" hangingPunct="0">
                  <a:lnSpc>
                    <a:spcPct val="90000"/>
                  </a:lnSpc>
                  <a:defRPr/>
                </a:pPr>
                <a:endParaRPr lang="en-US" kern="0" dirty="0">
                  <a:solidFill>
                    <a:sysClr val="windowText" lastClr="000000"/>
                  </a:solidFill>
                </a:endParaRPr>
              </a:p>
            </p:txBody>
          </p:sp>
          <p:pic>
            <p:nvPicPr>
              <p:cNvPr id="97" name="Picture 39" descr="lock"/>
              <p:cNvPicPr>
                <a:picLocks noChangeAspect="1" noChangeArrowheads="1"/>
              </p:cNvPicPr>
              <p:nvPr/>
            </p:nvPicPr>
            <p:blipFill>
              <a:blip r:embed="rId9" cstate="print"/>
              <a:srcRect/>
              <a:stretch>
                <a:fillRect/>
              </a:stretch>
            </p:blipFill>
            <p:spPr bwMode="auto">
              <a:xfrm>
                <a:off x="8244165" y="4114800"/>
                <a:ext cx="607391" cy="784225"/>
              </a:xfrm>
              <a:prstGeom prst="rect">
                <a:avLst/>
              </a:prstGeom>
              <a:noFill/>
              <a:ln w="9525">
                <a:noFill/>
                <a:miter lim="800000"/>
                <a:headEnd/>
                <a:tailEnd/>
              </a:ln>
            </p:spPr>
          </p:pic>
        </p:grpSp>
      </p:grpSp>
      <p:sp>
        <p:nvSpPr>
          <p:cNvPr id="105" name="Title 104"/>
          <p:cNvSpPr>
            <a:spLocks noGrp="1"/>
          </p:cNvSpPr>
          <p:nvPr>
            <p:ph type="title"/>
          </p:nvPr>
        </p:nvSpPr>
        <p:spPr/>
        <p:txBody>
          <a:bodyPr/>
          <a:lstStyle/>
          <a:p>
            <a:pPr lvl="0"/>
            <a:r>
              <a:rPr lang="en-US" dirty="0" smtClean="0"/>
              <a:t>Secure Foundation: </a:t>
            </a:r>
            <a:br>
              <a:rPr lang="en-US" dirty="0" smtClean="0"/>
            </a:br>
            <a:r>
              <a:rPr lang="en-US" dirty="0" smtClean="0"/>
              <a:t>Cisco Medical Grade Network Framework</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a:defRPr/>
            </a:pPr>
            <a:endParaRPr lang="en-US"/>
          </a:p>
        </p:txBody>
      </p:sp>
      <p:sp>
        <p:nvSpPr>
          <p:cNvPr id="15363"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a:p>
        </p:txBody>
      </p:sp>
      <p:sp>
        <p:nvSpPr>
          <p:cNvPr id="15364" name="AutoShape 40"/>
          <p:cNvSpPr>
            <a:spLocks noChangeArrowheads="1"/>
          </p:cNvSpPr>
          <p:nvPr/>
        </p:nvSpPr>
        <p:spPr bwMode="ltGray">
          <a:xfrm>
            <a:off x="609600" y="6260528"/>
            <a:ext cx="81534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sp>
        <p:nvSpPr>
          <p:cNvPr id="15365" name="Rectangle 45"/>
          <p:cNvSpPr>
            <a:spLocks noGrp="1" noChangeArrowheads="1"/>
          </p:cNvSpPr>
          <p:nvPr>
            <p:ph type="title"/>
          </p:nvPr>
        </p:nvSpPr>
        <p:spPr/>
        <p:txBody>
          <a:bodyPr/>
          <a:lstStyle/>
          <a:p>
            <a:pPr eaLnBrk="1" hangingPunct="1"/>
            <a:r>
              <a:rPr lang="en-GB" dirty="0" smtClean="0"/>
              <a:t>MGN—Architecture Overview Poster</a:t>
            </a:r>
            <a:endParaRPr lang="en-US" dirty="0" smtClean="0"/>
          </a:p>
        </p:txBody>
      </p:sp>
      <p:pic>
        <p:nvPicPr>
          <p:cNvPr id="15366" name="Picture 2"/>
          <p:cNvPicPr>
            <a:picLocks noChangeAspect="1" noChangeArrowheads="1"/>
          </p:cNvPicPr>
          <p:nvPr/>
        </p:nvPicPr>
        <p:blipFill>
          <a:blip r:embed="rId3" cstate="print"/>
          <a:srcRect l="3461" r="3287"/>
          <a:stretch>
            <a:fillRect/>
          </a:stretch>
        </p:blipFill>
        <p:spPr bwMode="auto">
          <a:xfrm>
            <a:off x="1270000" y="1392239"/>
            <a:ext cx="6845300" cy="4587875"/>
          </a:xfrm>
          <a:prstGeom prst="rect">
            <a:avLst/>
          </a:prstGeom>
          <a:noFill/>
          <a:ln w="9525">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9"/>
          <p:cNvSpPr>
            <a:spLocks noChangeArrowheads="1"/>
          </p:cNvSpPr>
          <p:nvPr/>
        </p:nvSpPr>
        <p:spPr bwMode="auto">
          <a:xfrm>
            <a:off x="6388101" y="1174750"/>
            <a:ext cx="2603500" cy="5067300"/>
          </a:xfrm>
          <a:prstGeom prst="rect">
            <a:avLst/>
          </a:prstGeom>
          <a:gradFill rotWithShape="1">
            <a:gsLst>
              <a:gs pos="0">
                <a:srgbClr val="8E8E95"/>
              </a:gs>
              <a:gs pos="100000">
                <a:srgbClr val="424245"/>
              </a:gs>
            </a:gsLst>
            <a:lin ang="5400000" scaled="1"/>
          </a:gradFill>
          <a:ln w="28575" algn="ctr">
            <a:noFill/>
            <a:round/>
            <a:headEnd/>
            <a:tailEnd/>
          </a:ln>
        </p:spPr>
        <p:txBody>
          <a:bodyPr wrap="none" lIns="73025" tIns="36511" rIns="73025" bIns="36511" anchor="ctr"/>
          <a:lstStyle/>
          <a:p>
            <a:pPr defTabSz="814388"/>
            <a:endParaRPr lang="en-US"/>
          </a:p>
        </p:txBody>
      </p:sp>
      <p:sp>
        <p:nvSpPr>
          <p:cNvPr id="31747" name="AutoShape 3"/>
          <p:cNvSpPr>
            <a:spLocks noChangeArrowheads="1"/>
          </p:cNvSpPr>
          <p:nvPr/>
        </p:nvSpPr>
        <p:spPr bwMode="auto">
          <a:xfrm>
            <a:off x="212726" y="1200150"/>
            <a:ext cx="6003925" cy="5048250"/>
          </a:xfrm>
          <a:prstGeom prst="homePlate">
            <a:avLst>
              <a:gd name="adj" fmla="val 14884"/>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a:defRPr/>
            </a:pPr>
            <a:endParaRPr lang="en-US"/>
          </a:p>
        </p:txBody>
      </p:sp>
      <p:sp>
        <p:nvSpPr>
          <p:cNvPr id="7172" name="Rectangle 27"/>
          <p:cNvSpPr>
            <a:spLocks noGrp="1" noChangeArrowheads="1"/>
          </p:cNvSpPr>
          <p:nvPr>
            <p:ph type="title"/>
          </p:nvPr>
        </p:nvSpPr>
        <p:spPr>
          <a:xfrm>
            <a:off x="304801" y="304800"/>
            <a:ext cx="7435849" cy="838200"/>
          </a:xfrm>
        </p:spPr>
        <p:txBody>
          <a:bodyPr/>
          <a:lstStyle/>
          <a:p>
            <a:pPr eaLnBrk="1" hangingPunct="1"/>
            <a:r>
              <a:rPr lang="en-US" sz="3200" dirty="0" smtClean="0">
                <a:solidFill>
                  <a:schemeClr val="accent1"/>
                </a:solidFill>
              </a:rPr>
              <a:t>Healthcare Wireless </a:t>
            </a:r>
            <a:r>
              <a:rPr lang="en-US" dirty="0" smtClean="0">
                <a:solidFill>
                  <a:schemeClr val="accent1"/>
                </a:solidFill>
              </a:rPr>
              <a:t>Industry</a:t>
            </a:r>
            <a:r>
              <a:rPr lang="en-US" sz="3200" dirty="0" smtClean="0">
                <a:solidFill>
                  <a:schemeClr val="accent1"/>
                </a:solidFill>
              </a:rPr>
              <a:t> Trends </a:t>
            </a:r>
          </a:p>
        </p:txBody>
      </p:sp>
      <p:sp>
        <p:nvSpPr>
          <p:cNvPr id="7173" name="Rectangle 5"/>
          <p:cNvSpPr>
            <a:spLocks noChangeArrowheads="1"/>
          </p:cNvSpPr>
          <p:nvPr/>
        </p:nvSpPr>
        <p:spPr bwMode="gray">
          <a:xfrm>
            <a:off x="430213" y="1519240"/>
            <a:ext cx="5181600" cy="350837"/>
          </a:xfrm>
          <a:prstGeom prst="rect">
            <a:avLst/>
          </a:prstGeom>
          <a:noFill/>
          <a:ln w="9525">
            <a:noFill/>
            <a:miter lim="800000"/>
            <a:headEnd/>
            <a:tailEnd/>
          </a:ln>
        </p:spPr>
        <p:txBody>
          <a:bodyPr anchor="ctr"/>
          <a:lstStyle/>
          <a:p>
            <a:pPr algn="l">
              <a:lnSpc>
                <a:spcPct val="95000"/>
              </a:lnSpc>
              <a:spcBef>
                <a:spcPct val="50000"/>
              </a:spcBef>
              <a:buClr>
                <a:schemeClr val="tx2"/>
              </a:buClr>
              <a:buSzPct val="100000"/>
              <a:buFont typeface="Trebuchet MS" pitchFamily="34" charset="0"/>
              <a:buNone/>
            </a:pPr>
            <a:r>
              <a:rPr lang="en-US" sz="1600" b="0">
                <a:solidFill>
                  <a:schemeClr val="bg1"/>
                </a:solidFill>
              </a:rPr>
              <a:t>Highly mobile workforce</a:t>
            </a:r>
          </a:p>
        </p:txBody>
      </p:sp>
      <p:sp>
        <p:nvSpPr>
          <p:cNvPr id="7174" name="Rectangle 7"/>
          <p:cNvSpPr>
            <a:spLocks noChangeArrowheads="1"/>
          </p:cNvSpPr>
          <p:nvPr/>
        </p:nvSpPr>
        <p:spPr bwMode="gray">
          <a:xfrm>
            <a:off x="430213" y="3124200"/>
            <a:ext cx="5181600" cy="350838"/>
          </a:xfrm>
          <a:prstGeom prst="rect">
            <a:avLst/>
          </a:prstGeom>
          <a:noFill/>
          <a:ln w="9525">
            <a:noFill/>
            <a:miter lim="800000"/>
            <a:headEnd/>
            <a:tailEnd/>
          </a:ln>
        </p:spPr>
        <p:txBody>
          <a:bodyPr anchor="ctr"/>
          <a:lstStyle/>
          <a:p>
            <a:pPr algn="l">
              <a:lnSpc>
                <a:spcPct val="95000"/>
              </a:lnSpc>
              <a:spcBef>
                <a:spcPct val="50000"/>
              </a:spcBef>
              <a:buClr>
                <a:schemeClr val="tx2"/>
              </a:buClr>
              <a:buSzPct val="100000"/>
              <a:buFont typeface="Trebuchet MS" pitchFamily="34" charset="0"/>
              <a:buNone/>
            </a:pPr>
            <a:r>
              <a:rPr lang="en-US" sz="1600" b="0">
                <a:solidFill>
                  <a:schemeClr val="bg1"/>
                </a:solidFill>
              </a:rPr>
              <a:t>Greater information access at point of care</a:t>
            </a:r>
          </a:p>
        </p:txBody>
      </p:sp>
      <p:sp>
        <p:nvSpPr>
          <p:cNvPr id="7175" name="Rectangle 8"/>
          <p:cNvSpPr>
            <a:spLocks noChangeArrowheads="1"/>
          </p:cNvSpPr>
          <p:nvPr/>
        </p:nvSpPr>
        <p:spPr bwMode="gray">
          <a:xfrm>
            <a:off x="430213" y="3925890"/>
            <a:ext cx="5181600" cy="350837"/>
          </a:xfrm>
          <a:prstGeom prst="rect">
            <a:avLst/>
          </a:prstGeom>
          <a:noFill/>
          <a:ln w="9525">
            <a:noFill/>
            <a:miter lim="800000"/>
            <a:headEnd/>
            <a:tailEnd/>
          </a:ln>
        </p:spPr>
        <p:txBody>
          <a:bodyPr anchor="ctr"/>
          <a:lstStyle/>
          <a:p>
            <a:pPr algn="l">
              <a:lnSpc>
                <a:spcPct val="95000"/>
              </a:lnSpc>
              <a:spcBef>
                <a:spcPct val="50000"/>
              </a:spcBef>
              <a:buClr>
                <a:schemeClr val="tx2"/>
              </a:buClr>
              <a:buSzPct val="100000"/>
              <a:buFont typeface="Trebuchet MS" pitchFamily="34" charset="0"/>
              <a:buNone/>
            </a:pPr>
            <a:r>
              <a:rPr lang="en-US" sz="1600" b="0">
                <a:solidFill>
                  <a:schemeClr val="bg1"/>
                </a:solidFill>
              </a:rPr>
              <a:t>Secure EHR access from various endpoint devices</a:t>
            </a:r>
          </a:p>
        </p:txBody>
      </p:sp>
      <p:sp>
        <p:nvSpPr>
          <p:cNvPr id="7176" name="Rectangle 9"/>
          <p:cNvSpPr>
            <a:spLocks noChangeArrowheads="1"/>
          </p:cNvSpPr>
          <p:nvPr/>
        </p:nvSpPr>
        <p:spPr bwMode="gray">
          <a:xfrm>
            <a:off x="430213" y="4729165"/>
            <a:ext cx="5181600" cy="350837"/>
          </a:xfrm>
          <a:prstGeom prst="rect">
            <a:avLst/>
          </a:prstGeom>
          <a:noFill/>
          <a:ln w="9525">
            <a:noFill/>
            <a:miter lim="800000"/>
            <a:headEnd/>
            <a:tailEnd/>
          </a:ln>
        </p:spPr>
        <p:txBody>
          <a:bodyPr anchor="ctr"/>
          <a:lstStyle/>
          <a:p>
            <a:pPr algn="l">
              <a:lnSpc>
                <a:spcPct val="95000"/>
              </a:lnSpc>
              <a:spcBef>
                <a:spcPct val="50000"/>
              </a:spcBef>
              <a:buClr>
                <a:schemeClr val="tx2"/>
              </a:buClr>
              <a:buSzPct val="100000"/>
              <a:buFont typeface="Trebuchet MS" pitchFamily="34" charset="0"/>
              <a:buNone/>
            </a:pPr>
            <a:r>
              <a:rPr lang="en-US" sz="1600" b="0">
                <a:solidFill>
                  <a:schemeClr val="bg1"/>
                </a:solidFill>
              </a:rPr>
              <a:t>Converging networks—clinical, IT, guest</a:t>
            </a:r>
          </a:p>
        </p:txBody>
      </p:sp>
      <p:sp>
        <p:nvSpPr>
          <p:cNvPr id="7177" name="Rectangle 10"/>
          <p:cNvSpPr>
            <a:spLocks noChangeArrowheads="1"/>
          </p:cNvSpPr>
          <p:nvPr/>
        </p:nvSpPr>
        <p:spPr bwMode="gray">
          <a:xfrm>
            <a:off x="430213" y="5530850"/>
            <a:ext cx="5524500" cy="350838"/>
          </a:xfrm>
          <a:prstGeom prst="rect">
            <a:avLst/>
          </a:prstGeom>
          <a:noFill/>
          <a:ln w="9525">
            <a:noFill/>
            <a:miter lim="800000"/>
            <a:headEnd/>
            <a:tailEnd/>
          </a:ln>
        </p:spPr>
        <p:txBody>
          <a:bodyPr anchor="ctr"/>
          <a:lstStyle/>
          <a:p>
            <a:pPr algn="l">
              <a:lnSpc>
                <a:spcPct val="95000"/>
              </a:lnSpc>
              <a:spcBef>
                <a:spcPct val="50000"/>
              </a:spcBef>
              <a:buClr>
                <a:schemeClr val="tx2"/>
              </a:buClr>
              <a:buSzPct val="100000"/>
              <a:buFont typeface="Trebuchet MS" pitchFamily="34" charset="0"/>
              <a:buNone/>
            </a:pPr>
            <a:r>
              <a:rPr lang="en-US" sz="1600" b="0">
                <a:solidFill>
                  <a:schemeClr val="bg1"/>
                </a:solidFill>
              </a:rPr>
              <a:t>Growing patient consumerism of healthcare</a:t>
            </a:r>
          </a:p>
        </p:txBody>
      </p:sp>
      <p:sp>
        <p:nvSpPr>
          <p:cNvPr id="7178" name="Rectangle 17"/>
          <p:cNvSpPr>
            <a:spLocks noChangeArrowheads="1"/>
          </p:cNvSpPr>
          <p:nvPr/>
        </p:nvSpPr>
        <p:spPr bwMode="gray">
          <a:xfrm>
            <a:off x="430214" y="2320925"/>
            <a:ext cx="5443537" cy="350838"/>
          </a:xfrm>
          <a:prstGeom prst="rect">
            <a:avLst/>
          </a:prstGeom>
          <a:noFill/>
          <a:ln w="9525">
            <a:noFill/>
            <a:miter lim="800000"/>
            <a:headEnd/>
            <a:tailEnd/>
          </a:ln>
        </p:spPr>
        <p:txBody>
          <a:bodyPr anchor="ctr"/>
          <a:lstStyle/>
          <a:p>
            <a:pPr algn="l">
              <a:lnSpc>
                <a:spcPct val="95000"/>
              </a:lnSpc>
              <a:spcBef>
                <a:spcPct val="50000"/>
              </a:spcBef>
              <a:buClr>
                <a:schemeClr val="tx2"/>
              </a:buClr>
              <a:buSzPct val="100000"/>
              <a:buFont typeface="Trebuchet MS" pitchFamily="34" charset="0"/>
              <a:buNone/>
            </a:pPr>
            <a:r>
              <a:rPr lang="en-US" sz="1600" b="0">
                <a:solidFill>
                  <a:schemeClr val="bg1"/>
                </a:solidFill>
              </a:rPr>
              <a:t>Increasing usage of mobile applications and products</a:t>
            </a:r>
          </a:p>
        </p:txBody>
      </p:sp>
      <p:cxnSp>
        <p:nvCxnSpPr>
          <p:cNvPr id="7179" name="Straight Connector 36"/>
          <p:cNvCxnSpPr>
            <a:cxnSpLocks noChangeShapeType="1"/>
          </p:cNvCxnSpPr>
          <p:nvPr/>
        </p:nvCxnSpPr>
        <p:spPr bwMode="auto">
          <a:xfrm>
            <a:off x="482600" y="2095500"/>
            <a:ext cx="5016500" cy="1588"/>
          </a:xfrm>
          <a:prstGeom prst="line">
            <a:avLst/>
          </a:prstGeom>
          <a:noFill/>
          <a:ln w="9525" algn="ctr">
            <a:solidFill>
              <a:srgbClr val="E6E6E8"/>
            </a:solidFill>
            <a:round/>
            <a:headEnd/>
            <a:tailEnd/>
          </a:ln>
        </p:spPr>
      </p:cxnSp>
      <p:cxnSp>
        <p:nvCxnSpPr>
          <p:cNvPr id="7180" name="Straight Connector 37"/>
          <p:cNvCxnSpPr>
            <a:cxnSpLocks noChangeShapeType="1"/>
          </p:cNvCxnSpPr>
          <p:nvPr/>
        </p:nvCxnSpPr>
        <p:spPr bwMode="auto">
          <a:xfrm>
            <a:off x="482600" y="2897190"/>
            <a:ext cx="5016500" cy="1587"/>
          </a:xfrm>
          <a:prstGeom prst="line">
            <a:avLst/>
          </a:prstGeom>
          <a:noFill/>
          <a:ln w="9525" algn="ctr">
            <a:solidFill>
              <a:srgbClr val="E6E6E8"/>
            </a:solidFill>
            <a:round/>
            <a:headEnd/>
            <a:tailEnd/>
          </a:ln>
        </p:spPr>
      </p:cxnSp>
      <p:cxnSp>
        <p:nvCxnSpPr>
          <p:cNvPr id="7181" name="Straight Connector 38"/>
          <p:cNvCxnSpPr>
            <a:cxnSpLocks noChangeShapeType="1"/>
          </p:cNvCxnSpPr>
          <p:nvPr/>
        </p:nvCxnSpPr>
        <p:spPr bwMode="auto">
          <a:xfrm>
            <a:off x="482600" y="3700465"/>
            <a:ext cx="5016500" cy="1587"/>
          </a:xfrm>
          <a:prstGeom prst="line">
            <a:avLst/>
          </a:prstGeom>
          <a:noFill/>
          <a:ln w="9525" algn="ctr">
            <a:solidFill>
              <a:srgbClr val="E6E6E8"/>
            </a:solidFill>
            <a:round/>
            <a:headEnd/>
            <a:tailEnd/>
          </a:ln>
        </p:spPr>
      </p:cxnSp>
      <p:cxnSp>
        <p:nvCxnSpPr>
          <p:cNvPr id="7182" name="Straight Connector 39"/>
          <p:cNvCxnSpPr>
            <a:cxnSpLocks noChangeShapeType="1"/>
          </p:cNvCxnSpPr>
          <p:nvPr/>
        </p:nvCxnSpPr>
        <p:spPr bwMode="auto">
          <a:xfrm>
            <a:off x="482600" y="4502150"/>
            <a:ext cx="5016500" cy="1588"/>
          </a:xfrm>
          <a:prstGeom prst="line">
            <a:avLst/>
          </a:prstGeom>
          <a:noFill/>
          <a:ln w="9525" algn="ctr">
            <a:solidFill>
              <a:srgbClr val="E6E6E8"/>
            </a:solidFill>
            <a:round/>
            <a:headEnd/>
            <a:tailEnd/>
          </a:ln>
        </p:spPr>
      </p:cxnSp>
      <p:cxnSp>
        <p:nvCxnSpPr>
          <p:cNvPr id="7183" name="Straight Connector 40"/>
          <p:cNvCxnSpPr>
            <a:cxnSpLocks noChangeShapeType="1"/>
          </p:cNvCxnSpPr>
          <p:nvPr/>
        </p:nvCxnSpPr>
        <p:spPr bwMode="auto">
          <a:xfrm>
            <a:off x="482600" y="5305425"/>
            <a:ext cx="5016500" cy="1588"/>
          </a:xfrm>
          <a:prstGeom prst="line">
            <a:avLst/>
          </a:prstGeom>
          <a:noFill/>
          <a:ln w="9525" algn="ctr">
            <a:solidFill>
              <a:srgbClr val="E6E6E8"/>
            </a:solidFill>
            <a:round/>
            <a:headEnd/>
            <a:tailEnd/>
          </a:ln>
        </p:spPr>
      </p:cxnSp>
      <p:sp>
        <p:nvSpPr>
          <p:cNvPr id="7184" name="Rectangle 51"/>
          <p:cNvSpPr>
            <a:spLocks noChangeArrowheads="1"/>
          </p:cNvSpPr>
          <p:nvPr/>
        </p:nvSpPr>
        <p:spPr bwMode="auto">
          <a:xfrm>
            <a:off x="6477000" y="1250950"/>
            <a:ext cx="2413000" cy="4876800"/>
          </a:xfrm>
          <a:prstGeom prst="rect">
            <a:avLst/>
          </a:prstGeom>
          <a:gradFill rotWithShape="1">
            <a:gsLst>
              <a:gs pos="0">
                <a:srgbClr val="FFFFFF">
                  <a:alpha val="12000"/>
                </a:srgbClr>
              </a:gs>
              <a:gs pos="100000">
                <a:srgbClr val="8E8E95">
                  <a:alpha val="0"/>
                </a:srgbClr>
              </a:gs>
            </a:gsLst>
            <a:lin ang="5400000" scaled="1"/>
          </a:gradFill>
          <a:ln w="25400" algn="ctr">
            <a:noFill/>
            <a:round/>
            <a:headEnd/>
            <a:tailEnd/>
          </a:ln>
        </p:spPr>
        <p:txBody>
          <a:bodyPr/>
          <a:lstStyle/>
          <a:p>
            <a:pPr defTabSz="814388"/>
            <a:endParaRPr lang="en-US"/>
          </a:p>
        </p:txBody>
      </p:sp>
      <p:sp>
        <p:nvSpPr>
          <p:cNvPr id="7185" name="Rectangle 50"/>
          <p:cNvSpPr>
            <a:spLocks noChangeArrowheads="1"/>
          </p:cNvSpPr>
          <p:nvPr/>
        </p:nvSpPr>
        <p:spPr bwMode="auto">
          <a:xfrm>
            <a:off x="6565900" y="1374775"/>
            <a:ext cx="2184400" cy="3046988"/>
          </a:xfrm>
          <a:prstGeom prst="rect">
            <a:avLst/>
          </a:prstGeom>
          <a:noFill/>
          <a:ln w="9525">
            <a:noFill/>
            <a:miter lim="800000"/>
            <a:headEnd/>
            <a:tailEnd/>
          </a:ln>
        </p:spPr>
        <p:txBody>
          <a:bodyPr>
            <a:spAutoFit/>
          </a:bodyPr>
          <a:lstStyle/>
          <a:p>
            <a:pPr algn="l"/>
            <a:r>
              <a:rPr lang="en-US" sz="1600">
                <a:solidFill>
                  <a:schemeClr val="bg1"/>
                </a:solidFill>
              </a:rPr>
              <a:t>Solutions that Enable:</a:t>
            </a:r>
          </a:p>
          <a:p>
            <a:pPr algn="l"/>
            <a:endParaRPr lang="en-US" sz="1600" b="0">
              <a:solidFill>
                <a:schemeClr val="bg1"/>
              </a:solidFill>
            </a:endParaRPr>
          </a:p>
          <a:p>
            <a:pPr algn="l"/>
            <a:r>
              <a:rPr lang="en-US" sz="1600" b="0">
                <a:solidFill>
                  <a:schemeClr val="bg1"/>
                </a:solidFill>
              </a:rPr>
              <a:t>Wireless connectivity for real-time collaboration</a:t>
            </a:r>
          </a:p>
          <a:p>
            <a:pPr algn="l"/>
            <a:endParaRPr lang="en-US" sz="1600" b="0">
              <a:solidFill>
                <a:schemeClr val="bg1"/>
              </a:solidFill>
            </a:endParaRPr>
          </a:p>
          <a:p>
            <a:pPr algn="l"/>
            <a:r>
              <a:rPr lang="en-US" sz="1600" b="0">
                <a:solidFill>
                  <a:schemeClr val="bg1"/>
                </a:solidFill>
              </a:rPr>
              <a:t>A resilient, protected, interactive, and responsive  architecture throughout the continuum of care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500"/>
                                        <p:tgtEl>
                                          <p:spTgt spid="317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wipe(left)">
                                      <p:cBhvr>
                                        <p:cTn id="10" dur="500"/>
                                        <p:tgtEl>
                                          <p:spTgt spid="717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wipe(left)">
                                      <p:cBhvr>
                                        <p:cTn id="13" dur="500"/>
                                        <p:tgtEl>
                                          <p:spTgt spid="717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175"/>
                                        </p:tgtEl>
                                        <p:attrNameLst>
                                          <p:attrName>style.visibility</p:attrName>
                                        </p:attrNameLst>
                                      </p:cBhvr>
                                      <p:to>
                                        <p:strVal val="visible"/>
                                      </p:to>
                                    </p:set>
                                    <p:animEffect transition="in" filter="wipe(left)">
                                      <p:cBhvr>
                                        <p:cTn id="16" dur="500"/>
                                        <p:tgtEl>
                                          <p:spTgt spid="717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wipe(left)">
                                      <p:cBhvr>
                                        <p:cTn id="19" dur="500"/>
                                        <p:tgtEl>
                                          <p:spTgt spid="717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wipe(left)">
                                      <p:cBhvr>
                                        <p:cTn id="22" dur="500"/>
                                        <p:tgtEl>
                                          <p:spTgt spid="717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wipe(left)">
                                      <p:cBhvr>
                                        <p:cTn id="25" dur="500"/>
                                        <p:tgtEl>
                                          <p:spTgt spid="7178"/>
                                        </p:tgtEl>
                                      </p:cBhvr>
                                    </p:animEffect>
                                  </p:childTnLst>
                                </p:cTn>
                              </p:par>
                              <p:par>
                                <p:cTn id="26" presetID="22" presetClass="entr" presetSubtype="8" fill="hold" nodeType="withEffect">
                                  <p:stCondLst>
                                    <p:cond delay="0"/>
                                  </p:stCondLst>
                                  <p:childTnLst>
                                    <p:set>
                                      <p:cBhvr>
                                        <p:cTn id="27" dur="1" fill="hold">
                                          <p:stCondLst>
                                            <p:cond delay="0"/>
                                          </p:stCondLst>
                                        </p:cTn>
                                        <p:tgtEl>
                                          <p:spTgt spid="7179"/>
                                        </p:tgtEl>
                                        <p:attrNameLst>
                                          <p:attrName>style.visibility</p:attrName>
                                        </p:attrNameLst>
                                      </p:cBhvr>
                                      <p:to>
                                        <p:strVal val="visible"/>
                                      </p:to>
                                    </p:set>
                                    <p:animEffect transition="in" filter="wipe(left)">
                                      <p:cBhvr>
                                        <p:cTn id="28" dur="500"/>
                                        <p:tgtEl>
                                          <p:spTgt spid="7179"/>
                                        </p:tgtEl>
                                      </p:cBhvr>
                                    </p:animEffect>
                                  </p:childTnLst>
                                </p:cTn>
                              </p:par>
                              <p:par>
                                <p:cTn id="29" presetID="22" presetClass="entr" presetSubtype="8" fill="hold" nodeType="withEffect">
                                  <p:stCondLst>
                                    <p:cond delay="0"/>
                                  </p:stCondLst>
                                  <p:childTnLst>
                                    <p:set>
                                      <p:cBhvr>
                                        <p:cTn id="30" dur="1" fill="hold">
                                          <p:stCondLst>
                                            <p:cond delay="0"/>
                                          </p:stCondLst>
                                        </p:cTn>
                                        <p:tgtEl>
                                          <p:spTgt spid="7180"/>
                                        </p:tgtEl>
                                        <p:attrNameLst>
                                          <p:attrName>style.visibility</p:attrName>
                                        </p:attrNameLst>
                                      </p:cBhvr>
                                      <p:to>
                                        <p:strVal val="visible"/>
                                      </p:to>
                                    </p:set>
                                    <p:animEffect transition="in" filter="wipe(left)">
                                      <p:cBhvr>
                                        <p:cTn id="31" dur="500"/>
                                        <p:tgtEl>
                                          <p:spTgt spid="7180"/>
                                        </p:tgtEl>
                                      </p:cBhvr>
                                    </p:animEffect>
                                  </p:childTnLst>
                                </p:cTn>
                              </p:par>
                              <p:par>
                                <p:cTn id="32" presetID="22" presetClass="entr" presetSubtype="8" fill="hold" nodeType="withEffect">
                                  <p:stCondLst>
                                    <p:cond delay="0"/>
                                  </p:stCondLst>
                                  <p:childTnLst>
                                    <p:set>
                                      <p:cBhvr>
                                        <p:cTn id="33" dur="1" fill="hold">
                                          <p:stCondLst>
                                            <p:cond delay="0"/>
                                          </p:stCondLst>
                                        </p:cTn>
                                        <p:tgtEl>
                                          <p:spTgt spid="7181"/>
                                        </p:tgtEl>
                                        <p:attrNameLst>
                                          <p:attrName>style.visibility</p:attrName>
                                        </p:attrNameLst>
                                      </p:cBhvr>
                                      <p:to>
                                        <p:strVal val="visible"/>
                                      </p:to>
                                    </p:set>
                                    <p:animEffect transition="in" filter="wipe(left)">
                                      <p:cBhvr>
                                        <p:cTn id="34" dur="500"/>
                                        <p:tgtEl>
                                          <p:spTgt spid="7181"/>
                                        </p:tgtEl>
                                      </p:cBhvr>
                                    </p:animEffect>
                                  </p:childTnLst>
                                </p:cTn>
                              </p:par>
                              <p:par>
                                <p:cTn id="35" presetID="22" presetClass="entr" presetSubtype="8" fill="hold"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wipe(left)">
                                      <p:cBhvr>
                                        <p:cTn id="37" dur="500"/>
                                        <p:tgtEl>
                                          <p:spTgt spid="7182"/>
                                        </p:tgtEl>
                                      </p:cBhvr>
                                    </p:animEffect>
                                  </p:childTnLst>
                                </p:cTn>
                              </p:par>
                              <p:par>
                                <p:cTn id="38" presetID="22" presetClass="entr" presetSubtype="8" fill="hold" nodeType="withEffect">
                                  <p:stCondLst>
                                    <p:cond delay="0"/>
                                  </p:stCondLst>
                                  <p:childTnLst>
                                    <p:set>
                                      <p:cBhvr>
                                        <p:cTn id="39" dur="1" fill="hold">
                                          <p:stCondLst>
                                            <p:cond delay="0"/>
                                          </p:stCondLst>
                                        </p:cTn>
                                        <p:tgtEl>
                                          <p:spTgt spid="7183"/>
                                        </p:tgtEl>
                                        <p:attrNameLst>
                                          <p:attrName>style.visibility</p:attrName>
                                        </p:attrNameLst>
                                      </p:cBhvr>
                                      <p:to>
                                        <p:strVal val="visible"/>
                                      </p:to>
                                    </p:set>
                                    <p:animEffect transition="in" filter="wipe(left)">
                                      <p:cBhvr>
                                        <p:cTn id="40" dur="500"/>
                                        <p:tgtEl>
                                          <p:spTgt spid="718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170"/>
                                        </p:tgtEl>
                                        <p:attrNameLst>
                                          <p:attrName>style.visibility</p:attrName>
                                        </p:attrNameLst>
                                      </p:cBhvr>
                                      <p:to>
                                        <p:strVal val="visible"/>
                                      </p:to>
                                    </p:set>
                                    <p:animEffect transition="in" filter="fade">
                                      <p:cBhvr>
                                        <p:cTn id="44" dur="500"/>
                                        <p:tgtEl>
                                          <p:spTgt spid="717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184"/>
                                        </p:tgtEl>
                                        <p:attrNameLst>
                                          <p:attrName>style.visibility</p:attrName>
                                        </p:attrNameLst>
                                      </p:cBhvr>
                                      <p:to>
                                        <p:strVal val="visible"/>
                                      </p:to>
                                    </p:set>
                                    <p:animEffect transition="in" filter="fade">
                                      <p:cBhvr>
                                        <p:cTn id="47" dur="500"/>
                                        <p:tgtEl>
                                          <p:spTgt spid="718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185"/>
                                        </p:tgtEl>
                                        <p:attrNameLst>
                                          <p:attrName>style.visibility</p:attrName>
                                        </p:attrNameLst>
                                      </p:cBhvr>
                                      <p:to>
                                        <p:strVal val="visible"/>
                                      </p:to>
                                    </p:set>
                                    <p:animEffect transition="in" filter="fade">
                                      <p:cBhvr>
                                        <p:cTn id="50"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31747" grpId="0" animBg="1"/>
      <p:bldP spid="7173" grpId="0"/>
      <p:bldP spid="7174" grpId="0"/>
      <p:bldP spid="7175" grpId="0"/>
      <p:bldP spid="7176" grpId="0"/>
      <p:bldP spid="7177" grpId="0"/>
      <p:bldP spid="7178" grpId="0"/>
      <p:bldP spid="7184" grpId="0" animBg="1"/>
      <p:bldP spid="71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AutoShape 2"/>
          <p:cNvSpPr>
            <a:spLocks noChangeArrowheads="1"/>
          </p:cNvSpPr>
          <p:nvPr/>
        </p:nvSpPr>
        <p:spPr bwMode="auto">
          <a:xfrm rot="5400000">
            <a:off x="893763" y="-100012"/>
            <a:ext cx="6972301" cy="6972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6 w 21600"/>
              <a:gd name="T13" fmla="*/ 0 h 21600"/>
              <a:gd name="T14" fmla="*/ 21544 w 21600"/>
              <a:gd name="T15" fmla="*/ 10523 h 21600"/>
            </a:gdLst>
            <a:ahLst/>
            <a:cxnLst>
              <a:cxn ang="T8">
                <a:pos x="T0" y="T1"/>
              </a:cxn>
              <a:cxn ang="T9">
                <a:pos x="T2" y="T3"/>
              </a:cxn>
              <a:cxn ang="T10">
                <a:pos x="T4" y="T5"/>
              </a:cxn>
              <a:cxn ang="T11">
                <a:pos x="T6" y="T7"/>
              </a:cxn>
            </a:cxnLst>
            <a:rect l="T12" t="T13" r="T14" b="T15"/>
            <a:pathLst>
              <a:path w="21600" h="21600">
                <a:moveTo>
                  <a:pt x="8248" y="9843"/>
                </a:moveTo>
                <a:cubicBezTo>
                  <a:pt x="8647" y="8779"/>
                  <a:pt x="9664" y="8074"/>
                  <a:pt x="10800" y="8075"/>
                </a:cubicBezTo>
                <a:cubicBezTo>
                  <a:pt x="11935" y="8075"/>
                  <a:pt x="12952" y="8779"/>
                  <a:pt x="13351" y="9843"/>
                </a:cubicBezTo>
                <a:lnTo>
                  <a:pt x="20912" y="7007"/>
                </a:lnTo>
                <a:cubicBezTo>
                  <a:pt x="19331" y="2792"/>
                  <a:pt x="15301" y="-1"/>
                  <a:pt x="10799" y="0"/>
                </a:cubicBezTo>
                <a:cubicBezTo>
                  <a:pt x="6298" y="0"/>
                  <a:pt x="2268" y="2792"/>
                  <a:pt x="687" y="7007"/>
                </a:cubicBezTo>
                <a:close/>
              </a:path>
            </a:pathLst>
          </a:custGeom>
          <a:gradFill rotWithShape="1">
            <a:gsLst>
              <a:gs pos="0">
                <a:srgbClr val="A0C02A">
                  <a:alpha val="51999"/>
                </a:srgbClr>
              </a:gs>
              <a:gs pos="100000">
                <a:srgbClr val="4A5913">
                  <a:alpha val="0"/>
                </a:srgbClr>
              </a:gs>
            </a:gsLst>
            <a:path path="rect">
              <a:fillToRect l="50000" t="50000" r="50000" b="50000"/>
            </a:path>
          </a:gradFill>
          <a:ln w="19050" algn="ctr">
            <a:noFill/>
            <a:miter lim="800000"/>
            <a:headEnd/>
            <a:tailEnd/>
          </a:ln>
        </p:spPr>
        <p:txBody>
          <a:bodyPr lIns="82124" tIns="41061" rIns="82124" bIns="41061" anchor="ctr"/>
          <a:lstStyle/>
          <a:p>
            <a:endParaRPr lang="en-US"/>
          </a:p>
        </p:txBody>
      </p:sp>
      <p:sp>
        <p:nvSpPr>
          <p:cNvPr id="34819" name="Rectangle 3"/>
          <p:cNvSpPr>
            <a:spLocks noChangeArrowheads="1"/>
          </p:cNvSpPr>
          <p:nvPr/>
        </p:nvSpPr>
        <p:spPr bwMode="auto">
          <a:xfrm flipH="1">
            <a:off x="5626100" y="0"/>
            <a:ext cx="3517900" cy="6453188"/>
          </a:xfrm>
          <a:prstGeom prst="rect">
            <a:avLst/>
          </a:prstGeom>
          <a:gradFill rotWithShape="1">
            <a:gsLst>
              <a:gs pos="0">
                <a:schemeClr val="bg1"/>
              </a:gs>
              <a:gs pos="100000">
                <a:schemeClr val="bg1">
                  <a:alpha val="0"/>
                </a:schemeClr>
              </a:gs>
            </a:gsLst>
            <a:lin ang="0" scaled="1"/>
          </a:gradFill>
          <a:ln w="9525" algn="ctr">
            <a:noFill/>
            <a:miter lim="800000"/>
            <a:headEnd/>
            <a:tailEnd/>
          </a:ln>
        </p:spPr>
        <p:txBody>
          <a:bodyPr wrap="none" lIns="73025" tIns="36511" rIns="73025" bIns="36511" anchor="ctr"/>
          <a:lstStyle/>
          <a:p>
            <a:endParaRPr lang="en-US"/>
          </a:p>
        </p:txBody>
      </p:sp>
      <p:sp>
        <p:nvSpPr>
          <p:cNvPr id="1159172" name="AutoShape 4"/>
          <p:cNvSpPr>
            <a:spLocks noChangeArrowheads="1"/>
          </p:cNvSpPr>
          <p:nvPr/>
        </p:nvSpPr>
        <p:spPr bwMode="auto">
          <a:xfrm rot="16200000" flipH="1">
            <a:off x="995363" y="-100012"/>
            <a:ext cx="6972301" cy="6972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6 w 21600"/>
              <a:gd name="T13" fmla="*/ 0 h 21600"/>
              <a:gd name="T14" fmla="*/ 21544 w 21600"/>
              <a:gd name="T15" fmla="*/ 10523 h 21600"/>
            </a:gdLst>
            <a:ahLst/>
            <a:cxnLst>
              <a:cxn ang="T8">
                <a:pos x="T0" y="T1"/>
              </a:cxn>
              <a:cxn ang="T9">
                <a:pos x="T2" y="T3"/>
              </a:cxn>
              <a:cxn ang="T10">
                <a:pos x="T4" y="T5"/>
              </a:cxn>
              <a:cxn ang="T11">
                <a:pos x="T6" y="T7"/>
              </a:cxn>
            </a:cxnLst>
            <a:rect l="T12" t="T13" r="T14" b="T15"/>
            <a:pathLst>
              <a:path w="21600" h="21600">
                <a:moveTo>
                  <a:pt x="8248" y="9843"/>
                </a:moveTo>
                <a:cubicBezTo>
                  <a:pt x="8647" y="8779"/>
                  <a:pt x="9664" y="8074"/>
                  <a:pt x="10800" y="8075"/>
                </a:cubicBezTo>
                <a:cubicBezTo>
                  <a:pt x="11935" y="8075"/>
                  <a:pt x="12952" y="8779"/>
                  <a:pt x="13351" y="9843"/>
                </a:cubicBezTo>
                <a:lnTo>
                  <a:pt x="20912" y="7007"/>
                </a:lnTo>
                <a:cubicBezTo>
                  <a:pt x="19331" y="2792"/>
                  <a:pt x="15301" y="-1"/>
                  <a:pt x="10799" y="0"/>
                </a:cubicBezTo>
                <a:cubicBezTo>
                  <a:pt x="6298" y="0"/>
                  <a:pt x="2268" y="2792"/>
                  <a:pt x="687" y="7007"/>
                </a:cubicBezTo>
                <a:close/>
              </a:path>
            </a:pathLst>
          </a:custGeom>
          <a:gradFill rotWithShape="1">
            <a:gsLst>
              <a:gs pos="0">
                <a:srgbClr val="8A44AA">
                  <a:alpha val="70000"/>
                </a:srgbClr>
              </a:gs>
              <a:gs pos="100000">
                <a:srgbClr val="401F4F">
                  <a:alpha val="0"/>
                </a:srgbClr>
              </a:gs>
            </a:gsLst>
            <a:path path="rect">
              <a:fillToRect l="50000" t="50000" r="50000" b="50000"/>
            </a:path>
          </a:gradFill>
          <a:ln w="19050" algn="ctr">
            <a:noFill/>
            <a:miter lim="800000"/>
            <a:headEnd/>
            <a:tailEnd/>
          </a:ln>
        </p:spPr>
        <p:txBody>
          <a:bodyPr lIns="82124" tIns="41061" rIns="82124" bIns="41061" anchor="ctr"/>
          <a:lstStyle/>
          <a:p>
            <a:endParaRPr lang="en-US"/>
          </a:p>
        </p:txBody>
      </p:sp>
      <p:sp>
        <p:nvSpPr>
          <p:cNvPr id="34821" name="Rectangle 5"/>
          <p:cNvSpPr>
            <a:spLocks noChangeArrowheads="1"/>
          </p:cNvSpPr>
          <p:nvPr/>
        </p:nvSpPr>
        <p:spPr bwMode="auto">
          <a:xfrm>
            <a:off x="361950" y="176215"/>
            <a:ext cx="3308350" cy="6453187"/>
          </a:xfrm>
          <a:prstGeom prst="rect">
            <a:avLst/>
          </a:prstGeom>
          <a:gradFill rotWithShape="1">
            <a:gsLst>
              <a:gs pos="30000">
                <a:schemeClr val="bg1"/>
              </a:gs>
              <a:gs pos="100000">
                <a:schemeClr val="bg1">
                  <a:alpha val="0"/>
                </a:schemeClr>
              </a:gs>
            </a:gsLst>
            <a:lin ang="0" scaled="1"/>
          </a:gradFill>
          <a:ln w="9525" algn="ctr">
            <a:noFill/>
            <a:miter lim="800000"/>
            <a:headEnd/>
            <a:tailEnd/>
          </a:ln>
        </p:spPr>
        <p:txBody>
          <a:bodyPr wrap="none" lIns="73025" tIns="36511" rIns="73025" bIns="36511" anchor="ctr"/>
          <a:lstStyle/>
          <a:p>
            <a:pPr>
              <a:defRPr/>
            </a:pPr>
            <a:endParaRPr lang="en-US">
              <a:latin typeface="Arial" pitchFamily="34" charset="0"/>
            </a:endParaRPr>
          </a:p>
        </p:txBody>
      </p:sp>
      <p:sp>
        <p:nvSpPr>
          <p:cNvPr id="34822" name="Oval 6"/>
          <p:cNvSpPr>
            <a:spLocks noChangeArrowheads="1"/>
          </p:cNvSpPr>
          <p:nvPr/>
        </p:nvSpPr>
        <p:spPr bwMode="auto">
          <a:xfrm>
            <a:off x="2940050" y="1844675"/>
            <a:ext cx="3041650" cy="3041650"/>
          </a:xfrm>
          <a:prstGeom prst="ellipse">
            <a:avLst/>
          </a:prstGeom>
          <a:gradFill rotWithShape="1">
            <a:gsLst>
              <a:gs pos="0">
                <a:schemeClr val="accent1">
                  <a:lumMod val="20000"/>
                  <a:lumOff val="80000"/>
                </a:schemeClr>
              </a:gs>
              <a:gs pos="100000">
                <a:srgbClr val="000000">
                  <a:alpha val="0"/>
                </a:srgbClr>
              </a:gs>
            </a:gsLst>
            <a:path path="shape">
              <a:fillToRect l="50000" t="50000" r="50000" b="50000"/>
            </a:path>
          </a:gradFill>
          <a:ln w="19050" algn="ctr">
            <a:noFill/>
            <a:round/>
            <a:headEnd/>
            <a:tailEnd/>
          </a:ln>
        </p:spPr>
        <p:txBody>
          <a:bodyPr lIns="82124" tIns="41061" rIns="82124" bIns="41061" anchor="ctr"/>
          <a:lstStyle/>
          <a:p>
            <a:pPr>
              <a:defRPr/>
            </a:pPr>
            <a:endParaRPr lang="en-US">
              <a:latin typeface="Arial" pitchFamily="34" charset="0"/>
            </a:endParaRPr>
          </a:p>
        </p:txBody>
      </p:sp>
      <p:sp>
        <p:nvSpPr>
          <p:cNvPr id="34825" name="Rectangle 7"/>
          <p:cNvSpPr>
            <a:spLocks noGrp="1" noChangeArrowheads="1"/>
          </p:cNvSpPr>
          <p:nvPr>
            <p:ph type="title"/>
          </p:nvPr>
        </p:nvSpPr>
        <p:spPr/>
        <p:txBody>
          <a:bodyPr/>
          <a:lstStyle/>
          <a:p>
            <a:pPr eaLnBrk="1" hangingPunct="1"/>
            <a:r>
              <a:rPr lang="en-US" smtClean="0"/>
              <a:t>Cisco MGN 2.0—</a:t>
            </a:r>
            <a:br>
              <a:rPr lang="en-US" smtClean="0"/>
            </a:br>
            <a:r>
              <a:rPr lang="en-US" smtClean="0"/>
              <a:t>Wireless Architectures</a:t>
            </a:r>
          </a:p>
        </p:txBody>
      </p:sp>
      <p:grpSp>
        <p:nvGrpSpPr>
          <p:cNvPr id="2" name="Group 8"/>
          <p:cNvGrpSpPr>
            <a:grpSpLocks/>
          </p:cNvGrpSpPr>
          <p:nvPr/>
        </p:nvGrpSpPr>
        <p:grpSpPr bwMode="auto">
          <a:xfrm>
            <a:off x="2957513" y="1749427"/>
            <a:ext cx="5837237" cy="3389313"/>
            <a:chOff x="1863" y="1102"/>
            <a:chExt cx="3677" cy="2135"/>
          </a:xfrm>
        </p:grpSpPr>
        <p:grpSp>
          <p:nvGrpSpPr>
            <p:cNvPr id="3" name="Group 9"/>
            <p:cNvGrpSpPr>
              <a:grpSpLocks/>
            </p:cNvGrpSpPr>
            <p:nvPr/>
          </p:nvGrpSpPr>
          <p:grpSpPr bwMode="auto">
            <a:xfrm>
              <a:off x="1863" y="1162"/>
              <a:ext cx="1956" cy="1962"/>
              <a:chOff x="1863" y="1162"/>
              <a:chExt cx="1956" cy="1962"/>
            </a:xfrm>
          </p:grpSpPr>
          <p:sp>
            <p:nvSpPr>
              <p:cNvPr id="34855" name="AutoShape 10"/>
              <p:cNvSpPr>
                <a:spLocks noChangeArrowheads="1"/>
              </p:cNvSpPr>
              <p:nvPr/>
            </p:nvSpPr>
            <p:spPr bwMode="auto">
              <a:xfrm rot="5400000">
                <a:off x="1863" y="1192"/>
                <a:ext cx="1896" cy="1896"/>
              </a:xfrm>
              <a:custGeom>
                <a:avLst/>
                <a:gdLst>
                  <a:gd name="T0" fmla="*/ 7 w 21600"/>
                  <a:gd name="T1" fmla="*/ 0 h 21600"/>
                  <a:gd name="T2" fmla="*/ 1 w 21600"/>
                  <a:gd name="T3" fmla="*/ 4 h 21600"/>
                  <a:gd name="T4" fmla="*/ 7 w 21600"/>
                  <a:gd name="T5" fmla="*/ 0 h 21600"/>
                  <a:gd name="T6" fmla="*/ 14 w 21600"/>
                  <a:gd name="T7" fmla="*/ 4 h 21600"/>
                  <a:gd name="T8" fmla="*/ 0 60000 65536"/>
                  <a:gd name="T9" fmla="*/ 0 60000 65536"/>
                  <a:gd name="T10" fmla="*/ 0 60000 65536"/>
                  <a:gd name="T11" fmla="*/ 0 60000 65536"/>
                  <a:gd name="T12" fmla="*/ 171 w 21600"/>
                  <a:gd name="T13" fmla="*/ 0 h 21600"/>
                  <a:gd name="T14" fmla="*/ 21429 w 21600"/>
                  <a:gd name="T15" fmla="*/ 8920 h 21600"/>
                </a:gdLst>
                <a:ahLst/>
                <a:cxnLst>
                  <a:cxn ang="T8">
                    <a:pos x="T0" y="T1"/>
                  </a:cxn>
                  <a:cxn ang="T9">
                    <a:pos x="T2" y="T3"/>
                  </a:cxn>
                  <a:cxn ang="T10">
                    <a:pos x="T4" y="T5"/>
                  </a:cxn>
                  <a:cxn ang="T11">
                    <a:pos x="T6" y="T7"/>
                  </a:cxn>
                </a:cxnLst>
                <a:rect l="T12" t="T13" r="T14" b="T15"/>
                <a:pathLst>
                  <a:path w="21600" h="21600">
                    <a:moveTo>
                      <a:pt x="1264" y="6425"/>
                    </a:moveTo>
                    <a:cubicBezTo>
                      <a:pt x="2974" y="2698"/>
                      <a:pt x="6699" y="308"/>
                      <a:pt x="10800" y="309"/>
                    </a:cubicBezTo>
                    <a:cubicBezTo>
                      <a:pt x="14900" y="309"/>
                      <a:pt x="18625" y="2698"/>
                      <a:pt x="20335" y="6425"/>
                    </a:cubicBezTo>
                    <a:lnTo>
                      <a:pt x="20616" y="6296"/>
                    </a:lnTo>
                    <a:cubicBezTo>
                      <a:pt x="18855" y="2459"/>
                      <a:pt x="15021" y="-1"/>
                      <a:pt x="10799" y="0"/>
                    </a:cubicBezTo>
                    <a:cubicBezTo>
                      <a:pt x="6578" y="0"/>
                      <a:pt x="2744" y="2459"/>
                      <a:pt x="983" y="6296"/>
                    </a:cubicBezTo>
                    <a:close/>
                  </a:path>
                </a:pathLst>
              </a:custGeom>
              <a:solidFill>
                <a:srgbClr val="A0C02A"/>
              </a:solidFill>
              <a:ln w="19050" algn="ctr">
                <a:noFill/>
                <a:miter lim="800000"/>
                <a:headEnd/>
                <a:tailEnd/>
              </a:ln>
            </p:spPr>
            <p:txBody>
              <a:bodyPr lIns="82124" tIns="41061" rIns="82124" bIns="41061" anchor="ctr"/>
              <a:lstStyle/>
              <a:p>
                <a:endParaRPr lang="en-US"/>
              </a:p>
            </p:txBody>
          </p:sp>
          <p:sp>
            <p:nvSpPr>
              <p:cNvPr id="34856" name="Oval 11"/>
              <p:cNvSpPr>
                <a:spLocks noChangeArrowheads="1"/>
              </p:cNvSpPr>
              <p:nvPr/>
            </p:nvSpPr>
            <p:spPr bwMode="auto">
              <a:xfrm>
                <a:off x="3627" y="226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a:p>
            </p:txBody>
          </p:sp>
          <p:sp>
            <p:nvSpPr>
              <p:cNvPr id="34857" name="Oval 12"/>
              <p:cNvSpPr>
                <a:spLocks noChangeArrowheads="1"/>
              </p:cNvSpPr>
              <p:nvPr/>
            </p:nvSpPr>
            <p:spPr bwMode="auto">
              <a:xfrm>
                <a:off x="3411" y="268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a:p>
            </p:txBody>
          </p:sp>
          <p:sp>
            <p:nvSpPr>
              <p:cNvPr id="34858" name="Oval 13"/>
              <p:cNvSpPr>
                <a:spLocks noChangeArrowheads="1"/>
              </p:cNvSpPr>
              <p:nvPr/>
            </p:nvSpPr>
            <p:spPr bwMode="auto">
              <a:xfrm>
                <a:off x="3045" y="293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a:p>
            </p:txBody>
          </p:sp>
          <p:sp>
            <p:nvSpPr>
              <p:cNvPr id="34859" name="Oval 14"/>
              <p:cNvSpPr>
                <a:spLocks noChangeArrowheads="1"/>
              </p:cNvSpPr>
              <p:nvPr/>
            </p:nvSpPr>
            <p:spPr bwMode="auto">
              <a:xfrm>
                <a:off x="3045" y="116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a:p>
            </p:txBody>
          </p:sp>
          <p:sp>
            <p:nvSpPr>
              <p:cNvPr id="34860" name="Oval 15"/>
              <p:cNvSpPr>
                <a:spLocks noChangeArrowheads="1"/>
              </p:cNvSpPr>
              <p:nvPr/>
            </p:nvSpPr>
            <p:spPr bwMode="auto">
              <a:xfrm>
                <a:off x="3627" y="182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a:p>
            </p:txBody>
          </p:sp>
          <p:sp>
            <p:nvSpPr>
              <p:cNvPr id="34861" name="Oval 16"/>
              <p:cNvSpPr>
                <a:spLocks noChangeArrowheads="1"/>
              </p:cNvSpPr>
              <p:nvPr/>
            </p:nvSpPr>
            <p:spPr bwMode="auto">
              <a:xfrm>
                <a:off x="3411" y="142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a:p>
            </p:txBody>
          </p:sp>
        </p:grpSp>
        <p:sp>
          <p:nvSpPr>
            <p:cNvPr id="34849" name="Text Box 10"/>
            <p:cNvSpPr txBox="1">
              <a:spLocks noChangeArrowheads="1"/>
            </p:cNvSpPr>
            <p:nvPr/>
          </p:nvSpPr>
          <p:spPr bwMode="auto">
            <a:xfrm>
              <a:off x="3354" y="1102"/>
              <a:ext cx="1882" cy="202"/>
            </a:xfrm>
            <a:prstGeom prst="rect">
              <a:avLst/>
            </a:prstGeom>
            <a:noFill/>
            <a:ln w="9525">
              <a:noFill/>
              <a:miter lim="800000"/>
              <a:headEnd/>
              <a:tailEnd/>
            </a:ln>
          </p:spPr>
          <p:txBody>
            <a:bodyPr wrap="none" lIns="73928" tIns="36963" rIns="73928" bIns="36963"/>
            <a:lstStyle/>
            <a:p>
              <a:pPr algn="l" defTabSz="733425"/>
              <a:r>
                <a:rPr lang="en-US" sz="1200" b="0">
                  <a:ea typeface="ＭＳ Ｐゴシック" charset="-128"/>
                </a:rPr>
                <a:t>Provides room level accuracy and </a:t>
              </a:r>
              <a:br>
                <a:rPr lang="en-US" sz="1200" b="0">
                  <a:ea typeface="ＭＳ Ｐゴシック" charset="-128"/>
                </a:rPr>
              </a:br>
              <a:r>
                <a:rPr lang="en-US" sz="1200" b="0">
                  <a:ea typeface="ＭＳ Ｐゴシック" charset="-128"/>
                </a:rPr>
                <a:t>facilitates JCAHO compliance</a:t>
              </a:r>
            </a:p>
          </p:txBody>
        </p:sp>
        <p:sp>
          <p:nvSpPr>
            <p:cNvPr id="34850" name="Text Box 11"/>
            <p:cNvSpPr txBox="1">
              <a:spLocks noChangeArrowheads="1"/>
            </p:cNvSpPr>
            <p:nvPr/>
          </p:nvSpPr>
          <p:spPr bwMode="auto">
            <a:xfrm>
              <a:off x="3882" y="1818"/>
              <a:ext cx="1251" cy="203"/>
            </a:xfrm>
            <a:prstGeom prst="rect">
              <a:avLst/>
            </a:prstGeom>
            <a:noFill/>
            <a:ln w="9525">
              <a:noFill/>
              <a:miter lim="800000"/>
              <a:headEnd/>
              <a:tailEnd/>
            </a:ln>
          </p:spPr>
          <p:txBody>
            <a:bodyPr wrap="none" lIns="73928" tIns="36963" rIns="73928" bIns="36963"/>
            <a:lstStyle/>
            <a:p>
              <a:pPr algn="l" defTabSz="733425"/>
              <a:r>
                <a:rPr lang="en-US" sz="1200" b="0">
                  <a:ea typeface="ＭＳ Ｐゴシック" charset="-128"/>
                </a:rPr>
                <a:t>Keeps PHI and PCI data</a:t>
              </a:r>
            </a:p>
            <a:p>
              <a:pPr algn="l" defTabSz="733425"/>
              <a:r>
                <a:rPr lang="en-US" sz="1200" b="0">
                  <a:ea typeface="ＭＳ Ｐゴシック" charset="-128"/>
                </a:rPr>
                <a:t>secure today and tomorrow</a:t>
              </a:r>
            </a:p>
          </p:txBody>
        </p:sp>
        <p:sp>
          <p:nvSpPr>
            <p:cNvPr id="34851" name="Text Box 10"/>
            <p:cNvSpPr txBox="1">
              <a:spLocks noChangeArrowheads="1"/>
            </p:cNvSpPr>
            <p:nvPr/>
          </p:nvSpPr>
          <p:spPr bwMode="auto">
            <a:xfrm>
              <a:off x="3666" y="1466"/>
              <a:ext cx="1874" cy="219"/>
            </a:xfrm>
            <a:prstGeom prst="rect">
              <a:avLst/>
            </a:prstGeom>
            <a:noFill/>
            <a:ln w="9525">
              <a:noFill/>
              <a:miter lim="800000"/>
              <a:headEnd/>
              <a:tailEnd/>
            </a:ln>
          </p:spPr>
          <p:txBody>
            <a:bodyPr wrap="none" lIns="73928" tIns="36963" rIns="73928" bIns="36963"/>
            <a:lstStyle/>
            <a:p>
              <a:pPr algn="l" defTabSz="733425"/>
              <a:r>
                <a:rPr lang="en-US" sz="1200" b="0">
                  <a:ea typeface="ＭＳ Ｐゴシック" charset="-128"/>
                </a:rPr>
                <a:t>Provides secure access to clinical</a:t>
              </a:r>
              <a:br>
                <a:rPr lang="en-US" sz="1200" b="0">
                  <a:ea typeface="ＭＳ Ｐゴシック" charset="-128"/>
                </a:rPr>
              </a:br>
              <a:r>
                <a:rPr lang="en-US" sz="1200" b="0">
                  <a:ea typeface="ＭＳ Ｐゴシック" charset="-128"/>
                </a:rPr>
                <a:t>Network resources</a:t>
              </a:r>
            </a:p>
          </p:txBody>
        </p:sp>
        <p:sp>
          <p:nvSpPr>
            <p:cNvPr id="34852" name="Text Box 11"/>
            <p:cNvSpPr txBox="1">
              <a:spLocks noChangeArrowheads="1"/>
            </p:cNvSpPr>
            <p:nvPr/>
          </p:nvSpPr>
          <p:spPr bwMode="auto">
            <a:xfrm>
              <a:off x="3852" y="2220"/>
              <a:ext cx="1251" cy="203"/>
            </a:xfrm>
            <a:prstGeom prst="rect">
              <a:avLst/>
            </a:prstGeom>
            <a:noFill/>
            <a:ln w="9525">
              <a:noFill/>
              <a:miter lim="800000"/>
              <a:headEnd/>
              <a:tailEnd/>
            </a:ln>
          </p:spPr>
          <p:txBody>
            <a:bodyPr wrap="none" lIns="73928" tIns="36963" rIns="73928" bIns="36963"/>
            <a:lstStyle/>
            <a:p>
              <a:pPr algn="l" defTabSz="733425"/>
              <a:r>
                <a:rPr lang="en-US" sz="1200" b="0">
                  <a:ea typeface="ＭＳ Ｐゴシック" charset="-128"/>
                </a:rPr>
                <a:t>Leverage RTLS to monitor</a:t>
              </a:r>
            </a:p>
            <a:p>
              <a:pPr algn="l" defTabSz="733425"/>
              <a:r>
                <a:rPr lang="en-US" sz="1200" b="0">
                  <a:ea typeface="ＭＳ Ｐゴシック" charset="-128"/>
                </a:rPr>
                <a:t>environmentally sensitive</a:t>
              </a:r>
            </a:p>
            <a:p>
              <a:pPr algn="l" defTabSz="733425"/>
              <a:r>
                <a:rPr lang="en-US" sz="1200" b="0">
                  <a:ea typeface="ＭＳ Ｐゴシック" charset="-128"/>
                </a:rPr>
                <a:t>pharmaceuticals and specimens</a:t>
              </a:r>
            </a:p>
          </p:txBody>
        </p:sp>
        <p:sp>
          <p:nvSpPr>
            <p:cNvPr id="34853" name="Text Box 11"/>
            <p:cNvSpPr txBox="1">
              <a:spLocks noChangeArrowheads="1"/>
            </p:cNvSpPr>
            <p:nvPr/>
          </p:nvSpPr>
          <p:spPr bwMode="auto">
            <a:xfrm>
              <a:off x="3654" y="2712"/>
              <a:ext cx="1449" cy="202"/>
            </a:xfrm>
            <a:prstGeom prst="rect">
              <a:avLst/>
            </a:prstGeom>
            <a:noFill/>
            <a:ln w="9525">
              <a:noFill/>
              <a:miter lim="800000"/>
              <a:headEnd/>
              <a:tailEnd/>
            </a:ln>
          </p:spPr>
          <p:txBody>
            <a:bodyPr wrap="none" lIns="73928" tIns="36963" rIns="73928" bIns="36963"/>
            <a:lstStyle/>
            <a:p>
              <a:pPr algn="l" defTabSz="733425"/>
              <a:r>
                <a:rPr lang="en-US" sz="1200" b="0">
                  <a:ea typeface="ＭＳ Ｐゴシック" charset="-128"/>
                </a:rPr>
                <a:t>VoWLAN provides instant </a:t>
              </a:r>
            </a:p>
            <a:p>
              <a:pPr algn="l" defTabSz="733425"/>
              <a:r>
                <a:rPr lang="en-US" sz="1200" b="0">
                  <a:ea typeface="ＭＳ Ｐゴシック" charset="-128"/>
                </a:rPr>
                <a:t>care provider communication</a:t>
              </a:r>
            </a:p>
          </p:txBody>
        </p:sp>
        <p:sp>
          <p:nvSpPr>
            <p:cNvPr id="34854" name="Text Box 11"/>
            <p:cNvSpPr txBox="1">
              <a:spLocks noChangeArrowheads="1"/>
            </p:cNvSpPr>
            <p:nvPr/>
          </p:nvSpPr>
          <p:spPr bwMode="auto">
            <a:xfrm>
              <a:off x="3276" y="3035"/>
              <a:ext cx="1995" cy="202"/>
            </a:xfrm>
            <a:prstGeom prst="rect">
              <a:avLst/>
            </a:prstGeom>
            <a:noFill/>
            <a:ln w="9525">
              <a:noFill/>
              <a:miter lim="800000"/>
              <a:headEnd/>
              <a:tailEnd/>
            </a:ln>
          </p:spPr>
          <p:txBody>
            <a:bodyPr wrap="none" lIns="73928" tIns="36963" rIns="73928" bIns="36963"/>
            <a:lstStyle/>
            <a:p>
              <a:pPr algn="l" defTabSz="733425"/>
              <a:r>
                <a:rPr lang="en-US" sz="1200" b="0">
                  <a:ea typeface="ＭＳ Ｐゴシック" charset="-128"/>
                </a:rPr>
                <a:t>Rogue AP detection and prevention,</a:t>
              </a:r>
              <a:br>
                <a:rPr lang="en-US" sz="1200" b="0">
                  <a:ea typeface="ＭＳ Ｐゴシック" charset="-128"/>
                </a:rPr>
              </a:br>
              <a:r>
                <a:rPr lang="en-US" sz="1200" b="0">
                  <a:ea typeface="ＭＳ Ｐゴシック" charset="-128"/>
                </a:rPr>
                <a:t> 802.1X EAP authentication with strong</a:t>
              </a:r>
              <a:br>
                <a:rPr lang="en-US" sz="1200" b="0">
                  <a:ea typeface="ＭＳ Ｐゴシック" charset="-128"/>
                </a:rPr>
              </a:br>
              <a:r>
                <a:rPr lang="en-US" sz="1200" b="0">
                  <a:ea typeface="ＭＳ Ｐゴシック" charset="-128"/>
                </a:rPr>
                <a:t> WPA2 AES encryption</a:t>
              </a:r>
            </a:p>
            <a:p>
              <a:pPr algn="l" defTabSz="733425"/>
              <a:endParaRPr lang="en-US" sz="1200" b="0">
                <a:ea typeface="ＭＳ Ｐゴシック" charset="-128"/>
              </a:endParaRPr>
            </a:p>
          </p:txBody>
        </p:sp>
      </p:grpSp>
      <p:grpSp>
        <p:nvGrpSpPr>
          <p:cNvPr id="4" name="Group 23"/>
          <p:cNvGrpSpPr>
            <a:grpSpLocks/>
          </p:cNvGrpSpPr>
          <p:nvPr/>
        </p:nvGrpSpPr>
        <p:grpSpPr bwMode="auto">
          <a:xfrm>
            <a:off x="1141414" y="1806575"/>
            <a:ext cx="4919662" cy="3284538"/>
            <a:chOff x="719" y="1138"/>
            <a:chExt cx="3099" cy="2069"/>
          </a:xfrm>
        </p:grpSpPr>
        <p:grpSp>
          <p:nvGrpSpPr>
            <p:cNvPr id="5" name="Group 24"/>
            <p:cNvGrpSpPr>
              <a:grpSpLocks/>
            </p:cNvGrpSpPr>
            <p:nvPr/>
          </p:nvGrpSpPr>
          <p:grpSpPr bwMode="auto">
            <a:xfrm>
              <a:off x="1850" y="1162"/>
              <a:ext cx="1968" cy="1962"/>
              <a:chOff x="1850" y="1162"/>
              <a:chExt cx="1968" cy="1962"/>
            </a:xfrm>
          </p:grpSpPr>
          <p:sp>
            <p:nvSpPr>
              <p:cNvPr id="34841" name="AutoShape 25"/>
              <p:cNvSpPr>
                <a:spLocks noChangeArrowheads="1"/>
              </p:cNvSpPr>
              <p:nvPr/>
            </p:nvSpPr>
            <p:spPr bwMode="auto">
              <a:xfrm rot="-5400000">
                <a:off x="1922" y="1198"/>
                <a:ext cx="1896" cy="1896"/>
              </a:xfrm>
              <a:custGeom>
                <a:avLst/>
                <a:gdLst>
                  <a:gd name="T0" fmla="*/ 7 w 21600"/>
                  <a:gd name="T1" fmla="*/ 0 h 21600"/>
                  <a:gd name="T2" fmla="*/ 1 w 21600"/>
                  <a:gd name="T3" fmla="*/ 4 h 21600"/>
                  <a:gd name="T4" fmla="*/ 7 w 21600"/>
                  <a:gd name="T5" fmla="*/ 0 h 21600"/>
                  <a:gd name="T6" fmla="*/ 14 w 21600"/>
                  <a:gd name="T7" fmla="*/ 4 h 21600"/>
                  <a:gd name="T8" fmla="*/ 0 60000 65536"/>
                  <a:gd name="T9" fmla="*/ 0 60000 65536"/>
                  <a:gd name="T10" fmla="*/ 0 60000 65536"/>
                  <a:gd name="T11" fmla="*/ 0 60000 65536"/>
                  <a:gd name="T12" fmla="*/ 171 w 21600"/>
                  <a:gd name="T13" fmla="*/ 0 h 21600"/>
                  <a:gd name="T14" fmla="*/ 21429 w 21600"/>
                  <a:gd name="T15" fmla="*/ 8920 h 21600"/>
                </a:gdLst>
                <a:ahLst/>
                <a:cxnLst>
                  <a:cxn ang="T8">
                    <a:pos x="T0" y="T1"/>
                  </a:cxn>
                  <a:cxn ang="T9">
                    <a:pos x="T2" y="T3"/>
                  </a:cxn>
                  <a:cxn ang="T10">
                    <a:pos x="T4" y="T5"/>
                  </a:cxn>
                  <a:cxn ang="T11">
                    <a:pos x="T6" y="T7"/>
                  </a:cxn>
                </a:cxnLst>
                <a:rect l="T12" t="T13" r="T14" b="T15"/>
                <a:pathLst>
                  <a:path w="21600" h="21600">
                    <a:moveTo>
                      <a:pt x="1264" y="6425"/>
                    </a:moveTo>
                    <a:cubicBezTo>
                      <a:pt x="2974" y="2698"/>
                      <a:pt x="6699" y="308"/>
                      <a:pt x="10800" y="309"/>
                    </a:cubicBezTo>
                    <a:cubicBezTo>
                      <a:pt x="14900" y="309"/>
                      <a:pt x="18625" y="2698"/>
                      <a:pt x="20335" y="6425"/>
                    </a:cubicBezTo>
                    <a:lnTo>
                      <a:pt x="20616" y="6296"/>
                    </a:lnTo>
                    <a:cubicBezTo>
                      <a:pt x="18855" y="2459"/>
                      <a:pt x="15021" y="-1"/>
                      <a:pt x="10799" y="0"/>
                    </a:cubicBezTo>
                    <a:cubicBezTo>
                      <a:pt x="6578" y="0"/>
                      <a:pt x="2744" y="2459"/>
                      <a:pt x="983" y="6296"/>
                    </a:cubicBezTo>
                    <a:close/>
                  </a:path>
                </a:pathLst>
              </a:custGeom>
              <a:solidFill>
                <a:srgbClr val="8A44AA"/>
              </a:solidFill>
              <a:ln w="19050" algn="ctr">
                <a:noFill/>
                <a:miter lim="800000"/>
                <a:headEnd/>
                <a:tailEnd/>
              </a:ln>
            </p:spPr>
            <p:txBody>
              <a:bodyPr lIns="82124" tIns="41061" rIns="82124" bIns="41061" anchor="ctr"/>
              <a:lstStyle/>
              <a:p>
                <a:endParaRPr lang="en-US"/>
              </a:p>
            </p:txBody>
          </p:sp>
          <p:sp>
            <p:nvSpPr>
              <p:cNvPr id="34842" name="Oval 26"/>
              <p:cNvSpPr>
                <a:spLocks noChangeArrowheads="1"/>
              </p:cNvSpPr>
              <p:nvPr/>
            </p:nvSpPr>
            <p:spPr bwMode="auto">
              <a:xfrm rot="10800000">
                <a:off x="1850" y="183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a:p>
            </p:txBody>
          </p:sp>
          <p:sp>
            <p:nvSpPr>
              <p:cNvPr id="34843" name="Oval 27"/>
              <p:cNvSpPr>
                <a:spLocks noChangeArrowheads="1"/>
              </p:cNvSpPr>
              <p:nvPr/>
            </p:nvSpPr>
            <p:spPr bwMode="auto">
              <a:xfrm rot="10800000">
                <a:off x="2066" y="141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a:p>
            </p:txBody>
          </p:sp>
          <p:sp>
            <p:nvSpPr>
              <p:cNvPr id="34844" name="Oval 28"/>
              <p:cNvSpPr>
                <a:spLocks noChangeArrowheads="1"/>
              </p:cNvSpPr>
              <p:nvPr/>
            </p:nvSpPr>
            <p:spPr bwMode="auto">
              <a:xfrm rot="10800000">
                <a:off x="2444" y="116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a:p>
            </p:txBody>
          </p:sp>
          <p:sp>
            <p:nvSpPr>
              <p:cNvPr id="34845" name="Oval 29"/>
              <p:cNvSpPr>
                <a:spLocks noChangeArrowheads="1"/>
              </p:cNvSpPr>
              <p:nvPr/>
            </p:nvSpPr>
            <p:spPr bwMode="auto">
              <a:xfrm rot="10800000">
                <a:off x="2433" y="293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a:p>
            </p:txBody>
          </p:sp>
          <p:sp>
            <p:nvSpPr>
              <p:cNvPr id="34846" name="Oval 30"/>
              <p:cNvSpPr>
                <a:spLocks noChangeArrowheads="1"/>
              </p:cNvSpPr>
              <p:nvPr/>
            </p:nvSpPr>
            <p:spPr bwMode="auto">
              <a:xfrm rot="10800000">
                <a:off x="1850" y="227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a:p>
            </p:txBody>
          </p:sp>
          <p:sp>
            <p:nvSpPr>
              <p:cNvPr id="34847" name="Oval 31"/>
              <p:cNvSpPr>
                <a:spLocks noChangeArrowheads="1"/>
              </p:cNvSpPr>
              <p:nvPr/>
            </p:nvSpPr>
            <p:spPr bwMode="auto">
              <a:xfrm rot="10800000">
                <a:off x="2067" y="267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a:p>
            </p:txBody>
          </p:sp>
        </p:grpSp>
        <p:sp>
          <p:nvSpPr>
            <p:cNvPr id="34835" name="Text Box 10"/>
            <p:cNvSpPr txBox="1">
              <a:spLocks noChangeArrowheads="1"/>
            </p:cNvSpPr>
            <p:nvPr/>
          </p:nvSpPr>
          <p:spPr bwMode="auto">
            <a:xfrm>
              <a:off x="1312" y="1138"/>
              <a:ext cx="1078" cy="202"/>
            </a:xfrm>
            <a:prstGeom prst="rect">
              <a:avLst/>
            </a:prstGeom>
            <a:noFill/>
            <a:ln w="9525">
              <a:noFill/>
              <a:miter lim="800000"/>
              <a:headEnd/>
              <a:tailEnd/>
            </a:ln>
          </p:spPr>
          <p:txBody>
            <a:bodyPr wrap="none" lIns="73928" tIns="36963" rIns="73928" bIns="36963"/>
            <a:lstStyle/>
            <a:p>
              <a:pPr algn="r" defTabSz="733425"/>
              <a:r>
                <a:rPr lang="en-US" sz="1200" b="0">
                  <a:ea typeface="ＭＳ Ｐゴシック" charset="-128"/>
                </a:rPr>
                <a:t>Asset Monitoring and Tracking</a:t>
              </a:r>
            </a:p>
          </p:txBody>
        </p:sp>
        <p:sp>
          <p:nvSpPr>
            <p:cNvPr id="34836" name="Text Box 10"/>
            <p:cNvSpPr txBox="1">
              <a:spLocks noChangeArrowheads="1"/>
            </p:cNvSpPr>
            <p:nvPr/>
          </p:nvSpPr>
          <p:spPr bwMode="auto">
            <a:xfrm>
              <a:off x="1318" y="3005"/>
              <a:ext cx="1078" cy="202"/>
            </a:xfrm>
            <a:prstGeom prst="rect">
              <a:avLst/>
            </a:prstGeom>
            <a:noFill/>
            <a:ln w="9525">
              <a:noFill/>
              <a:miter lim="800000"/>
              <a:headEnd/>
              <a:tailEnd/>
            </a:ln>
          </p:spPr>
          <p:txBody>
            <a:bodyPr wrap="none" lIns="73928" tIns="36963" rIns="73928" bIns="36963"/>
            <a:lstStyle/>
            <a:p>
              <a:pPr algn="r" defTabSz="733425"/>
              <a:r>
                <a:rPr lang="en-US" sz="1200" b="0">
                  <a:ea typeface="ＭＳ Ｐゴシック" charset="-128"/>
                </a:rPr>
                <a:t>Security</a:t>
              </a:r>
            </a:p>
          </p:txBody>
        </p:sp>
        <p:sp>
          <p:nvSpPr>
            <p:cNvPr id="34837" name="Text Box 10"/>
            <p:cNvSpPr txBox="1">
              <a:spLocks noChangeArrowheads="1"/>
            </p:cNvSpPr>
            <p:nvPr/>
          </p:nvSpPr>
          <p:spPr bwMode="auto">
            <a:xfrm>
              <a:off x="966" y="2712"/>
              <a:ext cx="1078" cy="202"/>
            </a:xfrm>
            <a:prstGeom prst="rect">
              <a:avLst/>
            </a:prstGeom>
            <a:noFill/>
            <a:ln w="9525">
              <a:noFill/>
              <a:miter lim="800000"/>
              <a:headEnd/>
              <a:tailEnd/>
            </a:ln>
          </p:spPr>
          <p:txBody>
            <a:bodyPr wrap="none" lIns="73928" tIns="36963" rIns="73928" bIns="36963"/>
            <a:lstStyle/>
            <a:p>
              <a:pPr algn="r" defTabSz="733425"/>
              <a:r>
                <a:rPr lang="en-US" sz="1200" b="0">
                  <a:ea typeface="ＭＳ Ｐゴシック" charset="-128"/>
                </a:rPr>
                <a:t>Improve patient care</a:t>
              </a:r>
            </a:p>
          </p:txBody>
        </p:sp>
        <p:sp>
          <p:nvSpPr>
            <p:cNvPr id="34838" name="Text Box 10"/>
            <p:cNvSpPr txBox="1">
              <a:spLocks noChangeArrowheads="1"/>
            </p:cNvSpPr>
            <p:nvPr/>
          </p:nvSpPr>
          <p:spPr bwMode="auto">
            <a:xfrm>
              <a:off x="888" y="1436"/>
              <a:ext cx="1078" cy="202"/>
            </a:xfrm>
            <a:prstGeom prst="rect">
              <a:avLst/>
            </a:prstGeom>
            <a:noFill/>
            <a:ln w="9525">
              <a:noFill/>
              <a:miter lim="800000"/>
              <a:headEnd/>
              <a:tailEnd/>
            </a:ln>
          </p:spPr>
          <p:txBody>
            <a:bodyPr wrap="none" lIns="73928" tIns="36963" rIns="73928" bIns="36963"/>
            <a:lstStyle/>
            <a:p>
              <a:pPr algn="r" defTabSz="733425"/>
              <a:r>
                <a:rPr lang="en-US" sz="1200" b="0">
                  <a:ea typeface="ＭＳ Ｐゴシック" charset="-128"/>
                </a:rPr>
                <a:t>Clinical Access</a:t>
              </a:r>
            </a:p>
          </p:txBody>
        </p:sp>
        <p:sp>
          <p:nvSpPr>
            <p:cNvPr id="34839" name="Text Box 10"/>
            <p:cNvSpPr txBox="1">
              <a:spLocks noChangeArrowheads="1"/>
            </p:cNvSpPr>
            <p:nvPr/>
          </p:nvSpPr>
          <p:spPr bwMode="auto">
            <a:xfrm>
              <a:off x="719" y="1855"/>
              <a:ext cx="1078" cy="202"/>
            </a:xfrm>
            <a:prstGeom prst="rect">
              <a:avLst/>
            </a:prstGeom>
            <a:noFill/>
            <a:ln w="9525">
              <a:noFill/>
              <a:miter lim="800000"/>
              <a:headEnd/>
              <a:tailEnd/>
            </a:ln>
          </p:spPr>
          <p:txBody>
            <a:bodyPr wrap="none" lIns="73928" tIns="36963" rIns="73928" bIns="36963"/>
            <a:lstStyle/>
            <a:p>
              <a:pPr algn="r" defTabSz="733425"/>
              <a:r>
                <a:rPr lang="en-US" sz="1200" b="0">
                  <a:ea typeface="ＭＳ Ｐゴシック" charset="-128"/>
                </a:rPr>
                <a:t>HIPAA and PCI Compliance</a:t>
              </a:r>
            </a:p>
          </p:txBody>
        </p:sp>
        <p:sp>
          <p:nvSpPr>
            <p:cNvPr id="34840" name="Text Box 10"/>
            <p:cNvSpPr txBox="1">
              <a:spLocks noChangeArrowheads="1"/>
            </p:cNvSpPr>
            <p:nvPr/>
          </p:nvSpPr>
          <p:spPr bwMode="auto">
            <a:xfrm>
              <a:off x="725" y="2311"/>
              <a:ext cx="1078" cy="202"/>
            </a:xfrm>
            <a:prstGeom prst="rect">
              <a:avLst/>
            </a:prstGeom>
            <a:noFill/>
            <a:ln w="9525">
              <a:noFill/>
              <a:miter lim="800000"/>
              <a:headEnd/>
              <a:tailEnd/>
            </a:ln>
          </p:spPr>
          <p:txBody>
            <a:bodyPr wrap="none" lIns="73928" tIns="36963" rIns="73928" bIns="36963"/>
            <a:lstStyle/>
            <a:p>
              <a:pPr algn="r" defTabSz="733425"/>
              <a:r>
                <a:rPr lang="en-US" sz="1200" b="0">
                  <a:ea typeface="ＭＳ Ｐゴシック" charset="-128"/>
                </a:rPr>
                <a:t>Environmental Monitoring</a:t>
              </a:r>
            </a:p>
          </p:txBody>
        </p:sp>
      </p:grpSp>
      <p:sp>
        <p:nvSpPr>
          <p:cNvPr id="34828" name="Rectangle 38"/>
          <p:cNvSpPr>
            <a:spLocks noChangeArrowheads="1"/>
          </p:cNvSpPr>
          <p:nvPr/>
        </p:nvSpPr>
        <p:spPr bwMode="auto">
          <a:xfrm>
            <a:off x="1354138" y="1379538"/>
            <a:ext cx="2303462" cy="304800"/>
          </a:xfrm>
          <a:prstGeom prst="rect">
            <a:avLst/>
          </a:prstGeom>
          <a:noFill/>
          <a:ln w="9525" algn="ctr">
            <a:noFill/>
            <a:miter lim="800000"/>
            <a:headEnd/>
            <a:tailEnd/>
          </a:ln>
        </p:spPr>
        <p:txBody>
          <a:bodyPr lIns="82124" tIns="41061" rIns="82124" bIns="41061"/>
          <a:lstStyle/>
          <a:p>
            <a:pPr algn="l" defTabSz="814388"/>
            <a:r>
              <a:rPr lang="en-US" sz="1600" b="0">
                <a:solidFill>
                  <a:srgbClr val="7030A0"/>
                </a:solidFill>
                <a:ea typeface="ＭＳ Ｐゴシック" charset="-128"/>
              </a:rPr>
              <a:t>Business Challenges</a:t>
            </a:r>
          </a:p>
        </p:txBody>
      </p:sp>
      <p:sp>
        <p:nvSpPr>
          <p:cNvPr id="1159207" name="Rectangle 39"/>
          <p:cNvSpPr>
            <a:spLocks noChangeArrowheads="1"/>
          </p:cNvSpPr>
          <p:nvPr/>
        </p:nvSpPr>
        <p:spPr bwMode="auto">
          <a:xfrm>
            <a:off x="723901" y="5775325"/>
            <a:ext cx="8045450" cy="673100"/>
          </a:xfrm>
          <a:prstGeom prst="rect">
            <a:avLst/>
          </a:prstGeom>
          <a:noFill/>
          <a:ln w="9525">
            <a:noFill/>
            <a:miter lim="800000"/>
            <a:headEnd/>
            <a:tailEnd/>
          </a:ln>
          <a:effectLst>
            <a:prstShdw prst="shdw17" dist="17961" dir="2700000">
              <a:schemeClr val="accent1">
                <a:gamma/>
                <a:shade val="60000"/>
                <a:invGamma/>
              </a:schemeClr>
            </a:prstShdw>
          </a:effectLst>
        </p:spPr>
        <p:txBody>
          <a:bodyPr lIns="82314" tIns="41157" rIns="82314" bIns="41157"/>
          <a:lstStyle/>
          <a:p>
            <a:pPr defTabSz="823913" eaLnBrk="1" hangingPunct="1">
              <a:tabLst>
                <a:tab pos="5372100" algn="l"/>
              </a:tabLst>
            </a:pPr>
            <a:r>
              <a:rPr lang="en-US" sz="1600" b="0">
                <a:solidFill>
                  <a:srgbClr val="404040"/>
                </a:solidFill>
                <a:ea typeface="ＭＳ Ｐゴシック" charset="-128"/>
              </a:rPr>
              <a:t>Cisco MGN 2.0—Wireless Architectures provide best possible wireless deployment, giving healthcare providers with a truly capable wireless network ready for today’s modern healthcare environment.</a:t>
            </a:r>
          </a:p>
        </p:txBody>
      </p:sp>
      <p:sp>
        <p:nvSpPr>
          <p:cNvPr id="34830" name="Line 40"/>
          <p:cNvSpPr>
            <a:spLocks noChangeShapeType="1"/>
          </p:cNvSpPr>
          <p:nvPr/>
        </p:nvSpPr>
        <p:spPr bwMode="auto">
          <a:xfrm>
            <a:off x="533401" y="5686425"/>
            <a:ext cx="8143875" cy="0"/>
          </a:xfrm>
          <a:prstGeom prst="line">
            <a:avLst/>
          </a:prstGeom>
          <a:noFill/>
          <a:ln w="25400">
            <a:solidFill>
              <a:schemeClr val="tx2"/>
            </a:solidFill>
            <a:round/>
            <a:headEnd/>
            <a:tailEnd/>
          </a:ln>
        </p:spPr>
        <p:txBody>
          <a:bodyPr wrap="none" lIns="82124" tIns="41061" rIns="82124" bIns="41061" anchor="ctr"/>
          <a:lstStyle/>
          <a:p>
            <a:endParaRPr lang="en-US"/>
          </a:p>
        </p:txBody>
      </p:sp>
      <p:sp>
        <p:nvSpPr>
          <p:cNvPr id="34831" name="Rectangle 41"/>
          <p:cNvSpPr>
            <a:spLocks noChangeArrowheads="1"/>
          </p:cNvSpPr>
          <p:nvPr/>
        </p:nvSpPr>
        <p:spPr bwMode="auto">
          <a:xfrm>
            <a:off x="5637214" y="1354138"/>
            <a:ext cx="2190750" cy="304800"/>
          </a:xfrm>
          <a:prstGeom prst="rect">
            <a:avLst/>
          </a:prstGeom>
          <a:noFill/>
          <a:ln w="9525" algn="ctr">
            <a:noFill/>
            <a:miter lim="800000"/>
            <a:headEnd/>
            <a:tailEnd/>
          </a:ln>
        </p:spPr>
        <p:txBody>
          <a:bodyPr lIns="82124" tIns="41061" rIns="82124" bIns="41061"/>
          <a:lstStyle/>
          <a:p>
            <a:pPr algn="l" defTabSz="814388"/>
            <a:r>
              <a:rPr lang="en-US" sz="1600" b="0">
                <a:solidFill>
                  <a:srgbClr val="365A16"/>
                </a:solidFill>
                <a:ea typeface="ＭＳ Ｐゴシック" charset="-128"/>
              </a:rPr>
              <a:t>Cisco MGN 2.0</a:t>
            </a:r>
          </a:p>
        </p:txBody>
      </p:sp>
      <p:sp>
        <p:nvSpPr>
          <p:cNvPr id="1159210" name="Oval 42"/>
          <p:cNvSpPr>
            <a:spLocks noChangeArrowheads="1"/>
          </p:cNvSpPr>
          <p:nvPr/>
        </p:nvSpPr>
        <p:spPr bwMode="auto">
          <a:xfrm>
            <a:off x="3603626" y="2538415"/>
            <a:ext cx="1717675" cy="1717675"/>
          </a:xfrm>
          <a:prstGeom prst="ellipse">
            <a:avLst/>
          </a:prstGeom>
          <a:gradFill rotWithShape="1">
            <a:gsLst>
              <a:gs pos="0">
                <a:schemeClr val="accent1"/>
              </a:gs>
              <a:gs pos="100000">
                <a:schemeClr val="accent1">
                  <a:gamma/>
                  <a:shade val="46275"/>
                  <a:invGamma/>
                </a:schemeClr>
              </a:gs>
            </a:gsLst>
            <a:lin ang="5400000" scaled="1"/>
          </a:gradFill>
          <a:ln w="38100" algn="ctr">
            <a:solidFill>
              <a:schemeClr val="bg1">
                <a:lumMod val="75000"/>
              </a:schemeClr>
            </a:solidFill>
            <a:round/>
            <a:headEnd/>
            <a:tailEnd/>
          </a:ln>
          <a:effectLst/>
        </p:spPr>
        <p:txBody>
          <a:bodyPr lIns="82124" tIns="41061" rIns="82124" bIns="41061" anchor="ctr"/>
          <a:lstStyle/>
          <a:p>
            <a:pPr>
              <a:defRPr/>
            </a:pPr>
            <a:endParaRPr lang="en-US"/>
          </a:p>
        </p:txBody>
      </p:sp>
      <p:sp>
        <p:nvSpPr>
          <p:cNvPr id="34833" name="Rectangle 43"/>
          <p:cNvSpPr>
            <a:spLocks noChangeArrowheads="1"/>
          </p:cNvSpPr>
          <p:nvPr/>
        </p:nvSpPr>
        <p:spPr bwMode="auto">
          <a:xfrm>
            <a:off x="4048127" y="2863850"/>
            <a:ext cx="1152524" cy="1079500"/>
          </a:xfrm>
          <a:prstGeom prst="rect">
            <a:avLst/>
          </a:prstGeom>
          <a:noFill/>
          <a:ln w="9525" algn="ctr">
            <a:noFill/>
            <a:miter lim="800000"/>
            <a:headEnd/>
            <a:tailEnd/>
          </a:ln>
        </p:spPr>
        <p:txBody>
          <a:bodyPr lIns="82124" tIns="41061" rIns="82124" bIns="41061"/>
          <a:lstStyle/>
          <a:p>
            <a:pPr defTabSz="814388"/>
            <a:r>
              <a:rPr lang="en-US" b="0" dirty="0">
                <a:solidFill>
                  <a:schemeClr val="bg1"/>
                </a:solidFill>
              </a:rPr>
              <a:t>Cisco</a:t>
            </a:r>
            <a:br>
              <a:rPr lang="en-US" b="0" dirty="0">
                <a:solidFill>
                  <a:schemeClr val="bg1"/>
                </a:solidFill>
              </a:rPr>
            </a:br>
            <a:r>
              <a:rPr lang="en-US" b="0" dirty="0" smtClean="0">
                <a:solidFill>
                  <a:schemeClr val="bg1"/>
                </a:solidFill>
              </a:rPr>
              <a:t>MGN </a:t>
            </a:r>
            <a:r>
              <a:rPr lang="en-US" b="0" dirty="0" err="1" smtClean="0">
                <a:solidFill>
                  <a:schemeClr val="bg1"/>
                </a:solidFill>
              </a:rPr>
              <a:t>v2.0</a:t>
            </a:r>
            <a:endParaRPr lang="en-US" b="0"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59172"/>
                                        </p:tgtEl>
                                        <p:attrNameLst>
                                          <p:attrName>style.visibility</p:attrName>
                                        </p:attrNameLst>
                                      </p:cBhvr>
                                      <p:to>
                                        <p:strVal val="visible"/>
                                      </p:to>
                                    </p:set>
                                    <p:animEffect transition="in" filter="wipe(right)">
                                      <p:cBhvr>
                                        <p:cTn id="7" dur="1000"/>
                                        <p:tgtEl>
                                          <p:spTgt spid="115917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9170"/>
                                        </p:tgtEl>
                                        <p:attrNameLst>
                                          <p:attrName>style.visibility</p:attrName>
                                        </p:attrNameLst>
                                      </p:cBhvr>
                                      <p:to>
                                        <p:strVal val="visible"/>
                                      </p:to>
                                    </p:set>
                                    <p:animEffect transition="in" filter="wipe(left)">
                                      <p:cBhvr>
                                        <p:cTn id="13" dur="1000"/>
                                        <p:tgtEl>
                                          <p:spTgt spid="1159170"/>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34830"/>
                                        </p:tgtEl>
                                        <p:attrNameLst>
                                          <p:attrName>style.visibility</p:attrName>
                                        </p:attrNameLst>
                                      </p:cBhvr>
                                      <p:to>
                                        <p:strVal val="visible"/>
                                      </p:to>
                                    </p:set>
                                    <p:animEffect transition="in" filter="barn(outVertical)">
                                      <p:cBhvr>
                                        <p:cTn id="20" dur="500"/>
                                        <p:tgtEl>
                                          <p:spTgt spid="3483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59207"/>
                                        </p:tgtEl>
                                        <p:attrNameLst>
                                          <p:attrName>style.visibility</p:attrName>
                                        </p:attrNameLst>
                                      </p:cBhvr>
                                      <p:to>
                                        <p:strVal val="visible"/>
                                      </p:to>
                                    </p:set>
                                    <p:animEffect transition="in" filter="fade">
                                      <p:cBhvr>
                                        <p:cTn id="24" dur="500"/>
                                        <p:tgtEl>
                                          <p:spTgt spid="115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0" grpId="0" animBg="1"/>
      <p:bldP spid="1159172" grpId="0" animBg="1"/>
      <p:bldP spid="1159207" grpId="0"/>
      <p:bldP spid="348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5232401" y="1266825"/>
            <a:ext cx="3446463"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a:defRPr/>
            </a:pPr>
            <a:endParaRPr lang="en-US"/>
          </a:p>
        </p:txBody>
      </p:sp>
      <p:sp>
        <p:nvSpPr>
          <p:cNvPr id="15363" name="Rectangle 29"/>
          <p:cNvSpPr>
            <a:spLocks noChangeArrowheads="1"/>
          </p:cNvSpPr>
          <p:nvPr/>
        </p:nvSpPr>
        <p:spPr bwMode="auto">
          <a:xfrm>
            <a:off x="5308600" y="1343025"/>
            <a:ext cx="3284538"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a:p>
        </p:txBody>
      </p:sp>
      <p:sp>
        <p:nvSpPr>
          <p:cNvPr id="15364" name="Rectangle 3"/>
          <p:cNvSpPr>
            <a:spLocks noGrp="1" noChangeArrowheads="1"/>
          </p:cNvSpPr>
          <p:nvPr>
            <p:ph type="title"/>
          </p:nvPr>
        </p:nvSpPr>
        <p:spPr/>
        <p:txBody>
          <a:bodyPr/>
          <a:lstStyle/>
          <a:p>
            <a:pPr eaLnBrk="1" hangingPunct="1"/>
            <a:r>
              <a:rPr lang="en-US" smtClean="0"/>
              <a:t>Voice over Wireless LAN</a:t>
            </a:r>
          </a:p>
        </p:txBody>
      </p:sp>
      <p:sp>
        <p:nvSpPr>
          <p:cNvPr id="15365" name="Rectangle 4"/>
          <p:cNvSpPr>
            <a:spLocks noGrp="1" noChangeArrowheads="1"/>
          </p:cNvSpPr>
          <p:nvPr>
            <p:ph idx="1"/>
          </p:nvPr>
        </p:nvSpPr>
        <p:spPr>
          <a:xfrm>
            <a:off x="793751" y="1520827"/>
            <a:ext cx="4416425" cy="3571875"/>
          </a:xfrm>
        </p:spPr>
        <p:txBody>
          <a:bodyPr>
            <a:normAutofit fontScale="85000" lnSpcReduction="10000"/>
          </a:bodyPr>
          <a:lstStyle/>
          <a:p>
            <a:pPr>
              <a:buFont typeface="Wingdings" pitchFamily="2" charset="2"/>
              <a:buNone/>
            </a:pPr>
            <a:r>
              <a:rPr lang="en-US" sz="2000" b="1" dirty="0" smtClean="0">
                <a:solidFill>
                  <a:schemeClr val="tx2"/>
                </a:solidFill>
              </a:rPr>
              <a:t>Wireless Challenges</a:t>
            </a:r>
          </a:p>
          <a:p>
            <a:r>
              <a:rPr lang="en-US" sz="2000" dirty="0" smtClean="0"/>
              <a:t>Tighter Specifications than Data Wireless</a:t>
            </a:r>
          </a:p>
          <a:p>
            <a:pPr lvl="1" indent="0">
              <a:buClr>
                <a:schemeClr val="tx2"/>
              </a:buClr>
            </a:pPr>
            <a:r>
              <a:rPr lang="en-US" sz="1400" dirty="0" smtClean="0"/>
              <a:t>More overlap required</a:t>
            </a:r>
          </a:p>
          <a:p>
            <a:pPr lvl="1" indent="0">
              <a:buClr>
                <a:schemeClr val="tx2"/>
              </a:buClr>
            </a:pPr>
            <a:r>
              <a:rPr lang="en-US" sz="1400" dirty="0" smtClean="0"/>
              <a:t>Site survey essential</a:t>
            </a:r>
          </a:p>
          <a:p>
            <a:r>
              <a:rPr lang="en-US" sz="2000" dirty="0" smtClean="0"/>
              <a:t>Pervasive Coverage</a:t>
            </a:r>
          </a:p>
          <a:p>
            <a:pPr lvl="1" indent="0">
              <a:buClr>
                <a:schemeClr val="tx2"/>
              </a:buClr>
            </a:pPr>
            <a:r>
              <a:rPr lang="en-US" sz="1400" dirty="0" smtClean="0"/>
              <a:t>Including: Elevators, Stairways, Building walkways, campus grounds, parking garages</a:t>
            </a:r>
          </a:p>
          <a:p>
            <a:r>
              <a:rPr lang="en-US" sz="2000" dirty="0" smtClean="0"/>
              <a:t>Fast Roaming</a:t>
            </a:r>
          </a:p>
          <a:p>
            <a:pPr lvl="1" indent="0">
              <a:buClr>
                <a:schemeClr val="tx2"/>
              </a:buClr>
            </a:pPr>
            <a:r>
              <a:rPr lang="en-US" sz="1400" dirty="0" smtClean="0"/>
              <a:t>Poor roaming performance may drop or impair active voice calls</a:t>
            </a:r>
          </a:p>
          <a:p>
            <a:r>
              <a:rPr lang="en-US" sz="2000" dirty="0" smtClean="0"/>
              <a:t>Quality of Service</a:t>
            </a:r>
          </a:p>
          <a:p>
            <a:pPr lvl="1" indent="0">
              <a:buClr>
                <a:schemeClr val="tx2"/>
              </a:buClr>
            </a:pPr>
            <a:r>
              <a:rPr lang="en-US" sz="1400" dirty="0" smtClean="0"/>
              <a:t>Call Quality Impacted by jitter, delay, and signal quality</a:t>
            </a:r>
          </a:p>
        </p:txBody>
      </p:sp>
      <p:grpSp>
        <p:nvGrpSpPr>
          <p:cNvPr id="2" name="Group 3"/>
          <p:cNvGrpSpPr>
            <a:grpSpLocks/>
          </p:cNvGrpSpPr>
          <p:nvPr/>
        </p:nvGrpSpPr>
        <p:grpSpPr bwMode="auto">
          <a:xfrm>
            <a:off x="5505450" y="3027363"/>
            <a:ext cx="849313" cy="1219200"/>
            <a:chOff x="3161" y="1152"/>
            <a:chExt cx="535" cy="768"/>
          </a:xfrm>
        </p:grpSpPr>
        <p:sp>
          <p:nvSpPr>
            <p:cNvPr id="84" name="Rectangle 4"/>
            <p:cNvSpPr>
              <a:spLocks noChangeArrowheads="1"/>
            </p:cNvSpPr>
            <p:nvPr/>
          </p:nvSpPr>
          <p:spPr bwMode="auto">
            <a:xfrm>
              <a:off x="3168" y="1152"/>
              <a:ext cx="528" cy="768"/>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defRPr/>
              </a:pPr>
              <a:endParaRPr lang="en-US" sz="1000" b="0" dirty="0">
                <a:solidFill>
                  <a:schemeClr val="bg1"/>
                </a:solidFill>
              </a:endParaRPr>
            </a:p>
          </p:txBody>
        </p:sp>
        <p:sp>
          <p:nvSpPr>
            <p:cNvPr id="15384" name="Text Box 5"/>
            <p:cNvSpPr txBox="1">
              <a:spLocks noChangeArrowheads="1"/>
            </p:cNvSpPr>
            <p:nvPr/>
          </p:nvSpPr>
          <p:spPr bwMode="auto">
            <a:xfrm>
              <a:off x="3161" y="1175"/>
              <a:ext cx="534" cy="246"/>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000" b="0"/>
                <a:t>Multimode Phones</a:t>
              </a:r>
            </a:p>
          </p:txBody>
        </p:sp>
      </p:grpSp>
      <p:sp>
        <p:nvSpPr>
          <p:cNvPr id="15367" name="Text Box 10"/>
          <p:cNvSpPr txBox="1">
            <a:spLocks noChangeArrowheads="1"/>
          </p:cNvSpPr>
          <p:nvPr/>
        </p:nvSpPr>
        <p:spPr bwMode="auto">
          <a:xfrm>
            <a:off x="12512675" y="1038225"/>
            <a:ext cx="838200" cy="184666"/>
          </a:xfrm>
          <a:prstGeom prst="rect">
            <a:avLst/>
          </a:prstGeom>
          <a:noFill/>
          <a:ln w="9525" algn="ctr">
            <a:noFill/>
            <a:miter lim="800000"/>
            <a:headEnd/>
            <a:tailEnd/>
          </a:ln>
        </p:spPr>
        <p:txBody>
          <a:bodyPr lIns="0" tIns="0" rIns="0" bIns="0">
            <a:spAutoFit/>
          </a:bodyPr>
          <a:lstStyle/>
          <a:p>
            <a:pPr defTabSz="814388">
              <a:spcBef>
                <a:spcPct val="10000"/>
              </a:spcBef>
            </a:pPr>
            <a:r>
              <a:rPr lang="en-US" sz="1200">
                <a:solidFill>
                  <a:srgbClr val="89A424"/>
                </a:solidFill>
              </a:rPr>
              <a:t> </a:t>
            </a:r>
          </a:p>
        </p:txBody>
      </p:sp>
      <p:grpSp>
        <p:nvGrpSpPr>
          <p:cNvPr id="3" name="Group 37"/>
          <p:cNvGrpSpPr>
            <a:grpSpLocks/>
          </p:cNvGrpSpPr>
          <p:nvPr/>
        </p:nvGrpSpPr>
        <p:grpSpPr bwMode="auto">
          <a:xfrm>
            <a:off x="5429251" y="1438275"/>
            <a:ext cx="1000125" cy="1219200"/>
            <a:chOff x="2461076" y="1224540"/>
            <a:chExt cx="1000125" cy="1219200"/>
          </a:xfrm>
        </p:grpSpPr>
        <p:grpSp>
          <p:nvGrpSpPr>
            <p:cNvPr id="4" name="Group 36"/>
            <p:cNvGrpSpPr>
              <a:grpSpLocks/>
            </p:cNvGrpSpPr>
            <p:nvPr/>
          </p:nvGrpSpPr>
          <p:grpSpPr bwMode="auto">
            <a:xfrm>
              <a:off x="2461076" y="1224540"/>
              <a:ext cx="1000125" cy="1219200"/>
              <a:chOff x="2470601" y="1267402"/>
              <a:chExt cx="1000125" cy="1219200"/>
            </a:xfrm>
          </p:grpSpPr>
          <p:sp>
            <p:nvSpPr>
              <p:cNvPr id="89" name="Rectangle 9"/>
              <p:cNvSpPr>
                <a:spLocks noChangeArrowheads="1"/>
              </p:cNvSpPr>
              <p:nvPr/>
            </p:nvSpPr>
            <p:spPr bwMode="auto">
              <a:xfrm>
                <a:off x="2556326" y="1267402"/>
                <a:ext cx="838200" cy="1219200"/>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defRPr/>
                </a:pPr>
                <a:endParaRPr lang="en-US" sz="1000" b="0" dirty="0">
                  <a:solidFill>
                    <a:schemeClr val="bg1"/>
                  </a:solidFill>
                </a:endParaRPr>
              </a:p>
            </p:txBody>
          </p:sp>
          <p:sp>
            <p:nvSpPr>
              <p:cNvPr id="15382" name="Text Box 12"/>
              <p:cNvSpPr txBox="1">
                <a:spLocks noChangeArrowheads="1"/>
              </p:cNvSpPr>
              <p:nvPr/>
            </p:nvSpPr>
            <p:spPr bwMode="auto">
              <a:xfrm>
                <a:off x="2470601" y="1305502"/>
                <a:ext cx="1000125" cy="390701"/>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000" b="0"/>
                  <a:t>Wireless IP Phones</a:t>
                </a:r>
              </a:p>
            </p:txBody>
          </p:sp>
        </p:grpSp>
        <p:pic>
          <p:nvPicPr>
            <p:cNvPr id="15380" name="Picture 35" descr="IPT - Figure 9 - 7925G_Phone.png"/>
            <p:cNvPicPr>
              <a:picLocks noChangeAspect="1"/>
            </p:cNvPicPr>
            <p:nvPr/>
          </p:nvPicPr>
          <p:blipFill>
            <a:blip r:embed="rId3" cstate="print"/>
            <a:srcRect/>
            <a:stretch>
              <a:fillRect/>
            </a:stretch>
          </p:blipFill>
          <p:spPr bwMode="auto">
            <a:xfrm>
              <a:off x="2667965" y="1638524"/>
              <a:ext cx="586346" cy="752444"/>
            </a:xfrm>
            <a:prstGeom prst="rect">
              <a:avLst/>
            </a:prstGeom>
            <a:noFill/>
            <a:ln w="9525">
              <a:noFill/>
              <a:miter lim="800000"/>
              <a:headEnd/>
              <a:tailEnd/>
            </a:ln>
          </p:spPr>
        </p:pic>
      </p:grpSp>
      <p:pic>
        <p:nvPicPr>
          <p:cNvPr id="15369" name="Picture 2"/>
          <p:cNvPicPr>
            <a:picLocks noChangeAspect="1" noChangeArrowheads="1"/>
          </p:cNvPicPr>
          <p:nvPr/>
        </p:nvPicPr>
        <p:blipFill>
          <a:blip r:embed="rId4" cstate="print"/>
          <a:srcRect/>
          <a:stretch>
            <a:fillRect/>
          </a:stretch>
        </p:blipFill>
        <p:spPr bwMode="auto">
          <a:xfrm>
            <a:off x="5773739" y="3384552"/>
            <a:ext cx="349250" cy="815975"/>
          </a:xfrm>
          <a:prstGeom prst="rect">
            <a:avLst/>
          </a:prstGeom>
          <a:noFill/>
          <a:ln w="9525">
            <a:noFill/>
            <a:miter lim="800000"/>
            <a:headEnd/>
            <a:tailEnd/>
          </a:ln>
        </p:spPr>
      </p:pic>
      <p:grpSp>
        <p:nvGrpSpPr>
          <p:cNvPr id="5" name="Group 38"/>
          <p:cNvGrpSpPr>
            <a:grpSpLocks/>
          </p:cNvGrpSpPr>
          <p:nvPr/>
        </p:nvGrpSpPr>
        <p:grpSpPr bwMode="auto">
          <a:xfrm>
            <a:off x="5505450" y="4632327"/>
            <a:ext cx="849313" cy="1230313"/>
            <a:chOff x="2527374" y="4213958"/>
            <a:chExt cx="849313" cy="1230313"/>
          </a:xfrm>
        </p:grpSpPr>
        <p:grpSp>
          <p:nvGrpSpPr>
            <p:cNvPr id="6" name="Group 3"/>
            <p:cNvGrpSpPr>
              <a:grpSpLocks/>
            </p:cNvGrpSpPr>
            <p:nvPr/>
          </p:nvGrpSpPr>
          <p:grpSpPr bwMode="auto">
            <a:xfrm>
              <a:off x="2527374" y="4213958"/>
              <a:ext cx="849313" cy="1230313"/>
              <a:chOff x="3161" y="1145"/>
              <a:chExt cx="535" cy="775"/>
            </a:xfrm>
          </p:grpSpPr>
          <p:sp>
            <p:nvSpPr>
              <p:cNvPr id="31" name="Rectangle 4"/>
              <p:cNvSpPr>
                <a:spLocks noChangeArrowheads="1"/>
              </p:cNvSpPr>
              <p:nvPr/>
            </p:nvSpPr>
            <p:spPr bwMode="auto">
              <a:xfrm>
                <a:off x="3168" y="1152"/>
                <a:ext cx="528" cy="768"/>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defRPr/>
                </a:pPr>
                <a:endParaRPr lang="en-US" sz="1000" b="0" dirty="0">
                  <a:solidFill>
                    <a:schemeClr val="bg1"/>
                  </a:solidFill>
                </a:endParaRPr>
              </a:p>
            </p:txBody>
          </p:sp>
          <p:sp>
            <p:nvSpPr>
              <p:cNvPr id="15378" name="Text Box 5"/>
              <p:cNvSpPr txBox="1">
                <a:spLocks noChangeArrowheads="1"/>
              </p:cNvSpPr>
              <p:nvPr/>
            </p:nvSpPr>
            <p:spPr bwMode="auto">
              <a:xfrm>
                <a:off x="3161" y="1145"/>
                <a:ext cx="534" cy="343"/>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000" b="0"/>
                  <a:t>Laptops w/ Voice Clients</a:t>
                </a:r>
              </a:p>
            </p:txBody>
          </p:sp>
        </p:grpSp>
        <p:pic>
          <p:nvPicPr>
            <p:cNvPr id="15376" name="Picture 4"/>
            <p:cNvPicPr>
              <a:picLocks noChangeAspect="1" noChangeArrowheads="1"/>
            </p:cNvPicPr>
            <p:nvPr/>
          </p:nvPicPr>
          <p:blipFill>
            <a:blip r:embed="rId5" cstate="print"/>
            <a:srcRect/>
            <a:stretch>
              <a:fillRect/>
            </a:stretch>
          </p:blipFill>
          <p:spPr bwMode="auto">
            <a:xfrm>
              <a:off x="2654191" y="4713044"/>
              <a:ext cx="595679" cy="606109"/>
            </a:xfrm>
            <a:prstGeom prst="rect">
              <a:avLst/>
            </a:prstGeom>
            <a:noFill/>
            <a:ln w="9525">
              <a:noFill/>
              <a:miter lim="800000"/>
              <a:headEnd/>
              <a:tailEnd/>
            </a:ln>
          </p:spPr>
        </p:pic>
      </p:grpSp>
      <p:sp>
        <p:nvSpPr>
          <p:cNvPr id="15371" name="Rectangle 25"/>
          <p:cNvSpPr>
            <a:spLocks noChangeArrowheads="1"/>
          </p:cNvSpPr>
          <p:nvPr/>
        </p:nvSpPr>
        <p:spPr bwMode="auto">
          <a:xfrm>
            <a:off x="6464300" y="1430338"/>
            <a:ext cx="2108200" cy="861774"/>
          </a:xfrm>
          <a:prstGeom prst="rect">
            <a:avLst/>
          </a:prstGeom>
          <a:noFill/>
          <a:ln w="9525">
            <a:noFill/>
            <a:miter lim="800000"/>
            <a:headEnd/>
            <a:tailEnd/>
          </a:ln>
        </p:spPr>
        <p:txBody>
          <a:bodyPr>
            <a:spAutoFit/>
          </a:bodyPr>
          <a:lstStyle/>
          <a:p>
            <a:pPr algn="l"/>
            <a:r>
              <a:rPr lang="en-US" sz="1400">
                <a:solidFill>
                  <a:schemeClr val="bg1"/>
                </a:solidFill>
              </a:rPr>
              <a:t>Wireless IP Phones</a:t>
            </a:r>
          </a:p>
          <a:p>
            <a:pPr algn="l"/>
            <a:r>
              <a:rPr lang="en-US" sz="1200" b="0">
                <a:solidFill>
                  <a:schemeClr val="bg1"/>
                </a:solidFill>
              </a:rPr>
              <a:t>802.11a/b/g/n phones for mobile communications and integrated applications.</a:t>
            </a:r>
          </a:p>
        </p:txBody>
      </p:sp>
      <p:sp>
        <p:nvSpPr>
          <p:cNvPr id="15372" name="AutoShape 40"/>
          <p:cNvSpPr>
            <a:spLocks noChangeArrowheads="1"/>
          </p:cNvSpPr>
          <p:nvPr/>
        </p:nvSpPr>
        <p:spPr bwMode="ltGray">
          <a:xfrm>
            <a:off x="5232400" y="6431183"/>
            <a:ext cx="34417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a:p>
        </p:txBody>
      </p:sp>
      <p:sp>
        <p:nvSpPr>
          <p:cNvPr id="15373" name="Rectangle 36"/>
          <p:cNvSpPr>
            <a:spLocks noChangeArrowheads="1"/>
          </p:cNvSpPr>
          <p:nvPr/>
        </p:nvSpPr>
        <p:spPr bwMode="auto">
          <a:xfrm>
            <a:off x="6464300" y="2992438"/>
            <a:ext cx="2260600" cy="1231106"/>
          </a:xfrm>
          <a:prstGeom prst="rect">
            <a:avLst/>
          </a:prstGeom>
          <a:noFill/>
          <a:ln w="9525">
            <a:noFill/>
            <a:miter lim="800000"/>
            <a:headEnd/>
            <a:tailEnd/>
          </a:ln>
        </p:spPr>
        <p:txBody>
          <a:bodyPr>
            <a:spAutoFit/>
          </a:bodyPr>
          <a:lstStyle/>
          <a:p>
            <a:pPr algn="l"/>
            <a:r>
              <a:rPr lang="en-US" sz="1400" dirty="0" smtClean="0">
                <a:solidFill>
                  <a:schemeClr val="bg1"/>
                </a:solidFill>
              </a:rPr>
              <a:t>Dual Mode </a:t>
            </a:r>
            <a:r>
              <a:rPr lang="en-US" sz="1400" dirty="0">
                <a:solidFill>
                  <a:schemeClr val="bg1"/>
                </a:solidFill>
              </a:rPr>
              <a:t>Phones</a:t>
            </a:r>
          </a:p>
          <a:p>
            <a:pPr algn="l"/>
            <a:r>
              <a:rPr lang="en-US" sz="1200" b="0" dirty="0">
                <a:solidFill>
                  <a:schemeClr val="bg1"/>
                </a:solidFill>
              </a:rPr>
              <a:t>Cellular phones with </a:t>
            </a:r>
            <a:r>
              <a:rPr lang="en-US" sz="1200" b="0" dirty="0" err="1">
                <a:solidFill>
                  <a:schemeClr val="bg1"/>
                </a:solidFill>
              </a:rPr>
              <a:t>802.11a</a:t>
            </a:r>
            <a:r>
              <a:rPr lang="en-US" sz="1200" b="0" dirty="0">
                <a:solidFill>
                  <a:schemeClr val="bg1"/>
                </a:solidFill>
              </a:rPr>
              <a:t>/b/g/n capabilities.  Typically smart phones that are capable of data applications.</a:t>
            </a:r>
          </a:p>
        </p:txBody>
      </p:sp>
      <p:sp>
        <p:nvSpPr>
          <p:cNvPr id="15374" name="Rectangle 37"/>
          <p:cNvSpPr>
            <a:spLocks noChangeArrowheads="1"/>
          </p:cNvSpPr>
          <p:nvPr/>
        </p:nvSpPr>
        <p:spPr bwMode="auto">
          <a:xfrm>
            <a:off x="6464300" y="4618038"/>
            <a:ext cx="2260600" cy="1815882"/>
          </a:xfrm>
          <a:prstGeom prst="rect">
            <a:avLst/>
          </a:prstGeom>
          <a:noFill/>
          <a:ln w="9525">
            <a:noFill/>
            <a:miter lim="800000"/>
            <a:headEnd/>
            <a:tailEnd/>
          </a:ln>
        </p:spPr>
        <p:txBody>
          <a:bodyPr>
            <a:spAutoFit/>
          </a:bodyPr>
          <a:lstStyle/>
          <a:p>
            <a:pPr algn="l"/>
            <a:r>
              <a:rPr lang="en-US" sz="1400">
                <a:solidFill>
                  <a:schemeClr val="bg1"/>
                </a:solidFill>
              </a:rPr>
              <a:t>Laptops/PDAs with Voice Clients</a:t>
            </a:r>
          </a:p>
          <a:p>
            <a:pPr algn="l"/>
            <a:r>
              <a:rPr lang="en-US" sz="1200" b="0">
                <a:solidFill>
                  <a:schemeClr val="bg1"/>
                </a:solidFill>
              </a:rPr>
              <a:t>These are primarily data devices with an application giving them voice call functionality.  Applications run from Cisco Unified Personal Communicator to Skype or Fring.</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500"/>
                                        <p:tgtEl>
                                          <p:spTgt spid="1536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5369"/>
                                        </p:tgtEl>
                                        <p:attrNameLst>
                                          <p:attrName>style.visibility</p:attrName>
                                        </p:attrNameLst>
                                      </p:cBhvr>
                                      <p:to>
                                        <p:strVal val="visible"/>
                                      </p:to>
                                    </p:set>
                                    <p:animEffect transition="in" filter="fade">
                                      <p:cBhvr>
                                        <p:cTn id="23" dur="500"/>
                                        <p:tgtEl>
                                          <p:spTgt spid="1536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71"/>
                                        </p:tgtEl>
                                        <p:attrNameLst>
                                          <p:attrName>style.visibility</p:attrName>
                                        </p:attrNameLst>
                                      </p:cBhvr>
                                      <p:to>
                                        <p:strVal val="visible"/>
                                      </p:to>
                                    </p:set>
                                    <p:animEffect transition="in" filter="fade">
                                      <p:cBhvr>
                                        <p:cTn id="29" dur="500"/>
                                        <p:tgtEl>
                                          <p:spTgt spid="1537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373"/>
                                        </p:tgtEl>
                                        <p:attrNameLst>
                                          <p:attrName>style.visibility</p:attrName>
                                        </p:attrNameLst>
                                      </p:cBhvr>
                                      <p:to>
                                        <p:strVal val="visible"/>
                                      </p:to>
                                    </p:set>
                                    <p:animEffect transition="in" filter="fade">
                                      <p:cBhvr>
                                        <p:cTn id="35" dur="500"/>
                                        <p:tgtEl>
                                          <p:spTgt spid="1537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374"/>
                                        </p:tgtEl>
                                        <p:attrNameLst>
                                          <p:attrName>style.visibility</p:attrName>
                                        </p:attrNameLst>
                                      </p:cBhvr>
                                      <p:to>
                                        <p:strVal val="visible"/>
                                      </p:to>
                                    </p:set>
                                    <p:animEffect transition="in" filter="fade">
                                      <p:cBhvr>
                                        <p:cTn id="38"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363" grpId="0" animBg="1"/>
      <p:bldP spid="15365" grpId="0"/>
      <p:bldP spid="15371" grpId="0"/>
      <p:bldP spid="15372" grpId="0" animBg="1"/>
      <p:bldP spid="15373" grpId="0"/>
      <p:bldP spid="15374" grpId="0"/>
    </p:bldLst>
  </p:timing>
</p:sld>
</file>

<file path=ppt/theme/theme1.xml><?xml version="1.0" encoding="utf-8"?>
<a:theme xmlns:a="http://schemas.openxmlformats.org/drawingml/2006/main" name="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9756A05D85964CA5A3B317FE375265" ma:contentTypeVersion="6" ma:contentTypeDescription="Create a new document." ma:contentTypeScope="" ma:versionID="8f0b0eb8e23cd0cece72a6c28c54063e">
  <xsd:schema xmlns:xsd="http://www.w3.org/2001/XMLSchema" xmlns:p="http://schemas.microsoft.com/office/2006/metadata/properties" xmlns:ns1="http://schemas.microsoft.com/sharepoint/v3" targetNamespace="http://schemas.microsoft.com/office/2006/metadata/properties" ma:root="true" ma:fieldsID="9d83ee8c39aea94682d0bf95a687ad5b"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&amp;lt;marcoplus@cisco.com&amp;gt;</EmailTo>
    <EmailSender xmlns="http://schemas.microsoft.com/sharepoint/v3">&lt;a href="mailto:xxmktedc@cisco.com"&gt;xxmktedc@cisco.com&lt;/a&gt;</EmailSender>
    <EmailFrom xmlns="http://schemas.microsoft.com/sharepoint/v3" xsi:nil="true"/>
    <EmailSubject xmlns="http://schemas.microsoft.com/sharepoint/v3">INC000026732275 INC000027927157</EmailSubject>
    <EmailCc xmlns="http://schemas.microsoft.com/sharepoint/v3" xsi:nil="true"/>
  </documentManagement>
</p:properties>
</file>

<file path=customXml/itemProps1.xml><?xml version="1.0" encoding="utf-8"?>
<ds:datastoreItem xmlns:ds="http://schemas.openxmlformats.org/officeDocument/2006/customXml" ds:itemID="{C22BDAD4-D539-41D5-A926-832AA2DD159B}"/>
</file>

<file path=customXml/itemProps2.xml><?xml version="1.0" encoding="utf-8"?>
<ds:datastoreItem xmlns:ds="http://schemas.openxmlformats.org/officeDocument/2006/customXml" ds:itemID="{9F53BDF1-937B-452A-B60C-E1DACDE6F8D2}"/>
</file>

<file path=customXml/itemProps3.xml><?xml version="1.0" encoding="utf-8"?>
<ds:datastoreItem xmlns:ds="http://schemas.openxmlformats.org/officeDocument/2006/customXml" ds:itemID="{0E653DCC-D6B5-445D-80DD-C8F7AE46BB6C}"/>
</file>

<file path=docProps/app.xml><?xml version="1.0" encoding="utf-8"?>
<Properties xmlns="http://schemas.openxmlformats.org/officeDocument/2006/extended-properties" xmlns:vt="http://schemas.openxmlformats.org/officeDocument/2006/docPropsVTypes">
  <Template>Cisco_Template_2010_Arial</Template>
  <TotalTime>2272</TotalTime>
  <Words>5358</Words>
  <Application>Microsoft Office PowerPoint</Application>
  <PresentationFormat>On-screen Show (4:3)</PresentationFormat>
  <Paragraphs>764</Paragraphs>
  <Slides>39</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Wingdings</vt:lpstr>
      <vt:lpstr>Calibri</vt:lpstr>
      <vt:lpstr>Ciscolight</vt:lpstr>
      <vt:lpstr>ＭＳ Ｐゴシック</vt:lpstr>
      <vt:lpstr>Trebuchet MS</vt:lpstr>
      <vt:lpstr>Cisco_Template_2010_Arial</vt:lpstr>
      <vt:lpstr>Cisco Medical Grade Network v2.0</vt:lpstr>
      <vt:lpstr>Change Is Everywhere</vt:lpstr>
      <vt:lpstr>Cisco Transforming Healthcare</vt:lpstr>
      <vt:lpstr>Three Solution Portfolios.  One Secure Foundation.</vt:lpstr>
      <vt:lpstr>Secure Foundation:  Cisco Medical Grade Network Framework</vt:lpstr>
      <vt:lpstr>MGN—Architecture Overview Poster</vt:lpstr>
      <vt:lpstr>Healthcare Wireless Industry Trends </vt:lpstr>
      <vt:lpstr>Cisco MGN 2.0— Wireless Architectures</vt:lpstr>
      <vt:lpstr>Voice over Wireless LAN</vt:lpstr>
      <vt:lpstr>Biomedical Devices</vt:lpstr>
      <vt:lpstr>Real Time Location Services (RTLS)</vt:lpstr>
      <vt:lpstr>MGN – Wireless Architecture Overview Poster</vt:lpstr>
      <vt:lpstr>CIO Top Security Concerns HIMSS 2010 CIO Leadership Survey</vt:lpstr>
      <vt:lpstr>The Growing Need  for Security Solutions</vt:lpstr>
      <vt:lpstr>Cisco MGN 2.0—Security Architectures</vt:lpstr>
      <vt:lpstr>HIPAA: Security Rule</vt:lpstr>
      <vt:lpstr>Technology Categories for  Healthcare Compliance</vt:lpstr>
      <vt:lpstr>Security Compliance Mapping Table</vt:lpstr>
      <vt:lpstr>Cisco Connected Health</vt:lpstr>
      <vt:lpstr>Compliance and Medical Device Management Solutions</vt:lpstr>
      <vt:lpstr>Market Trends</vt:lpstr>
      <vt:lpstr>ISO/IEC-80001 Update</vt:lpstr>
      <vt:lpstr>Compliance and Medical Device Management Use Cases</vt:lpstr>
      <vt:lpstr>Cisco Connected Health</vt:lpstr>
      <vt:lpstr>Solution:  Cisco Secure Wireless</vt:lpstr>
      <vt:lpstr>Solution:  Cisco Medical Data Exchange</vt:lpstr>
      <vt:lpstr>Klinikum Wels-Grieskirchen</vt:lpstr>
      <vt:lpstr>Solution: Cisco Data Center  Virtualization for Healthcare</vt:lpstr>
      <vt:lpstr>Moses Cone Health System</vt:lpstr>
      <vt:lpstr>Solution:  Cisco Context Aware</vt:lpstr>
      <vt:lpstr>Context-Aware Asset Visibility Applications</vt:lpstr>
      <vt:lpstr>Context-Aware Asset Visibility Applications</vt:lpstr>
      <vt:lpstr>Context-Aware Location on the  Cisco Wireless IP Phone</vt:lpstr>
      <vt:lpstr>LifeConnections Health Center</vt:lpstr>
      <vt:lpstr>Hospital St. Louis (Luxembourg)</vt:lpstr>
      <vt:lpstr>Solution:  Cisco BioMed NAC</vt:lpstr>
      <vt:lpstr>Hospital Da Luz</vt:lpstr>
      <vt:lpstr>Let’s Stay Connected</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Connected Health Shaping a World of Health without Boundaries</dc:title>
  <dc:creator>michelle</dc:creator>
  <cp:lastModifiedBy>Karen Kiscaden</cp:lastModifiedBy>
  <cp:revision>190</cp:revision>
  <dcterms:created xsi:type="dcterms:W3CDTF">2011-05-20T18:46:16Z</dcterms:created>
  <dcterms:modified xsi:type="dcterms:W3CDTF">2013-04-22T22:07:03Z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0x010100E89756A05D85964CA5A3B317FE375265</vt:lpwstr>
  </property>
</Properties>
</file>