
<file path=[Content_Types].xml><?xml version="1.0" encoding="utf-8"?>
<Types xmlns="http://schemas.openxmlformats.org/package/2006/content-types">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Default Extension="bin" ContentType="application/vnd.openxmlformats-officedocument.presentationml.printerSettings"/>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Default Extension="tiff" ContentType="image/tif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4" r:id="rId2"/>
  </p:sldMasterIdLst>
  <p:notesMasterIdLst>
    <p:notesMasterId r:id="rId45"/>
  </p:notesMasterIdLst>
  <p:sldIdLst>
    <p:sldId id="282" r:id="rId3"/>
    <p:sldId id="356" r:id="rId4"/>
    <p:sldId id="364" r:id="rId5"/>
    <p:sldId id="360" r:id="rId6"/>
    <p:sldId id="455" r:id="rId7"/>
    <p:sldId id="498" r:id="rId8"/>
    <p:sldId id="363" r:id="rId9"/>
    <p:sldId id="362" r:id="rId10"/>
    <p:sldId id="465" r:id="rId11"/>
    <p:sldId id="366" r:id="rId12"/>
    <p:sldId id="467" r:id="rId13"/>
    <p:sldId id="303" r:id="rId14"/>
    <p:sldId id="448" r:id="rId15"/>
    <p:sldId id="453" r:id="rId16"/>
    <p:sldId id="390" r:id="rId17"/>
    <p:sldId id="391" r:id="rId18"/>
    <p:sldId id="305" r:id="rId19"/>
    <p:sldId id="449" r:id="rId20"/>
    <p:sldId id="450" r:id="rId21"/>
    <p:sldId id="370" r:id="rId22"/>
    <p:sldId id="436" r:id="rId23"/>
    <p:sldId id="437" r:id="rId24"/>
    <p:sldId id="307" r:id="rId25"/>
    <p:sldId id="456" r:id="rId26"/>
    <p:sldId id="464" r:id="rId27"/>
    <p:sldId id="457" r:id="rId28"/>
    <p:sldId id="458" r:id="rId29"/>
    <p:sldId id="459" r:id="rId30"/>
    <p:sldId id="460" r:id="rId31"/>
    <p:sldId id="461" r:id="rId32"/>
    <p:sldId id="494" r:id="rId33"/>
    <p:sldId id="335" r:id="rId34"/>
    <p:sldId id="326" r:id="rId35"/>
    <p:sldId id="337" r:id="rId36"/>
    <p:sldId id="441" r:id="rId37"/>
    <p:sldId id="440" r:id="rId38"/>
    <p:sldId id="442" r:id="rId39"/>
    <p:sldId id="427" r:id="rId40"/>
    <p:sldId id="462" r:id="rId41"/>
    <p:sldId id="463" r:id="rId42"/>
    <p:sldId id="433" r:id="rId43"/>
    <p:sldId id="27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Gervase" initials="M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515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90879" autoAdjust="0"/>
  </p:normalViewPr>
  <p:slideViewPr>
    <p:cSldViewPr snapToGrid="0" snapToObjects="1">
      <p:cViewPr varScale="1">
        <p:scale>
          <a:sx n="94" d="100"/>
          <a:sy n="94" d="100"/>
        </p:scale>
        <p:origin x="-19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47" Type="http://schemas.openxmlformats.org/officeDocument/2006/relationships/commentAuthors" Target="commentAuthors.xml"/><Relationship Id="rId21" Type="http://schemas.openxmlformats.org/officeDocument/2006/relationships/slide" Target="slides/slide19.xml"/><Relationship Id="rId50" Type="http://schemas.openxmlformats.org/officeDocument/2006/relationships/theme" Target="theme/theme1.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9"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4.xml"/><Relationship Id="rId24" Type="http://schemas.openxmlformats.org/officeDocument/2006/relationships/slide" Target="slides/slide22.xml"/><Relationship Id="rId32" Type="http://schemas.openxmlformats.org/officeDocument/2006/relationships/slide" Target="slides/slide30.xml"/><Relationship Id="rId11" Type="http://schemas.openxmlformats.org/officeDocument/2006/relationships/slide" Target="slides/slide9.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3.xml"/><Relationship Id="rId31" Type="http://schemas.openxmlformats.org/officeDocument/2006/relationships/slide" Target="slides/slide29.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slide" Target="slides/slide42.xml"/><Relationship Id="rId52" Type="http://schemas.openxmlformats.org/officeDocument/2006/relationships/customXml" Target="../customXml/item1.xml"/><Relationship Id="rId48"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slide" Target="slides/slide28.xml"/><Relationship Id="rId9" Type="http://schemas.openxmlformats.org/officeDocument/2006/relationships/slide" Target="slides/slide7.xml"/><Relationship Id="rId35" Type="http://schemas.openxmlformats.org/officeDocument/2006/relationships/slide" Target="slides/slide33.xml"/><Relationship Id="rId14" Type="http://schemas.openxmlformats.org/officeDocument/2006/relationships/slide" Target="slides/slide12.xml"/><Relationship Id="rId43" Type="http://schemas.openxmlformats.org/officeDocument/2006/relationships/slide" Target="slides/slide41.xml"/><Relationship Id="rId51"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46" Type="http://schemas.openxmlformats.org/officeDocument/2006/relationships/printerSettings" Target="printerSettings/printerSettings1.bin"/><Relationship Id="rId25" Type="http://schemas.openxmlformats.org/officeDocument/2006/relationships/slide" Target="slides/slide23.xml"/><Relationship Id="rId33" Type="http://schemas.openxmlformats.org/officeDocument/2006/relationships/slide" Target="slides/slide31.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49" Type="http://schemas.openxmlformats.org/officeDocument/2006/relationships/viewProps" Target="viewProps.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5"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FB071-094C-914F-8D79-A781E3493D1C}" type="datetimeFigureOut">
              <a:rPr lang="en-US" smtClean="0"/>
              <a:pPr/>
              <a:t>10/4/12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6B9A4-2B99-084A-A5DD-CFDB73739D1D}" type="slidenum">
              <a:rPr lang="en-US" smtClean="0"/>
              <a:pPr/>
              <a:t>‹#›</a:t>
            </a:fld>
            <a:endParaRPr lang="en-US" dirty="0"/>
          </a:p>
        </p:txBody>
      </p:sp>
    </p:spTree>
    <p:extLst>
      <p:ext uri="{BB962C8B-B14F-4D97-AF65-F5344CB8AC3E}">
        <p14:creationId xmlns:p14="http://schemas.microsoft.com/office/powerpoint/2010/main" val="3333507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isco.com/en/US/docs/security/vpn_client/anyconnect/anyconnect25/administration/guide/ac03features.html" TargetMode="External"/><Relationship Id="rId4" Type="http://schemas.openxmlformats.org/officeDocument/2006/relationships/hyperlink" Target="http://www.cisco.com/en/US/docs/security/vpn_client/anyconnect/anyconnect25/iOS-user/guide/iphone-ugac-ios.html" TargetMode="External"/><Relationship Id="rId5" Type="http://schemas.openxmlformats.org/officeDocument/2006/relationships/hyperlink" Target="http://www.cisco.com/en/US/products/ps6120/products_configuration_example09186a0080975e83.shtml" TargetMode="External"/><Relationship Id="rId6" Type="http://schemas.openxmlformats.org/officeDocument/2006/relationships/hyperlink" Target="http://wikicentral.cisco.com/display/THEEND/Deploying+AnyConnect+with+Jabber" TargetMode="External"/><Relationship Id="rId7" Type="http://schemas.openxmlformats.org/officeDocument/2006/relationships/hyperlink" Target="http://wikicentral.cisco.com/display/THEEND/Jabber+and+AnyConnect+FAQ"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cisco.com/web/products/voice/jabber.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1</a:t>
            </a:fld>
            <a:endParaRPr lang="en-US" dirty="0"/>
          </a:p>
        </p:txBody>
      </p:sp>
    </p:spTree>
    <p:extLst>
      <p:ext uri="{BB962C8B-B14F-4D97-AF65-F5344CB8AC3E}">
        <p14:creationId xmlns:p14="http://schemas.microsoft.com/office/powerpoint/2010/main" val="26470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Same backend setup and configuration on ASA as the discontinued secure</a:t>
            </a:r>
            <a:r>
              <a:rPr lang="en-US" sz="1200" baseline="0" dirty="0" smtClean="0"/>
              <a:t> connect feature of Jabber – little administrative difference in using AnyConnect</a:t>
            </a:r>
          </a:p>
          <a:p>
            <a:endParaRPr lang="en-US" sz="1200" baseline="0" dirty="0" smtClean="0"/>
          </a:p>
          <a:p>
            <a:pPr>
              <a:lnSpc>
                <a:spcPct val="110000"/>
              </a:lnSpc>
            </a:pPr>
            <a:r>
              <a:rPr lang="en-US" sz="1200" dirty="0" smtClean="0"/>
              <a:t>Secure access with AnyConnect </a:t>
            </a:r>
          </a:p>
          <a:p>
            <a:pPr lvl="1">
              <a:lnSpc>
                <a:spcPct val="110000"/>
              </a:lnSpc>
            </a:pPr>
            <a:r>
              <a:rPr lang="en-US" sz="1200" dirty="0" smtClean="0"/>
              <a:t>Aligns with Cisco’s BYOD strategy</a:t>
            </a:r>
          </a:p>
          <a:p>
            <a:pPr lvl="1">
              <a:lnSpc>
                <a:spcPct val="110000"/>
              </a:lnSpc>
            </a:pPr>
            <a:r>
              <a:rPr lang="en-US" sz="1200" dirty="0" smtClean="0"/>
              <a:t>Consistent security experience across broad platforms</a:t>
            </a:r>
          </a:p>
          <a:p>
            <a:pPr lvl="1">
              <a:lnSpc>
                <a:spcPct val="110000"/>
              </a:lnSpc>
            </a:pPr>
            <a:r>
              <a:rPr lang="en-US" sz="1200" dirty="0" smtClean="0"/>
              <a:t>Secures multiple mobile applications – Jabber and more</a:t>
            </a:r>
          </a:p>
          <a:p>
            <a:pPr>
              <a:lnSpc>
                <a:spcPct val="110000"/>
              </a:lnSpc>
            </a:pPr>
            <a:r>
              <a:rPr lang="en-US" sz="1200" dirty="0" smtClean="0"/>
              <a:t>Simple end user experience configurable for Any Connect</a:t>
            </a:r>
          </a:p>
          <a:p>
            <a:pPr lvl="1">
              <a:lnSpc>
                <a:spcPct val="110000"/>
              </a:lnSpc>
            </a:pPr>
            <a:r>
              <a:rPr lang="en-US" sz="1200" dirty="0" smtClean="0"/>
              <a:t>VPN On-demand (iOS)</a:t>
            </a:r>
          </a:p>
          <a:p>
            <a:pPr lvl="1">
              <a:lnSpc>
                <a:spcPct val="110000"/>
              </a:lnSpc>
            </a:pPr>
            <a:r>
              <a:rPr lang="en-US" sz="1200" dirty="0" smtClean="0"/>
              <a:t>Trusted Network Detection (Windows, Mac, Android)</a:t>
            </a:r>
          </a:p>
          <a:p>
            <a:pPr>
              <a:lnSpc>
                <a:spcPct val="110000"/>
              </a:lnSpc>
            </a:pPr>
            <a:r>
              <a:rPr lang="en-US" sz="1200" dirty="0" smtClean="0"/>
              <a:t>AnyConnect is a robust security solution</a:t>
            </a:r>
          </a:p>
          <a:p>
            <a:pPr lvl="1">
              <a:lnSpc>
                <a:spcPct val="110000"/>
              </a:lnSpc>
            </a:pPr>
            <a:r>
              <a:rPr lang="en-US" sz="1200" dirty="0" smtClean="0"/>
              <a:t>Mature, broadly deployed, diagnostics, multiple security </a:t>
            </a:r>
            <a:br>
              <a:rPr lang="en-US" sz="1200" dirty="0" smtClean="0"/>
            </a:br>
            <a:r>
              <a:rPr lang="en-US" sz="1200" dirty="0" smtClean="0"/>
              <a:t>protocols</a:t>
            </a:r>
          </a:p>
          <a:p>
            <a:pPr lvl="1">
              <a:lnSpc>
                <a:spcPct val="110000"/>
              </a:lnSpc>
            </a:pPr>
            <a:endParaRPr lang="en-US" sz="1200" dirty="0" smtClean="0"/>
          </a:p>
          <a:p>
            <a:pPr marL="171450" indent="-171450">
              <a:lnSpc>
                <a:spcPct val="110000"/>
              </a:lnSpc>
              <a:buFont typeface="Arial"/>
              <a:buChar char="•"/>
            </a:pPr>
            <a:r>
              <a:rPr lang="en-US" dirty="0" smtClean="0"/>
              <a:t>Platform Independence - feature breadth across OSs and devices</a:t>
            </a:r>
          </a:p>
          <a:p>
            <a:pPr marL="171450" indent="-171450">
              <a:lnSpc>
                <a:spcPct val="110000"/>
              </a:lnSpc>
              <a:buFont typeface="Arial"/>
              <a:buChar char="•"/>
            </a:pPr>
            <a:r>
              <a:rPr lang="en-US" dirty="0" smtClean="0"/>
              <a:t>Consistent collaboration and security features independent of transport (Wi-Fi, 3/4G)</a:t>
            </a:r>
          </a:p>
          <a:p>
            <a:pPr marL="171450" indent="-171450">
              <a:lnSpc>
                <a:spcPct val="110000"/>
              </a:lnSpc>
              <a:buFont typeface="Arial"/>
              <a:buChar char="•"/>
            </a:pPr>
            <a:r>
              <a:rPr lang="en-US" dirty="0" smtClean="0"/>
              <a:t>Security included in every mobility solution design </a:t>
            </a:r>
          </a:p>
          <a:p>
            <a:pPr marL="171450" indent="-171450">
              <a:lnSpc>
                <a:spcPct val="110000"/>
              </a:lnSpc>
              <a:buFont typeface="Arial"/>
              <a:buChar char="•"/>
            </a:pPr>
            <a:r>
              <a:rPr lang="en-US" dirty="0" smtClean="0"/>
              <a:t>Wide range of connectivity options - IPSec and SSL VPN tunneling, DTLS (voice &amp; video) tunneling</a:t>
            </a:r>
          </a:p>
          <a:p>
            <a:pPr marL="171450" indent="-171450">
              <a:lnSpc>
                <a:spcPct val="110000"/>
              </a:lnSpc>
              <a:buFont typeface="Arial"/>
              <a:buChar char="•"/>
            </a:pPr>
            <a:r>
              <a:rPr lang="en-US" dirty="0" smtClean="0"/>
              <a:t>Open environment allows solutions to be natively included and enhanced on wide range of mobile devices </a:t>
            </a:r>
          </a:p>
          <a:p>
            <a:pPr marL="171450" indent="-171450">
              <a:lnSpc>
                <a:spcPct val="110000"/>
              </a:lnSpc>
              <a:buFont typeface="Arial"/>
              <a:buChar char="•"/>
            </a:pPr>
            <a:r>
              <a:rPr lang="en-US" dirty="0" smtClean="0"/>
              <a:t>Mobile alliances for better solution integration and experience: Apple, Samsung, RIM, Nokia</a:t>
            </a:r>
          </a:p>
          <a:p>
            <a:pPr marL="171450" indent="-171450">
              <a:lnSpc>
                <a:spcPct val="110000"/>
              </a:lnSpc>
              <a:buFont typeface="Arial"/>
              <a:buChar char="•"/>
            </a:pPr>
            <a:endParaRPr lang="en-US" sz="1200" dirty="0" smtClean="0"/>
          </a:p>
          <a:p>
            <a:pPr>
              <a:spcBef>
                <a:spcPts val="600"/>
              </a:spcBef>
              <a:buFont typeface="Arial" charset="0"/>
              <a:buNone/>
            </a:pPr>
            <a:r>
              <a:rPr lang="en-US" sz="1200" b="1" dirty="0" smtClean="0">
                <a:solidFill>
                  <a:srgbClr val="016289"/>
                </a:solidFill>
              </a:rPr>
              <a:t>Broad Mobile Support</a:t>
            </a:r>
          </a:p>
          <a:p>
            <a:pPr>
              <a:spcBef>
                <a:spcPts val="600"/>
              </a:spcBef>
              <a:buFont typeface="Wingdings" charset="0"/>
              <a:buChar char="§"/>
            </a:pPr>
            <a:r>
              <a:rPr lang="en-US" sz="1200" dirty="0" smtClean="0">
                <a:solidFill>
                  <a:srgbClr val="016289"/>
                </a:solidFill>
              </a:rPr>
              <a:t>Fixed &amp; semi-fixed platforms </a:t>
            </a:r>
          </a:p>
          <a:p>
            <a:pPr>
              <a:spcBef>
                <a:spcPts val="600"/>
              </a:spcBef>
              <a:buFont typeface="Wingdings" charset="0"/>
              <a:buChar char="§"/>
            </a:pPr>
            <a:r>
              <a:rPr lang="en-US" sz="1200" dirty="0" smtClean="0">
                <a:solidFill>
                  <a:srgbClr val="016289"/>
                </a:solidFill>
              </a:rPr>
              <a:t>Mobile platforms</a:t>
            </a:r>
          </a:p>
          <a:p>
            <a:pPr>
              <a:spcBef>
                <a:spcPts val="600"/>
              </a:spcBef>
              <a:buFont typeface="Arial" charset="0"/>
              <a:buNone/>
            </a:pPr>
            <a:r>
              <a:rPr lang="en-US" sz="1200" b="1" dirty="0" smtClean="0">
                <a:solidFill>
                  <a:srgbClr val="016289"/>
                </a:solidFill>
              </a:rPr>
              <a:t>Persistent Connectivity</a:t>
            </a:r>
          </a:p>
          <a:p>
            <a:pPr>
              <a:spcBef>
                <a:spcPts val="600"/>
              </a:spcBef>
              <a:buFont typeface="Wingdings" charset="0"/>
              <a:buChar char="§"/>
            </a:pPr>
            <a:r>
              <a:rPr lang="en-US" sz="1200" dirty="0" smtClean="0">
                <a:solidFill>
                  <a:srgbClr val="016289"/>
                </a:solidFill>
              </a:rPr>
              <a:t>Always-on connectivity</a:t>
            </a:r>
          </a:p>
          <a:p>
            <a:pPr>
              <a:spcBef>
                <a:spcPts val="600"/>
              </a:spcBef>
              <a:buFont typeface="Wingdings" charset="0"/>
              <a:buChar char="§"/>
            </a:pPr>
            <a:r>
              <a:rPr lang="en-US" sz="1200" dirty="0" smtClean="0">
                <a:solidFill>
                  <a:srgbClr val="016289"/>
                </a:solidFill>
              </a:rPr>
              <a:t>Optimal gateway selection</a:t>
            </a:r>
          </a:p>
          <a:p>
            <a:pPr>
              <a:spcBef>
                <a:spcPts val="600"/>
              </a:spcBef>
              <a:buFont typeface="Wingdings" charset="0"/>
              <a:buChar char="§"/>
            </a:pPr>
            <a:r>
              <a:rPr lang="en-US" sz="1200" dirty="0" smtClean="0">
                <a:solidFill>
                  <a:srgbClr val="016289"/>
                </a:solidFill>
              </a:rPr>
              <a:t>Automatic hotspot negotiation</a:t>
            </a:r>
          </a:p>
          <a:p>
            <a:pPr>
              <a:spcBef>
                <a:spcPts val="600"/>
              </a:spcBef>
              <a:buFont typeface="Wingdings" charset="0"/>
              <a:buChar char="§"/>
            </a:pPr>
            <a:r>
              <a:rPr lang="en-US" sz="1200" dirty="0" smtClean="0">
                <a:solidFill>
                  <a:srgbClr val="016289"/>
                </a:solidFill>
              </a:rPr>
              <a:t>Seamless connection hand-offs</a:t>
            </a:r>
          </a:p>
          <a:p>
            <a:pPr>
              <a:spcBef>
                <a:spcPts val="600"/>
              </a:spcBef>
              <a:buFont typeface="Arial" charset="0"/>
              <a:buNone/>
            </a:pPr>
            <a:endParaRPr lang="en-US" sz="1200" b="1" dirty="0" smtClean="0">
              <a:solidFill>
                <a:srgbClr val="016289"/>
              </a:solidFill>
            </a:endParaRPr>
          </a:p>
          <a:p>
            <a:pPr>
              <a:spcBef>
                <a:spcPts val="600"/>
              </a:spcBef>
              <a:buFont typeface="Arial" charset="0"/>
              <a:buNone/>
            </a:pPr>
            <a:r>
              <a:rPr lang="en-US" sz="1200" b="1" dirty="0" smtClean="0">
                <a:solidFill>
                  <a:srgbClr val="016289"/>
                </a:solidFill>
              </a:rPr>
              <a:t>Next-Gen Unified Security</a:t>
            </a:r>
          </a:p>
          <a:p>
            <a:pPr>
              <a:spcBef>
                <a:spcPts val="600"/>
              </a:spcBef>
              <a:buFont typeface="Wingdings" charset="0"/>
              <a:buChar char="§"/>
            </a:pPr>
            <a:r>
              <a:rPr lang="en-US" sz="1200" dirty="0" smtClean="0">
                <a:solidFill>
                  <a:srgbClr val="016289"/>
                </a:solidFill>
              </a:rPr>
              <a:t>User / device identity</a:t>
            </a:r>
          </a:p>
          <a:p>
            <a:pPr>
              <a:spcBef>
                <a:spcPts val="600"/>
              </a:spcBef>
              <a:buFont typeface="Wingdings" charset="0"/>
              <a:buChar char="§"/>
            </a:pPr>
            <a:r>
              <a:rPr lang="en-US" sz="1200" dirty="0" smtClean="0">
                <a:solidFill>
                  <a:srgbClr val="016289"/>
                </a:solidFill>
              </a:rPr>
              <a:t>Posture validation</a:t>
            </a:r>
          </a:p>
          <a:p>
            <a:pPr>
              <a:spcBef>
                <a:spcPts val="600"/>
              </a:spcBef>
              <a:buFont typeface="Wingdings" charset="0"/>
              <a:buChar char="§"/>
            </a:pPr>
            <a:r>
              <a:rPr lang="en-US" sz="1200" dirty="0" smtClean="0">
                <a:solidFill>
                  <a:srgbClr val="016289"/>
                </a:solidFill>
              </a:rPr>
              <a:t>Integrated web security for always-on security (hybrid)</a:t>
            </a:r>
          </a:p>
          <a:p>
            <a:pPr eaLnBrk="1" hangingPunct="1">
              <a:spcBef>
                <a:spcPts val="600"/>
              </a:spcBef>
              <a:buFont typeface="Wingdings" charset="0"/>
              <a:buChar char="§"/>
            </a:pPr>
            <a:r>
              <a:rPr lang="en-US" sz="1200" dirty="0" smtClean="0">
                <a:solidFill>
                  <a:srgbClr val="016289"/>
                </a:solidFill>
              </a:rPr>
              <a:t>Clientless &amp; desktop virtualization</a:t>
            </a:r>
          </a:p>
          <a:p>
            <a:pPr marL="171450" indent="-171450">
              <a:lnSpc>
                <a:spcPct val="110000"/>
              </a:lnSpc>
              <a:buFont typeface="Arial"/>
              <a:buChar cha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13</a:t>
            </a:fld>
            <a:endParaRPr lang="en-US" dirty="0"/>
          </a:p>
        </p:txBody>
      </p:sp>
    </p:spTree>
    <p:extLst>
      <p:ext uri="{BB962C8B-B14F-4D97-AF65-F5344CB8AC3E}">
        <p14:creationId xmlns:p14="http://schemas.microsoft.com/office/powerpoint/2010/main" val="297603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New mobile devices have enormous potential to benefit businesses, but they create new challenges for IT.</a:t>
            </a:r>
          </a:p>
          <a:p>
            <a:pPr marL="0" indent="0">
              <a:buNone/>
            </a:pPr>
            <a:r>
              <a:rPr lang="en-US" dirty="0" smtClean="0"/>
              <a:t>Users want the flexibility to access their business applications and collaboration tools anywhere, from any device they choose.</a:t>
            </a:r>
          </a:p>
          <a:p>
            <a:pPr marL="0" indent="0">
              <a:buNone/>
            </a:pPr>
            <a:r>
              <a:rPr lang="en-US" dirty="0" smtClean="0"/>
              <a:t>To provide a secure, seamless multi-device experience, our customers will need to: </a:t>
            </a:r>
          </a:p>
          <a:p>
            <a:r>
              <a:rPr lang="en-US" b="1" dirty="0" smtClean="0"/>
              <a:t>Accelerate business agility</a:t>
            </a:r>
            <a:r>
              <a:rPr lang="en-US" dirty="0" smtClean="0"/>
              <a:t>, with the ability to rapidly modify operating models and speed rollout of services and applications to new devices </a:t>
            </a:r>
          </a:p>
          <a:p>
            <a:r>
              <a:rPr lang="en-US" b="1" dirty="0" smtClean="0"/>
              <a:t>Provide a superior experience </a:t>
            </a:r>
            <a:r>
              <a:rPr lang="en-US" dirty="0" smtClean="0"/>
              <a:t>by delivering a consistent experience across PCs, tablets, and smartphones, and by supporting today’s anywhere, any device work styles </a:t>
            </a:r>
          </a:p>
          <a:p>
            <a:r>
              <a:rPr lang="en-US" b="1" dirty="0" smtClean="0"/>
              <a:t>Manage risk </a:t>
            </a:r>
            <a:r>
              <a:rPr lang="en-US" dirty="0" smtClean="0"/>
              <a:t>by assuring strict security and compliance, even as unprecedented numbers of new devices connect to the network and mobile employees work in new ways </a:t>
            </a:r>
          </a:p>
          <a:p>
            <a:r>
              <a:rPr lang="en-US" b="1" dirty="0" smtClean="0"/>
              <a:t>Keep costs in line </a:t>
            </a:r>
            <a:r>
              <a:rPr lang="en-US" dirty="0" smtClean="0"/>
              <a:t>by making the most of network investments and reducing complexity </a:t>
            </a:r>
          </a:p>
          <a:p>
            <a:endParaRPr lang="en-US"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14</a:t>
            </a:fld>
            <a:endParaRPr lang="en-US" dirty="0"/>
          </a:p>
        </p:txBody>
      </p:sp>
    </p:spTree>
    <p:extLst>
      <p:ext uri="{BB962C8B-B14F-4D97-AF65-F5344CB8AC3E}">
        <p14:creationId xmlns:p14="http://schemas.microsoft.com/office/powerpoint/2010/main" val="164435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6FF29B3-1DE1-4202-B050-FB0E6BD47553}"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FF29B3-1DE1-4202-B050-FB0E6BD47553}"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doesn’t need a VPN – a simple user experience</a:t>
            </a:r>
          </a:p>
          <a:p>
            <a:endParaRPr lang="en-US" dirty="0" smtClean="0"/>
          </a:p>
          <a:p>
            <a:r>
              <a:rPr lang="en-US" dirty="0" smtClean="0"/>
              <a:t>Edge Server doesn’t protect against denial of service attacks</a:t>
            </a:r>
          </a:p>
          <a:p>
            <a:r>
              <a:rPr lang="en-US" dirty="0" smtClean="0"/>
              <a:t>With multiple Edge Servers, you have put them behind a PUBLIC (non hidden) load balancer, open through the firewall</a:t>
            </a:r>
          </a:p>
          <a:p>
            <a:r>
              <a:rPr lang="en-US" dirty="0" smtClean="0"/>
              <a:t>Lync architecture incredibly complex once all capabilities, security included – multiple servers in DMZ, full of security holes</a:t>
            </a:r>
          </a:p>
          <a:p>
            <a:endParaRPr lang="en-US" dirty="0" smtClean="0"/>
          </a:p>
          <a:p>
            <a:r>
              <a:rPr lang="en-US" dirty="0" smtClean="0"/>
              <a:t>Addressing requires more complexity and cost</a:t>
            </a:r>
          </a:p>
          <a:p>
            <a:endParaRPr lang="en-US" dirty="0" smtClean="0"/>
          </a:p>
          <a:p>
            <a:r>
              <a:rPr lang="en-US" dirty="0" smtClean="0"/>
              <a:t>AnyConnect user experience is seamless when properly configured – we can show you how</a:t>
            </a:r>
          </a:p>
          <a:p>
            <a:r>
              <a:rPr lang="en-US" dirty="0" smtClean="0"/>
              <a:t>Need a VPN for secure remote access of non-MSFT apps</a:t>
            </a:r>
          </a:p>
          <a:p>
            <a:r>
              <a:rPr lang="en-US" dirty="0" smtClean="0"/>
              <a:t>Poor experience on non-Windows OS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18</a:t>
            </a:fld>
            <a:endParaRPr lang="en-US" dirty="0"/>
          </a:p>
        </p:txBody>
      </p:sp>
    </p:spTree>
    <p:extLst>
      <p:ext uri="{BB962C8B-B14F-4D97-AF65-F5344CB8AC3E}">
        <p14:creationId xmlns:p14="http://schemas.microsoft.com/office/powerpoint/2010/main" val="76613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AnyConnect for Android requires either OS 4.0 version of Android, a specific variant of AnyConnect from handset partners, or a rooted device</a:t>
            </a:r>
          </a:p>
          <a:p>
            <a:r>
              <a:rPr lang="en-US" dirty="0" smtClean="0"/>
              <a:t>AnyConnect for Android has issues with Trusted Network Detection on Android OS 4.0</a:t>
            </a:r>
          </a:p>
          <a:p>
            <a:endParaRPr lang="en-US" dirty="0" smtClean="0"/>
          </a:p>
          <a:p>
            <a:pPr>
              <a:lnSpc>
                <a:spcPct val="120000"/>
              </a:lnSpc>
            </a:pPr>
            <a:r>
              <a:rPr lang="en-US" dirty="0" smtClean="0"/>
              <a:t>AnyConnect can start a VPN tunnel automatically for the user but does not always automatically close the tunnel</a:t>
            </a:r>
          </a:p>
          <a:p>
            <a:pPr lvl="1">
              <a:lnSpc>
                <a:spcPct val="120000"/>
              </a:lnSpc>
            </a:pPr>
            <a:r>
              <a:rPr lang="en-US" dirty="0" smtClean="0"/>
              <a:t>Engineering working to overcome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19</a:t>
            </a:fld>
            <a:endParaRPr lang="en-US" dirty="0"/>
          </a:p>
        </p:txBody>
      </p:sp>
    </p:spTree>
    <p:extLst>
      <p:ext uri="{BB962C8B-B14F-4D97-AF65-F5344CB8AC3E}">
        <p14:creationId xmlns:p14="http://schemas.microsoft.com/office/powerpoint/2010/main" val="199052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Microsoft</a:t>
            </a:r>
            <a:r>
              <a:rPr lang="en-US" baseline="0" dirty="0" smtClean="0"/>
              <a:t> is successful with these requirements</a:t>
            </a:r>
            <a:endParaRPr lang="en-US" dirty="0" smtClean="0"/>
          </a:p>
          <a:p>
            <a:r>
              <a:rPr lang="en-US" dirty="0" smtClean="0"/>
              <a:t>1.</a:t>
            </a:r>
            <a:r>
              <a:rPr lang="en-US" baseline="0" dirty="0" smtClean="0"/>
              <a:t> </a:t>
            </a:r>
            <a:r>
              <a:rPr lang="en-US" dirty="0" smtClean="0"/>
              <a:t>Just works, no password.</a:t>
            </a:r>
          </a:p>
          <a:p>
            <a:r>
              <a:rPr lang="en-US" dirty="0" smtClean="0"/>
              <a:t>2.</a:t>
            </a:r>
            <a:r>
              <a:rPr lang="en-US" baseline="0" dirty="0" smtClean="0"/>
              <a:t> </a:t>
            </a:r>
            <a:r>
              <a:rPr lang="en-US" dirty="0" smtClean="0"/>
              <a:t>Multiple tunnels. (Think corporate access + HCS at the same time - dual tunnels needed - MS model does this - wanted by Kraft as example)</a:t>
            </a:r>
          </a:p>
          <a:p>
            <a:pPr lvl="1"/>
            <a:r>
              <a:rPr lang="en-US" dirty="0" smtClean="0"/>
              <a:t>See: https://videosharing.cisco.com/vportal/VideoPlayer.jsp?ccsid=C-413cc0fd-a5ea-4ba5-9050-6ba7b4834730:1# </a:t>
            </a:r>
          </a:p>
          <a:p>
            <a:r>
              <a:rPr lang="en-US" dirty="0" smtClean="0"/>
              <a:t>3.</a:t>
            </a:r>
            <a:r>
              <a:rPr lang="en-US" baseline="0" dirty="0" smtClean="0"/>
              <a:t> </a:t>
            </a:r>
            <a:r>
              <a:rPr lang="en-US" dirty="0" smtClean="0"/>
              <a:t>Peer-to-peer (No hair pin - ICE/STUN)</a:t>
            </a:r>
          </a:p>
          <a:p>
            <a:r>
              <a:rPr lang="en-US" dirty="0" smtClean="0"/>
              <a:t>4.</a:t>
            </a:r>
            <a:r>
              <a:rPr lang="en-US" baseline="0" dirty="0" smtClean="0"/>
              <a:t> </a:t>
            </a:r>
            <a:r>
              <a:rPr lang="en-US" dirty="0" smtClean="0"/>
              <a:t>No device access, only app access</a:t>
            </a:r>
          </a:p>
          <a:p>
            <a:endParaRPr lang="en-US" dirty="0"/>
          </a:p>
        </p:txBody>
      </p:sp>
      <p:sp>
        <p:nvSpPr>
          <p:cNvPr id="4" name="Slide Number Placeholder 3"/>
          <p:cNvSpPr>
            <a:spLocks noGrp="1"/>
          </p:cNvSpPr>
          <p:nvPr>
            <p:ph type="sldNum" sz="quarter" idx="10"/>
          </p:nvPr>
        </p:nvSpPr>
        <p:spPr/>
        <p:txBody>
          <a:bodyPr/>
          <a:lstStyle/>
          <a:p>
            <a:pPr>
              <a:defRPr/>
            </a:pPr>
            <a:fld id="{B6FF29B3-1DE1-4202-B050-FB0E6BD47553}" type="slidenum">
              <a:rPr lang="en-US" smtClean="0"/>
              <a:pPr>
                <a:defRPr/>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eaLnBrk="0" hangingPunct="0">
              <a:defRPr sz="2400">
                <a:solidFill>
                  <a:schemeClr val="tx1"/>
                </a:solidFill>
                <a:latin typeface="Arial" charset="0"/>
                <a:ea typeface="ＭＳ Ｐゴシック" charset="0"/>
                <a:cs typeface="ＭＳ Ｐゴシック" charset="0"/>
              </a:defRPr>
            </a:lvl1pPr>
            <a:lvl2pPr marL="730766" indent="-281064" defTabSz="886912" eaLnBrk="0" hangingPunct="0">
              <a:defRPr sz="2400">
                <a:solidFill>
                  <a:schemeClr val="tx1"/>
                </a:solidFill>
                <a:latin typeface="Arial" charset="0"/>
                <a:ea typeface="ＭＳ Ｐゴシック" charset="0"/>
              </a:defRPr>
            </a:lvl2pPr>
            <a:lvl3pPr marL="1124255" indent="-224851" defTabSz="886912" eaLnBrk="0" hangingPunct="0">
              <a:defRPr sz="2400">
                <a:solidFill>
                  <a:schemeClr val="tx1"/>
                </a:solidFill>
                <a:latin typeface="Arial" charset="0"/>
                <a:ea typeface="ＭＳ Ｐゴシック" charset="0"/>
              </a:defRPr>
            </a:lvl3pPr>
            <a:lvl4pPr marL="1573957" indent="-224851" defTabSz="886912" eaLnBrk="0" hangingPunct="0">
              <a:defRPr sz="2400">
                <a:solidFill>
                  <a:schemeClr val="tx1"/>
                </a:solidFill>
                <a:latin typeface="Arial" charset="0"/>
                <a:ea typeface="ＭＳ Ｐゴシック" charset="0"/>
              </a:defRPr>
            </a:lvl4pPr>
            <a:lvl5pPr marL="2023659" indent="-224851" defTabSz="886912" eaLnBrk="0" hangingPunct="0">
              <a:defRPr sz="2400">
                <a:solidFill>
                  <a:schemeClr val="tx1"/>
                </a:solidFill>
                <a:latin typeface="Arial" charset="0"/>
                <a:ea typeface="ＭＳ Ｐゴシック" charset="0"/>
              </a:defRPr>
            </a:lvl5pPr>
            <a:lvl6pPr marL="2473361" indent="-224851" defTabSz="886912" eaLnBrk="0" fontAlgn="base" hangingPunct="0">
              <a:spcBef>
                <a:spcPct val="0"/>
              </a:spcBef>
              <a:spcAft>
                <a:spcPct val="0"/>
              </a:spcAft>
              <a:defRPr sz="2400">
                <a:solidFill>
                  <a:schemeClr val="tx1"/>
                </a:solidFill>
                <a:latin typeface="Arial" charset="0"/>
                <a:ea typeface="ＭＳ Ｐゴシック" charset="0"/>
              </a:defRPr>
            </a:lvl6pPr>
            <a:lvl7pPr marL="2923062" indent="-224851" defTabSz="886912" eaLnBrk="0" fontAlgn="base" hangingPunct="0">
              <a:spcBef>
                <a:spcPct val="0"/>
              </a:spcBef>
              <a:spcAft>
                <a:spcPct val="0"/>
              </a:spcAft>
              <a:defRPr sz="2400">
                <a:solidFill>
                  <a:schemeClr val="tx1"/>
                </a:solidFill>
                <a:latin typeface="Arial" charset="0"/>
                <a:ea typeface="ＭＳ Ｐゴシック" charset="0"/>
              </a:defRPr>
            </a:lvl7pPr>
            <a:lvl8pPr marL="3372764" indent="-224851" defTabSz="886912" eaLnBrk="0" fontAlgn="base" hangingPunct="0">
              <a:spcBef>
                <a:spcPct val="0"/>
              </a:spcBef>
              <a:spcAft>
                <a:spcPct val="0"/>
              </a:spcAft>
              <a:defRPr sz="2400">
                <a:solidFill>
                  <a:schemeClr val="tx1"/>
                </a:solidFill>
                <a:latin typeface="Arial" charset="0"/>
                <a:ea typeface="ＭＳ Ｐゴシック" charset="0"/>
              </a:defRPr>
            </a:lvl8pPr>
            <a:lvl9pPr marL="3822466" indent="-224851" defTabSz="886912" eaLnBrk="0" fontAlgn="base" hangingPunct="0">
              <a:spcBef>
                <a:spcPct val="0"/>
              </a:spcBef>
              <a:spcAft>
                <a:spcPct val="0"/>
              </a:spcAft>
              <a:defRPr sz="2400">
                <a:solidFill>
                  <a:schemeClr val="tx1"/>
                </a:solidFill>
                <a:latin typeface="Arial" charset="0"/>
                <a:ea typeface="ＭＳ Ｐゴシック" charset="0"/>
              </a:defRPr>
            </a:lvl9pPr>
          </a:lstStyle>
          <a:p>
            <a:fld id="{D2D62CC5-70A5-D147-9204-9166D23D9C81}" type="slidenum">
              <a:rPr lang="en-US" sz="800"/>
              <a:pPr/>
              <a:t>25</a:t>
            </a:fld>
            <a:endParaRPr lang="en-US" sz="800" dirty="0"/>
          </a:p>
        </p:txBody>
      </p:sp>
      <p:sp>
        <p:nvSpPr>
          <p:cNvPr id="72707" name="Rectangle 11"/>
          <p:cNvSpPr txBox="1">
            <a:spLocks noGrp="1" noChangeArrowheads="1"/>
          </p:cNvSpPr>
          <p:nvPr/>
        </p:nvSpPr>
        <p:spPr bwMode="auto">
          <a:xfrm>
            <a:off x="5800051" y="8538054"/>
            <a:ext cx="795018" cy="2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64" tIns="0" rIns="18464" bIns="0" anchor="b"/>
          <a:lstStyle>
            <a:lvl1pPr defTabSz="898525" eaLnBrk="0" hangingPunct="0">
              <a:defRPr sz="2400">
                <a:solidFill>
                  <a:schemeClr val="tx1"/>
                </a:solidFill>
                <a:latin typeface="Arial" charset="0"/>
                <a:ea typeface="ＭＳ Ｐゴシック" charset="0"/>
                <a:cs typeface="ＭＳ Ｐゴシック" charset="0"/>
              </a:defRPr>
            </a:lvl1pPr>
            <a:lvl2pPr marL="742950" indent="-285750" defTabSz="898525" eaLnBrk="0" hangingPunct="0">
              <a:defRPr sz="2400">
                <a:solidFill>
                  <a:schemeClr val="tx1"/>
                </a:solidFill>
                <a:latin typeface="Arial" charset="0"/>
                <a:ea typeface="ＭＳ Ｐゴシック" charset="0"/>
              </a:defRPr>
            </a:lvl2pPr>
            <a:lvl3pPr marL="1143000" indent="-228600" defTabSz="898525" eaLnBrk="0" hangingPunct="0">
              <a:defRPr sz="2400">
                <a:solidFill>
                  <a:schemeClr val="tx1"/>
                </a:solidFill>
                <a:latin typeface="Arial" charset="0"/>
                <a:ea typeface="ＭＳ Ｐゴシック" charset="0"/>
              </a:defRPr>
            </a:lvl3pPr>
            <a:lvl4pPr marL="1600200" indent="-228600" defTabSz="898525" eaLnBrk="0" hangingPunct="0">
              <a:defRPr sz="2400">
                <a:solidFill>
                  <a:schemeClr val="tx1"/>
                </a:solidFill>
                <a:latin typeface="Arial" charset="0"/>
                <a:ea typeface="ＭＳ Ｐゴシック" charset="0"/>
              </a:defRPr>
            </a:lvl4pPr>
            <a:lvl5pPr marL="2057400" indent="-228600" defTabSz="898525" eaLnBrk="0" hangingPunct="0">
              <a:defRPr sz="2400">
                <a:solidFill>
                  <a:schemeClr val="tx1"/>
                </a:solidFill>
                <a:latin typeface="Arial" charset="0"/>
                <a:ea typeface="ＭＳ Ｐゴシック" charset="0"/>
              </a:defRPr>
            </a:lvl5pPr>
            <a:lvl6pPr marL="2514600" indent="-228600" defTabSz="8985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985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985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9852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11D631E-1FFE-B648-B7C8-9BF8AEDEFDFA}" type="slidenum">
              <a:rPr lang="en-US" sz="1200">
                <a:solidFill>
                  <a:srgbClr val="000000"/>
                </a:solidFill>
              </a:rPr>
              <a:pPr algn="r" eaLnBrk="1" hangingPunct="1"/>
              <a:t>25</a:t>
            </a:fld>
            <a:endParaRPr lang="en-US" sz="1200" dirty="0">
              <a:solidFill>
                <a:srgbClr val="000000"/>
              </a:solidFill>
            </a:endParaRPr>
          </a:p>
        </p:txBody>
      </p:sp>
      <p:sp>
        <p:nvSpPr>
          <p:cNvPr id="72708" name="Rectangle 2"/>
          <p:cNvSpPr>
            <a:spLocks noGrp="1" noRot="1" noChangeAspect="1" noChangeArrowheads="1" noTextEdit="1"/>
          </p:cNvSpPr>
          <p:nvPr>
            <p:ph type="sldImg"/>
          </p:nvPr>
        </p:nvSpPr>
        <p:spPr>
          <a:xfrm>
            <a:off x="1143000" y="687388"/>
            <a:ext cx="4572000" cy="3429000"/>
          </a:xfrm>
          <a:ln/>
        </p:spPr>
      </p:sp>
      <p:sp>
        <p:nvSpPr>
          <p:cNvPr id="72709" name="Rectangle 3"/>
          <p:cNvSpPr>
            <a:spLocks noGrp="1" noChangeArrowheads="1"/>
          </p:cNvSpPr>
          <p:nvPr>
            <p:ph type="body" idx="1"/>
          </p:nvPr>
        </p:nvSpPr>
        <p:spPr>
          <a:xfrm>
            <a:off x="686112" y="4343400"/>
            <a:ext cx="5485778" cy="4113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2" tIns="49239" rIns="93862" bIns="49239"/>
          <a:lstStyle/>
          <a:p>
            <a:pPr marL="221728" indent="-221728" defTabSz="893158">
              <a:lnSpc>
                <a:spcPct val="70000"/>
              </a:lnSpc>
            </a:pPr>
            <a:r>
              <a:rPr lang="en-US" sz="1100" dirty="0">
                <a:latin typeface="Arial" charset="0"/>
                <a:ea typeface="ＭＳ Ｐゴシック" charset="0"/>
              </a:rPr>
              <a:t>There are many different remote access use cases, which  highlight the variety of  end-users groups, connectivity options and devices that must be met by a VPN secure remote access deployment.</a:t>
            </a:r>
          </a:p>
          <a:p>
            <a:pPr marL="221728" indent="-221728" defTabSz="893158">
              <a:lnSpc>
                <a:spcPct val="70000"/>
              </a:lnSpc>
            </a:pPr>
            <a:r>
              <a:rPr lang="en-US" sz="1100" dirty="0">
                <a:latin typeface="Arial" charset="0"/>
                <a:ea typeface="ＭＳ Ｐゴシック" charset="0"/>
              </a:rPr>
              <a:t>The ability to offer a single appliance solution to such varied and complex requirements is invaluable to a customer, both from an operational and management standpoint, as well as from a core security standpoint.</a:t>
            </a:r>
          </a:p>
          <a:p>
            <a:pPr marL="221728" indent="-221728" defTabSz="893158">
              <a:lnSpc>
                <a:spcPct val="70000"/>
              </a:lnSpc>
            </a:pPr>
            <a:r>
              <a:rPr lang="en-US" sz="1100" dirty="0">
                <a:latin typeface="Arial" charset="0"/>
                <a:ea typeface="ＭＳ Ｐゴシック" charset="0"/>
              </a:rPr>
              <a:t>Let</a:t>
            </a:r>
            <a:r>
              <a:rPr lang="ja-JP" altLang="en-US" sz="1100" dirty="0">
                <a:latin typeface="Arial" charset="0"/>
                <a:ea typeface="ＭＳ Ｐゴシック" charset="0"/>
              </a:rPr>
              <a:t>’</a:t>
            </a:r>
            <a:r>
              <a:rPr lang="en-US" sz="1100" dirty="0">
                <a:latin typeface="Arial" charset="0"/>
                <a:ea typeface="ＭＳ Ｐゴシック" charset="0"/>
              </a:rPr>
              <a:t>s look at these requirements more in detail :</a:t>
            </a:r>
          </a:p>
          <a:p>
            <a:pPr marL="221728" indent="-221728" defTabSz="893158">
              <a:lnSpc>
                <a:spcPct val="70000"/>
              </a:lnSpc>
            </a:pPr>
            <a:r>
              <a:rPr lang="en-US" sz="1100" dirty="0">
                <a:latin typeface="Arial" charset="0"/>
                <a:ea typeface="ＭＳ Ｐゴシック" charset="0"/>
              </a:rPr>
              <a:t>1. Consider for instance the case of a typical remote access user, who may connect from home and require full virtual LAN access to work efficiently. She may then put her laptop on standby and leave for work, use her smartphone during her commute time to check email, stop in a café and use her laptop over a </a:t>
            </a:r>
            <a:r>
              <a:rPr lang="en-US" sz="1100" dirty="0" smtClean="0">
                <a:latin typeface="Arial" charset="0"/>
                <a:ea typeface="ＭＳ Ｐゴシック" charset="0"/>
              </a:rPr>
              <a:t>Wi-Fi </a:t>
            </a:r>
            <a:r>
              <a:rPr lang="en-US" sz="1100" dirty="0">
                <a:latin typeface="Arial" charset="0"/>
                <a:ea typeface="ＭＳ Ｐゴシック" charset="0"/>
              </a:rPr>
              <a:t>hotspot to finish an urgent  task, then drive to the office and connect her endpoints directly to the corporate network.</a:t>
            </a:r>
          </a:p>
          <a:p>
            <a:pPr marL="221728" indent="-221728" defTabSz="893158">
              <a:lnSpc>
                <a:spcPct val="70000"/>
              </a:lnSpc>
            </a:pPr>
            <a:r>
              <a:rPr lang="en-US" sz="1100" dirty="0">
                <a:latin typeface="Arial" charset="0"/>
                <a:ea typeface="ＭＳ Ｐゴシック" charset="0"/>
              </a:rPr>
              <a:t>2. Another typical example depicts a business partner, who may not have the benefit or be trusted to use  a corporate asset for accessing corporate resources and data. He only needs restricted access to few applications and /or to a specific database. Such users typically use their own  (partner) company</a:t>
            </a:r>
            <a:r>
              <a:rPr lang="ja-JP" altLang="en-US" sz="1100" dirty="0">
                <a:latin typeface="Arial" charset="0"/>
                <a:ea typeface="ＭＳ Ｐゴシック" charset="0"/>
              </a:rPr>
              <a:t>’</a:t>
            </a:r>
            <a:r>
              <a:rPr lang="en-US" sz="1100" dirty="0">
                <a:latin typeface="Arial" charset="0"/>
                <a:ea typeface="ＭＳ Ｐゴシック" charset="0"/>
              </a:rPr>
              <a:t>s laptop to access resources.</a:t>
            </a:r>
          </a:p>
          <a:p>
            <a:pPr marL="221728" indent="-221728" defTabSz="893158">
              <a:lnSpc>
                <a:spcPct val="70000"/>
              </a:lnSpc>
            </a:pPr>
            <a:r>
              <a:rPr lang="en-US" sz="1100" dirty="0">
                <a:latin typeface="Arial" charset="0"/>
                <a:ea typeface="ＭＳ Ｐゴシック" charset="0"/>
              </a:rPr>
              <a:t>3. Yet another example depicts an emergency situation, where a high number of regular employees need to work remotely, without necessarily have been provided with a corporate endpoint for full VPN client access. Business continuity is key to many businesses, and is even outline in some legislation mandates (COOP)</a:t>
            </a:r>
          </a:p>
          <a:p>
            <a:pPr marL="221728" indent="-221728" defTabSz="893158">
              <a:lnSpc>
                <a:spcPct val="70000"/>
              </a:lnSpc>
            </a:pPr>
            <a:r>
              <a:rPr lang="en-US" sz="1100" dirty="0">
                <a:latin typeface="Arial" charset="0"/>
                <a:ea typeface="ＭＳ Ｐゴシック" charset="0"/>
              </a:rPr>
              <a:t>	This may occur for instance when a natural catastrophe, a pandemic, a national threat,  or a local network outage occurs. Corporate employees would benefit from clientless VPN access to essential work tools and resources such as OWA, RDP, citrix presentation server tools,…By enabling such access, the corporation ensures that its key business functions are resilient, and maintains its productivity.</a:t>
            </a:r>
          </a:p>
          <a:p>
            <a:pPr marL="221728" indent="-221728" defTabSz="893158">
              <a:lnSpc>
                <a:spcPct val="70000"/>
              </a:lnSpc>
            </a:pPr>
            <a:endParaRPr lang="en-US" sz="1100" dirty="0">
              <a:latin typeface="Arial"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When properly configured, the VPN user experience is seamless to the end user. Specifically:</a:t>
            </a:r>
          </a:p>
          <a:p>
            <a:pPr marL="171450" indent="-171450">
              <a:buFont typeface="Arial"/>
              <a:buChar char="•"/>
            </a:pPr>
            <a:r>
              <a:rPr lang="en-US" dirty="0" smtClean="0"/>
              <a:t>By configuring </a:t>
            </a:r>
            <a:r>
              <a:rPr lang="en-US" b="1" dirty="0" smtClean="0">
                <a:hlinkClick r:id="rId3"/>
              </a:rPr>
              <a:t>Trusted Network Detection</a:t>
            </a:r>
            <a:r>
              <a:rPr lang="en-US" dirty="0" smtClean="0"/>
              <a:t> and/or </a:t>
            </a:r>
            <a:r>
              <a:rPr lang="en-US" b="1" dirty="0" smtClean="0">
                <a:hlinkClick r:id="rId4"/>
              </a:rPr>
              <a:t>VPN on Demand</a:t>
            </a:r>
            <a:r>
              <a:rPr lang="en-US" b="1" dirty="0" smtClean="0"/>
              <a:t>,</a:t>
            </a:r>
            <a:r>
              <a:rPr lang="en-US" dirty="0" smtClean="0"/>
              <a:t> or by having Jabber integrate directly into AnyConnect via *URI handlers (iPhone and Android), or the VPN API (Windows, Mac and Android) *the end user </a:t>
            </a:r>
            <a:r>
              <a:rPr lang="en-US" i="1" dirty="0" smtClean="0"/>
              <a:t>never has to launch the VPN separately</a:t>
            </a:r>
            <a:endParaRPr lang="en-US" dirty="0" smtClean="0"/>
          </a:p>
          <a:p>
            <a:pPr marL="171450" indent="-171450">
              <a:buFont typeface="Arial"/>
              <a:buChar char="•"/>
            </a:pPr>
            <a:r>
              <a:rPr lang="en-US" dirty="0" smtClean="0"/>
              <a:t>By configuring </a:t>
            </a:r>
            <a:r>
              <a:rPr lang="en-US" b="1" dirty="0" smtClean="0"/>
              <a:t>certificate authentication</a:t>
            </a:r>
            <a:r>
              <a:rPr lang="en-US" dirty="0" smtClean="0"/>
              <a:t>, the user </a:t>
            </a:r>
            <a:r>
              <a:rPr lang="en-US" i="1" dirty="0" smtClean="0"/>
              <a:t>never has to enter separate credentials</a:t>
            </a:r>
            <a:r>
              <a:rPr lang="en-US" dirty="0" smtClean="0"/>
              <a:t> for the VPN connection</a:t>
            </a:r>
          </a:p>
          <a:p>
            <a:pPr marL="171450" indent="-171450">
              <a:buFont typeface="Arial"/>
              <a:buChar char="•"/>
            </a:pPr>
            <a:r>
              <a:rPr lang="en-US" dirty="0" smtClean="0"/>
              <a:t>Furthermore, the VPN configuration can support BYOD deployments, in the sense that "</a:t>
            </a:r>
            <a:r>
              <a:rPr lang="en-US" dirty="0" smtClean="0">
                <a:hlinkClick r:id="rId5"/>
              </a:rPr>
              <a:t>Split Includes</a:t>
            </a:r>
            <a:r>
              <a:rPr lang="en-US" dirty="0" smtClean="0"/>
              <a:t>" can be configured to send into the encrypted tunnel only the traffic destined for the call manager, directory servers, and other devices on the corporate network. Traffic intended for other destinations will not be hair-pinned to a secure gateway.</a:t>
            </a:r>
          </a:p>
          <a:p>
            <a:pPr marL="171450" indent="-171450">
              <a:buFont typeface="Arial"/>
              <a:buChar char="•"/>
            </a:pPr>
            <a:r>
              <a:rPr lang="en-US" dirty="0" smtClean="0"/>
              <a:t>Also note that with minor code tweaks, Jabber could leverage AnyConnect's </a:t>
            </a:r>
            <a:r>
              <a:rPr lang="en-US" dirty="0" smtClean="0">
                <a:hlinkClick r:id="rId6"/>
              </a:rPr>
              <a:t>URI handler</a:t>
            </a:r>
            <a:r>
              <a:rPr lang="en-US" dirty="0" smtClean="0"/>
              <a:t> to programmatically specify when a tunnel should be created and destroyed.</a:t>
            </a:r>
          </a:p>
          <a:p>
            <a:pPr marL="171450" indent="-171450">
              <a:buFont typeface="Arial"/>
              <a:buChar char="•"/>
            </a:pPr>
            <a:r>
              <a:rPr lang="en-US" dirty="0" smtClean="0"/>
              <a:t>Further note that the provisioning of AnyConnect can be simplified through the use of an </a:t>
            </a:r>
            <a:r>
              <a:rPr lang="en-US" dirty="0" smtClean="0">
                <a:hlinkClick r:id="rId7"/>
              </a:rPr>
              <a:t>MDM</a:t>
            </a:r>
            <a:r>
              <a:rPr lang="en-US" dirty="0" smtClean="0"/>
              <a:t> solution.</a:t>
            </a:r>
          </a:p>
          <a:p>
            <a:pPr marL="171450" indent="-171450">
              <a:buFont typeface="Arial"/>
              <a:buChar char="•"/>
            </a:pPr>
            <a:r>
              <a:rPr lang="en-US" dirty="0" smtClean="0"/>
              <a:t>For more information, see our Jabber/AnyConnect </a:t>
            </a:r>
            <a:r>
              <a:rPr lang="en-US" dirty="0" smtClean="0">
                <a:hlinkClick r:id="rId7" tooltip="Jabber and AnyConnect FAQ"/>
              </a:rPr>
              <a:t>FAQ</a:t>
            </a:r>
            <a:r>
              <a:rPr lang="en-US" dirty="0" smtClean="0"/>
              <a:t>.</a:t>
            </a:r>
          </a:p>
          <a:p>
            <a:endParaRPr lang="en-US"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30</a:t>
            </a:fld>
            <a:endParaRPr lang="en-US" dirty="0"/>
          </a:p>
        </p:txBody>
      </p:sp>
    </p:spTree>
    <p:extLst>
      <p:ext uri="{BB962C8B-B14F-4D97-AF65-F5344CB8AC3E}">
        <p14:creationId xmlns:p14="http://schemas.microsoft.com/office/powerpoint/2010/main" val="112401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 experience influencing employee behavior</a:t>
            </a:r>
          </a:p>
          <a:p>
            <a:pPr lvl="1"/>
            <a:r>
              <a:rPr lang="en-US" dirty="0" smtClean="0"/>
              <a:t>Expect anywhere, anytime access to corporate resources</a:t>
            </a:r>
          </a:p>
          <a:p>
            <a:pPr lvl="1"/>
            <a:r>
              <a:rPr lang="en-US" dirty="0" smtClean="0"/>
              <a:t>Want to be productive, with a flexible schedule</a:t>
            </a:r>
          </a:p>
          <a:p>
            <a:pPr lvl="1"/>
            <a:r>
              <a:rPr lang="en-US" dirty="0" smtClean="0"/>
              <a:t>More mobile and remote workers than ever before</a:t>
            </a:r>
          </a:p>
          <a:p>
            <a:pPr lvl="1"/>
            <a:endParaRPr lang="en-US" dirty="0" smtClean="0"/>
          </a:p>
          <a:p>
            <a:r>
              <a:rPr lang="en-US" dirty="0" smtClean="0"/>
              <a:t>Allowing personal devices exposes corporate network to unwanted traffic and security risk</a:t>
            </a:r>
          </a:p>
          <a:p>
            <a:pPr lvl="1"/>
            <a:r>
              <a:rPr lang="en-US" dirty="0" smtClean="0"/>
              <a:t>Need to prioritize business traffic on corporate networks</a:t>
            </a:r>
          </a:p>
          <a:p>
            <a:pPr lvl="1"/>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0"/>
              </a:rPr>
              <a:t>The challenge of applying security in a borderless network experience has become very multi-dimensional - across devices, applications, and locations.  There are more devices accessing applications and data from multiple locations over the internet. While the challenges are the same at the core – Access Control, Acceptable Use Enforcement, Threat Protection and Data Security, the problem has become multi-dimensional in this new environment. </a:t>
            </a: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3</a:t>
            </a:fld>
            <a:endParaRPr lang="en-US" dirty="0"/>
          </a:p>
        </p:txBody>
      </p:sp>
    </p:spTree>
    <p:extLst>
      <p:ext uri="{BB962C8B-B14F-4D97-AF65-F5344CB8AC3E}">
        <p14:creationId xmlns:p14="http://schemas.microsoft.com/office/powerpoint/2010/main" val="414779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dirty="0" smtClean="0"/>
              <a:t>New Plan:</a:t>
            </a:r>
          </a:p>
          <a:p>
            <a:pPr marL="571500" indent="-342900">
              <a:lnSpc>
                <a:spcPct val="120000"/>
              </a:lnSpc>
              <a:buFont typeface="Arial"/>
              <a:buChar char="•"/>
            </a:pPr>
            <a:r>
              <a:rPr lang="en-US" sz="1200" dirty="0" smtClean="0"/>
              <a:t>Secure Connect (application-based VPN) no longer planned </a:t>
            </a:r>
          </a:p>
          <a:p>
            <a:pPr marL="571500" indent="-342900">
              <a:lnSpc>
                <a:spcPct val="120000"/>
              </a:lnSpc>
              <a:buFont typeface="Arial"/>
              <a:buChar char="•"/>
            </a:pPr>
            <a:r>
              <a:rPr lang="en-US" sz="1200" dirty="0" smtClean="0"/>
              <a:t>Jabber + AnyConnect for Secure Remote Access</a:t>
            </a:r>
          </a:p>
          <a:p>
            <a:pPr marL="0" indent="0">
              <a:lnSpc>
                <a:spcPct val="120000"/>
              </a:lnSpc>
              <a:buNone/>
            </a:pPr>
            <a:endParaRPr lang="en-US" dirty="0" smtClean="0"/>
          </a:p>
          <a:p>
            <a:pPr marL="0" indent="0">
              <a:lnSpc>
                <a:spcPct val="120000"/>
              </a:lnSpc>
              <a:buNone/>
            </a:pPr>
            <a:r>
              <a:rPr lang="en-US" dirty="0" smtClean="0"/>
              <a:t>Why:</a:t>
            </a:r>
          </a:p>
          <a:p>
            <a:pPr marL="571500" indent="-342900">
              <a:lnSpc>
                <a:spcPct val="120000"/>
              </a:lnSpc>
              <a:buFont typeface="Arial"/>
              <a:buChar char="•"/>
            </a:pPr>
            <a:r>
              <a:rPr lang="en-US" sz="1200" dirty="0" smtClean="0"/>
              <a:t>Jabber + AnyConnect enhancements improve experience</a:t>
            </a:r>
          </a:p>
          <a:p>
            <a:pPr marL="0" indent="0">
              <a:lnSpc>
                <a:spcPct val="120000"/>
              </a:lnSpc>
              <a:buNone/>
            </a:pPr>
            <a:endParaRPr lang="en-US" dirty="0" smtClean="0"/>
          </a:p>
          <a:p>
            <a:pPr marL="0" indent="0">
              <a:lnSpc>
                <a:spcPct val="120000"/>
              </a:lnSpc>
              <a:buNone/>
            </a:pPr>
            <a:r>
              <a:rPr lang="en-US" dirty="0" smtClean="0"/>
              <a:t>What stays the same:</a:t>
            </a:r>
          </a:p>
          <a:p>
            <a:pPr marL="571500" indent="-342900">
              <a:lnSpc>
                <a:spcPct val="120000"/>
              </a:lnSpc>
              <a:buFont typeface="Arial"/>
              <a:buChar char="•"/>
            </a:pPr>
            <a:r>
              <a:rPr lang="en-US" sz="1200" dirty="0" smtClean="0"/>
              <a:t>Same licensing, backend (e.g. ASA) and administration </a:t>
            </a:r>
          </a:p>
          <a:p>
            <a:pPr marL="571500" indent="-342900">
              <a:lnSpc>
                <a:spcPct val="120000"/>
              </a:lnSpc>
              <a:buFont typeface="Arial"/>
              <a:buChar char="•"/>
            </a:pPr>
            <a:r>
              <a:rPr lang="en-US" sz="1200" dirty="0" smtClean="0"/>
              <a:t>Same security + collaboration story</a:t>
            </a:r>
            <a:endParaRPr lang="en-US" sz="1200"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5</a:t>
            </a:fld>
            <a:endParaRPr lang="en-US" dirty="0"/>
          </a:p>
        </p:txBody>
      </p:sp>
    </p:spTree>
    <p:extLst>
      <p:ext uri="{BB962C8B-B14F-4D97-AF65-F5344CB8AC3E}">
        <p14:creationId xmlns:p14="http://schemas.microsoft.com/office/powerpoint/2010/main" val="297603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6B9A4-2B99-084A-A5DD-CFDB73739D1D}" type="slidenum">
              <a:rPr lang="en-US" smtClean="0"/>
              <a:pPr/>
              <a:t>6</a:t>
            </a:fld>
            <a:endParaRPr lang="en-US" dirty="0"/>
          </a:p>
        </p:txBody>
      </p:sp>
    </p:spTree>
    <p:extLst>
      <p:ext uri="{BB962C8B-B14F-4D97-AF65-F5344CB8AC3E}">
        <p14:creationId xmlns:p14="http://schemas.microsoft.com/office/powerpoint/2010/main" val="14891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bwMode="auto">
          <a:xfrm>
            <a:off x="6366811" y="8787741"/>
            <a:ext cx="388599" cy="214069"/>
          </a:xfrm>
          <a:noFill/>
          <a:ln>
            <a:miter lim="800000"/>
            <a:headEnd/>
            <a:tailEnd/>
          </a:ln>
        </p:spPr>
        <p:txBody>
          <a:bodyPr/>
          <a:lstStyle/>
          <a:p>
            <a:fld id="{9F5D3934-5EB3-9143-9046-3B44679A748A}" type="slidenum">
              <a:rPr lang="en-US">
                <a:latin typeface="Arial" charset="0"/>
              </a:rPr>
              <a:pPr/>
              <a:t>7</a:t>
            </a:fld>
            <a:endParaRPr lang="en-US" dirty="0">
              <a:latin typeface="Arial" charset="0"/>
            </a:endParaRPr>
          </a:p>
        </p:txBody>
      </p:sp>
      <p:sp>
        <p:nvSpPr>
          <p:cNvPr id="87043" name="Rectangle 2"/>
          <p:cNvSpPr>
            <a:spLocks noGrp="1" noRot="1" noChangeAspect="1" noChangeArrowheads="1" noTextEdit="1"/>
          </p:cNvSpPr>
          <p:nvPr>
            <p:ph type="sldImg"/>
          </p:nvPr>
        </p:nvSpPr>
        <p:spPr bwMode="auto">
          <a:xfrm>
            <a:off x="1128713" y="676275"/>
            <a:ext cx="4610100" cy="3457575"/>
          </a:xfrm>
          <a:noFill/>
          <a:ln>
            <a:solidFill>
              <a:srgbClr val="000000"/>
            </a:solidFill>
            <a:miter lim="800000"/>
            <a:headEnd/>
            <a:tailEnd/>
          </a:ln>
        </p:spPr>
      </p:sp>
      <p:sp>
        <p:nvSpPr>
          <p:cNvPr id="87044" name="Rectangle 3"/>
          <p:cNvSpPr>
            <a:spLocks noGrp="1" noChangeArrowheads="1"/>
          </p:cNvSpPr>
          <p:nvPr>
            <p:ph type="body" idx="1"/>
          </p:nvPr>
        </p:nvSpPr>
        <p:spPr bwMode="auto">
          <a:xfrm>
            <a:off x="237823" y="4186053"/>
            <a:ext cx="6391681" cy="4132925"/>
          </a:xfrm>
          <a:noFill/>
        </p:spPr>
        <p:txBody>
          <a:bodyPr>
            <a:normAutofit lnSpcReduction="10000"/>
          </a:bodyPr>
          <a:lstStyle/>
          <a:p>
            <a:r>
              <a:rPr lang="en-US" dirty="0" smtClean="0">
                <a:latin typeface="+mn-lt"/>
                <a:ea typeface="+mn-ea"/>
                <a:cs typeface="+mn-cs"/>
              </a:rPr>
              <a:t>Cisco Jabber is a UC client application that streamlines communications and enhances productivity with integrated presence, instant messaging, voice and video, voice messaging, desktop sharing, and conferencing capabilities. </a:t>
            </a:r>
          </a:p>
          <a:p>
            <a:r>
              <a:rPr lang="en-US" dirty="0" smtClean="0">
                <a:latin typeface="+mn-lt"/>
                <a:ea typeface="+mn-ea"/>
                <a:cs typeface="+mn-cs"/>
              </a:rPr>
              <a:t>Cisco Jabber provides the best user experience across broadest range of platforms, browsers and device. You can use Jabber as a rich client, a mobile client, a web client or a virtualized client on PC, Mac, tablet, smartphones and virtual desktop clients</a:t>
            </a:r>
          </a:p>
          <a:p>
            <a:r>
              <a:rPr lang="en-US" dirty="0" smtClean="0">
                <a:latin typeface="+mn-lt"/>
                <a:ea typeface="+mn-ea"/>
                <a:cs typeface="+mn-cs"/>
              </a:rPr>
              <a:t>Cisco Jabber lets you be more productive from anywhere on any device.  Find the right people, see if and how they are available, and collaborate using your preferred method to get answers and make decisions faster. </a:t>
            </a:r>
          </a:p>
          <a:p>
            <a:r>
              <a:rPr lang="en-US" dirty="0" smtClean="0">
                <a:latin typeface="+mn-lt"/>
                <a:ea typeface="+mn-ea"/>
                <a:cs typeface="+mn-cs"/>
              </a:rPr>
              <a:t>Cisco Jabber provides deployment flexibility.  You can deploy with on-premise or cloud-based UC services. You get a consistent experience across platforms, devices and on-premises &amp; cloud-based deployment alternatives so you can choose your preferred options without sacrificing user capabilities. </a:t>
            </a:r>
          </a:p>
          <a:p>
            <a:r>
              <a:rPr lang="en-US" dirty="0" smtClean="0">
                <a:latin typeface="+mn-lt"/>
                <a:ea typeface="+mn-ea"/>
                <a:cs typeface="+mn-cs"/>
              </a:rPr>
              <a:t>Cisco Jabber takes advantage of intelligence in Cisco networks and Cisco Unified Communications Manager call control to deliver secure, clear and reliable communications.  This results in a greater user acceptance and less risk.  Cisco Jabber also integrates with other Cisco Collaboration solutions, including TelePresence video, and it can launch a Cisco WebEx Meeting. </a:t>
            </a:r>
          </a:p>
          <a:p>
            <a:r>
              <a:rPr lang="en-US" dirty="0" smtClean="0">
                <a:latin typeface="+mn-lt"/>
                <a:ea typeface="+mn-ea"/>
                <a:cs typeface="+mn-cs"/>
              </a:rPr>
              <a:t>You can also access user status information and click to communicate capabilities directly from Microsoft office applications, without requiring Microsoft Lync or Office Communicator.  Protect your important Microsoft investments, Microsoft Office, Outlook and Exchange. </a:t>
            </a:r>
            <a:br>
              <a:rPr lang="en-US" dirty="0" smtClean="0">
                <a:latin typeface="+mn-lt"/>
                <a:ea typeface="+mn-ea"/>
                <a:cs typeface="+mn-cs"/>
              </a:rPr>
            </a:br>
            <a:r>
              <a:rPr lang="en-US" baseline="0" dirty="0" smtClean="0">
                <a:ea typeface="MS PGothic" charset="0"/>
              </a:rPr>
              <a:t>.</a:t>
            </a:r>
            <a:r>
              <a:rPr lang="en-US" dirty="0" smtClean="0">
                <a:ea typeface="MS PGothic" charset="0"/>
              </a:rPr>
              <a:t> </a:t>
            </a:r>
            <a:endParaRPr lang="en-US" dirty="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xfrm>
            <a:off x="533400" y="4343401"/>
            <a:ext cx="5638801" cy="4343400"/>
          </a:xfrm>
          <a:noFill/>
        </p:spPr>
        <p:txBody>
          <a:bodyPr>
            <a:noAutofit/>
          </a:bodyPr>
          <a:lstStyle/>
          <a:p>
            <a:pPr>
              <a:buFont typeface="Arial"/>
              <a:buChar char="•"/>
            </a:pPr>
            <a:r>
              <a:rPr lang="en-US" sz="1100" dirty="0">
                <a:latin typeface="Arial"/>
                <a:cs typeface="Arial"/>
              </a:rPr>
              <a:t>Another unique differentiator of Jabber is that it works on such a broad range of platforms, browsers, and devices. You get broad capabilities and a consistent experience across leading platforms and devices, including PCs, Macs, tablets (e.g. iPad, Cius) and smart phones (iPhone, Android, Blackberry).</a:t>
            </a:r>
          </a:p>
          <a:p>
            <a:pPr>
              <a:buFont typeface="Arial"/>
              <a:buChar char="•"/>
            </a:pPr>
            <a:r>
              <a:rPr lang="en-US" sz="1100" dirty="0">
                <a:latin typeface="Arial"/>
                <a:cs typeface="Arial"/>
              </a:rPr>
              <a:t>You get a rich collaboration experience from anywhere and can choose when, how, and on what device to interact. People want flexibility in how they work with a user experience that is intuitive, uncomplicated and consistent across devices.  Cisco believes this is accomplished only with a unified architectural approach in which our Collaboration suite in a common user interface hosted on a network that is media-ready.  The result is the right communication experience for the task at hand.  Providing capabilities that span Presence, IM, voice, video, conferencing across different devices lets users choose the right communications experience for the task at hand.</a:t>
            </a:r>
          </a:p>
          <a:p>
            <a:pPr lvl="0">
              <a:buFont typeface="Arial"/>
              <a:buChar char="•"/>
            </a:pPr>
            <a:r>
              <a:rPr lang="en-US" sz="1100" dirty="0">
                <a:latin typeface="Arial"/>
                <a:cs typeface="Arial"/>
              </a:rPr>
              <a:t>Consistent user-interface and experience across devices and features, spend more time collaborating and less time learning “how to”. This leads to increased adoption across the collaboration portfolio and better/faster ROI.</a:t>
            </a:r>
          </a:p>
          <a:p>
            <a:pPr>
              <a:buFont typeface="Arial"/>
              <a:buChar char="•"/>
            </a:pPr>
            <a:r>
              <a:rPr lang="en-US" sz="1100" dirty="0">
                <a:latin typeface="Arial"/>
                <a:cs typeface="Arial"/>
              </a:rPr>
              <a:t> By running on a wide range of devices and platforms, Cisco Jabber (and WebEx)  lets organizations address new BYOD device ownership models, where employees want to use enterprise apps on their personal devices. Leading organizations support multiple platforms, browsers, and devices because that’s what their brightest and best want.</a:t>
            </a:r>
            <a:endParaRPr lang="en-US" sz="1100" b="1" dirty="0">
              <a:latin typeface="Arial"/>
              <a:cs typeface="Arial"/>
            </a:endParaRPr>
          </a:p>
          <a:p>
            <a:pPr eaLnBrk="1" hangingPunct="1">
              <a:lnSpc>
                <a:spcPct val="90000"/>
              </a:lnSpc>
              <a:spcBef>
                <a:spcPct val="0"/>
              </a:spcBef>
              <a:buFont typeface="Arial"/>
              <a:buChar char="•"/>
            </a:pPr>
            <a:r>
              <a:rPr lang="en-US" sz="1100" dirty="0">
                <a:latin typeface="Arial"/>
                <a:ea typeface="Arial" charset="0"/>
                <a:cs typeface="Arial"/>
              </a:rPr>
              <a:t>With the </a:t>
            </a:r>
            <a:r>
              <a:rPr lang="en-US" sz="1100" dirty="0">
                <a:latin typeface="Arial"/>
                <a:ea typeface="Arial" charset="0"/>
                <a:cs typeface="Arial"/>
                <a:hlinkClick r:id="rId3"/>
              </a:rPr>
              <a:t>Cisco Jabber</a:t>
            </a:r>
            <a:r>
              <a:rPr lang="en-US" sz="1100" dirty="0">
                <a:latin typeface="Arial"/>
                <a:ea typeface="Arial" charset="0"/>
                <a:cs typeface="Arial"/>
              </a:rPr>
              <a:t> Software Development Kit (SDK), you can integrate Cisco Unified Communications capabilities into any web application-easily and quickly.  Application developers, customers, and partners alike can take advantage of this powerful SDK to incorporate voice, video, instant messaging (IM), presence, voice messaging, and conferencing capabilities.  </a:t>
            </a:r>
            <a:r>
              <a:rPr lang="en-US" sz="1100" dirty="0">
                <a:latin typeface="Arial"/>
                <a:cs typeface="Arial"/>
              </a:rPr>
              <a:t>Use the power of the web browser to connect, communicate, and collaborate within your line of business application or web portal. You'll save time, streamline workflows, and increase workforce collaboration and productivity.  </a:t>
            </a:r>
            <a:endParaRPr lang="en-US" sz="1100" dirty="0">
              <a:latin typeface="Arial"/>
              <a:ea typeface="Arial" charset="0"/>
              <a:cs typeface="Arial"/>
            </a:endParaRPr>
          </a:p>
          <a:p>
            <a:pPr eaLnBrk="1" hangingPunct="1">
              <a:lnSpc>
                <a:spcPct val="90000"/>
              </a:lnSpc>
              <a:spcBef>
                <a:spcPct val="0"/>
              </a:spcBef>
              <a:buFont typeface="Arial"/>
              <a:buChar char="•"/>
            </a:pPr>
            <a:endParaRPr lang="en-US" sz="1100" dirty="0">
              <a:latin typeface="Arial"/>
              <a:ea typeface="Arial" charset="0"/>
              <a:cs typeface="Arial"/>
            </a:endParaRPr>
          </a:p>
          <a:p>
            <a:pPr eaLnBrk="1" hangingPunct="1">
              <a:lnSpc>
                <a:spcPct val="90000"/>
              </a:lnSpc>
              <a:spcBef>
                <a:spcPct val="0"/>
              </a:spcBef>
            </a:pPr>
            <a:endParaRPr lang="en-US" sz="1100" b="1" dirty="0">
              <a:solidFill>
                <a:srgbClr val="000000"/>
              </a:solidFill>
              <a:latin typeface="Arial"/>
              <a:cs typeface="Arial"/>
            </a:endParaRPr>
          </a:p>
          <a:p>
            <a:pPr eaLnBrk="1" hangingPunct="1">
              <a:lnSpc>
                <a:spcPct val="90000"/>
              </a:lnSpc>
              <a:spcBef>
                <a:spcPct val="0"/>
              </a:spcBef>
            </a:pPr>
            <a:endParaRPr lang="en-US" sz="1100" dirty="0">
              <a:latin typeface="Arial"/>
              <a:cs typeface="Arial"/>
            </a:endParaRPr>
          </a:p>
          <a:p>
            <a:pPr eaLnBrk="1" hangingPunct="1">
              <a:spcBef>
                <a:spcPct val="0"/>
              </a:spcBef>
            </a:pPr>
            <a:endParaRPr lang="en-US" sz="1100" dirty="0">
              <a:latin typeface="Arial"/>
              <a:cs typeface="Arial"/>
            </a:endParaRPr>
          </a:p>
        </p:txBody>
      </p:sp>
      <p:sp>
        <p:nvSpPr>
          <p:cNvPr id="123908" name="Slide Number Placeholder 3"/>
          <p:cNvSpPr>
            <a:spLocks noGrp="1"/>
          </p:cNvSpPr>
          <p:nvPr>
            <p:ph type="sldNum" sz="quarter" idx="5"/>
          </p:nvPr>
        </p:nvSpPr>
        <p:spPr bwMode="auto">
          <a:noFill/>
          <a:ln>
            <a:miter lim="800000"/>
            <a:headEnd/>
            <a:tailEnd/>
          </a:ln>
        </p:spPr>
        <p:txBody>
          <a:bodyPr/>
          <a:lstStyle/>
          <a:p>
            <a:fld id="{58E6468E-57C9-8441-84F2-7260994BB438}" type="slidenum">
              <a:rPr lang="en-US"/>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0FED54-848A-4C09-AAE0-824E2826110B}"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eaLnBrk="0" hangingPunct="0">
              <a:defRPr sz="2400">
                <a:solidFill>
                  <a:schemeClr val="tx1"/>
                </a:solidFill>
                <a:latin typeface="Arial" charset="0"/>
                <a:ea typeface="ＭＳ Ｐゴシック" charset="0"/>
                <a:cs typeface="ＭＳ Ｐゴシック" charset="0"/>
              </a:defRPr>
            </a:lvl1pPr>
            <a:lvl2pPr marL="730766" indent="-281064" defTabSz="886912" eaLnBrk="0" hangingPunct="0">
              <a:defRPr sz="2400">
                <a:solidFill>
                  <a:schemeClr val="tx1"/>
                </a:solidFill>
                <a:latin typeface="Arial" charset="0"/>
                <a:ea typeface="ＭＳ Ｐゴシック" charset="0"/>
              </a:defRPr>
            </a:lvl2pPr>
            <a:lvl3pPr marL="1124255" indent="-224851" defTabSz="886912" eaLnBrk="0" hangingPunct="0">
              <a:defRPr sz="2400">
                <a:solidFill>
                  <a:schemeClr val="tx1"/>
                </a:solidFill>
                <a:latin typeface="Arial" charset="0"/>
                <a:ea typeface="ＭＳ Ｐゴシック" charset="0"/>
              </a:defRPr>
            </a:lvl3pPr>
            <a:lvl4pPr marL="1573957" indent="-224851" defTabSz="886912" eaLnBrk="0" hangingPunct="0">
              <a:defRPr sz="2400">
                <a:solidFill>
                  <a:schemeClr val="tx1"/>
                </a:solidFill>
                <a:latin typeface="Arial" charset="0"/>
                <a:ea typeface="ＭＳ Ｐゴシック" charset="0"/>
              </a:defRPr>
            </a:lvl4pPr>
            <a:lvl5pPr marL="2023659" indent="-224851" defTabSz="886912" eaLnBrk="0" hangingPunct="0">
              <a:defRPr sz="2400">
                <a:solidFill>
                  <a:schemeClr val="tx1"/>
                </a:solidFill>
                <a:latin typeface="Arial" charset="0"/>
                <a:ea typeface="ＭＳ Ｐゴシック" charset="0"/>
              </a:defRPr>
            </a:lvl5pPr>
            <a:lvl6pPr marL="2473361" indent="-224851" defTabSz="886912" eaLnBrk="0" fontAlgn="base" hangingPunct="0">
              <a:spcBef>
                <a:spcPct val="0"/>
              </a:spcBef>
              <a:spcAft>
                <a:spcPct val="0"/>
              </a:spcAft>
              <a:defRPr sz="2400">
                <a:solidFill>
                  <a:schemeClr val="tx1"/>
                </a:solidFill>
                <a:latin typeface="Arial" charset="0"/>
                <a:ea typeface="ＭＳ Ｐゴシック" charset="0"/>
              </a:defRPr>
            </a:lvl6pPr>
            <a:lvl7pPr marL="2923062" indent="-224851" defTabSz="886912" eaLnBrk="0" fontAlgn="base" hangingPunct="0">
              <a:spcBef>
                <a:spcPct val="0"/>
              </a:spcBef>
              <a:spcAft>
                <a:spcPct val="0"/>
              </a:spcAft>
              <a:defRPr sz="2400">
                <a:solidFill>
                  <a:schemeClr val="tx1"/>
                </a:solidFill>
                <a:latin typeface="Arial" charset="0"/>
                <a:ea typeface="ＭＳ Ｐゴシック" charset="0"/>
              </a:defRPr>
            </a:lvl7pPr>
            <a:lvl8pPr marL="3372764" indent="-224851" defTabSz="886912" eaLnBrk="0" fontAlgn="base" hangingPunct="0">
              <a:spcBef>
                <a:spcPct val="0"/>
              </a:spcBef>
              <a:spcAft>
                <a:spcPct val="0"/>
              </a:spcAft>
              <a:defRPr sz="2400">
                <a:solidFill>
                  <a:schemeClr val="tx1"/>
                </a:solidFill>
                <a:latin typeface="Arial" charset="0"/>
                <a:ea typeface="ＭＳ Ｐゴシック" charset="0"/>
              </a:defRPr>
            </a:lvl8pPr>
            <a:lvl9pPr marL="3822466" indent="-224851" defTabSz="886912" eaLnBrk="0" fontAlgn="base" hangingPunct="0">
              <a:spcBef>
                <a:spcPct val="0"/>
              </a:spcBef>
              <a:spcAft>
                <a:spcPct val="0"/>
              </a:spcAft>
              <a:defRPr sz="2400">
                <a:solidFill>
                  <a:schemeClr val="tx1"/>
                </a:solidFill>
                <a:latin typeface="Arial" charset="0"/>
                <a:ea typeface="ＭＳ Ｐゴシック" charset="0"/>
              </a:defRPr>
            </a:lvl9pPr>
          </a:lstStyle>
          <a:p>
            <a:fld id="{19DAC8D5-D195-E64A-8ACB-6B4D734D6EFB}" type="slidenum">
              <a:rPr lang="en-US" sz="800"/>
              <a:pPr/>
              <a:t>10</a:t>
            </a:fld>
            <a:endParaRPr lang="en-US" sz="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83708-DC9E-439B-ABB1-72D6BC50E946}" type="slidenum">
              <a:rPr lang="en-US" smtClean="0"/>
              <a:pPr/>
              <a:t>11</a:t>
            </a:fld>
            <a:endParaRPr lang="en-US" dirty="0"/>
          </a:p>
        </p:txBody>
      </p:sp>
    </p:spTree>
    <p:extLst>
      <p:ext uri="{BB962C8B-B14F-4D97-AF65-F5344CB8AC3E}">
        <p14:creationId xmlns:p14="http://schemas.microsoft.com/office/powerpoint/2010/main" val="98124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sp>
        <p:nvSpPr>
          <p:cNvPr id="29" name="Rectangle 28"/>
          <p:cNvSpPr/>
          <p:nvPr/>
        </p:nvSpPr>
        <p:spPr>
          <a:xfrm>
            <a:off x="1858" y="1618487"/>
            <a:ext cx="9181171" cy="23677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43"/>
          <p:cNvSpPr>
            <a:spLocks noGrp="1"/>
          </p:cNvSpPr>
          <p:nvPr>
            <p:ph type="pic" sz="quarter" idx="12" hasCustomPrompt="1"/>
          </p:nvPr>
        </p:nvSpPr>
        <p:spPr bwMode="grayWhite">
          <a:xfrm>
            <a:off x="-37171" y="1618488"/>
            <a:ext cx="9235440" cy="2359152"/>
          </a:xfrm>
          <a:solidFill>
            <a:schemeClr val="accent1"/>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r>
              <a:rPr lang="en-US" dirty="0" smtClean="0"/>
              <a:t>Photo Goes Here</a:t>
            </a:r>
            <a:endParaRPr lang="en-US" dirty="0"/>
          </a:p>
        </p:txBody>
      </p:sp>
      <p:sp>
        <p:nvSpPr>
          <p:cNvPr id="3" name="Subtitle 2"/>
          <p:cNvSpPr>
            <a:spLocks noGrp="1"/>
          </p:cNvSpPr>
          <p:nvPr>
            <p:ph type="subTitle" idx="1" hasCustomPrompt="1"/>
          </p:nvPr>
        </p:nvSpPr>
        <p:spPr>
          <a:xfrm>
            <a:off x="650874" y="5483225"/>
            <a:ext cx="8112126"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dirty="0"/>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
        <p:nvSpPr>
          <p:cNvPr id="2" name="Title 1"/>
          <p:cNvSpPr>
            <a:spLocks noGrp="1"/>
          </p:cNvSpPr>
          <p:nvPr>
            <p:ph type="ctrTitle" hasCustomPrompt="1"/>
          </p:nvPr>
        </p:nvSpPr>
        <p:spPr>
          <a:xfrm>
            <a:off x="650874" y="4114800"/>
            <a:ext cx="8112125" cy="1022350"/>
          </a:xfrm>
        </p:spPr>
        <p:txBody>
          <a:bodyPr/>
          <a:lstStyle>
            <a:lvl1pPr>
              <a:defRPr b="0">
                <a:solidFill>
                  <a:schemeClr val="tx1"/>
                </a:solidFill>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8763" y="1142999"/>
            <a:ext cx="8631237" cy="5455921"/>
          </a:xfrm>
        </p:spPr>
        <p:txBody>
          <a:bodyPr anchor="ctr" anchorCtr="0"/>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Photo Goes Here</a:t>
            </a:r>
            <a:endParaRPr lang="en-US" dirty="0"/>
          </a:p>
        </p:txBody>
      </p:sp>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Tree>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3454400" y="1600200"/>
            <a:ext cx="4775200" cy="4648200"/>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hasCustomPrompt="1"/>
          </p:nvPr>
        </p:nvSpPr>
        <p:spPr>
          <a:xfrm>
            <a:off x="0" y="1143000"/>
            <a:ext cx="3048000" cy="57150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048000" y="1143000"/>
            <a:ext cx="3048000" cy="5718174"/>
          </a:xfrm>
        </p:spPr>
        <p:txBody>
          <a:bodyPr anchor="ctr" anchorCtr="0"/>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Photo Goes Here</a:t>
            </a:r>
            <a:endParaRPr lang="en-US" dirty="0"/>
          </a:p>
        </p:txBody>
      </p:sp>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Tree>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45402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45402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6096000" y="1143000"/>
            <a:ext cx="3048000" cy="5715000"/>
          </a:xfrm>
        </p:spPr>
        <p:txBody>
          <a:bodyPr anchor="ctr" anchorCtr="1"/>
          <a:lstStyle>
            <a:lvl1pPr>
              <a:buNone/>
              <a:defRPr/>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3512457"/>
            <a:ext cx="7464878" cy="2735942"/>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hasCustomPrompt="1"/>
          </p:nvPr>
        </p:nvSpPr>
        <p:spPr>
          <a:xfrm>
            <a:off x="0" y="1143000"/>
            <a:ext cx="9144000" cy="19050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44" name="Picture Placeholder 43"/>
          <p:cNvSpPr>
            <a:spLocks noGrp="1"/>
          </p:cNvSpPr>
          <p:nvPr>
            <p:ph type="pic" sz="quarter" idx="11" hasCustomPrompt="1"/>
          </p:nvPr>
        </p:nvSpPr>
        <p:spPr>
          <a:xfrm>
            <a:off x="0" y="3044371"/>
            <a:ext cx="9144000" cy="19050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44" name="Picture Placeholder 43"/>
          <p:cNvSpPr>
            <a:spLocks noGrp="1"/>
          </p:cNvSpPr>
          <p:nvPr>
            <p:ph type="pic" sz="quarter" idx="11" hasCustomPrompt="1"/>
          </p:nvPr>
        </p:nvSpPr>
        <p:spPr>
          <a:xfrm>
            <a:off x="0" y="4953000"/>
            <a:ext cx="9144000" cy="1905000"/>
          </a:xfrm>
        </p:spPr>
        <p:txBody>
          <a:bodyPr anchor="ctr" anchorCtr="1"/>
          <a:lstStyle>
            <a:lvl1pPr>
              <a:buNone/>
              <a:defRPr baseline="0"/>
            </a:lvl1pPr>
          </a:lstStyle>
          <a:p>
            <a:r>
              <a:rPr lang="en-US" dirty="0" smtClean="0"/>
              <a:t>Photo Goes Here</a:t>
            </a:r>
            <a:endParaRPr lang="en-US" dirty="0"/>
          </a:p>
        </p:txBody>
      </p:sp>
      <p:sp>
        <p:nvSpPr>
          <p:cNvPr id="43" name="Content Placeholder 2"/>
          <p:cNvSpPr>
            <a:spLocks noGrp="1"/>
          </p:cNvSpPr>
          <p:nvPr>
            <p:ph idx="12" hasCustomPrompt="1"/>
          </p:nvPr>
        </p:nvSpPr>
        <p:spPr>
          <a:xfrm>
            <a:off x="793751" y="1600201"/>
            <a:ext cx="7461249" cy="2882899"/>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4495799"/>
            <a:ext cx="7464878" cy="1752599"/>
          </a:xfrm>
        </p:spPr>
        <p:txBody>
          <a:bodyPr/>
          <a:lstStyle/>
          <a:p>
            <a:pPr lvl="0"/>
            <a:r>
              <a:rPr lang="en-US" dirty="0" smtClean="0"/>
              <a:t>Body Text</a:t>
            </a:r>
          </a:p>
        </p:txBody>
      </p:sp>
      <p:sp>
        <p:nvSpPr>
          <p:cNvPr id="44" name="Picture Placeholder 43"/>
          <p:cNvSpPr>
            <a:spLocks noGrp="1"/>
          </p:cNvSpPr>
          <p:nvPr>
            <p:ph type="pic" sz="quarter" idx="11" hasCustomPrompt="1"/>
          </p:nvPr>
        </p:nvSpPr>
        <p:spPr>
          <a:xfrm>
            <a:off x="0" y="1143000"/>
            <a:ext cx="9144000" cy="28575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lte Slide Horizontal 2">
    <p:spTree>
      <p:nvGrpSpPr>
        <p:cNvPr id="1" name=""/>
        <p:cNvGrpSpPr/>
        <p:nvPr/>
      </p:nvGrpSpPr>
      <p:grpSpPr>
        <a:xfrm>
          <a:off x="0" y="0"/>
          <a:ext cx="0" cy="0"/>
          <a:chOff x="0" y="0"/>
          <a:chExt cx="0" cy="0"/>
        </a:xfrm>
      </p:grpSpPr>
      <p:sp>
        <p:nvSpPr>
          <p:cNvPr id="25" name="Rectangle 3"/>
          <p:cNvSpPr>
            <a:spLocks noChangeArrowheads="1"/>
          </p:cNvSpPr>
          <p:nvPr/>
        </p:nvSpPr>
        <p:spPr bwMode="hidden">
          <a:xfrm>
            <a:off x="0" y="3962400"/>
            <a:ext cx="9144000" cy="1200150"/>
          </a:xfrm>
          <a:prstGeom prst="rect">
            <a:avLst/>
          </a:prstGeom>
          <a:gradFill rotWithShape="1">
            <a:gsLst>
              <a:gs pos="0">
                <a:srgbClr val="8E8E95">
                  <a:alpha val="50000"/>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endParaRPr lang="en-US" dirty="0">
              <a:solidFill>
                <a:srgbClr val="FFFFFF"/>
              </a:solidFill>
            </a:endParaRPr>
          </a:p>
        </p:txBody>
      </p:sp>
      <p:sp>
        <p:nvSpPr>
          <p:cNvPr id="31" name="Rectangle 30"/>
          <p:cNvSpPr/>
          <p:nvPr/>
        </p:nvSpPr>
        <p:spPr>
          <a:xfrm>
            <a:off x="1858" y="1618487"/>
            <a:ext cx="9181171" cy="23677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dirty="0"/>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3" name="Subtitle 2"/>
          <p:cNvSpPr>
            <a:spLocks noGrp="1"/>
          </p:cNvSpPr>
          <p:nvPr>
            <p:ph type="subTitle" idx="1" hasCustomPrompt="1"/>
          </p:nvPr>
        </p:nvSpPr>
        <p:spPr>
          <a:xfrm>
            <a:off x="650874" y="5483225"/>
            <a:ext cx="8112126"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
        <p:nvSpPr>
          <p:cNvPr id="2" name="Title 1"/>
          <p:cNvSpPr>
            <a:spLocks noGrp="1"/>
          </p:cNvSpPr>
          <p:nvPr>
            <p:ph type="ctrTitle" hasCustomPrompt="1"/>
          </p:nvPr>
        </p:nvSpPr>
        <p:spPr>
          <a:xfrm>
            <a:off x="650874" y="4114800"/>
            <a:ext cx="8112125" cy="1022350"/>
          </a:xfrm>
        </p:spPr>
        <p:txBody>
          <a:bodyPr/>
          <a:lstStyle>
            <a:lvl1pPr>
              <a:defRPr b="0">
                <a:solidFill>
                  <a:schemeClr val="tx1"/>
                </a:solidFill>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
        <p:nvSpPr>
          <p:cNvPr id="28" name="Picture Placeholder 43"/>
          <p:cNvSpPr>
            <a:spLocks noGrp="1"/>
          </p:cNvSpPr>
          <p:nvPr>
            <p:ph type="pic" sz="quarter" idx="12" hasCustomPrompt="1"/>
          </p:nvPr>
        </p:nvSpPr>
        <p:spPr bwMode="grayWhite">
          <a:xfrm>
            <a:off x="-45720" y="1618488"/>
            <a:ext cx="9235440" cy="2359152"/>
          </a:xfrm>
          <a:solidFill>
            <a:schemeClr val="accent1"/>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30162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30289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4572000" y="1143000"/>
            <a:ext cx="4572000" cy="5715000"/>
          </a:xfrm>
        </p:spPr>
        <p:txBody>
          <a:bodyPr anchor="ctr" anchorCtr="1"/>
          <a:lstStyle>
            <a:lvl1pPr>
              <a:buNone/>
              <a:defRPr/>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525" y="1144588"/>
            <a:ext cx="9156700" cy="4773613"/>
          </a:xfrm>
          <a:prstGeom prst="rect">
            <a:avLst/>
          </a:prstGeom>
          <a:noFill/>
          <a:ln w="9525">
            <a:noFill/>
            <a:miter lim="800000"/>
            <a:headEnd/>
            <a:tailEnd/>
          </a:ln>
          <a:effectLst/>
        </p:spPr>
      </p:pic>
      <p:sp>
        <p:nvSpPr>
          <p:cNvPr id="14" name="Rectangle 13"/>
          <p:cNvSpPr/>
          <p:nvPr/>
        </p:nvSpPr>
        <p:spPr>
          <a:xfrm>
            <a:off x="5354479" y="1146175"/>
            <a:ext cx="3781901" cy="4773614"/>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3"/>
          <p:cNvSpPr>
            <a:spLocks noGrp="1"/>
          </p:cNvSpPr>
          <p:nvPr>
            <p:ph type="pic" sz="quarter" idx="12" hasCustomPrompt="1"/>
          </p:nvPr>
        </p:nvSpPr>
        <p:spPr bwMode="grayWhite">
          <a:xfrm>
            <a:off x="5352415" y="1138238"/>
            <a:ext cx="3794760" cy="4781551"/>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8" name="Rectangle 10"/>
          <p:cNvSpPr>
            <a:spLocks noChangeArrowheads="1"/>
          </p:cNvSpPr>
          <p:nvPr/>
        </p:nvSpPr>
        <p:spPr bwMode="white">
          <a:xfrm>
            <a:off x="0" y="0"/>
            <a:ext cx="9144000" cy="1619250"/>
          </a:xfrm>
          <a:prstGeom prst="rect">
            <a:avLst/>
          </a:prstGeom>
          <a:solidFill>
            <a:schemeClr val="bg2">
              <a:alpha val="30000"/>
            </a:schemeClr>
          </a:solidFill>
          <a:ln w="9525" algn="ctr">
            <a:noFill/>
            <a:miter lim="800000"/>
            <a:headEnd/>
            <a:tailEnd/>
          </a:ln>
        </p:spPr>
        <p:txBody>
          <a:bodyPr wrap="none" lIns="73025" tIns="36512" rIns="73025" bIns="36512" anchor="ctr"/>
          <a:lstStyle/>
          <a:p>
            <a:endParaRPr lang="en-US" dirty="0">
              <a:solidFill>
                <a:srgbClr val="FFFFFF"/>
              </a:solidFill>
            </a:endParaRPr>
          </a:p>
        </p:txBody>
      </p:sp>
      <p:sp>
        <p:nvSpPr>
          <p:cNvPr id="42" name="Text Placeholder 41"/>
          <p:cNvSpPr>
            <a:spLocks noGrp="1"/>
          </p:cNvSpPr>
          <p:nvPr>
            <p:ph type="body" sz="quarter" idx="10" hasCustomPrompt="1"/>
          </p:nvPr>
        </p:nvSpPr>
        <p:spPr bwMode="white">
          <a:xfrm>
            <a:off x="685799" y="2000249"/>
            <a:ext cx="4003431" cy="2486025"/>
          </a:xfrm>
        </p:spPr>
        <p:txBody>
          <a:bodyPr>
            <a:noAutofit/>
          </a:bodyPr>
          <a:lstStyle>
            <a:lvl1pPr marL="114300" indent="-118872" algn="l" defTabSz="814388" eaLnBrk="1" hangingPunct="1">
              <a:lnSpc>
                <a:spcPct val="95000"/>
              </a:lnSpc>
              <a:buNone/>
              <a:defRPr sz="2200">
                <a:solidFill>
                  <a:schemeClr val="bg1"/>
                </a:solidFill>
              </a:defRPr>
            </a:lvl1pPr>
          </a:lstStyle>
          <a:p>
            <a:pPr lvl="0"/>
            <a:r>
              <a:rPr lang="en-US" dirty="0" smtClean="0"/>
              <a:t>“Quote slide option one has text that is left aligned, set in Arial Regular with a point size of 22 points. The maximum quote length should not be more than seven lines of text per quote.”</a:t>
            </a:r>
          </a:p>
        </p:txBody>
      </p:sp>
      <p:sp>
        <p:nvSpPr>
          <p:cNvPr id="44" name="Text Placeholder 43"/>
          <p:cNvSpPr>
            <a:spLocks noGrp="1"/>
          </p:cNvSpPr>
          <p:nvPr>
            <p:ph type="body" sz="quarter" idx="11" hasCustomPrompt="1"/>
          </p:nvPr>
        </p:nvSpPr>
        <p:spPr bwMode="white">
          <a:xfrm>
            <a:off x="801080" y="5149174"/>
            <a:ext cx="3770920" cy="560153"/>
          </a:xfrm>
        </p:spPr>
        <p:txBody>
          <a:bodyPr wrap="square" anchor="ctr" anchorCtr="0">
            <a:spAutoFit/>
          </a:bodyPr>
          <a:lstStyle>
            <a:lvl1pPr marL="0" indent="0" algn="l" defTabSz="814388">
              <a:spcBef>
                <a:spcPct val="30000"/>
              </a:spcBef>
              <a:buClr>
                <a:schemeClr val="tx2"/>
              </a:buClr>
              <a:buSzPct val="100000"/>
              <a:buFont typeface="Wingdings" pitchFamily="2" charset="2"/>
              <a:buNone/>
              <a:defRPr sz="1600" b="1">
                <a:solidFill>
                  <a:schemeClr val="bg1"/>
                </a:solidFill>
              </a:defRPr>
            </a:lvl1pPr>
          </a:lstStyle>
          <a:p>
            <a:pPr lvl="0"/>
            <a:r>
              <a:rPr lang="en-US" dirty="0" smtClean="0"/>
              <a:t>Source Name</a:t>
            </a:r>
            <a:br>
              <a:rPr lang="en-US" dirty="0" smtClean="0"/>
            </a:br>
            <a:r>
              <a:rPr lang="en-US" dirty="0" smtClean="0"/>
              <a:t>Company XYZ</a:t>
            </a:r>
            <a:endParaRPr lang="en-US" dirty="0"/>
          </a:p>
        </p:txBody>
      </p:sp>
      <p:sp>
        <p:nvSpPr>
          <p:cNvPr id="15" name="Rectangle 10"/>
          <p:cNvSpPr>
            <a:spLocks noChangeArrowheads="1"/>
          </p:cNvSpPr>
          <p:nvPr/>
        </p:nvSpPr>
        <p:spPr bwMode="white">
          <a:xfrm>
            <a:off x="0" y="4953000"/>
            <a:ext cx="9144000" cy="1619250"/>
          </a:xfrm>
          <a:prstGeom prst="rect">
            <a:avLst/>
          </a:prstGeom>
          <a:solidFill>
            <a:schemeClr val="bg2">
              <a:alpha val="30000"/>
            </a:schemeClr>
          </a:solidFill>
          <a:ln w="9525" algn="ctr">
            <a:noFill/>
            <a:miter lim="800000"/>
            <a:headEnd/>
            <a:tailEnd/>
          </a:ln>
        </p:spPr>
        <p:txBody>
          <a:bodyPr wrap="none" lIns="73025" tIns="36512" rIns="73025" bIns="36512" anchor="ctr"/>
          <a:lstStyle/>
          <a:p>
            <a:endParaRPr lang="en-US" dirty="0">
              <a:solidFill>
                <a:srgbClr val="FFFFFF"/>
              </a:solidFill>
            </a:endParaRPr>
          </a:p>
        </p:txBody>
      </p:sp>
      <p:sp>
        <p:nvSpPr>
          <p:cNvPr id="16"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7"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2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22"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11" name="Rectangle 48"/>
          <p:cNvSpPr>
            <a:spLocks noChangeArrowheads="1"/>
          </p:cNvSpPr>
          <p:nvPr/>
        </p:nvSpPr>
        <p:spPr bwMode="hidden">
          <a:xfrm flipV="1">
            <a:off x="0" y="5910262"/>
            <a:ext cx="9144000"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dirty="0"/>
          </a:p>
        </p:txBody>
      </p:sp>
      <p:sp>
        <p:nvSpPr>
          <p:cNvPr id="19" name="Rectangle 46"/>
          <p:cNvSpPr>
            <a:spLocks noChangeArrowheads="1"/>
          </p:cNvSpPr>
          <p:nvPr/>
        </p:nvSpPr>
        <p:spPr bwMode="hidden">
          <a:xfrm>
            <a:off x="0" y="3424238"/>
            <a:ext cx="9144000"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dirty="0"/>
          </a:p>
        </p:txBody>
      </p:sp>
      <p:sp>
        <p:nvSpPr>
          <p:cNvPr id="12" name="Rectangle 11"/>
          <p:cNvSpPr/>
          <p:nvPr/>
        </p:nvSpPr>
        <p:spPr>
          <a:xfrm>
            <a:off x="0" y="4007105"/>
            <a:ext cx="9144001" cy="1920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0" hasCustomPrompt="1"/>
          </p:nvPr>
        </p:nvSpPr>
        <p:spPr>
          <a:xfrm>
            <a:off x="687388" y="1038225"/>
            <a:ext cx="7366000" cy="1441451"/>
          </a:xfrm>
        </p:spPr>
        <p:txBody>
          <a:bodyPr>
            <a:noAutofit/>
          </a:bodyPr>
          <a:lstStyle>
            <a:lvl1pPr marL="114300" indent="-118872" algn="l" defTabSz="814388" eaLnBrk="1" hangingPunct="1">
              <a:lnSpc>
                <a:spcPct val="95000"/>
              </a:lnSpc>
              <a:buNone/>
              <a:defRPr sz="2200">
                <a:solidFill>
                  <a:srgbClr val="0183B7"/>
                </a:solidFill>
              </a:defRPr>
            </a:lvl1pPr>
          </a:lstStyle>
          <a:p>
            <a:pPr lvl="0"/>
            <a:r>
              <a:rPr lang="en-US" dirty="0" smtClean="0"/>
              <a:t>“Quote slide option two has text that is left aligned, set in Arial Regular with a point size of 22 points. The maximum quote length should not be more than four lines of text per quote.”</a:t>
            </a:r>
          </a:p>
        </p:txBody>
      </p:sp>
      <p:sp>
        <p:nvSpPr>
          <p:cNvPr id="44" name="Text Placeholder 43"/>
          <p:cNvSpPr>
            <a:spLocks noGrp="1"/>
          </p:cNvSpPr>
          <p:nvPr>
            <p:ph type="body" sz="quarter" idx="11" hasCustomPrompt="1"/>
          </p:nvPr>
        </p:nvSpPr>
        <p:spPr>
          <a:xfrm>
            <a:off x="801688" y="2773965"/>
            <a:ext cx="7275512" cy="647700"/>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15" name="Picture Placeholder 43"/>
          <p:cNvSpPr>
            <a:spLocks noGrp="1"/>
          </p:cNvSpPr>
          <p:nvPr>
            <p:ph type="pic" sz="quarter" idx="14" hasCustomPrompt="1"/>
          </p:nvPr>
        </p:nvSpPr>
        <p:spPr bwMode="grayWhite">
          <a:xfrm>
            <a:off x="-57150" y="4007104"/>
            <a:ext cx="3108960" cy="1911096"/>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6" name="Picture Placeholder 43"/>
          <p:cNvSpPr>
            <a:spLocks noGrp="1"/>
          </p:cNvSpPr>
          <p:nvPr>
            <p:ph type="pic" sz="quarter" idx="12" hasCustomPrompt="1"/>
          </p:nvPr>
        </p:nvSpPr>
        <p:spPr bwMode="grayWhite">
          <a:xfrm>
            <a:off x="3054096" y="4007104"/>
            <a:ext cx="6126480" cy="1911096"/>
          </a:xfrm>
          <a:solidFill>
            <a:schemeClr val="bg2">
              <a:lumMod val="65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3"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17"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23"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Option 3">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a:stretch>
            <a:fillRect/>
          </a:stretch>
        </p:blipFill>
        <p:spPr bwMode="auto">
          <a:xfrm>
            <a:off x="-14288" y="2092325"/>
            <a:ext cx="5548313" cy="2395537"/>
          </a:xfrm>
          <a:prstGeom prst="rect">
            <a:avLst/>
          </a:prstGeom>
          <a:noFill/>
          <a:ln w="9525">
            <a:noFill/>
            <a:miter lim="800000"/>
            <a:headEnd/>
            <a:tailEnd/>
          </a:ln>
          <a:effectLst/>
        </p:spPr>
      </p:pic>
      <p:sp>
        <p:nvSpPr>
          <p:cNvPr id="14" name="Rectangle 13"/>
          <p:cNvSpPr/>
          <p:nvPr/>
        </p:nvSpPr>
        <p:spPr>
          <a:xfrm>
            <a:off x="5343525" y="4483100"/>
            <a:ext cx="3800476" cy="2374899"/>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6" name="Rectangle 15"/>
          <p:cNvSpPr/>
          <p:nvPr/>
        </p:nvSpPr>
        <p:spPr>
          <a:xfrm>
            <a:off x="5343525" y="-1"/>
            <a:ext cx="3800476" cy="2087563"/>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7" name="Rectangle 16"/>
          <p:cNvSpPr/>
          <p:nvPr/>
        </p:nvSpPr>
        <p:spPr>
          <a:xfrm>
            <a:off x="5343525" y="2095500"/>
            <a:ext cx="3800476" cy="2387599"/>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42" name="Text Placeholder 41"/>
          <p:cNvSpPr>
            <a:spLocks noGrp="1"/>
          </p:cNvSpPr>
          <p:nvPr>
            <p:ph type="body" sz="quarter" idx="10" hasCustomPrompt="1"/>
          </p:nvPr>
        </p:nvSpPr>
        <p:spPr bwMode="white">
          <a:xfrm>
            <a:off x="719138" y="2487613"/>
            <a:ext cx="3865562" cy="1512887"/>
          </a:xfrm>
        </p:spPr>
        <p:txBody>
          <a:bodyPr>
            <a:noAutofit/>
          </a:bodyPr>
          <a:lstStyle>
            <a:lvl1pPr marL="114300" indent="-118872" algn="l" defTabSz="814388" eaLnBrk="1" hangingPunct="1">
              <a:lnSpc>
                <a:spcPct val="95000"/>
              </a:lnSpc>
              <a:buNone/>
              <a:defRPr sz="1800">
                <a:solidFill>
                  <a:schemeClr val="bg1"/>
                </a:solidFill>
              </a:defRPr>
            </a:lvl1pPr>
          </a:lstStyle>
          <a:p>
            <a:pPr lvl="0"/>
            <a:r>
              <a:rPr lang="en-US" dirty="0" smtClean="0"/>
              <a:t>“Quote slide option three has text that is left aligned, set in Arial Regular with a point size of 18 points. Use no more than five lines of text per quote.”</a:t>
            </a:r>
          </a:p>
        </p:txBody>
      </p:sp>
      <p:sp>
        <p:nvSpPr>
          <p:cNvPr id="44" name="Text Placeholder 43"/>
          <p:cNvSpPr>
            <a:spLocks noGrp="1"/>
          </p:cNvSpPr>
          <p:nvPr>
            <p:ph type="body" sz="quarter" idx="11" hasCustomPrompt="1"/>
          </p:nvPr>
        </p:nvSpPr>
        <p:spPr>
          <a:xfrm>
            <a:off x="801688" y="4881563"/>
            <a:ext cx="3789362" cy="554266"/>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15" name="Picture Placeholder 43"/>
          <p:cNvSpPr>
            <a:spLocks noGrp="1"/>
          </p:cNvSpPr>
          <p:nvPr>
            <p:ph type="pic" sz="quarter" idx="14" hasCustomPrompt="1"/>
          </p:nvPr>
        </p:nvSpPr>
        <p:spPr bwMode="grayWhite">
          <a:xfrm>
            <a:off x="5343525" y="4368800"/>
            <a:ext cx="3800475" cy="2489200"/>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9" name="Picture Placeholder 43"/>
          <p:cNvSpPr>
            <a:spLocks noGrp="1"/>
          </p:cNvSpPr>
          <p:nvPr>
            <p:ph type="pic" sz="quarter" idx="13" hasCustomPrompt="1"/>
          </p:nvPr>
        </p:nvSpPr>
        <p:spPr bwMode="grayWhite">
          <a:xfrm>
            <a:off x="5343525" y="-1"/>
            <a:ext cx="3800475" cy="2095501"/>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0" name="Picture Placeholder 43"/>
          <p:cNvSpPr>
            <a:spLocks noGrp="1"/>
          </p:cNvSpPr>
          <p:nvPr>
            <p:ph type="pic" sz="quarter" idx="12" hasCustomPrompt="1"/>
          </p:nvPr>
        </p:nvSpPr>
        <p:spPr bwMode="grayWhite">
          <a:xfrm>
            <a:off x="5343525" y="2095500"/>
            <a:ext cx="3800475" cy="2374900"/>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4"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26"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27"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28"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Option 4">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350" y="2081213"/>
            <a:ext cx="9156700" cy="2389187"/>
          </a:xfrm>
          <a:prstGeom prst="rect">
            <a:avLst/>
          </a:prstGeom>
          <a:noFill/>
          <a:ln w="9525">
            <a:noFill/>
            <a:miter lim="800000"/>
            <a:headEnd/>
            <a:tailEnd/>
          </a:ln>
          <a:effectLst/>
        </p:spPr>
      </p:pic>
      <p:sp>
        <p:nvSpPr>
          <p:cNvPr id="42" name="Text Placeholder 41"/>
          <p:cNvSpPr>
            <a:spLocks noGrp="1"/>
          </p:cNvSpPr>
          <p:nvPr>
            <p:ph type="body" sz="quarter" idx="10" hasCustomPrompt="1"/>
          </p:nvPr>
        </p:nvSpPr>
        <p:spPr bwMode="white">
          <a:xfrm>
            <a:off x="677192" y="2487613"/>
            <a:ext cx="7585963" cy="1512887"/>
          </a:xfrm>
        </p:spPr>
        <p:txBody>
          <a:bodyPr>
            <a:noAutofit/>
          </a:bodyPr>
          <a:lstStyle>
            <a:lvl1pPr marL="114300" indent="-118872" algn="l" defTabSz="814388" eaLnBrk="1" hangingPunct="1">
              <a:lnSpc>
                <a:spcPct val="95000"/>
              </a:lnSpc>
              <a:buNone/>
              <a:defRPr sz="2400" baseline="0">
                <a:solidFill>
                  <a:schemeClr val="bg1"/>
                </a:solidFill>
              </a:defRPr>
            </a:lvl1pPr>
          </a:lstStyle>
          <a:p>
            <a:pPr lvl="0"/>
            <a:r>
              <a:rPr lang="en-US" dirty="0" smtClean="0"/>
              <a:t>“Quote slide option four has text that is left aligned, set in Arial Regular with a point size of 24 points. </a:t>
            </a:r>
            <a:r>
              <a:rPr lang="en-US" dirty="0" smtClean="0">
                <a:solidFill>
                  <a:srgbClr val="FFFFFF"/>
                </a:solidFill>
              </a:rPr>
              <a:t>The maximum quote length should not be more than four lines of text per quote</a:t>
            </a:r>
            <a:r>
              <a:rPr lang="en-US" dirty="0" smtClean="0"/>
              <a:t>.”</a:t>
            </a:r>
          </a:p>
        </p:txBody>
      </p:sp>
      <p:sp>
        <p:nvSpPr>
          <p:cNvPr id="44" name="Text Placeholder 43"/>
          <p:cNvSpPr>
            <a:spLocks noGrp="1"/>
          </p:cNvSpPr>
          <p:nvPr>
            <p:ph type="body" sz="quarter" idx="11" hasCustomPrompt="1"/>
          </p:nvPr>
        </p:nvSpPr>
        <p:spPr>
          <a:xfrm>
            <a:off x="801687" y="4881563"/>
            <a:ext cx="7461467" cy="554266"/>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9"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0"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1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12"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636591" y="1625147"/>
            <a:ext cx="7807322" cy="3803196"/>
          </a:xfrm>
        </p:spPr>
        <p:txBody>
          <a:bodyPr anchor="ctr" anchorCtr="1"/>
          <a:lstStyle>
            <a:lvl1pPr>
              <a:buNone/>
              <a:defRPr/>
            </a:lvl1pPr>
          </a:lstStyle>
          <a:p>
            <a:r>
              <a:rPr lang="en-US" dirty="0" smtClean="0"/>
              <a:t>Click icon to add chart</a:t>
            </a:r>
            <a:endParaRPr lang="en-US" dirty="0"/>
          </a:p>
        </p:txBody>
      </p:sp>
      <p:sp>
        <p:nvSpPr>
          <p:cNvPr id="5"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anchor="ctr" anchorCtr="1"/>
          <a:lstStyle>
            <a:lvl1pPr>
              <a:buNone/>
              <a:defRPr/>
            </a:lvl1pPr>
          </a:lstStyle>
          <a:p>
            <a:r>
              <a:rPr lang="en-US" dirty="0" smtClean="0"/>
              <a:t>Click icon to add table</a:t>
            </a:r>
            <a:endParaRPr lang="en-US" dirty="0"/>
          </a:p>
        </p:txBody>
      </p:sp>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
        <p:nvSpPr>
          <p:cNvPr id="5" name="Text Placeholder 9"/>
          <p:cNvSpPr>
            <a:spLocks noGrp="1"/>
          </p:cNvSpPr>
          <p:nvPr>
            <p:ph type="body" sz="quarter" idx="12"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085749"/>
            <a:ext cx="5486400" cy="2389187"/>
          </a:xfrm>
          <a:prstGeom prst="rect">
            <a:avLst/>
          </a:prstGeom>
          <a:noFill/>
          <a:ln w="9525">
            <a:noFill/>
            <a:miter lim="800000"/>
            <a:headEnd/>
            <a:tailEnd/>
          </a:ln>
          <a:effectLst/>
        </p:spPr>
      </p:pic>
      <p:sp>
        <p:nvSpPr>
          <p:cNvPr id="10" name="Rectangle 9"/>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p:cNvSpPr>
            <a:spLocks noGrp="1"/>
          </p:cNvSpPr>
          <p:nvPr>
            <p:ph type="ctrTitle" hasCustomPrompt="1"/>
          </p:nvPr>
        </p:nvSpPr>
        <p:spPr bwMode="white">
          <a:xfrm>
            <a:off x="786765" y="2774950"/>
            <a:ext cx="3792855" cy="1022350"/>
          </a:xfrm>
        </p:spPr>
        <p:txBody>
          <a:bodyPr anchor="ctr" anchorCtr="0"/>
          <a:lstStyle>
            <a:lvl1pPr>
              <a:defRPr b="0">
                <a:solidFill>
                  <a:schemeClr val="bg2"/>
                </a:solidFill>
              </a:defRPr>
            </a:lvl1pPr>
          </a:lstStyle>
          <a:p>
            <a:r>
              <a:rPr lang="en-US" dirty="0" smtClean="0"/>
              <a:t>Segue Text Here</a:t>
            </a:r>
            <a:endParaRPr lang="en-US" dirty="0"/>
          </a:p>
        </p:txBody>
      </p:sp>
      <p:sp>
        <p:nvSpPr>
          <p:cNvPr id="8" name="Picture Placeholder 43"/>
          <p:cNvSpPr>
            <a:spLocks noGrp="1"/>
          </p:cNvSpPr>
          <p:nvPr>
            <p:ph type="pic" sz="quarter" idx="12" hasCustomPrompt="1"/>
          </p:nvPr>
        </p:nvSpPr>
        <p:spPr>
          <a:xfrm>
            <a:off x="5349240" y="0"/>
            <a:ext cx="3794760" cy="68580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2"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1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1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2085749"/>
            <a:ext cx="5486400" cy="2389187"/>
          </a:xfrm>
          <a:prstGeom prst="rect">
            <a:avLst/>
          </a:prstGeom>
          <a:noFill/>
          <a:ln w="9525">
            <a:noFill/>
            <a:miter lim="800000"/>
            <a:headEnd/>
            <a:tailEnd/>
          </a:ln>
          <a:effectLst/>
        </p:spPr>
      </p:pic>
      <p:sp>
        <p:nvSpPr>
          <p:cNvPr id="7" name="Rectangle 6"/>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bwMode="white">
          <a:xfrm>
            <a:off x="786765" y="2774950"/>
            <a:ext cx="3792855" cy="1022350"/>
          </a:xfrm>
        </p:spPr>
        <p:txBody>
          <a:bodyPr anchor="ctr" anchorCtr="0"/>
          <a:lstStyle>
            <a:lvl1pPr>
              <a:defRPr b="0">
                <a:solidFill>
                  <a:schemeClr val="bg2"/>
                </a:solidFill>
              </a:defRPr>
            </a:lvl1pPr>
          </a:lstStyle>
          <a:p>
            <a:r>
              <a:rPr lang="en-US" dirty="0" smtClean="0"/>
              <a:t>Segue Text Here</a:t>
            </a:r>
            <a:endParaRPr lang="en-US" dirty="0"/>
          </a:p>
        </p:txBody>
      </p:sp>
      <p:sp>
        <p:nvSpPr>
          <p:cNvPr id="11" name="Picture Placeholder 43"/>
          <p:cNvSpPr>
            <a:spLocks noGrp="1"/>
          </p:cNvSpPr>
          <p:nvPr>
            <p:ph type="pic" sz="quarter" idx="12" hasCustomPrompt="1"/>
          </p:nvPr>
        </p:nvSpPr>
        <p:spPr>
          <a:xfrm>
            <a:off x="5349240" y="0"/>
            <a:ext cx="3794760" cy="6858000"/>
          </a:xfrm>
          <a:solidFill>
            <a:srgbClr val="8E8E95"/>
          </a:solidFill>
        </p:spPr>
        <p:txBody>
          <a:bodyPr anchor="ctr" anchorCtr="1"/>
          <a:lstStyle>
            <a:lvl1pPr>
              <a:buNone/>
              <a:defRPr/>
            </a:lvl1pPr>
          </a:lstStyle>
          <a:p>
            <a:r>
              <a:rPr lang="en-US" dirty="0" smtClean="0"/>
              <a:t>Photo Goes Here</a:t>
            </a:r>
            <a:endParaRPr lang="en-US" dirty="0"/>
          </a:p>
        </p:txBody>
      </p:sp>
      <p:sp>
        <p:nvSpPr>
          <p:cNvPr id="17" name="Rectangle 10"/>
          <p:cNvSpPr>
            <a:spLocks noChangeArrowheads="1"/>
          </p:cNvSpPr>
          <p:nvPr/>
        </p:nvSpPr>
        <p:spPr bwMode="white">
          <a:xfrm>
            <a:off x="5343525" y="0"/>
            <a:ext cx="3800474" cy="2087880"/>
          </a:xfrm>
          <a:prstGeom prst="rect">
            <a:avLst/>
          </a:prstGeom>
          <a:solidFill>
            <a:srgbClr val="FFFFFF">
              <a:alpha val="30000"/>
            </a:srgbClr>
          </a:solidFill>
          <a:ln w="9525" algn="ctr">
            <a:noFill/>
            <a:miter lim="800000"/>
            <a:headEnd/>
            <a:tailEnd/>
          </a:ln>
        </p:spPr>
        <p:txBody>
          <a:bodyPr wrap="none" lIns="73025" tIns="36512" rIns="73025" bIns="36512" anchor="ctr"/>
          <a:lstStyle/>
          <a:p>
            <a:endParaRPr lang="en-US" dirty="0">
              <a:solidFill>
                <a:srgbClr val="FFFFFF"/>
              </a:solidFill>
            </a:endParaRPr>
          </a:p>
        </p:txBody>
      </p:sp>
      <p:sp>
        <p:nvSpPr>
          <p:cNvPr id="18" name="Rectangle 10"/>
          <p:cNvSpPr>
            <a:spLocks noChangeArrowheads="1"/>
          </p:cNvSpPr>
          <p:nvPr/>
        </p:nvSpPr>
        <p:spPr bwMode="white">
          <a:xfrm>
            <a:off x="5343525" y="4464050"/>
            <a:ext cx="3800474" cy="2393950"/>
          </a:xfrm>
          <a:prstGeom prst="rect">
            <a:avLst/>
          </a:prstGeom>
          <a:solidFill>
            <a:srgbClr val="FFFFFF">
              <a:alpha val="30000"/>
            </a:srgbClr>
          </a:solidFill>
          <a:ln w="9525" algn="ctr">
            <a:noFill/>
            <a:miter lim="800000"/>
            <a:headEnd/>
            <a:tailEnd/>
          </a:ln>
        </p:spPr>
        <p:txBody>
          <a:bodyPr wrap="none" lIns="73025" tIns="36512" rIns="73025" bIns="36512" anchor="ctr"/>
          <a:lstStyle/>
          <a:p>
            <a:endParaRPr lang="en-US" dirty="0">
              <a:solidFill>
                <a:srgbClr val="FFFFFF"/>
              </a:solidFill>
            </a:endParaRPr>
          </a:p>
        </p:txBody>
      </p:sp>
      <p:sp>
        <p:nvSpPr>
          <p:cNvPr id="14"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9"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20"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21"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gue Option 3">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0" y="2085749"/>
            <a:ext cx="5486400" cy="2389187"/>
          </a:xfrm>
          <a:prstGeom prst="rect">
            <a:avLst/>
          </a:prstGeom>
          <a:noFill/>
          <a:ln w="9525">
            <a:noFill/>
            <a:miter lim="800000"/>
            <a:headEnd/>
            <a:tailEnd/>
          </a:ln>
          <a:effectLst/>
        </p:spPr>
      </p:pic>
      <p:sp>
        <p:nvSpPr>
          <p:cNvPr id="10" name="Rectangle 9"/>
          <p:cNvSpPr/>
          <p:nvPr/>
        </p:nvSpPr>
        <p:spPr>
          <a:xfrm>
            <a:off x="5343525" y="-1"/>
            <a:ext cx="3800476" cy="2276476"/>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9" name="Picture Placeholder 43"/>
          <p:cNvSpPr>
            <a:spLocks noGrp="1"/>
          </p:cNvSpPr>
          <p:nvPr>
            <p:ph type="pic" sz="quarter" idx="13" hasCustomPrompt="1"/>
          </p:nvPr>
        </p:nvSpPr>
        <p:spPr bwMode="grayWhite">
          <a:xfrm>
            <a:off x="5343525" y="-1"/>
            <a:ext cx="3800475" cy="2095501"/>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9" name="Rectangle 8"/>
          <p:cNvSpPr/>
          <p:nvPr/>
        </p:nvSpPr>
        <p:spPr>
          <a:xfrm>
            <a:off x="5343525" y="4483100"/>
            <a:ext cx="3800476" cy="2374899"/>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1" name="Rectangle 10"/>
          <p:cNvSpPr/>
          <p:nvPr/>
        </p:nvSpPr>
        <p:spPr>
          <a:xfrm>
            <a:off x="5343525" y="2095500"/>
            <a:ext cx="3800476" cy="2387599"/>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2" name="Title 1"/>
          <p:cNvSpPr>
            <a:spLocks noGrp="1"/>
          </p:cNvSpPr>
          <p:nvPr>
            <p:ph type="ctrTitle" hasCustomPrompt="1"/>
          </p:nvPr>
        </p:nvSpPr>
        <p:spPr bwMode="white">
          <a:xfrm>
            <a:off x="786765" y="2774950"/>
            <a:ext cx="3792855" cy="1022350"/>
          </a:xfrm>
        </p:spPr>
        <p:txBody>
          <a:bodyPr anchor="ctr" anchorCtr="0"/>
          <a:lstStyle>
            <a:lvl1pPr>
              <a:defRPr b="0">
                <a:solidFill>
                  <a:schemeClr val="bg2"/>
                </a:solidFill>
              </a:defRPr>
            </a:lvl1pPr>
          </a:lstStyle>
          <a:p>
            <a:r>
              <a:rPr lang="en-US" dirty="0" smtClean="0"/>
              <a:t>Segue Text Here</a:t>
            </a:r>
            <a:endParaRPr lang="en-US" dirty="0"/>
          </a:p>
        </p:txBody>
      </p:sp>
      <p:sp>
        <p:nvSpPr>
          <p:cNvPr id="18" name="Picture Placeholder 43"/>
          <p:cNvSpPr>
            <a:spLocks noGrp="1"/>
          </p:cNvSpPr>
          <p:nvPr>
            <p:ph type="pic" sz="quarter" idx="14" hasCustomPrompt="1"/>
          </p:nvPr>
        </p:nvSpPr>
        <p:spPr bwMode="grayWhite">
          <a:xfrm>
            <a:off x="5343525" y="4368800"/>
            <a:ext cx="3800475" cy="2489200"/>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0" name="Picture Placeholder 43"/>
          <p:cNvSpPr>
            <a:spLocks noGrp="1"/>
          </p:cNvSpPr>
          <p:nvPr>
            <p:ph type="pic" sz="quarter" idx="12" hasCustomPrompt="1"/>
          </p:nvPr>
        </p:nvSpPr>
        <p:spPr bwMode="grayWhite">
          <a:xfrm>
            <a:off x="5343525" y="2095500"/>
            <a:ext cx="3800475" cy="2374900"/>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6"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7"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2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22"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ertical 1">
    <p:spTree>
      <p:nvGrpSpPr>
        <p:cNvPr id="1" name=""/>
        <p:cNvGrpSpPr/>
        <p:nvPr/>
      </p:nvGrpSpPr>
      <p:grpSpPr>
        <a:xfrm>
          <a:off x="0" y="0"/>
          <a:ext cx="0" cy="0"/>
          <a:chOff x="0" y="0"/>
          <a:chExt cx="0" cy="0"/>
        </a:xfrm>
      </p:grpSpPr>
      <p:sp>
        <p:nvSpPr>
          <p:cNvPr id="43"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5" y="2081213"/>
            <a:ext cx="5371624" cy="2389187"/>
          </a:xfrm>
          <a:prstGeom prst="rect">
            <a:avLst/>
          </a:prstGeom>
          <a:noFill/>
          <a:ln w="9525">
            <a:noFill/>
            <a:miter lim="800000"/>
            <a:headEnd/>
            <a:tailEnd/>
          </a:ln>
          <a:effectLst/>
        </p:spPr>
      </p:pic>
      <p:sp>
        <p:nvSpPr>
          <p:cNvPr id="3" name="Subtitle 2"/>
          <p:cNvSpPr>
            <a:spLocks noGrp="1"/>
          </p:cNvSpPr>
          <p:nvPr>
            <p:ph type="subTitle" idx="1" hasCustomPrompt="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dirty="0"/>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
        <p:nvSpPr>
          <p:cNvPr id="2" name="Title 1"/>
          <p:cNvSpPr>
            <a:spLocks noGrp="1"/>
          </p:cNvSpPr>
          <p:nvPr>
            <p:ph type="ctrTitle" hasCustomPrompt="1"/>
          </p:nvPr>
        </p:nvSpPr>
        <p:spPr bwMode="white">
          <a:xfrm>
            <a:off x="650875" y="2774950"/>
            <a:ext cx="4454526" cy="1022350"/>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29" name="Rectangle 28"/>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43"/>
          <p:cNvSpPr>
            <a:spLocks noGrp="1"/>
          </p:cNvSpPr>
          <p:nvPr>
            <p:ph type="pic" sz="quarter" idx="12" hasCustomPrompt="1"/>
          </p:nvPr>
        </p:nvSpPr>
        <p:spPr>
          <a:xfrm>
            <a:off x="5349240" y="0"/>
            <a:ext cx="3794760" cy="68580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gue Option 4">
    <p:spTree>
      <p:nvGrpSpPr>
        <p:cNvPr id="1" name=""/>
        <p:cNvGrpSpPr/>
        <p:nvPr/>
      </p:nvGrpSpPr>
      <p:grpSpPr>
        <a:xfrm>
          <a:off x="0" y="0"/>
          <a:ext cx="0" cy="0"/>
          <a:chOff x="0" y="0"/>
          <a:chExt cx="0" cy="0"/>
        </a:xfrm>
      </p:grpSpPr>
      <p:sp>
        <p:nvSpPr>
          <p:cNvPr id="7" name="Rectangle 6"/>
          <p:cNvSpPr/>
          <p:nvPr/>
        </p:nvSpPr>
        <p:spPr>
          <a:xfrm>
            <a:off x="-18585" y="1648223"/>
            <a:ext cx="9181171" cy="2367725"/>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1" name="Title 1"/>
          <p:cNvSpPr>
            <a:spLocks noGrp="1"/>
          </p:cNvSpPr>
          <p:nvPr>
            <p:ph type="ctrTitle" hasCustomPrompt="1"/>
          </p:nvPr>
        </p:nvSpPr>
        <p:spPr>
          <a:xfrm>
            <a:off x="774699" y="4298950"/>
            <a:ext cx="5330825" cy="1022350"/>
          </a:xfrm>
        </p:spPr>
        <p:txBody>
          <a:bodyPr anchor="ctr" anchorCtr="0"/>
          <a:lstStyle>
            <a:lvl1pPr>
              <a:defRPr b="0">
                <a:solidFill>
                  <a:schemeClr val="tx1"/>
                </a:solidFill>
              </a:defRPr>
            </a:lvl1pPr>
          </a:lstStyle>
          <a:p>
            <a:r>
              <a:rPr lang="en-US" dirty="0" smtClean="0"/>
              <a:t>Segue Text Here</a:t>
            </a:r>
            <a:endParaRPr lang="en-US" dirty="0"/>
          </a:p>
        </p:txBody>
      </p:sp>
      <p:sp>
        <p:nvSpPr>
          <p:cNvPr id="9"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0"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1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13"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gue Option 5">
    <p:spTree>
      <p:nvGrpSpPr>
        <p:cNvPr id="1" name=""/>
        <p:cNvGrpSpPr/>
        <p:nvPr/>
      </p:nvGrpSpPr>
      <p:grpSpPr>
        <a:xfrm>
          <a:off x="0" y="0"/>
          <a:ext cx="0" cy="0"/>
          <a:chOff x="0" y="0"/>
          <a:chExt cx="0" cy="0"/>
        </a:xfrm>
      </p:grpSpPr>
      <p:sp>
        <p:nvSpPr>
          <p:cNvPr id="26" name="Rectangle 3"/>
          <p:cNvSpPr>
            <a:spLocks noChangeArrowheads="1"/>
          </p:cNvSpPr>
          <p:nvPr/>
        </p:nvSpPr>
        <p:spPr bwMode="hidden">
          <a:xfrm>
            <a:off x="0" y="3992880"/>
            <a:ext cx="9144000" cy="1184910"/>
          </a:xfrm>
          <a:prstGeom prst="rect">
            <a:avLst/>
          </a:prstGeom>
          <a:gradFill rotWithShape="1">
            <a:gsLst>
              <a:gs pos="0">
                <a:srgbClr val="8E8E95">
                  <a:alpha val="49804"/>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endParaRPr lang="en-US" dirty="0">
              <a:solidFill>
                <a:srgbClr val="FFFFFF"/>
              </a:solidFill>
            </a:endParaRPr>
          </a:p>
        </p:txBody>
      </p:sp>
      <p:sp>
        <p:nvSpPr>
          <p:cNvPr id="11" name="Rectangle 10"/>
          <p:cNvSpPr/>
          <p:nvPr/>
        </p:nvSpPr>
        <p:spPr>
          <a:xfrm>
            <a:off x="-18585" y="1645920"/>
            <a:ext cx="9181171" cy="2367725"/>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0"/>
            <a:ext cx="5321300" cy="1022350"/>
          </a:xfrm>
        </p:spPr>
        <p:txBody>
          <a:bodyPr anchor="ctr" anchorCtr="0"/>
          <a:lstStyle>
            <a:lvl1pPr>
              <a:defRPr b="0">
                <a:solidFill>
                  <a:schemeClr val="tx1"/>
                </a:solidFill>
              </a:defRPr>
            </a:lvl1pPr>
          </a:lstStyle>
          <a:p>
            <a:r>
              <a:rPr lang="en-US" dirty="0" smtClean="0"/>
              <a:t>Segue Text Here</a:t>
            </a:r>
            <a:endParaRPr lang="en-US" dirty="0"/>
          </a:p>
        </p:txBody>
      </p:sp>
      <p:sp>
        <p:nvSpPr>
          <p:cNvPr id="12"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1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19"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13" name="Picture 12" descr="Cisco_Logo_rgb_large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black">
          <a:xfrm>
            <a:off x="2803525" y="2420938"/>
            <a:ext cx="3529013" cy="1857375"/>
          </a:xfrm>
          <a:prstGeom prst="rect">
            <a:avLst/>
          </a:prstGeom>
          <a:noFill/>
        </p:spPr>
      </p:pic>
    </p:spTree>
  </p:cSld>
  <p:clrMapOvr>
    <a:masterClrMapping/>
  </p:clrMapOvr>
  <p:transition xmlns:p14="http://schemas.microsoft.com/office/powerpoint/2010/mai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0" y="304800"/>
            <a:ext cx="7707313"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93750" y="1520825"/>
            <a:ext cx="3763963"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520825"/>
            <a:ext cx="3763962"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ounded Rectangle 27"/>
          <p:cNvSpPr/>
          <p:nvPr/>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4" name="Rounded Rectangle 33"/>
          <p:cNvSpPr/>
          <p:nvPr/>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Rectangle 84"/>
          <p:cNvSpPr/>
          <p:nvPr/>
        </p:nvSpPr>
        <p:spPr>
          <a:xfrm>
            <a:off x="0"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2"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0"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57" name="Rectangle 56"/>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60"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562600"/>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nvSpPr>
        <p:spPr>
          <a:xfrm>
            <a:off x="1460939" y="5638800"/>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4771697" y="5562600"/>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ounded Rectangle 27"/>
          <p:cNvSpPr/>
          <p:nvPr/>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Rectangle 8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2"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0"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57" name="Rectangle 56"/>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60"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2" name="Rounded Rectangle 31"/>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chemeClr val="bg2"/>
                </a:solidFill>
                <a:latin typeface="+mj-lt"/>
              </a:rPr>
              <a:t>Cisco Partner Confidential</a:t>
            </a:r>
            <a:endParaRPr lang="en-US" sz="600" dirty="0">
              <a:solidFill>
                <a:schemeClr val="bg2"/>
              </a:solidFill>
              <a:latin typeface="+mj-lt"/>
            </a:endParaRPr>
          </a:p>
        </p:txBody>
      </p:sp>
      <p:sp>
        <p:nvSpPr>
          <p:cNvPr id="5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chemeClr val="bg2"/>
                </a:solidFill>
                <a:latin typeface="+mj-lt"/>
              </a:rPr>
              <a:t>Cisco Partner Confidential</a:t>
            </a:r>
            <a:endParaRPr lang="en-US" sz="600" dirty="0">
              <a:solidFill>
                <a:schemeClr val="bg2"/>
              </a:solidFill>
              <a:latin typeface="+mj-lt"/>
            </a:endParaRPr>
          </a:p>
        </p:txBody>
      </p:sp>
      <p:sp>
        <p:nvSpPr>
          <p:cNvPr id="5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6738"/>
            <a:ext cx="8477250" cy="3438525"/>
          </a:xfrm>
          <a:prstGeom prst="rect">
            <a:avLst/>
          </a:prstGeom>
          <a:noFill/>
        </p:spPr>
      </p:pic>
      <p:sp>
        <p:nvSpPr>
          <p:cNvPr id="26" name="Rectangle 25"/>
          <p:cNvSpPr/>
          <p:nvPr/>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2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441345"/>
            <a:ext cx="8578850" cy="4527655"/>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Vertical 2">
    <p:spTree>
      <p:nvGrpSpPr>
        <p:cNvPr id="1" name=""/>
        <p:cNvGrpSpPr/>
        <p:nvPr/>
      </p:nvGrpSpPr>
      <p:grpSpPr>
        <a:xfrm>
          <a:off x="0" y="0"/>
          <a:ext cx="0" cy="0"/>
          <a:chOff x="0" y="0"/>
          <a:chExt cx="0" cy="0"/>
        </a:xfrm>
      </p:grpSpPr>
      <p:pic>
        <p:nvPicPr>
          <p:cNvPr id="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5" y="2081213"/>
            <a:ext cx="5371625" cy="2389187"/>
          </a:xfrm>
          <a:prstGeom prst="rect">
            <a:avLst/>
          </a:prstGeom>
          <a:noFill/>
          <a:ln w="9525">
            <a:noFill/>
            <a:miter lim="800000"/>
            <a:headEnd/>
            <a:tailEnd/>
          </a:ln>
          <a:effectLst/>
        </p:spPr>
      </p:pic>
      <p:sp>
        <p:nvSpPr>
          <p:cNvPr id="34" name="Rectangle 33"/>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43"/>
          <p:cNvSpPr>
            <a:spLocks noGrp="1"/>
          </p:cNvSpPr>
          <p:nvPr>
            <p:ph type="pic" sz="quarter" idx="12" hasCustomPrompt="1"/>
          </p:nvPr>
        </p:nvSpPr>
        <p:spPr>
          <a:xfrm>
            <a:off x="5349240" y="0"/>
            <a:ext cx="3794760" cy="68580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 name="Subtitle 2"/>
          <p:cNvSpPr>
            <a:spLocks noGrp="1"/>
          </p:cNvSpPr>
          <p:nvPr>
            <p:ph type="subTitle" idx="1" hasCustomPrompt="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dirty="0"/>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2" name="Title 1"/>
          <p:cNvSpPr>
            <a:spLocks noGrp="1"/>
          </p:cNvSpPr>
          <p:nvPr>
            <p:ph type="ctrTitle" hasCustomPrompt="1"/>
          </p:nvPr>
        </p:nvSpPr>
        <p:spPr bwMode="white">
          <a:xfrm>
            <a:off x="650875" y="2774950"/>
            <a:ext cx="4454526" cy="1022350"/>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49" name="Rectangle 10"/>
          <p:cNvSpPr>
            <a:spLocks noChangeArrowheads="1"/>
          </p:cNvSpPr>
          <p:nvPr/>
        </p:nvSpPr>
        <p:spPr bwMode="white">
          <a:xfrm>
            <a:off x="5349240" y="-1"/>
            <a:ext cx="3840162" cy="2081213"/>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dirty="0">
              <a:solidFill>
                <a:srgbClr val="FFFFFF"/>
              </a:solidFill>
            </a:endParaRPr>
          </a:p>
        </p:txBody>
      </p:sp>
      <p:sp>
        <p:nvSpPr>
          <p:cNvPr id="48" name="Rectangle 10"/>
          <p:cNvSpPr>
            <a:spLocks noChangeArrowheads="1"/>
          </p:cNvSpPr>
          <p:nvPr/>
        </p:nvSpPr>
        <p:spPr bwMode="white">
          <a:xfrm>
            <a:off x="5349240"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dirty="0">
              <a:solidFill>
                <a:srgbClr val="FFFFFF"/>
              </a:solidFill>
            </a:endParaRPr>
          </a:p>
        </p:txBody>
      </p:sp>
    </p:spTree>
  </p:cSld>
  <p:clrMapOvr>
    <a:masterClrMapping/>
  </p:clrMapOvr>
  <p:transition xmlns:p14="http://schemas.microsoft.com/office/powerpoint/2010/mai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15" name="Rounded Rectangle 14"/>
          <p:cNvSpPr/>
          <p:nvPr/>
        </p:nvSpPr>
        <p:spPr>
          <a:xfrm>
            <a:off x="4984231" y="1411242"/>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54"/>
          </a:xfrm>
          <a:noFill/>
        </p:spPr>
        <p:txBody>
          <a:bodyPr vert="horz" wrap="square" lIns="91440" tIns="45720" rIns="91440" bIns="45720"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sp>
        <p:nvSpPr>
          <p:cNvPr id="11" name="Rectangle 4"/>
          <p:cNvSpPr>
            <a:spLocks noChangeArrowheads="1"/>
          </p:cNvSpPr>
          <p:nvPr/>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17"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21" name="Picture 20" descr="verticalbar.png"/>
          <p:cNvPicPr>
            <a:picLocks noChangeAspect="1"/>
          </p:cNvPicPr>
          <p:nvPr/>
        </p:nvPicPr>
        <p:blipFill>
          <a:blip r:embed="rId2" cstate="print"/>
          <a:stretch>
            <a:fillRect/>
          </a:stretch>
        </p:blipFill>
        <p:spPr>
          <a:xfrm>
            <a:off x="4948236" y="1335313"/>
            <a:ext cx="83809" cy="4961463"/>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310896"/>
            <a:ext cx="3895344" cy="841248"/>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23"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5" name="Picture 14" descr="verticalbar.png"/>
          <p:cNvPicPr>
            <a:picLocks noChangeAspect="1"/>
          </p:cNvPicPr>
          <p:nvPr/>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6315076" y="98375"/>
            <a:ext cx="2633472"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ext Placeholder 10"/>
          <p:cNvSpPr>
            <a:spLocks noGrp="1"/>
          </p:cNvSpPr>
          <p:nvPr>
            <p:ph type="body" sz="quarter" idx="12"/>
          </p:nvPr>
        </p:nvSpPr>
        <p:spPr>
          <a:xfrm>
            <a:off x="215900" y="98375"/>
            <a:ext cx="2670175" cy="1150939"/>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0" name="Text Placeholder 10"/>
          <p:cNvSpPr>
            <a:spLocks noGrp="1"/>
          </p:cNvSpPr>
          <p:nvPr>
            <p:ph type="body" sz="quarter" idx="13"/>
          </p:nvPr>
        </p:nvSpPr>
        <p:spPr>
          <a:xfrm>
            <a:off x="3295651" y="98375"/>
            <a:ext cx="2596896"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p:nvPicPr>
        <p:blipFill>
          <a:blip r:embed="rId2" cstate="print"/>
          <a:stretch>
            <a:fillRect/>
          </a:stretch>
        </p:blipFill>
        <p:spPr>
          <a:xfrm>
            <a:off x="3038158" y="1369459"/>
            <a:ext cx="89319" cy="5287676"/>
          </a:xfrm>
          <a:prstGeom prst="rect">
            <a:avLst/>
          </a:prstGeom>
          <a:noFill/>
          <a:ln>
            <a:noFill/>
          </a:ln>
        </p:spPr>
      </p:pic>
      <p:pic>
        <p:nvPicPr>
          <p:cNvPr id="18" name="Picture 17" descr="verticalbar.png"/>
          <p:cNvPicPr>
            <a:picLocks noChangeAspect="1"/>
          </p:cNvPicPr>
          <p:nvPr/>
        </p:nvPicPr>
        <p:blipFill>
          <a:blip r:embed="rId2" cstate="print"/>
          <a:stretch>
            <a:fillRect/>
          </a:stretch>
        </p:blipFill>
        <p:spPr>
          <a:xfrm>
            <a:off x="6029008" y="1369459"/>
            <a:ext cx="89319" cy="5287676"/>
          </a:xfrm>
          <a:prstGeom prst="rect">
            <a:avLst/>
          </a:prstGeom>
          <a:noFill/>
          <a:ln>
            <a:noFill/>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p:nvSpPr>
        <p:spPr>
          <a:xfrm>
            <a:off x="0" y="6339113"/>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xmlns:p14="http://schemas.microsoft.com/office/powerpoint/2010/mai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Vertical 3">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5" y="2081213"/>
            <a:ext cx="5371625" cy="2389187"/>
          </a:xfrm>
          <a:prstGeom prst="rect">
            <a:avLst/>
          </a:prstGeom>
          <a:noFill/>
          <a:ln w="9525">
            <a:noFill/>
            <a:miter lim="800000"/>
            <a:headEnd/>
            <a:tailEnd/>
          </a:ln>
          <a:effectLst/>
        </p:spPr>
      </p:pic>
      <p:sp>
        <p:nvSpPr>
          <p:cNvPr id="30" name="Rectangle 29"/>
          <p:cNvSpPr/>
          <p:nvPr/>
        </p:nvSpPr>
        <p:spPr>
          <a:xfrm>
            <a:off x="5340096" y="4370832"/>
            <a:ext cx="3803904" cy="2487168"/>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a:solidFill>
                <a:schemeClr val="tx1"/>
              </a:solidFill>
              <a:latin typeface="+mn-lt"/>
              <a:ea typeface="+mn-ea"/>
              <a:cs typeface="+mn-cs"/>
            </a:endParaRPr>
          </a:p>
        </p:txBody>
      </p:sp>
      <p:sp>
        <p:nvSpPr>
          <p:cNvPr id="29" name="Rectangle 28"/>
          <p:cNvSpPr/>
          <p:nvPr/>
        </p:nvSpPr>
        <p:spPr>
          <a:xfrm>
            <a:off x="5340096" y="2092960"/>
            <a:ext cx="3803904" cy="2377440"/>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a:solidFill>
                <a:schemeClr val="tx1"/>
              </a:solidFill>
              <a:latin typeface="+mn-lt"/>
              <a:ea typeface="+mn-ea"/>
              <a:cs typeface="+mn-cs"/>
            </a:endParaRPr>
          </a:p>
        </p:txBody>
      </p:sp>
      <p:sp>
        <p:nvSpPr>
          <p:cNvPr id="28" name="Rectangle 27"/>
          <p:cNvSpPr/>
          <p:nvPr/>
        </p:nvSpPr>
        <p:spPr>
          <a:xfrm>
            <a:off x="5340096" y="0"/>
            <a:ext cx="3803904" cy="2093976"/>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a:solidFill>
                <a:schemeClr val="tx1"/>
              </a:solidFill>
              <a:latin typeface="+mn-lt"/>
              <a:ea typeface="+mn-ea"/>
              <a:cs typeface="+mn-cs"/>
            </a:endParaRPr>
          </a:p>
        </p:txBody>
      </p:sp>
      <p:sp>
        <p:nvSpPr>
          <p:cNvPr id="37" name="Picture Placeholder 43"/>
          <p:cNvSpPr>
            <a:spLocks noGrp="1"/>
          </p:cNvSpPr>
          <p:nvPr>
            <p:ph type="pic" sz="quarter" idx="14" hasCustomPrompt="1"/>
          </p:nvPr>
        </p:nvSpPr>
        <p:spPr bwMode="grayWhite">
          <a:xfrm>
            <a:off x="5343525" y="4368800"/>
            <a:ext cx="3800475" cy="2489200"/>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50"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
        <p:nvSpPr>
          <p:cNvPr id="3" name="Subtitle 2"/>
          <p:cNvSpPr>
            <a:spLocks noGrp="1"/>
          </p:cNvSpPr>
          <p:nvPr>
            <p:ph type="subTitle" idx="1" hasCustomPrompt="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dirty="0"/>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
        <p:nvSpPr>
          <p:cNvPr id="2" name="Title 1"/>
          <p:cNvSpPr>
            <a:spLocks noGrp="1"/>
          </p:cNvSpPr>
          <p:nvPr>
            <p:ph type="ctrTitle" hasCustomPrompt="1"/>
          </p:nvPr>
        </p:nvSpPr>
        <p:spPr bwMode="white">
          <a:xfrm>
            <a:off x="650875" y="2774950"/>
            <a:ext cx="4454526" cy="1022350"/>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36" name="Picture Placeholder 43"/>
          <p:cNvSpPr>
            <a:spLocks noGrp="1"/>
          </p:cNvSpPr>
          <p:nvPr>
            <p:ph type="pic" sz="quarter" idx="13" hasCustomPrompt="1"/>
          </p:nvPr>
        </p:nvSpPr>
        <p:spPr bwMode="grayWhite">
          <a:xfrm>
            <a:off x="5343525" y="-1"/>
            <a:ext cx="3800475" cy="2095501"/>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5" name="Picture Placeholder 43"/>
          <p:cNvSpPr>
            <a:spLocks noGrp="1"/>
          </p:cNvSpPr>
          <p:nvPr>
            <p:ph type="pic" sz="quarter" idx="12" hasCustomPrompt="1"/>
          </p:nvPr>
        </p:nvSpPr>
        <p:spPr bwMode="grayWhite">
          <a:xfrm>
            <a:off x="5343525" y="2095500"/>
            <a:ext cx="3800475" cy="2374900"/>
          </a:xfrm>
          <a:solidFill>
            <a:schemeClr val="bg2">
              <a:lumMod val="65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Tree>
  </p:cSld>
  <p:clrMapOvr>
    <a:masterClrMapping/>
  </p:clrMapOvr>
  <p:transition xmlns:p14="http://schemas.microsoft.com/office/powerpoint/2010/mai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p:nvPr>
        </p:nvSpPr>
        <p:spPr>
          <a:xfrm>
            <a:off x="237744" y="484632"/>
            <a:ext cx="8755128" cy="4372131"/>
          </a:xfrm>
        </p:spPr>
        <p:txBody>
          <a:bodyPr anchor="b" anchorCtr="0"/>
          <a:lstStyle>
            <a:lvl1pPr marL="174625" indent="-174625">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28" name="Rectangle 5"/>
          <p:cNvSpPr>
            <a:spLocks noChangeArrowheads="1"/>
          </p:cNvSpPr>
          <p:nvPr/>
        </p:nvSpPr>
        <p:spPr bwMode="ltGray">
          <a:xfrm>
            <a:off x="7762659" y="6492180"/>
            <a:ext cx="812991" cy="267590"/>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smtClean="0">
                <a:solidFill>
                  <a:schemeClr val="bg1"/>
                </a:solidFill>
                <a:latin typeface="+mj-lt"/>
              </a:rPr>
              <a:t>Cisco Partner Confidential</a:t>
            </a:r>
            <a:endParaRPr lang="en-US" sz="600" dirty="0">
              <a:solidFill>
                <a:schemeClr val="bg1"/>
              </a:solidFill>
              <a:latin typeface="+mj-lt"/>
            </a:endParaRPr>
          </a:p>
        </p:txBody>
      </p:sp>
      <p:sp>
        <p:nvSpPr>
          <p:cNvPr id="29" name="Rectangle 7"/>
          <p:cNvSpPr>
            <a:spLocks noChangeArrowheads="1"/>
          </p:cNvSpPr>
          <p:nvPr/>
        </p:nvSpPr>
        <p:spPr bwMode="ltGray">
          <a:xfrm>
            <a:off x="8649163" y="6580409"/>
            <a:ext cx="260791" cy="175257"/>
          </a:xfrm>
          <a:prstGeom prst="rect">
            <a:avLst/>
          </a:prstGeom>
          <a:noFill/>
          <a:ln w="9525" algn="ctr">
            <a:noFill/>
            <a:miter lim="800000"/>
            <a:headEnd/>
            <a:tailEnd/>
          </a:ln>
          <a:effectLst/>
        </p:spPr>
        <p:txBody>
          <a:bodyPr wrap="squar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19" name="Rectangle 5"/>
          <p:cNvSpPr>
            <a:spLocks noChangeArrowheads="1"/>
          </p:cNvSpPr>
          <p:nvPr/>
        </p:nvSpPr>
        <p:spPr bwMode="ltGray">
          <a:xfrm>
            <a:off x="7762659" y="6492180"/>
            <a:ext cx="812991" cy="267590"/>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smtClean="0">
                <a:solidFill>
                  <a:schemeClr val="bg1"/>
                </a:solidFill>
                <a:latin typeface="+mj-lt"/>
              </a:rPr>
              <a:t>Cisco Partner Confidential</a:t>
            </a:r>
            <a:endParaRPr lang="en-US" sz="600" dirty="0">
              <a:solidFill>
                <a:schemeClr val="bg1"/>
              </a:solidFill>
              <a:latin typeface="+mj-lt"/>
            </a:endParaRPr>
          </a:p>
        </p:txBody>
      </p:sp>
      <p:sp>
        <p:nvSpPr>
          <p:cNvPr id="20" name="Rectangle 7"/>
          <p:cNvSpPr>
            <a:spLocks noChangeArrowheads="1"/>
          </p:cNvSpPr>
          <p:nvPr/>
        </p:nvSpPr>
        <p:spPr bwMode="ltGray">
          <a:xfrm>
            <a:off x="8649163" y="6580409"/>
            <a:ext cx="260791" cy="175257"/>
          </a:xfrm>
          <a:prstGeom prst="rect">
            <a:avLst/>
          </a:prstGeom>
          <a:noFill/>
          <a:ln w="9525" algn="ctr">
            <a:noFill/>
            <a:miter lim="800000"/>
            <a:headEnd/>
            <a:tailEnd/>
          </a:ln>
          <a:effectLst/>
        </p:spPr>
        <p:txBody>
          <a:bodyPr wrap="squar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2976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xmlns:p14="http://schemas.microsoft.com/office/powerpoint/2010/mai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smtClean="0">
                <a:solidFill>
                  <a:srgbClr val="C0C0C0"/>
                </a:solidFill>
                <a:latin typeface="+mj-lt"/>
                <a:ea typeface="+mn-ea"/>
                <a:cs typeface="+mn-cs"/>
              </a:rPr>
              <a:t>Cisco Partner Confidential</a:t>
            </a:r>
            <a:endParaRPr lang="en-US" sz="600" kern="1200" dirty="0">
              <a:solidFill>
                <a:srgbClr val="C0C0C0"/>
              </a:solidFill>
              <a:latin typeface="+mj-lt"/>
              <a:ea typeface="+mn-ea"/>
              <a:cs typeface="+mn-cs"/>
            </a:endParaRPr>
          </a:p>
        </p:txBody>
      </p:sp>
      <p:sp>
        <p:nvSpPr>
          <p:cNvPr id="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n-lt"/>
              </a:rPr>
              <a:pPr algn="r" defTabSz="814388">
                <a:lnSpc>
                  <a:spcPct val="100000"/>
                </a:lnSpc>
              </a:pPr>
              <a:t>‹#›</a:t>
            </a:fld>
            <a:endParaRPr lang="en-US" sz="600" dirty="0">
              <a:solidFill>
                <a:srgbClr val="C0C0C0"/>
              </a:solidFill>
              <a:latin typeface="+mn-lt"/>
            </a:endParaRPr>
          </a:p>
        </p:txBody>
      </p:sp>
      <p:sp>
        <p:nvSpPr>
          <p:cNvPr id="8"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p:nvGrpSpPr>
        <p:grpSpPr>
          <a:xfrm>
            <a:off x="341314" y="6124575"/>
            <a:ext cx="787133" cy="416134"/>
            <a:chOff x="609600" y="528537"/>
            <a:chExt cx="1444734" cy="763789"/>
          </a:xfrm>
          <a:solidFill>
            <a:schemeClr val="bg1"/>
          </a:solidFill>
        </p:grpSpPr>
        <p:sp>
          <p:nvSpPr>
            <p:cNvPr id="5" name="Rectangle 4"/>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 name="Freeform 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 name="Freeform 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8" name="Freeform 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9" name="Freeform 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0" name="Freeform 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1" name="Freeform 1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3" name="Freeform 1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40" name="Media Placeholder 39"/>
          <p:cNvSpPr>
            <a:spLocks noGrp="1"/>
          </p:cNvSpPr>
          <p:nvPr>
            <p:ph type="media" sz="quarter" idx="11" hasCustomPrompt="1"/>
          </p:nvPr>
        </p:nvSpPr>
        <p:spPr>
          <a:xfrm>
            <a:off x="329184" y="777240"/>
            <a:ext cx="84856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smtClean="0">
                <a:solidFill>
                  <a:srgbClr val="C0C0C0"/>
                </a:solidFill>
                <a:latin typeface="+mj-lt"/>
                <a:ea typeface="+mn-ea"/>
                <a:cs typeface="+mn-cs"/>
              </a:rPr>
              <a:t>Cisco Partner Confidential</a:t>
            </a:r>
            <a:endParaRPr lang="en-US" sz="600" kern="1200" dirty="0">
              <a:solidFill>
                <a:srgbClr val="C0C0C0"/>
              </a:solidFill>
              <a:latin typeface="+mj-lt"/>
              <a:ea typeface="+mn-ea"/>
              <a:cs typeface="+mn-cs"/>
            </a:endParaRPr>
          </a:p>
        </p:txBody>
      </p:sp>
      <p:sp>
        <p:nvSpPr>
          <p:cNvPr id="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4" name="TextBox 33"/>
          <p:cNvSpPr txBox="1"/>
          <p:nvPr/>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7" name="Freeform 6"/>
          <p:cNvSpPr>
            <a:spLocks noEditPoints="1"/>
          </p:cNvSpPr>
          <p:nvPr/>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34" name="TextBox 33"/>
          <p:cNvSpPr txBox="1"/>
          <p:nvPr/>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6" name="Freeform 35"/>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Tree>
  </p:cSld>
  <p:clrMapOvr>
    <a:masterClrMapping/>
  </p:clrMapOvr>
  <p:transition xmlns:p14="http://schemas.microsoft.com/office/powerpoint/2010/mai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0" y="304800"/>
            <a:ext cx="7707313"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93750" y="1520825"/>
            <a:ext cx="3763963"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520825"/>
            <a:ext cx="3763962"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Grey Gradient">
    <p:spTree>
      <p:nvGrpSpPr>
        <p:cNvPr id="1" name=""/>
        <p:cNvGrpSpPr/>
        <p:nvPr/>
      </p:nvGrpSpPr>
      <p:grpSpPr>
        <a:xfrm>
          <a:off x="0" y="0"/>
          <a:ext cx="0" cy="0"/>
          <a:chOff x="0" y="0"/>
          <a:chExt cx="0" cy="0"/>
        </a:xfrm>
      </p:grpSpPr>
      <p:sp>
        <p:nvSpPr>
          <p:cNvPr id="11" name="Rectangle 10"/>
          <p:cNvSpPr>
            <a:spLocks noChangeArrowheads="1"/>
          </p:cNvSpPr>
          <p:nvPr/>
        </p:nvSpPr>
        <p:spPr bwMode="hidden">
          <a:xfrm>
            <a:off x="0" y="3360738"/>
            <a:ext cx="9144000" cy="3497262"/>
          </a:xfrm>
          <a:prstGeom prst="rect">
            <a:avLst/>
          </a:prstGeom>
          <a:gradFill rotWithShape="1">
            <a:gsLst>
              <a:gs pos="0">
                <a:srgbClr val="FFFFFF">
                  <a:alpha val="0"/>
                </a:srgbClr>
              </a:gs>
              <a:gs pos="100000">
                <a:srgbClr val="8E8E95">
                  <a:alpha val="50000"/>
                </a:srgbClr>
              </a:gs>
            </a:gsLst>
            <a:lin ang="5400000" scaled="1"/>
          </a:gradFill>
          <a:ln w="9525" algn="ctr">
            <a:noFill/>
            <a:miter lim="800000"/>
            <a:headEnd/>
            <a:tailEnd/>
          </a:ln>
          <a:effectLst/>
        </p:spPr>
        <p:txBody>
          <a:bodyPr lIns="82124" tIns="41061" rIns="82124" bIns="41061" anchor="ctr">
            <a:noAutofit/>
          </a:bodyPr>
          <a:lstStyle/>
          <a:p>
            <a:endParaRPr lang="en-US" dirty="0"/>
          </a:p>
        </p:txBody>
      </p:sp>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24"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6" name="Rectangle 10"/>
          <p:cNvSpPr>
            <a:spLocks noChangeArrowheads="1"/>
          </p:cNvSpPr>
          <p:nvPr userDrawn="1"/>
        </p:nvSpPr>
        <p:spPr bwMode="hidden">
          <a:xfrm>
            <a:off x="0" y="3360738"/>
            <a:ext cx="9144000" cy="3497262"/>
          </a:xfrm>
          <a:prstGeom prst="rect">
            <a:avLst/>
          </a:prstGeom>
          <a:gradFill rotWithShape="1">
            <a:gsLst>
              <a:gs pos="0">
                <a:srgbClr val="000000">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812807" y="304800"/>
            <a:ext cx="7435849" cy="838200"/>
          </a:xfrm>
        </p:spPr>
        <p:txBody>
          <a:bodyPr>
            <a:noAutofit/>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812807"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3" name="Content Placeholder 2"/>
          <p:cNvSpPr>
            <a:spLocks noGrp="1"/>
          </p:cNvSpPr>
          <p:nvPr>
            <p:ph idx="1"/>
          </p:nvPr>
        </p:nvSpPr>
        <p:spPr>
          <a:xfrm>
            <a:off x="812807" y="1600202"/>
            <a:ext cx="7435849" cy="4525963"/>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p:nvPr>
        </p:nvSpPr>
        <p:spPr>
          <a:xfrm>
            <a:off x="812806" y="6372425"/>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extLst>
      <p:ext uri="{BB962C8B-B14F-4D97-AF65-F5344CB8AC3E}">
        <p14:creationId xmlns:p14="http://schemas.microsoft.com/office/powerpoint/2010/main" val="3980235242"/>
      </p:ext>
    </p:extLst>
  </p:cSld>
  <p:clrMapOvr>
    <a:masterClrMapping/>
  </p:clrMapOvr>
  <p:transition xmlns:p14="http://schemas.microsoft.com/office/powerpoint/2010/main" spd="med" advClick="0" advTm="20000">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229701" y="1014830"/>
            <a:ext cx="8588861" cy="384175"/>
          </a:xfrm>
        </p:spPr>
        <p:txBody>
          <a:bodyPr>
            <a:normAutofit/>
          </a:bodyPr>
          <a:lstStyle>
            <a:lvl1pPr marL="0" indent="0" algn="l">
              <a:lnSpc>
                <a:spcPts val="2200"/>
              </a:lnSpc>
              <a:buNone/>
              <a:defRPr sz="2000">
                <a:solidFill>
                  <a:schemeClr val="accent3">
                    <a:lumMod val="20000"/>
                    <a:lumOff val="8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line</a:t>
            </a:r>
          </a:p>
        </p:txBody>
      </p:sp>
      <p:sp>
        <p:nvSpPr>
          <p:cNvPr id="7" name="Title 1"/>
          <p:cNvSpPr>
            <a:spLocks noGrp="1"/>
          </p:cNvSpPr>
          <p:nvPr>
            <p:ph type="title"/>
          </p:nvPr>
        </p:nvSpPr>
        <p:spPr>
          <a:xfrm>
            <a:off x="229702" y="241703"/>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0">
                      <a:schemeClr val="bg2">
                        <a:lumMod val="95000"/>
                      </a:schemeClr>
                    </a:gs>
                    <a:gs pos="44000">
                      <a:schemeClr val="accent1">
                        <a:lumMod val="40000"/>
                        <a:lumOff val="60000"/>
                      </a:schemeClr>
                    </a:gs>
                    <a:gs pos="100000">
                      <a:schemeClr val="accent3"/>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7769881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3"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2" y="1600205"/>
            <a:ext cx="301624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smtClean="0">
                <a:sym typeface="Arial" charset="0"/>
              </a:rPr>
              <a:t>Click icon to add picture</a:t>
            </a:r>
            <a:endParaRPr lang="en-US" noProof="0" dirty="0">
              <a:sym typeface="Arial" charset="0"/>
            </a:endParaRPr>
          </a:p>
        </p:txBody>
      </p:sp>
    </p:spTree>
    <p:extLst>
      <p:ext uri="{BB962C8B-B14F-4D97-AF65-F5344CB8AC3E}">
        <p14:creationId xmlns:p14="http://schemas.microsoft.com/office/powerpoint/2010/main" val="1523172296"/>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p:nvSpPr>
        <p:spPr bwMode="hidden">
          <a:xfrm>
            <a:off x="0" y="3360738"/>
            <a:ext cx="9144000" cy="3497262"/>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82124" tIns="41061" rIns="82124" bIns="41061" anchor="ctr">
            <a:noAutofit/>
          </a:bodyPr>
          <a:lstStyle/>
          <a:p>
            <a:endParaRPr lang="en-US" dirty="0"/>
          </a:p>
        </p:txBody>
      </p:sp>
      <p:sp>
        <p:nvSpPr>
          <p:cNvPr id="2" name="Title 1"/>
          <p:cNvSpPr>
            <a:spLocks noGrp="1"/>
          </p:cNvSpPr>
          <p:nvPr>
            <p:ph type="title" hasCustomPrompt="1"/>
          </p:nvPr>
        </p:nvSpPr>
        <p:spPr>
          <a:xfrm>
            <a:off x="793751" y="304800"/>
            <a:ext cx="7435849" cy="838200"/>
          </a:xfrm>
        </p:spPr>
        <p:txBody>
          <a:bodyPr>
            <a:noAutofit/>
          </a:bodyPr>
          <a:lstStyle>
            <a:lvl1pPr>
              <a:defRPr>
                <a:solidFill>
                  <a:schemeClr val="accent1"/>
                </a:solidFill>
              </a:defRPr>
            </a:lvl1pPr>
          </a:lstStyle>
          <a:p>
            <a:r>
              <a:rPr lang="en-US" dirty="0" smtClean="0"/>
              <a:t>Slide Title Goes Here</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3" name="Content Placeholder 2"/>
          <p:cNvSpPr>
            <a:spLocks noGrp="1"/>
          </p:cNvSpPr>
          <p:nvPr>
            <p:ph idx="1" hasCustomPrompt="1"/>
          </p:nvPr>
        </p:nvSpPr>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Goes Here</a:t>
            </a:r>
            <a:endParaRPr lang="en-US" dirty="0"/>
          </a:p>
        </p:txBody>
      </p:sp>
      <p:sp>
        <p:nvSpPr>
          <p:cNvPr id="3" name="Content Placeholder 2"/>
          <p:cNvSpPr>
            <a:spLocks noGrp="1"/>
          </p:cNvSpPr>
          <p:nvPr>
            <p:ph sz="half" idx="1" hasCustomPrompt="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9"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3.xml"/><Relationship Id="rId21" Type="http://schemas.openxmlformats.org/officeDocument/2006/relationships/slideLayout" Target="../slideLayouts/slideLayout54.xml"/><Relationship Id="rId22" Type="http://schemas.openxmlformats.org/officeDocument/2006/relationships/slideLayout" Target="../slideLayouts/slideLayout55.xml"/><Relationship Id="rId23" Type="http://schemas.openxmlformats.org/officeDocument/2006/relationships/slideLayout" Target="../slideLayouts/slideLayout56.xml"/><Relationship Id="rId24" Type="http://schemas.openxmlformats.org/officeDocument/2006/relationships/slideLayout" Target="../slideLayouts/slideLayout57.xml"/><Relationship Id="rId25" Type="http://schemas.openxmlformats.org/officeDocument/2006/relationships/slideLayout" Target="../slideLayouts/slideLayout58.xml"/><Relationship Id="rId26" Type="http://schemas.openxmlformats.org/officeDocument/2006/relationships/slideLayout" Target="../slideLayouts/slideLayout59.xml"/><Relationship Id="rId27" Type="http://schemas.openxmlformats.org/officeDocument/2006/relationships/slideLayout" Target="../slideLayouts/slideLayout60.xml"/><Relationship Id="rId28" Type="http://schemas.openxmlformats.org/officeDocument/2006/relationships/slideLayout" Target="../slideLayouts/slideLayout61.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30" Type="http://schemas.openxmlformats.org/officeDocument/2006/relationships/slideLayout" Target="../slideLayouts/slideLayout63.xml"/><Relationship Id="rId31" Type="http://schemas.openxmlformats.org/officeDocument/2006/relationships/slideLayout" Target="../slideLayouts/slideLayout64.xml"/><Relationship Id="rId32" Type="http://schemas.openxmlformats.org/officeDocument/2006/relationships/slideLayout" Target="../slideLayouts/slideLayout65.xml"/><Relationship Id="rId9" Type="http://schemas.openxmlformats.org/officeDocument/2006/relationships/slideLayout" Target="../slideLayouts/slideLayout42.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3" Type="http://schemas.openxmlformats.org/officeDocument/2006/relationships/slideLayout" Target="../slideLayouts/slideLayout66.xml"/><Relationship Id="rId34" Type="http://schemas.openxmlformats.org/officeDocument/2006/relationships/slideLayout" Target="../slideLayouts/slideLayout67.xml"/><Relationship Id="rId35" Type="http://schemas.openxmlformats.org/officeDocument/2006/relationships/slideLayout" Target="../slideLayouts/slideLayout68.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slideLayout" Target="../slideLayouts/slideLayout52.xml"/><Relationship Id="rId37" Type="http://schemas.openxmlformats.org/officeDocument/2006/relationships/slideLayout" Target="../slideLayouts/slideLayout70.xml"/><Relationship Id="rId38" Type="http://schemas.openxmlformats.org/officeDocument/2006/relationships/slideLayout" Target="../slideLayouts/slideLayout71.xml"/><Relationship Id="rId39" Type="http://schemas.openxmlformats.org/officeDocument/2006/relationships/slideLayout" Target="../slideLayouts/slideLayout72.xml"/><Relationship Id="rId40" Type="http://schemas.openxmlformats.org/officeDocument/2006/relationships/theme" Target="../theme/theme2.xml"/><Relationship Id="rId4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3751" y="304800"/>
            <a:ext cx="7435849"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793751" y="1600200"/>
            <a:ext cx="7435849" cy="4525963"/>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endParaRPr lang="en-US" dirty="0"/>
          </a:p>
        </p:txBody>
      </p:sp>
      <p:sp>
        <p:nvSpPr>
          <p:cNvPr id="10"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1" name="Rectangle 5"/>
          <p:cNvSpPr>
            <a:spLocks noChangeArrowheads="1"/>
          </p:cNvSpPr>
          <p:nvPr/>
        </p:nvSpPr>
        <p:spPr bwMode="ltGray">
          <a:xfrm>
            <a:off x="4215825" y="6632429"/>
            <a:ext cx="1208662"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Partner Confidential</a:t>
            </a:r>
            <a:endParaRPr lang="en-US" sz="700" dirty="0">
              <a:solidFill>
                <a:srgbClr val="8E8E95"/>
              </a:solidFill>
            </a:endParaRPr>
          </a:p>
        </p:txBody>
      </p:sp>
      <p:sp>
        <p:nvSpPr>
          <p:cNvPr id="12"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a:solidFill>
                  <a:srgbClr val="8E8E95"/>
                </a:solidFill>
              </a:rPr>
              <a:t>Presentation_ID</a:t>
            </a:r>
          </a:p>
        </p:txBody>
      </p:sp>
      <p:sp>
        <p:nvSpPr>
          <p:cNvPr id="8" name="Rectangle 3"/>
          <p:cNvSpPr>
            <a:spLocks noChangeArrowheads="1"/>
          </p:cNvSpPr>
          <p:nvPr/>
        </p:nvSpPr>
        <p:spPr bwMode="black">
          <a:xfrm>
            <a:off x="0" y="0"/>
            <a:ext cx="9144000" cy="177800"/>
          </a:xfrm>
          <a:prstGeom prst="rect">
            <a:avLst/>
          </a:prstGeom>
          <a:solidFill>
            <a:srgbClr val="0183B7"/>
          </a:solidFill>
          <a:ln w="25400" algn="ctr">
            <a:noFill/>
            <a:miter lim="800000"/>
            <a:headEnd/>
            <a:tailEnd/>
          </a:ln>
          <a:effectLst/>
        </p:spPr>
        <p:txBody>
          <a:bodyPr wrap="none" anchor="ctr"/>
          <a:lstStyle/>
          <a:p>
            <a:endParaRPr lang="en-US" dirty="0"/>
          </a:p>
        </p:txBody>
      </p:sp>
      <p:sp>
        <p:nvSpPr>
          <p:cNvPr id="9"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xmlns:p14="http://schemas.microsoft.com/office/powerpoint/2010/main">
    <p:wipe dir="r"/>
  </p:transition>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37744" indent="-237744" algn="l" defTabSz="914400" rtl="0" eaLnBrk="1" latinLnBrk="0" hangingPunct="1">
        <a:lnSpc>
          <a:spcPct val="95000"/>
        </a:lnSpc>
        <a:spcBef>
          <a:spcPts val="1440"/>
        </a:spcBef>
        <a:buClr>
          <a:schemeClr val="accent1"/>
        </a:buClr>
        <a:buFont typeface="Wingdings" pitchFamily="2" charset="2"/>
        <a:buChar char="§"/>
        <a:defRPr sz="24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515961" y="6584512"/>
            <a:ext cx="105968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Partner Confidential</a:t>
            </a:r>
            <a:endParaRPr lang="en-US" sz="600" dirty="0">
              <a:solidFill>
                <a:srgbClr val="C0C0C0"/>
              </a:solidFill>
              <a:latin typeface="+mj-lt"/>
            </a:endParaRPr>
          </a:p>
        </p:txBody>
      </p:sp>
      <p:sp>
        <p:nvSpPr>
          <p:cNvPr id="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41"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8" r:id="rId33"/>
    <p:sldLayoutId id="2147483729" r:id="rId34"/>
    <p:sldLayoutId id="2147483730" r:id="rId35"/>
    <p:sldLayoutId id="2147483731" r:id="rId36"/>
    <p:sldLayoutId id="2147483732" r:id="rId37"/>
    <p:sldLayoutId id="2147483734" r:id="rId38"/>
    <p:sldLayoutId id="2147483735" r:id="rId39"/>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png"/><Relationship Id="rId5" Type="http://schemas.openxmlformats.org/officeDocument/2006/relationships/image" Target="../media/image82.jpeg"/><Relationship Id="rId6" Type="http://schemas.openxmlformats.org/officeDocument/2006/relationships/image" Target="../media/image83.png"/><Relationship Id="rId7" Type="http://schemas.openxmlformats.org/officeDocument/2006/relationships/image" Target="../media/image84.jpeg"/><Relationship Id="rId8" Type="http://schemas.openxmlformats.org/officeDocument/2006/relationships/image" Target="../media/image85.png"/><Relationship Id="rId9" Type="http://schemas.openxmlformats.org/officeDocument/2006/relationships/image" Target="../media/image86.png"/><Relationship Id="rId1" Type="http://schemas.openxmlformats.org/officeDocument/2006/relationships/slideLayout" Target="../slideLayouts/slideLayout6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hyperlink" Target="http://jwray-unix.cisco.com/VPN-Public/Jabber/Jabber-Best-Practices-AC.pptx" TargetMode="External"/><Relationship Id="rId1" Type="http://schemas.openxmlformats.org/officeDocument/2006/relationships/slideLayout" Target="../slideLayouts/slideLayout4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65.jpeg"/><Relationship Id="rId13" Type="http://schemas.openxmlformats.org/officeDocument/2006/relationships/image" Target="../media/image88.png"/><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1" Type="http://schemas.openxmlformats.org/officeDocument/2006/relationships/slideLayout" Target="../slideLayouts/slideLayout67.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jpe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jpeg"/><Relationship Id="rId19" Type="http://schemas.openxmlformats.org/officeDocument/2006/relationships/image" Target="../media/image30.png"/><Relationship Id="rId1" Type="http://schemas.openxmlformats.org/officeDocument/2006/relationships/slideLayout" Target="../slideLayouts/slideLayout39.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gif"/><Relationship Id="rId10"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hyperlink" Target="http://www.cisco.com/web/partners/downloads/partner/WWChannels/technology/ipc/downloads/ucapps_og.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94.png"/><Relationship Id="rId3" Type="http://schemas.openxmlformats.org/officeDocument/2006/relationships/image" Target="../media/image9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hyperlink" Target="https://tools.cisco.com/qtc/pricing/MainServlet?Request=ShowCurrentPriceSrch"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 Id="rId1" Type="http://schemas.openxmlformats.org/officeDocument/2006/relationships/slideLayout" Target="../slideLayouts/slideLayout71.xml"/><Relationship Id="rId2" Type="http://schemas.openxmlformats.org/officeDocument/2006/relationships/image" Target="../media/image9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hyperlink" Target="http://www.cisco.com/en/US/docs/voice_ip_comm/uc_system/design/guides/UCgoList.html" TargetMode="External"/><Relationship Id="rId4" Type="http://schemas.openxmlformats.org/officeDocument/2006/relationships/hyperlink" Target="http://www.cisco.com/en/US/prod/collateral/vpndevc/ps5743/ps5699/ps10884/at_a_glance_c45-578609.pdf" TargetMode="External"/><Relationship Id="rId5" Type="http://schemas.openxmlformats.org/officeDocument/2006/relationships/hyperlink" Target="http://www.cisco.com/en/US/docs/security/vpn_client/anyconnect/anyconnect30/administration/guide/anyconnectadmin30.html" TargetMode="External"/><Relationship Id="rId6" Type="http://schemas.openxmlformats.org/officeDocument/2006/relationships/hyperlink" Target="http://www.cisco.com/en/US/docs/security/vpn_client/anyconnect/anyconnect25/iOS-user/guide/iphone-ugac-ios.html" TargetMode="External"/><Relationship Id="rId7" Type="http://schemas.openxmlformats.org/officeDocument/2006/relationships/hyperlink" Target="http://www.cisco.com/en/US/docs/security/vpn_client/anyconnect/anyconnect30/release/notes/anyconnect30rn.html" TargetMode="External"/><Relationship Id="rId8" Type="http://schemas.openxmlformats.org/officeDocument/2006/relationships/hyperlink" Target="http://www.cisco.com/en/US/docs/security/vpn_client/anyconnect/anyconnect31/release/notes/anyconnect31rn.html" TargetMode="External"/><Relationship Id="rId9" Type="http://schemas.openxmlformats.org/officeDocument/2006/relationships/hyperlink" Target="http://iwe.cisco.com/html/index.html%23url=/web/view-post/post/-/posts?postId=214300002" TargetMode="External"/><Relationship Id="rId1" Type="http://schemas.openxmlformats.org/officeDocument/2006/relationships/slideLayout" Target="../slideLayouts/slideLayout39.xml"/><Relationship Id="rId2" Type="http://schemas.openxmlformats.org/officeDocument/2006/relationships/hyperlink" Target="http://wwwin.cisco.com/stg/solutions/col_mus/presentations.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FfwjQ6TvpH4" TargetMode="External"/><Relationship Id="rId4" Type="http://schemas.openxmlformats.org/officeDocument/2006/relationships/hyperlink" Target="https://videosharing.cisco.com/vportal/VideoPlayer.jsp?ccsid=C-e3f7f800-52bf-423d-a32f-9eaa1b1b19bf:1" TargetMode="External"/><Relationship Id="rId5" Type="http://schemas.openxmlformats.org/officeDocument/2006/relationships/hyperlink" Target="http://wikicentral.cisco.com/display/JABBER/Jabber+and+AnyConnect+FAQ" TargetMode="External"/><Relationship Id="rId6" Type="http://schemas.openxmlformats.org/officeDocument/2006/relationships/hyperlink" Target="http://asapedia.cisco.com/index.php/Iphone" TargetMode="External"/><Relationship Id="rId7" Type="http://schemas.openxmlformats.org/officeDocument/2006/relationships/hyperlink" Target="http://wikicentral.cisco.com/display/THEEND/Deploying+AnyConnect+with+Jabber" TargetMode="External"/><Relationship Id="rId8" Type="http://schemas.openxmlformats.org/officeDocument/2006/relationships/hyperlink" Target="http://wikicentral.cisco.com/display/THEEND/Supporting+Architecture+Guide" TargetMode="External"/><Relationship Id="rId9" Type="http://schemas.openxmlformats.org/officeDocument/2006/relationships/hyperlink" Target="http://asapedia.cisco.com/index.php/RFP_Boiler_Plate" TargetMode="External"/><Relationship Id="rId10" Type="http://schemas.openxmlformats.org/officeDocument/2006/relationships/hyperlink" Target="http://www.cisco.com/en/US/prod/collateral/vpndevc/ps6032/ps6094/ps6120/overview_c78-527488.html" TargetMode="External"/><Relationship Id="rId1" Type="http://schemas.openxmlformats.org/officeDocument/2006/relationships/slideLayout" Target="../slideLayouts/slideLayout39.xml"/><Relationship Id="rId2" Type="http://schemas.openxmlformats.org/officeDocument/2006/relationships/hyperlink" Target="http://youtu.be/8V5T0tp3_6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isco.com/en/US/products/ps10884/index.html" TargetMode="External"/><Relationship Id="rId4" Type="http://schemas.openxmlformats.org/officeDocument/2006/relationships/hyperlink" Target="https://supportforums.cisco.com/docs/DOC-1361" TargetMode="External"/><Relationship Id="rId5" Type="http://schemas.openxmlformats.org/officeDocument/2006/relationships/hyperlink" Target="http://www.cisco.com/en/US/docs/security/asa/asa80/asdm60/ssl_vpn_deployment_guide/deploy.pdf" TargetMode="External"/><Relationship Id="rId6" Type="http://schemas.openxmlformats.org/officeDocument/2006/relationships/hyperlink" Target="http://www.cisco.com/en/US/docs/security/vpn_client/anyconnect/anyconnect30/administration/guide/ac02asaconfig.html" TargetMode="External"/><Relationship Id="rId7" Type="http://schemas.openxmlformats.org/officeDocument/2006/relationships/hyperlink" Target="http://www.cisco.com/en/US/docs/security/vpn_client/anyconnect/anyconnect25/administration/guide/ac09_admin_mobile.html" TargetMode="External"/><Relationship Id="rId8" Type="http://schemas.openxmlformats.org/officeDocument/2006/relationships/hyperlink" Target="http://www.cisco.com/en/US/products/ps6120/products_tech_note09186a00809b4754.shtml" TargetMode="External"/><Relationship Id="rId9" Type="http://schemas.openxmlformats.org/officeDocument/2006/relationships/hyperlink" Target="http://jwray-unix.cisco.com/VPN-Public/CL12Drafts/BRKSEC2050-Kiran-Sirupa-Secure-Mobility.ppt" TargetMode="External"/><Relationship Id="rId1" Type="http://schemas.openxmlformats.org/officeDocument/2006/relationships/slideLayout" Target="../slideLayouts/slideLayout39.xml"/><Relationship Id="rId2" Type="http://schemas.openxmlformats.org/officeDocument/2006/relationships/hyperlink" Target="http://wwwin.cisco.com/stg/products/appliances/asa/vpn-edition.s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cisco.com/go/jabber" TargetMode="External"/><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hyperlink" Target="http://www.cisco.com/go/jabber" TargetMode="External"/><Relationship Id="rId13" Type="http://schemas.openxmlformats.org/officeDocument/2006/relationships/image" Target="../media/image32.png"/><Relationship Id="rId14" Type="http://schemas.openxmlformats.org/officeDocument/2006/relationships/image" Target="../media/image33.png"/><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_rels/slide7.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s>
</file>

<file path=ppt/slides/_rels/slide8.xml.rels><?xml version="1.0" encoding="UTF-8" standalone="yes"?>
<Relationships xmlns="http://schemas.openxmlformats.org/package/2006/relationships"><Relationship Id="rId9" Type="http://schemas.openxmlformats.org/officeDocument/2006/relationships/image" Target="../media/image61.png"/><Relationship Id="rId20" Type="http://schemas.openxmlformats.org/officeDocument/2006/relationships/image" Target="../media/image72.png"/><Relationship Id="rId21" Type="http://schemas.openxmlformats.org/officeDocument/2006/relationships/image" Target="../media/image73.png"/><Relationship Id="rId22" Type="http://schemas.openxmlformats.org/officeDocument/2006/relationships/image" Target="../media/image74.png"/><Relationship Id="rId23" Type="http://schemas.openxmlformats.org/officeDocument/2006/relationships/image" Target="../media/image75.png"/><Relationship Id="rId24" Type="http://schemas.openxmlformats.org/officeDocument/2006/relationships/image" Target="../media/image76.png"/><Relationship Id="rId25" Type="http://schemas.openxmlformats.org/officeDocument/2006/relationships/hyperlink" Target="http://www.cisco.com/go/jabber" TargetMode="External"/><Relationship Id="rId26" Type="http://schemas.openxmlformats.org/officeDocument/2006/relationships/image" Target="../media/image32.png"/><Relationship Id="rId10" Type="http://schemas.openxmlformats.org/officeDocument/2006/relationships/image" Target="../media/image62.png"/><Relationship Id="rId11" Type="http://schemas.openxmlformats.org/officeDocument/2006/relationships/image" Target="../media/image63.png"/><Relationship Id="rId12" Type="http://schemas.openxmlformats.org/officeDocument/2006/relationships/image" Target="../media/image64.png"/><Relationship Id="rId13" Type="http://schemas.openxmlformats.org/officeDocument/2006/relationships/image" Target="../media/image65.jpeg"/><Relationship Id="rId14" Type="http://schemas.openxmlformats.org/officeDocument/2006/relationships/image" Target="../media/image66.png"/><Relationship Id="rId15" Type="http://schemas.openxmlformats.org/officeDocument/2006/relationships/image" Target="../media/image67.png"/><Relationship Id="rId16" Type="http://schemas.openxmlformats.org/officeDocument/2006/relationships/image" Target="../media/image68.png"/><Relationship Id="rId17" Type="http://schemas.openxmlformats.org/officeDocument/2006/relationships/image" Target="../media/image69.png"/><Relationship Id="rId18" Type="http://schemas.openxmlformats.org/officeDocument/2006/relationships/image" Target="../media/image70.png"/><Relationship Id="rId19" Type="http://schemas.openxmlformats.org/officeDocument/2006/relationships/image" Target="../media/image71.png"/><Relationship Id="rId1" Type="http://schemas.openxmlformats.org/officeDocument/2006/relationships/slideLayout" Target="../slideLayouts/slideLayout42.xml"/><Relationship Id="rId2" Type="http://schemas.openxmlformats.org/officeDocument/2006/relationships/notesSlide" Target="../notesSlides/notesSlide6.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tiff"/><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dirty="0" smtClean="0"/>
              <a:t>Cisco Jabber</a:t>
            </a:r>
            <a:r>
              <a:rPr lang="en-US" sz="5400" dirty="0"/>
              <a:t> </a:t>
            </a:r>
            <a:r>
              <a:rPr lang="en-US" sz="5400" dirty="0" smtClean="0"/>
              <a:t>+ AnyConnect</a:t>
            </a:r>
            <a:br>
              <a:rPr lang="en-US" sz="5400" dirty="0" smtClean="0"/>
            </a:br>
            <a:r>
              <a:rPr lang="en-US" sz="5400" dirty="0" smtClean="0"/>
              <a:t>Sales Guide</a:t>
            </a:r>
            <a:endParaRPr lang="en-US" sz="5400" dirty="0"/>
          </a:p>
        </p:txBody>
      </p:sp>
      <p:sp>
        <p:nvSpPr>
          <p:cNvPr id="5" name="Subtitle 4"/>
          <p:cNvSpPr>
            <a:spLocks noGrp="1"/>
          </p:cNvSpPr>
          <p:nvPr>
            <p:ph type="subTitle" idx="1"/>
          </p:nvPr>
        </p:nvSpPr>
        <p:spPr>
          <a:xfrm>
            <a:off x="236383" y="4464068"/>
            <a:ext cx="8112126" cy="1733532"/>
          </a:xfrm>
        </p:spPr>
        <p:txBody>
          <a:bodyPr>
            <a:normAutofit/>
          </a:bodyPr>
          <a:lstStyle/>
          <a:p>
            <a:r>
              <a:rPr lang="en-US" dirty="0" smtClean="0"/>
              <a:t>For </a:t>
            </a:r>
            <a:r>
              <a:rPr lang="en-US" dirty="0" smtClean="0"/>
              <a:t>Cisco Partner Use </a:t>
            </a:r>
            <a:r>
              <a:rPr lang="en-US" dirty="0" smtClean="0"/>
              <a:t>Only</a:t>
            </a:r>
          </a:p>
          <a:p>
            <a:r>
              <a:rPr lang="en-US" dirty="0" smtClean="0"/>
              <a:t>October </a:t>
            </a:r>
            <a:r>
              <a:rPr lang="en-US" dirty="0" smtClean="0"/>
              <a:t>2012</a:t>
            </a:r>
          </a:p>
        </p:txBody>
      </p:sp>
    </p:spTree>
    <p:extLst>
      <p:ext uri="{BB962C8B-B14F-4D97-AF65-F5344CB8AC3E}">
        <p14:creationId xmlns:p14="http://schemas.microsoft.com/office/powerpoint/2010/main" val="23437462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p:nvPr>
        </p:nvSpPr>
        <p:spPr/>
        <p:txBody>
          <a:bodyPr/>
          <a:lstStyle/>
          <a:p>
            <a:r>
              <a:rPr lang="en-US" dirty="0">
                <a:latin typeface="Arial" charset="0"/>
                <a:ea typeface="ＭＳ Ｐゴシック" charset="0"/>
                <a:cs typeface="ＭＳ Ｐゴシック" charset="0"/>
              </a:rPr>
              <a:t>AnyConnect Secure Mobility Client </a:t>
            </a:r>
            <a:br>
              <a:rPr lang="en-US" dirty="0">
                <a:latin typeface="Arial" charset="0"/>
                <a:ea typeface="ＭＳ Ｐゴシック" charset="0"/>
                <a:cs typeface="ＭＳ Ｐゴシック" charset="0"/>
              </a:rPr>
            </a:br>
            <a:r>
              <a:rPr lang="en-US" sz="2400" b="0" dirty="0">
                <a:solidFill>
                  <a:schemeClr val="tx1"/>
                </a:solidFill>
                <a:latin typeface="Arial" charset="0"/>
                <a:ea typeface="ＭＳ Ｐゴシック" charset="0"/>
                <a:cs typeface="ＭＳ Ｐゴシック" charset="0"/>
              </a:rPr>
              <a:t>Architecture Overview</a:t>
            </a:r>
          </a:p>
        </p:txBody>
      </p:sp>
      <p:sp>
        <p:nvSpPr>
          <p:cNvPr id="74" name="TextBox 49"/>
          <p:cNvSpPr txBox="1">
            <a:spLocks noChangeArrowheads="1"/>
          </p:cNvSpPr>
          <p:nvPr/>
        </p:nvSpPr>
        <p:spPr bwMode="auto">
          <a:xfrm>
            <a:off x="5205413" y="990600"/>
            <a:ext cx="3916362" cy="846138"/>
          </a:xfrm>
          <a:prstGeom prst="rect">
            <a:avLst/>
          </a:prstGeom>
          <a:noFill/>
          <a:ln w="9525">
            <a:noFill/>
            <a:miter lim="800000"/>
            <a:headEnd/>
            <a:tailEnd/>
          </a:ln>
        </p:spPr>
        <p:txBody>
          <a:bodyPr anchor="b">
            <a:spAutoFit/>
          </a:bodyPr>
          <a:lstStyle/>
          <a:p>
            <a:pPr marL="177800" indent="-177800" algn="ctr">
              <a:spcBef>
                <a:spcPts val="600"/>
              </a:spcBef>
              <a:buClr>
                <a:srgbClr val="FFFFFF"/>
              </a:buClr>
              <a:defRPr/>
            </a:pPr>
            <a:endParaRPr lang="en-US" sz="1400" dirty="0">
              <a:solidFill>
                <a:srgbClr val="FFFFFF"/>
              </a:solidFill>
              <a:latin typeface="Arial"/>
              <a:ea typeface="+mn-ea"/>
              <a:cs typeface="+mn-cs"/>
            </a:endParaRPr>
          </a:p>
          <a:p>
            <a:pPr marL="177800" indent="-177800" algn="ctr">
              <a:spcBef>
                <a:spcPts val="600"/>
              </a:spcBef>
              <a:buClr>
                <a:srgbClr val="FFFFFF"/>
              </a:buClr>
              <a:buFont typeface="Wingdings" pitchFamily="2" charset="2"/>
              <a:buChar char="§"/>
              <a:defRPr/>
            </a:pPr>
            <a:endParaRPr lang="en-US" sz="1400" dirty="0">
              <a:solidFill>
                <a:srgbClr val="FFFFFF"/>
              </a:solidFill>
              <a:latin typeface="Arial"/>
              <a:ea typeface="+mn-ea"/>
              <a:cs typeface="+mn-cs"/>
            </a:endParaRPr>
          </a:p>
        </p:txBody>
      </p:sp>
      <p:sp>
        <p:nvSpPr>
          <p:cNvPr id="31750" name="TextBox 42"/>
          <p:cNvSpPr txBox="1">
            <a:spLocks noChangeArrowheads="1"/>
          </p:cNvSpPr>
          <p:nvPr/>
        </p:nvSpPr>
        <p:spPr bwMode="auto">
          <a:xfrm>
            <a:off x="-122238" y="4090113"/>
            <a:ext cx="198120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pPr>
            <a:r>
              <a:rPr lang="en-US" sz="1600" dirty="0">
                <a:solidFill>
                  <a:schemeClr val="accent1"/>
                </a:solidFill>
              </a:rPr>
              <a:t>Architecture</a:t>
            </a:r>
          </a:p>
        </p:txBody>
      </p:sp>
      <p:grpSp>
        <p:nvGrpSpPr>
          <p:cNvPr id="2" name="Group 104"/>
          <p:cNvGrpSpPr>
            <a:grpSpLocks/>
          </p:cNvGrpSpPr>
          <p:nvPr/>
        </p:nvGrpSpPr>
        <p:grpSpPr bwMode="auto">
          <a:xfrm>
            <a:off x="-71946" y="4517555"/>
            <a:ext cx="9142413" cy="2158986"/>
            <a:chOff x="-122832" y="4663696"/>
            <a:chExt cx="9143007" cy="2159400"/>
          </a:xfrm>
        </p:grpSpPr>
        <p:grpSp>
          <p:nvGrpSpPr>
            <p:cNvPr id="31764" name="Group 87"/>
            <p:cNvGrpSpPr>
              <a:grpSpLocks/>
            </p:cNvGrpSpPr>
            <p:nvPr/>
          </p:nvGrpSpPr>
          <p:grpSpPr bwMode="auto">
            <a:xfrm>
              <a:off x="187656" y="5486407"/>
              <a:ext cx="8781716" cy="1336689"/>
              <a:chOff x="1778047" y="5216471"/>
              <a:chExt cx="7391029" cy="1125006"/>
            </a:xfrm>
          </p:grpSpPr>
          <p:pic>
            <p:nvPicPr>
              <p:cNvPr id="31768" name="Picture 2" descr="http://content.etilize.com/Large/107444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2480" y="5407161"/>
                <a:ext cx="886265" cy="42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9" descr="slide5_product.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4222" y="5216471"/>
                <a:ext cx="1506000" cy="4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0" descr="S_Series_b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6212" y="5271204"/>
                <a:ext cx="1260002" cy="3938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771" name="Picture 2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28472" y="5216471"/>
                <a:ext cx="1149396" cy="50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91055" y="5271204"/>
                <a:ext cx="1289113" cy="19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Rectangle 72"/>
              <p:cNvSpPr>
                <a:spLocks noChangeArrowheads="1"/>
              </p:cNvSpPr>
              <p:nvPr/>
            </p:nvSpPr>
            <p:spPr bwMode="auto">
              <a:xfrm>
                <a:off x="1778047" y="5741313"/>
                <a:ext cx="13504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cs typeface="ＭＳ Ｐゴシック" charset="0"/>
                  </a:rPr>
                  <a:t>Wired  switches &amp; </a:t>
                </a:r>
              </a:p>
              <a:p>
                <a:pPr algn="ctr"/>
                <a:r>
                  <a:rPr lang="en-US" sz="1100" dirty="0">
                    <a:cs typeface="ＭＳ Ｐゴシック" charset="0"/>
                  </a:rPr>
                  <a:t>Wireless controllers</a:t>
                </a:r>
              </a:p>
            </p:txBody>
          </p:sp>
          <p:sp>
            <p:nvSpPr>
              <p:cNvPr id="31774" name="Rectangle 79"/>
              <p:cNvSpPr>
                <a:spLocks noChangeArrowheads="1"/>
              </p:cNvSpPr>
              <p:nvPr/>
            </p:nvSpPr>
            <p:spPr bwMode="auto">
              <a:xfrm>
                <a:off x="4171982" y="5741313"/>
                <a:ext cx="15904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cs typeface="ＭＳ Ｐゴシック" charset="0"/>
                  </a:rPr>
                  <a:t>ASA Remote Access</a:t>
                </a:r>
              </a:p>
              <a:p>
                <a:pPr algn="ctr"/>
                <a:r>
                  <a:rPr lang="en-US" sz="1100" dirty="0">
                    <a:cs typeface="ＭＳ Ｐゴシック" charset="0"/>
                  </a:rPr>
                  <a:t>ISRs</a:t>
                </a:r>
              </a:p>
            </p:txBody>
          </p:sp>
          <p:sp>
            <p:nvSpPr>
              <p:cNvPr id="31775" name="Rectangle 82"/>
              <p:cNvSpPr>
                <a:spLocks noChangeArrowheads="1"/>
              </p:cNvSpPr>
              <p:nvPr/>
            </p:nvSpPr>
            <p:spPr bwMode="auto">
              <a:xfrm>
                <a:off x="5645172" y="5741313"/>
                <a:ext cx="12620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cs typeface="ＭＳ Ｐゴシック" charset="0"/>
                  </a:rPr>
                  <a:t>Web Security</a:t>
                </a:r>
              </a:p>
            </p:txBody>
          </p:sp>
          <p:sp>
            <p:nvSpPr>
              <p:cNvPr id="31776" name="Rectangle 83"/>
              <p:cNvSpPr>
                <a:spLocks noChangeArrowheads="1"/>
              </p:cNvSpPr>
              <p:nvPr/>
            </p:nvSpPr>
            <p:spPr bwMode="auto">
              <a:xfrm>
                <a:off x="3281724" y="5741313"/>
                <a:ext cx="84289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cs typeface="ＭＳ Ｐゴシック" charset="0"/>
                  </a:rPr>
                  <a:t>NAC </a:t>
                </a:r>
              </a:p>
              <a:p>
                <a:pPr algn="ctr"/>
                <a:r>
                  <a:rPr lang="en-US" sz="1100" dirty="0">
                    <a:cs typeface="ＭＳ Ｐゴシック" charset="0"/>
                  </a:rPr>
                  <a:t>Appliances</a:t>
                </a:r>
              </a:p>
            </p:txBody>
          </p:sp>
          <p:pic>
            <p:nvPicPr>
              <p:cNvPr id="31777" name="Picture 2" descr="http://www.thealarmclock.com/euro/archives/scansafe_logo.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0664" y="5325937"/>
                <a:ext cx="1086416" cy="32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8" name="Rectangle 85"/>
              <p:cNvSpPr>
                <a:spLocks noChangeArrowheads="1"/>
              </p:cNvSpPr>
              <p:nvPr/>
            </p:nvSpPr>
            <p:spPr bwMode="auto">
              <a:xfrm>
                <a:off x="6872831" y="5731337"/>
                <a:ext cx="12620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cs typeface="ＭＳ Ｐゴシック" charset="0"/>
                  </a:rPr>
                  <a:t>Cloud Web Security</a:t>
                </a:r>
              </a:p>
            </p:txBody>
          </p:sp>
          <p:sp>
            <p:nvSpPr>
              <p:cNvPr id="87" name="Rectangle 86"/>
              <p:cNvSpPr/>
              <p:nvPr/>
            </p:nvSpPr>
            <p:spPr>
              <a:xfrm>
                <a:off x="8160255" y="5251798"/>
                <a:ext cx="1008821" cy="803164"/>
              </a:xfrm>
              <a:prstGeom prst="rect">
                <a:avLst/>
              </a:prstGeom>
            </p:spPr>
            <p:txBody>
              <a:bodyPr>
                <a:spAutoFit/>
              </a:bodyPr>
              <a:lstStyle/>
              <a:p>
                <a:pPr algn="ctr">
                  <a:defRPr/>
                </a:pPr>
                <a:r>
                  <a:rPr lang="en-US" sz="1400" dirty="0">
                    <a:solidFill>
                      <a:srgbClr val="435153"/>
                    </a:solidFill>
                    <a:latin typeface="+mj-lt"/>
                    <a:ea typeface="ＭＳ Ｐゴシック" pitchFamily="-107" charset="-128"/>
                    <a:cs typeface="+mn-cs"/>
                  </a:rPr>
                  <a:t>Trustsec </a:t>
                </a:r>
              </a:p>
              <a:p>
                <a:pPr algn="ctr">
                  <a:defRPr/>
                </a:pPr>
                <a:r>
                  <a:rPr lang="en-US" sz="1400" dirty="0">
                    <a:solidFill>
                      <a:srgbClr val="435153"/>
                    </a:solidFill>
                    <a:latin typeface="+mj-lt"/>
                    <a:ea typeface="ＭＳ Ｐゴシック" pitchFamily="-107" charset="-128"/>
                    <a:cs typeface="+mn-cs"/>
                  </a:rPr>
                  <a:t>&amp;</a:t>
                </a:r>
              </a:p>
              <a:p>
                <a:pPr algn="ctr">
                  <a:defRPr/>
                </a:pPr>
                <a:r>
                  <a:rPr lang="en-US" sz="1400" dirty="0">
                    <a:solidFill>
                      <a:srgbClr val="435153"/>
                    </a:solidFill>
                    <a:latin typeface="+mj-lt"/>
                    <a:ea typeface="ＭＳ Ｐゴシック" pitchFamily="-107" charset="-128"/>
                    <a:cs typeface="+mn-cs"/>
                  </a:rPr>
                  <a:t>Cisco</a:t>
                </a:r>
              </a:p>
              <a:p>
                <a:pPr algn="ctr">
                  <a:defRPr/>
                </a:pPr>
                <a:r>
                  <a:rPr lang="en-US" sz="1400" dirty="0">
                    <a:solidFill>
                      <a:srgbClr val="435153"/>
                    </a:solidFill>
                    <a:latin typeface="+mj-lt"/>
                    <a:ea typeface="ＭＳ Ｐゴシック" pitchFamily="-107" charset="-128"/>
                    <a:cs typeface="+mn-cs"/>
                  </a:rPr>
                  <a:t>Medianet</a:t>
                </a:r>
              </a:p>
            </p:txBody>
          </p:sp>
        </p:grpSp>
        <p:pic>
          <p:nvPicPr>
            <p:cNvPr id="31765" name="Rectangle 5"/>
            <p:cNvPicPr preferRelativeResize="0">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flipV="1">
              <a:off x="0" y="4663696"/>
              <a:ext cx="9020175" cy="7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TextBox 42"/>
            <p:cNvSpPr txBox="1">
              <a:spLocks noChangeArrowheads="1"/>
            </p:cNvSpPr>
            <p:nvPr/>
          </p:nvSpPr>
          <p:spPr bwMode="auto">
            <a:xfrm>
              <a:off x="-122832" y="4825558"/>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pPr>
              <a:r>
                <a:rPr lang="en-US" sz="1600" dirty="0">
                  <a:solidFill>
                    <a:schemeClr val="accent1"/>
                  </a:solidFill>
                </a:rPr>
                <a:t>Head End Devices</a:t>
              </a:r>
            </a:p>
          </p:txBody>
        </p:sp>
        <p:sp>
          <p:nvSpPr>
            <p:cNvPr id="91" name="Isosceles Triangle 90"/>
            <p:cNvSpPr/>
            <p:nvPr/>
          </p:nvSpPr>
          <p:spPr bwMode="auto">
            <a:xfrm rot="10800000">
              <a:off x="1752128" y="4720857"/>
              <a:ext cx="796977" cy="460463"/>
            </a:xfrm>
            <a:prstGeom prst="triangle">
              <a:avLst/>
            </a:prstGeom>
            <a:gradFill rotWithShape="1">
              <a:gsLst>
                <a:gs pos="0">
                  <a:schemeClr val="accent2">
                    <a:alpha val="83000"/>
                  </a:schemeClr>
                </a:gs>
                <a:gs pos="63000">
                  <a:srgbClr val="E75B5B">
                    <a:alpha val="0"/>
                  </a:srgbClr>
                </a:gs>
              </a:gsLst>
              <a:lin ang="5400000" scaled="1"/>
            </a:gradFill>
            <a:ln w="9525" cap="flat" cmpd="sng">
              <a:noFill/>
              <a:prstDash val="solid"/>
              <a:round/>
              <a:headEnd type="none" w="med" len="med"/>
              <a:tailEnd type="none" w="med" len="med"/>
            </a:ln>
            <a:effectLst/>
          </p:spPr>
          <p:txBody>
            <a:bodyPr lIns="82124" tIns="41061" rIns="82124" bIns="41061"/>
            <a:lstStyle/>
            <a:p>
              <a:pPr>
                <a:defRPr/>
              </a:pPr>
              <a:endParaRPr lang="en-US" kern="0" dirty="0">
                <a:solidFill>
                  <a:sysClr val="windowText" lastClr="000000"/>
                </a:solidFill>
                <a:latin typeface="+mj-lt"/>
                <a:ea typeface="ＭＳ Ｐゴシック" pitchFamily="34" charset="-128"/>
              </a:endParaRPr>
            </a:p>
          </p:txBody>
        </p:sp>
      </p:grpSp>
      <p:sp>
        <p:nvSpPr>
          <p:cNvPr id="92" name="Isosceles Triangle 91"/>
          <p:cNvSpPr/>
          <p:nvPr/>
        </p:nvSpPr>
        <p:spPr bwMode="auto">
          <a:xfrm rot="10800000" flipV="1">
            <a:off x="1752600" y="4113958"/>
            <a:ext cx="796925" cy="461962"/>
          </a:xfrm>
          <a:prstGeom prst="triangle">
            <a:avLst/>
          </a:prstGeom>
          <a:gradFill rotWithShape="1">
            <a:gsLst>
              <a:gs pos="0">
                <a:schemeClr val="accent2">
                  <a:alpha val="83000"/>
                </a:schemeClr>
              </a:gs>
              <a:gs pos="63000">
                <a:srgbClr val="E75B5B">
                  <a:alpha val="0"/>
                </a:srgbClr>
              </a:gs>
            </a:gsLst>
            <a:lin ang="5400000" scaled="1"/>
          </a:gradFill>
          <a:ln w="9525" cap="flat" cmpd="sng">
            <a:noFill/>
            <a:prstDash val="solid"/>
            <a:round/>
            <a:headEnd type="none" w="med" len="med"/>
            <a:tailEnd type="none" w="med" len="med"/>
          </a:ln>
          <a:effectLst/>
        </p:spPr>
        <p:txBody>
          <a:bodyPr lIns="82124" tIns="41061" rIns="82124" bIns="41061"/>
          <a:lstStyle/>
          <a:p>
            <a:pPr>
              <a:defRPr/>
            </a:pPr>
            <a:endParaRPr lang="en-US" kern="0" dirty="0">
              <a:solidFill>
                <a:sysClr val="windowText" lastClr="000000"/>
              </a:solidFill>
              <a:latin typeface="+mj-lt"/>
              <a:ea typeface="ＭＳ Ｐゴシック" pitchFamily="34" charset="-128"/>
            </a:endParaRPr>
          </a:p>
        </p:txBody>
      </p:sp>
      <p:sp>
        <p:nvSpPr>
          <p:cNvPr id="62" name="Rectangle 61"/>
          <p:cNvSpPr>
            <a:spLocks noChangeArrowheads="1"/>
          </p:cNvSpPr>
          <p:nvPr/>
        </p:nvSpPr>
        <p:spPr bwMode="auto">
          <a:xfrm>
            <a:off x="6022975" y="1730375"/>
            <a:ext cx="862013" cy="2246313"/>
          </a:xfrm>
          <a:prstGeom prst="rect">
            <a:avLst/>
          </a:prstGeom>
          <a:solidFill>
            <a:srgbClr val="A6A6A6"/>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cs typeface="+mn-cs"/>
            </a:endParaRPr>
          </a:p>
        </p:txBody>
      </p:sp>
      <p:sp>
        <p:nvSpPr>
          <p:cNvPr id="31754" name="TextBox 42"/>
          <p:cNvSpPr txBox="1">
            <a:spLocks noChangeArrowheads="1"/>
          </p:cNvSpPr>
          <p:nvPr/>
        </p:nvSpPr>
        <p:spPr bwMode="auto">
          <a:xfrm>
            <a:off x="6884988" y="3048000"/>
            <a:ext cx="15128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pPr>
            <a:r>
              <a:rPr lang="en-US" sz="1400" dirty="0"/>
              <a:t>Service Provider Integration</a:t>
            </a:r>
          </a:p>
        </p:txBody>
      </p:sp>
      <p:sp>
        <p:nvSpPr>
          <p:cNvPr id="31755" name="TextBox 42"/>
          <p:cNvSpPr txBox="1">
            <a:spLocks noChangeArrowheads="1"/>
          </p:cNvSpPr>
          <p:nvPr/>
        </p:nvSpPr>
        <p:spPr bwMode="auto">
          <a:xfrm>
            <a:off x="6884988" y="2117725"/>
            <a:ext cx="15128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pPr>
            <a:r>
              <a:rPr lang="en-US" sz="1400" dirty="0"/>
              <a:t>Management Head-ends</a:t>
            </a:r>
          </a:p>
        </p:txBody>
      </p:sp>
      <p:grpSp>
        <p:nvGrpSpPr>
          <p:cNvPr id="31756" name="Group 105"/>
          <p:cNvGrpSpPr>
            <a:grpSpLocks/>
          </p:cNvGrpSpPr>
          <p:nvPr/>
        </p:nvGrpSpPr>
        <p:grpSpPr bwMode="auto">
          <a:xfrm>
            <a:off x="1447800" y="1731963"/>
            <a:ext cx="4481513" cy="2238375"/>
            <a:chOff x="1447800" y="1731995"/>
            <a:chExt cx="4480899" cy="1981302"/>
          </a:xfrm>
        </p:grpSpPr>
        <p:sp>
          <p:nvSpPr>
            <p:cNvPr id="55" name="Rectangle 54"/>
            <p:cNvSpPr>
              <a:spLocks noChangeArrowheads="1"/>
            </p:cNvSpPr>
            <p:nvPr/>
          </p:nvSpPr>
          <p:spPr bwMode="auto">
            <a:xfrm>
              <a:off x="1453220" y="3117901"/>
              <a:ext cx="4470058" cy="595396"/>
            </a:xfrm>
            <a:prstGeom prst="rect">
              <a:avLst/>
            </a:prstGeom>
            <a:solidFill>
              <a:srgbClr val="BEECFF"/>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pPr algn="ctr" defTabSz="814388" eaLnBrk="0" hangingPunct="0">
                <a:lnSpc>
                  <a:spcPct val="90000"/>
                </a:lnSpc>
                <a:defRPr/>
              </a:pPr>
              <a:endParaRPr lang="en-US" dirty="0">
                <a:latin typeface="Arial" pitchFamily="34" charset="0"/>
                <a:ea typeface="ＭＳ Ｐゴシック" pitchFamily="-107" charset="-128"/>
                <a:cs typeface="+mn-cs"/>
              </a:endParaRPr>
            </a:p>
          </p:txBody>
        </p:sp>
        <p:sp>
          <p:nvSpPr>
            <p:cNvPr id="31759" name="TextBox 27"/>
            <p:cNvSpPr txBox="1">
              <a:spLocks noChangeArrowheads="1"/>
            </p:cNvSpPr>
            <p:nvPr/>
          </p:nvSpPr>
          <p:spPr bwMode="auto">
            <a:xfrm>
              <a:off x="1570854" y="3289219"/>
              <a:ext cx="4234791" cy="27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cs typeface="Arial" charset="0"/>
                </a:rPr>
                <a:t>AnyConnect  Platform</a:t>
              </a:r>
            </a:p>
          </p:txBody>
        </p:sp>
        <p:sp>
          <p:nvSpPr>
            <p:cNvPr id="56" name="Rectangle 55"/>
            <p:cNvSpPr>
              <a:spLocks noChangeArrowheads="1"/>
            </p:cNvSpPr>
            <p:nvPr/>
          </p:nvSpPr>
          <p:spPr bwMode="auto">
            <a:xfrm>
              <a:off x="1447800" y="1731995"/>
              <a:ext cx="4480899" cy="595396"/>
            </a:xfrm>
            <a:prstGeom prst="rect">
              <a:avLst/>
            </a:prstGeom>
            <a:solidFill>
              <a:srgbClr val="015F85"/>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pPr algn="ctr" defTabSz="814388" eaLnBrk="0" hangingPunct="0">
                <a:lnSpc>
                  <a:spcPct val="90000"/>
                </a:lnSpc>
                <a:defRPr/>
              </a:pPr>
              <a:endParaRPr lang="en-US" dirty="0">
                <a:latin typeface="Arial" pitchFamily="34" charset="0"/>
                <a:ea typeface="ＭＳ Ｐゴシック" pitchFamily="-107" charset="-128"/>
                <a:cs typeface="+mn-cs"/>
              </a:endParaRPr>
            </a:p>
          </p:txBody>
        </p:sp>
        <p:sp>
          <p:nvSpPr>
            <p:cNvPr id="31761" name="TextBox 27"/>
            <p:cNvSpPr txBox="1">
              <a:spLocks noChangeArrowheads="1"/>
            </p:cNvSpPr>
            <p:nvPr/>
          </p:nvSpPr>
          <p:spPr bwMode="auto">
            <a:xfrm>
              <a:off x="1447800" y="1842139"/>
              <a:ext cx="4480899" cy="37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50000"/>
                </a:lnSpc>
              </a:pPr>
              <a:r>
                <a:rPr lang="en-US" sz="1400" dirty="0">
                  <a:solidFill>
                    <a:schemeClr val="bg1"/>
                  </a:solidFill>
                  <a:cs typeface="Arial" charset="0"/>
                </a:rPr>
                <a:t>AnyConnect User Interface</a:t>
              </a:r>
            </a:p>
          </p:txBody>
        </p:sp>
        <p:sp>
          <p:nvSpPr>
            <p:cNvPr id="100" name="Rectangle 99"/>
            <p:cNvSpPr>
              <a:spLocks noChangeArrowheads="1"/>
            </p:cNvSpPr>
            <p:nvPr/>
          </p:nvSpPr>
          <p:spPr bwMode="auto">
            <a:xfrm>
              <a:off x="1447800" y="2432126"/>
              <a:ext cx="4480899" cy="595395"/>
            </a:xfrm>
            <a:prstGeom prst="rect">
              <a:avLst/>
            </a:prstGeom>
            <a:solidFill>
              <a:srgbClr val="0088B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pPr algn="ctr" defTabSz="814388" eaLnBrk="0" hangingPunct="0">
                <a:lnSpc>
                  <a:spcPct val="90000"/>
                </a:lnSpc>
                <a:defRPr/>
              </a:pPr>
              <a:endParaRPr lang="en-US" dirty="0">
                <a:latin typeface="Arial" pitchFamily="34" charset="0"/>
                <a:ea typeface="ＭＳ Ｐゴシック" pitchFamily="-107" charset="-128"/>
                <a:cs typeface="+mn-cs"/>
              </a:endParaRPr>
            </a:p>
          </p:txBody>
        </p:sp>
        <p:sp>
          <p:nvSpPr>
            <p:cNvPr id="31763" name="TextBox 42"/>
            <p:cNvSpPr txBox="1">
              <a:spLocks noChangeArrowheads="1"/>
            </p:cNvSpPr>
            <p:nvPr/>
          </p:nvSpPr>
          <p:spPr bwMode="auto">
            <a:xfrm>
              <a:off x="2209205" y="2576039"/>
              <a:ext cx="29580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spcAft>
                  <a:spcPts val="600"/>
                </a:spcAft>
              </a:pPr>
              <a:r>
                <a:rPr lang="en-US" sz="1400" dirty="0">
                  <a:solidFill>
                    <a:schemeClr val="bg1"/>
                  </a:solidFill>
                  <a:cs typeface="Arial" charset="0"/>
                </a:rPr>
                <a:t>Services</a:t>
              </a:r>
            </a:p>
          </p:txBody>
        </p:sp>
      </p:grpSp>
      <p:sp>
        <p:nvSpPr>
          <p:cNvPr id="31757" name="TextBox 42"/>
          <p:cNvSpPr txBox="1">
            <a:spLocks noChangeArrowheads="1"/>
          </p:cNvSpPr>
          <p:nvPr/>
        </p:nvSpPr>
        <p:spPr bwMode="auto">
          <a:xfrm>
            <a:off x="5938838" y="2706688"/>
            <a:ext cx="1031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spcAft>
                <a:spcPts val="600"/>
              </a:spcAft>
            </a:pPr>
            <a:r>
              <a:rPr lang="en-US" sz="1400" dirty="0">
                <a:solidFill>
                  <a:schemeClr val="bg1"/>
                </a:solidFill>
                <a:cs typeface="Arial" charset="0"/>
              </a:rPr>
              <a:t>Interfaces</a:t>
            </a:r>
          </a:p>
        </p:txBody>
      </p:sp>
    </p:spTree>
    <p:extLst>
      <p:ext uri="{BB962C8B-B14F-4D97-AF65-F5344CB8AC3E}">
        <p14:creationId xmlns:p14="http://schemas.microsoft.com/office/powerpoint/2010/main" val="36657922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a:t>
            </a:r>
            <a:endParaRPr lang="en-US" dirty="0"/>
          </a:p>
        </p:txBody>
      </p:sp>
      <p:pic>
        <p:nvPicPr>
          <p:cNvPr id="3" name="Picture 2" descr="topology.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252" y="1415051"/>
            <a:ext cx="8516845" cy="4266533"/>
          </a:xfrm>
          <a:prstGeom prst="rect">
            <a:avLst/>
          </a:prstGeom>
        </p:spPr>
      </p:pic>
      <p:sp>
        <p:nvSpPr>
          <p:cNvPr id="4" name="TextBox 3"/>
          <p:cNvSpPr txBox="1"/>
          <p:nvPr/>
        </p:nvSpPr>
        <p:spPr>
          <a:xfrm>
            <a:off x="347251" y="5883506"/>
            <a:ext cx="8471311" cy="523220"/>
          </a:xfrm>
          <a:prstGeom prst="rect">
            <a:avLst/>
          </a:prstGeom>
          <a:noFill/>
        </p:spPr>
        <p:txBody>
          <a:bodyPr wrap="square" rtlCol="0">
            <a:spAutoFit/>
          </a:bodyPr>
          <a:lstStyle/>
          <a:p>
            <a:r>
              <a:rPr lang="en-US" sz="1400" dirty="0">
                <a:solidFill>
                  <a:schemeClr val="accent6"/>
                </a:solidFill>
              </a:rPr>
              <a:t>B</a:t>
            </a:r>
            <a:r>
              <a:rPr lang="en-US" sz="1400" dirty="0" smtClean="0">
                <a:solidFill>
                  <a:schemeClr val="accent6"/>
                </a:solidFill>
              </a:rPr>
              <a:t>est </a:t>
            </a:r>
            <a:r>
              <a:rPr lang="en-US" sz="1400" dirty="0">
                <a:solidFill>
                  <a:schemeClr val="accent6"/>
                </a:solidFill>
              </a:rPr>
              <a:t>P</a:t>
            </a:r>
            <a:r>
              <a:rPr lang="en-US" sz="1400" dirty="0" smtClean="0">
                <a:solidFill>
                  <a:schemeClr val="accent6"/>
                </a:solidFill>
              </a:rPr>
              <a:t>ractices for AnyConnect with Jabber technical deep dive: </a:t>
            </a:r>
            <a:r>
              <a:rPr lang="en-US" sz="1400" u="sng" dirty="0">
                <a:hlinkClick r:id="rId4"/>
              </a:rPr>
              <a:t>http://jwray-unix.cisco.com/VPN-Public/Jabber/Jabber-Best-Practices-AC.pptx</a:t>
            </a:r>
            <a:endParaRPr lang="en-US" sz="1400" dirty="0">
              <a:solidFill>
                <a:schemeClr val="accent6"/>
              </a:solidFill>
            </a:endParaRPr>
          </a:p>
        </p:txBody>
      </p:sp>
    </p:spTree>
    <p:extLst>
      <p:ext uri="{BB962C8B-B14F-4D97-AF65-F5344CB8AC3E}">
        <p14:creationId xmlns:p14="http://schemas.microsoft.com/office/powerpoint/2010/main" val="184167997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 of Cisco Jabber with AnyConnect</a:t>
            </a:r>
            <a:endParaRPr lang="en-US" dirty="0"/>
          </a:p>
        </p:txBody>
      </p:sp>
    </p:spTree>
    <p:extLst>
      <p:ext uri="{BB962C8B-B14F-4D97-AF65-F5344CB8AC3E}">
        <p14:creationId xmlns:p14="http://schemas.microsoft.com/office/powerpoint/2010/main" val="426149465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Best Approach:</a:t>
            </a:r>
            <a:br>
              <a:rPr lang="en-US" dirty="0" smtClean="0"/>
            </a:br>
            <a:r>
              <a:rPr lang="en-US" sz="3200" dirty="0" smtClean="0"/>
              <a:t>Jabber + AnyConnect for Secure Remote Access</a:t>
            </a:r>
            <a:endParaRPr lang="en-US" sz="3200" dirty="0"/>
          </a:p>
        </p:txBody>
      </p:sp>
      <p:sp>
        <p:nvSpPr>
          <p:cNvPr id="3" name="Text Placeholder 2"/>
          <p:cNvSpPr>
            <a:spLocks noGrp="1"/>
          </p:cNvSpPr>
          <p:nvPr>
            <p:ph type="body" sz="quarter" idx="10"/>
          </p:nvPr>
        </p:nvSpPr>
        <p:spPr>
          <a:xfrm>
            <a:off x="239713" y="1441345"/>
            <a:ext cx="8578850" cy="4812441"/>
          </a:xfrm>
        </p:spPr>
        <p:txBody>
          <a:bodyPr>
            <a:normAutofit/>
          </a:bodyPr>
          <a:lstStyle/>
          <a:p>
            <a:pPr>
              <a:lnSpc>
                <a:spcPct val="120000"/>
              </a:lnSpc>
            </a:pPr>
            <a:r>
              <a:rPr lang="en-US" dirty="0"/>
              <a:t>AnyConnect is a robust </a:t>
            </a:r>
            <a:r>
              <a:rPr lang="en-US" dirty="0" smtClean="0"/>
              <a:t>solution w/range of secure connectivity options (IPSec, SSL, DTLS)</a:t>
            </a:r>
            <a:endParaRPr lang="en-US" dirty="0"/>
          </a:p>
          <a:p>
            <a:pPr>
              <a:lnSpc>
                <a:spcPct val="120000"/>
              </a:lnSpc>
            </a:pPr>
            <a:r>
              <a:rPr lang="en-US" dirty="0" smtClean="0"/>
              <a:t>Platform independence</a:t>
            </a:r>
          </a:p>
          <a:p>
            <a:pPr>
              <a:lnSpc>
                <a:spcPct val="120000"/>
              </a:lnSpc>
            </a:pPr>
            <a:endParaRPr lang="en-US" dirty="0" smtClean="0"/>
          </a:p>
          <a:p>
            <a:pPr>
              <a:lnSpc>
                <a:spcPct val="120000"/>
              </a:lnSpc>
            </a:pPr>
            <a:r>
              <a:rPr lang="en-US" dirty="0" smtClean="0"/>
              <a:t>Provision AnyConnect with 3</a:t>
            </a:r>
            <a:r>
              <a:rPr lang="en-US" baseline="30000" dirty="0" smtClean="0"/>
              <a:t>rd</a:t>
            </a:r>
            <a:r>
              <a:rPr lang="en-US" dirty="0" smtClean="0"/>
              <a:t> party MDM Solutions</a:t>
            </a:r>
          </a:p>
          <a:p>
            <a:pPr>
              <a:lnSpc>
                <a:spcPct val="120000"/>
              </a:lnSpc>
            </a:pPr>
            <a:r>
              <a:rPr lang="en-US" dirty="0"/>
              <a:t>Features independent of transport (Wi-Fi, 3/4G)</a:t>
            </a:r>
          </a:p>
          <a:p>
            <a:pPr>
              <a:lnSpc>
                <a:spcPct val="120000"/>
              </a:lnSpc>
            </a:pPr>
            <a:r>
              <a:rPr lang="en-US" dirty="0" smtClean="0"/>
              <a:t>Configurable </a:t>
            </a:r>
            <a:r>
              <a:rPr lang="en-US" dirty="0"/>
              <a:t>end-user </a:t>
            </a:r>
            <a:r>
              <a:rPr lang="en-US" dirty="0" smtClean="0"/>
              <a:t>experience</a:t>
            </a:r>
          </a:p>
          <a:p>
            <a:pPr>
              <a:lnSpc>
                <a:spcPct val="120000"/>
              </a:lnSpc>
            </a:pPr>
            <a:r>
              <a:rPr lang="en-US" dirty="0"/>
              <a:t>Mobile </a:t>
            </a:r>
            <a:r>
              <a:rPr lang="en-US" dirty="0" smtClean="0"/>
              <a:t>alliances</a:t>
            </a:r>
            <a:endParaRPr lang="en-US" dirty="0"/>
          </a:p>
          <a:p>
            <a:pPr>
              <a:lnSpc>
                <a:spcPct val="120000"/>
              </a:lnSpc>
            </a:pPr>
            <a:endParaRPr lang="en-US" dirty="0"/>
          </a:p>
          <a:p>
            <a:pPr>
              <a:lnSpc>
                <a:spcPct val="120000"/>
              </a:lnSpc>
            </a:pPr>
            <a:endParaRPr lang="en-US" dirty="0" smtClean="0"/>
          </a:p>
          <a:p>
            <a:pPr>
              <a:lnSpc>
                <a:spcPct val="120000"/>
              </a:lnSpc>
            </a:pPr>
            <a:endParaRPr lang="en-US" dirty="0" smtClean="0"/>
          </a:p>
        </p:txBody>
      </p:sp>
      <p:pic>
        <p:nvPicPr>
          <p:cNvPr id="4" name="Picture 2" descr="\\Mv-fs\Projects\Cisco\References\Brand Assets\Corporate Imagery\PNG Images\People\iStock_000003025179Lar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143508" y="3652548"/>
            <a:ext cx="2996764" cy="3205452"/>
          </a:xfrm>
          <a:prstGeom prst="rect">
            <a:avLst/>
          </a:prstGeom>
          <a:noFill/>
        </p:spPr>
      </p:pic>
      <p:grpSp>
        <p:nvGrpSpPr>
          <p:cNvPr id="5" name="Group 43"/>
          <p:cNvGrpSpPr/>
          <p:nvPr/>
        </p:nvGrpSpPr>
        <p:grpSpPr>
          <a:xfrm>
            <a:off x="502132" y="2998310"/>
            <a:ext cx="7975737" cy="505260"/>
            <a:chOff x="381000" y="1409700"/>
            <a:chExt cx="7975737" cy="505260"/>
          </a:xfrm>
        </p:grpSpPr>
        <p:pic>
          <p:nvPicPr>
            <p:cNvPr id="6" name="Picture 5" descr="microsoftwindowsxp2gn-white-txt.png"/>
            <p:cNvPicPr>
              <a:picLocks noChangeAspect="1"/>
            </p:cNvPicPr>
            <p:nvPr/>
          </p:nvPicPr>
          <p:blipFill rotWithShape="1">
            <a:blip r:embed="rId4" cstate="screen">
              <a:extLst>
                <a:ext uri="{28A0092B-C50C-407E-A947-70E740481C1C}">
                  <a14:useLocalDpi xmlns:a14="http://schemas.microsoft.com/office/drawing/2010/main"/>
                </a:ext>
              </a:extLst>
            </a:blip>
            <a:stretch/>
          </p:blipFill>
          <p:spPr bwMode="auto">
            <a:xfrm>
              <a:off x="381000" y="1433760"/>
              <a:ext cx="544434" cy="457141"/>
            </a:xfrm>
            <a:prstGeom prst="rect">
              <a:avLst/>
            </a:prstGeom>
            <a:effectLst>
              <a:glow rad="558800">
                <a:schemeClr val="bg1">
                  <a:alpha val="9000"/>
                </a:schemeClr>
              </a:glow>
            </a:effectLst>
          </p:spPr>
        </p:pic>
        <p:pic>
          <p:nvPicPr>
            <p:cNvPr id="7" name="Picture 6" descr="Apple2.png"/>
            <p:cNvPicPr>
              <a:picLocks noChangeAspect="1"/>
            </p:cNvPicPr>
            <p:nvPr/>
          </p:nvPicPr>
          <p:blipFill>
            <a:blip r:embed="rId5" cstate="screen">
              <a:extLst/>
            </a:blip>
            <a:stretch>
              <a:fillRect/>
            </a:stretch>
          </p:blipFill>
          <p:spPr bwMode="auto">
            <a:xfrm>
              <a:off x="6953465" y="1412707"/>
              <a:ext cx="506333" cy="499246"/>
            </a:xfrm>
            <a:prstGeom prst="rect">
              <a:avLst/>
            </a:prstGeom>
            <a:effectLst>
              <a:glow rad="558800">
                <a:schemeClr val="bg1">
                  <a:alpha val="9000"/>
                </a:schemeClr>
              </a:glow>
            </a:effectLst>
          </p:spPr>
        </p:pic>
        <p:pic>
          <p:nvPicPr>
            <p:cNvPr id="8" name="Picture 7" descr="safari-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6056528" y="1409700"/>
              <a:ext cx="508137" cy="505260"/>
            </a:xfrm>
            <a:prstGeom prst="rect">
              <a:avLst/>
            </a:prstGeom>
            <a:effectLst>
              <a:glow rad="558800">
                <a:schemeClr val="bg1">
                  <a:alpha val="9000"/>
                </a:schemeClr>
              </a:glow>
            </a:effectLst>
          </p:spPr>
        </p:pic>
        <p:pic>
          <p:nvPicPr>
            <p:cNvPr id="9" name="Picture 8" descr="ie-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7848600" y="1409700"/>
              <a:ext cx="508137" cy="505260"/>
            </a:xfrm>
            <a:prstGeom prst="rect">
              <a:avLst/>
            </a:prstGeom>
            <a:effectLst>
              <a:glow rad="558800">
                <a:schemeClr val="bg1">
                  <a:alpha val="9000"/>
                </a:schemeClr>
              </a:glow>
            </a:effectLst>
          </p:spPr>
        </p:pic>
        <p:pic>
          <p:nvPicPr>
            <p:cNvPr id="10" name="Picture 9" descr="Firefox.png"/>
            <p:cNvPicPr>
              <a:picLocks noChangeAspect="1"/>
            </p:cNvPicPr>
            <p:nvPr/>
          </p:nvPicPr>
          <p:blipFill rotWithShape="1">
            <a:blip r:embed="rId8" cstate="screen">
              <a:extLst>
                <a:ext uri="{28A0092B-C50C-407E-A947-70E740481C1C}">
                  <a14:useLocalDpi xmlns:a14="http://schemas.microsoft.com/office/drawing/2010/main"/>
                </a:ext>
              </a:extLst>
            </a:blip>
            <a:stretch/>
          </p:blipFill>
          <p:spPr bwMode="auto">
            <a:xfrm>
              <a:off x="1314234" y="1448797"/>
              <a:ext cx="459744" cy="427066"/>
            </a:xfrm>
            <a:prstGeom prst="rect">
              <a:avLst/>
            </a:prstGeom>
            <a:effectLst>
              <a:glow rad="558800">
                <a:schemeClr val="bg1">
                  <a:alpha val="9000"/>
                </a:schemeClr>
              </a:glow>
            </a:effectLst>
          </p:spPr>
        </p:pic>
        <p:pic>
          <p:nvPicPr>
            <p:cNvPr id="11" name="Picture 10" descr="ios.png"/>
            <p:cNvPicPr>
              <a:picLocks noChangeAspect="1"/>
            </p:cNvPicPr>
            <p:nvPr/>
          </p:nvPicPr>
          <p:blipFill rotWithShape="1">
            <a:blip r:embed="rId9" cstate="screen">
              <a:extLst>
                <a:ext uri="{28A0092B-C50C-407E-A947-70E740481C1C}">
                  <a14:useLocalDpi xmlns:a14="http://schemas.microsoft.com/office/drawing/2010/main"/>
                </a:ext>
              </a:extLst>
            </a:blip>
            <a:stretch/>
          </p:blipFill>
          <p:spPr bwMode="auto">
            <a:xfrm>
              <a:off x="3388678" y="1520977"/>
              <a:ext cx="610975" cy="282706"/>
            </a:xfrm>
            <a:prstGeom prst="rect">
              <a:avLst/>
            </a:prstGeom>
            <a:effectLst>
              <a:glow rad="558800">
                <a:schemeClr val="bg1">
                  <a:alpha val="9000"/>
                </a:schemeClr>
              </a:glow>
            </a:effectLst>
          </p:spPr>
        </p:pic>
        <p:pic>
          <p:nvPicPr>
            <p:cNvPr id="12" name="Picture 11" descr="android.png"/>
            <p:cNvPicPr>
              <a:picLocks noChangeAspect="1"/>
            </p:cNvPicPr>
            <p:nvPr/>
          </p:nvPicPr>
          <p:blipFill rotWithShape="1">
            <a:blip r:embed="rId10" cstate="screen">
              <a:extLst/>
            </a:blip>
            <a:stretch/>
          </p:blipFill>
          <p:spPr bwMode="auto">
            <a:xfrm>
              <a:off x="4388453" y="1423461"/>
              <a:ext cx="436780" cy="477739"/>
            </a:xfrm>
            <a:prstGeom prst="rect">
              <a:avLst/>
            </a:prstGeom>
            <a:effectLst>
              <a:glow rad="558800">
                <a:schemeClr val="bg1">
                  <a:alpha val="9000"/>
                </a:schemeClr>
              </a:glow>
            </a:effectLst>
          </p:spPr>
        </p:pic>
        <p:pic>
          <p:nvPicPr>
            <p:cNvPr id="13" name="Picture 12" descr="ChromeLogo.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5214033" y="1445790"/>
              <a:ext cx="453695" cy="433080"/>
            </a:xfrm>
            <a:prstGeom prst="rect">
              <a:avLst/>
            </a:prstGeom>
            <a:effectLst>
              <a:glow rad="558800">
                <a:schemeClr val="bg1">
                  <a:alpha val="9000"/>
                </a:schemeClr>
              </a:glow>
            </a:effectLst>
          </p:spPr>
        </p:pic>
        <p:pic>
          <p:nvPicPr>
            <p:cNvPr id="14" name="Picture 13" descr="FD9C1266-2F0E-426B-B558-E8F576CB2267.jpg"/>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162778" y="1503580"/>
              <a:ext cx="837100" cy="317500"/>
            </a:xfrm>
            <a:prstGeom prst="rect">
              <a:avLst/>
            </a:prstGeom>
          </p:spPr>
        </p:pic>
      </p:grpSp>
      <p:pic>
        <p:nvPicPr>
          <p:cNvPr id="15" name="Picture 14" descr="FD9C1266-2F0E-426B-B558-E8F576CB2267.jpg"/>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346772" y="5538100"/>
            <a:ext cx="837100" cy="317500"/>
          </a:xfrm>
          <a:prstGeom prst="rect">
            <a:avLst/>
          </a:prstGeom>
        </p:spPr>
      </p:pic>
      <p:pic>
        <p:nvPicPr>
          <p:cNvPr id="16" name="Picture 15" descr="Apple2.png"/>
          <p:cNvPicPr>
            <a:picLocks noChangeAspect="1"/>
          </p:cNvPicPr>
          <p:nvPr/>
        </p:nvPicPr>
        <p:blipFill>
          <a:blip r:embed="rId5" cstate="screen">
            <a:extLst/>
          </a:blip>
          <a:stretch>
            <a:fillRect/>
          </a:stretch>
        </p:blipFill>
        <p:spPr bwMode="auto">
          <a:xfrm>
            <a:off x="2782090" y="5447227"/>
            <a:ext cx="506333" cy="499246"/>
          </a:xfrm>
          <a:prstGeom prst="rect">
            <a:avLst/>
          </a:prstGeom>
          <a:effectLst>
            <a:glow rad="558800">
              <a:schemeClr val="bg1">
                <a:alpha val="9000"/>
              </a:schemeClr>
            </a:glow>
          </a:effectLst>
        </p:spPr>
      </p:pic>
      <p:pic>
        <p:nvPicPr>
          <p:cNvPr id="17" name="Picture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61128" y="5456554"/>
            <a:ext cx="1452952" cy="480592"/>
          </a:xfrm>
          <a:prstGeom prst="rect">
            <a:avLst/>
          </a:prstGeom>
        </p:spPr>
      </p:pic>
    </p:spTree>
    <p:extLst>
      <p:ext uri="{BB962C8B-B14F-4D97-AF65-F5344CB8AC3E}">
        <p14:creationId xmlns:p14="http://schemas.microsoft.com/office/powerpoint/2010/main" val="6318707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9702" y="1324021"/>
            <a:ext cx="8588861" cy="2052685"/>
          </a:xfrm>
          <a:prstGeom prst="round2DiagRect">
            <a:avLst/>
          </a:prstGeom>
          <a:gradFill flip="none" rotWithShape="1">
            <a:gsLst>
              <a:gs pos="0">
                <a:schemeClr val="accent2">
                  <a:lumMod val="60000"/>
                  <a:lumOff val="40000"/>
                </a:schemeClr>
              </a:gs>
              <a:gs pos="100000">
                <a:srgbClr val="FFFFFF"/>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dirty="0"/>
              <a:t>Jabber + </a:t>
            </a:r>
            <a:r>
              <a:rPr lang="en-US" dirty="0" smtClean="0"/>
              <a:t>AnyConnect</a:t>
            </a:r>
            <a:r>
              <a:rPr lang="en-US" dirty="0"/>
              <a:t/>
            </a:r>
            <a:br>
              <a:rPr lang="en-US" dirty="0"/>
            </a:br>
            <a:r>
              <a:rPr lang="en-US" dirty="0" smtClean="0"/>
              <a:t>Solves </a:t>
            </a:r>
            <a:r>
              <a:rPr lang="en-US" dirty="0"/>
              <a:t>B</a:t>
            </a:r>
            <a:r>
              <a:rPr lang="en-US" dirty="0" smtClean="0"/>
              <a:t>usiness &amp; IT Problems</a:t>
            </a:r>
            <a:endParaRPr lang="en-US" dirty="0"/>
          </a:p>
        </p:txBody>
      </p:sp>
      <p:sp>
        <p:nvSpPr>
          <p:cNvPr id="6" name="Round Diagonal Corner Rectangle 5"/>
          <p:cNvSpPr/>
          <p:nvPr/>
        </p:nvSpPr>
        <p:spPr>
          <a:xfrm>
            <a:off x="229702" y="3593326"/>
            <a:ext cx="8588861" cy="2743334"/>
          </a:xfrm>
          <a:prstGeom prst="round2DiagRect">
            <a:avLst/>
          </a:prstGeom>
          <a:gradFill flip="none" rotWithShape="1">
            <a:gsLst>
              <a:gs pos="0">
                <a:schemeClr val="tx1">
                  <a:lumMod val="40000"/>
                  <a:lumOff val="60000"/>
                </a:schemeClr>
              </a:gs>
              <a:gs pos="100000">
                <a:srgbClr val="FFFFFF"/>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Text Placeholder 2"/>
          <p:cNvSpPr>
            <a:spLocks noGrp="1"/>
          </p:cNvSpPr>
          <p:nvPr>
            <p:ph type="body" sz="quarter" idx="10"/>
          </p:nvPr>
        </p:nvSpPr>
        <p:spPr>
          <a:xfrm>
            <a:off x="239713" y="1441345"/>
            <a:ext cx="8578850" cy="4895315"/>
          </a:xfrm>
        </p:spPr>
        <p:txBody>
          <a:bodyPr>
            <a:normAutofit lnSpcReduction="10000"/>
          </a:bodyPr>
          <a:lstStyle/>
          <a:p>
            <a:pPr marL="0" indent="0">
              <a:buNone/>
            </a:pPr>
            <a:r>
              <a:rPr lang="en-US" b="1" dirty="0" smtClean="0">
                <a:solidFill>
                  <a:schemeClr val="accent3">
                    <a:lumMod val="25000"/>
                  </a:schemeClr>
                </a:solidFill>
              </a:rPr>
              <a:t>User needs:</a:t>
            </a:r>
          </a:p>
          <a:p>
            <a:r>
              <a:rPr lang="en-US" dirty="0" smtClean="0">
                <a:solidFill>
                  <a:schemeClr val="accent3">
                    <a:lumMod val="25000"/>
                  </a:schemeClr>
                </a:solidFill>
              </a:rPr>
              <a:t>Simplicity</a:t>
            </a:r>
          </a:p>
          <a:p>
            <a:r>
              <a:rPr lang="en-US" dirty="0"/>
              <a:t>A</a:t>
            </a:r>
            <a:r>
              <a:rPr lang="en-US" dirty="0" smtClean="0"/>
              <a:t>ccess to business apps and collaboration </a:t>
            </a:r>
            <a:r>
              <a:rPr lang="en-US" dirty="0"/>
              <a:t>tools </a:t>
            </a:r>
            <a:r>
              <a:rPr lang="en-US" dirty="0" smtClean="0"/>
              <a:t>anywhere</a:t>
            </a:r>
            <a:endParaRPr lang="en-US" dirty="0"/>
          </a:p>
          <a:p>
            <a:r>
              <a:rPr lang="en-US" dirty="0" smtClean="0"/>
              <a:t>Freedom of device choice</a:t>
            </a:r>
          </a:p>
          <a:p>
            <a:pPr marL="0" indent="0">
              <a:buNone/>
            </a:pPr>
            <a:endParaRPr lang="en-US" dirty="0" smtClean="0"/>
          </a:p>
          <a:p>
            <a:pPr marL="0" indent="0">
              <a:buNone/>
            </a:pPr>
            <a:r>
              <a:rPr lang="en-US" b="1" dirty="0" smtClean="0">
                <a:solidFill>
                  <a:srgbClr val="104657"/>
                </a:solidFill>
              </a:rPr>
              <a:t>IT needs: </a:t>
            </a:r>
          </a:p>
          <a:p>
            <a:r>
              <a:rPr lang="en-US" dirty="0" smtClean="0"/>
              <a:t>Accelerate </a:t>
            </a:r>
            <a:r>
              <a:rPr lang="en-US" dirty="0"/>
              <a:t>business </a:t>
            </a:r>
            <a:r>
              <a:rPr lang="en-US" dirty="0" smtClean="0"/>
              <a:t>agility </a:t>
            </a:r>
            <a:endParaRPr lang="en-US" dirty="0"/>
          </a:p>
          <a:p>
            <a:r>
              <a:rPr lang="en-US" dirty="0"/>
              <a:t>Provide a superior </a:t>
            </a:r>
            <a:r>
              <a:rPr lang="en-US" dirty="0" smtClean="0"/>
              <a:t>experience</a:t>
            </a:r>
          </a:p>
          <a:p>
            <a:r>
              <a:rPr lang="en-US" dirty="0" smtClean="0"/>
              <a:t>Manage risk</a:t>
            </a:r>
          </a:p>
          <a:p>
            <a:r>
              <a:rPr lang="en-US" dirty="0" smtClean="0"/>
              <a:t>Keep </a:t>
            </a:r>
            <a:r>
              <a:rPr lang="en-US" dirty="0"/>
              <a:t>costs in </a:t>
            </a:r>
            <a:r>
              <a:rPr lang="en-US" dirty="0" smtClean="0"/>
              <a:t>line</a:t>
            </a:r>
          </a:p>
        </p:txBody>
      </p:sp>
    </p:spTree>
    <p:extLst>
      <p:ext uri="{BB962C8B-B14F-4D97-AF65-F5344CB8AC3E}">
        <p14:creationId xmlns:p14="http://schemas.microsoft.com/office/powerpoint/2010/main" val="346635986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AnyConnect Experience</a:t>
            </a:r>
            <a:br>
              <a:rPr lang="en-US" dirty="0" smtClean="0"/>
            </a:br>
            <a:r>
              <a:rPr lang="en-US" sz="3200" b="0" dirty="0" smtClean="0">
                <a:solidFill>
                  <a:schemeClr val="tx1"/>
                </a:solidFill>
              </a:rPr>
              <a:t>End User perspective</a:t>
            </a:r>
            <a:endParaRPr lang="en-US" sz="3200" b="0" dirty="0">
              <a:solidFill>
                <a:schemeClr val="tx1"/>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20129704"/>
              </p:ext>
            </p:extLst>
          </p:nvPr>
        </p:nvGraphicFramePr>
        <p:xfrm>
          <a:off x="239713" y="1315739"/>
          <a:ext cx="8578850" cy="5067039"/>
        </p:xfrm>
        <a:graphic>
          <a:graphicData uri="http://schemas.openxmlformats.org/drawingml/2006/table">
            <a:tbl>
              <a:tblPr firstRow="1" bandRow="1">
                <a:tableStyleId>{284E427A-3D55-4303-BF80-6455036E1DE7}</a:tableStyleId>
              </a:tblPr>
              <a:tblGrid>
                <a:gridCol w="2536950"/>
                <a:gridCol w="6041900"/>
              </a:tblGrid>
              <a:tr h="184879">
                <a:tc>
                  <a:txBody>
                    <a:bodyPr/>
                    <a:lstStyle/>
                    <a:p>
                      <a:r>
                        <a:rPr lang="en-US" sz="1400" dirty="0" smtClean="0"/>
                        <a:t>Feature/Benefit</a:t>
                      </a:r>
                      <a:endParaRPr lang="en-US" sz="1400" dirty="0"/>
                    </a:p>
                  </a:txBody>
                  <a:tcPr marL="75539" marR="75539" anchor="b"/>
                </a:tc>
                <a:tc>
                  <a:txBody>
                    <a:bodyPr/>
                    <a:lstStyle/>
                    <a:p>
                      <a:pPr algn="ctr"/>
                      <a:r>
                        <a:rPr lang="en-US" sz="1400" dirty="0" smtClean="0"/>
                        <a:t>AnyConnect Secure Mobility Client</a:t>
                      </a:r>
                      <a:endParaRPr lang="en-US" sz="1400" dirty="0"/>
                    </a:p>
                  </a:txBody>
                  <a:tcPr marL="75539" marR="75539" anchor="b"/>
                </a:tc>
              </a:tr>
              <a:tr h="417042">
                <a:tc>
                  <a:txBody>
                    <a:bodyPr/>
                    <a:lstStyle/>
                    <a:p>
                      <a:r>
                        <a:rPr lang="en-US" sz="1400" dirty="0" smtClean="0"/>
                        <a:t>Sweet spot:</a:t>
                      </a:r>
                      <a:r>
                        <a:rPr lang="en-US" sz="1400" baseline="0" dirty="0" smtClean="0"/>
                        <a:t> u</a:t>
                      </a:r>
                      <a:r>
                        <a:rPr lang="en-US" sz="1400" dirty="0" smtClean="0"/>
                        <a:t>se case description</a:t>
                      </a:r>
                      <a:endParaRPr lang="en-US" sz="1400" dirty="0"/>
                    </a:p>
                  </a:txBody>
                  <a:tcPr marL="75539" marR="75539"/>
                </a:tc>
                <a:tc>
                  <a:txBody>
                    <a:bodyPr/>
                    <a:lstStyle/>
                    <a:p>
                      <a:pPr algn="l"/>
                      <a:r>
                        <a:rPr lang="en-US" sz="1400" dirty="0" smtClean="0"/>
                        <a:t>PC, tablet,</a:t>
                      </a:r>
                      <a:r>
                        <a:rPr lang="en-US" sz="1400" baseline="0" dirty="0" smtClean="0"/>
                        <a:t> or smartphone used either exclusively for business or for mixed business &amp; personal use. Single VPN solution across a user’s multiple devices.</a:t>
                      </a:r>
                      <a:endParaRPr lang="en-US" sz="1400" dirty="0"/>
                    </a:p>
                  </a:txBody>
                  <a:tcPr marL="75539" marR="75539"/>
                </a:tc>
              </a:tr>
              <a:tr h="184879">
                <a:tc>
                  <a:txBody>
                    <a:bodyPr/>
                    <a:lstStyle/>
                    <a:p>
                      <a:r>
                        <a:rPr lang="en-US" sz="1400" dirty="0" smtClean="0"/>
                        <a:t>Device choice</a:t>
                      </a:r>
                      <a:endParaRPr lang="en-US" sz="1400" dirty="0"/>
                    </a:p>
                  </a:txBody>
                  <a:tcPr marL="75539" marR="75539"/>
                </a:tc>
                <a:tc>
                  <a:txBody>
                    <a:bodyPr/>
                    <a:lstStyle/>
                    <a:p>
                      <a:pPr algn="l"/>
                      <a:r>
                        <a:rPr lang="en-US" sz="1400" dirty="0" smtClean="0"/>
                        <a:t>Windows, Mac, iPad, iPhone,</a:t>
                      </a:r>
                      <a:r>
                        <a:rPr lang="en-US" sz="1400" baseline="0" dirty="0" smtClean="0"/>
                        <a:t> Android</a:t>
                      </a:r>
                      <a:endParaRPr lang="en-US" sz="1400" dirty="0"/>
                    </a:p>
                  </a:txBody>
                  <a:tcPr marL="75539" marR="75539"/>
                </a:tc>
              </a:tr>
              <a:tr h="184879">
                <a:tc>
                  <a:txBody>
                    <a:bodyPr/>
                    <a:lstStyle/>
                    <a:p>
                      <a:r>
                        <a:rPr lang="en-US" sz="1400" dirty="0" smtClean="0"/>
                        <a:t>Security control</a:t>
                      </a:r>
                      <a:endParaRPr lang="en-US" sz="1400" dirty="0"/>
                    </a:p>
                  </a:txBody>
                  <a:tcPr marL="75539" marR="75539"/>
                </a:tc>
                <a:tc>
                  <a:txBody>
                    <a:bodyPr/>
                    <a:lstStyle/>
                    <a:p>
                      <a:pPr algn="l"/>
                      <a:r>
                        <a:rPr lang="en-US" sz="1400" dirty="0" smtClean="0"/>
                        <a:t>Always on, user controlled</a:t>
                      </a:r>
                      <a:endParaRPr lang="en-US" sz="1400" dirty="0"/>
                    </a:p>
                  </a:txBody>
                  <a:tcPr marL="75539" marR="75539"/>
                </a:tc>
              </a:tr>
              <a:tr h="308480">
                <a:tc>
                  <a:txBody>
                    <a:bodyPr/>
                    <a:lstStyle/>
                    <a:p>
                      <a:r>
                        <a:rPr lang="en-US" sz="1400" dirty="0" smtClean="0"/>
                        <a:t>Enterprise traffic</a:t>
                      </a:r>
                      <a:endParaRPr lang="en-US" sz="1400" dirty="0"/>
                    </a:p>
                  </a:txBody>
                  <a:tcPr marL="75539" marR="755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All</a:t>
                      </a:r>
                      <a:r>
                        <a:rPr lang="en-US" sz="1400" baseline="0" dirty="0" smtClean="0"/>
                        <a:t> app traffic on device</a:t>
                      </a:r>
                      <a:r>
                        <a:rPr lang="en-US" sz="1400" dirty="0" smtClean="0"/>
                        <a:t> </a:t>
                      </a:r>
                      <a:r>
                        <a:rPr lang="en-US" sz="1400" baseline="0" dirty="0" smtClean="0"/>
                        <a:t>traverses through enterprise via a single point of entry</a:t>
                      </a:r>
                      <a:endParaRPr lang="en-US" sz="1400" dirty="0" smtClean="0"/>
                    </a:p>
                  </a:txBody>
                  <a:tcPr marL="75539" marR="75539"/>
                </a:tc>
              </a:tr>
              <a:tr h="417042">
                <a:tc>
                  <a:txBody>
                    <a:bodyPr/>
                    <a:lstStyle/>
                    <a:p>
                      <a:r>
                        <a:rPr lang="en-US" sz="1400" dirty="0" smtClean="0"/>
                        <a:t>Application</a:t>
                      </a:r>
                      <a:r>
                        <a:rPr lang="en-US" sz="1400" baseline="0" dirty="0" smtClean="0"/>
                        <a:t> experience</a:t>
                      </a:r>
                      <a:endParaRPr lang="en-US" sz="1400" dirty="0"/>
                    </a:p>
                  </a:txBody>
                  <a:tcPr marL="75539" marR="755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Jabber</a:t>
                      </a:r>
                      <a:r>
                        <a:rPr lang="en-US" sz="1400" baseline="0" dirty="0" smtClean="0"/>
                        <a:t> and AnyConnect are separate applications, but with iOS VPN on demand, Jabber will automatically launch AnyConnect. AnyConnect works with internal business applications without special integration or development.</a:t>
                      </a:r>
                      <a:endParaRPr lang="en-US" sz="1400" dirty="0" smtClean="0"/>
                    </a:p>
                  </a:txBody>
                  <a:tcPr marL="75539" marR="75539"/>
                </a:tc>
              </a:tr>
              <a:tr h="308480">
                <a:tc>
                  <a:txBody>
                    <a:bodyPr/>
                    <a:lstStyle/>
                    <a:p>
                      <a:r>
                        <a:rPr lang="en-US" sz="1400" dirty="0" smtClean="0"/>
                        <a:t>Local resource</a:t>
                      </a:r>
                      <a:r>
                        <a:rPr lang="en-US" sz="1400" baseline="0" dirty="0" smtClean="0"/>
                        <a:t> access</a:t>
                      </a:r>
                      <a:endParaRPr lang="en-US" sz="1400" dirty="0"/>
                    </a:p>
                  </a:txBody>
                  <a:tcPr marL="75539" marR="755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Use</a:t>
                      </a:r>
                      <a:r>
                        <a:rPr lang="en-US" sz="1400" baseline="0" dirty="0" smtClean="0">
                          <a:solidFill>
                            <a:schemeClr val="tx1"/>
                          </a:solidFill>
                        </a:rPr>
                        <a:t> split-tunnel approach</a:t>
                      </a:r>
                      <a:endParaRPr lang="en-US" sz="1400" dirty="0" smtClean="0">
                        <a:solidFill>
                          <a:schemeClr val="tx1"/>
                        </a:solidFill>
                      </a:endParaRPr>
                    </a:p>
                  </a:txBody>
                  <a:tcPr marL="75539" marR="75539"/>
                </a:tc>
              </a:tr>
              <a:tr h="184879">
                <a:tc>
                  <a:txBody>
                    <a:bodyPr/>
                    <a:lstStyle/>
                    <a:p>
                      <a:r>
                        <a:rPr lang="en-US" sz="1400" dirty="0" smtClean="0"/>
                        <a:t>Voice calls</a:t>
                      </a:r>
                      <a:endParaRPr lang="en-US" sz="1400" dirty="0"/>
                    </a:p>
                  </a:txBody>
                  <a:tcPr marL="75539" marR="755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VOIP friendly D-TLS</a:t>
                      </a:r>
                    </a:p>
                  </a:txBody>
                  <a:tcPr marL="75539" marR="75539"/>
                </a:tc>
              </a:tr>
              <a:tr h="308480">
                <a:tc>
                  <a:txBody>
                    <a:bodyPr/>
                    <a:lstStyle/>
                    <a:p>
                      <a:r>
                        <a:rPr lang="en-US" sz="1400" dirty="0" smtClean="0"/>
                        <a:t>Trusted Network Detection</a:t>
                      </a:r>
                      <a:endParaRPr lang="en-US" sz="14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AnyConnect will automatically connect when outside the trusted network, and disconnect when inside the trusted network</a:t>
                      </a:r>
                    </a:p>
                  </a:txBody>
                  <a:tcPr marL="75539" marR="75539"/>
                </a:tc>
              </a:tr>
              <a:tr h="308480">
                <a:tc>
                  <a:txBody>
                    <a:bodyPr/>
                    <a:lstStyle/>
                    <a:p>
                      <a:r>
                        <a:rPr lang="en-US" sz="1400" dirty="0" smtClean="0"/>
                        <a:t>Roaming</a:t>
                      </a:r>
                      <a:endParaRPr lang="en-US" sz="1400" dirty="0"/>
                    </a:p>
                  </a:txBody>
                  <a:tcPr marL="75539" marR="755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Roaming friendly and fast reconnects (i.e.</a:t>
                      </a:r>
                      <a:r>
                        <a:rPr lang="en-US" sz="1400" baseline="0" dirty="0" smtClean="0"/>
                        <a:t> IP address caching)</a:t>
                      </a:r>
                      <a:endParaRPr lang="en-US" sz="1400" dirty="0" smtClean="0"/>
                    </a:p>
                  </a:txBody>
                  <a:tcPr marL="75539" marR="75539"/>
                </a:tc>
              </a:tr>
              <a:tr h="295404">
                <a:tc>
                  <a:txBody>
                    <a:bodyPr/>
                    <a:lstStyle/>
                    <a:p>
                      <a:r>
                        <a:rPr lang="en-US" sz="1400" dirty="0" smtClean="0"/>
                        <a:t>Marketing Message</a:t>
                      </a:r>
                      <a:endParaRPr lang="en-US" sz="1400" dirty="0"/>
                    </a:p>
                  </a:txBody>
                  <a:tcPr marL="75539" marR="755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Built</a:t>
                      </a:r>
                      <a:r>
                        <a:rPr lang="en-US" sz="1400" baseline="0" dirty="0" smtClean="0"/>
                        <a:t> for the BYOD and Post-PC era. Microsoft attacks with FUD on VPN limitations.</a:t>
                      </a:r>
                      <a:endParaRPr lang="en-US" sz="1400" dirty="0" smtClean="0"/>
                    </a:p>
                  </a:txBody>
                  <a:tcPr marL="75539" marR="75539"/>
                </a:tc>
              </a:tr>
            </a:tbl>
          </a:graphicData>
        </a:graphic>
      </p:graphicFrame>
    </p:spTree>
    <p:extLst>
      <p:ext uri="{BB962C8B-B14F-4D97-AF65-F5344CB8AC3E}">
        <p14:creationId xmlns:p14="http://schemas.microsoft.com/office/powerpoint/2010/main" val="21231448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AnyConnect Experience</a:t>
            </a:r>
            <a:br>
              <a:rPr lang="en-US" dirty="0" smtClean="0"/>
            </a:br>
            <a:r>
              <a:rPr lang="en-US" sz="3200" b="0" dirty="0" smtClean="0">
                <a:solidFill>
                  <a:schemeClr val="tx1"/>
                </a:solidFill>
              </a:rPr>
              <a:t>Admin/InfoSec perspective</a:t>
            </a:r>
            <a:endParaRPr lang="en-US" sz="3200" b="0" dirty="0">
              <a:solidFill>
                <a:schemeClr val="tx1"/>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129284977"/>
              </p:ext>
            </p:extLst>
          </p:nvPr>
        </p:nvGraphicFramePr>
        <p:xfrm>
          <a:off x="229702" y="1600199"/>
          <a:ext cx="8588861" cy="3995601"/>
        </p:xfrm>
        <a:graphic>
          <a:graphicData uri="http://schemas.openxmlformats.org/drawingml/2006/table">
            <a:tbl>
              <a:tblPr firstRow="1" bandRow="1">
                <a:tableStyleId>{073A0DAA-6AF3-43AB-8588-CEC1D06C72B9}</a:tableStyleId>
              </a:tblPr>
              <a:tblGrid>
                <a:gridCol w="2683927"/>
                <a:gridCol w="5904934"/>
              </a:tblGrid>
              <a:tr h="375655">
                <a:tc>
                  <a:txBody>
                    <a:bodyPr/>
                    <a:lstStyle/>
                    <a:p>
                      <a:r>
                        <a:rPr lang="en-US" sz="1600" dirty="0" smtClean="0"/>
                        <a:t>Feature</a:t>
                      </a:r>
                      <a:endParaRPr lang="en-US" sz="1600" dirty="0"/>
                    </a:p>
                  </a:txBody>
                  <a:tcPr marL="90935" marR="90935" anchor="b"/>
                </a:tc>
                <a:tc>
                  <a:txBody>
                    <a:bodyPr/>
                    <a:lstStyle/>
                    <a:p>
                      <a:pPr algn="ctr"/>
                      <a:r>
                        <a:rPr lang="en-US" sz="1600" dirty="0" smtClean="0"/>
                        <a:t>AnyConnect Secure Mobility Client</a:t>
                      </a:r>
                      <a:endParaRPr lang="en-US" sz="1600" dirty="0"/>
                    </a:p>
                  </a:txBody>
                  <a:tcPr marL="90935" marR="90935" anchor="b"/>
                </a:tc>
              </a:tr>
              <a:tr h="648858">
                <a:tc>
                  <a:txBody>
                    <a:bodyPr/>
                    <a:lstStyle/>
                    <a:p>
                      <a:r>
                        <a:rPr lang="en-US" sz="1600" dirty="0" smtClean="0"/>
                        <a:t>Installation</a:t>
                      </a:r>
                      <a:r>
                        <a:rPr lang="en-US" sz="1600" baseline="0" dirty="0" smtClean="0"/>
                        <a:t> and Administration</a:t>
                      </a:r>
                      <a:endParaRPr lang="en-US" sz="1600" dirty="0"/>
                    </a:p>
                  </a:txBody>
                  <a:tcPr marL="90935" marR="90935"/>
                </a:tc>
                <a:tc>
                  <a:txBody>
                    <a:bodyPr/>
                    <a:lstStyle/>
                    <a:p>
                      <a:pPr algn="l"/>
                      <a:r>
                        <a:rPr lang="en-US" sz="1600" dirty="0" smtClean="0"/>
                        <a:t>Multiple approaches, but</a:t>
                      </a:r>
                      <a:r>
                        <a:rPr lang="en-US" sz="1600" baseline="0" dirty="0" smtClean="0"/>
                        <a:t> easiest is h</a:t>
                      </a:r>
                      <a:r>
                        <a:rPr lang="en-US" sz="1600" dirty="0" smtClean="0"/>
                        <a:t>andled</a:t>
                      </a:r>
                      <a:r>
                        <a:rPr lang="en-US" sz="1600" baseline="0" dirty="0" smtClean="0"/>
                        <a:t> through ASA.  Separate setup from Jabber app.</a:t>
                      </a:r>
                      <a:endParaRPr lang="en-US" sz="1600" dirty="0"/>
                    </a:p>
                  </a:txBody>
                  <a:tcPr marL="90935" marR="90935"/>
                </a:tc>
              </a:tr>
              <a:tr h="922062">
                <a:tc>
                  <a:txBody>
                    <a:bodyPr/>
                    <a:lstStyle/>
                    <a:p>
                      <a:r>
                        <a:rPr lang="en-US" sz="1600" dirty="0" smtClean="0"/>
                        <a:t>Client</a:t>
                      </a:r>
                      <a:r>
                        <a:rPr lang="en-US" sz="1600" baseline="0" dirty="0" smtClean="0"/>
                        <a:t> setup and management</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Provisione</a:t>
                      </a:r>
                      <a:r>
                        <a:rPr lang="en-US" sz="1600" baseline="0" dirty="0" smtClean="0"/>
                        <a:t>d through ASA. </a:t>
                      </a:r>
                      <a:r>
                        <a:rPr lang="en-GB" sz="1600" dirty="0" smtClean="0"/>
                        <a:t>Single VPN instance, single VPN user account</a:t>
                      </a:r>
                      <a:r>
                        <a:rPr lang="en-GB" sz="1600" baseline="0" dirty="0" smtClean="0"/>
                        <a:t> across multiple devices – one setup. SCEP is supported.</a:t>
                      </a:r>
                      <a:endParaRPr lang="en-GB" sz="1600" dirty="0" smtClean="0"/>
                    </a:p>
                  </a:txBody>
                  <a:tcPr/>
                </a:tc>
              </a:tr>
              <a:tr h="375655">
                <a:tc>
                  <a:txBody>
                    <a:bodyPr/>
                    <a:lstStyle/>
                    <a:p>
                      <a:r>
                        <a:rPr lang="en-US" sz="1600" dirty="0" smtClean="0"/>
                        <a:t>Infrastructure</a:t>
                      </a:r>
                      <a:endParaRPr lang="en-US" sz="16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Standard security, encryption, authentication types</a:t>
                      </a:r>
                      <a:endParaRPr lang="en-US" sz="1600" dirty="0" smtClean="0"/>
                    </a:p>
                  </a:txBody>
                  <a:tcPr marL="90935" marR="90935"/>
                </a:tc>
              </a:tr>
              <a:tr h="648858">
                <a:tc>
                  <a:txBody>
                    <a:bodyPr/>
                    <a:lstStyle/>
                    <a:p>
                      <a:r>
                        <a:rPr lang="en-US" sz="1600" dirty="0" smtClean="0"/>
                        <a:t>Licensing</a:t>
                      </a:r>
                      <a:endParaRPr lang="en-US" sz="16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Requires</a:t>
                      </a:r>
                      <a:r>
                        <a:rPr lang="en-US" sz="1600" baseline="0" dirty="0" smtClean="0"/>
                        <a:t> AnyConnect Essentials or Premium. Jabber has multiple licensing options, separate from AnyConnect.</a:t>
                      </a:r>
                      <a:endParaRPr lang="en-US" sz="1600" dirty="0" smtClean="0"/>
                    </a:p>
                  </a:txBody>
                  <a:tcPr marL="90935" marR="90935"/>
                </a:tc>
              </a:tr>
              <a:tr h="375655">
                <a:tc>
                  <a:txBody>
                    <a:bodyPr/>
                    <a:lstStyle/>
                    <a:p>
                      <a:r>
                        <a:rPr lang="en-US" sz="1600" dirty="0" smtClean="0"/>
                        <a:t>Branch access</a:t>
                      </a:r>
                      <a:endParaRPr lang="en-US" sz="16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ASA</a:t>
                      </a:r>
                    </a:p>
                  </a:txBody>
                  <a:tcPr marL="90935" marR="90935"/>
                </a:tc>
              </a:tr>
              <a:tr h="648858">
                <a:tc>
                  <a:txBody>
                    <a:bodyPr/>
                    <a:lstStyle/>
                    <a:p>
                      <a:r>
                        <a:rPr lang="en-US" sz="1600" dirty="0" smtClean="0"/>
                        <a:t>Protocols</a:t>
                      </a:r>
                      <a:endParaRPr lang="en-US" sz="16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IPsec and SSL (DTLS and SSL) for tunneling.</a:t>
                      </a:r>
                      <a:r>
                        <a:rPr lang="en-US" sz="16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Multiple authentication types.</a:t>
                      </a:r>
                      <a:endParaRPr lang="en-US" sz="1600" dirty="0" smtClean="0"/>
                    </a:p>
                  </a:txBody>
                  <a:tcPr marL="90935" marR="90935"/>
                </a:tc>
              </a:tr>
            </a:tbl>
          </a:graphicData>
        </a:graphic>
      </p:graphicFrame>
    </p:spTree>
    <p:extLst>
      <p:ext uri="{BB962C8B-B14F-4D97-AF65-F5344CB8AC3E}">
        <p14:creationId xmlns:p14="http://schemas.microsoft.com/office/powerpoint/2010/main" val="28105811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93" y="399142"/>
            <a:ext cx="8112125" cy="3290541"/>
          </a:xfrm>
        </p:spPr>
        <p:txBody>
          <a:bodyPr/>
          <a:lstStyle/>
          <a:p>
            <a:r>
              <a:rPr lang="en-US" dirty="0" smtClean="0"/>
              <a:t>Competitive Positioning </a:t>
            </a:r>
            <a:endParaRPr lang="en-US" dirty="0"/>
          </a:p>
        </p:txBody>
      </p:sp>
    </p:spTree>
    <p:extLst>
      <p:ext uri="{BB962C8B-B14F-4D97-AF65-F5344CB8AC3E}">
        <p14:creationId xmlns:p14="http://schemas.microsoft.com/office/powerpoint/2010/main" val="12384142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Secure Remote Access </a:t>
            </a:r>
            <a:endParaRPr lang="en-US" dirty="0"/>
          </a:p>
        </p:txBody>
      </p:sp>
      <p:sp>
        <p:nvSpPr>
          <p:cNvPr id="3" name="Text Placeholder 2"/>
          <p:cNvSpPr>
            <a:spLocks noGrp="1"/>
          </p:cNvSpPr>
          <p:nvPr>
            <p:ph type="body" sz="quarter" idx="10"/>
          </p:nvPr>
        </p:nvSpPr>
        <p:spPr>
          <a:xfrm>
            <a:off x="239713" y="2787027"/>
            <a:ext cx="4122425" cy="3518417"/>
          </a:xfrm>
          <a:gradFill flip="none" rotWithShape="1">
            <a:gsLst>
              <a:gs pos="0">
                <a:schemeClr val="accent2">
                  <a:lumMod val="60000"/>
                  <a:lumOff val="40000"/>
                </a:schemeClr>
              </a:gs>
              <a:gs pos="100000">
                <a:srgbClr val="FFFFFF"/>
              </a:gs>
            </a:gsLst>
            <a:lin ang="5400000" scaled="0"/>
            <a:tileRect/>
          </a:gradFill>
        </p:spPr>
        <p:txBody>
          <a:bodyPr vert="horz" lIns="91440" tIns="45720" rIns="91440" bIns="45720" rtlCol="0">
            <a:normAutofit/>
          </a:bodyPr>
          <a:lstStyle/>
          <a:p>
            <a:pPr marL="0" indent="0">
              <a:lnSpc>
                <a:spcPct val="120000"/>
              </a:lnSpc>
              <a:buNone/>
            </a:pPr>
            <a:r>
              <a:rPr lang="en-US" sz="2200" dirty="0"/>
              <a:t>Advantages:</a:t>
            </a:r>
          </a:p>
          <a:p>
            <a:pPr>
              <a:lnSpc>
                <a:spcPct val="120000"/>
              </a:lnSpc>
            </a:pPr>
            <a:r>
              <a:rPr lang="en-US" sz="2200" dirty="0"/>
              <a:t>Simple – No need to launch separate VPN application</a:t>
            </a:r>
          </a:p>
          <a:p>
            <a:pPr>
              <a:lnSpc>
                <a:spcPct val="120000"/>
              </a:lnSpc>
            </a:pPr>
            <a:r>
              <a:rPr lang="en-US" sz="2200" dirty="0"/>
              <a:t>Only secures Lync traffic</a:t>
            </a:r>
          </a:p>
          <a:p>
            <a:pPr>
              <a:lnSpc>
                <a:spcPct val="120000"/>
              </a:lnSpc>
            </a:pPr>
            <a:endParaRPr lang="en-US" sz="2200" dirty="0"/>
          </a:p>
          <a:p>
            <a:pPr>
              <a:lnSpc>
                <a:spcPct val="120000"/>
              </a:lnSpc>
            </a:pPr>
            <a:endParaRPr lang="en-US" sz="2200" dirty="0"/>
          </a:p>
        </p:txBody>
      </p:sp>
      <p:sp>
        <p:nvSpPr>
          <p:cNvPr id="4" name="Text Placeholder 3"/>
          <p:cNvSpPr>
            <a:spLocks noGrp="1"/>
          </p:cNvSpPr>
          <p:nvPr>
            <p:ph type="body" sz="quarter" idx="11"/>
          </p:nvPr>
        </p:nvSpPr>
        <p:spPr>
          <a:xfrm>
            <a:off x="4706781" y="2787027"/>
            <a:ext cx="4122425" cy="3518417"/>
          </a:xfrm>
          <a:gradFill>
            <a:gsLst>
              <a:gs pos="0">
                <a:schemeClr val="accent3"/>
              </a:gs>
              <a:gs pos="100000">
                <a:schemeClr val="bg1"/>
              </a:gs>
            </a:gsLst>
            <a:lin ang="5400000" scaled="0"/>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marL="0" indent="0">
              <a:buNone/>
            </a:pPr>
            <a:r>
              <a:rPr lang="en-US" sz="2200" dirty="0"/>
              <a:t>Disadvantages:</a:t>
            </a:r>
          </a:p>
          <a:p>
            <a:r>
              <a:rPr lang="en-US" sz="2200" dirty="0"/>
              <a:t>Complex – Requires lots of Windows servers in DMZ</a:t>
            </a:r>
          </a:p>
          <a:p>
            <a:r>
              <a:rPr lang="en-US" sz="2200" dirty="0"/>
              <a:t>Vulnerabilities – Denial of Service, Lots of security holes</a:t>
            </a:r>
          </a:p>
          <a:p>
            <a:r>
              <a:rPr lang="en-US" sz="2200" dirty="0"/>
              <a:t>Only secures Lync traffic, what about other apps?</a:t>
            </a:r>
          </a:p>
          <a:p>
            <a:pPr marL="0" indent="0">
              <a:buNone/>
            </a:pPr>
            <a:endParaRPr lang="en-US" sz="2200" dirty="0"/>
          </a:p>
        </p:txBody>
      </p:sp>
      <p:sp>
        <p:nvSpPr>
          <p:cNvPr id="5" name="TextBox 4"/>
          <p:cNvSpPr txBox="1"/>
          <p:nvPr/>
        </p:nvSpPr>
        <p:spPr>
          <a:xfrm>
            <a:off x="719270" y="1517132"/>
            <a:ext cx="7765868" cy="928203"/>
          </a:xfrm>
          <a:prstGeom prst="rect">
            <a:avLst/>
          </a:prstGeom>
          <a:solidFill>
            <a:schemeClr val="accent6">
              <a:lumMod val="40000"/>
              <a:lumOff val="60000"/>
              <a:alpha val="73000"/>
            </a:schemeClr>
          </a:solidFill>
        </p:spPr>
        <p:txBody>
          <a:bodyPr vert="horz" lIns="91440" tIns="45720" rIns="91440" bIns="45720" rtlCol="0">
            <a:normAutofit/>
          </a:bodyPr>
          <a:lstStyle>
            <a:lvl1pPr indent="0" defTabSz="914400">
              <a:lnSpc>
                <a:spcPct val="95000"/>
              </a:lnSpc>
              <a:spcBef>
                <a:spcPts val="1480"/>
              </a:spcBef>
              <a:buClr>
                <a:schemeClr val="tx2"/>
              </a:buClr>
              <a:buSzPct val="90000"/>
              <a:buFont typeface="Arial" pitchFamily="34" charset="0"/>
              <a:buNone/>
              <a:tabLst/>
              <a:defRPr lang="en-US" sz="2200">
                <a:solidFill>
                  <a:srgbClr val="435153"/>
                </a:solidFill>
                <a:latin typeface="+mj-lt"/>
              </a:defRPr>
            </a:lvl1pPr>
            <a:lvl2pPr marL="406400" lvl="1" indent="0" defTabSz="914400">
              <a:lnSpc>
                <a:spcPct val="95000"/>
              </a:lnSpc>
              <a:spcBef>
                <a:spcPts val="600"/>
              </a:spcBef>
              <a:buClr>
                <a:schemeClr val="tx2"/>
              </a:buClr>
              <a:buFontTx/>
              <a:buNone/>
              <a:defRPr lang="en-US">
                <a:solidFill>
                  <a:srgbClr val="435153"/>
                </a:solidFill>
                <a:latin typeface="+mj-lt"/>
              </a:defRPr>
            </a:lvl2pPr>
            <a:lvl3pPr marL="571500" indent="-1588" defTabSz="914400">
              <a:lnSpc>
                <a:spcPct val="95000"/>
              </a:lnSpc>
              <a:spcBef>
                <a:spcPts val="840"/>
              </a:spcBef>
              <a:buFont typeface="Arial" pitchFamily="34" charset="0"/>
              <a:buNone/>
              <a:defRPr lang="en-US" sz="1600">
                <a:solidFill>
                  <a:srgbClr val="435153"/>
                </a:solidFill>
                <a:latin typeface="+mj-lt"/>
              </a:defRPr>
            </a:lvl3pPr>
            <a:lvl4pPr marL="688975" indent="0" defTabSz="914400">
              <a:lnSpc>
                <a:spcPct val="95000"/>
              </a:lnSpc>
              <a:spcBef>
                <a:spcPts val="840"/>
              </a:spcBef>
              <a:buFont typeface="Arial" pitchFamily="34" charset="0"/>
              <a:buNone/>
              <a:defRPr lang="en-US" sz="1400">
                <a:solidFill>
                  <a:srgbClr val="435153"/>
                </a:solidFill>
                <a:latin typeface="+mj-lt"/>
              </a:defRPr>
            </a:lvl4pPr>
            <a:lvl5pPr marL="801688" indent="0" defTabSz="914400">
              <a:lnSpc>
                <a:spcPct val="95000"/>
              </a:lnSpc>
              <a:spcBef>
                <a:spcPts val="840"/>
              </a:spcBef>
              <a:buFont typeface="Arial" pitchFamily="34" charset="0"/>
              <a:buNone/>
              <a:defRPr lang="en-US" sz="1400">
                <a:solidFill>
                  <a:srgbClr val="435153"/>
                </a:solidFill>
                <a:latin typeface="+mj-lt"/>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lgn="ctr"/>
            <a:r>
              <a:rPr lang="en-US" dirty="0"/>
              <a:t>Microsoft Lync includes an application-based VPN</a:t>
            </a:r>
          </a:p>
          <a:p>
            <a:pPr algn="ctr"/>
            <a:r>
              <a:rPr lang="en-US" dirty="0"/>
              <a:t>Connects through Microsoft Lync Edge Server</a:t>
            </a:r>
          </a:p>
        </p:txBody>
      </p:sp>
    </p:spTree>
    <p:extLst>
      <p:ext uri="{BB962C8B-B14F-4D97-AF65-F5344CB8AC3E}">
        <p14:creationId xmlns:p14="http://schemas.microsoft.com/office/powerpoint/2010/main" val="228876729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in Our Approach</a:t>
            </a:r>
            <a:endParaRPr lang="en-US" dirty="0"/>
          </a:p>
        </p:txBody>
      </p:sp>
      <p:sp>
        <p:nvSpPr>
          <p:cNvPr id="3" name="Text Placeholder 2"/>
          <p:cNvSpPr>
            <a:spLocks noGrp="1"/>
          </p:cNvSpPr>
          <p:nvPr>
            <p:ph type="body" sz="quarter" idx="10"/>
          </p:nvPr>
        </p:nvSpPr>
        <p:spPr>
          <a:xfrm>
            <a:off x="239713" y="1441346"/>
            <a:ext cx="8578850" cy="4804066"/>
          </a:xfrm>
          <a:gradFill flip="none" rotWithShape="1">
            <a:gsLst>
              <a:gs pos="0">
                <a:schemeClr val="accent2">
                  <a:lumMod val="60000"/>
                  <a:lumOff val="40000"/>
                </a:schemeClr>
              </a:gs>
              <a:gs pos="100000">
                <a:srgbClr val="FFFFFF"/>
              </a:gs>
            </a:gsLst>
            <a:lin ang="5400000" scaled="0"/>
            <a:tileRect/>
          </a:gradFill>
        </p:spPr>
        <p:txBody>
          <a:bodyPr>
            <a:normAutofit/>
          </a:bodyPr>
          <a:lstStyle/>
          <a:p>
            <a:pPr>
              <a:lnSpc>
                <a:spcPct val="110000"/>
              </a:lnSpc>
            </a:pPr>
            <a:r>
              <a:rPr lang="en-US" sz="2400" dirty="0" smtClean="0"/>
              <a:t>2 Apps needed: Jabber + AnyConnect</a:t>
            </a:r>
          </a:p>
          <a:p>
            <a:pPr lvl="1">
              <a:lnSpc>
                <a:spcPct val="110000"/>
              </a:lnSpc>
            </a:pPr>
            <a:r>
              <a:rPr lang="en-US" sz="2000" dirty="0"/>
              <a:t>Response: </a:t>
            </a:r>
            <a:r>
              <a:rPr lang="en-US" sz="2000" dirty="0" smtClean="0"/>
              <a:t>Can configure to auto-launch</a:t>
            </a:r>
          </a:p>
          <a:p>
            <a:pPr>
              <a:lnSpc>
                <a:spcPct val="110000"/>
              </a:lnSpc>
            </a:pPr>
            <a:endParaRPr lang="en-US" sz="2400" dirty="0" smtClean="0"/>
          </a:p>
          <a:p>
            <a:pPr>
              <a:lnSpc>
                <a:spcPct val="110000"/>
              </a:lnSpc>
            </a:pPr>
            <a:r>
              <a:rPr lang="en-US" sz="2400" dirty="0" smtClean="0"/>
              <a:t>All or nothing approach – No application-specific VPN</a:t>
            </a:r>
          </a:p>
          <a:p>
            <a:pPr lvl="1">
              <a:lnSpc>
                <a:spcPct val="110000"/>
              </a:lnSpc>
            </a:pPr>
            <a:r>
              <a:rPr lang="en-US" sz="2000" dirty="0"/>
              <a:t>Response: </a:t>
            </a:r>
            <a:r>
              <a:rPr lang="en-US" sz="2000" dirty="0" smtClean="0"/>
              <a:t>on the engineering roadmap</a:t>
            </a:r>
          </a:p>
          <a:p>
            <a:pPr>
              <a:lnSpc>
                <a:spcPct val="110000"/>
              </a:lnSpc>
            </a:pPr>
            <a:endParaRPr lang="en-US" sz="2400" dirty="0" smtClean="0"/>
          </a:p>
          <a:p>
            <a:pPr>
              <a:lnSpc>
                <a:spcPct val="110000"/>
              </a:lnSpc>
            </a:pPr>
            <a:r>
              <a:rPr lang="en-US" sz="2400" dirty="0" smtClean="0"/>
              <a:t>AnyConnect </a:t>
            </a:r>
            <a:r>
              <a:rPr lang="en-US" sz="2400" dirty="0"/>
              <a:t>for Android </a:t>
            </a:r>
            <a:r>
              <a:rPr lang="en-US" sz="2400" dirty="0" smtClean="0"/>
              <a:t>device support limitations</a:t>
            </a:r>
          </a:p>
          <a:p>
            <a:pPr lvl="1">
              <a:lnSpc>
                <a:spcPct val="110000"/>
              </a:lnSpc>
            </a:pPr>
            <a:r>
              <a:rPr lang="en-US" sz="2000" dirty="0" smtClean="0"/>
              <a:t>Response: AnyConnect for Android supports all Android 4.0 (“Ice Cream Sandwich OS) devices</a:t>
            </a:r>
          </a:p>
        </p:txBody>
      </p:sp>
    </p:spTree>
    <p:extLst>
      <p:ext uri="{BB962C8B-B14F-4D97-AF65-F5344CB8AC3E}">
        <p14:creationId xmlns:p14="http://schemas.microsoft.com/office/powerpoint/2010/main" val="26711823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Jabber and AnyConnect Together</a:t>
            </a:r>
            <a:endParaRPr lang="en-US" dirty="0"/>
          </a:p>
        </p:txBody>
      </p:sp>
      <p:sp>
        <p:nvSpPr>
          <p:cNvPr id="3" name="Text Placeholder 2"/>
          <p:cNvSpPr>
            <a:spLocks noGrp="1"/>
          </p:cNvSpPr>
          <p:nvPr>
            <p:ph type="body" sz="quarter" idx="10"/>
          </p:nvPr>
        </p:nvSpPr>
        <p:spPr/>
        <p:txBody>
          <a:bodyPr/>
          <a:lstStyle/>
          <a:p>
            <a:r>
              <a:rPr lang="en-US" dirty="0" smtClean="0"/>
              <a:t>Jabber + AnyConnect</a:t>
            </a:r>
          </a:p>
          <a:p>
            <a:r>
              <a:rPr lang="en-US" dirty="0" smtClean="0"/>
              <a:t>Benefits of Cisco Jabber + AnyConnect</a:t>
            </a:r>
          </a:p>
          <a:p>
            <a:r>
              <a:rPr lang="en-US" dirty="0" smtClean="0"/>
              <a:t>Competitive Positioning</a:t>
            </a:r>
          </a:p>
          <a:p>
            <a:r>
              <a:rPr lang="en-US" dirty="0"/>
              <a:t>Sales Approach: Targeting, Messaging</a:t>
            </a:r>
          </a:p>
          <a:p>
            <a:r>
              <a:rPr lang="en-US" dirty="0" smtClean="0"/>
              <a:t>Ordering</a:t>
            </a:r>
          </a:p>
          <a:p>
            <a:r>
              <a:rPr lang="en-US" dirty="0" smtClean="0"/>
              <a:t>Additional Resources</a:t>
            </a:r>
          </a:p>
        </p:txBody>
      </p:sp>
      <p:pic>
        <p:nvPicPr>
          <p:cNvPr id="4" name="Picture Placeholder 44" descr="left thir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696922" y="1283282"/>
            <a:ext cx="3460036" cy="5062871"/>
          </a:xfrm>
          <a:prstGeom prst="rect">
            <a:avLst/>
          </a:prstGeom>
        </p:spPr>
      </p:pic>
    </p:spTree>
    <p:extLst>
      <p:ext uri="{BB962C8B-B14F-4D97-AF65-F5344CB8AC3E}">
        <p14:creationId xmlns:p14="http://schemas.microsoft.com/office/powerpoint/2010/main" val="85562553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Jabber + AnyConnect vs. Microsoft</a:t>
            </a:r>
            <a:endParaRPr lang="en-US" dirty="0"/>
          </a:p>
        </p:txBody>
      </p:sp>
      <p:sp>
        <p:nvSpPr>
          <p:cNvPr id="4" name="Text Placeholder 3"/>
          <p:cNvSpPr>
            <a:spLocks noGrp="1"/>
          </p:cNvSpPr>
          <p:nvPr>
            <p:ph type="body" sz="quarter" idx="10"/>
          </p:nvPr>
        </p:nvSpPr>
        <p:spPr>
          <a:xfrm>
            <a:off x="239713" y="1441345"/>
            <a:ext cx="8578850" cy="4956742"/>
          </a:xfrm>
        </p:spPr>
        <p:txBody>
          <a:bodyPr>
            <a:normAutofit/>
          </a:bodyPr>
          <a:lstStyle/>
          <a:p>
            <a:pPr marL="0" indent="0">
              <a:buNone/>
            </a:pPr>
            <a:r>
              <a:rPr lang="en-US" dirty="0"/>
              <a:t>Security</a:t>
            </a:r>
            <a:r>
              <a:rPr lang="en-US" dirty="0" smtClean="0"/>
              <a:t>:</a:t>
            </a:r>
            <a:endParaRPr lang="en-US" dirty="0"/>
          </a:p>
          <a:p>
            <a:r>
              <a:rPr lang="en-US" dirty="0"/>
              <a:t>With a VPN-based solution, you have a single point of entry into the corporate network (the secure gateway)</a:t>
            </a:r>
            <a:r>
              <a:rPr lang="en-US" dirty="0" smtClean="0"/>
              <a:t>.</a:t>
            </a:r>
          </a:p>
          <a:p>
            <a:r>
              <a:rPr lang="en-US" dirty="0" smtClean="0"/>
              <a:t>With </a:t>
            </a:r>
            <a:r>
              <a:rPr lang="en-US" dirty="0"/>
              <a:t>Microsoft, you have an Exchange Server, a SharePoint Server, and a Lync Server all on the network edge – providing an expanded attack surface for hackers. Imagine the case in which a security vulnerability is found with a particular cryptographic protocol. How many servers do you have to update with a Microsoft solution? With the VPN solution, there is only one</a:t>
            </a:r>
            <a:r>
              <a:rPr lang="en-US" dirty="0" smtClean="0"/>
              <a:t>.</a:t>
            </a:r>
            <a:endParaRPr lang="en-US" dirty="0"/>
          </a:p>
          <a:p>
            <a:r>
              <a:rPr lang="en-US" dirty="0" smtClean="0"/>
              <a:t>Cisco's </a:t>
            </a:r>
            <a:r>
              <a:rPr lang="en-US" dirty="0"/>
              <a:t>VPN solution supports the most secure cryptographic protocols and standards (IPv6, Suite B, FIPS, </a:t>
            </a:r>
            <a:r>
              <a:rPr lang="en-US" dirty="0" smtClean="0"/>
              <a:t>etc.)</a:t>
            </a:r>
            <a:r>
              <a:rPr lang="en-US" dirty="0"/>
              <a:t>. Do Microsoft's</a:t>
            </a:r>
            <a:r>
              <a:rPr lang="en-US" dirty="0" smtClean="0"/>
              <a:t>?</a:t>
            </a:r>
            <a:endParaRPr lang="en-US" dirty="0"/>
          </a:p>
        </p:txBody>
      </p:sp>
    </p:spTree>
    <p:extLst>
      <p:ext uri="{BB962C8B-B14F-4D97-AF65-F5344CB8AC3E}">
        <p14:creationId xmlns:p14="http://schemas.microsoft.com/office/powerpoint/2010/main" val="170357188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Jabber + AnyConnect vs. Microsoft</a:t>
            </a:r>
            <a:endParaRPr lang="en-US" dirty="0"/>
          </a:p>
        </p:txBody>
      </p:sp>
      <p:sp>
        <p:nvSpPr>
          <p:cNvPr id="4" name="Text Placeholder 3"/>
          <p:cNvSpPr>
            <a:spLocks noGrp="1"/>
          </p:cNvSpPr>
          <p:nvPr>
            <p:ph type="body" sz="quarter" idx="10"/>
          </p:nvPr>
        </p:nvSpPr>
        <p:spPr>
          <a:xfrm>
            <a:off x="239713" y="1441345"/>
            <a:ext cx="8578850" cy="4956742"/>
          </a:xfrm>
        </p:spPr>
        <p:txBody>
          <a:bodyPr>
            <a:normAutofit/>
          </a:bodyPr>
          <a:lstStyle/>
          <a:p>
            <a:pPr marL="0" indent="0">
              <a:buNone/>
            </a:pPr>
            <a:r>
              <a:rPr lang="en-US" dirty="0" smtClean="0"/>
              <a:t>Synergy:</a:t>
            </a:r>
            <a:endParaRPr lang="en-US" dirty="0"/>
          </a:p>
          <a:p>
            <a:r>
              <a:rPr lang="en-US" dirty="0"/>
              <a:t>AnyConnect has benefits that go beyond supporting Jabber. AnyConnect provides unsurpassed remote access to corporate assets, which is valuable in and of itself. It is also a springboard for other services, like ISE integration and Web Security</a:t>
            </a:r>
            <a:r>
              <a:rPr lang="en-US" dirty="0" smtClean="0"/>
              <a:t>.</a:t>
            </a:r>
          </a:p>
          <a:p>
            <a:pPr marL="0" indent="0">
              <a:buNone/>
            </a:pPr>
            <a:endParaRPr lang="en-US" dirty="0" smtClean="0"/>
          </a:p>
          <a:p>
            <a:pPr marL="0" indent="0">
              <a:buNone/>
            </a:pPr>
            <a:r>
              <a:rPr lang="en-US" dirty="0" smtClean="0"/>
              <a:t>BYOD and the Post-PC era</a:t>
            </a:r>
          </a:p>
          <a:p>
            <a:r>
              <a:rPr lang="en-US" dirty="0" smtClean="0"/>
              <a:t>Jabber and AnyConnect support multiple devices and operating systems, with a consistent user experience across devices. Microsoft is a great PC experience, but very limited on tablets, smartphones, and non-Windows PCs. </a:t>
            </a:r>
            <a:endParaRPr lang="en-US" dirty="0"/>
          </a:p>
        </p:txBody>
      </p:sp>
    </p:spTree>
    <p:extLst>
      <p:ext uri="{BB962C8B-B14F-4D97-AF65-F5344CB8AC3E}">
        <p14:creationId xmlns:p14="http://schemas.microsoft.com/office/powerpoint/2010/main" val="35029179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Drawbacks</a:t>
            </a:r>
            <a:br>
              <a:rPr lang="en-US" dirty="0" smtClean="0"/>
            </a:br>
            <a:r>
              <a:rPr lang="en-US" dirty="0" smtClean="0"/>
              <a:t>Microsoft Succeeds in these Situations</a:t>
            </a:r>
            <a:endParaRPr lang="en-US" sz="3200" b="0" dirty="0">
              <a:solidFill>
                <a:schemeClr val="tx1"/>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540988392"/>
              </p:ext>
            </p:extLst>
          </p:nvPr>
        </p:nvGraphicFramePr>
        <p:xfrm>
          <a:off x="229702" y="1600196"/>
          <a:ext cx="8588860" cy="4372405"/>
        </p:xfrm>
        <a:graphic>
          <a:graphicData uri="http://schemas.openxmlformats.org/drawingml/2006/table">
            <a:tbl>
              <a:tblPr firstRow="1" bandRow="1">
                <a:tableStyleId>{073A0DAA-6AF3-43AB-8588-CEC1D06C72B9}</a:tableStyleId>
              </a:tblPr>
              <a:tblGrid>
                <a:gridCol w="3705770"/>
                <a:gridCol w="1848289"/>
                <a:gridCol w="3034801"/>
              </a:tblGrid>
              <a:tr h="400945">
                <a:tc>
                  <a:txBody>
                    <a:bodyPr/>
                    <a:lstStyle/>
                    <a:p>
                      <a:r>
                        <a:rPr lang="en-US" sz="1600" dirty="0" smtClean="0"/>
                        <a:t>Requirement</a:t>
                      </a:r>
                      <a:endParaRPr lang="en-US" sz="1600" dirty="0"/>
                    </a:p>
                  </a:txBody>
                  <a:tcPr marL="90935" marR="90935" anchor="b"/>
                </a:tc>
                <a:tc>
                  <a:txBody>
                    <a:bodyPr/>
                    <a:lstStyle/>
                    <a:p>
                      <a:pPr algn="ctr"/>
                      <a:r>
                        <a:rPr lang="en-US" sz="1600" dirty="0" smtClean="0"/>
                        <a:t>Microsoft</a:t>
                      </a:r>
                      <a:endParaRPr lang="en-US" sz="1600" dirty="0"/>
                    </a:p>
                  </a:txBody>
                  <a:tcPr marL="90935" marR="90935" anchor="b"/>
                </a:tc>
                <a:tc>
                  <a:txBody>
                    <a:bodyPr/>
                    <a:lstStyle/>
                    <a:p>
                      <a:pPr algn="ctr"/>
                      <a:r>
                        <a:rPr lang="en-US" sz="1600" dirty="0" smtClean="0"/>
                        <a:t>Cisco</a:t>
                      </a:r>
                      <a:endParaRPr lang="en-US" sz="1600" dirty="0"/>
                    </a:p>
                  </a:txBody>
                  <a:tcPr marL="90935" marR="90935" anchor="b"/>
                </a:tc>
              </a:tr>
              <a:tr h="984139">
                <a:tc>
                  <a:txBody>
                    <a:bodyPr/>
                    <a:lstStyle/>
                    <a:p>
                      <a:r>
                        <a:rPr lang="en-US" sz="1600" dirty="0" smtClean="0"/>
                        <a:t>“It just works” – start the</a:t>
                      </a:r>
                      <a:r>
                        <a:rPr lang="en-US" sz="1600" baseline="0" dirty="0" smtClean="0"/>
                        <a:t> app, no password (no 2-factor authentication)</a:t>
                      </a:r>
                      <a:endParaRPr lang="en-US" sz="1600" dirty="0"/>
                    </a:p>
                  </a:txBody>
                  <a:tcPr marL="90935" marR="90935"/>
                </a:tc>
                <a:tc>
                  <a:txBody>
                    <a:bodyPr/>
                    <a:lstStyle/>
                    <a:p>
                      <a:pPr algn="l"/>
                      <a:r>
                        <a:rPr lang="en-US" sz="1600" dirty="0" smtClean="0"/>
                        <a:t>Yes</a:t>
                      </a:r>
                      <a:endParaRPr lang="en-US" sz="1600" dirty="0"/>
                    </a:p>
                  </a:txBody>
                  <a:tcPr marL="90935" marR="90935"/>
                </a:tc>
                <a:tc>
                  <a:txBody>
                    <a:bodyPr/>
                    <a:lstStyle/>
                    <a:p>
                      <a:pPr algn="l"/>
                      <a:r>
                        <a:rPr lang="en-US" sz="1600" dirty="0" smtClean="0"/>
                        <a:t>Can allow this if</a:t>
                      </a:r>
                      <a:r>
                        <a:rPr lang="en-US" sz="1600" baseline="0" dirty="0" smtClean="0"/>
                        <a:t> properly set up, there are a few options (On-Demand VPN, Trusted Network Detection, certificates, etc.)</a:t>
                      </a:r>
                      <a:endParaRPr lang="en-US" sz="1600" dirty="0"/>
                    </a:p>
                  </a:txBody>
                  <a:tcPr marL="90935" marR="90935"/>
                </a:tc>
              </a:tr>
              <a:tr h="692542">
                <a:tc>
                  <a:txBody>
                    <a:bodyPr/>
                    <a:lstStyle/>
                    <a:p>
                      <a:r>
                        <a:rPr lang="en-US" sz="1600" dirty="0" smtClean="0"/>
                        <a:t>Peer to peer – no hairpin</a:t>
                      </a:r>
                      <a:endParaRPr lang="en-US" sz="16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Yes</a:t>
                      </a:r>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No</a:t>
                      </a:r>
                      <a:endParaRPr lang="en-US" sz="1600" dirty="0" smtClean="0"/>
                    </a:p>
                  </a:txBody>
                  <a:tcPr marL="90935" marR="90935"/>
                </a:tc>
              </a:tr>
              <a:tr h="692542">
                <a:tc>
                  <a:txBody>
                    <a:bodyPr/>
                    <a:lstStyle/>
                    <a:p>
                      <a:r>
                        <a:rPr lang="en-US" sz="1600" dirty="0" smtClean="0"/>
                        <a:t>Secure only the app, not the entire device</a:t>
                      </a:r>
                      <a:endParaRPr lang="en-US" sz="1600" dirty="0"/>
                    </a:p>
                  </a:txBody>
                  <a:tcPr marL="90935" marR="90935"/>
                </a:tc>
                <a:tc>
                  <a:txBody>
                    <a:bodyPr/>
                    <a:lstStyle/>
                    <a:p>
                      <a:r>
                        <a:rPr lang="en-US" sz="1600" dirty="0" smtClean="0"/>
                        <a:t>Yes</a:t>
                      </a:r>
                      <a:endParaRPr lang="en-US" sz="16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Very limited, no in most cases</a:t>
                      </a:r>
                    </a:p>
                  </a:txBody>
                  <a:tcPr marL="90935" marR="90935"/>
                </a:tc>
              </a:tr>
              <a:tr h="127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Multiple tunnels – simultaneous secure corporate</a:t>
                      </a:r>
                      <a:r>
                        <a:rPr lang="en-US" sz="1600" baseline="0" dirty="0" smtClean="0"/>
                        <a:t> network &amp; secure cloud access (cloud-friendly)</a:t>
                      </a:r>
                      <a:endParaRPr lang="en-US" sz="1600" b="0" dirty="0" smtClean="0"/>
                    </a:p>
                    <a:p>
                      <a:endParaRPr lang="en-US" sz="1600" dirty="0"/>
                    </a:p>
                  </a:txBody>
                  <a:tcPr marL="90935" marR="90935"/>
                </a:tc>
                <a:tc>
                  <a:txBody>
                    <a:bodyPr/>
                    <a:lstStyle/>
                    <a:p>
                      <a:r>
                        <a:rPr lang="en-US" sz="1600" dirty="0" smtClean="0"/>
                        <a:t>Yes</a:t>
                      </a:r>
                      <a:endParaRPr lang="en-US" sz="1600" dirty="0"/>
                    </a:p>
                  </a:txBody>
                  <a:tcPr marL="90935" marR="909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No</a:t>
                      </a:r>
                    </a:p>
                  </a:txBody>
                  <a:tcPr marL="90935" marR="90935"/>
                </a:tc>
              </a:tr>
            </a:tbl>
          </a:graphicData>
        </a:graphic>
      </p:graphicFrame>
    </p:spTree>
    <p:extLst>
      <p:ext uri="{BB962C8B-B14F-4D97-AF65-F5344CB8AC3E}">
        <p14:creationId xmlns:p14="http://schemas.microsoft.com/office/powerpoint/2010/main" val="385947282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Sales Approach</a:t>
            </a:r>
            <a:endParaRPr lang="en-US" dirty="0"/>
          </a:p>
        </p:txBody>
      </p:sp>
    </p:spTree>
    <p:extLst>
      <p:ext uri="{BB962C8B-B14F-4D97-AF65-F5344CB8AC3E}">
        <p14:creationId xmlns:p14="http://schemas.microsoft.com/office/powerpoint/2010/main" val="23714906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9702" y="2834911"/>
            <a:ext cx="8588861" cy="3181266"/>
          </a:xfrm>
          <a:prstGeom prst="roundRect">
            <a:avLst/>
          </a:prstGeom>
          <a:gradFill flip="none" rotWithShape="1">
            <a:gsLst>
              <a:gs pos="0">
                <a:schemeClr val="tx2">
                  <a:lumMod val="60000"/>
                  <a:lumOff val="40000"/>
                </a:schemeClr>
              </a:gs>
              <a:gs pos="100000">
                <a:srgbClr val="FFFFFF"/>
              </a:gs>
            </a:gsLst>
            <a:lin ang="54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ed Rectangle 4"/>
          <p:cNvSpPr/>
          <p:nvPr/>
        </p:nvSpPr>
        <p:spPr>
          <a:xfrm>
            <a:off x="229702" y="1325893"/>
            <a:ext cx="8588861" cy="1252471"/>
          </a:xfrm>
          <a:prstGeom prst="roundRect">
            <a:avLst/>
          </a:prstGeom>
          <a:gradFill flip="none" rotWithShape="1">
            <a:gsLst>
              <a:gs pos="0">
                <a:schemeClr val="accent3"/>
              </a:gs>
              <a:gs pos="100000">
                <a:srgbClr val="FFFFFF"/>
              </a:gs>
            </a:gsLst>
            <a:lin ang="54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dirty="0" smtClean="0"/>
              <a:t>Position Yourself to Succeed</a:t>
            </a:r>
            <a:endParaRPr lang="en-US" dirty="0"/>
          </a:p>
        </p:txBody>
      </p:sp>
      <p:sp>
        <p:nvSpPr>
          <p:cNvPr id="3" name="Text Placeholder 2"/>
          <p:cNvSpPr>
            <a:spLocks noGrp="1"/>
          </p:cNvSpPr>
          <p:nvPr>
            <p:ph type="body" sz="quarter" idx="10"/>
          </p:nvPr>
        </p:nvSpPr>
        <p:spPr>
          <a:xfrm>
            <a:off x="239713" y="1441345"/>
            <a:ext cx="8578850" cy="4869875"/>
          </a:xfrm>
        </p:spPr>
        <p:txBody>
          <a:bodyPr>
            <a:normAutofit fontScale="92500" lnSpcReduction="10000"/>
          </a:bodyPr>
          <a:lstStyle/>
          <a:p>
            <a:pPr marL="0" indent="0">
              <a:buNone/>
            </a:pPr>
            <a:r>
              <a:rPr lang="en-US" dirty="0" smtClean="0"/>
              <a:t>Target companies that provide laptops and mobile devices to employees</a:t>
            </a:r>
          </a:p>
          <a:p>
            <a:r>
              <a:rPr lang="en-US" dirty="0" smtClean="0"/>
              <a:t>IT controls the image and applications – comfortable with securing the entire </a:t>
            </a:r>
            <a:r>
              <a:rPr lang="en-US" dirty="0"/>
              <a:t>device – easiest conversation for Cisco to </a:t>
            </a:r>
            <a:r>
              <a:rPr lang="en-US" dirty="0" smtClean="0"/>
              <a:t>have</a:t>
            </a:r>
            <a:endParaRPr lang="en-US" dirty="0" smtClean="0"/>
          </a:p>
          <a:p>
            <a:endParaRPr lang="en-US" dirty="0" smtClean="0"/>
          </a:p>
          <a:p>
            <a:pPr marL="0" indent="0">
              <a:buNone/>
            </a:pPr>
            <a:r>
              <a:rPr lang="en-US" dirty="0" smtClean="0"/>
              <a:t>Pure BYOD companies have concerns with AnyConnect</a:t>
            </a:r>
            <a:endParaRPr lang="en-US" dirty="0"/>
          </a:p>
          <a:p>
            <a:r>
              <a:rPr lang="en-US" dirty="0" smtClean="0"/>
              <a:t>Want to keep personal/untrusted activity off the corporate network</a:t>
            </a:r>
          </a:p>
          <a:p>
            <a:r>
              <a:rPr lang="en-US" dirty="0" smtClean="0"/>
              <a:t>Want app-based VPN, securing only business network traffic</a:t>
            </a:r>
          </a:p>
          <a:p>
            <a:r>
              <a:rPr lang="en-US" dirty="0" smtClean="0"/>
              <a:t>Responses:</a:t>
            </a:r>
          </a:p>
          <a:p>
            <a:pPr lvl="1"/>
            <a:r>
              <a:rPr lang="en-US" dirty="0" smtClean="0"/>
              <a:t>Will you have an app-based VPN for email, voice, IM, sales apps, HR apps…isn’t one VPN easiest?</a:t>
            </a:r>
          </a:p>
          <a:p>
            <a:pPr lvl="1"/>
            <a:r>
              <a:rPr lang="en-US" dirty="0" smtClean="0"/>
              <a:t>Untrusted apps in building/behind firewall present same risks as device-based VPN for remote access. Let Cisco help establish BYOD policy and strategy for remote and local access.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88842781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4"/>
          <p:cNvSpPr>
            <a:spLocks noChangeAspect="1" noChangeArrowheads="1"/>
          </p:cNvSpPr>
          <p:nvPr/>
        </p:nvSpPr>
        <p:spPr bwMode="auto">
          <a:xfrm>
            <a:off x="2949575" y="1360488"/>
            <a:ext cx="3563443" cy="69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spcBef>
                <a:spcPct val="50000"/>
              </a:spcBef>
            </a:pPr>
            <a:r>
              <a:rPr lang="en-US" sz="1800" b="1" dirty="0">
                <a:cs typeface="ＭＳ Ｐゴシック" charset="0"/>
              </a:rPr>
              <a:t>Mobile Worker</a:t>
            </a:r>
          </a:p>
          <a:p>
            <a:pPr>
              <a:spcBef>
                <a:spcPct val="50000"/>
              </a:spcBef>
            </a:pPr>
            <a:r>
              <a:rPr lang="en-US" sz="1400" dirty="0">
                <a:solidFill>
                  <a:srgbClr val="435153"/>
                </a:solidFill>
                <a:cs typeface="ＭＳ Ｐゴシック" charset="0"/>
              </a:rPr>
              <a:t>Access from </a:t>
            </a:r>
            <a:r>
              <a:rPr lang="en-US" sz="1400" dirty="0" smtClean="0">
                <a:solidFill>
                  <a:srgbClr val="435153"/>
                </a:solidFill>
                <a:cs typeface="ＭＳ Ｐゴシック" charset="0"/>
              </a:rPr>
              <a:t>laptops, tablets, smartphones</a:t>
            </a:r>
            <a:endParaRPr lang="en-US" sz="1400" dirty="0">
              <a:solidFill>
                <a:srgbClr val="435153"/>
              </a:solidFill>
              <a:cs typeface="ＭＳ Ｐゴシック" charset="0"/>
            </a:endParaRPr>
          </a:p>
        </p:txBody>
      </p:sp>
      <p:sp>
        <p:nvSpPr>
          <p:cNvPr id="25604" name="Rectangle 21"/>
          <p:cNvSpPr>
            <a:spLocks noChangeAspect="1" noChangeArrowheads="1"/>
          </p:cNvSpPr>
          <p:nvPr/>
        </p:nvSpPr>
        <p:spPr bwMode="auto">
          <a:xfrm>
            <a:off x="6396863" y="2382838"/>
            <a:ext cx="2508250" cy="144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800" b="1" dirty="0">
                <a:cs typeface="ＭＳ Ｐゴシック" charset="0"/>
              </a:rPr>
              <a:t>Supply Partner</a:t>
            </a:r>
          </a:p>
          <a:p>
            <a:pPr algn="r">
              <a:spcBef>
                <a:spcPct val="50000"/>
              </a:spcBef>
            </a:pPr>
            <a:r>
              <a:rPr lang="en-US" sz="1400" dirty="0">
                <a:solidFill>
                  <a:srgbClr val="435153"/>
                </a:solidFill>
                <a:cs typeface="ＭＳ Ｐゴシック" charset="0"/>
              </a:rPr>
              <a:t>Unmanaged desktop; complex support issues.</a:t>
            </a:r>
          </a:p>
          <a:p>
            <a:pPr algn="r">
              <a:spcBef>
                <a:spcPct val="50000"/>
              </a:spcBef>
            </a:pPr>
            <a:r>
              <a:rPr lang="en-US" sz="1400" dirty="0">
                <a:solidFill>
                  <a:srgbClr val="435153"/>
                </a:solidFill>
                <a:cs typeface="ＭＳ Ｐゴシック" charset="0"/>
              </a:rPr>
              <a:t>Requires limited access to corporate resources.</a:t>
            </a:r>
          </a:p>
        </p:txBody>
      </p:sp>
      <p:sp>
        <p:nvSpPr>
          <p:cNvPr id="25605" name="Rectangle 27"/>
          <p:cNvSpPr>
            <a:spLocks noChangeAspect="1" noChangeArrowheads="1"/>
          </p:cNvSpPr>
          <p:nvPr/>
        </p:nvSpPr>
        <p:spPr bwMode="auto">
          <a:xfrm>
            <a:off x="6635750" y="4168563"/>
            <a:ext cx="2333625" cy="166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800" b="1" dirty="0">
                <a:cs typeface="ＭＳ Ｐゴシック" charset="0"/>
              </a:rPr>
              <a:t>Contractor, Temp </a:t>
            </a:r>
          </a:p>
          <a:p>
            <a:pPr algn="r">
              <a:spcBef>
                <a:spcPct val="50000"/>
              </a:spcBef>
            </a:pPr>
            <a:r>
              <a:rPr lang="en-US" sz="1400" dirty="0">
                <a:solidFill>
                  <a:srgbClr val="435153"/>
                </a:solidFill>
                <a:cs typeface="ＭＳ Ｐゴシック" charset="0"/>
              </a:rPr>
              <a:t>Access requirements</a:t>
            </a:r>
            <a:br>
              <a:rPr lang="en-US" sz="1400" dirty="0">
                <a:solidFill>
                  <a:srgbClr val="435153"/>
                </a:solidFill>
                <a:cs typeface="ＭＳ Ｐゴシック" charset="0"/>
              </a:rPr>
            </a:br>
            <a:r>
              <a:rPr lang="en-US" sz="1400" dirty="0">
                <a:solidFill>
                  <a:srgbClr val="435153"/>
                </a:solidFill>
                <a:cs typeface="ＭＳ Ｐゴシック" charset="0"/>
              </a:rPr>
              <a:t>vary greatly. </a:t>
            </a:r>
            <a:r>
              <a:rPr lang="en-US" sz="1400" dirty="0" smtClean="0">
                <a:solidFill>
                  <a:srgbClr val="435153"/>
                </a:solidFill>
                <a:cs typeface="ＭＳ Ｐゴシック" charset="0"/>
              </a:rPr>
              <a:t>Unmanaged </a:t>
            </a:r>
            <a:r>
              <a:rPr lang="en-US" sz="1400" dirty="0">
                <a:solidFill>
                  <a:srgbClr val="435153"/>
                </a:solidFill>
                <a:cs typeface="ＭＳ Ｐゴシック" charset="0"/>
              </a:rPr>
              <a:t/>
            </a:r>
            <a:br>
              <a:rPr lang="en-US" sz="1400" dirty="0">
                <a:solidFill>
                  <a:srgbClr val="435153"/>
                </a:solidFill>
                <a:cs typeface="ＭＳ Ｐゴシック" charset="0"/>
              </a:rPr>
            </a:br>
            <a:r>
              <a:rPr lang="en-US" sz="1400" dirty="0">
                <a:solidFill>
                  <a:srgbClr val="435153"/>
                </a:solidFill>
                <a:cs typeface="ＭＳ Ｐゴシック" charset="0"/>
              </a:rPr>
              <a:t>or managed computers</a:t>
            </a:r>
            <a:r>
              <a:rPr lang="en-US" sz="1400" dirty="0" smtClean="0">
                <a:solidFill>
                  <a:srgbClr val="435153"/>
                </a:solidFill>
                <a:cs typeface="ＭＳ Ｐゴシック" charset="0"/>
              </a:rPr>
              <a:t>; access </a:t>
            </a:r>
            <a:r>
              <a:rPr lang="en-US" sz="1400" dirty="0">
                <a:solidFill>
                  <a:srgbClr val="435153"/>
                </a:solidFill>
                <a:cs typeface="ＭＳ Ｐゴシック" charset="0"/>
              </a:rPr>
              <a:t>needs to be limited</a:t>
            </a:r>
            <a:r>
              <a:rPr lang="en-US" sz="1400" dirty="0">
                <a:cs typeface="ＭＳ Ｐゴシック" charset="0"/>
              </a:rPr>
              <a:t>. </a:t>
            </a:r>
          </a:p>
          <a:p>
            <a:pPr algn="r">
              <a:spcBef>
                <a:spcPct val="50000"/>
              </a:spcBef>
            </a:pPr>
            <a:endParaRPr lang="en-US" sz="1400" dirty="0">
              <a:cs typeface="ＭＳ Ｐゴシック" charset="0"/>
            </a:endParaRPr>
          </a:p>
        </p:txBody>
      </p:sp>
      <p:sp>
        <p:nvSpPr>
          <p:cNvPr id="25606" name="Rectangle 64"/>
          <p:cNvSpPr>
            <a:spLocks noChangeAspect="1" noChangeArrowheads="1"/>
          </p:cNvSpPr>
          <p:nvPr/>
        </p:nvSpPr>
        <p:spPr bwMode="auto">
          <a:xfrm>
            <a:off x="160338" y="2382838"/>
            <a:ext cx="2230437" cy="133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800" b="1" dirty="0">
                <a:cs typeface="ＭＳ Ｐゴシック" charset="0"/>
              </a:rPr>
              <a:t>Disaster Recovery</a:t>
            </a:r>
          </a:p>
          <a:p>
            <a:pPr>
              <a:spcBef>
                <a:spcPct val="50000"/>
              </a:spcBef>
            </a:pPr>
            <a:r>
              <a:rPr lang="en-US" sz="1400" dirty="0">
                <a:solidFill>
                  <a:srgbClr val="435153"/>
                </a:solidFill>
                <a:cs typeface="ＭＳ Ｐゴシック" charset="0"/>
              </a:rPr>
              <a:t>Requires </a:t>
            </a:r>
            <a:r>
              <a:rPr lang="en-US" sz="1400" dirty="0" smtClean="0">
                <a:solidFill>
                  <a:srgbClr val="435153"/>
                </a:solidFill>
                <a:cs typeface="ＭＳ Ｐゴシック" charset="0"/>
              </a:rPr>
              <a:t>access </a:t>
            </a:r>
            <a:r>
              <a:rPr lang="en-US" sz="1400" dirty="0">
                <a:solidFill>
                  <a:srgbClr val="435153"/>
                </a:solidFill>
                <a:cs typeface="ＭＳ Ｐゴシック" charset="0"/>
              </a:rPr>
              <a:t>flexibility to accommodate diverse devices and </a:t>
            </a:r>
            <a:r>
              <a:rPr lang="en-US" sz="1400" dirty="0" smtClean="0">
                <a:solidFill>
                  <a:srgbClr val="435153"/>
                </a:solidFill>
                <a:cs typeface="ＭＳ Ｐゴシック" charset="0"/>
              </a:rPr>
              <a:t>locations; security remains critical.  </a:t>
            </a:r>
            <a:endParaRPr lang="en-US" sz="1400" dirty="0">
              <a:solidFill>
                <a:srgbClr val="435153"/>
              </a:solidFill>
              <a:cs typeface="ＭＳ Ｐゴシック" charset="0"/>
            </a:endParaRPr>
          </a:p>
        </p:txBody>
      </p:sp>
      <p:sp>
        <p:nvSpPr>
          <p:cNvPr id="25607" name="Rectangle 53"/>
          <p:cNvSpPr>
            <a:spLocks noChangeAspect="1" noChangeArrowheads="1"/>
          </p:cNvSpPr>
          <p:nvPr/>
        </p:nvSpPr>
        <p:spPr bwMode="auto">
          <a:xfrm>
            <a:off x="160338" y="4416088"/>
            <a:ext cx="2179637" cy="90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800" b="1" dirty="0">
                <a:cs typeface="ＭＳ Ｐゴシック" charset="0"/>
              </a:rPr>
              <a:t>Teleworker</a:t>
            </a:r>
          </a:p>
          <a:p>
            <a:pPr>
              <a:spcBef>
                <a:spcPct val="50000"/>
              </a:spcBef>
            </a:pPr>
            <a:r>
              <a:rPr lang="en-US" sz="1400" dirty="0">
                <a:solidFill>
                  <a:srgbClr val="435153"/>
                </a:solidFill>
                <a:cs typeface="ＭＳ Ｐゴシック" charset="0"/>
              </a:rPr>
              <a:t>Requires </a:t>
            </a:r>
            <a:r>
              <a:rPr lang="en-US" sz="1400" dirty="0" smtClean="0">
                <a:solidFill>
                  <a:srgbClr val="435153"/>
                </a:solidFill>
                <a:cs typeface="ＭＳ Ｐゴシック" charset="0"/>
              </a:rPr>
              <a:t>consistent LAN</a:t>
            </a:r>
            <a:r>
              <a:rPr lang="en-US" sz="1400" dirty="0">
                <a:solidFill>
                  <a:srgbClr val="435153"/>
                </a:solidFill>
                <a:cs typeface="ＭＳ Ｐゴシック" charset="0"/>
              </a:rPr>
              <a:t>-like performance</a:t>
            </a:r>
          </a:p>
        </p:txBody>
      </p:sp>
      <p:sp>
        <p:nvSpPr>
          <p:cNvPr id="25608" name="Rectangle 59"/>
          <p:cNvSpPr>
            <a:spLocks noGrp="1" noChangeArrowheads="1"/>
          </p:cNvSpPr>
          <p:nvPr>
            <p:ph type="title"/>
          </p:nvPr>
        </p:nvSpPr>
        <p:spPr/>
        <p:txBody>
          <a:bodyPr/>
          <a:lstStyle/>
          <a:p>
            <a:r>
              <a:rPr lang="en-US" dirty="0">
                <a:latin typeface="Arial" charset="0"/>
                <a:ea typeface="ＭＳ Ｐゴシック" charset="0"/>
                <a:cs typeface="ＭＳ Ｐゴシック" charset="0"/>
              </a:rPr>
              <a:t>Diverse Remote Access Use Cases</a:t>
            </a:r>
          </a:p>
        </p:txBody>
      </p:sp>
      <p:sp>
        <p:nvSpPr>
          <p:cNvPr id="7" name="TextBox 413"/>
          <p:cNvSpPr txBox="1">
            <a:spLocks noChangeArrowheads="1"/>
          </p:cNvSpPr>
          <p:nvPr/>
        </p:nvSpPr>
        <p:spPr bwMode="auto">
          <a:xfrm>
            <a:off x="1543050" y="5595513"/>
            <a:ext cx="6057900" cy="725487"/>
          </a:xfrm>
          <a:prstGeom prst="rect">
            <a:avLst/>
          </a:prstGeom>
          <a:gradFill rotWithShape="1">
            <a:gsLst>
              <a:gs pos="0">
                <a:schemeClr val="bg1"/>
              </a:gs>
              <a:gs pos="100000">
                <a:schemeClr val="accent3"/>
              </a:gs>
            </a:gsLst>
            <a:lin ang="5400000" scaled="1"/>
          </a:gradFill>
          <a:ln w="12700" algn="ctr">
            <a:solidFill>
              <a:srgbClr val="000000">
                <a:alpha val="39999"/>
              </a:srgbClr>
            </a:solidFill>
            <a:miter lim="800000"/>
            <a:headEnd/>
            <a:tailEnd/>
          </a:ln>
        </p:spPr>
        <p:txBody>
          <a:bodyPr anchor="ctr"/>
          <a:lstStyle/>
          <a:p>
            <a:pPr algn="ctr">
              <a:defRPr/>
            </a:pPr>
            <a:r>
              <a:rPr lang="en-US" sz="2200" dirty="0">
                <a:ea typeface="ＭＳ Ｐゴシック" pitchFamily="-107" charset="-128"/>
                <a:cs typeface="+mn-cs"/>
              </a:rPr>
              <a:t>Remote Access Requirements Vary Greatly </a:t>
            </a:r>
            <a:br>
              <a:rPr lang="en-US" sz="2200" dirty="0">
                <a:ea typeface="ＭＳ Ｐゴシック" pitchFamily="-107" charset="-128"/>
                <a:cs typeface="+mn-cs"/>
              </a:rPr>
            </a:br>
            <a:r>
              <a:rPr lang="en-US" sz="2200" dirty="0">
                <a:ea typeface="ＭＳ Ｐゴシック" pitchFamily="-107" charset="-128"/>
                <a:cs typeface="+mn-cs"/>
              </a:rPr>
              <a:t>by User, Location, Desktop and Other Criteria</a:t>
            </a:r>
          </a:p>
        </p:txBody>
      </p:sp>
      <p:pic>
        <p:nvPicPr>
          <p:cNvPr id="25611" name="Picture 11" descr="HomeOfficeUs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7938" y="4573588"/>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4" descr="RemoteUserManagedDevSmartPhone3.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0538" y="2230438"/>
            <a:ext cx="54133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9" descr="Partners.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65800" y="2700338"/>
            <a:ext cx="48736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2" descr="BranchOfficeUser.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65800" y="4573588"/>
            <a:ext cx="8699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5" name="Group 88"/>
          <p:cNvGrpSpPr>
            <a:grpSpLocks/>
          </p:cNvGrpSpPr>
          <p:nvPr/>
        </p:nvGrpSpPr>
        <p:grpSpPr bwMode="auto">
          <a:xfrm>
            <a:off x="2576513" y="2573338"/>
            <a:ext cx="752475" cy="906462"/>
            <a:chOff x="-1212" y="1655"/>
            <a:chExt cx="474" cy="571"/>
          </a:xfrm>
        </p:grpSpPr>
        <p:sp>
          <p:nvSpPr>
            <p:cNvPr id="25625" name="Oval 242"/>
            <p:cNvSpPr>
              <a:spLocks noChangeArrowheads="1"/>
            </p:cNvSpPr>
            <p:nvPr/>
          </p:nvSpPr>
          <p:spPr bwMode="auto">
            <a:xfrm>
              <a:off x="-1187" y="2074"/>
              <a:ext cx="417" cy="152"/>
            </a:xfrm>
            <a:prstGeom prst="ellipse">
              <a:avLst/>
            </a:prstGeom>
            <a:gradFill rotWithShape="1">
              <a:gsLst>
                <a:gs pos="0">
                  <a:srgbClr val="000000">
                    <a:alpha val="60001"/>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800" dirty="0">
                <a:solidFill>
                  <a:srgbClr val="62D1FE"/>
                </a:solidFill>
                <a:cs typeface="ＭＳ Ｐゴシック" charset="0"/>
              </a:endParaRPr>
            </a:p>
          </p:txBody>
        </p:sp>
        <p:sp>
          <p:nvSpPr>
            <p:cNvPr id="25626" name="Oval 209"/>
            <p:cNvSpPr>
              <a:spLocks noChangeArrowheads="1"/>
            </p:cNvSpPr>
            <p:nvPr/>
          </p:nvSpPr>
          <p:spPr bwMode="auto">
            <a:xfrm>
              <a:off x="-1212" y="1655"/>
              <a:ext cx="474" cy="472"/>
            </a:xfrm>
            <a:prstGeom prst="ellipse">
              <a:avLst/>
            </a:prstGeom>
            <a:solidFill>
              <a:srgbClr val="FFFFFF"/>
            </a:solidFill>
            <a:ln w="28575">
              <a:solidFill>
                <a:srgbClr val="8E8E95"/>
              </a:solidFill>
              <a:round/>
              <a:headEnd/>
              <a:tailEnd/>
            </a:ln>
          </p:spPr>
          <p:txBody>
            <a:bodyPr wrap="none" anchor="ctr"/>
            <a:lstStyle/>
            <a:p>
              <a:endParaRPr lang="en-US" sz="2800" dirty="0">
                <a:solidFill>
                  <a:srgbClr val="62D1FE"/>
                </a:solidFill>
                <a:cs typeface="ＭＳ Ｐゴシック" charset="0"/>
              </a:endParaRPr>
            </a:p>
          </p:txBody>
        </p:sp>
        <p:sp>
          <p:nvSpPr>
            <p:cNvPr id="25627" name="Text Box 63"/>
            <p:cNvSpPr txBox="1">
              <a:spLocks noChangeArrowheads="1"/>
            </p:cNvSpPr>
            <p:nvPr/>
          </p:nvSpPr>
          <p:spPr bwMode="auto">
            <a:xfrm>
              <a:off x="-1143" y="1683"/>
              <a:ext cx="336"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defTabSz="814388" eaLnBrk="0" hangingPunct="0">
                <a:defRPr sz="2400">
                  <a:solidFill>
                    <a:schemeClr val="tx1"/>
                  </a:solidFill>
                  <a:latin typeface="Arial" charset="0"/>
                  <a:ea typeface="ＭＳ Ｐゴシック" charset="0"/>
                  <a:cs typeface="ＭＳ Ｐゴシック" charset="0"/>
                </a:defRPr>
              </a:lvl1pPr>
              <a:lvl2pPr marL="742950" indent="-285750" defTabSz="814388" eaLnBrk="0" hangingPunct="0">
                <a:defRPr sz="2400">
                  <a:solidFill>
                    <a:schemeClr val="tx1"/>
                  </a:solidFill>
                  <a:latin typeface="Arial" charset="0"/>
                  <a:ea typeface="ＭＳ Ｐゴシック" charset="0"/>
                </a:defRPr>
              </a:lvl2pPr>
              <a:lvl3pPr marL="1143000" indent="-228600" defTabSz="814388" eaLnBrk="0" hangingPunct="0">
                <a:defRPr sz="2400">
                  <a:solidFill>
                    <a:schemeClr val="tx1"/>
                  </a:solidFill>
                  <a:latin typeface="Arial" charset="0"/>
                  <a:ea typeface="ＭＳ Ｐゴシック" charset="0"/>
                </a:defRPr>
              </a:lvl3pPr>
              <a:lvl4pPr marL="1600200" indent="-228600" defTabSz="814388" eaLnBrk="0" hangingPunct="0">
                <a:defRPr sz="2400">
                  <a:solidFill>
                    <a:schemeClr val="tx1"/>
                  </a:solidFill>
                  <a:latin typeface="Arial" charset="0"/>
                  <a:ea typeface="ＭＳ Ｐゴシック" charset="0"/>
                </a:defRPr>
              </a:lvl4pPr>
              <a:lvl5pPr marL="2057400" indent="-228600" defTabSz="814388" eaLnBrk="0" hangingPunct="0">
                <a:defRPr sz="2400">
                  <a:solidFill>
                    <a:schemeClr val="tx1"/>
                  </a:solidFill>
                  <a:latin typeface="Arial" charset="0"/>
                  <a:ea typeface="ＭＳ Ｐゴシック" charset="0"/>
                </a:defRPr>
              </a:lvl5pPr>
              <a:lvl6pPr marL="2514600" indent="-228600" defTabSz="8143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143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143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143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200" b="1" dirty="0">
                  <a:solidFill>
                    <a:schemeClr val="accent2"/>
                  </a:solidFill>
                </a:rPr>
                <a:t>?</a:t>
              </a:r>
            </a:p>
          </p:txBody>
        </p:sp>
      </p:grpSp>
      <p:sp>
        <p:nvSpPr>
          <p:cNvPr id="25616" name="Line 89"/>
          <p:cNvSpPr>
            <a:spLocks noChangeShapeType="1"/>
          </p:cNvSpPr>
          <p:nvPr/>
        </p:nvSpPr>
        <p:spPr bwMode="auto">
          <a:xfrm>
            <a:off x="4529138" y="2700338"/>
            <a:ext cx="0" cy="327025"/>
          </a:xfrm>
          <a:prstGeom prst="line">
            <a:avLst/>
          </a:prstGeom>
          <a:noFill/>
          <a:ln w="19050">
            <a:solidFill>
              <a:schemeClr val="bg1"/>
            </a:solidFill>
            <a:round/>
            <a:headEnd type="oval" w="med" len="med"/>
            <a:tailEnd/>
          </a:ln>
          <a:extLst>
            <a:ext uri="{909E8E84-426E-40dd-AFC4-6F175D3DCCD1}">
              <a14:hiddenFill xmlns:a14="http://schemas.microsoft.com/office/drawing/2010/main">
                <a:noFill/>
              </a14:hiddenFill>
            </a:ext>
          </a:extLst>
        </p:spPr>
        <p:txBody>
          <a:bodyPr/>
          <a:lstStyle/>
          <a:p>
            <a:endParaRPr lang="en-US" dirty="0"/>
          </a:p>
        </p:txBody>
      </p:sp>
      <p:sp>
        <p:nvSpPr>
          <p:cNvPr id="25617" name="Line 91"/>
          <p:cNvSpPr>
            <a:spLocks noChangeShapeType="1"/>
          </p:cNvSpPr>
          <p:nvPr/>
        </p:nvSpPr>
        <p:spPr bwMode="auto">
          <a:xfrm>
            <a:off x="3419475" y="3027363"/>
            <a:ext cx="169863" cy="295275"/>
          </a:xfrm>
          <a:prstGeom prst="line">
            <a:avLst/>
          </a:prstGeom>
          <a:noFill/>
          <a:ln w="19050">
            <a:solidFill>
              <a:schemeClr val="bg1"/>
            </a:solidFill>
            <a:round/>
            <a:headEnd type="oval" w="med" len="med"/>
            <a:tailEnd/>
          </a:ln>
          <a:extLst>
            <a:ext uri="{909E8E84-426E-40dd-AFC4-6F175D3DCCD1}">
              <a14:hiddenFill xmlns:a14="http://schemas.microsoft.com/office/drawing/2010/main">
                <a:noFill/>
              </a14:hiddenFill>
            </a:ext>
          </a:extLst>
        </p:spPr>
        <p:txBody>
          <a:bodyPr/>
          <a:lstStyle/>
          <a:p>
            <a:endParaRPr lang="en-US" dirty="0"/>
          </a:p>
        </p:txBody>
      </p:sp>
      <p:sp>
        <p:nvSpPr>
          <p:cNvPr id="25618" name="Line 92"/>
          <p:cNvSpPr>
            <a:spLocks noChangeShapeType="1"/>
          </p:cNvSpPr>
          <p:nvPr/>
        </p:nvSpPr>
        <p:spPr bwMode="auto">
          <a:xfrm flipH="1">
            <a:off x="5595938" y="3027363"/>
            <a:ext cx="169862" cy="295275"/>
          </a:xfrm>
          <a:prstGeom prst="line">
            <a:avLst/>
          </a:prstGeom>
          <a:noFill/>
          <a:ln w="19050">
            <a:solidFill>
              <a:schemeClr val="bg1"/>
            </a:solidFill>
            <a:round/>
            <a:headEnd type="oval" w="med" len="med"/>
            <a:tailEnd/>
          </a:ln>
          <a:extLst>
            <a:ext uri="{909E8E84-426E-40dd-AFC4-6F175D3DCCD1}">
              <a14:hiddenFill xmlns:a14="http://schemas.microsoft.com/office/drawing/2010/main">
                <a:noFill/>
              </a14:hiddenFill>
            </a:ext>
          </a:extLst>
        </p:spPr>
        <p:txBody>
          <a:bodyPr/>
          <a:lstStyle/>
          <a:p>
            <a:endParaRPr lang="en-US" dirty="0"/>
          </a:p>
        </p:txBody>
      </p:sp>
      <p:sp>
        <p:nvSpPr>
          <p:cNvPr id="25619" name="Line 93"/>
          <p:cNvSpPr>
            <a:spLocks noChangeShapeType="1"/>
          </p:cNvSpPr>
          <p:nvPr/>
        </p:nvSpPr>
        <p:spPr bwMode="auto">
          <a:xfrm flipV="1">
            <a:off x="3419475" y="4572000"/>
            <a:ext cx="169863" cy="295275"/>
          </a:xfrm>
          <a:prstGeom prst="line">
            <a:avLst/>
          </a:prstGeom>
          <a:noFill/>
          <a:ln w="19050">
            <a:solidFill>
              <a:schemeClr val="bg1"/>
            </a:solidFill>
            <a:round/>
            <a:headEnd type="oval" w="med" len="med"/>
            <a:tailEnd/>
          </a:ln>
          <a:extLst>
            <a:ext uri="{909E8E84-426E-40dd-AFC4-6F175D3DCCD1}">
              <a14:hiddenFill xmlns:a14="http://schemas.microsoft.com/office/drawing/2010/main">
                <a:noFill/>
              </a14:hiddenFill>
            </a:ext>
          </a:extLst>
        </p:spPr>
        <p:txBody>
          <a:bodyPr/>
          <a:lstStyle/>
          <a:p>
            <a:endParaRPr lang="en-US" dirty="0"/>
          </a:p>
        </p:txBody>
      </p:sp>
      <p:sp>
        <p:nvSpPr>
          <p:cNvPr id="25620" name="Line 94"/>
          <p:cNvSpPr>
            <a:spLocks noChangeShapeType="1"/>
          </p:cNvSpPr>
          <p:nvPr/>
        </p:nvSpPr>
        <p:spPr bwMode="auto">
          <a:xfrm flipH="1" flipV="1">
            <a:off x="5595938" y="4572000"/>
            <a:ext cx="169862" cy="295275"/>
          </a:xfrm>
          <a:prstGeom prst="line">
            <a:avLst/>
          </a:prstGeom>
          <a:noFill/>
          <a:ln w="19050">
            <a:solidFill>
              <a:schemeClr val="bg1"/>
            </a:solidFill>
            <a:round/>
            <a:headEnd type="oval" w="med" len="med"/>
            <a:tailEnd/>
          </a:ln>
          <a:extLst>
            <a:ext uri="{909E8E84-426E-40dd-AFC4-6F175D3DCCD1}">
              <a14:hiddenFill xmlns:a14="http://schemas.microsoft.com/office/drawing/2010/main">
                <a:noFill/>
              </a14:hiddenFill>
            </a:ext>
          </a:extLst>
        </p:spPr>
        <p:txBody>
          <a:bodyPr/>
          <a:lstStyle/>
          <a:p>
            <a:endParaRPr lang="en-US" dirty="0"/>
          </a:p>
        </p:txBody>
      </p:sp>
      <p:sp>
        <p:nvSpPr>
          <p:cNvPr id="25621" name="Oval 1438"/>
          <p:cNvSpPr>
            <a:spLocks noChangeArrowheads="1"/>
          </p:cNvSpPr>
          <p:nvPr/>
        </p:nvSpPr>
        <p:spPr bwMode="auto">
          <a:xfrm>
            <a:off x="2795588" y="3027363"/>
            <a:ext cx="3554412" cy="1873250"/>
          </a:xfrm>
          <a:prstGeom prst="ellipse">
            <a:avLst/>
          </a:prstGeom>
          <a:solidFill>
            <a:schemeClr val="accent1">
              <a:alpha val="38823"/>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124" tIns="41061" rIns="82124" bIns="41061" anchor="ctr"/>
          <a:lstStyle/>
          <a:p>
            <a:pPr defTabSz="814388"/>
            <a:endParaRPr lang="en-US" dirty="0">
              <a:cs typeface="ＭＳ Ｐゴシック" charset="0"/>
            </a:endParaRPr>
          </a:p>
        </p:txBody>
      </p:sp>
      <p:grpSp>
        <p:nvGrpSpPr>
          <p:cNvPr id="25622" name="Group 79"/>
          <p:cNvGrpSpPr>
            <a:grpSpLocks/>
          </p:cNvGrpSpPr>
          <p:nvPr/>
        </p:nvGrpSpPr>
        <p:grpSpPr bwMode="auto">
          <a:xfrm>
            <a:off x="3505200" y="2835275"/>
            <a:ext cx="2133600" cy="1949450"/>
            <a:chOff x="1927" y="1437"/>
            <a:chExt cx="1906" cy="1742"/>
          </a:xfrm>
        </p:grpSpPr>
        <p:pic>
          <p:nvPicPr>
            <p:cNvPr id="25623" name="Picture 10"/>
            <p:cNvPicPr>
              <a:picLocks noChangeAspect="1" noChangeArrowheads="1"/>
            </p:cNvPicPr>
            <p:nvPr/>
          </p:nvPicPr>
          <p:blipFill>
            <a:blip r:embed="rId7" cstate="screen">
              <a:lum bright="54000" contrast="-42000"/>
              <a:extLst>
                <a:ext uri="{28A0092B-C50C-407E-A947-70E740481C1C}">
                  <a14:useLocalDpi xmlns:a14="http://schemas.microsoft.com/office/drawing/2010/main"/>
                </a:ext>
              </a:extLst>
            </a:blip>
            <a:srcRect/>
            <a:stretch>
              <a:fillRect/>
            </a:stretch>
          </p:blipFill>
          <p:spPr bwMode="auto">
            <a:xfrm>
              <a:off x="1927" y="1437"/>
              <a:ext cx="1906" cy="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7" y="1437"/>
              <a:ext cx="1906" cy="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646149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Targeting: Customer </a:t>
            </a:r>
            <a:r>
              <a:rPr lang="en-GB" dirty="0" smtClean="0"/>
              <a:t>Process Use </a:t>
            </a:r>
            <a:r>
              <a:rPr lang="en-GB" dirty="0"/>
              <a:t>Cases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46342670"/>
              </p:ext>
            </p:extLst>
          </p:nvPr>
        </p:nvGraphicFramePr>
        <p:xfrm>
          <a:off x="229700" y="1397000"/>
          <a:ext cx="8588862" cy="4683320"/>
        </p:xfrm>
        <a:graphic>
          <a:graphicData uri="http://schemas.openxmlformats.org/drawingml/2006/table">
            <a:tbl>
              <a:tblPr firstRow="1" bandRow="1">
                <a:tableStyleId>{00A15C55-8517-42AA-B614-E9B94910E393}</a:tableStyleId>
              </a:tblPr>
              <a:tblGrid>
                <a:gridCol w="2572256"/>
                <a:gridCol w="6016606"/>
              </a:tblGrid>
              <a:tr h="465434">
                <a:tc>
                  <a:txBody>
                    <a:bodyPr/>
                    <a:lstStyle/>
                    <a:p>
                      <a:r>
                        <a:rPr lang="en-US" dirty="0" smtClean="0"/>
                        <a:t>Use</a:t>
                      </a:r>
                      <a:r>
                        <a:rPr lang="en-US" baseline="0" dirty="0" smtClean="0"/>
                        <a:t> Case</a:t>
                      </a:r>
                      <a:endParaRPr lang="en-US" dirty="0"/>
                    </a:p>
                  </a:txBody>
                  <a:tcPr/>
                </a:tc>
                <a:tc>
                  <a:txBody>
                    <a:bodyPr/>
                    <a:lstStyle/>
                    <a:p>
                      <a:r>
                        <a:rPr lang="en-US" dirty="0" smtClean="0"/>
                        <a:t>AnyConnect Solution and Use Case</a:t>
                      </a:r>
                      <a:endParaRPr lang="en-US" dirty="0"/>
                    </a:p>
                  </a:txBody>
                  <a:tcPr/>
                </a:tc>
              </a:tr>
              <a:tr h="814509">
                <a:tc>
                  <a:txBody>
                    <a:bodyPr/>
                    <a:lstStyle/>
                    <a:p>
                      <a:r>
                        <a:rPr lang="en-US" dirty="0" smtClean="0"/>
                        <a:t>Intranet access and internal tools </a:t>
                      </a:r>
                    </a:p>
                  </a:txBody>
                  <a:tcPr/>
                </a:tc>
                <a:tc>
                  <a:txBody>
                    <a:bodyPr/>
                    <a:lstStyle/>
                    <a:p>
                      <a:r>
                        <a:rPr lang="en-US" dirty="0" smtClean="0"/>
                        <a:t>Full access to Web Apps (directory is most used); open intranet links from emails.</a:t>
                      </a:r>
                    </a:p>
                  </a:txBody>
                  <a:tcPr/>
                </a:tc>
              </a:tr>
              <a:tr h="591453">
                <a:tc>
                  <a:txBody>
                    <a:bodyPr/>
                    <a:lstStyle/>
                    <a:p>
                      <a:r>
                        <a:rPr lang="en-US" dirty="0" smtClean="0"/>
                        <a:t>Jabber</a:t>
                      </a:r>
                      <a:endParaRPr lang="en-US" dirty="0"/>
                    </a:p>
                  </a:txBody>
                  <a:tcPr/>
                </a:tc>
                <a:tc>
                  <a:txBody>
                    <a:bodyPr/>
                    <a:lstStyle/>
                    <a:p>
                      <a:r>
                        <a:rPr lang="en-US" dirty="0" smtClean="0"/>
                        <a:t>AnyConnect enables remote collaboration on any</a:t>
                      </a:r>
                      <a:r>
                        <a:rPr lang="en-US" baseline="0" dirty="0" smtClean="0"/>
                        <a:t> device</a:t>
                      </a:r>
                      <a:endParaRPr lang="en-US" dirty="0" smtClean="0"/>
                    </a:p>
                  </a:txBody>
                  <a:tcPr/>
                </a:tc>
              </a:tr>
              <a:tr h="591453">
                <a:tc>
                  <a:txBody>
                    <a:bodyPr/>
                    <a:lstStyle/>
                    <a:p>
                      <a:r>
                        <a:rPr lang="en-US" dirty="0" smtClean="0"/>
                        <a:t>Virtual desktop</a:t>
                      </a:r>
                      <a:endParaRPr lang="en-US" dirty="0"/>
                    </a:p>
                  </a:txBody>
                  <a:tcPr/>
                </a:tc>
                <a:tc>
                  <a:txBody>
                    <a:bodyPr/>
                    <a:lstStyle/>
                    <a:p>
                      <a:r>
                        <a:rPr lang="en-US" dirty="0" smtClean="0"/>
                        <a:t>Enable VDI on iPad; access desktop wherever you go</a:t>
                      </a:r>
                    </a:p>
                  </a:txBody>
                  <a:tcPr/>
                </a:tc>
              </a:tr>
              <a:tr h="814509">
                <a:tc>
                  <a:txBody>
                    <a:bodyPr/>
                    <a:lstStyle/>
                    <a:p>
                      <a:r>
                        <a:rPr lang="en-US" dirty="0" smtClean="0"/>
                        <a:t>HR/Finance/Sales Approvals</a:t>
                      </a:r>
                    </a:p>
                  </a:txBody>
                  <a:tcPr/>
                </a:tc>
                <a:tc>
                  <a:txBody>
                    <a:bodyPr/>
                    <a:lstStyle/>
                    <a:p>
                      <a:r>
                        <a:rPr lang="en-US" dirty="0" smtClean="0"/>
                        <a:t>Mobile approvals; respond faster to speed up business processes; use down time effectively when travelling</a:t>
                      </a:r>
                    </a:p>
                  </a:txBody>
                  <a:tcPr/>
                </a:tc>
              </a:tr>
              <a:tr h="591453">
                <a:tc>
                  <a:txBody>
                    <a:bodyPr/>
                    <a:lstStyle/>
                    <a:p>
                      <a:r>
                        <a:rPr lang="en-US" dirty="0" smtClean="0"/>
                        <a:t>Salesforce/CRM</a:t>
                      </a:r>
                    </a:p>
                  </a:txBody>
                  <a:tcPr/>
                </a:tc>
                <a:tc>
                  <a:txBody>
                    <a:bodyPr/>
                    <a:lstStyle/>
                    <a:p>
                      <a:r>
                        <a:rPr lang="en-US" dirty="0" smtClean="0"/>
                        <a:t>Access internally-hosted data within the Salesforce app</a:t>
                      </a:r>
                    </a:p>
                  </a:txBody>
                  <a:tcPr/>
                </a:tc>
              </a:tr>
              <a:tr h="814509">
                <a:tc>
                  <a:txBody>
                    <a:bodyPr/>
                    <a:lstStyle/>
                    <a:p>
                      <a:r>
                        <a:rPr lang="en-US" dirty="0" smtClean="0"/>
                        <a:t>Enterprise social software and portals</a:t>
                      </a:r>
                    </a:p>
                  </a:txBody>
                  <a:tcPr/>
                </a:tc>
                <a:tc>
                  <a:txBody>
                    <a:bodyPr/>
                    <a:lstStyle/>
                    <a:p>
                      <a:r>
                        <a:rPr lang="en-US" dirty="0" smtClean="0"/>
                        <a:t>Read and respond to posts and blogs, interact with colleagues, and participate in discussions while mobile</a:t>
                      </a:r>
                    </a:p>
                  </a:txBody>
                  <a:tcPr/>
                </a:tc>
              </a:tr>
            </a:tbl>
          </a:graphicData>
        </a:graphic>
      </p:graphicFrame>
    </p:spTree>
    <p:extLst>
      <p:ext uri="{BB962C8B-B14F-4D97-AF65-F5344CB8AC3E}">
        <p14:creationId xmlns:p14="http://schemas.microsoft.com/office/powerpoint/2010/main" val="57354986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Targeting: </a:t>
            </a:r>
            <a:r>
              <a:rPr lang="en-GB" dirty="0" smtClean="0"/>
              <a:t>Vertical Customer </a:t>
            </a:r>
            <a:r>
              <a:rPr lang="en-GB" dirty="0"/>
              <a:t>Use Cases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9218799"/>
              </p:ext>
            </p:extLst>
          </p:nvPr>
        </p:nvGraphicFramePr>
        <p:xfrm>
          <a:off x="229700" y="1397000"/>
          <a:ext cx="8588862" cy="4846319"/>
        </p:xfrm>
        <a:graphic>
          <a:graphicData uri="http://schemas.openxmlformats.org/drawingml/2006/table">
            <a:tbl>
              <a:tblPr firstRow="1" bandRow="1">
                <a:tableStyleId>{00A15C55-8517-42AA-B614-E9B94910E393}</a:tableStyleId>
              </a:tblPr>
              <a:tblGrid>
                <a:gridCol w="2572256"/>
                <a:gridCol w="6016606"/>
              </a:tblGrid>
              <a:tr h="213750">
                <a:tc>
                  <a:txBody>
                    <a:bodyPr/>
                    <a:lstStyle/>
                    <a:p>
                      <a:r>
                        <a:rPr lang="en-US" dirty="0" smtClean="0"/>
                        <a:t>Use</a:t>
                      </a:r>
                      <a:r>
                        <a:rPr lang="en-US" baseline="0" dirty="0" smtClean="0"/>
                        <a:t> Case</a:t>
                      </a:r>
                      <a:endParaRPr lang="en-US" dirty="0"/>
                    </a:p>
                  </a:txBody>
                  <a:tcPr/>
                </a:tc>
                <a:tc>
                  <a:txBody>
                    <a:bodyPr/>
                    <a:lstStyle/>
                    <a:p>
                      <a:r>
                        <a:rPr lang="en-US" dirty="0" smtClean="0"/>
                        <a:t>AnyConnect Solution and Use</a:t>
                      </a:r>
                      <a:r>
                        <a:rPr lang="en-US" baseline="0" dirty="0" smtClean="0"/>
                        <a:t> Case</a:t>
                      </a:r>
                      <a:endParaRPr lang="en-US" dirty="0"/>
                    </a:p>
                  </a:txBody>
                  <a:tcPr/>
                </a:tc>
              </a:tr>
              <a:tr h="464792">
                <a:tc>
                  <a:txBody>
                    <a:bodyPr/>
                    <a:lstStyle/>
                    <a:p>
                      <a:r>
                        <a:rPr lang="en-US" dirty="0" smtClean="0"/>
                        <a:t>Healthcare</a:t>
                      </a:r>
                    </a:p>
                  </a:txBody>
                  <a:tcPr/>
                </a:tc>
                <a:tc>
                  <a:txBody>
                    <a:bodyPr/>
                    <a:lstStyle/>
                    <a:p>
                      <a:r>
                        <a:rPr lang="en-US" dirty="0" smtClean="0"/>
                        <a:t>Nurses, techs, admins who stay in a single building or campus are unlikely to need AnyConnect. Doctors, specialists, paramedics are</a:t>
                      </a:r>
                      <a:r>
                        <a:rPr lang="en-US" baseline="0" dirty="0" smtClean="0"/>
                        <a:t> mobile</a:t>
                      </a:r>
                      <a:r>
                        <a:rPr lang="en-US" dirty="0" smtClean="0"/>
                        <a:t> and need AnyConnect. Jabber</a:t>
                      </a:r>
                      <a:r>
                        <a:rPr lang="en-US" baseline="0" dirty="0" smtClean="0"/>
                        <a:t> delivers remote consultation and ability to quickly find expertise.</a:t>
                      </a:r>
                      <a:endParaRPr lang="en-US" dirty="0" smtClean="0"/>
                    </a:p>
                  </a:txBody>
                  <a:tcPr/>
                </a:tc>
              </a:tr>
              <a:tr h="464792">
                <a:tc>
                  <a:txBody>
                    <a:bodyPr/>
                    <a:lstStyle/>
                    <a:p>
                      <a:r>
                        <a:rPr lang="en-US" dirty="0" smtClean="0"/>
                        <a:t>Finance</a:t>
                      </a:r>
                      <a:endParaRPr lang="en-US" dirty="0"/>
                    </a:p>
                  </a:txBody>
                  <a:tcPr/>
                </a:tc>
                <a:tc>
                  <a:txBody>
                    <a:bodyPr/>
                    <a:lstStyle/>
                    <a:p>
                      <a:r>
                        <a:rPr lang="en-US" dirty="0" smtClean="0"/>
                        <a:t>Many finance workers travel for client business and need AnyConnect and Jabber for mobile devices</a:t>
                      </a:r>
                      <a:r>
                        <a:rPr lang="en-US" baseline="0" dirty="0" smtClean="0"/>
                        <a:t> to stay connected</a:t>
                      </a:r>
                      <a:r>
                        <a:rPr lang="en-US" dirty="0" smtClean="0"/>
                        <a:t>. Support staff and retail branch workers are often in a fixed location with no need for AnyConnect.</a:t>
                      </a:r>
                    </a:p>
                  </a:txBody>
                  <a:tcPr/>
                </a:tc>
              </a:tr>
              <a:tr h="464792">
                <a:tc>
                  <a:txBody>
                    <a:bodyPr/>
                    <a:lstStyle/>
                    <a:p>
                      <a:r>
                        <a:rPr lang="en-US" dirty="0" smtClean="0"/>
                        <a:t>Retail</a:t>
                      </a:r>
                      <a:endParaRPr lang="en-US" dirty="0"/>
                    </a:p>
                  </a:txBody>
                  <a:tcPr/>
                </a:tc>
                <a:tc>
                  <a:txBody>
                    <a:bodyPr/>
                    <a:lstStyle/>
                    <a:p>
                      <a:r>
                        <a:rPr lang="en-US" dirty="0" smtClean="0"/>
                        <a:t>Most workers remain on the LAN/WLAN with no need for AnyConnect. Use Jabber</a:t>
                      </a:r>
                      <a:r>
                        <a:rPr lang="en-US" baseline="0" dirty="0" smtClean="0"/>
                        <a:t> for in-store mobility, responsiveness</a:t>
                      </a:r>
                      <a:endParaRPr lang="en-US" dirty="0" smtClean="0"/>
                    </a:p>
                  </a:txBody>
                  <a:tcPr/>
                </a:tc>
              </a:tr>
              <a:tr h="464792">
                <a:tc>
                  <a:txBody>
                    <a:bodyPr/>
                    <a:lstStyle/>
                    <a:p>
                      <a:r>
                        <a:rPr lang="en-US" dirty="0" smtClean="0"/>
                        <a:t>Government/Education</a:t>
                      </a:r>
                    </a:p>
                  </a:txBody>
                  <a:tcPr/>
                </a:tc>
                <a:tc>
                  <a:txBody>
                    <a:bodyPr/>
                    <a:lstStyle/>
                    <a:p>
                      <a:r>
                        <a:rPr lang="en-US" dirty="0" smtClean="0"/>
                        <a:t>Many gov/ed workers are often in a fixed location with no need for AnyConnect. Yet, mobility is increasing and securing the entire device with AnyConnect is a priority.</a:t>
                      </a:r>
                    </a:p>
                  </a:txBody>
                  <a:tcPr/>
                </a:tc>
              </a:tr>
            </a:tbl>
          </a:graphicData>
        </a:graphic>
      </p:graphicFrame>
    </p:spTree>
    <p:extLst>
      <p:ext uri="{BB962C8B-B14F-4D97-AF65-F5344CB8AC3E}">
        <p14:creationId xmlns:p14="http://schemas.microsoft.com/office/powerpoint/2010/main" val="31067973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questions to guide the conversation to Jabber + AnyConnect</a:t>
            </a:r>
            <a:endParaRPr lang="en-US" dirty="0"/>
          </a:p>
        </p:txBody>
      </p:sp>
      <p:sp>
        <p:nvSpPr>
          <p:cNvPr id="3" name="Text Placeholder 2"/>
          <p:cNvSpPr>
            <a:spLocks noGrp="1"/>
          </p:cNvSpPr>
          <p:nvPr>
            <p:ph type="body" sz="quarter" idx="10"/>
          </p:nvPr>
        </p:nvSpPr>
        <p:spPr>
          <a:xfrm>
            <a:off x="239713" y="1441345"/>
            <a:ext cx="8578850" cy="4869875"/>
          </a:xfrm>
        </p:spPr>
        <p:style>
          <a:lnRef idx="3">
            <a:schemeClr val="lt1"/>
          </a:lnRef>
          <a:fillRef idx="1">
            <a:schemeClr val="accent3"/>
          </a:fillRef>
          <a:effectRef idx="1">
            <a:schemeClr val="accent3"/>
          </a:effectRef>
          <a:fontRef idx="minor">
            <a:schemeClr val="lt1"/>
          </a:fontRef>
        </p:style>
        <p:txBody>
          <a:bodyPr>
            <a:normAutofit/>
          </a:bodyPr>
          <a:lstStyle/>
          <a:p>
            <a:pPr>
              <a:lnSpc>
                <a:spcPct val="110000"/>
              </a:lnSpc>
            </a:pPr>
            <a:r>
              <a:rPr lang="en-US" dirty="0" smtClean="0"/>
              <a:t>Do you have mobile workers?</a:t>
            </a:r>
          </a:p>
          <a:p>
            <a:pPr lvl="1">
              <a:lnSpc>
                <a:spcPct val="110000"/>
              </a:lnSpc>
            </a:pPr>
            <a:r>
              <a:rPr lang="en-US" dirty="0" smtClean="0"/>
              <a:t>You need </a:t>
            </a:r>
            <a:r>
              <a:rPr lang="en-US" dirty="0"/>
              <a:t>a scalable, </a:t>
            </a:r>
            <a:r>
              <a:rPr lang="en-US" dirty="0" smtClean="0"/>
              <a:t>secure </a:t>
            </a:r>
            <a:r>
              <a:rPr lang="en-US" dirty="0"/>
              <a:t>remote access </a:t>
            </a:r>
            <a:r>
              <a:rPr lang="en-US" dirty="0" smtClean="0"/>
              <a:t>solution </a:t>
            </a:r>
            <a:r>
              <a:rPr lang="en-US" dirty="0"/>
              <a:t>that is simple to </a:t>
            </a:r>
            <a:r>
              <a:rPr lang="en-US" dirty="0" smtClean="0"/>
              <a:t>use</a:t>
            </a:r>
          </a:p>
          <a:p>
            <a:pPr lvl="1">
              <a:lnSpc>
                <a:spcPct val="110000"/>
              </a:lnSpc>
            </a:pPr>
            <a:r>
              <a:rPr lang="en-US" dirty="0"/>
              <a:t>Improve </a:t>
            </a:r>
            <a:r>
              <a:rPr lang="en-US" dirty="0" smtClean="0"/>
              <a:t>experience </a:t>
            </a:r>
            <a:r>
              <a:rPr lang="en-US" dirty="0"/>
              <a:t>through automatic session resumption as users move around through their </a:t>
            </a:r>
            <a:r>
              <a:rPr lang="en-US" dirty="0" smtClean="0"/>
              <a:t>work day</a:t>
            </a:r>
          </a:p>
          <a:p>
            <a:pPr lvl="1">
              <a:lnSpc>
                <a:spcPct val="110000"/>
              </a:lnSpc>
            </a:pPr>
            <a:r>
              <a:rPr lang="en-US" dirty="0"/>
              <a:t>Enhance security of remote connections for laptops with latest security </a:t>
            </a:r>
            <a:r>
              <a:rPr lang="en-US" dirty="0" smtClean="0"/>
              <a:t>protocols</a:t>
            </a:r>
          </a:p>
          <a:p>
            <a:pPr>
              <a:lnSpc>
                <a:spcPct val="110000"/>
              </a:lnSpc>
            </a:pPr>
            <a:r>
              <a:rPr lang="en-US" dirty="0" smtClean="0"/>
              <a:t>Do you support multiple devices and operating systems?</a:t>
            </a:r>
          </a:p>
          <a:p>
            <a:pPr lvl="1">
              <a:lnSpc>
                <a:spcPct val="110000"/>
              </a:lnSpc>
            </a:pPr>
            <a:r>
              <a:rPr lang="en-US" dirty="0" smtClean="0"/>
              <a:t>Jabber and AnyConnect deliver excellent multiplatform experience, not just an experience that’s subpar to Windows</a:t>
            </a:r>
          </a:p>
          <a:p>
            <a:pPr>
              <a:lnSpc>
                <a:spcPct val="110000"/>
              </a:lnSpc>
            </a:pPr>
            <a:r>
              <a:rPr lang="en-US" dirty="0" smtClean="0"/>
              <a:t>How do you support mobile workers and multiple devices?</a:t>
            </a:r>
          </a:p>
          <a:p>
            <a:pPr lvl="1">
              <a:lnSpc>
                <a:spcPct val="110000"/>
              </a:lnSpc>
            </a:pPr>
            <a:r>
              <a:rPr lang="en-GB" dirty="0" smtClean="0"/>
              <a:t>AnyConnect offers </a:t>
            </a:r>
            <a:r>
              <a:rPr lang="en-GB" dirty="0"/>
              <a:t>access management to individual device </a:t>
            </a:r>
            <a:r>
              <a:rPr lang="en-GB" dirty="0" smtClean="0"/>
              <a:t>level</a:t>
            </a:r>
            <a:endParaRPr lang="en-US" dirty="0" smtClean="0"/>
          </a:p>
          <a:p>
            <a:pPr>
              <a:lnSpc>
                <a:spcPct val="110000"/>
              </a:lnSpc>
            </a:pPr>
            <a:endParaRPr lang="en-US" dirty="0"/>
          </a:p>
          <a:p>
            <a:pPr lvl="1">
              <a:lnSpc>
                <a:spcPct val="110000"/>
              </a:lnSpc>
            </a:pPr>
            <a:endParaRPr lang="en-US" dirty="0" smtClean="0"/>
          </a:p>
          <a:p>
            <a:pPr lvl="1">
              <a:lnSpc>
                <a:spcPct val="110000"/>
              </a:lnSpc>
            </a:pPr>
            <a:endParaRPr lang="en-US" dirty="0"/>
          </a:p>
        </p:txBody>
      </p:sp>
    </p:spTree>
    <p:extLst>
      <p:ext uri="{BB962C8B-B14F-4D97-AF65-F5344CB8AC3E}">
        <p14:creationId xmlns:p14="http://schemas.microsoft.com/office/powerpoint/2010/main" val="312611715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questions to guide the conversation to Jabber + AnyConnect</a:t>
            </a:r>
            <a:endParaRPr lang="en-US" dirty="0"/>
          </a:p>
        </p:txBody>
      </p:sp>
      <p:sp>
        <p:nvSpPr>
          <p:cNvPr id="3" name="Text Placeholder 2"/>
          <p:cNvSpPr>
            <a:spLocks noGrp="1"/>
          </p:cNvSpPr>
          <p:nvPr>
            <p:ph type="body" sz="quarter" idx="10"/>
          </p:nvPr>
        </p:nvSpPr>
        <p:spPr>
          <a:xfrm>
            <a:off x="239713" y="1441345"/>
            <a:ext cx="8578850" cy="4818564"/>
          </a:xfrm>
        </p:spPr>
        <p:style>
          <a:lnRef idx="3">
            <a:schemeClr val="lt1"/>
          </a:lnRef>
          <a:fillRef idx="1">
            <a:schemeClr val="accent3"/>
          </a:fillRef>
          <a:effectRef idx="1">
            <a:schemeClr val="accent3"/>
          </a:effectRef>
          <a:fontRef idx="minor">
            <a:schemeClr val="lt1"/>
          </a:fontRef>
        </p:style>
        <p:txBody>
          <a:bodyPr/>
          <a:lstStyle/>
          <a:p>
            <a:pPr>
              <a:lnSpc>
                <a:spcPct val="110000"/>
              </a:lnSpc>
            </a:pPr>
            <a:r>
              <a:rPr lang="en-US" dirty="0" smtClean="0"/>
              <a:t>Are cost savings a consideration in your BYOD/mobile strategy?</a:t>
            </a:r>
          </a:p>
          <a:p>
            <a:pPr lvl="1">
              <a:lnSpc>
                <a:spcPct val="110000"/>
              </a:lnSpc>
            </a:pPr>
            <a:r>
              <a:rPr lang="en-US" dirty="0"/>
              <a:t>Consider cost savings from mobile voice and video over </a:t>
            </a:r>
            <a:r>
              <a:rPr lang="en-US" dirty="0" smtClean="0"/>
              <a:t>IP</a:t>
            </a:r>
          </a:p>
          <a:p>
            <a:pPr lvl="1">
              <a:lnSpc>
                <a:spcPct val="110000"/>
              </a:lnSpc>
            </a:pPr>
            <a:r>
              <a:rPr lang="en-US" dirty="0" smtClean="0"/>
              <a:t>Mobilize your UC/Collaboration investments easily with Jabber</a:t>
            </a:r>
          </a:p>
          <a:p>
            <a:pPr lvl="1">
              <a:lnSpc>
                <a:spcPct val="110000"/>
              </a:lnSpc>
            </a:pPr>
            <a:r>
              <a:rPr lang="en-US" dirty="0" smtClean="0"/>
              <a:t>Jabber for everyone – presence &amp; IM for all employees, all devices</a:t>
            </a:r>
            <a:endParaRPr lang="en-US" dirty="0"/>
          </a:p>
          <a:p>
            <a:pPr lvl="1">
              <a:lnSpc>
                <a:spcPct val="110000"/>
              </a:lnSpc>
            </a:pPr>
            <a:r>
              <a:rPr lang="en-US" dirty="0" smtClean="0"/>
              <a:t>AnyConnect licensing done with multiple devices in mind</a:t>
            </a:r>
          </a:p>
          <a:p>
            <a:pPr>
              <a:lnSpc>
                <a:spcPct val="110000"/>
              </a:lnSpc>
            </a:pPr>
            <a:r>
              <a:rPr lang="en-US" dirty="0" smtClean="0"/>
              <a:t>Are time savings &amp; productivity gains part of your ROI analysis?</a:t>
            </a:r>
          </a:p>
          <a:p>
            <a:pPr lvl="1">
              <a:lnSpc>
                <a:spcPct val="110000"/>
              </a:lnSpc>
            </a:pPr>
            <a:r>
              <a:rPr lang="en-US" dirty="0"/>
              <a:t>Productivity increases by staying connected – IM, Presence, etc.</a:t>
            </a:r>
          </a:p>
          <a:p>
            <a:pPr lvl="1">
              <a:lnSpc>
                <a:spcPct val="110000"/>
              </a:lnSpc>
            </a:pPr>
            <a:r>
              <a:rPr lang="en-US" dirty="0" smtClean="0"/>
              <a:t>Faster decision making with click to chat, call, video, WebEx</a:t>
            </a:r>
          </a:p>
          <a:p>
            <a:pPr lvl="1">
              <a:lnSpc>
                <a:spcPct val="110000"/>
              </a:lnSpc>
            </a:pPr>
            <a:r>
              <a:rPr lang="en-US" dirty="0" smtClean="0"/>
              <a:t>Faster approvals with mobile access to internal applications</a:t>
            </a:r>
          </a:p>
          <a:p>
            <a:pPr>
              <a:lnSpc>
                <a:spcPct val="110000"/>
              </a:lnSpc>
            </a:pPr>
            <a:endParaRPr lang="en-US" dirty="0" smtClean="0"/>
          </a:p>
          <a:p>
            <a:pPr lvl="1">
              <a:lnSpc>
                <a:spcPct val="110000"/>
              </a:lnSpc>
            </a:pPr>
            <a:endParaRPr lang="en-US" dirty="0"/>
          </a:p>
          <a:p>
            <a:pPr lvl="1">
              <a:lnSpc>
                <a:spcPct val="110000"/>
              </a:lnSpc>
            </a:pPr>
            <a:endParaRPr lang="en-US" dirty="0" smtClean="0"/>
          </a:p>
          <a:p>
            <a:pPr lvl="1">
              <a:lnSpc>
                <a:spcPct val="110000"/>
              </a:lnSpc>
            </a:pPr>
            <a:endParaRPr lang="en-US" dirty="0"/>
          </a:p>
        </p:txBody>
      </p:sp>
    </p:spTree>
    <p:extLst>
      <p:ext uri="{BB962C8B-B14F-4D97-AF65-F5344CB8AC3E}">
        <p14:creationId xmlns:p14="http://schemas.microsoft.com/office/powerpoint/2010/main" val="375225749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Secure Connectivity</a:t>
            </a:r>
            <a:endParaRPr lang="en-US" dirty="0"/>
          </a:p>
        </p:txBody>
      </p:sp>
      <p:sp>
        <p:nvSpPr>
          <p:cNvPr id="3" name="Text Placeholder 2"/>
          <p:cNvSpPr>
            <a:spLocks noGrp="1"/>
          </p:cNvSpPr>
          <p:nvPr>
            <p:ph type="body" sz="quarter" idx="10"/>
          </p:nvPr>
        </p:nvSpPr>
        <p:spPr>
          <a:xfrm>
            <a:off x="239712" y="1441344"/>
            <a:ext cx="6721904" cy="4921853"/>
          </a:xfrm>
        </p:spPr>
        <p:txBody>
          <a:bodyPr>
            <a:normAutofit/>
          </a:bodyPr>
          <a:lstStyle/>
          <a:p>
            <a:r>
              <a:rPr lang="en-US" dirty="0"/>
              <a:t>Users expect anywhere, anytime access </a:t>
            </a:r>
          </a:p>
          <a:p>
            <a:r>
              <a:rPr lang="en-US" dirty="0" smtClean="0"/>
              <a:t>Explosion </a:t>
            </a:r>
            <a:r>
              <a:rPr lang="en-US" dirty="0"/>
              <a:t>of </a:t>
            </a:r>
            <a:r>
              <a:rPr lang="en-US" dirty="0" smtClean="0"/>
              <a:t>devices and mobile apps creates new demands on IT for connectivity and security</a:t>
            </a:r>
          </a:p>
          <a:p>
            <a:r>
              <a:rPr lang="en-US" dirty="0"/>
              <a:t>Personal apps on business devices exposes corporate network to unwanted traffic</a:t>
            </a:r>
          </a:p>
          <a:p>
            <a:r>
              <a:rPr lang="en-US" dirty="0" smtClean="0"/>
              <a:t>Range of connectivity options</a:t>
            </a:r>
          </a:p>
          <a:p>
            <a:pPr lvl="1"/>
            <a:r>
              <a:rPr lang="en-US" dirty="0" smtClean="0"/>
              <a:t>Wi-Fi, 3G/EVDO cards, cellular…not just wired Ethernet</a:t>
            </a:r>
          </a:p>
          <a:p>
            <a:r>
              <a:rPr lang="en-US" dirty="0" smtClean="0"/>
              <a:t>Traditional VPN remote access is limited</a:t>
            </a:r>
          </a:p>
          <a:p>
            <a:pPr lvl="1"/>
            <a:r>
              <a:rPr lang="en-US" dirty="0" smtClean="0"/>
              <a:t>End user support, manual process to connect, not always on</a:t>
            </a:r>
          </a:p>
          <a:p>
            <a:endParaRPr lang="en-US" dirty="0" smtClean="0"/>
          </a:p>
          <a:p>
            <a:endParaRPr lang="en-US" dirty="0"/>
          </a:p>
        </p:txBody>
      </p:sp>
      <p:sp>
        <p:nvSpPr>
          <p:cNvPr id="4" name="Rectangle 22"/>
          <p:cNvSpPr>
            <a:spLocks/>
          </p:cNvSpPr>
          <p:nvPr/>
        </p:nvSpPr>
        <p:spPr bwMode="auto">
          <a:xfrm>
            <a:off x="8019248" y="1960584"/>
            <a:ext cx="702335" cy="27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6002" tIns="16002" rIns="16002" bIns="16002"/>
          <a:lstStyle/>
          <a:p>
            <a:pPr algn="ctr"/>
            <a:r>
              <a:rPr lang="en-US" sz="1400" dirty="0">
                <a:solidFill>
                  <a:srgbClr val="333333"/>
                </a:solidFill>
                <a:latin typeface="Arial" pitchFamily="34" charset="0"/>
                <a:ea typeface="Lucida Grande" charset="0"/>
                <a:cs typeface="Arial" pitchFamily="34" charset="0"/>
                <a:sym typeface="Lucida Grande" charset="0"/>
              </a:rPr>
              <a:t>PC &amp; </a:t>
            </a:r>
            <a:r>
              <a:rPr lang="en-US" sz="1400" dirty="0" smtClean="0">
                <a:solidFill>
                  <a:srgbClr val="333333"/>
                </a:solidFill>
                <a:latin typeface="Arial" pitchFamily="34" charset="0"/>
                <a:ea typeface="Lucida Grande" charset="0"/>
                <a:cs typeface="Arial" pitchFamily="34" charset="0"/>
                <a:sym typeface="Lucida Grande" charset="0"/>
              </a:rPr>
              <a:t>Mac</a:t>
            </a:r>
            <a:endParaRPr lang="en-US" sz="1400" dirty="0">
              <a:solidFill>
                <a:srgbClr val="333333"/>
              </a:solidFill>
              <a:latin typeface="Arial" pitchFamily="34" charset="0"/>
              <a:ea typeface="Lucida Grande" charset="0"/>
              <a:cs typeface="Arial" pitchFamily="34" charset="0"/>
              <a:sym typeface="Lucida Grande" charset="0"/>
            </a:endParaRPr>
          </a:p>
        </p:txBody>
      </p:sp>
      <p:grpSp>
        <p:nvGrpSpPr>
          <p:cNvPr id="5" name="Group 7"/>
          <p:cNvGrpSpPr>
            <a:grpSpLocks noChangeAspect="1"/>
          </p:cNvGrpSpPr>
          <p:nvPr/>
        </p:nvGrpSpPr>
        <p:grpSpPr>
          <a:xfrm>
            <a:off x="7059348" y="2410317"/>
            <a:ext cx="1706705" cy="1753649"/>
            <a:chOff x="3390040" y="2265110"/>
            <a:chExt cx="2439560" cy="2338199"/>
          </a:xfrm>
        </p:grpSpPr>
        <p:pic>
          <p:nvPicPr>
            <p:cNvPr id="6" name="Picture 20"/>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0407" y="2596217"/>
              <a:ext cx="1279193" cy="86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3"/>
            <p:cNvGrpSpPr/>
            <p:nvPr/>
          </p:nvGrpSpPr>
          <p:grpSpPr>
            <a:xfrm>
              <a:off x="3553993" y="2265110"/>
              <a:ext cx="1087313" cy="1460465"/>
              <a:chOff x="3917157" y="3321348"/>
              <a:chExt cx="1214437" cy="1631215"/>
            </a:xfrm>
          </p:grpSpPr>
          <p:pic>
            <p:nvPicPr>
              <p:cNvPr id="14"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7157" y="3321348"/>
                <a:ext cx="1214437" cy="16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79677" y="3510606"/>
                <a:ext cx="895997" cy="1259377"/>
              </a:xfrm>
              <a:prstGeom prst="rect">
                <a:avLst/>
              </a:prstGeom>
              <a:noFill/>
              <a:ln w="12700" cap="flat">
                <a:noFill/>
                <a:miter lim="800000"/>
                <a:headEnd/>
                <a:tailEnd/>
              </a:ln>
            </p:spPr>
          </p:pic>
        </p:grpSp>
        <p:grpSp>
          <p:nvGrpSpPr>
            <p:cNvPr id="8" name="Group 15"/>
            <p:cNvGrpSpPr>
              <a:grpSpLocks/>
            </p:cNvGrpSpPr>
            <p:nvPr/>
          </p:nvGrpSpPr>
          <p:grpSpPr bwMode="auto">
            <a:xfrm>
              <a:off x="4442741" y="3357532"/>
              <a:ext cx="1386859" cy="877697"/>
              <a:chOff x="82" y="-1737"/>
              <a:chExt cx="5000" cy="3480"/>
            </a:xfrm>
            <a:effectLst>
              <a:reflection stA="26000" endPos="35000" dist="50800" dir="5400000" sy="-100000" algn="bl" rotWithShape="0"/>
            </a:effectLst>
          </p:grpSpPr>
          <p:pic>
            <p:nvPicPr>
              <p:cNvPr id="12" name="Picture 16"/>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 y="-1737"/>
                <a:ext cx="5000" cy="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4" y="-1422"/>
                <a:ext cx="4139" cy="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 name="Group 25"/>
            <p:cNvGrpSpPr/>
            <p:nvPr/>
          </p:nvGrpSpPr>
          <p:grpSpPr>
            <a:xfrm>
              <a:off x="3390040" y="3512631"/>
              <a:ext cx="1429102" cy="1090678"/>
              <a:chOff x="4482038" y="4737863"/>
              <a:chExt cx="1596186" cy="1218194"/>
            </a:xfrm>
            <a:effectLst>
              <a:reflection stA="26000" endPos="35000" dist="50800" dir="5400000" sy="-100000" algn="bl" rotWithShape="0"/>
            </a:effectLst>
          </p:grpSpPr>
          <p:pic>
            <p:nvPicPr>
              <p:cNvPr id="10" name="Picture 2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82038" y="4737863"/>
                <a:ext cx="1596186" cy="121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10" descr="shownshare.gi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29595" y="4954351"/>
                <a:ext cx="1285567" cy="741469"/>
              </a:xfrm>
              <a:prstGeom prst="rect">
                <a:avLst/>
              </a:prstGeom>
            </p:spPr>
          </p:pic>
        </p:grpSp>
      </p:grpSp>
      <p:grpSp>
        <p:nvGrpSpPr>
          <p:cNvPr id="16" name="Group 44"/>
          <p:cNvGrpSpPr>
            <a:grpSpLocks noChangeAspect="1"/>
          </p:cNvGrpSpPr>
          <p:nvPr/>
        </p:nvGrpSpPr>
        <p:grpSpPr>
          <a:xfrm>
            <a:off x="7065790" y="4460875"/>
            <a:ext cx="1664577" cy="1697486"/>
            <a:chOff x="5938743" y="4147045"/>
            <a:chExt cx="2327411" cy="2231298"/>
          </a:xfrm>
          <a:effectLst>
            <a:reflection stA="22000" endPos="24000" dist="50800" dir="5400000" sy="-100000" algn="bl" rotWithShape="0"/>
          </a:effectLst>
        </p:grpSpPr>
        <p:pic>
          <p:nvPicPr>
            <p:cNvPr id="17" name="Picture 5"/>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56704" y="4147045"/>
              <a:ext cx="738810" cy="127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8" name="Group 6"/>
            <p:cNvGrpSpPr>
              <a:grpSpLocks/>
            </p:cNvGrpSpPr>
            <p:nvPr/>
          </p:nvGrpSpPr>
          <p:grpSpPr bwMode="auto">
            <a:xfrm>
              <a:off x="6826109" y="4889059"/>
              <a:ext cx="847879" cy="1265942"/>
              <a:chOff x="-1735" y="990"/>
              <a:chExt cx="1131" cy="2024"/>
            </a:xfrm>
          </p:grpSpPr>
          <p:pic>
            <p:nvPicPr>
              <p:cNvPr id="26" name="Picture 7"/>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35" y="990"/>
                <a:ext cx="113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7" name="Picture 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571" y="1379"/>
                <a:ext cx="781"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grpSp>
          <p:nvGrpSpPr>
            <p:cNvPr id="19" name="Group 11"/>
            <p:cNvGrpSpPr>
              <a:grpSpLocks/>
            </p:cNvGrpSpPr>
            <p:nvPr/>
          </p:nvGrpSpPr>
          <p:grpSpPr bwMode="auto">
            <a:xfrm>
              <a:off x="5938743" y="5084721"/>
              <a:ext cx="1831027" cy="1293622"/>
              <a:chOff x="-100" y="503"/>
              <a:chExt cx="4392" cy="3208"/>
            </a:xfrm>
          </p:grpSpPr>
          <p:pic>
            <p:nvPicPr>
              <p:cNvPr id="23" name="Picture 1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0" y="503"/>
                <a:ext cx="4392" cy="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 name="Picture 1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4" y="981"/>
                <a:ext cx="1373" cy="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 name="Rectangle 14"/>
              <p:cNvSpPr>
                <a:spLocks/>
              </p:cNvSpPr>
              <p:nvPr/>
            </p:nvSpPr>
            <p:spPr bwMode="auto">
              <a:xfrm>
                <a:off x="723" y="2534"/>
                <a:ext cx="1373" cy="715"/>
              </a:xfrm>
              <a:prstGeom prst="rect">
                <a:avLst/>
              </a:prstGeom>
              <a:gradFill rotWithShape="0">
                <a:gsLst>
                  <a:gs pos="0">
                    <a:srgbClr val="000000">
                      <a:alpha val="0"/>
                    </a:srgbClr>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dirty="0">
                  <a:latin typeface="Arial" pitchFamily="34" charset="0"/>
                  <a:cs typeface="Arial" pitchFamily="34" charset="0"/>
                </a:endParaRPr>
              </a:p>
            </p:txBody>
          </p:sp>
        </p:grpSp>
        <p:grpSp>
          <p:nvGrpSpPr>
            <p:cNvPr id="20" name="Group 16"/>
            <p:cNvGrpSpPr>
              <a:grpSpLocks/>
            </p:cNvGrpSpPr>
            <p:nvPr/>
          </p:nvGrpSpPr>
          <p:grpSpPr bwMode="auto">
            <a:xfrm>
              <a:off x="7519511" y="4678966"/>
              <a:ext cx="746643" cy="1326285"/>
              <a:chOff x="-293" y="-286"/>
              <a:chExt cx="1183" cy="2312"/>
            </a:xfrm>
          </p:grpSpPr>
          <p:pic>
            <p:nvPicPr>
              <p:cNvPr id="21" name="Picture 17"/>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93" y="-286"/>
                <a:ext cx="1183" cy="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 name="Picture 18"/>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88" y="130"/>
                <a:ext cx="973"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8" name="Group 5"/>
          <p:cNvGrpSpPr>
            <a:grpSpLocks noChangeAspect="1"/>
          </p:cNvGrpSpPr>
          <p:nvPr/>
        </p:nvGrpSpPr>
        <p:grpSpPr>
          <a:xfrm>
            <a:off x="6720833" y="322725"/>
            <a:ext cx="2158317" cy="1792740"/>
            <a:chOff x="228600" y="2234692"/>
            <a:chExt cx="2877756" cy="2390320"/>
          </a:xfrm>
        </p:grpSpPr>
        <p:grpSp>
          <p:nvGrpSpPr>
            <p:cNvPr id="29" name="Group 3"/>
            <p:cNvGrpSpPr/>
            <p:nvPr/>
          </p:nvGrpSpPr>
          <p:grpSpPr>
            <a:xfrm>
              <a:off x="1038266" y="2234692"/>
              <a:ext cx="2068090" cy="2086445"/>
              <a:chOff x="1038266" y="2234692"/>
              <a:chExt cx="2068090" cy="2086445"/>
            </a:xfrm>
            <a:effectLst>
              <a:reflection blurRad="6350" stA="28000" endPos="35000" dir="5400000" sy="-100000" algn="bl" rotWithShape="0"/>
            </a:effectLst>
          </p:grpSpPr>
          <p:pic>
            <p:nvPicPr>
              <p:cNvPr id="31" name="Picture 3" descr="\\psf\Host\Volumes\Data\Documents\Business\Bodie Group\Cisco\110207 EntConnect Osullivan \01 Assets\03 In use\virutal computer-02.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38266" y="2234692"/>
                <a:ext cx="2068090" cy="20864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sf\Host\Volumes\Data\Documents\Business\Bodie Group\Cisco\101103 Collab Summit OSullivan\assets\Barry Images\SocialMiner\Finesse.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165300" y="2366138"/>
                <a:ext cx="1806180" cy="1109769"/>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psf\Host\Volumes\Data\Graphics\misc\mobile devices\1000px\macbook-air-11.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28600" y="3482734"/>
              <a:ext cx="1806435" cy="1142278"/>
            </a:xfrm>
            <a:prstGeom prst="rect">
              <a:avLst/>
            </a:prstGeom>
            <a:noFill/>
            <a:effectLst>
              <a:reflection blurRad="6350" stA="21000" endPos="35000" dir="5400000" sy="-100000" algn="bl" rotWithShape="0"/>
            </a:effectLst>
            <a:extLst>
              <a:ext uri="{909E8E84-426E-40dd-AFC4-6F175D3DCCD1}">
                <a14:hiddenFill xmlns:a14="http://schemas.microsoft.com/office/drawing/2010/main">
                  <a:solidFill>
                    <a:srgbClr val="FFFFFF"/>
                  </a:solidFill>
                </a14:hiddenFill>
              </a:ext>
            </a:extLst>
          </p:spPr>
        </p:pic>
      </p:grpSp>
      <p:sp>
        <p:nvSpPr>
          <p:cNvPr id="33" name="Rectangle 23"/>
          <p:cNvSpPr>
            <a:spLocks/>
          </p:cNvSpPr>
          <p:nvPr/>
        </p:nvSpPr>
        <p:spPr bwMode="auto">
          <a:xfrm>
            <a:off x="6866042" y="4159235"/>
            <a:ext cx="2149414" cy="4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6002" tIns="16002" rIns="16002" bIns="16002"/>
          <a:lstStyle/>
          <a:p>
            <a:pPr algn="ctr"/>
            <a:r>
              <a:rPr lang="en-US" sz="1400" dirty="0" smtClean="0">
                <a:solidFill>
                  <a:srgbClr val="333333"/>
                </a:solidFill>
                <a:latin typeface="Arial" pitchFamily="34" charset="0"/>
                <a:ea typeface="Lucida Grande" charset="0"/>
                <a:cs typeface="Arial" pitchFamily="34" charset="0"/>
                <a:sym typeface="Lucida Grande" charset="0"/>
              </a:rPr>
              <a:t>Android &amp; iOS Tablets</a:t>
            </a:r>
            <a:endParaRPr lang="en-US" sz="1400" dirty="0">
              <a:solidFill>
                <a:srgbClr val="333333"/>
              </a:solidFill>
              <a:latin typeface="Arial" pitchFamily="34" charset="0"/>
              <a:ea typeface="Lucida Grande" charset="0"/>
              <a:cs typeface="Arial" pitchFamily="34" charset="0"/>
              <a:sym typeface="Lucida Grande" charset="0"/>
            </a:endParaRPr>
          </a:p>
        </p:txBody>
      </p:sp>
      <p:sp>
        <p:nvSpPr>
          <p:cNvPr id="34" name="Rectangle 23"/>
          <p:cNvSpPr>
            <a:spLocks/>
          </p:cNvSpPr>
          <p:nvPr/>
        </p:nvSpPr>
        <p:spPr bwMode="auto">
          <a:xfrm>
            <a:off x="6961616" y="6127762"/>
            <a:ext cx="1990778" cy="3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6002" tIns="16002" rIns="16002" bIns="16002"/>
          <a:lstStyle/>
          <a:p>
            <a:pPr algn="ctr"/>
            <a:r>
              <a:rPr lang="en-US" sz="1400" dirty="0">
                <a:solidFill>
                  <a:srgbClr val="333333"/>
                </a:solidFill>
                <a:latin typeface="Arial" pitchFamily="34" charset="0"/>
                <a:ea typeface="Lucida Grande" charset="0"/>
                <a:cs typeface="Arial" pitchFamily="34" charset="0"/>
                <a:sym typeface="Lucida Grande" charset="0"/>
              </a:rPr>
              <a:t>Smart Phones</a:t>
            </a:r>
          </a:p>
        </p:txBody>
      </p:sp>
    </p:spTree>
    <p:extLst>
      <p:ext uri="{BB962C8B-B14F-4D97-AF65-F5344CB8AC3E}">
        <p14:creationId xmlns:p14="http://schemas.microsoft.com/office/powerpoint/2010/main" val="67452050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 Handling</a:t>
            </a:r>
            <a:endParaRPr lang="en-US" dirty="0"/>
          </a:p>
        </p:txBody>
      </p:sp>
      <p:sp>
        <p:nvSpPr>
          <p:cNvPr id="3" name="Text Placeholder 2"/>
          <p:cNvSpPr>
            <a:spLocks noGrp="1"/>
          </p:cNvSpPr>
          <p:nvPr>
            <p:ph type="body" sz="quarter" idx="10"/>
          </p:nvPr>
        </p:nvSpPr>
        <p:spPr>
          <a:xfrm>
            <a:off x="239713" y="1441345"/>
            <a:ext cx="8578850" cy="4805737"/>
          </a:xfr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a:noAutofit/>
          </a:bodyPr>
          <a:lstStyle/>
          <a:p>
            <a:r>
              <a:rPr lang="en-US" sz="2000" b="1" dirty="0" smtClean="0"/>
              <a:t>User Experience: </a:t>
            </a:r>
            <a:r>
              <a:rPr lang="en-US" sz="2000" dirty="0" smtClean="0"/>
              <a:t>I don’t want to launch a VPN each time I open Jabber</a:t>
            </a:r>
          </a:p>
          <a:p>
            <a:pPr lvl="1"/>
            <a:r>
              <a:rPr lang="en-US" sz="1600" dirty="0" smtClean="0"/>
              <a:t>On iOS, admins can configure VPN On-demand to automatically launch AnyConnect when Jabber is used outside the corporate firewall.  Trusted network detection can also be used on Windows, Mac, and Android platforms to auto-launch AnyConnect when users are outside the trusted network. </a:t>
            </a:r>
          </a:p>
          <a:p>
            <a:r>
              <a:rPr lang="en-US" sz="2000" b="1" dirty="0" smtClean="0"/>
              <a:t>App-specific VPN: </a:t>
            </a:r>
            <a:r>
              <a:rPr lang="en-US" sz="2000" dirty="0" smtClean="0"/>
              <a:t>I only want to secure the Jabber application, not the entire device</a:t>
            </a:r>
          </a:p>
          <a:p>
            <a:pPr lvl="1"/>
            <a:r>
              <a:rPr lang="en-US" sz="1600" dirty="0"/>
              <a:t>Redirect towards use cases in which customer will need secure access for other </a:t>
            </a:r>
            <a:r>
              <a:rPr lang="en-US" sz="1600" dirty="0" smtClean="0"/>
              <a:t>business and collab apps.  </a:t>
            </a:r>
            <a:r>
              <a:rPr lang="en-US" sz="1600" dirty="0"/>
              <a:t>This is where AnyConnect provides significant benefits.</a:t>
            </a:r>
          </a:p>
          <a:p>
            <a:r>
              <a:rPr lang="en-US" sz="2000" b="1" dirty="0" smtClean="0"/>
              <a:t>Multiple tunnels: </a:t>
            </a:r>
            <a:r>
              <a:rPr lang="en-US" sz="2000" dirty="0" smtClean="0"/>
              <a:t>I have a need for support multiple tunnels to secure different applications</a:t>
            </a:r>
          </a:p>
          <a:p>
            <a:pPr lvl="1"/>
            <a:r>
              <a:rPr lang="en-US" sz="1600" dirty="0" smtClean="0"/>
              <a:t>At this time, there is no Cisco solution to address the need for multiple tunnels. However, most customers have been satisfied with the AnyConnect single tunnel solution.  Additionally, split tunneling can be used to ensure that only data destined for the corporate network goes into the tunnel</a:t>
            </a:r>
          </a:p>
          <a:p>
            <a:pPr lvl="1"/>
            <a:endParaRPr lang="en-US" sz="1600" dirty="0"/>
          </a:p>
        </p:txBody>
      </p:sp>
    </p:spTree>
    <p:extLst>
      <p:ext uri="{BB962C8B-B14F-4D97-AF65-F5344CB8AC3E}">
        <p14:creationId xmlns:p14="http://schemas.microsoft.com/office/powerpoint/2010/main" val="33740572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Questions Customers May Ask</a:t>
            </a:r>
            <a:endParaRPr lang="en-US" dirty="0"/>
          </a:p>
        </p:txBody>
      </p:sp>
      <p:sp>
        <p:nvSpPr>
          <p:cNvPr id="3" name="Content Placeholder 2"/>
          <p:cNvSpPr>
            <a:spLocks noGrp="1"/>
          </p:cNvSpPr>
          <p:nvPr>
            <p:ph type="body" sz="quarter" idx="10"/>
          </p:nvPr>
        </p:nvSpPr>
        <p:spPr>
          <a:xfrm>
            <a:off x="239713" y="1441345"/>
            <a:ext cx="8578850" cy="4923930"/>
          </a:xfr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92500" lnSpcReduction="10000"/>
          </a:bodyPr>
          <a:lstStyle/>
          <a:p>
            <a:r>
              <a:rPr lang="en-US" sz="2000" b="1" dirty="0"/>
              <a:t>If we don’t have certificates, what will be the experience?</a:t>
            </a:r>
          </a:p>
          <a:p>
            <a:pPr lvl="1"/>
            <a:r>
              <a:rPr lang="en-US" sz="1600" dirty="0" smtClean="0"/>
              <a:t>User manually launches </a:t>
            </a:r>
            <a:r>
              <a:rPr lang="en-US" sz="1600" dirty="0"/>
              <a:t>AnyConnect</a:t>
            </a:r>
          </a:p>
          <a:p>
            <a:r>
              <a:rPr lang="en-US" sz="2000" b="1" dirty="0"/>
              <a:t>Android 4.0 (“ICS”) doesn’t have Trusted Network Detection, what will be the experience? </a:t>
            </a:r>
          </a:p>
          <a:p>
            <a:pPr lvl="1"/>
            <a:r>
              <a:rPr lang="en-US" sz="1600" dirty="0" smtClean="0"/>
              <a:t>User manually launches </a:t>
            </a:r>
            <a:r>
              <a:rPr lang="en-US" sz="1600" dirty="0"/>
              <a:t>AnyConnect</a:t>
            </a:r>
          </a:p>
          <a:p>
            <a:r>
              <a:rPr lang="en-US" sz="2000" b="1" dirty="0"/>
              <a:t>Why doesn’t Jabber for iPad automatically launch On-Demand VPN?</a:t>
            </a:r>
          </a:p>
          <a:p>
            <a:pPr lvl="1"/>
            <a:r>
              <a:rPr lang="en-US" sz="1600" dirty="0"/>
              <a:t>This is a feature coming to a future release of Jabber for iPad, Timing TBD</a:t>
            </a:r>
          </a:p>
          <a:p>
            <a:r>
              <a:rPr lang="en-US" sz="2000" b="1" dirty="0"/>
              <a:t>I have MDM, how can it help?</a:t>
            </a:r>
          </a:p>
          <a:p>
            <a:pPr lvl="1"/>
            <a:r>
              <a:rPr lang="en-US" sz="1600" dirty="0"/>
              <a:t>Cisco security solutions work with MDM solutions to install apps, provision certificates, and provision VPN profiles</a:t>
            </a:r>
          </a:p>
          <a:p>
            <a:r>
              <a:rPr lang="en-US" sz="2000" b="1" dirty="0"/>
              <a:t>I use a non-Cisco VPN, will it work with Jabber and my device?</a:t>
            </a:r>
          </a:p>
          <a:p>
            <a:pPr lvl="1"/>
            <a:r>
              <a:rPr lang="en-US" sz="1600" dirty="0" smtClean="0"/>
              <a:t>It should work, but has not been qualified</a:t>
            </a:r>
            <a:endParaRPr lang="en-US" sz="1600" dirty="0"/>
          </a:p>
          <a:p>
            <a:r>
              <a:rPr lang="en-US" sz="2000" b="1" dirty="0"/>
              <a:t>Can I use Local </a:t>
            </a:r>
            <a:r>
              <a:rPr lang="en-US" sz="2000" b="1" dirty="0" smtClean="0"/>
              <a:t>Certification Authority </a:t>
            </a:r>
            <a:r>
              <a:rPr lang="en-US" sz="2000" b="1" dirty="0"/>
              <a:t>on </a:t>
            </a:r>
            <a:r>
              <a:rPr lang="en-US" sz="2000" b="1" dirty="0" smtClean="0"/>
              <a:t>Cisco ASA</a:t>
            </a:r>
            <a:r>
              <a:rPr lang="en-US" sz="2000" b="1" dirty="0"/>
              <a:t>?</a:t>
            </a:r>
          </a:p>
          <a:p>
            <a:pPr lvl="1"/>
            <a:r>
              <a:rPr lang="en-US" sz="1600" dirty="0" smtClean="0"/>
              <a:t>Yes, but not when active/active failover mode is in use, and SCEP is not supported</a:t>
            </a:r>
            <a:endParaRPr lang="en-US" sz="1600" dirty="0"/>
          </a:p>
        </p:txBody>
      </p:sp>
    </p:spTree>
    <p:extLst>
      <p:ext uri="{BB962C8B-B14F-4D97-AF65-F5344CB8AC3E}">
        <p14:creationId xmlns:p14="http://schemas.microsoft.com/office/powerpoint/2010/main" val="286258323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Ordering</a:t>
            </a:r>
            <a:endParaRPr lang="en-US" dirty="0"/>
          </a:p>
        </p:txBody>
      </p:sp>
    </p:spTree>
    <p:extLst>
      <p:ext uri="{BB962C8B-B14F-4D97-AF65-F5344CB8AC3E}">
        <p14:creationId xmlns:p14="http://schemas.microsoft.com/office/powerpoint/2010/main" val="219058639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Overview</a:t>
            </a:r>
            <a:endParaRPr lang="en-US" dirty="0"/>
          </a:p>
        </p:txBody>
      </p:sp>
      <p:sp>
        <p:nvSpPr>
          <p:cNvPr id="6" name="Text Placeholder 5"/>
          <p:cNvSpPr>
            <a:spLocks noGrp="1"/>
          </p:cNvSpPr>
          <p:nvPr>
            <p:ph type="body" sz="quarter" idx="10"/>
          </p:nvPr>
        </p:nvSpPr>
        <p:spPr>
          <a:xfrm>
            <a:off x="239713" y="1441345"/>
            <a:ext cx="8578850" cy="4908342"/>
          </a:xfrm>
        </p:spPr>
        <p:txBody>
          <a:bodyPr>
            <a:normAutofit/>
          </a:bodyPr>
          <a:lstStyle/>
          <a:p>
            <a:pPr marL="457200" indent="-457200">
              <a:buFont typeface="+mj-lt"/>
              <a:buAutoNum type="arabicPeriod"/>
            </a:pPr>
            <a:r>
              <a:rPr lang="en-US" dirty="0" smtClean="0"/>
              <a:t>Order Cisco Jabber application</a:t>
            </a:r>
          </a:p>
          <a:p>
            <a:r>
              <a:rPr lang="en-US" dirty="0" smtClean="0"/>
              <a:t>License on a per-user basis</a:t>
            </a:r>
          </a:p>
          <a:p>
            <a:r>
              <a:rPr lang="en-US" dirty="0" smtClean="0"/>
              <a:t>Can apply existing Cisco UWL licenses</a:t>
            </a:r>
          </a:p>
          <a:p>
            <a:pPr marL="457200" indent="-457200">
              <a:buFont typeface="+mj-lt"/>
              <a:buAutoNum type="arabicPeriod" startAt="2"/>
            </a:pPr>
            <a:endParaRPr lang="en-US" dirty="0" smtClean="0"/>
          </a:p>
          <a:p>
            <a:pPr marL="457200" indent="-457200">
              <a:buFont typeface="+mj-lt"/>
              <a:buAutoNum type="arabicPeriod" startAt="2"/>
            </a:pPr>
            <a:r>
              <a:rPr lang="en-US" dirty="0" smtClean="0"/>
              <a:t>Order AnyConnect Essentials + Secure Mobility Licenses</a:t>
            </a:r>
          </a:p>
          <a:p>
            <a:r>
              <a:rPr lang="en-US" dirty="0" smtClean="0"/>
              <a:t>License on a per-device basis</a:t>
            </a:r>
          </a:p>
          <a:p>
            <a:r>
              <a:rPr lang="en-US" dirty="0" smtClean="0"/>
              <a:t>AnyConnect Premium licenses not required</a:t>
            </a:r>
          </a:p>
          <a:p>
            <a:pPr marL="0" indent="0">
              <a:buNone/>
            </a:pPr>
            <a:endParaRPr lang="en-US" dirty="0" smtClean="0"/>
          </a:p>
        </p:txBody>
      </p:sp>
    </p:spTree>
    <p:extLst>
      <p:ext uri="{BB962C8B-B14F-4D97-AF65-F5344CB8AC3E}">
        <p14:creationId xmlns:p14="http://schemas.microsoft.com/office/powerpoint/2010/main" val="416459888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Cisco Jabber</a:t>
            </a:r>
            <a:endParaRPr lang="en-US" dirty="0"/>
          </a:p>
        </p:txBody>
      </p:sp>
      <p:sp>
        <p:nvSpPr>
          <p:cNvPr id="6" name="Text Placeholder 5"/>
          <p:cNvSpPr>
            <a:spLocks noGrp="1"/>
          </p:cNvSpPr>
          <p:nvPr>
            <p:ph type="body" sz="quarter" idx="10"/>
          </p:nvPr>
        </p:nvSpPr>
        <p:spPr>
          <a:xfrm>
            <a:off x="239713" y="1441345"/>
            <a:ext cx="8578850" cy="4908342"/>
          </a:xfrm>
        </p:spPr>
        <p:txBody>
          <a:bodyPr>
            <a:normAutofit/>
          </a:bodyPr>
          <a:lstStyle/>
          <a:p>
            <a:r>
              <a:rPr lang="en-US" dirty="0" smtClean="0"/>
              <a:t>Cisco Jabber sold </a:t>
            </a:r>
            <a:r>
              <a:rPr lang="en-US" dirty="0"/>
              <a:t>in 2 ways</a:t>
            </a:r>
          </a:p>
          <a:p>
            <a:pPr lvl="1"/>
            <a:r>
              <a:rPr lang="en-US" dirty="0" smtClean="0"/>
              <a:t>User Connect Licensing (UCL) or </a:t>
            </a:r>
            <a:endParaRPr lang="en-US" dirty="0"/>
          </a:p>
          <a:p>
            <a:pPr lvl="1"/>
            <a:r>
              <a:rPr lang="en-US" dirty="0" smtClean="0"/>
              <a:t>Cisco Unified Workspace </a:t>
            </a:r>
            <a:r>
              <a:rPr lang="en-US" dirty="0"/>
              <a:t>licensing </a:t>
            </a:r>
            <a:r>
              <a:rPr lang="en-US" dirty="0" smtClean="0"/>
              <a:t>(UWL) – preferred!</a:t>
            </a:r>
            <a:endParaRPr lang="en-US" dirty="0"/>
          </a:p>
          <a:p>
            <a:r>
              <a:rPr lang="en-US" dirty="0"/>
              <a:t>A</a:t>
            </a:r>
            <a:r>
              <a:rPr lang="en-US" dirty="0" smtClean="0"/>
              <a:t>t </a:t>
            </a:r>
            <a:r>
              <a:rPr lang="en-US" dirty="0"/>
              <a:t>time of </a:t>
            </a:r>
            <a:r>
              <a:rPr lang="en-US" dirty="0" smtClean="0"/>
              <a:t>UCL or UWL order</a:t>
            </a:r>
            <a:r>
              <a:rPr lang="en-US" dirty="0"/>
              <a:t>, </a:t>
            </a:r>
            <a:r>
              <a:rPr lang="en-US" dirty="0" smtClean="0"/>
              <a:t>select </a:t>
            </a:r>
            <a:r>
              <a:rPr lang="en-US" dirty="0"/>
              <a:t>which </a:t>
            </a:r>
            <a:r>
              <a:rPr lang="en-US" dirty="0" smtClean="0"/>
              <a:t>client you </a:t>
            </a:r>
            <a:r>
              <a:rPr lang="en-US" dirty="0"/>
              <a:t>want – </a:t>
            </a:r>
            <a:r>
              <a:rPr lang="en-US" dirty="0" smtClean="0"/>
              <a:t>i.e. </a:t>
            </a:r>
            <a:r>
              <a:rPr lang="en-US" dirty="0"/>
              <a:t>Cisco Jabber for </a:t>
            </a:r>
            <a:r>
              <a:rPr lang="en-US" dirty="0" smtClean="0"/>
              <a:t>Android</a:t>
            </a:r>
          </a:p>
          <a:p>
            <a:r>
              <a:rPr lang="en-US" dirty="0" smtClean="0"/>
              <a:t>UC Apps (including Jabber) Ordering Guide </a:t>
            </a:r>
            <a:r>
              <a:rPr lang="en-US" dirty="0" smtClean="0">
                <a:hlinkClick r:id="rId2"/>
              </a:rPr>
              <a:t>http</a:t>
            </a:r>
            <a:r>
              <a:rPr lang="en-US" dirty="0">
                <a:hlinkClick r:id="rId2"/>
              </a:rPr>
              <a:t>://www.cisco.com/web/partners/downloads/partner/WWChannels/technology/ipc/downloads/</a:t>
            </a:r>
            <a:r>
              <a:rPr lang="en-US" dirty="0" smtClean="0">
                <a:hlinkClick r:id="rId2"/>
              </a:rPr>
              <a:t>ucapps_og.pdf</a:t>
            </a:r>
            <a:r>
              <a:rPr lang="en-US" dirty="0" smtClean="0"/>
              <a:t> </a:t>
            </a:r>
            <a:endParaRPr lang="en-US" dirty="0"/>
          </a:p>
        </p:txBody>
      </p:sp>
    </p:spTree>
    <p:extLst>
      <p:ext uri="{BB962C8B-B14F-4D97-AF65-F5344CB8AC3E}">
        <p14:creationId xmlns:p14="http://schemas.microsoft.com/office/powerpoint/2010/main" val="312501170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9599" y="1528794"/>
            <a:ext cx="3643086" cy="4397828"/>
          </a:xfrm>
          <a:prstGeom prst="rect">
            <a:avLst/>
          </a:prstGeom>
          <a:gradFill flip="none" rotWithShape="1">
            <a:gsLst>
              <a:gs pos="0">
                <a:schemeClr val="accent1">
                  <a:alpha val="53000"/>
                </a:schemeClr>
              </a:gs>
              <a:gs pos="100000">
                <a:schemeClr val="accent1">
                  <a:lumMod val="20000"/>
                  <a:lumOff val="80000"/>
                  <a:alpha val="0"/>
                </a:schemeClr>
              </a:gs>
            </a:gsLst>
            <a:lin ang="5400000" scaled="1"/>
            <a:tileRect/>
          </a:gradFill>
          <a:ln w="25400" cap="flat" cmpd="sng" algn="ctr">
            <a:noFill/>
            <a:prstDash val="solid"/>
          </a:ln>
          <a:effectLst/>
        </p:spPr>
        <p:txBody>
          <a:bodyPr anchor="ctr"/>
          <a:lstStyle/>
          <a:p>
            <a:pPr algn="ctr" eaLnBrk="1" fontAlgn="auto" hangingPunct="1">
              <a:lnSpc>
                <a:spcPct val="100000"/>
              </a:lnSpc>
              <a:spcBef>
                <a:spcPts val="0"/>
              </a:spcBef>
              <a:spcAft>
                <a:spcPts val="0"/>
              </a:spcAft>
              <a:defRPr/>
            </a:pPr>
            <a:endParaRPr lang="en-US" sz="1800" kern="0" dirty="0">
              <a:solidFill>
                <a:prstClr val="white"/>
              </a:solidFill>
              <a:latin typeface="Arial"/>
            </a:endParaRPr>
          </a:p>
        </p:txBody>
      </p:sp>
      <p:sp>
        <p:nvSpPr>
          <p:cNvPr id="2" name="Title 1"/>
          <p:cNvSpPr>
            <a:spLocks noGrp="1"/>
          </p:cNvSpPr>
          <p:nvPr>
            <p:ph type="title"/>
          </p:nvPr>
        </p:nvSpPr>
        <p:spPr/>
        <p:txBody>
          <a:bodyPr/>
          <a:lstStyle/>
          <a:p>
            <a:r>
              <a:rPr lang="en-US" dirty="0" smtClean="0"/>
              <a:t>AnyConnect Ordering</a:t>
            </a:r>
            <a:br>
              <a:rPr lang="en-US" dirty="0" smtClean="0"/>
            </a:br>
            <a:r>
              <a:rPr lang="en-US" dirty="0" smtClean="0"/>
              <a:t>Cisco ASA Required</a:t>
            </a:r>
            <a:endParaRPr lang="en-US" dirty="0"/>
          </a:p>
        </p:txBody>
      </p:sp>
      <p:sp>
        <p:nvSpPr>
          <p:cNvPr id="11" name="Text Placeholder 10"/>
          <p:cNvSpPr>
            <a:spLocks noGrp="1"/>
          </p:cNvSpPr>
          <p:nvPr>
            <p:ph type="body" sz="quarter" idx="10"/>
          </p:nvPr>
        </p:nvSpPr>
        <p:spPr>
          <a:xfrm>
            <a:off x="4831909" y="1441345"/>
            <a:ext cx="3986654" cy="4527655"/>
          </a:xfrm>
        </p:spPr>
        <p:txBody>
          <a:bodyPr/>
          <a:lstStyle/>
          <a:p>
            <a:r>
              <a:rPr lang="en-US" dirty="0" smtClean="0"/>
              <a:t>ASA appliance (choose model)</a:t>
            </a:r>
          </a:p>
          <a:p>
            <a:pPr marL="0" indent="0">
              <a:buNone/>
            </a:pPr>
            <a:r>
              <a:rPr lang="en-US" dirty="0" smtClean="0"/>
              <a:t>+</a:t>
            </a:r>
          </a:p>
          <a:p>
            <a:r>
              <a:rPr lang="en-US" dirty="0" smtClean="0"/>
              <a:t>SMARTnet support</a:t>
            </a:r>
          </a:p>
          <a:p>
            <a:pPr marL="0" indent="0">
              <a:buNone/>
            </a:pPr>
            <a:r>
              <a:rPr lang="en-US" dirty="0"/>
              <a:t>+</a:t>
            </a:r>
            <a:endParaRPr lang="en-US" dirty="0" smtClean="0"/>
          </a:p>
          <a:p>
            <a:r>
              <a:rPr lang="en-US" dirty="0" smtClean="0"/>
              <a:t>AnyConnect Licenses</a:t>
            </a:r>
          </a:p>
          <a:p>
            <a:pPr lvl="1"/>
            <a:r>
              <a:rPr lang="en-US" dirty="0" smtClean="0"/>
              <a:t>(Essentials or Premium)</a:t>
            </a:r>
          </a:p>
          <a:p>
            <a:pPr marL="0" indent="0">
              <a:buNone/>
            </a:pPr>
            <a:r>
              <a:rPr lang="en-US" dirty="0" smtClean="0"/>
              <a:t>+</a:t>
            </a:r>
          </a:p>
          <a:p>
            <a:r>
              <a:rPr lang="en-US" dirty="0" smtClean="0"/>
              <a:t>AnyConnect Mobile License</a:t>
            </a:r>
            <a:endParaRPr lang="en-US" dirty="0"/>
          </a:p>
        </p:txBody>
      </p:sp>
      <p:grpSp>
        <p:nvGrpSpPr>
          <p:cNvPr id="3" name="Group 31"/>
          <p:cNvGrpSpPr>
            <a:grpSpLocks noChangeAspect="1"/>
          </p:cNvGrpSpPr>
          <p:nvPr/>
        </p:nvGrpSpPr>
        <p:grpSpPr>
          <a:xfrm>
            <a:off x="768273" y="5308600"/>
            <a:ext cx="3685784" cy="746905"/>
            <a:chOff x="877888" y="4613503"/>
            <a:chExt cx="7802562" cy="1581150"/>
          </a:xfrm>
        </p:grpSpPr>
        <p:sp>
          <p:nvSpPr>
            <p:cNvPr id="30" name="Oval 10"/>
            <p:cNvSpPr>
              <a:spLocks noChangeArrowheads="1"/>
            </p:cNvSpPr>
            <p:nvPr/>
          </p:nvSpPr>
          <p:spPr bwMode="auto">
            <a:xfrm>
              <a:off x="877888" y="4992915"/>
              <a:ext cx="7802562" cy="1201738"/>
            </a:xfrm>
            <a:prstGeom prst="ellipse">
              <a:avLst/>
            </a:prstGeom>
            <a:gradFill rotWithShape="1">
              <a:gsLst>
                <a:gs pos="0">
                  <a:schemeClr val="bg1">
                    <a:alpha val="64999"/>
                  </a:schemeClr>
                </a:gs>
                <a:gs pos="100000">
                  <a:schemeClr val="bg1">
                    <a:alpha val="0"/>
                  </a:schemeClr>
                </a:gs>
              </a:gsLst>
              <a:path path="shape">
                <a:fillToRect l="50000" t="50000" r="50000" b="50000"/>
              </a:path>
            </a:gradFill>
            <a:ln w="9525">
              <a:noFill/>
              <a:round/>
              <a:headEnd/>
              <a:tailEnd/>
            </a:ln>
          </p:spPr>
          <p:txBody>
            <a:bodyPr lIns="0" tIns="0" rIns="0" bIns="0"/>
            <a:lstStyle/>
            <a:p>
              <a:pPr defTabSz="641350"/>
              <a:endParaRPr lang="en-US" dirty="0"/>
            </a:p>
          </p:txBody>
        </p:sp>
        <p:pic>
          <p:nvPicPr>
            <p:cNvPr id="31" name="Picture 8"/>
            <p:cNvPicPr>
              <a:picLocks noChangeAspect="1" noChangeArrowheads="1"/>
            </p:cNvPicPr>
            <p:nvPr/>
          </p:nvPicPr>
          <p:blipFill>
            <a:blip r:embed="rId2" cstate="email"/>
            <a:srcRect/>
            <a:stretch>
              <a:fillRect/>
            </a:stretch>
          </p:blipFill>
          <p:spPr bwMode="auto">
            <a:xfrm>
              <a:off x="1125538" y="4613503"/>
              <a:ext cx="6572250" cy="1146175"/>
            </a:xfrm>
            <a:prstGeom prst="rect">
              <a:avLst/>
            </a:prstGeom>
            <a:noFill/>
            <a:ln w="9525" cap="flat">
              <a:noFill/>
              <a:round/>
              <a:headEnd/>
              <a:tailEnd/>
            </a:ln>
            <a:effectLst>
              <a:outerShdw dist="76199" dir="6659987" algn="ctr" rotWithShape="0">
                <a:srgbClr val="1F1F1F">
                  <a:alpha val="85999"/>
                </a:srgbClr>
              </a:outerShdw>
            </a:effectLst>
          </p:spPr>
        </p:pic>
      </p:grpSp>
      <p:sp>
        <p:nvSpPr>
          <p:cNvPr id="40" name="Line 7"/>
          <p:cNvSpPr>
            <a:spLocks noChangeShapeType="1"/>
          </p:cNvSpPr>
          <p:nvPr/>
        </p:nvSpPr>
        <p:spPr bwMode="auto">
          <a:xfrm flipH="1">
            <a:off x="791890" y="4881849"/>
            <a:ext cx="3301938" cy="0"/>
          </a:xfrm>
          <a:prstGeom prst="line">
            <a:avLst/>
          </a:prstGeom>
          <a:noFill/>
          <a:ln w="9525">
            <a:solidFill>
              <a:schemeClr val="bg1">
                <a:lumMod val="85000"/>
              </a:schemeClr>
            </a:solidFill>
            <a:round/>
            <a:headEnd/>
            <a:tailEnd/>
          </a:ln>
        </p:spPr>
        <p:txBody>
          <a:bodyPr lIns="0" tIns="0" rIns="0" bIns="0"/>
          <a:lstStyle/>
          <a:p>
            <a:endParaRPr lang="en-US" dirty="0"/>
          </a:p>
        </p:txBody>
      </p:sp>
      <p:grpSp>
        <p:nvGrpSpPr>
          <p:cNvPr id="4" name="Group 47"/>
          <p:cNvGrpSpPr/>
          <p:nvPr/>
        </p:nvGrpSpPr>
        <p:grpSpPr>
          <a:xfrm>
            <a:off x="-533400" y="1524466"/>
            <a:ext cx="5764024" cy="910592"/>
            <a:chOff x="-1069780" y="5033410"/>
            <a:chExt cx="10972800" cy="910592"/>
          </a:xfrm>
        </p:grpSpPr>
        <p:sp>
          <p:nvSpPr>
            <p:cNvPr id="43" name="Rectangle 42"/>
            <p:cNvSpPr/>
            <p:nvPr/>
          </p:nvSpPr>
          <p:spPr>
            <a:xfrm rot="10800000">
              <a:off x="8067675" y="5175651"/>
              <a:ext cx="1076324" cy="615547"/>
            </a:xfrm>
            <a:prstGeom prst="rect">
              <a:avLst/>
            </a:prstGeom>
            <a:gradFill flip="none" rotWithShape="1">
              <a:gsLst>
                <a:gs pos="0">
                  <a:schemeClr val="accent1">
                    <a:alpha val="63000"/>
                  </a:schemeClr>
                </a:gs>
                <a:gs pos="100000">
                  <a:srgbClr val="375F23">
                    <a:alpha val="0"/>
                  </a:srgbClr>
                </a:gs>
              </a:gsLst>
              <a:lin ang="108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4" name="Rectangle 43"/>
            <p:cNvSpPr/>
            <p:nvPr/>
          </p:nvSpPr>
          <p:spPr>
            <a:xfrm>
              <a:off x="-9330" y="5175653"/>
              <a:ext cx="1184988" cy="615547"/>
            </a:xfrm>
            <a:prstGeom prst="rect">
              <a:avLst/>
            </a:prstGeom>
            <a:gradFill flip="none" rotWithShape="1">
              <a:gsLst>
                <a:gs pos="0">
                  <a:schemeClr val="accent1">
                    <a:alpha val="63000"/>
                  </a:schemeClr>
                </a:gs>
                <a:gs pos="100000">
                  <a:srgbClr val="375F23">
                    <a:alpha val="0"/>
                  </a:srgbClr>
                </a:gs>
              </a:gsLst>
              <a:lin ang="108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5" name="Rectangle 257"/>
            <p:cNvSpPr>
              <a:spLocks noChangeArrowheads="1"/>
            </p:cNvSpPr>
            <p:nvPr/>
          </p:nvSpPr>
          <p:spPr bwMode="auto">
            <a:xfrm>
              <a:off x="1074125" y="5194703"/>
              <a:ext cx="6995750" cy="586972"/>
            </a:xfrm>
            <a:prstGeom prst="rect">
              <a:avLst/>
            </a:prstGeom>
            <a:gradFill rotWithShape="1">
              <a:gsLst>
                <a:gs pos="0">
                  <a:srgbClr val="0183B7">
                    <a:gamma/>
                    <a:shade val="46275"/>
                    <a:invGamma/>
                    <a:alpha val="60001"/>
                  </a:srgbClr>
                </a:gs>
                <a:gs pos="100000">
                  <a:srgbClr val="0183B7">
                    <a:alpha val="60001"/>
                  </a:srgbClr>
                </a:gs>
              </a:gsLst>
              <a:lin ang="5400000" scaled="1"/>
            </a:gradFill>
            <a:ln w="60325" algn="ctr">
              <a:solidFill>
                <a:srgbClr val="62D1FE">
                  <a:alpha val="50000"/>
                </a:srgbClr>
              </a:solidFill>
              <a:miter lim="800000"/>
              <a:headEnd/>
              <a:tailEnd/>
            </a:ln>
            <a:effectLst>
              <a:outerShdw blurRad="50800" dist="38100" dir="5400000" algn="t" rotWithShape="0">
                <a:prstClr val="black">
                  <a:alpha val="40000"/>
                </a:prstClr>
              </a:outerShdw>
            </a:effectLst>
          </p:spPr>
          <p:txBody>
            <a:bodyPr lIns="82124" tIns="41061" rIns="82124" bIns="4106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a typeface="ＭＳ Ｐゴシック" charset="-128"/>
              </a:endParaRPr>
            </a:p>
          </p:txBody>
        </p:sp>
        <p:sp>
          <p:nvSpPr>
            <p:cNvPr id="46" name="Rectangle 14"/>
            <p:cNvSpPr>
              <a:spLocks noChangeArrowheads="1"/>
            </p:cNvSpPr>
            <p:nvPr/>
          </p:nvSpPr>
          <p:spPr bwMode="auto">
            <a:xfrm>
              <a:off x="1107249" y="5301878"/>
              <a:ext cx="6929502" cy="359923"/>
            </a:xfrm>
            <a:prstGeom prst="rect">
              <a:avLst/>
            </a:prstGeom>
            <a:noFill/>
            <a:ln w="9525">
              <a:noFill/>
              <a:miter lim="800000"/>
              <a:headEnd/>
              <a:tailEnd/>
            </a:ln>
          </p:spPr>
          <p:txBody>
            <a:bodyPr wrap="square" lIns="82124" tIns="41061" rIns="82124" bIns="41061">
              <a:spAutoFit/>
            </a:bodyPr>
            <a:lstStyle/>
            <a:p>
              <a:pPr marL="0" marR="0" lvl="0" indent="0" algn="ctr" defTabSz="814388" eaLnBrk="1" fontAlgn="auto" latinLnBrk="0" hangingPunct="1">
                <a:lnSpc>
                  <a:spcPct val="100000"/>
                </a:lnSpc>
                <a:spcBef>
                  <a:spcPct val="50000"/>
                </a:spcBef>
                <a:spcAft>
                  <a:spcPts val="0"/>
                </a:spcAft>
                <a:buClr>
                  <a:srgbClr val="FFFFFF"/>
                </a:buClr>
                <a:buSzPct val="100000"/>
                <a:buFont typeface="Wingdings" pitchFamily="2" charset="2"/>
                <a:buNone/>
                <a:tabLst/>
                <a:defRPr/>
              </a:pPr>
              <a:endParaRPr lang="en-US" sz="1800" kern="0" dirty="0" smtClean="0">
                <a:solidFill>
                  <a:schemeClr val="bg1"/>
                </a:solidFill>
              </a:endParaRPr>
            </a:p>
          </p:txBody>
        </p:sp>
        <p:grpSp>
          <p:nvGrpSpPr>
            <p:cNvPr id="5" name="Rectangle 176"/>
            <p:cNvGrpSpPr>
              <a:grpSpLocks/>
            </p:cNvGrpSpPr>
            <p:nvPr/>
          </p:nvGrpSpPr>
          <p:grpSpPr bwMode="auto">
            <a:xfrm>
              <a:off x="-1069780" y="5669680"/>
              <a:ext cx="10972800" cy="274322"/>
              <a:chOff x="-714" y="4023"/>
              <a:chExt cx="7188" cy="277"/>
            </a:xfrm>
          </p:grpSpPr>
          <p:pic>
            <p:nvPicPr>
              <p:cNvPr id="51" name="Rectangle 176"/>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 y="4147"/>
                <a:ext cx="7188" cy="27"/>
              </a:xfrm>
              <a:prstGeom prst="rect">
                <a:avLst/>
              </a:prstGeom>
              <a:noFill/>
            </p:spPr>
          </p:pic>
          <p:sp>
            <p:nvSpPr>
              <p:cNvPr id="52" name="Text Box 16"/>
              <p:cNvSpPr txBox="1">
                <a:spLocks noChangeArrowheads="1"/>
              </p:cNvSpPr>
              <p:nvPr/>
            </p:nvSpPr>
            <p:spPr bwMode="auto">
              <a:xfrm rot="5400000">
                <a:off x="2741" y="571"/>
                <a:ext cx="277" cy="7182"/>
              </a:xfrm>
              <a:prstGeom prst="rect">
                <a:avLst/>
              </a:prstGeom>
              <a:noFill/>
              <a:ln w="9525">
                <a:noFill/>
                <a:miter lim="800000"/>
                <a:headEnd/>
                <a:tailEnd/>
              </a:ln>
            </p:spPr>
            <p:txBody>
              <a:bodyPr rot="10800000" vert="eaVert" lIns="82124" tIns="41061" rIns="82124" bIns="41061"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 name="Rectangle 176"/>
            <p:cNvGrpSpPr>
              <a:grpSpLocks/>
            </p:cNvGrpSpPr>
            <p:nvPr/>
          </p:nvGrpSpPr>
          <p:grpSpPr bwMode="auto">
            <a:xfrm>
              <a:off x="-1069780" y="5033410"/>
              <a:ext cx="10972800" cy="274322"/>
              <a:chOff x="-714" y="4023"/>
              <a:chExt cx="7188" cy="277"/>
            </a:xfrm>
          </p:grpSpPr>
          <p:pic>
            <p:nvPicPr>
              <p:cNvPr id="49" name="Rectangle 176"/>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 y="4147"/>
                <a:ext cx="7188" cy="27"/>
              </a:xfrm>
              <a:prstGeom prst="rect">
                <a:avLst/>
              </a:prstGeom>
              <a:noFill/>
            </p:spPr>
          </p:pic>
          <p:sp>
            <p:nvSpPr>
              <p:cNvPr id="50" name="Text Box 16"/>
              <p:cNvSpPr txBox="1">
                <a:spLocks noChangeArrowheads="1"/>
              </p:cNvSpPr>
              <p:nvPr/>
            </p:nvSpPr>
            <p:spPr bwMode="auto">
              <a:xfrm rot="5400000">
                <a:off x="2741" y="571"/>
                <a:ext cx="277" cy="7182"/>
              </a:xfrm>
              <a:prstGeom prst="rect">
                <a:avLst/>
              </a:prstGeom>
              <a:noFill/>
              <a:ln w="9525">
                <a:noFill/>
                <a:miter lim="800000"/>
                <a:headEnd/>
                <a:tailEnd/>
              </a:ln>
            </p:spPr>
            <p:txBody>
              <a:bodyPr rot="10800000" vert="eaVert" lIns="82124" tIns="41061" rIns="82124" bIns="41061"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sp>
        <p:nvSpPr>
          <p:cNvPr id="53" name="Rectangle 5"/>
          <p:cNvSpPr>
            <a:spLocks/>
          </p:cNvSpPr>
          <p:nvPr/>
        </p:nvSpPr>
        <p:spPr bwMode="auto">
          <a:xfrm>
            <a:off x="773785" y="3388746"/>
            <a:ext cx="3410858" cy="628650"/>
          </a:xfrm>
          <a:prstGeom prst="rect">
            <a:avLst/>
          </a:prstGeom>
          <a:noFill/>
          <a:ln w="12700" cap="flat">
            <a:noFill/>
            <a:miter lim="800000"/>
            <a:headEnd type="none" w="med" len="med"/>
            <a:tailEnd type="none" w="med" len="med"/>
          </a:ln>
          <a:effectLst/>
        </p:spPr>
        <p:txBody>
          <a:bodyPr lIns="0" tIns="0" rIns="44022" bIns="0" anchor="ctr"/>
          <a:lstStyle/>
          <a:p>
            <a:pPr marL="43531" algn="ctr">
              <a:defRPr/>
            </a:pPr>
            <a:r>
              <a:rPr lang="en-US" sz="1600" dirty="0" smtClean="0">
                <a:solidFill>
                  <a:srgbClr val="000000"/>
                </a:solidFill>
                <a:latin typeface="Arial" pitchFamily="34" charset="0"/>
                <a:cs typeface="Arial" charset="0"/>
              </a:rPr>
              <a:t>Premium License Is Based on </a:t>
            </a:r>
            <a:br>
              <a:rPr lang="en-US" sz="1600" dirty="0" smtClean="0">
                <a:solidFill>
                  <a:srgbClr val="000000"/>
                </a:solidFill>
                <a:latin typeface="Arial" pitchFamily="34" charset="0"/>
                <a:cs typeface="Arial" charset="0"/>
              </a:rPr>
            </a:br>
            <a:r>
              <a:rPr lang="en-US" sz="1600" b="1" dirty="0" smtClean="0">
                <a:solidFill>
                  <a:srgbClr val="652D89"/>
                </a:solidFill>
                <a:latin typeface="Arial" pitchFamily="34" charset="0"/>
                <a:cs typeface="Arial" charset="0"/>
              </a:rPr>
              <a:t>Max Concurrent VPN connections</a:t>
            </a:r>
          </a:p>
          <a:p>
            <a:pPr marL="43531" algn="ctr">
              <a:defRPr/>
            </a:pPr>
            <a:endParaRPr lang="en-US" sz="1600" dirty="0" smtClean="0">
              <a:solidFill>
                <a:schemeClr val="bg1"/>
              </a:solidFill>
              <a:latin typeface="Arial" pitchFamily="34" charset="0"/>
              <a:cs typeface="Arial" charset="0"/>
            </a:endParaRPr>
          </a:p>
          <a:p>
            <a:pPr marL="43531" algn="ctr">
              <a:defRPr/>
            </a:pPr>
            <a:r>
              <a:rPr lang="en-US" sz="1600" dirty="0" smtClean="0">
                <a:solidFill>
                  <a:srgbClr val="000000"/>
                </a:solidFill>
                <a:latin typeface="Arial" pitchFamily="34" charset="0"/>
                <a:cs typeface="Arial" charset="0"/>
              </a:rPr>
              <a:t>Essentials, Advanced Endpoint Assessment, and Mobile Licenses Are all based on the </a:t>
            </a:r>
            <a:r>
              <a:rPr lang="en-US" sz="1600" b="1" dirty="0" smtClean="0">
                <a:solidFill>
                  <a:srgbClr val="652D89"/>
                </a:solidFill>
                <a:latin typeface="Arial" pitchFamily="34" charset="0"/>
                <a:cs typeface="Arial" charset="0"/>
              </a:rPr>
              <a:t>ASA Model</a:t>
            </a:r>
          </a:p>
          <a:p>
            <a:pPr marL="43531" algn="ctr">
              <a:defRPr/>
            </a:pPr>
            <a:endParaRPr lang="en-US" sz="1600" b="1" dirty="0" smtClean="0">
              <a:solidFill>
                <a:schemeClr val="bg1"/>
              </a:solidFill>
              <a:latin typeface="Arial" pitchFamily="34" charset="0"/>
              <a:cs typeface="Arial" charset="0"/>
            </a:endParaRPr>
          </a:p>
          <a:p>
            <a:pPr marL="43531" algn="ctr">
              <a:defRPr/>
            </a:pPr>
            <a:r>
              <a:rPr lang="en-US" sz="1600" b="1" dirty="0" smtClean="0">
                <a:solidFill>
                  <a:srgbClr val="652D89"/>
                </a:solidFill>
                <a:latin typeface="Arial" pitchFamily="34" charset="0"/>
                <a:cs typeface="Arial" charset="0"/>
              </a:rPr>
              <a:t>Permanent</a:t>
            </a:r>
            <a:r>
              <a:rPr lang="en-US" sz="1600" b="1" dirty="0" smtClean="0">
                <a:solidFill>
                  <a:schemeClr val="bg1"/>
                </a:solidFill>
                <a:latin typeface="Arial" pitchFamily="34" charset="0"/>
                <a:cs typeface="Arial" charset="0"/>
              </a:rPr>
              <a:t> </a:t>
            </a:r>
            <a:r>
              <a:rPr lang="en-US" sz="1600" dirty="0" smtClean="0">
                <a:solidFill>
                  <a:srgbClr val="000000"/>
                </a:solidFill>
                <a:latin typeface="Arial" pitchFamily="34" charset="0"/>
                <a:cs typeface="Arial" charset="0"/>
              </a:rPr>
              <a:t>Licenses</a:t>
            </a:r>
          </a:p>
        </p:txBody>
      </p:sp>
      <p:sp>
        <p:nvSpPr>
          <p:cNvPr id="54" name="Rectangle 53"/>
          <p:cNvSpPr>
            <a:spLocks/>
          </p:cNvSpPr>
          <p:nvPr/>
        </p:nvSpPr>
        <p:spPr bwMode="auto">
          <a:xfrm>
            <a:off x="654342" y="1779791"/>
            <a:ext cx="3682766" cy="446088"/>
          </a:xfrm>
          <a:prstGeom prst="rect">
            <a:avLst/>
          </a:prstGeom>
          <a:noFill/>
          <a:ln w="12700" cap="flat">
            <a:noFill/>
            <a:miter lim="800000"/>
            <a:headEnd type="none" w="med" len="med"/>
            <a:tailEnd type="none" w="med" len="med"/>
          </a:ln>
          <a:effectLst/>
        </p:spPr>
        <p:txBody>
          <a:bodyPr lIns="0" tIns="0" rIns="44022" bIns="0" anchor="ctr"/>
          <a:lstStyle/>
          <a:p>
            <a:pPr marL="43531" algn="ctr">
              <a:defRPr/>
            </a:pPr>
            <a:r>
              <a:rPr lang="en-US" sz="2000" b="1" dirty="0">
                <a:solidFill>
                  <a:srgbClr val="FFFFFF"/>
                </a:solidFill>
                <a:effectLst>
                  <a:outerShdw blurRad="228600" dist="38100" dir="2700000" algn="tl" rotWithShape="0">
                    <a:prstClr val="black">
                      <a:alpha val="59000"/>
                    </a:prstClr>
                  </a:outerShdw>
                </a:effectLst>
                <a:latin typeface="Arial" pitchFamily="34" charset="0"/>
                <a:cs typeface="Arial" charset="0"/>
              </a:rPr>
              <a:t>Cisco ASA 8.3</a:t>
            </a:r>
          </a:p>
        </p:txBody>
      </p:sp>
      <p:sp>
        <p:nvSpPr>
          <p:cNvPr id="55" name="Line 7"/>
          <p:cNvSpPr>
            <a:spLocks noChangeShapeType="1"/>
          </p:cNvSpPr>
          <p:nvPr/>
        </p:nvSpPr>
        <p:spPr bwMode="auto">
          <a:xfrm flipH="1">
            <a:off x="791890" y="6234020"/>
            <a:ext cx="3301938" cy="0"/>
          </a:xfrm>
          <a:prstGeom prst="line">
            <a:avLst/>
          </a:prstGeom>
          <a:noFill/>
          <a:ln w="9525">
            <a:solidFill>
              <a:schemeClr val="bg1">
                <a:lumMod val="85000"/>
              </a:schemeClr>
            </a:solidFill>
            <a:round/>
            <a:headEnd/>
            <a:tailEnd/>
          </a:ln>
        </p:spPr>
        <p:txBody>
          <a:bodyPr lIns="0" tIns="0" rIns="0" bIns="0"/>
          <a:lstStyle/>
          <a:p>
            <a:endParaRPr lang="en-US" dirty="0"/>
          </a:p>
        </p:txBody>
      </p:sp>
      <p:sp>
        <p:nvSpPr>
          <p:cNvPr id="87" name="Line 7"/>
          <p:cNvSpPr>
            <a:spLocks noChangeShapeType="1"/>
          </p:cNvSpPr>
          <p:nvPr/>
        </p:nvSpPr>
        <p:spPr bwMode="auto">
          <a:xfrm flipH="1">
            <a:off x="753790" y="4881849"/>
            <a:ext cx="3301938" cy="0"/>
          </a:xfrm>
          <a:prstGeom prst="line">
            <a:avLst/>
          </a:prstGeom>
          <a:noFill/>
          <a:ln w="15875">
            <a:solidFill>
              <a:schemeClr val="bg1">
                <a:lumMod val="85000"/>
              </a:schemeClr>
            </a:solidFill>
            <a:round/>
            <a:headEnd/>
            <a:tailEnd/>
          </a:ln>
        </p:spPr>
        <p:txBody>
          <a:bodyPr lIns="0" tIns="0" rIns="0" bIns="0"/>
          <a:lstStyle/>
          <a:p>
            <a:endParaRPr lang="en-US" dirty="0"/>
          </a:p>
        </p:txBody>
      </p:sp>
      <p:sp>
        <p:nvSpPr>
          <p:cNvPr id="88" name="Line 7"/>
          <p:cNvSpPr>
            <a:spLocks noChangeShapeType="1"/>
          </p:cNvSpPr>
          <p:nvPr/>
        </p:nvSpPr>
        <p:spPr bwMode="auto">
          <a:xfrm flipH="1">
            <a:off x="753790" y="6234020"/>
            <a:ext cx="3301938" cy="0"/>
          </a:xfrm>
          <a:prstGeom prst="line">
            <a:avLst/>
          </a:prstGeom>
          <a:noFill/>
          <a:ln w="15875">
            <a:solidFill>
              <a:schemeClr val="bg1">
                <a:lumMod val="85000"/>
              </a:schemeClr>
            </a:solidFill>
            <a:round/>
            <a:headEnd/>
            <a:tailEnd/>
          </a:ln>
        </p:spPr>
        <p:txBody>
          <a:bodyPr lIns="0" tIns="0" rIns="0" bIns="0"/>
          <a:lstStyle/>
          <a:p>
            <a:endParaRPr lang="en-US" dirty="0"/>
          </a:p>
        </p:txBody>
      </p:sp>
    </p:spTree>
    <p:extLst>
      <p:ext uri="{BB962C8B-B14F-4D97-AF65-F5344CB8AC3E}">
        <p14:creationId xmlns:p14="http://schemas.microsoft.com/office/powerpoint/2010/main" val="310619583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AnyConnect Licensing Overview</a:t>
            </a:r>
            <a:endParaRPr lang="en-US" dirty="0"/>
          </a:p>
        </p:txBody>
      </p:sp>
      <p:sp>
        <p:nvSpPr>
          <p:cNvPr id="3" name="Text Placeholder 2"/>
          <p:cNvSpPr>
            <a:spLocks noGrp="1"/>
          </p:cNvSpPr>
          <p:nvPr>
            <p:ph type="body" sz="quarter" idx="10"/>
          </p:nvPr>
        </p:nvSpPr>
        <p:spPr/>
        <p:txBody>
          <a:bodyPr>
            <a:normAutofit/>
          </a:bodyPr>
          <a:lstStyle/>
          <a:p>
            <a:r>
              <a:rPr lang="en-US" sz="2000" dirty="0" smtClean="0"/>
              <a:t>ASA + AnyConnect licenses are required</a:t>
            </a:r>
          </a:p>
          <a:p>
            <a:r>
              <a:rPr lang="en-US" sz="2000" dirty="0" smtClean="0"/>
              <a:t>AnyConnect license overview</a:t>
            </a:r>
          </a:p>
          <a:p>
            <a:pPr lvl="1"/>
            <a:r>
              <a:rPr lang="en-US" sz="1600" dirty="0" smtClean="0"/>
              <a:t>Jabber desktop clients require AnyConnect Essentials license only</a:t>
            </a:r>
          </a:p>
          <a:p>
            <a:pPr lvl="1"/>
            <a:r>
              <a:rPr lang="en-US" sz="1600" dirty="0" smtClean="0"/>
              <a:t>Jabber mobile clients require Essentials + Mobile licenses</a:t>
            </a:r>
          </a:p>
          <a:p>
            <a:pPr lvl="1"/>
            <a:r>
              <a:rPr lang="en-US" sz="1600" dirty="0" smtClean="0"/>
              <a:t>Essentials + Mobile licenses range from $100-$500 (depending on ASA model)</a:t>
            </a:r>
          </a:p>
          <a:p>
            <a:r>
              <a:rPr lang="en-US" sz="2000" dirty="0" smtClean="0"/>
              <a:t>ASA ranges from $595 to $60,000, depending on number of simultaneous users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endParaRPr lang="en-US" sz="2000" dirty="0" smtClean="0"/>
          </a:p>
          <a:p>
            <a:endParaRPr lang="en-US" sz="2000" dirty="0"/>
          </a:p>
        </p:txBody>
      </p:sp>
      <p:graphicFrame>
        <p:nvGraphicFramePr>
          <p:cNvPr id="4" name="Table 3"/>
          <p:cNvGraphicFramePr>
            <a:graphicFrameLocks noGrp="1"/>
          </p:cNvGraphicFramePr>
          <p:nvPr/>
        </p:nvGraphicFramePr>
        <p:xfrm>
          <a:off x="730904" y="4116495"/>
          <a:ext cx="7702188" cy="1767839"/>
        </p:xfrm>
        <a:graphic>
          <a:graphicData uri="http://schemas.openxmlformats.org/drawingml/2006/table">
            <a:tbl>
              <a:tblPr firstRow="1" bandRow="1">
                <a:tableStyleId>{5C22544A-7EE6-4342-B048-85BDC9FD1C3A}</a:tableStyleId>
              </a:tblPr>
              <a:tblGrid>
                <a:gridCol w="1124137"/>
                <a:gridCol w="1526973"/>
                <a:gridCol w="1246430"/>
                <a:gridCol w="1237252"/>
                <a:gridCol w="1283698"/>
                <a:gridCol w="1283698"/>
              </a:tblGrid>
              <a:tr h="603099">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Simultaneous</a:t>
                      </a:r>
                      <a:r>
                        <a:rPr lang="en-US" sz="1400" baseline="0" dirty="0" smtClean="0"/>
                        <a:t> users</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ASA Model and cost</a:t>
                      </a:r>
                    </a:p>
                    <a:p>
                      <a:endParaRPr lang="en-US" sz="1400" dirty="0"/>
                    </a:p>
                  </a:txBody>
                  <a:tcPr/>
                </a:tc>
                <a:tc>
                  <a:txBody>
                    <a:bodyPr/>
                    <a:lstStyle/>
                    <a:p>
                      <a:r>
                        <a:rPr lang="en-US" sz="1400" dirty="0" smtClean="0"/>
                        <a:t>Essentials License</a:t>
                      </a:r>
                      <a:endParaRPr lang="en-US" sz="1400" dirty="0"/>
                    </a:p>
                  </a:txBody>
                  <a:tcPr/>
                </a:tc>
                <a:tc>
                  <a:txBody>
                    <a:bodyPr/>
                    <a:lstStyle/>
                    <a:p>
                      <a:r>
                        <a:rPr lang="en-US" sz="1400" dirty="0" smtClean="0"/>
                        <a:t>Mobile</a:t>
                      </a:r>
                      <a:r>
                        <a:rPr lang="en-US" sz="1400" baseline="0" dirty="0" smtClean="0"/>
                        <a:t> license</a:t>
                      </a:r>
                      <a:endParaRPr lang="en-US" sz="1400" dirty="0"/>
                    </a:p>
                  </a:txBody>
                  <a:tcPr/>
                </a:tc>
                <a:tc>
                  <a:txBody>
                    <a:bodyPr/>
                    <a:lstStyle/>
                    <a:p>
                      <a:r>
                        <a:rPr lang="en-US" sz="1400" dirty="0" smtClean="0"/>
                        <a:t>Total</a:t>
                      </a:r>
                      <a:endParaRPr lang="en-US" sz="1400" dirty="0"/>
                    </a:p>
                  </a:txBody>
                  <a:tcPr/>
                </a:tc>
              </a:tr>
              <a:tr h="370840">
                <a:tc>
                  <a:txBody>
                    <a:bodyPr/>
                    <a:lstStyle/>
                    <a:p>
                      <a:r>
                        <a:rPr lang="en-US" sz="1400" dirty="0" smtClean="0"/>
                        <a:t>Example 1</a:t>
                      </a:r>
                      <a:endParaRPr lang="en-US" sz="1400" dirty="0"/>
                    </a:p>
                  </a:txBody>
                  <a:tcPr/>
                </a:tc>
                <a:tc>
                  <a:txBody>
                    <a:bodyPr/>
                    <a:lstStyle/>
                    <a:p>
                      <a:r>
                        <a:rPr lang="en-US" sz="1400" dirty="0" smtClean="0"/>
                        <a:t>25</a:t>
                      </a:r>
                      <a:endParaRPr lang="en-US" sz="1400" dirty="0"/>
                    </a:p>
                  </a:txBody>
                  <a:tcPr/>
                </a:tc>
                <a:tc>
                  <a:txBody>
                    <a:bodyPr/>
                    <a:lstStyle/>
                    <a:p>
                      <a:r>
                        <a:rPr lang="en-US" sz="1400" dirty="0" smtClean="0"/>
                        <a:t>ASA 5505</a:t>
                      </a:r>
                    </a:p>
                    <a:p>
                      <a:r>
                        <a:rPr lang="en-US" sz="1400" dirty="0" smtClean="0"/>
                        <a:t>$595</a:t>
                      </a:r>
                      <a:endParaRPr lang="en-US" sz="1400" dirty="0"/>
                    </a:p>
                  </a:txBody>
                  <a:tcPr/>
                </a:tc>
                <a:tc>
                  <a:txBody>
                    <a:bodyPr/>
                    <a:lstStyle/>
                    <a:p>
                      <a:r>
                        <a:rPr lang="en-US" sz="1400" dirty="0" smtClean="0"/>
                        <a:t>$100</a:t>
                      </a:r>
                      <a:endParaRPr lang="en-US" sz="1400" dirty="0"/>
                    </a:p>
                  </a:txBody>
                  <a:tcPr/>
                </a:tc>
                <a:tc>
                  <a:txBody>
                    <a:bodyPr/>
                    <a:lstStyle/>
                    <a:p>
                      <a:r>
                        <a:rPr lang="en-US" sz="1400" dirty="0" smtClean="0"/>
                        <a:t>$100</a:t>
                      </a:r>
                      <a:endParaRPr lang="en-US" sz="1400" dirty="0"/>
                    </a:p>
                  </a:txBody>
                  <a:tcPr/>
                </a:tc>
                <a:tc>
                  <a:txBody>
                    <a:bodyPr/>
                    <a:lstStyle/>
                    <a:p>
                      <a:r>
                        <a:rPr lang="en-US" sz="1400" dirty="0" smtClean="0"/>
                        <a:t>$795</a:t>
                      </a:r>
                      <a:endParaRPr lang="en-US" sz="1400" dirty="0"/>
                    </a:p>
                  </a:txBody>
                  <a:tcPr/>
                </a:tc>
              </a:tr>
              <a:tr h="370840">
                <a:tc>
                  <a:txBody>
                    <a:bodyPr/>
                    <a:lstStyle/>
                    <a:p>
                      <a:r>
                        <a:rPr lang="en-US" sz="1400" dirty="0" smtClean="0"/>
                        <a:t>Example 2</a:t>
                      </a:r>
                      <a:endParaRPr lang="en-US" sz="1400" dirty="0"/>
                    </a:p>
                  </a:txBody>
                  <a:tcPr/>
                </a:tc>
                <a:tc>
                  <a:txBody>
                    <a:bodyPr/>
                    <a:lstStyle/>
                    <a:p>
                      <a:r>
                        <a:rPr lang="en-US" sz="1400" dirty="0" smtClean="0"/>
                        <a:t>10,000</a:t>
                      </a:r>
                      <a:endParaRPr lang="en-US" sz="1400" dirty="0"/>
                    </a:p>
                  </a:txBody>
                  <a:tcPr/>
                </a:tc>
                <a:tc>
                  <a:txBody>
                    <a:bodyPr/>
                    <a:lstStyle/>
                    <a:p>
                      <a:r>
                        <a:rPr lang="en-US" sz="1400" dirty="0" smtClean="0"/>
                        <a:t>ASA 5585-20</a:t>
                      </a:r>
                    </a:p>
                    <a:p>
                      <a:r>
                        <a:rPr lang="en-US" sz="1400" dirty="0" smtClean="0"/>
                        <a:t>$60,000</a:t>
                      </a:r>
                      <a:endParaRPr lang="en-US" sz="1400" dirty="0"/>
                    </a:p>
                  </a:txBody>
                  <a:tcPr/>
                </a:tc>
                <a:tc>
                  <a:txBody>
                    <a:bodyPr/>
                    <a:lstStyle/>
                    <a:p>
                      <a:r>
                        <a:rPr lang="en-US" sz="1400" dirty="0" smtClean="0"/>
                        <a:t>$500</a:t>
                      </a:r>
                      <a:endParaRPr lang="en-US" sz="1400" dirty="0"/>
                    </a:p>
                  </a:txBody>
                  <a:tcPr/>
                </a:tc>
                <a:tc>
                  <a:txBody>
                    <a:bodyPr/>
                    <a:lstStyle/>
                    <a:p>
                      <a:r>
                        <a:rPr lang="en-US" sz="1400" dirty="0" smtClean="0"/>
                        <a:t>$500</a:t>
                      </a:r>
                      <a:endParaRPr lang="en-US" sz="1400" dirty="0"/>
                    </a:p>
                  </a:txBody>
                  <a:tcPr/>
                </a:tc>
                <a:tc>
                  <a:txBody>
                    <a:bodyPr/>
                    <a:lstStyle/>
                    <a:p>
                      <a:r>
                        <a:rPr lang="en-US" sz="1400" dirty="0" smtClean="0"/>
                        <a:t>$61,000</a:t>
                      </a:r>
                      <a:endParaRPr lang="en-US" sz="1400" dirty="0"/>
                    </a:p>
                  </a:txBody>
                  <a:tcPr/>
                </a:tc>
              </a:tr>
            </a:tbl>
          </a:graphicData>
        </a:graphic>
      </p:graphicFrame>
      <p:sp>
        <p:nvSpPr>
          <p:cNvPr id="5" name="TextBox 4"/>
          <p:cNvSpPr txBox="1"/>
          <p:nvPr/>
        </p:nvSpPr>
        <p:spPr>
          <a:xfrm>
            <a:off x="211171" y="6011807"/>
            <a:ext cx="8904287" cy="261610"/>
          </a:xfrm>
          <a:prstGeom prst="rect">
            <a:avLst/>
          </a:prstGeom>
          <a:noFill/>
        </p:spPr>
        <p:txBody>
          <a:bodyPr wrap="square" rtlCol="0">
            <a:spAutoFit/>
          </a:bodyPr>
          <a:lstStyle/>
          <a:p>
            <a:r>
              <a:rPr lang="en-US" sz="1100" i="1" dirty="0" smtClean="0">
                <a:solidFill>
                  <a:srgbClr val="000000"/>
                </a:solidFill>
              </a:rPr>
              <a:t>Detailed Price List: </a:t>
            </a:r>
            <a:r>
              <a:rPr lang="en-US" sz="1100" i="1" u="sng" dirty="0" smtClean="0">
                <a:hlinkClick r:id="rId2"/>
              </a:rPr>
              <a:t>https://tools.cisco.com/qtc/pricing/MainServlet?Request=ShowCurrentPriceSrch</a:t>
            </a:r>
            <a:r>
              <a:rPr lang="en-US" sz="1100" i="1" dirty="0" smtClean="0"/>
              <a:t> </a:t>
            </a:r>
            <a:r>
              <a:rPr lang="en-US" sz="1100" i="1" dirty="0" smtClean="0">
                <a:solidFill>
                  <a:srgbClr val="000000"/>
                </a:solidFill>
              </a:rPr>
              <a:t>&gt;&gt; Product Family &gt;&gt; Cisco ASA 5500</a:t>
            </a:r>
          </a:p>
        </p:txBody>
      </p:sp>
    </p:spTree>
    <p:extLst>
      <p:ext uri="{BB962C8B-B14F-4D97-AF65-F5344CB8AC3E}">
        <p14:creationId xmlns:p14="http://schemas.microsoft.com/office/powerpoint/2010/main" val="345522714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rgbClr val="000000"/>
                </a:solidFill>
              </a:rPr>
              <a:t>Solutions Ranging From The Branch To The </a:t>
            </a:r>
            <a:r>
              <a:rPr lang="en-US" dirty="0" smtClean="0">
                <a:solidFill>
                  <a:srgbClr val="000000"/>
                </a:solidFill>
              </a:rPr>
              <a:t>Enterprise</a:t>
            </a:r>
            <a:endParaRPr lang="en-US" dirty="0">
              <a:solidFill>
                <a:srgbClr val="000000"/>
              </a:solidFill>
            </a:endParaRPr>
          </a:p>
        </p:txBody>
      </p:sp>
      <p:sp>
        <p:nvSpPr>
          <p:cNvPr id="3" name="Title 2"/>
          <p:cNvSpPr>
            <a:spLocks noGrp="1"/>
          </p:cNvSpPr>
          <p:nvPr>
            <p:ph type="title"/>
          </p:nvPr>
        </p:nvSpPr>
        <p:spPr>
          <a:xfrm>
            <a:off x="229702" y="241703"/>
            <a:ext cx="8914298" cy="838200"/>
          </a:xfrm>
        </p:spPr>
        <p:txBody>
          <a:bodyPr/>
          <a:lstStyle/>
          <a:p>
            <a:r>
              <a:rPr lang="en-US" dirty="0">
                <a:solidFill>
                  <a:srgbClr val="000000"/>
                </a:solidFill>
              </a:rPr>
              <a:t>Cisco ASA – Remote Access Security </a:t>
            </a:r>
            <a:r>
              <a:rPr lang="en-US" dirty="0" smtClean="0">
                <a:solidFill>
                  <a:srgbClr val="000000"/>
                </a:solidFill>
              </a:rPr>
              <a:t>Gateways</a:t>
            </a:r>
            <a:endParaRPr lang="en-US" dirty="0">
              <a:solidFill>
                <a:srgbClr val="000000"/>
              </a:solidFill>
            </a:endParaRPr>
          </a:p>
        </p:txBody>
      </p:sp>
      <p:sp>
        <p:nvSpPr>
          <p:cNvPr id="4" name="AutoShape 38"/>
          <p:cNvSpPr>
            <a:spLocks noChangeArrowheads="1"/>
          </p:cNvSpPr>
          <p:nvPr/>
        </p:nvSpPr>
        <p:spPr bwMode="ltGray">
          <a:xfrm>
            <a:off x="644525" y="4859804"/>
            <a:ext cx="1558925" cy="1185396"/>
          </a:xfrm>
          <a:prstGeom prst="roundRect">
            <a:avLst>
              <a:gd name="adj" fmla="val 5907"/>
            </a:avLst>
          </a:prstGeom>
          <a:gradFill rotWithShape="1">
            <a:gsLst>
              <a:gs pos="0">
                <a:schemeClr val="accent1">
                  <a:alpha val="3998"/>
                </a:schemeClr>
              </a:gs>
              <a:gs pos="100000">
                <a:srgbClr val="002060"/>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wrap="none" lIns="73025" tIns="36511" rIns="73025" bIns="36511" anchor="ctr"/>
          <a:lstStyle/>
          <a:p>
            <a:endParaRPr lang="en-US" dirty="0">
              <a:solidFill>
                <a:srgbClr val="000000"/>
              </a:solidFill>
            </a:endParaRPr>
          </a:p>
        </p:txBody>
      </p:sp>
      <p:sp>
        <p:nvSpPr>
          <p:cNvPr id="5" name="AutoShape 38"/>
          <p:cNvSpPr>
            <a:spLocks noChangeArrowheads="1"/>
          </p:cNvSpPr>
          <p:nvPr/>
        </p:nvSpPr>
        <p:spPr bwMode="ltGray">
          <a:xfrm>
            <a:off x="2298700" y="4075574"/>
            <a:ext cx="1558925" cy="1969625"/>
          </a:xfrm>
          <a:prstGeom prst="roundRect">
            <a:avLst>
              <a:gd name="adj" fmla="val 5907"/>
            </a:avLst>
          </a:prstGeom>
          <a:gradFill rotWithShape="1">
            <a:gsLst>
              <a:gs pos="0">
                <a:schemeClr val="accent1">
                  <a:alpha val="3998"/>
                </a:schemeClr>
              </a:gs>
              <a:gs pos="100000">
                <a:srgbClr val="002060"/>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wrap="none" lIns="73025" tIns="36511" rIns="73025" bIns="36511" anchor="ctr"/>
          <a:lstStyle/>
          <a:p>
            <a:endParaRPr lang="en-US" dirty="0">
              <a:solidFill>
                <a:srgbClr val="000000"/>
              </a:solidFill>
            </a:endParaRPr>
          </a:p>
        </p:txBody>
      </p:sp>
      <p:sp>
        <p:nvSpPr>
          <p:cNvPr id="6" name="AutoShape 38"/>
          <p:cNvSpPr>
            <a:spLocks noChangeArrowheads="1"/>
          </p:cNvSpPr>
          <p:nvPr/>
        </p:nvSpPr>
        <p:spPr bwMode="ltGray">
          <a:xfrm>
            <a:off x="3954463" y="3166026"/>
            <a:ext cx="1558925" cy="2879173"/>
          </a:xfrm>
          <a:prstGeom prst="roundRect">
            <a:avLst>
              <a:gd name="adj" fmla="val 5907"/>
            </a:avLst>
          </a:prstGeom>
          <a:gradFill rotWithShape="1">
            <a:gsLst>
              <a:gs pos="0">
                <a:schemeClr val="accent1">
                  <a:alpha val="3998"/>
                </a:schemeClr>
              </a:gs>
              <a:gs pos="100000">
                <a:srgbClr val="002060"/>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wrap="none" lIns="73025" tIns="36511" rIns="73025" bIns="36511" anchor="ctr"/>
          <a:lstStyle/>
          <a:p>
            <a:endParaRPr lang="en-US" dirty="0">
              <a:solidFill>
                <a:srgbClr val="000000"/>
              </a:solidFill>
            </a:endParaRPr>
          </a:p>
        </p:txBody>
      </p:sp>
      <p:sp>
        <p:nvSpPr>
          <p:cNvPr id="7" name="AutoShape 38"/>
          <p:cNvSpPr>
            <a:spLocks noChangeArrowheads="1"/>
          </p:cNvSpPr>
          <p:nvPr/>
        </p:nvSpPr>
        <p:spPr bwMode="ltGray">
          <a:xfrm>
            <a:off x="5608638" y="2236788"/>
            <a:ext cx="1558925" cy="3808412"/>
          </a:xfrm>
          <a:prstGeom prst="roundRect">
            <a:avLst>
              <a:gd name="adj" fmla="val 5907"/>
            </a:avLst>
          </a:prstGeom>
          <a:gradFill rotWithShape="1">
            <a:gsLst>
              <a:gs pos="0">
                <a:schemeClr val="accent1">
                  <a:alpha val="3998"/>
                </a:schemeClr>
              </a:gs>
              <a:gs pos="100000">
                <a:srgbClr val="002060"/>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wrap="none" lIns="73025" tIns="36511" rIns="73025" bIns="36511" anchor="ctr"/>
          <a:lstStyle/>
          <a:p>
            <a:endParaRPr lang="en-US" dirty="0">
              <a:solidFill>
                <a:srgbClr val="000000"/>
              </a:solidFill>
            </a:endParaRPr>
          </a:p>
        </p:txBody>
      </p:sp>
      <p:sp>
        <p:nvSpPr>
          <p:cNvPr id="8" name="AutoShape 38"/>
          <p:cNvSpPr>
            <a:spLocks noChangeArrowheads="1"/>
          </p:cNvSpPr>
          <p:nvPr/>
        </p:nvSpPr>
        <p:spPr bwMode="ltGray">
          <a:xfrm>
            <a:off x="7267575" y="1073150"/>
            <a:ext cx="1558925" cy="4972050"/>
          </a:xfrm>
          <a:prstGeom prst="roundRect">
            <a:avLst>
              <a:gd name="adj" fmla="val 5625"/>
            </a:avLst>
          </a:prstGeom>
          <a:gradFill rotWithShape="1">
            <a:gsLst>
              <a:gs pos="0">
                <a:schemeClr val="accent1">
                  <a:alpha val="3998"/>
                </a:schemeClr>
              </a:gs>
              <a:gs pos="100000">
                <a:srgbClr val="002060"/>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wrap="none" lIns="73025" tIns="36511" rIns="73025" bIns="36511" anchor="ctr"/>
          <a:lstStyle/>
          <a:p>
            <a:endParaRPr lang="en-US" dirty="0">
              <a:solidFill>
                <a:srgbClr val="000000"/>
              </a:solidFill>
            </a:endParaRPr>
          </a:p>
        </p:txBody>
      </p:sp>
      <p:cxnSp>
        <p:nvCxnSpPr>
          <p:cNvPr id="9" name="Straight Connector 8"/>
          <p:cNvCxnSpPr/>
          <p:nvPr/>
        </p:nvCxnSpPr>
        <p:spPr>
          <a:xfrm>
            <a:off x="515886" y="6046788"/>
            <a:ext cx="8563429" cy="0"/>
          </a:xfrm>
          <a:prstGeom prst="line">
            <a:avLst/>
          </a:prstGeom>
          <a:ln w="28575">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AutoShape 41"/>
          <p:cNvSpPr>
            <a:spLocks noChangeArrowheads="1"/>
          </p:cNvSpPr>
          <p:nvPr/>
        </p:nvSpPr>
        <p:spPr bwMode="ltGray">
          <a:xfrm rot="10800000">
            <a:off x="2344738" y="5711825"/>
            <a:ext cx="1481137" cy="287338"/>
          </a:xfrm>
          <a:prstGeom prst="roundRect">
            <a:avLst>
              <a:gd name="adj" fmla="val 26921"/>
            </a:avLst>
          </a:prstGeom>
          <a:gradFill rotWithShape="1">
            <a:gsLst>
              <a:gs pos="0">
                <a:schemeClr val="bg1">
                  <a:alpha val="32999"/>
                </a:schemeClr>
              </a:gs>
              <a:gs pos="100000">
                <a:schemeClr val="tx2">
                  <a:alpha val="0"/>
                </a:scheme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dirty="0">
              <a:solidFill>
                <a:schemeClr val="bg1"/>
              </a:solidFill>
            </a:endParaRPr>
          </a:p>
        </p:txBody>
      </p:sp>
      <p:sp>
        <p:nvSpPr>
          <p:cNvPr id="11" name="AutoShape 41"/>
          <p:cNvSpPr>
            <a:spLocks noChangeArrowheads="1"/>
          </p:cNvSpPr>
          <p:nvPr/>
        </p:nvSpPr>
        <p:spPr bwMode="ltGray">
          <a:xfrm rot="10800000">
            <a:off x="7308850" y="5711825"/>
            <a:ext cx="1481138" cy="287338"/>
          </a:xfrm>
          <a:prstGeom prst="roundRect">
            <a:avLst>
              <a:gd name="adj" fmla="val 26921"/>
            </a:avLst>
          </a:prstGeom>
          <a:gradFill rotWithShape="1">
            <a:gsLst>
              <a:gs pos="0">
                <a:schemeClr val="bg1">
                  <a:alpha val="32999"/>
                </a:schemeClr>
              </a:gs>
              <a:gs pos="100000">
                <a:schemeClr val="tx2">
                  <a:alpha val="0"/>
                </a:scheme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dirty="0">
              <a:solidFill>
                <a:schemeClr val="bg1"/>
              </a:solidFill>
            </a:endParaRPr>
          </a:p>
        </p:txBody>
      </p:sp>
      <p:sp>
        <p:nvSpPr>
          <p:cNvPr id="12" name="AutoShape 41"/>
          <p:cNvSpPr>
            <a:spLocks noChangeArrowheads="1"/>
          </p:cNvSpPr>
          <p:nvPr/>
        </p:nvSpPr>
        <p:spPr bwMode="ltGray">
          <a:xfrm rot="10800000">
            <a:off x="688975" y="5711825"/>
            <a:ext cx="1481138" cy="287338"/>
          </a:xfrm>
          <a:prstGeom prst="roundRect">
            <a:avLst>
              <a:gd name="adj" fmla="val 26921"/>
            </a:avLst>
          </a:prstGeom>
          <a:gradFill rotWithShape="1">
            <a:gsLst>
              <a:gs pos="0">
                <a:schemeClr val="bg1">
                  <a:alpha val="32999"/>
                </a:schemeClr>
              </a:gs>
              <a:gs pos="100000">
                <a:schemeClr val="tx2">
                  <a:alpha val="0"/>
                </a:scheme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dirty="0">
              <a:solidFill>
                <a:schemeClr val="bg1"/>
              </a:solidFill>
            </a:endParaRPr>
          </a:p>
        </p:txBody>
      </p:sp>
      <p:sp>
        <p:nvSpPr>
          <p:cNvPr id="13" name="AutoShape 41"/>
          <p:cNvSpPr>
            <a:spLocks noChangeArrowheads="1"/>
          </p:cNvSpPr>
          <p:nvPr/>
        </p:nvSpPr>
        <p:spPr bwMode="ltGray">
          <a:xfrm rot="10800000">
            <a:off x="4003675" y="5711825"/>
            <a:ext cx="1479550" cy="287338"/>
          </a:xfrm>
          <a:prstGeom prst="roundRect">
            <a:avLst>
              <a:gd name="adj" fmla="val 26921"/>
            </a:avLst>
          </a:prstGeom>
          <a:gradFill rotWithShape="1">
            <a:gsLst>
              <a:gs pos="0">
                <a:schemeClr val="bg1">
                  <a:alpha val="32999"/>
                </a:schemeClr>
              </a:gs>
              <a:gs pos="100000">
                <a:schemeClr val="tx2">
                  <a:alpha val="0"/>
                </a:scheme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dirty="0">
              <a:solidFill>
                <a:schemeClr val="bg1"/>
              </a:solidFill>
            </a:endParaRPr>
          </a:p>
        </p:txBody>
      </p:sp>
      <p:sp>
        <p:nvSpPr>
          <p:cNvPr id="14" name="AutoShape 41"/>
          <p:cNvSpPr>
            <a:spLocks noChangeArrowheads="1"/>
          </p:cNvSpPr>
          <p:nvPr/>
        </p:nvSpPr>
        <p:spPr bwMode="ltGray">
          <a:xfrm rot="10800000">
            <a:off x="5653088" y="5711825"/>
            <a:ext cx="1481137" cy="287338"/>
          </a:xfrm>
          <a:prstGeom prst="roundRect">
            <a:avLst>
              <a:gd name="adj" fmla="val 26921"/>
            </a:avLst>
          </a:prstGeom>
          <a:gradFill rotWithShape="1">
            <a:gsLst>
              <a:gs pos="0">
                <a:schemeClr val="bg1">
                  <a:alpha val="32999"/>
                </a:schemeClr>
              </a:gs>
              <a:gs pos="100000">
                <a:schemeClr val="tx2">
                  <a:alpha val="0"/>
                </a:scheme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dirty="0">
              <a:solidFill>
                <a:schemeClr val="bg1"/>
              </a:solidFill>
            </a:endParaRPr>
          </a:p>
        </p:txBody>
      </p:sp>
      <p:sp>
        <p:nvSpPr>
          <p:cNvPr id="15" name="Rectangle 62"/>
          <p:cNvSpPr>
            <a:spLocks noChangeArrowheads="1"/>
          </p:cNvSpPr>
          <p:nvPr/>
        </p:nvSpPr>
        <p:spPr bwMode="auto">
          <a:xfrm flipH="1">
            <a:off x="1423194" y="2301875"/>
            <a:ext cx="2666206"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ctr"/>
            <a:r>
              <a:rPr lang="en-US" sz="1600" b="1" dirty="0">
                <a:solidFill>
                  <a:srgbClr val="000000"/>
                </a:solidFill>
              </a:rPr>
              <a:t>Multi-Service </a:t>
            </a:r>
            <a:br>
              <a:rPr lang="en-US" sz="1600" b="1" dirty="0">
                <a:solidFill>
                  <a:srgbClr val="000000"/>
                </a:solidFill>
              </a:rPr>
            </a:br>
            <a:r>
              <a:rPr lang="en-US" sz="1600" b="1" dirty="0">
                <a:solidFill>
                  <a:srgbClr val="000000"/>
                </a:solidFill>
              </a:rPr>
              <a:t>(</a:t>
            </a:r>
            <a:r>
              <a:rPr lang="en-US" sz="1600" b="1" dirty="0" smtClean="0">
                <a:solidFill>
                  <a:srgbClr val="000000"/>
                </a:solidFill>
              </a:rPr>
              <a:t>Firewall, VPN, and </a:t>
            </a:r>
            <a:r>
              <a:rPr lang="en-US" sz="1600" b="1" dirty="0">
                <a:solidFill>
                  <a:srgbClr val="000000"/>
                </a:solidFill>
              </a:rPr>
              <a:t>IPS)</a:t>
            </a:r>
          </a:p>
        </p:txBody>
      </p:sp>
      <p:sp>
        <p:nvSpPr>
          <p:cNvPr id="16" name="Rectangle 71"/>
          <p:cNvSpPr>
            <a:spLocks noChangeArrowheads="1"/>
          </p:cNvSpPr>
          <p:nvPr/>
        </p:nvSpPr>
        <p:spPr bwMode="auto">
          <a:xfrm rot="16200000" flipH="1">
            <a:off x="-940595" y="2780908"/>
            <a:ext cx="2414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814388" eaLnBrk="0" hangingPunct="0">
              <a:lnSpc>
                <a:spcPct val="90000"/>
              </a:lnSpc>
            </a:pPr>
            <a:r>
              <a:rPr lang="en-US" sz="1400" dirty="0">
                <a:solidFill>
                  <a:srgbClr val="000000"/>
                </a:solidFill>
              </a:rPr>
              <a:t>Performance and Scalability</a:t>
            </a:r>
          </a:p>
        </p:txBody>
      </p:sp>
      <p:sp>
        <p:nvSpPr>
          <p:cNvPr id="17" name="Text Box 18"/>
          <p:cNvSpPr txBox="1">
            <a:spLocks noChangeArrowheads="1"/>
          </p:cNvSpPr>
          <p:nvPr/>
        </p:nvSpPr>
        <p:spPr bwMode="auto">
          <a:xfrm>
            <a:off x="7510463" y="5718175"/>
            <a:ext cx="10826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pitchFamily="34" charset="0"/>
                <a:ea typeface="MS PGothic" pitchFamily="34" charset="-128"/>
              </a:defRPr>
            </a:lvl1pPr>
            <a:lvl2pPr marL="742950" indent="-285750" defTabSz="814388" eaLnBrk="0" hangingPunct="0">
              <a:defRPr sz="2400">
                <a:solidFill>
                  <a:schemeClr val="tx1"/>
                </a:solidFill>
                <a:latin typeface="Arial" pitchFamily="34" charset="0"/>
                <a:ea typeface="MS PGothic" pitchFamily="34" charset="-128"/>
              </a:defRPr>
            </a:lvl2pPr>
            <a:lvl3pPr marL="1143000" indent="-228600" defTabSz="814388" eaLnBrk="0" hangingPunct="0">
              <a:defRPr sz="2400">
                <a:solidFill>
                  <a:schemeClr val="tx1"/>
                </a:solidFill>
                <a:latin typeface="Arial" pitchFamily="34" charset="0"/>
                <a:ea typeface="MS PGothic" pitchFamily="34" charset="-128"/>
              </a:defRPr>
            </a:lvl3pPr>
            <a:lvl4pPr marL="1600200" indent="-228600" defTabSz="814388" eaLnBrk="0" hangingPunct="0">
              <a:defRPr sz="2400">
                <a:solidFill>
                  <a:schemeClr val="tx1"/>
                </a:solidFill>
                <a:latin typeface="Arial" pitchFamily="34" charset="0"/>
                <a:ea typeface="MS PGothic" pitchFamily="34" charset="-128"/>
              </a:defRPr>
            </a:lvl4pPr>
            <a:lvl5pPr marL="2057400" indent="-228600" defTabSz="814388" eaLnBrk="0" hangingPunct="0">
              <a:defRPr sz="2400">
                <a:solidFill>
                  <a:schemeClr val="tx1"/>
                </a:solidFill>
                <a:latin typeface="Arial" pitchFamily="34" charset="0"/>
                <a:ea typeface="MS PGothic" pitchFamily="34" charset="-128"/>
              </a:defRPr>
            </a:lvl5pPr>
            <a:lvl6pPr marL="25146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sz="1200" b="1" dirty="0">
                <a:solidFill>
                  <a:schemeClr val="bg1"/>
                </a:solidFill>
              </a:rPr>
              <a:t>Data Center</a:t>
            </a:r>
          </a:p>
        </p:txBody>
      </p:sp>
      <p:sp>
        <p:nvSpPr>
          <p:cNvPr id="18" name="Text Box 36"/>
          <p:cNvSpPr txBox="1">
            <a:spLocks noChangeArrowheads="1"/>
          </p:cNvSpPr>
          <p:nvPr/>
        </p:nvSpPr>
        <p:spPr bwMode="auto">
          <a:xfrm>
            <a:off x="5783263" y="5718175"/>
            <a:ext cx="12271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pitchFamily="34" charset="0"/>
                <a:ea typeface="MS PGothic" pitchFamily="34" charset="-128"/>
              </a:defRPr>
            </a:lvl1pPr>
            <a:lvl2pPr marL="742950" indent="-285750" defTabSz="814388" eaLnBrk="0" hangingPunct="0">
              <a:defRPr sz="2400">
                <a:solidFill>
                  <a:schemeClr val="tx1"/>
                </a:solidFill>
                <a:latin typeface="Arial" pitchFamily="34" charset="0"/>
                <a:ea typeface="MS PGothic" pitchFamily="34" charset="-128"/>
              </a:defRPr>
            </a:lvl2pPr>
            <a:lvl3pPr marL="1143000" indent="-228600" defTabSz="814388" eaLnBrk="0" hangingPunct="0">
              <a:defRPr sz="2400">
                <a:solidFill>
                  <a:schemeClr val="tx1"/>
                </a:solidFill>
                <a:latin typeface="Arial" pitchFamily="34" charset="0"/>
                <a:ea typeface="MS PGothic" pitchFamily="34" charset="-128"/>
              </a:defRPr>
            </a:lvl3pPr>
            <a:lvl4pPr marL="1600200" indent="-228600" defTabSz="814388" eaLnBrk="0" hangingPunct="0">
              <a:defRPr sz="2400">
                <a:solidFill>
                  <a:schemeClr val="tx1"/>
                </a:solidFill>
                <a:latin typeface="Arial" pitchFamily="34" charset="0"/>
                <a:ea typeface="MS PGothic" pitchFamily="34" charset="-128"/>
              </a:defRPr>
            </a:lvl4pPr>
            <a:lvl5pPr marL="2057400" indent="-228600" defTabSz="814388" eaLnBrk="0" hangingPunct="0">
              <a:defRPr sz="2400">
                <a:solidFill>
                  <a:schemeClr val="tx1"/>
                </a:solidFill>
                <a:latin typeface="Arial" pitchFamily="34" charset="0"/>
                <a:ea typeface="MS PGothic" pitchFamily="34" charset="-128"/>
              </a:defRPr>
            </a:lvl5pPr>
            <a:lvl6pPr marL="25146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sz="1200" b="1" dirty="0">
                <a:solidFill>
                  <a:schemeClr val="bg1"/>
                </a:solidFill>
              </a:rPr>
              <a:t>Campus</a:t>
            </a:r>
          </a:p>
        </p:txBody>
      </p:sp>
      <p:sp>
        <p:nvSpPr>
          <p:cNvPr id="19" name="Text Box 7"/>
          <p:cNvSpPr txBox="1">
            <a:spLocks noChangeArrowheads="1"/>
          </p:cNvSpPr>
          <p:nvPr/>
        </p:nvSpPr>
        <p:spPr bwMode="auto">
          <a:xfrm>
            <a:off x="2454275" y="5718175"/>
            <a:ext cx="12811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pitchFamily="34" charset="0"/>
                <a:ea typeface="MS PGothic" pitchFamily="34" charset="-128"/>
              </a:defRPr>
            </a:lvl1pPr>
            <a:lvl2pPr marL="742950" indent="-285750" defTabSz="814388" eaLnBrk="0" hangingPunct="0">
              <a:defRPr sz="2400">
                <a:solidFill>
                  <a:schemeClr val="tx1"/>
                </a:solidFill>
                <a:latin typeface="Arial" pitchFamily="34" charset="0"/>
                <a:ea typeface="MS PGothic" pitchFamily="34" charset="-128"/>
              </a:defRPr>
            </a:lvl2pPr>
            <a:lvl3pPr marL="1143000" indent="-228600" defTabSz="814388" eaLnBrk="0" hangingPunct="0">
              <a:defRPr sz="2400">
                <a:solidFill>
                  <a:schemeClr val="tx1"/>
                </a:solidFill>
                <a:latin typeface="Arial" pitchFamily="34" charset="0"/>
                <a:ea typeface="MS PGothic" pitchFamily="34" charset="-128"/>
              </a:defRPr>
            </a:lvl3pPr>
            <a:lvl4pPr marL="1600200" indent="-228600" defTabSz="814388" eaLnBrk="0" hangingPunct="0">
              <a:defRPr sz="2400">
                <a:solidFill>
                  <a:schemeClr val="tx1"/>
                </a:solidFill>
                <a:latin typeface="Arial" pitchFamily="34" charset="0"/>
                <a:ea typeface="MS PGothic" pitchFamily="34" charset="-128"/>
              </a:defRPr>
            </a:lvl4pPr>
            <a:lvl5pPr marL="2057400" indent="-228600" defTabSz="814388" eaLnBrk="0" hangingPunct="0">
              <a:defRPr sz="2400">
                <a:solidFill>
                  <a:schemeClr val="tx1"/>
                </a:solidFill>
                <a:latin typeface="Arial" pitchFamily="34" charset="0"/>
                <a:ea typeface="MS PGothic" pitchFamily="34" charset="-128"/>
              </a:defRPr>
            </a:lvl5pPr>
            <a:lvl6pPr marL="25146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sz="1200" b="1" dirty="0">
                <a:solidFill>
                  <a:schemeClr val="bg1"/>
                </a:solidFill>
              </a:rPr>
              <a:t>Branch Office</a:t>
            </a:r>
          </a:p>
        </p:txBody>
      </p:sp>
      <p:sp>
        <p:nvSpPr>
          <p:cNvPr id="20" name="Text Box 36"/>
          <p:cNvSpPr txBox="1">
            <a:spLocks noChangeArrowheads="1"/>
          </p:cNvSpPr>
          <p:nvPr/>
        </p:nvSpPr>
        <p:spPr bwMode="auto">
          <a:xfrm>
            <a:off x="809625" y="5718175"/>
            <a:ext cx="12271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pitchFamily="34" charset="0"/>
                <a:ea typeface="MS PGothic" pitchFamily="34" charset="-128"/>
              </a:defRPr>
            </a:lvl1pPr>
            <a:lvl2pPr marL="742950" indent="-285750" defTabSz="814388" eaLnBrk="0" hangingPunct="0">
              <a:defRPr sz="2400">
                <a:solidFill>
                  <a:schemeClr val="tx1"/>
                </a:solidFill>
                <a:latin typeface="Arial" pitchFamily="34" charset="0"/>
                <a:ea typeface="MS PGothic" pitchFamily="34" charset="-128"/>
              </a:defRPr>
            </a:lvl2pPr>
            <a:lvl3pPr marL="1143000" indent="-228600" defTabSz="814388" eaLnBrk="0" hangingPunct="0">
              <a:defRPr sz="2400">
                <a:solidFill>
                  <a:schemeClr val="tx1"/>
                </a:solidFill>
                <a:latin typeface="Arial" pitchFamily="34" charset="0"/>
                <a:ea typeface="MS PGothic" pitchFamily="34" charset="-128"/>
              </a:defRPr>
            </a:lvl3pPr>
            <a:lvl4pPr marL="1600200" indent="-228600" defTabSz="814388" eaLnBrk="0" hangingPunct="0">
              <a:defRPr sz="2400">
                <a:solidFill>
                  <a:schemeClr val="tx1"/>
                </a:solidFill>
                <a:latin typeface="Arial" pitchFamily="34" charset="0"/>
                <a:ea typeface="MS PGothic" pitchFamily="34" charset="-128"/>
              </a:defRPr>
            </a:lvl4pPr>
            <a:lvl5pPr marL="2057400" indent="-228600" defTabSz="814388" eaLnBrk="0" hangingPunct="0">
              <a:defRPr sz="2400">
                <a:solidFill>
                  <a:schemeClr val="tx1"/>
                </a:solidFill>
                <a:latin typeface="Arial" pitchFamily="34" charset="0"/>
                <a:ea typeface="MS PGothic" pitchFamily="34" charset="-128"/>
              </a:defRPr>
            </a:lvl5pPr>
            <a:lvl6pPr marL="25146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sz="1200" b="1" dirty="0">
                <a:solidFill>
                  <a:schemeClr val="bg1"/>
                </a:solidFill>
              </a:rPr>
              <a:t>SOHO</a:t>
            </a:r>
          </a:p>
        </p:txBody>
      </p:sp>
      <p:sp>
        <p:nvSpPr>
          <p:cNvPr id="21" name="Text Box 36"/>
          <p:cNvSpPr txBox="1">
            <a:spLocks noChangeArrowheads="1"/>
          </p:cNvSpPr>
          <p:nvPr/>
        </p:nvSpPr>
        <p:spPr bwMode="auto">
          <a:xfrm>
            <a:off x="4121150" y="5718175"/>
            <a:ext cx="12271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pitchFamily="34" charset="0"/>
                <a:ea typeface="MS PGothic" pitchFamily="34" charset="-128"/>
              </a:defRPr>
            </a:lvl1pPr>
            <a:lvl2pPr marL="742950" indent="-285750" defTabSz="814388" eaLnBrk="0" hangingPunct="0">
              <a:defRPr sz="2400">
                <a:solidFill>
                  <a:schemeClr val="tx1"/>
                </a:solidFill>
                <a:latin typeface="Arial" pitchFamily="34" charset="0"/>
                <a:ea typeface="MS PGothic" pitchFamily="34" charset="-128"/>
              </a:defRPr>
            </a:lvl2pPr>
            <a:lvl3pPr marL="1143000" indent="-228600" defTabSz="814388" eaLnBrk="0" hangingPunct="0">
              <a:defRPr sz="2400">
                <a:solidFill>
                  <a:schemeClr val="tx1"/>
                </a:solidFill>
                <a:latin typeface="Arial" pitchFamily="34" charset="0"/>
                <a:ea typeface="MS PGothic" pitchFamily="34" charset="-128"/>
              </a:defRPr>
            </a:lvl3pPr>
            <a:lvl4pPr marL="1600200" indent="-228600" defTabSz="814388" eaLnBrk="0" hangingPunct="0">
              <a:defRPr sz="2400">
                <a:solidFill>
                  <a:schemeClr val="tx1"/>
                </a:solidFill>
                <a:latin typeface="Arial" pitchFamily="34" charset="0"/>
                <a:ea typeface="MS PGothic" pitchFamily="34" charset="-128"/>
              </a:defRPr>
            </a:lvl4pPr>
            <a:lvl5pPr marL="2057400" indent="-228600" defTabSz="814388" eaLnBrk="0" hangingPunct="0">
              <a:defRPr sz="2400">
                <a:solidFill>
                  <a:schemeClr val="tx1"/>
                </a:solidFill>
                <a:latin typeface="Arial" pitchFamily="34" charset="0"/>
                <a:ea typeface="MS PGothic" pitchFamily="34" charset="-128"/>
              </a:defRPr>
            </a:lvl5pPr>
            <a:lvl6pPr marL="25146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sz="1200" b="1" dirty="0">
                <a:solidFill>
                  <a:schemeClr val="bg1"/>
                </a:solidFill>
              </a:rPr>
              <a:t>Internet Edge</a:t>
            </a:r>
          </a:p>
        </p:txBody>
      </p:sp>
      <p:sp>
        <p:nvSpPr>
          <p:cNvPr id="22" name="Rectangle 21"/>
          <p:cNvSpPr/>
          <p:nvPr/>
        </p:nvSpPr>
        <p:spPr bwMode="auto">
          <a:xfrm>
            <a:off x="7190242" y="4859804"/>
            <a:ext cx="1699894" cy="677295"/>
          </a:xfrm>
          <a:prstGeom prst="rect">
            <a:avLst/>
          </a:prstGeom>
          <a:solidFill>
            <a:srgbClr val="0183B7">
              <a:alpha val="67451"/>
            </a:srgbClr>
          </a:solidFill>
          <a:ln w="9525" cap="flat" cmpd="sng" algn="ctr">
            <a:noFill/>
            <a:prstDash val="solid"/>
            <a:round/>
            <a:headEnd type="none" w="med" len="med"/>
            <a:tailEnd type="none" w="med" len="med"/>
          </a:ln>
          <a:effectLst>
            <a:softEdge rad="63500"/>
          </a:effectLst>
        </p:spPr>
        <p:txBody>
          <a:bodyPr lIns="82124" tIns="41061" rIns="82124" bIns="41061" anchor="ctr"/>
          <a:lstStyle/>
          <a:p>
            <a:pPr algn="ctr" defTabSz="814388" eaLnBrk="0" hangingPunct="0">
              <a:lnSpc>
                <a:spcPct val="90000"/>
              </a:lnSpc>
              <a:defRPr/>
            </a:pPr>
            <a:endParaRPr lang="en-US" dirty="0">
              <a:solidFill>
                <a:srgbClr val="000000"/>
              </a:solidFill>
              <a:latin typeface="Arial" charset="0"/>
            </a:endParaRPr>
          </a:p>
        </p:txBody>
      </p:sp>
      <p:pic>
        <p:nvPicPr>
          <p:cNvPr id="23" name="Picture 12" descr="5505-fly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03" y="5203560"/>
            <a:ext cx="1066800" cy="476250"/>
          </a:xfrm>
          <a:prstGeom prst="rect">
            <a:avLst/>
          </a:prstGeom>
          <a:noFill/>
          <a:ln>
            <a:noFill/>
          </a:ln>
          <a:effectLst>
            <a:outerShdw blurRad="63500" dist="139700" dir="4200004" sx="97000" sy="97000" algn="ctr" rotWithShape="0">
              <a:srgbClr val="000000">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62"/>
          <p:cNvSpPr>
            <a:spLocks noChangeArrowheads="1"/>
          </p:cNvSpPr>
          <p:nvPr/>
        </p:nvSpPr>
        <p:spPr bwMode="auto">
          <a:xfrm flipH="1">
            <a:off x="6994525" y="4921250"/>
            <a:ext cx="20812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ctr"/>
            <a:r>
              <a:rPr lang="en-US" sz="1400" b="1" dirty="0">
                <a:solidFill>
                  <a:srgbClr val="FFFFFF"/>
                </a:solidFill>
              </a:rPr>
              <a:t>Firewall and VPN Appliance</a:t>
            </a:r>
          </a:p>
        </p:txBody>
      </p:sp>
      <p:grpSp>
        <p:nvGrpSpPr>
          <p:cNvPr id="25" name="Group 157"/>
          <p:cNvGrpSpPr>
            <a:grpSpLocks/>
          </p:cNvGrpSpPr>
          <p:nvPr/>
        </p:nvGrpSpPr>
        <p:grpSpPr bwMode="auto">
          <a:xfrm>
            <a:off x="7394575" y="5954713"/>
            <a:ext cx="603250" cy="608012"/>
            <a:chOff x="6963322" y="5817183"/>
            <a:chExt cx="954044" cy="895851"/>
          </a:xfrm>
        </p:grpSpPr>
        <p:grpSp>
          <p:nvGrpSpPr>
            <p:cNvPr id="26" name="Group 399"/>
            <p:cNvGrpSpPr>
              <a:grpSpLocks/>
            </p:cNvGrpSpPr>
            <p:nvPr/>
          </p:nvGrpSpPr>
          <p:grpSpPr bwMode="auto">
            <a:xfrm>
              <a:off x="6963322" y="5817183"/>
              <a:ext cx="954044" cy="895851"/>
              <a:chOff x="3769224" y="2742879"/>
              <a:chExt cx="1304965" cy="1282269"/>
            </a:xfrm>
          </p:grpSpPr>
          <p:sp>
            <p:nvSpPr>
              <p:cNvPr id="28" name="Oval 27"/>
              <p:cNvSpPr>
                <a:spLocks noChangeArrowheads="1"/>
              </p:cNvSpPr>
              <p:nvPr/>
            </p:nvSpPr>
            <p:spPr bwMode="auto">
              <a:xfrm rot="18000000" flipH="1">
                <a:off x="3780572" y="2731531"/>
                <a:ext cx="1282269" cy="1304965"/>
              </a:xfrm>
              <a:prstGeom prst="ellipse">
                <a:avLst/>
              </a:prstGeom>
              <a:gradFill rotWithShape="1">
                <a:gsLst>
                  <a:gs pos="0">
                    <a:srgbClr val="FFFFFF">
                      <a:alpha val="45999"/>
                    </a:srgbClr>
                  </a:gs>
                  <a:gs pos="100000">
                    <a:schemeClr val="accent1">
                      <a:alpha val="0"/>
                    </a:schemeClr>
                  </a:gs>
                </a:gsLst>
                <a:lin ang="5400000" scaled="1"/>
              </a:gradFill>
              <a:ln w="9525">
                <a:solidFill>
                  <a:srgbClr val="A6A6A6">
                    <a:alpha val="50195"/>
                  </a:srgbClr>
                </a:solidFill>
                <a:round/>
                <a:headEnd/>
                <a:tailEnd/>
              </a:ln>
              <a:effectLst>
                <a:outerShdw blurRad="63500" dist="38100" dir="5400000" algn="t" rotWithShape="0">
                  <a:srgbClr val="000000">
                    <a:alpha val="39999"/>
                  </a:srgbClr>
                </a:outerShdw>
              </a:effectLst>
            </p:spPr>
            <p:txBody>
              <a:bodyPr anchor="ctr"/>
              <a:lstStyle/>
              <a:p>
                <a:pPr algn="ctr">
                  <a:defRPr/>
                </a:pPr>
                <a:endParaRPr lang="en-US" dirty="0">
                  <a:solidFill>
                    <a:srgbClr val="000000"/>
                  </a:solidFill>
                  <a:latin typeface="+mn-lt"/>
                  <a:ea typeface="+mn-ea"/>
                </a:endParaRPr>
              </a:p>
            </p:txBody>
          </p:sp>
          <p:sp>
            <p:nvSpPr>
              <p:cNvPr id="29" name="Oval 28"/>
              <p:cNvSpPr>
                <a:spLocks noChangeArrowheads="1"/>
              </p:cNvSpPr>
              <p:nvPr/>
            </p:nvSpPr>
            <p:spPr bwMode="auto">
              <a:xfrm rot="18000000" flipH="1">
                <a:off x="3884360" y="2837988"/>
                <a:ext cx="1074697" cy="1092050"/>
              </a:xfrm>
              <a:prstGeom prst="ellipse">
                <a:avLst/>
              </a:prstGeom>
              <a:solidFill>
                <a:schemeClr val="bg1"/>
              </a:solidFill>
              <a:ln w="25400">
                <a:solidFill>
                  <a:srgbClr val="000000"/>
                </a:solidFill>
                <a:round/>
                <a:headEnd/>
                <a:tailEnd/>
              </a:ln>
              <a:effectLst>
                <a:outerShdw blurRad="63500" dist="38100" dir="5400000" algn="t" rotWithShape="0">
                  <a:srgbClr val="000000">
                    <a:alpha val="39999"/>
                  </a:srgbClr>
                </a:outerShdw>
              </a:effectLst>
            </p:spPr>
            <p:txBody>
              <a:bodyPr anchor="ctr"/>
              <a:lstStyle/>
              <a:p>
                <a:pPr algn="ctr">
                  <a:defRPr/>
                </a:pPr>
                <a:endParaRPr lang="en-US" dirty="0">
                  <a:solidFill>
                    <a:srgbClr val="000000"/>
                  </a:solidFill>
                  <a:latin typeface="+mn-lt"/>
                  <a:ea typeface="+mn-ea"/>
                </a:endParaRPr>
              </a:p>
            </p:txBody>
          </p:sp>
        </p:grpSp>
        <p:pic>
          <p:nvPicPr>
            <p:cNvPr id="27" name="Picture 47" descr="commoncriteri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46885" y="5960436"/>
              <a:ext cx="756921" cy="59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163"/>
          <p:cNvGrpSpPr>
            <a:grpSpLocks/>
          </p:cNvGrpSpPr>
          <p:nvPr/>
        </p:nvGrpSpPr>
        <p:grpSpPr bwMode="auto">
          <a:xfrm>
            <a:off x="8083550" y="5954713"/>
            <a:ext cx="603250" cy="608012"/>
            <a:chOff x="9533888" y="5802316"/>
            <a:chExt cx="766121" cy="773188"/>
          </a:xfrm>
        </p:grpSpPr>
        <p:grpSp>
          <p:nvGrpSpPr>
            <p:cNvPr id="31" name="Group 399"/>
            <p:cNvGrpSpPr>
              <a:grpSpLocks/>
            </p:cNvGrpSpPr>
            <p:nvPr/>
          </p:nvGrpSpPr>
          <p:grpSpPr bwMode="auto">
            <a:xfrm>
              <a:off x="9533888" y="5802316"/>
              <a:ext cx="766121" cy="773188"/>
              <a:chOff x="3769224" y="2742879"/>
              <a:chExt cx="1304965" cy="1282269"/>
            </a:xfrm>
          </p:grpSpPr>
          <p:sp>
            <p:nvSpPr>
              <p:cNvPr id="33" name="Oval 32"/>
              <p:cNvSpPr>
                <a:spLocks noChangeArrowheads="1"/>
              </p:cNvSpPr>
              <p:nvPr/>
            </p:nvSpPr>
            <p:spPr bwMode="auto">
              <a:xfrm rot="18000000" flipH="1">
                <a:off x="3780572" y="2731531"/>
                <a:ext cx="1282269" cy="1304965"/>
              </a:xfrm>
              <a:prstGeom prst="ellipse">
                <a:avLst/>
              </a:prstGeom>
              <a:gradFill rotWithShape="1">
                <a:gsLst>
                  <a:gs pos="0">
                    <a:srgbClr val="FFFFFF">
                      <a:alpha val="45999"/>
                    </a:srgbClr>
                  </a:gs>
                  <a:gs pos="100000">
                    <a:schemeClr val="accent1">
                      <a:alpha val="0"/>
                    </a:schemeClr>
                  </a:gs>
                </a:gsLst>
                <a:lin ang="5400000" scaled="1"/>
              </a:gradFill>
              <a:ln w="9525">
                <a:solidFill>
                  <a:srgbClr val="A6A6A6">
                    <a:alpha val="50195"/>
                  </a:srgbClr>
                </a:solidFill>
                <a:round/>
                <a:headEnd/>
                <a:tailEnd/>
              </a:ln>
              <a:effectLst>
                <a:outerShdw blurRad="63500" dist="38100" dir="5400000" algn="t" rotWithShape="0">
                  <a:srgbClr val="000000">
                    <a:alpha val="39999"/>
                  </a:srgbClr>
                </a:outerShdw>
              </a:effectLst>
            </p:spPr>
            <p:txBody>
              <a:bodyPr anchor="ctr"/>
              <a:lstStyle/>
              <a:p>
                <a:pPr algn="ctr">
                  <a:defRPr/>
                </a:pPr>
                <a:endParaRPr lang="en-US" dirty="0">
                  <a:solidFill>
                    <a:srgbClr val="000000"/>
                  </a:solidFill>
                  <a:latin typeface="+mn-lt"/>
                  <a:ea typeface="+mn-ea"/>
                </a:endParaRPr>
              </a:p>
            </p:txBody>
          </p:sp>
          <p:sp>
            <p:nvSpPr>
              <p:cNvPr id="34" name="Oval 33"/>
              <p:cNvSpPr>
                <a:spLocks noChangeArrowheads="1"/>
              </p:cNvSpPr>
              <p:nvPr/>
            </p:nvSpPr>
            <p:spPr bwMode="auto">
              <a:xfrm rot="18000000" flipH="1">
                <a:off x="3884360" y="2837988"/>
                <a:ext cx="1074697" cy="1092050"/>
              </a:xfrm>
              <a:prstGeom prst="ellipse">
                <a:avLst/>
              </a:prstGeom>
              <a:solidFill>
                <a:schemeClr val="bg1"/>
              </a:solidFill>
              <a:ln w="25400">
                <a:solidFill>
                  <a:srgbClr val="000000"/>
                </a:solidFill>
                <a:round/>
                <a:headEnd/>
                <a:tailEnd/>
              </a:ln>
              <a:effectLst>
                <a:outerShdw blurRad="63500" dist="38100" dir="5400000" algn="t" rotWithShape="0">
                  <a:srgbClr val="000000">
                    <a:alpha val="39999"/>
                  </a:srgbClr>
                </a:outerShdw>
              </a:effectLst>
            </p:spPr>
            <p:txBody>
              <a:bodyPr anchor="ctr"/>
              <a:lstStyle/>
              <a:p>
                <a:pPr algn="ctr">
                  <a:defRPr/>
                </a:pPr>
                <a:endParaRPr lang="en-US" dirty="0">
                  <a:solidFill>
                    <a:srgbClr val="000000"/>
                  </a:solidFill>
                  <a:latin typeface="+mn-lt"/>
                  <a:ea typeface="+mn-ea"/>
                </a:endParaRPr>
              </a:p>
            </p:txBody>
          </p:sp>
        </p:grpSp>
        <p:pic>
          <p:nvPicPr>
            <p:cNvPr id="32" name="Picture 5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90048" y="5849197"/>
              <a:ext cx="657922" cy="67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34" descr="LKK59119.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0124" y="2628629"/>
            <a:ext cx="1503362" cy="920750"/>
          </a:xfrm>
          <a:prstGeom prst="rect">
            <a:avLst/>
          </a:prstGeom>
          <a:noFill/>
          <a:ln>
            <a:noFill/>
          </a:ln>
          <a:effectLst>
            <a:outerShdw blurRad="63500" dist="139700" dir="4200004" sx="97000" sy="97000" algn="ctr" rotWithShape="0">
              <a:srgbClr val="000000">
                <a:alpha val="4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LKK59119.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15543" y="2192334"/>
            <a:ext cx="1503362" cy="919162"/>
          </a:xfrm>
          <a:prstGeom prst="rect">
            <a:avLst/>
          </a:prstGeom>
          <a:noFill/>
          <a:ln>
            <a:noFill/>
          </a:ln>
          <a:effectLst>
            <a:outerShdw blurRad="63500" dist="139700" dir="4200004" sx="97000" sy="97000" algn="ctr" rotWithShape="0">
              <a:srgbClr val="000000">
                <a:alpha val="4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LKK59119.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90446" y="1747609"/>
            <a:ext cx="1501775" cy="919163"/>
          </a:xfrm>
          <a:prstGeom prst="rect">
            <a:avLst/>
          </a:prstGeom>
          <a:noFill/>
          <a:ln>
            <a:noFill/>
          </a:ln>
          <a:effectLst>
            <a:outerShdw blurRad="63500" dist="139700" dir="4200004" sx="97000" sy="97000" algn="ctr" rotWithShape="0">
              <a:srgbClr val="000000">
                <a:alpha val="4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LKK59119.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73963" y="1312863"/>
            <a:ext cx="1501775" cy="919162"/>
          </a:xfrm>
          <a:prstGeom prst="rect">
            <a:avLst/>
          </a:prstGeom>
          <a:noFill/>
          <a:ln>
            <a:noFill/>
          </a:ln>
          <a:effectLst>
            <a:outerShdw blurRad="63500" dist="139700" dir="4200004" sx="97000" sy="97000" algn="ctr" rotWithShape="0">
              <a:srgbClr val="000000">
                <a:alpha val="4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9"/>
          <p:cNvSpPr txBox="1">
            <a:spLocks noChangeArrowheads="1"/>
          </p:cNvSpPr>
          <p:nvPr/>
        </p:nvSpPr>
        <p:spPr bwMode="auto">
          <a:xfrm>
            <a:off x="4347085" y="3108877"/>
            <a:ext cx="1015206" cy="4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spAutoFit/>
          </a:bodyPr>
          <a:lstStyle>
            <a:lvl1pPr defTabSz="814388" eaLnBrk="0" hangingPunct="0">
              <a:defRPr sz="2400">
                <a:solidFill>
                  <a:schemeClr val="tx1"/>
                </a:solidFill>
                <a:latin typeface="Arial" pitchFamily="34" charset="0"/>
                <a:ea typeface="MS PGothic" pitchFamily="34" charset="-128"/>
              </a:defRPr>
            </a:lvl1pPr>
            <a:lvl2pPr marL="742950" indent="-285750" defTabSz="814388" eaLnBrk="0" hangingPunct="0">
              <a:defRPr sz="2400">
                <a:solidFill>
                  <a:schemeClr val="tx1"/>
                </a:solidFill>
                <a:latin typeface="Arial" pitchFamily="34" charset="0"/>
                <a:ea typeface="MS PGothic" pitchFamily="34" charset="-128"/>
              </a:defRPr>
            </a:lvl2pPr>
            <a:lvl3pPr marL="1143000" indent="-228600" defTabSz="814388" eaLnBrk="0" hangingPunct="0">
              <a:defRPr sz="2400">
                <a:solidFill>
                  <a:schemeClr val="tx1"/>
                </a:solidFill>
                <a:latin typeface="Arial" pitchFamily="34" charset="0"/>
                <a:ea typeface="MS PGothic" pitchFamily="34" charset="-128"/>
              </a:defRPr>
            </a:lvl3pPr>
            <a:lvl4pPr marL="1600200" indent="-228600" defTabSz="814388" eaLnBrk="0" hangingPunct="0">
              <a:defRPr sz="2400">
                <a:solidFill>
                  <a:schemeClr val="tx1"/>
                </a:solidFill>
                <a:latin typeface="Arial" pitchFamily="34" charset="0"/>
                <a:ea typeface="MS PGothic" pitchFamily="34" charset="-128"/>
              </a:defRPr>
            </a:lvl4pPr>
            <a:lvl5pPr marL="2057400" indent="-228600" defTabSz="814388" eaLnBrk="0" hangingPunct="0">
              <a:defRPr sz="2400">
                <a:solidFill>
                  <a:schemeClr val="tx1"/>
                </a:solidFill>
                <a:latin typeface="Arial" pitchFamily="34" charset="0"/>
                <a:ea typeface="MS PGothic" pitchFamily="34" charset="-128"/>
              </a:defRPr>
            </a:lvl5pPr>
            <a:lvl6pPr marL="25146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143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ct val="80000"/>
              </a:lnSpc>
              <a:spcBef>
                <a:spcPct val="50000"/>
              </a:spcBef>
            </a:pPr>
            <a:r>
              <a:rPr lang="en-US" sz="1100" b="1" dirty="0">
                <a:solidFill>
                  <a:srgbClr val="000000"/>
                </a:solidFill>
                <a:latin typeface="Arial (Body)"/>
              </a:rPr>
              <a:t>ASA </a:t>
            </a:r>
            <a:r>
              <a:rPr lang="en-US" sz="1100" b="1" dirty="0" smtClean="0">
                <a:solidFill>
                  <a:srgbClr val="000000"/>
                </a:solidFill>
                <a:latin typeface="Arial (Body)"/>
              </a:rPr>
              <a:t>5555-X </a:t>
            </a:r>
            <a:r>
              <a:rPr lang="en-US" sz="1200" dirty="0">
                <a:solidFill>
                  <a:srgbClr val="000000"/>
                </a:solidFill>
              </a:rPr>
              <a:t/>
            </a:r>
            <a:br>
              <a:rPr lang="en-US" sz="1200" dirty="0">
                <a:solidFill>
                  <a:srgbClr val="000000"/>
                </a:solidFill>
              </a:rPr>
            </a:br>
            <a:r>
              <a:rPr lang="en-US" sz="1000" dirty="0" smtClean="0">
                <a:solidFill>
                  <a:srgbClr val="000000"/>
                </a:solidFill>
              </a:rPr>
              <a:t>700 Mbps        5k users</a:t>
            </a:r>
            <a:endParaRPr lang="en-US" sz="1050" dirty="0">
              <a:solidFill>
                <a:srgbClr val="000000"/>
              </a:solidFill>
            </a:endParaRPr>
          </a:p>
        </p:txBody>
      </p:sp>
      <p:sp>
        <p:nvSpPr>
          <p:cNvPr id="40" name="Rectangle 15"/>
          <p:cNvSpPr>
            <a:spLocks noChangeArrowheads="1"/>
          </p:cNvSpPr>
          <p:nvPr/>
        </p:nvSpPr>
        <p:spPr bwMode="auto">
          <a:xfrm>
            <a:off x="244926" y="4711962"/>
            <a:ext cx="810951" cy="455380"/>
          </a:xfrm>
          <a:prstGeom prst="rect">
            <a:avLst/>
          </a:prstGeom>
          <a:noFill/>
          <a:ln w="9525">
            <a:noFill/>
            <a:miter lim="800000"/>
            <a:headEnd/>
            <a:tailEnd/>
          </a:ln>
        </p:spPr>
        <p:txBody>
          <a:bodyPr wrap="square" lIns="73025" tIns="36512" rIns="73025" bIns="36512">
            <a:spAutoFit/>
          </a:bodyPr>
          <a:lstStyle/>
          <a:p>
            <a:pPr algn="ctr">
              <a:lnSpc>
                <a:spcPct val="80000"/>
              </a:lnSpc>
            </a:pPr>
            <a:r>
              <a:rPr lang="en-US" sz="1100" b="1" dirty="0">
                <a:solidFill>
                  <a:srgbClr val="000000"/>
                </a:solidFill>
              </a:rPr>
              <a:t>ASA 5505 </a:t>
            </a:r>
            <a:r>
              <a:rPr lang="en-US" sz="1050" dirty="0">
                <a:solidFill>
                  <a:srgbClr val="000000"/>
                </a:solidFill>
              </a:rPr>
              <a:t/>
            </a:r>
            <a:br>
              <a:rPr lang="en-US" sz="1050" dirty="0">
                <a:solidFill>
                  <a:srgbClr val="000000"/>
                </a:solidFill>
              </a:rPr>
            </a:br>
            <a:r>
              <a:rPr lang="en-US" sz="1000" dirty="0" smtClean="0">
                <a:solidFill>
                  <a:srgbClr val="000000"/>
                </a:solidFill>
              </a:rPr>
              <a:t>100 Mbps 25 users</a:t>
            </a:r>
            <a:endParaRPr lang="en-US" sz="1000" dirty="0">
              <a:solidFill>
                <a:srgbClr val="000000"/>
              </a:solidFill>
            </a:endParaRPr>
          </a:p>
        </p:txBody>
      </p:sp>
      <p:sp>
        <p:nvSpPr>
          <p:cNvPr id="41" name="Text Box 19"/>
          <p:cNvSpPr txBox="1">
            <a:spLocks noChangeArrowheads="1"/>
          </p:cNvSpPr>
          <p:nvPr/>
        </p:nvSpPr>
        <p:spPr bwMode="auto">
          <a:xfrm>
            <a:off x="1722975" y="4075575"/>
            <a:ext cx="1030694" cy="464567"/>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a:solidFill>
                  <a:srgbClr val="000000"/>
                </a:solidFill>
              </a:rPr>
              <a:t>ASA </a:t>
            </a:r>
            <a:r>
              <a:rPr lang="en-US" sz="1100" b="1" dirty="0" smtClean="0">
                <a:solidFill>
                  <a:srgbClr val="000000"/>
                </a:solidFill>
              </a:rPr>
              <a:t>5515-X </a:t>
            </a:r>
            <a:r>
              <a:rPr lang="en-US" sz="1050" dirty="0">
                <a:solidFill>
                  <a:srgbClr val="000000"/>
                </a:solidFill>
              </a:rPr>
              <a:t/>
            </a:r>
            <a:br>
              <a:rPr lang="en-US" sz="1050" dirty="0">
                <a:solidFill>
                  <a:srgbClr val="000000"/>
                </a:solidFill>
              </a:rPr>
            </a:br>
            <a:r>
              <a:rPr lang="en-US" sz="1000" dirty="0" smtClean="0">
                <a:solidFill>
                  <a:srgbClr val="000000"/>
                </a:solidFill>
              </a:rPr>
              <a:t>250 Mbps         250 users</a:t>
            </a:r>
            <a:endParaRPr lang="en-US" sz="1000" dirty="0">
              <a:solidFill>
                <a:srgbClr val="000000"/>
              </a:solidFill>
            </a:endParaRPr>
          </a:p>
        </p:txBody>
      </p:sp>
      <p:sp>
        <p:nvSpPr>
          <p:cNvPr id="42" name="Text Box 19"/>
          <p:cNvSpPr txBox="1">
            <a:spLocks noChangeArrowheads="1"/>
          </p:cNvSpPr>
          <p:nvPr/>
        </p:nvSpPr>
        <p:spPr bwMode="auto">
          <a:xfrm>
            <a:off x="2657704" y="3767721"/>
            <a:ext cx="967573" cy="464567"/>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a:solidFill>
                  <a:srgbClr val="000000"/>
                </a:solidFill>
              </a:rPr>
              <a:t>ASA </a:t>
            </a:r>
            <a:r>
              <a:rPr lang="en-US" sz="1100" b="1" dirty="0" smtClean="0">
                <a:solidFill>
                  <a:srgbClr val="000000"/>
                </a:solidFill>
              </a:rPr>
              <a:t>5525-X </a:t>
            </a:r>
            <a:r>
              <a:rPr lang="en-US" sz="1050" dirty="0">
                <a:solidFill>
                  <a:srgbClr val="000000"/>
                </a:solidFill>
              </a:rPr>
              <a:t/>
            </a:r>
            <a:br>
              <a:rPr lang="en-US" sz="1050" dirty="0">
                <a:solidFill>
                  <a:srgbClr val="000000"/>
                </a:solidFill>
              </a:rPr>
            </a:br>
            <a:r>
              <a:rPr lang="en-US" sz="1000" dirty="0" smtClean="0">
                <a:solidFill>
                  <a:srgbClr val="000000"/>
                </a:solidFill>
              </a:rPr>
              <a:t>300 Mbps    750 users</a:t>
            </a:r>
            <a:endParaRPr lang="en-US" sz="1000" dirty="0">
              <a:solidFill>
                <a:srgbClr val="000000"/>
              </a:solidFill>
            </a:endParaRPr>
          </a:p>
        </p:txBody>
      </p:sp>
      <p:sp>
        <p:nvSpPr>
          <p:cNvPr id="43" name="Text Box 19"/>
          <p:cNvSpPr txBox="1">
            <a:spLocks noChangeArrowheads="1"/>
          </p:cNvSpPr>
          <p:nvPr/>
        </p:nvSpPr>
        <p:spPr bwMode="auto">
          <a:xfrm>
            <a:off x="3504957" y="3467529"/>
            <a:ext cx="1014666" cy="464567"/>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a:solidFill>
                  <a:srgbClr val="000000"/>
                </a:solidFill>
              </a:rPr>
              <a:t>ASA </a:t>
            </a:r>
            <a:r>
              <a:rPr lang="en-US" sz="1100" b="1" dirty="0" smtClean="0">
                <a:solidFill>
                  <a:srgbClr val="000000"/>
                </a:solidFill>
              </a:rPr>
              <a:t>5545-X </a:t>
            </a:r>
            <a:r>
              <a:rPr lang="en-US" sz="1050" dirty="0">
                <a:solidFill>
                  <a:srgbClr val="000000"/>
                </a:solidFill>
              </a:rPr>
              <a:t/>
            </a:r>
            <a:br>
              <a:rPr lang="en-US" sz="1050" dirty="0">
                <a:solidFill>
                  <a:srgbClr val="000000"/>
                </a:solidFill>
              </a:rPr>
            </a:br>
            <a:r>
              <a:rPr lang="en-US" sz="1000" dirty="0" smtClean="0">
                <a:solidFill>
                  <a:srgbClr val="000000"/>
                </a:solidFill>
              </a:rPr>
              <a:t>400 Mbps       2.5K users</a:t>
            </a:r>
            <a:endParaRPr lang="en-US" sz="1000" dirty="0">
              <a:solidFill>
                <a:srgbClr val="000000"/>
              </a:solidFill>
            </a:endParaRPr>
          </a:p>
        </p:txBody>
      </p:sp>
      <p:sp>
        <p:nvSpPr>
          <p:cNvPr id="44" name="Text Box 10"/>
          <p:cNvSpPr txBox="1">
            <a:spLocks noChangeArrowheads="1"/>
          </p:cNvSpPr>
          <p:nvPr/>
        </p:nvSpPr>
        <p:spPr bwMode="auto">
          <a:xfrm>
            <a:off x="4837677" y="2679688"/>
            <a:ext cx="1436709" cy="464567"/>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smtClean="0">
                <a:solidFill>
                  <a:srgbClr val="000000"/>
                </a:solidFill>
              </a:rPr>
              <a:t>ASA 5585 SSP-10</a:t>
            </a:r>
            <a:r>
              <a:rPr lang="en-US" sz="1050" dirty="0">
                <a:solidFill>
                  <a:srgbClr val="000000"/>
                </a:solidFill>
              </a:rPr>
              <a:t/>
            </a:r>
            <a:br>
              <a:rPr lang="en-US" sz="1050" dirty="0">
                <a:solidFill>
                  <a:srgbClr val="000000"/>
                </a:solidFill>
              </a:rPr>
            </a:br>
            <a:r>
              <a:rPr lang="en-US" sz="1000" dirty="0" smtClean="0">
                <a:solidFill>
                  <a:srgbClr val="000000"/>
                </a:solidFill>
              </a:rPr>
              <a:t>1 Gbps                               5K users</a:t>
            </a:r>
            <a:endParaRPr lang="en-US" sz="1000" dirty="0">
              <a:solidFill>
                <a:srgbClr val="000000"/>
              </a:solidFill>
            </a:endParaRPr>
          </a:p>
        </p:txBody>
      </p:sp>
      <p:sp>
        <p:nvSpPr>
          <p:cNvPr id="45" name="Text Box 10"/>
          <p:cNvSpPr txBox="1">
            <a:spLocks noChangeArrowheads="1"/>
          </p:cNvSpPr>
          <p:nvPr/>
        </p:nvSpPr>
        <p:spPr bwMode="auto">
          <a:xfrm>
            <a:off x="5586524" y="2259312"/>
            <a:ext cx="1375751" cy="464567"/>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smtClean="0">
                <a:solidFill>
                  <a:srgbClr val="000000"/>
                </a:solidFill>
              </a:rPr>
              <a:t>ASA 5585 SSP-20</a:t>
            </a:r>
            <a:r>
              <a:rPr lang="en-US" sz="1050" dirty="0">
                <a:solidFill>
                  <a:srgbClr val="000000"/>
                </a:solidFill>
              </a:rPr>
              <a:t/>
            </a:r>
            <a:br>
              <a:rPr lang="en-US" sz="1050" dirty="0">
                <a:solidFill>
                  <a:srgbClr val="000000"/>
                </a:solidFill>
              </a:rPr>
            </a:br>
            <a:r>
              <a:rPr lang="en-US" sz="1000" dirty="0" smtClean="0">
                <a:solidFill>
                  <a:srgbClr val="000000"/>
                </a:solidFill>
              </a:rPr>
              <a:t>2 Gbps                  10K users</a:t>
            </a:r>
            <a:endParaRPr lang="en-US" sz="1000" dirty="0">
              <a:solidFill>
                <a:srgbClr val="000000"/>
              </a:solidFill>
            </a:endParaRPr>
          </a:p>
        </p:txBody>
      </p:sp>
      <p:sp>
        <p:nvSpPr>
          <p:cNvPr id="46" name="Text Box 10"/>
          <p:cNvSpPr txBox="1">
            <a:spLocks noChangeArrowheads="1"/>
          </p:cNvSpPr>
          <p:nvPr/>
        </p:nvSpPr>
        <p:spPr bwMode="auto">
          <a:xfrm>
            <a:off x="6270173" y="1773885"/>
            <a:ext cx="1412913" cy="464567"/>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smtClean="0">
                <a:solidFill>
                  <a:srgbClr val="000000"/>
                </a:solidFill>
              </a:rPr>
              <a:t>ASA 5585 SSP-40</a:t>
            </a:r>
            <a:r>
              <a:rPr lang="en-US" sz="1050" dirty="0">
                <a:solidFill>
                  <a:srgbClr val="000000"/>
                </a:solidFill>
              </a:rPr>
              <a:t/>
            </a:r>
            <a:br>
              <a:rPr lang="en-US" sz="1050" dirty="0">
                <a:solidFill>
                  <a:srgbClr val="000000"/>
                </a:solidFill>
              </a:rPr>
            </a:br>
            <a:r>
              <a:rPr lang="en-US" sz="1000" dirty="0" smtClean="0">
                <a:solidFill>
                  <a:srgbClr val="000000"/>
                </a:solidFill>
              </a:rPr>
              <a:t>3 Gbps                  10K users</a:t>
            </a:r>
            <a:endParaRPr lang="en-US" sz="1000" dirty="0">
              <a:solidFill>
                <a:srgbClr val="000000"/>
              </a:solidFill>
            </a:endParaRPr>
          </a:p>
        </p:txBody>
      </p:sp>
      <p:sp>
        <p:nvSpPr>
          <p:cNvPr id="47" name="Text Box 10"/>
          <p:cNvSpPr txBox="1">
            <a:spLocks noChangeArrowheads="1"/>
          </p:cNvSpPr>
          <p:nvPr/>
        </p:nvSpPr>
        <p:spPr bwMode="auto">
          <a:xfrm>
            <a:off x="7493463" y="1287598"/>
            <a:ext cx="1343025" cy="464567"/>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smtClean="0">
                <a:solidFill>
                  <a:srgbClr val="000000"/>
                </a:solidFill>
              </a:rPr>
              <a:t>ASA 5585 SSP-60</a:t>
            </a:r>
            <a:r>
              <a:rPr lang="en-US" sz="1050" dirty="0" smtClean="0">
                <a:solidFill>
                  <a:srgbClr val="000000"/>
                </a:solidFill>
              </a:rPr>
              <a:t/>
            </a:r>
            <a:br>
              <a:rPr lang="en-US" sz="1050" dirty="0" smtClean="0">
                <a:solidFill>
                  <a:srgbClr val="000000"/>
                </a:solidFill>
              </a:rPr>
            </a:br>
            <a:r>
              <a:rPr lang="en-US" sz="1000" dirty="0" smtClean="0">
                <a:solidFill>
                  <a:srgbClr val="000000"/>
                </a:solidFill>
              </a:rPr>
              <a:t>5 Gbps                10K users</a:t>
            </a:r>
            <a:endParaRPr lang="en-US" sz="1000" dirty="0">
              <a:solidFill>
                <a:srgbClr val="000000"/>
              </a:solidFill>
            </a:endParaRPr>
          </a:p>
        </p:txBody>
      </p:sp>
      <p:sp>
        <p:nvSpPr>
          <p:cNvPr id="48" name="Text Box 19"/>
          <p:cNvSpPr txBox="1">
            <a:spLocks noChangeArrowheads="1"/>
          </p:cNvSpPr>
          <p:nvPr/>
        </p:nvSpPr>
        <p:spPr bwMode="auto">
          <a:xfrm>
            <a:off x="929619" y="4235084"/>
            <a:ext cx="1030694" cy="476878"/>
          </a:xfrm>
          <a:prstGeom prst="rect">
            <a:avLst/>
          </a:prstGeom>
          <a:noFill/>
          <a:ln w="9525">
            <a:noFill/>
            <a:miter lim="800000"/>
            <a:headEnd/>
            <a:tailEnd/>
          </a:ln>
        </p:spPr>
        <p:txBody>
          <a:bodyPr wrap="square" lIns="82124" tIns="41061" rIns="82124" bIns="41061">
            <a:spAutoFit/>
          </a:bodyPr>
          <a:lstStyle/>
          <a:p>
            <a:pPr algn="ctr" defTabSz="814388">
              <a:lnSpc>
                <a:spcPct val="80000"/>
              </a:lnSpc>
              <a:spcBef>
                <a:spcPct val="50000"/>
              </a:spcBef>
            </a:pPr>
            <a:r>
              <a:rPr lang="en-US" sz="1100" b="1" dirty="0">
                <a:solidFill>
                  <a:srgbClr val="000000"/>
                </a:solidFill>
              </a:rPr>
              <a:t>ASA </a:t>
            </a:r>
            <a:r>
              <a:rPr lang="en-US" sz="1100" b="1" dirty="0" smtClean="0">
                <a:solidFill>
                  <a:srgbClr val="000000"/>
                </a:solidFill>
              </a:rPr>
              <a:t>5512-X </a:t>
            </a:r>
            <a:r>
              <a:rPr lang="en-US" sz="1050" dirty="0">
                <a:solidFill>
                  <a:srgbClr val="000000"/>
                </a:solidFill>
              </a:rPr>
              <a:t/>
            </a:r>
            <a:br>
              <a:rPr lang="en-US" sz="1050" dirty="0">
                <a:solidFill>
                  <a:srgbClr val="000000"/>
                </a:solidFill>
              </a:rPr>
            </a:br>
            <a:r>
              <a:rPr lang="en-US" sz="1000" dirty="0" smtClean="0">
                <a:solidFill>
                  <a:srgbClr val="000000"/>
                </a:solidFill>
              </a:rPr>
              <a:t>200 Mbps         250 users</a:t>
            </a:r>
            <a:endParaRPr lang="en-US" sz="1000" dirty="0">
              <a:solidFill>
                <a:srgbClr val="000000"/>
              </a:solidFill>
            </a:endParaRPr>
          </a:p>
        </p:txBody>
      </p:sp>
      <p:pic>
        <p:nvPicPr>
          <p:cNvPr id="55" name="Picture 5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98560" y="3852892"/>
            <a:ext cx="1252537" cy="487362"/>
          </a:xfrm>
          <a:prstGeom prst="rect">
            <a:avLst/>
          </a:prstGeom>
          <a:noFill/>
          <a:ln>
            <a:noFill/>
          </a:ln>
          <a:effectLst>
            <a:outerShdw sx="92999" sy="92999" algn="tl"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12850" y="4223478"/>
            <a:ext cx="1252537" cy="487362"/>
          </a:xfrm>
          <a:prstGeom prst="rect">
            <a:avLst/>
          </a:prstGeom>
          <a:noFill/>
          <a:ln>
            <a:noFill/>
          </a:ln>
          <a:effectLst>
            <a:outerShdw sx="92999" sy="92999" algn="tl"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32833" y="4565067"/>
            <a:ext cx="1252537" cy="487362"/>
          </a:xfrm>
          <a:prstGeom prst="rect">
            <a:avLst/>
          </a:prstGeom>
          <a:noFill/>
          <a:ln>
            <a:noFill/>
          </a:ln>
          <a:effectLst>
            <a:outerShdw sx="92999" sy="92999" algn="tl"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5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5785" y="4920217"/>
            <a:ext cx="1252537" cy="487362"/>
          </a:xfrm>
          <a:prstGeom prst="rect">
            <a:avLst/>
          </a:prstGeom>
          <a:noFill/>
          <a:ln>
            <a:noFill/>
          </a:ln>
          <a:effectLst>
            <a:outerShdw sx="92999" sy="92999" algn="tl"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41900" y="3482760"/>
            <a:ext cx="1252537" cy="487362"/>
          </a:xfrm>
          <a:prstGeom prst="rect">
            <a:avLst/>
          </a:prstGeom>
          <a:noFill/>
          <a:ln>
            <a:noFill/>
          </a:ln>
          <a:effectLst>
            <a:outerShdw sx="92999" sy="92999" algn="tl"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7173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Resources</a:t>
            </a:r>
            <a:br>
              <a:rPr lang="en-US" dirty="0" smtClean="0"/>
            </a:br>
            <a:r>
              <a:rPr lang="en-US" sz="2400" dirty="0" smtClean="0"/>
              <a:t>(Some materials are internal-only and not available to Partners)</a:t>
            </a:r>
            <a:endParaRPr lang="en-US" dirty="0"/>
          </a:p>
        </p:txBody>
      </p:sp>
    </p:spTree>
    <p:extLst>
      <p:ext uri="{BB962C8B-B14F-4D97-AF65-F5344CB8AC3E}">
        <p14:creationId xmlns:p14="http://schemas.microsoft.com/office/powerpoint/2010/main" val="337368371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Text Placeholder 2"/>
          <p:cNvSpPr>
            <a:spLocks noGrp="1"/>
          </p:cNvSpPr>
          <p:nvPr>
            <p:ph type="body" sz="quarter" idx="10"/>
          </p:nvPr>
        </p:nvSpPr>
        <p:spPr>
          <a:xfrm>
            <a:off x="239713" y="1441345"/>
            <a:ext cx="8578850" cy="4869979"/>
          </a:xfrm>
        </p:spPr>
        <p:txBody>
          <a:bodyPr>
            <a:normAutofit fontScale="92500" lnSpcReduction="20000"/>
          </a:bodyPr>
          <a:lstStyle/>
          <a:p>
            <a:pPr fontAlgn="base">
              <a:lnSpc>
                <a:spcPct val="90000"/>
              </a:lnSpc>
            </a:pPr>
            <a:r>
              <a:rPr lang="en-US" dirty="0" smtClean="0">
                <a:hlinkClick r:id="rId2"/>
              </a:rPr>
              <a:t>Cisco </a:t>
            </a:r>
            <a:r>
              <a:rPr lang="en-US" dirty="0">
                <a:hlinkClick r:id="rId2"/>
              </a:rPr>
              <a:t>Secure Mobility &amp; AnyConnect Technical Deep Dive Presentations</a:t>
            </a:r>
            <a:r>
              <a:rPr lang="en-US" dirty="0"/>
              <a:t> (Internal</a:t>
            </a:r>
            <a:r>
              <a:rPr lang="en-US" dirty="0" smtClean="0"/>
              <a:t>)</a:t>
            </a:r>
            <a:endParaRPr lang="en-US" dirty="0"/>
          </a:p>
          <a:p>
            <a:pPr fontAlgn="base">
              <a:lnSpc>
                <a:spcPct val="90000"/>
              </a:lnSpc>
            </a:pPr>
            <a:r>
              <a:rPr lang="en-US" dirty="0" smtClean="0">
                <a:hlinkClick r:id="rId3"/>
              </a:rPr>
              <a:t>Cisco </a:t>
            </a:r>
            <a:r>
              <a:rPr lang="en-US" dirty="0">
                <a:hlinkClick r:id="rId3"/>
              </a:rPr>
              <a:t>Unified Communications and Collaboration Solutions Design Guide</a:t>
            </a:r>
            <a:r>
              <a:rPr lang="en-US" dirty="0"/>
              <a:t> (External)</a:t>
            </a:r>
          </a:p>
          <a:p>
            <a:pPr fontAlgn="base">
              <a:lnSpc>
                <a:spcPct val="90000"/>
              </a:lnSpc>
            </a:pPr>
            <a:r>
              <a:rPr lang="en-US" dirty="0">
                <a:hlinkClick r:id="rId4"/>
              </a:rPr>
              <a:t>Cisco AnyConnect Secure Mobility Solution At-a-Glance</a:t>
            </a:r>
            <a:r>
              <a:rPr lang="en-US" dirty="0"/>
              <a:t> (External)</a:t>
            </a:r>
          </a:p>
          <a:p>
            <a:pPr fontAlgn="base">
              <a:lnSpc>
                <a:spcPct val="90000"/>
              </a:lnSpc>
            </a:pPr>
            <a:r>
              <a:rPr lang="en-US" dirty="0">
                <a:hlinkClick r:id="rId5"/>
              </a:rPr>
              <a:t>Cisco AnyConnect Secure Mobility Client Administrator Guide, Release 3.0</a:t>
            </a:r>
            <a:r>
              <a:rPr lang="en-US" dirty="0"/>
              <a:t> (External)</a:t>
            </a:r>
          </a:p>
          <a:p>
            <a:pPr fontAlgn="base">
              <a:lnSpc>
                <a:spcPct val="90000"/>
              </a:lnSpc>
            </a:pPr>
            <a:r>
              <a:rPr lang="en-US" dirty="0">
                <a:hlinkClick r:id="rId6"/>
              </a:rPr>
              <a:t>iPhone User Guide for Cisco AnyConnect Secure Mobility Client, Release 2.5.x</a:t>
            </a:r>
            <a:r>
              <a:rPr lang="en-US" dirty="0"/>
              <a:t> (External)</a:t>
            </a:r>
          </a:p>
          <a:p>
            <a:pPr fontAlgn="base">
              <a:lnSpc>
                <a:spcPct val="90000"/>
              </a:lnSpc>
            </a:pPr>
            <a:r>
              <a:rPr lang="en-US" dirty="0">
                <a:hlinkClick r:id="rId7"/>
              </a:rPr>
              <a:t>Release Notes for Cisco AnyConnect Secure Mobility Client, Release 3.0</a:t>
            </a:r>
            <a:r>
              <a:rPr lang="en-US" dirty="0"/>
              <a:t> (External</a:t>
            </a:r>
            <a:r>
              <a:rPr lang="en-US" dirty="0" smtClean="0"/>
              <a:t>)</a:t>
            </a:r>
          </a:p>
          <a:p>
            <a:pPr fontAlgn="base">
              <a:lnSpc>
                <a:spcPct val="90000"/>
              </a:lnSpc>
            </a:pPr>
            <a:r>
              <a:rPr lang="en-US" dirty="0">
                <a:hlinkClick r:id="rId8"/>
              </a:rPr>
              <a:t>Release Notes for Cisco AnyConnect Secure Mobility Client, Release </a:t>
            </a:r>
            <a:r>
              <a:rPr lang="en-US" dirty="0" smtClean="0">
                <a:hlinkClick r:id="rId8"/>
              </a:rPr>
              <a:t>3.1</a:t>
            </a:r>
            <a:r>
              <a:rPr lang="en-US" dirty="0" smtClean="0"/>
              <a:t> (External)</a:t>
            </a:r>
            <a:endParaRPr lang="en-US" dirty="0"/>
          </a:p>
          <a:p>
            <a:pPr fontAlgn="base">
              <a:lnSpc>
                <a:spcPct val="90000"/>
              </a:lnSpc>
            </a:pPr>
            <a:r>
              <a:rPr lang="en-US" dirty="0">
                <a:hlinkClick r:id="rId9"/>
              </a:rPr>
              <a:t>AnyConnect and ASA Configuration Required to Support Jabber</a:t>
            </a:r>
            <a:r>
              <a:rPr lang="en-US" dirty="0"/>
              <a:t> </a:t>
            </a:r>
            <a:r>
              <a:rPr lang="en-US" dirty="0" smtClean="0"/>
              <a:t>(Internal IWE Post)</a:t>
            </a:r>
            <a:endParaRPr lang="en-US" dirty="0"/>
          </a:p>
        </p:txBody>
      </p:sp>
    </p:spTree>
    <p:extLst>
      <p:ext uri="{BB962C8B-B14F-4D97-AF65-F5344CB8AC3E}">
        <p14:creationId xmlns:p14="http://schemas.microsoft.com/office/powerpoint/2010/main" val="823656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Jabber + AnyConnect</a:t>
            </a:r>
            <a:endParaRPr lang="en-US" dirty="0"/>
          </a:p>
        </p:txBody>
      </p:sp>
    </p:spTree>
    <p:extLst>
      <p:ext uri="{BB962C8B-B14F-4D97-AF65-F5344CB8AC3E}">
        <p14:creationId xmlns:p14="http://schemas.microsoft.com/office/powerpoint/2010/main" val="107829259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Text Placeholder 2"/>
          <p:cNvSpPr>
            <a:spLocks noGrp="1"/>
          </p:cNvSpPr>
          <p:nvPr>
            <p:ph type="body" sz="quarter" idx="10"/>
          </p:nvPr>
        </p:nvSpPr>
        <p:spPr>
          <a:xfrm>
            <a:off x="239713" y="1441345"/>
            <a:ext cx="8578850" cy="4831392"/>
          </a:xfrm>
        </p:spPr>
        <p:txBody>
          <a:bodyPr>
            <a:normAutofit fontScale="85000" lnSpcReduction="20000"/>
          </a:bodyPr>
          <a:lstStyle/>
          <a:p>
            <a:pPr marL="0" indent="0" fontAlgn="base">
              <a:lnSpc>
                <a:spcPct val="100000"/>
              </a:lnSpc>
              <a:buNone/>
            </a:pPr>
            <a:r>
              <a:rPr lang="en-US" b="1" dirty="0"/>
              <a:t>Video</a:t>
            </a:r>
          </a:p>
          <a:p>
            <a:pPr fontAlgn="base">
              <a:lnSpc>
                <a:spcPct val="100000"/>
              </a:lnSpc>
            </a:pPr>
            <a:r>
              <a:rPr lang="en-US" dirty="0">
                <a:hlinkClick r:id="rId2"/>
              </a:rPr>
              <a:t>Cisco Jabber Anywhere Any Device (on Youtube)</a:t>
            </a:r>
            <a:endParaRPr lang="en-US" dirty="0"/>
          </a:p>
          <a:p>
            <a:pPr fontAlgn="base">
              <a:lnSpc>
                <a:spcPct val="100000"/>
              </a:lnSpc>
            </a:pPr>
            <a:r>
              <a:rPr lang="en-US" dirty="0">
                <a:hlinkClick r:id="rId3"/>
              </a:rPr>
              <a:t>AnyConnect Secure Mobility (on Youtube)</a:t>
            </a:r>
            <a:r>
              <a:rPr lang="en-US" dirty="0"/>
              <a:t> (Introduction to Cisco </a:t>
            </a:r>
            <a:r>
              <a:rPr lang="en-US" dirty="0" smtClean="0"/>
              <a:t>AnyConnect </a:t>
            </a:r>
            <a:r>
              <a:rPr lang="en-US" dirty="0"/>
              <a:t>Secure Mobility Solution)</a:t>
            </a:r>
          </a:p>
          <a:p>
            <a:pPr fontAlgn="base">
              <a:lnSpc>
                <a:spcPct val="100000"/>
              </a:lnSpc>
            </a:pPr>
            <a:r>
              <a:rPr lang="en-US" dirty="0">
                <a:hlinkClick r:id="rId4"/>
              </a:rPr>
              <a:t>Jabber AnyConnect VPN On-Demand User Experience</a:t>
            </a:r>
            <a:r>
              <a:rPr lang="en-US" dirty="0"/>
              <a:t> (Show &amp; </a:t>
            </a:r>
            <a:r>
              <a:rPr lang="en-US" dirty="0" smtClean="0"/>
              <a:t>Share)</a:t>
            </a:r>
            <a:endParaRPr lang="en-US" dirty="0"/>
          </a:p>
          <a:p>
            <a:pPr marL="0" indent="0" fontAlgn="base">
              <a:lnSpc>
                <a:spcPct val="100000"/>
              </a:lnSpc>
              <a:buNone/>
            </a:pPr>
            <a:r>
              <a:rPr lang="en-US" b="1" dirty="0"/>
              <a:t>Web/Wiki Sites</a:t>
            </a:r>
            <a:endParaRPr lang="en-US" dirty="0"/>
          </a:p>
          <a:p>
            <a:pPr fontAlgn="base">
              <a:lnSpc>
                <a:spcPct val="100000"/>
              </a:lnSpc>
            </a:pPr>
            <a:r>
              <a:rPr lang="en-US" dirty="0">
                <a:hlinkClick r:id="rId5"/>
              </a:rPr>
              <a:t>AnyConnect &amp; Jabber FAQs</a:t>
            </a:r>
            <a:r>
              <a:rPr lang="en-US" dirty="0"/>
              <a:t> (Internal)</a:t>
            </a:r>
          </a:p>
          <a:p>
            <a:pPr fontAlgn="base">
              <a:lnSpc>
                <a:spcPct val="100000"/>
              </a:lnSpc>
            </a:pPr>
            <a:r>
              <a:rPr lang="en-US" dirty="0">
                <a:hlinkClick r:id="rId6"/>
              </a:rPr>
              <a:t>ASApedia for iPhone, iPod, &amp; iPad</a:t>
            </a:r>
            <a:r>
              <a:rPr lang="en-US" dirty="0"/>
              <a:t> (Internal)</a:t>
            </a:r>
          </a:p>
          <a:p>
            <a:pPr fontAlgn="base">
              <a:lnSpc>
                <a:spcPct val="100000"/>
              </a:lnSpc>
            </a:pPr>
            <a:r>
              <a:rPr lang="en-US" dirty="0">
                <a:hlinkClick r:id="rId7"/>
              </a:rPr>
              <a:t>Deploying AnyConnect with Jabber</a:t>
            </a:r>
            <a:r>
              <a:rPr lang="en-US" dirty="0"/>
              <a:t> (Internal)</a:t>
            </a:r>
          </a:p>
          <a:p>
            <a:pPr fontAlgn="base">
              <a:lnSpc>
                <a:spcPct val="100000"/>
              </a:lnSpc>
            </a:pPr>
            <a:r>
              <a:rPr lang="en-US" dirty="0">
                <a:hlinkClick r:id="rId8"/>
              </a:rPr>
              <a:t>AnyConnect Supporting Architecture Guide</a:t>
            </a:r>
            <a:r>
              <a:rPr lang="en-US" dirty="0"/>
              <a:t> (Internal)</a:t>
            </a:r>
          </a:p>
          <a:p>
            <a:pPr fontAlgn="base">
              <a:lnSpc>
                <a:spcPct val="100000"/>
              </a:lnSpc>
            </a:pPr>
            <a:r>
              <a:rPr lang="en-US" dirty="0">
                <a:hlinkClick r:id="rId9"/>
              </a:rPr>
              <a:t>ASA VPN Solution RFI/RFP Boilerplate</a:t>
            </a:r>
            <a:r>
              <a:rPr lang="en-US" dirty="0"/>
              <a:t> (Internal)</a:t>
            </a:r>
          </a:p>
          <a:p>
            <a:pPr fontAlgn="base">
              <a:lnSpc>
                <a:spcPct val="100000"/>
              </a:lnSpc>
            </a:pPr>
            <a:r>
              <a:rPr lang="en-US" dirty="0">
                <a:hlinkClick r:id="rId10"/>
              </a:rPr>
              <a:t>Cisco Secure Remote Access: VPN Licensing Overview</a:t>
            </a:r>
            <a:r>
              <a:rPr lang="en-US" dirty="0"/>
              <a:t> (External)</a:t>
            </a:r>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178282431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Text Placeholder 2"/>
          <p:cNvSpPr>
            <a:spLocks noGrp="1"/>
          </p:cNvSpPr>
          <p:nvPr>
            <p:ph type="body" sz="quarter" idx="10"/>
          </p:nvPr>
        </p:nvSpPr>
        <p:spPr>
          <a:xfrm>
            <a:off x="239713" y="1441345"/>
            <a:ext cx="8578850" cy="4959670"/>
          </a:xfrm>
        </p:spPr>
        <p:txBody>
          <a:bodyPr>
            <a:normAutofit fontScale="70000" lnSpcReduction="20000"/>
          </a:bodyPr>
          <a:lstStyle/>
          <a:p>
            <a:r>
              <a:rPr lang="en-US" dirty="0" smtClean="0"/>
              <a:t>ASA CEC </a:t>
            </a:r>
            <a:r>
              <a:rPr lang="en-US" dirty="0"/>
              <a:t>Page: </a:t>
            </a:r>
            <a:r>
              <a:rPr lang="en-US" dirty="0" smtClean="0"/>
              <a:t>(Slide decks) - </a:t>
            </a:r>
            <a:r>
              <a:rPr lang="en-US" dirty="0" smtClean="0">
                <a:hlinkClick r:id="rId2"/>
              </a:rPr>
              <a:t>http</a:t>
            </a:r>
            <a:r>
              <a:rPr lang="en-US" dirty="0">
                <a:hlinkClick r:id="rId2"/>
              </a:rPr>
              <a:t>://wwwin.cisco.com/stg/products/appliances/asa/vpn-</a:t>
            </a:r>
            <a:r>
              <a:rPr lang="en-US" dirty="0" smtClean="0">
                <a:hlinkClick r:id="rId2"/>
              </a:rPr>
              <a:t>edition.shtml</a:t>
            </a:r>
            <a:r>
              <a:rPr lang="en-US" dirty="0" smtClean="0"/>
              <a:t> </a:t>
            </a:r>
            <a:endParaRPr lang="en-US" dirty="0"/>
          </a:p>
          <a:p>
            <a:r>
              <a:rPr lang="en-US" dirty="0" smtClean="0"/>
              <a:t>AnyConnect Cisco.com </a:t>
            </a:r>
            <a:r>
              <a:rPr lang="en-US" dirty="0"/>
              <a:t>Page: </a:t>
            </a:r>
            <a:r>
              <a:rPr lang="en-US" dirty="0" smtClean="0"/>
              <a:t>(data </a:t>
            </a:r>
            <a:r>
              <a:rPr lang="en-US" dirty="0"/>
              <a:t>sheets, at-a-glance, product bulletins) </a:t>
            </a:r>
            <a:r>
              <a:rPr lang="en-US" dirty="0" smtClean="0"/>
              <a:t>- </a:t>
            </a:r>
            <a:r>
              <a:rPr lang="en-US" dirty="0" smtClean="0">
                <a:hlinkClick r:id="rId3"/>
              </a:rPr>
              <a:t>http</a:t>
            </a:r>
            <a:r>
              <a:rPr lang="en-US" dirty="0">
                <a:hlinkClick r:id="rId3"/>
              </a:rPr>
              <a:t>://www.cisco.com/en/US/products/ps10884/</a:t>
            </a:r>
            <a:r>
              <a:rPr lang="en-US" dirty="0" smtClean="0">
                <a:hlinkClick r:id="rId3"/>
              </a:rPr>
              <a:t>index.html</a:t>
            </a:r>
            <a:r>
              <a:rPr lang="en-US" dirty="0" smtClean="0"/>
              <a:t> </a:t>
            </a:r>
            <a:endParaRPr lang="en-US" dirty="0"/>
          </a:p>
          <a:p>
            <a:r>
              <a:rPr lang="en-US" dirty="0"/>
              <a:t>AnyConnect FAQ Page (External)</a:t>
            </a:r>
            <a:r>
              <a:rPr lang="en-US" dirty="0" smtClean="0"/>
              <a:t>: </a:t>
            </a:r>
            <a:r>
              <a:rPr lang="en-US" dirty="0" smtClean="0">
                <a:hlinkClick r:id="rId4"/>
              </a:rPr>
              <a:t>https</a:t>
            </a:r>
            <a:r>
              <a:rPr lang="en-US" dirty="0">
                <a:hlinkClick r:id="rId4"/>
              </a:rPr>
              <a:t>://supportforums.cisco.com/docs/DOC-</a:t>
            </a:r>
            <a:r>
              <a:rPr lang="en-US" dirty="0" smtClean="0">
                <a:hlinkClick r:id="rId4"/>
              </a:rPr>
              <a:t>1361</a:t>
            </a:r>
            <a:r>
              <a:rPr lang="en-US" dirty="0" smtClean="0"/>
              <a:t> </a:t>
            </a:r>
            <a:endParaRPr lang="en-US" dirty="0"/>
          </a:p>
          <a:p>
            <a:r>
              <a:rPr lang="en-US" dirty="0"/>
              <a:t>ASA VPN Deployment </a:t>
            </a:r>
            <a:r>
              <a:rPr lang="en-US" dirty="0" smtClean="0"/>
              <a:t>Guide: </a:t>
            </a:r>
            <a:r>
              <a:rPr lang="en-US" dirty="0" smtClean="0">
                <a:hlinkClick r:id="rId5"/>
              </a:rPr>
              <a:t>http</a:t>
            </a:r>
            <a:r>
              <a:rPr lang="en-US" dirty="0">
                <a:hlinkClick r:id="rId5"/>
              </a:rPr>
              <a:t>://www.cisco.com/en/US/docs/security/asa/asa80/asdm60/</a:t>
            </a:r>
            <a:r>
              <a:rPr lang="en-US" dirty="0" smtClean="0">
                <a:hlinkClick r:id="rId5"/>
              </a:rPr>
              <a:t>ssl_vpn_deployment_guide</a:t>
            </a:r>
            <a:r>
              <a:rPr lang="en-US" dirty="0">
                <a:hlinkClick r:id="rId5"/>
              </a:rPr>
              <a:t>/</a:t>
            </a:r>
            <a:r>
              <a:rPr lang="en-US" dirty="0" smtClean="0">
                <a:hlinkClick r:id="rId5"/>
              </a:rPr>
              <a:t>deploy.pdf</a:t>
            </a:r>
            <a:r>
              <a:rPr lang="en-US" dirty="0" smtClean="0"/>
              <a:t> </a:t>
            </a:r>
            <a:endParaRPr lang="en-US" dirty="0"/>
          </a:p>
          <a:p>
            <a:r>
              <a:rPr lang="en-US" dirty="0"/>
              <a:t>AnyConnect VPN Administrator </a:t>
            </a:r>
            <a:r>
              <a:rPr lang="en-US" dirty="0" smtClean="0"/>
              <a:t>Guide: </a:t>
            </a:r>
            <a:r>
              <a:rPr lang="en-US" dirty="0" smtClean="0">
                <a:hlinkClick r:id="rId6"/>
              </a:rPr>
              <a:t>http</a:t>
            </a:r>
            <a:r>
              <a:rPr lang="en-US" dirty="0">
                <a:hlinkClick r:id="rId6"/>
              </a:rPr>
              <a:t>://www.cisco.com/en/US/docs/security/vpn_client/anyconnect/</a:t>
            </a:r>
            <a:r>
              <a:rPr lang="en-US" dirty="0" smtClean="0">
                <a:hlinkClick r:id="rId6"/>
              </a:rPr>
              <a:t>anyconnect30/</a:t>
            </a:r>
            <a:r>
              <a:rPr lang="en-US" dirty="0">
                <a:hlinkClick r:id="rId6"/>
              </a:rPr>
              <a:t>administration/guide/</a:t>
            </a:r>
            <a:r>
              <a:rPr lang="en-US" dirty="0" smtClean="0">
                <a:hlinkClick r:id="rId6"/>
              </a:rPr>
              <a:t>ac02asaconfig.html</a:t>
            </a:r>
            <a:r>
              <a:rPr lang="en-US" dirty="0" smtClean="0"/>
              <a:t> </a:t>
            </a:r>
            <a:endParaRPr lang="en-US" dirty="0"/>
          </a:p>
          <a:p>
            <a:r>
              <a:rPr lang="en-US" dirty="0"/>
              <a:t>AnyConnect Administration for </a:t>
            </a:r>
            <a:r>
              <a:rPr lang="en-US" dirty="0" smtClean="0"/>
              <a:t>iOS devices: </a:t>
            </a:r>
            <a:r>
              <a:rPr lang="en-US" dirty="0" smtClean="0">
                <a:hlinkClick r:id="rId7"/>
              </a:rPr>
              <a:t>http</a:t>
            </a:r>
            <a:r>
              <a:rPr lang="en-US" dirty="0">
                <a:hlinkClick r:id="rId7"/>
              </a:rPr>
              <a:t>://www.cisco.com/en/US/docs/security/vpn_client/anyconnect/</a:t>
            </a:r>
            <a:r>
              <a:rPr lang="en-US" dirty="0" smtClean="0">
                <a:hlinkClick r:id="rId7"/>
              </a:rPr>
              <a:t>anyconnect25/</a:t>
            </a:r>
            <a:r>
              <a:rPr lang="en-US" dirty="0">
                <a:hlinkClick r:id="rId7"/>
              </a:rPr>
              <a:t>administration/guide/</a:t>
            </a:r>
            <a:r>
              <a:rPr lang="en-US" dirty="0" smtClean="0">
                <a:hlinkClick r:id="rId7"/>
              </a:rPr>
              <a:t>ac09_admin_mobile.html</a:t>
            </a:r>
            <a:r>
              <a:rPr lang="en-US" dirty="0" smtClean="0"/>
              <a:t> </a:t>
            </a:r>
            <a:endParaRPr lang="en-US" dirty="0"/>
          </a:p>
          <a:p>
            <a:r>
              <a:rPr lang="en-US" dirty="0" smtClean="0"/>
              <a:t>AnyConnect Troubleshooting: </a:t>
            </a:r>
            <a:r>
              <a:rPr lang="en-US" dirty="0" smtClean="0">
                <a:hlinkClick r:id="rId8"/>
              </a:rPr>
              <a:t>http</a:t>
            </a:r>
            <a:r>
              <a:rPr lang="en-US" dirty="0">
                <a:hlinkClick r:id="rId8"/>
              </a:rPr>
              <a:t>://www.cisco.com/en/US/products/ps6120/</a:t>
            </a:r>
            <a:r>
              <a:rPr lang="en-US" dirty="0" smtClean="0">
                <a:hlinkClick r:id="rId8"/>
              </a:rPr>
              <a:t>products_tech_note09186a00809b4754</a:t>
            </a:r>
            <a:r>
              <a:rPr lang="en-US" dirty="0">
                <a:hlinkClick r:id="rId8"/>
              </a:rPr>
              <a:t>.</a:t>
            </a:r>
            <a:r>
              <a:rPr lang="en-US" dirty="0" smtClean="0">
                <a:hlinkClick r:id="rId8"/>
              </a:rPr>
              <a:t>shtml</a:t>
            </a:r>
            <a:r>
              <a:rPr lang="en-US" dirty="0" smtClean="0"/>
              <a:t> </a:t>
            </a:r>
            <a:endParaRPr lang="en-US" dirty="0"/>
          </a:p>
          <a:p>
            <a:r>
              <a:rPr lang="en-US" dirty="0"/>
              <a:t>Cisco </a:t>
            </a:r>
            <a:r>
              <a:rPr lang="en-US" dirty="0" smtClean="0"/>
              <a:t>Live AnyConnect </a:t>
            </a:r>
            <a:r>
              <a:rPr lang="en-US" dirty="0"/>
              <a:t>Secure Mobility </a:t>
            </a:r>
            <a:r>
              <a:rPr lang="en-US" dirty="0" smtClean="0"/>
              <a:t>Overview </a:t>
            </a:r>
            <a:r>
              <a:rPr lang="en-US" dirty="0" smtClean="0">
                <a:hlinkClick r:id="rId9"/>
              </a:rPr>
              <a:t>http</a:t>
            </a:r>
            <a:r>
              <a:rPr lang="en-US" dirty="0">
                <a:hlinkClick r:id="rId9"/>
              </a:rPr>
              <a:t>://jwray-unix.cisco.com/VPN-Public/CL12Drafts/BRKSEC2050-Kiran-Sirupa-</a:t>
            </a:r>
            <a:r>
              <a:rPr lang="en-US" dirty="0" smtClean="0">
                <a:hlinkClick r:id="rId9"/>
              </a:rPr>
              <a:t>Secure</a:t>
            </a:r>
            <a:r>
              <a:rPr lang="en-US" dirty="0">
                <a:hlinkClick r:id="rId9"/>
              </a:rPr>
              <a:t>-</a:t>
            </a:r>
            <a:r>
              <a:rPr lang="en-US" dirty="0" smtClean="0">
                <a:hlinkClick r:id="rId9"/>
              </a:rPr>
              <a:t>Mobility.ppt</a:t>
            </a:r>
            <a:r>
              <a:rPr lang="en-US" dirty="0" smtClean="0"/>
              <a:t> </a:t>
            </a:r>
          </a:p>
        </p:txBody>
      </p:sp>
    </p:spTree>
    <p:extLst>
      <p:ext uri="{BB962C8B-B14F-4D97-AF65-F5344CB8AC3E}">
        <p14:creationId xmlns:p14="http://schemas.microsoft.com/office/powerpoint/2010/main" val="124609517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Jabber + Any Connect</a:t>
            </a:r>
            <a:br>
              <a:rPr lang="en-US" dirty="0" smtClean="0"/>
            </a:br>
            <a:r>
              <a:rPr lang="en-US" dirty="0" smtClean="0"/>
              <a:t>Secure Remote Access Strategy </a:t>
            </a:r>
            <a:endParaRPr lang="en-US" dirty="0"/>
          </a:p>
        </p:txBody>
      </p:sp>
      <p:sp>
        <p:nvSpPr>
          <p:cNvPr id="3" name="Text Placeholder 2"/>
          <p:cNvSpPr>
            <a:spLocks noGrp="1"/>
          </p:cNvSpPr>
          <p:nvPr>
            <p:ph type="body" sz="quarter" idx="10"/>
          </p:nvPr>
        </p:nvSpPr>
        <p:spPr>
          <a:xfrm>
            <a:off x="239713" y="1441345"/>
            <a:ext cx="8578850" cy="4812441"/>
          </a:xfrm>
        </p:spPr>
        <p:txBody>
          <a:bodyPr>
            <a:normAutofit/>
          </a:bodyPr>
          <a:lstStyle/>
          <a:p>
            <a:pPr>
              <a:lnSpc>
                <a:spcPct val="110000"/>
              </a:lnSpc>
            </a:pPr>
            <a:r>
              <a:rPr lang="en-US" dirty="0" smtClean="0"/>
              <a:t>Secure access with AnyConnect </a:t>
            </a:r>
          </a:p>
          <a:p>
            <a:pPr lvl="1">
              <a:lnSpc>
                <a:spcPct val="110000"/>
              </a:lnSpc>
            </a:pPr>
            <a:r>
              <a:rPr lang="en-US" dirty="0" smtClean="0"/>
              <a:t>Aligns with Cisco’s BYOD strategy</a:t>
            </a:r>
          </a:p>
          <a:p>
            <a:pPr lvl="1">
              <a:lnSpc>
                <a:spcPct val="110000"/>
              </a:lnSpc>
            </a:pPr>
            <a:r>
              <a:rPr lang="en-US" dirty="0" smtClean="0"/>
              <a:t>Consistent security experience across broad platforms</a:t>
            </a:r>
          </a:p>
          <a:p>
            <a:pPr lvl="1">
              <a:lnSpc>
                <a:spcPct val="110000"/>
              </a:lnSpc>
            </a:pPr>
            <a:r>
              <a:rPr lang="en-US" dirty="0" smtClean="0"/>
              <a:t>Secures multiple mobile applications – Jabber and more</a:t>
            </a:r>
          </a:p>
          <a:p>
            <a:pPr>
              <a:lnSpc>
                <a:spcPct val="110000"/>
              </a:lnSpc>
            </a:pPr>
            <a:r>
              <a:rPr lang="en-US" dirty="0" smtClean="0"/>
              <a:t>Simple end user experience </a:t>
            </a:r>
          </a:p>
          <a:p>
            <a:pPr lvl="1">
              <a:lnSpc>
                <a:spcPct val="110000"/>
              </a:lnSpc>
            </a:pPr>
            <a:r>
              <a:rPr lang="en-US" dirty="0" smtClean="0"/>
              <a:t>VPN On-demand (iOS)</a:t>
            </a:r>
          </a:p>
          <a:p>
            <a:pPr lvl="1">
              <a:lnSpc>
                <a:spcPct val="110000"/>
              </a:lnSpc>
            </a:pPr>
            <a:r>
              <a:rPr lang="en-US" dirty="0" smtClean="0"/>
              <a:t>Trusted Network Detection (Windows, Mac, Android)</a:t>
            </a:r>
          </a:p>
          <a:p>
            <a:pPr>
              <a:lnSpc>
                <a:spcPct val="110000"/>
              </a:lnSpc>
            </a:pPr>
            <a:r>
              <a:rPr lang="en-US" dirty="0" smtClean="0"/>
              <a:t>AnyConnect is a robust security solution</a:t>
            </a:r>
          </a:p>
          <a:p>
            <a:pPr lvl="1">
              <a:lnSpc>
                <a:spcPct val="110000"/>
              </a:lnSpc>
            </a:pPr>
            <a:r>
              <a:rPr lang="en-US" dirty="0" smtClean="0"/>
              <a:t>Mature, broadly deployed, diagnostics, multiple security </a:t>
            </a:r>
            <a:br>
              <a:rPr lang="en-US" dirty="0" smtClean="0"/>
            </a:br>
            <a:r>
              <a:rPr lang="en-US" dirty="0" smtClean="0"/>
              <a:t>protocols</a:t>
            </a:r>
          </a:p>
        </p:txBody>
      </p:sp>
      <p:pic>
        <p:nvPicPr>
          <p:cNvPr id="4" name="Picture 2" descr="\\Mv-fs\Projects\Cisco\References\Brand Assets\Corporate Imagery\PNG Images\People\iStock_000003025179Lar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143508" y="3652548"/>
            <a:ext cx="2996764" cy="3205452"/>
          </a:xfrm>
          <a:prstGeom prst="rect">
            <a:avLst/>
          </a:prstGeom>
          <a:noFill/>
        </p:spPr>
      </p:pic>
      <p:pic>
        <p:nvPicPr>
          <p:cNvPr id="5" name="Picture 4" descr="JabberSwirl_from_Michael.png">
            <a:hlinkClick r:id="rId4"/>
          </p:cNvPr>
          <p:cNvPicPr>
            <a:picLocks noChangeAspect="1"/>
          </p:cNvPicPr>
          <p:nvPr/>
        </p:nvPicPr>
        <p:blipFill>
          <a:blip r:embed="rId5" cstate="email"/>
          <a:stretch>
            <a:fillRect/>
          </a:stretch>
        </p:blipFill>
        <p:spPr>
          <a:xfrm>
            <a:off x="7533035" y="432215"/>
            <a:ext cx="1316488" cy="1316488"/>
          </a:xfrm>
          <a:prstGeom prst="rect">
            <a:avLst/>
          </a:prstGeom>
        </p:spPr>
      </p:pic>
      <p:pic>
        <p:nvPicPr>
          <p:cNvPr id="6" name="Picture 5"/>
          <p:cNvPicPr>
            <a:picLocks noChangeAspect="1"/>
          </p:cNvPicPr>
          <p:nvPr/>
        </p:nvPicPr>
        <p:blipFill>
          <a:blip r:embed="rId6"/>
          <a:stretch>
            <a:fillRect/>
          </a:stretch>
        </p:blipFill>
        <p:spPr>
          <a:xfrm>
            <a:off x="7501373" y="1748703"/>
            <a:ext cx="1449650" cy="1449650"/>
          </a:xfrm>
          <a:prstGeom prst="rect">
            <a:avLst/>
          </a:prstGeom>
        </p:spPr>
      </p:pic>
    </p:spTree>
    <p:extLst>
      <p:ext uri="{BB962C8B-B14F-4D97-AF65-F5344CB8AC3E}">
        <p14:creationId xmlns:p14="http://schemas.microsoft.com/office/powerpoint/2010/main" val="1640538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Jabber + AnyConnect</a:t>
            </a:r>
            <a:endParaRPr lang="en-US" dirty="0"/>
          </a:p>
        </p:txBody>
      </p:sp>
      <p:sp>
        <p:nvSpPr>
          <p:cNvPr id="3" name="Content Placeholder 2"/>
          <p:cNvSpPr>
            <a:spLocks noGrp="1"/>
          </p:cNvSpPr>
          <p:nvPr>
            <p:ph type="body" sz="quarter" idx="10"/>
          </p:nvPr>
        </p:nvSpPr>
        <p:spPr/>
        <p:txBody>
          <a:bodyPr>
            <a:normAutofit/>
          </a:bodyPr>
          <a:lstStyle/>
          <a:p>
            <a:r>
              <a:rPr lang="en-US" sz="2000" dirty="0" smtClean="0"/>
              <a:t>AnyConnect secures the entire device</a:t>
            </a:r>
          </a:p>
          <a:p>
            <a:pPr lvl="1"/>
            <a:r>
              <a:rPr lang="en-US" sz="2000" dirty="0" smtClean="0"/>
              <a:t>Split tunneling can be configured, sending only traffic needed for business on to the enterprise network</a:t>
            </a:r>
            <a:endParaRPr lang="en-US" sz="2000" dirty="0"/>
          </a:p>
          <a:p>
            <a:pPr marL="280988" indent="-280988">
              <a:buFont typeface="Arial"/>
              <a:buChar char="•"/>
            </a:pPr>
            <a:r>
              <a:rPr lang="en-US" sz="2000" dirty="0" smtClean="0"/>
              <a:t>Enterprise-grade encryption and authentication</a:t>
            </a:r>
          </a:p>
          <a:p>
            <a:pPr lvl="1"/>
            <a:r>
              <a:rPr lang="en-US" sz="2000" dirty="0" smtClean="0"/>
              <a:t>Leverages Cisco ASA security solutions</a:t>
            </a:r>
          </a:p>
          <a:p>
            <a:r>
              <a:rPr lang="en-US" sz="2000" dirty="0" smtClean="0"/>
              <a:t>Configure a near-seamless AnyConnect experience when using Jabber</a:t>
            </a:r>
          </a:p>
          <a:p>
            <a:pPr lvl="1"/>
            <a:r>
              <a:rPr lang="en-US" sz="2000" dirty="0" smtClean="0"/>
              <a:t>Trusted Network Detection and VPN On-Demand</a:t>
            </a:r>
          </a:p>
          <a:p>
            <a:endParaRPr lang="en-US" sz="2000" dirty="0"/>
          </a:p>
        </p:txBody>
      </p:sp>
      <p:cxnSp>
        <p:nvCxnSpPr>
          <p:cNvPr id="5" name="Straight Connector 15"/>
          <p:cNvCxnSpPr>
            <a:cxnSpLocks noChangeShapeType="1"/>
          </p:cNvCxnSpPr>
          <p:nvPr/>
        </p:nvCxnSpPr>
        <p:spPr bwMode="auto">
          <a:xfrm>
            <a:off x="4035456" y="5786300"/>
            <a:ext cx="4392613" cy="0"/>
          </a:xfrm>
          <a:prstGeom prst="line">
            <a:avLst/>
          </a:prstGeom>
          <a:noFill/>
          <a:ln w="57150">
            <a:solidFill>
              <a:srgbClr val="0095D6"/>
            </a:solidFill>
            <a:round/>
            <a:headEnd/>
            <a:tailEnd/>
          </a:ln>
        </p:spPr>
      </p:cxnSp>
      <p:pic>
        <p:nvPicPr>
          <p:cNvPr id="7" name="Picture 24" descr="WhiteClou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8606" y="5013627"/>
            <a:ext cx="2252663" cy="1150938"/>
          </a:xfrm>
          <a:prstGeom prst="rect">
            <a:avLst/>
          </a:prstGeom>
          <a:noFill/>
          <a:ln w="9525">
            <a:noFill/>
            <a:miter lim="800000"/>
            <a:headEnd/>
            <a:tailEnd/>
          </a:ln>
        </p:spPr>
      </p:pic>
      <p:grpSp>
        <p:nvGrpSpPr>
          <p:cNvPr id="8" name="Group 6"/>
          <p:cNvGrpSpPr>
            <a:grpSpLocks/>
          </p:cNvGrpSpPr>
          <p:nvPr/>
        </p:nvGrpSpPr>
        <p:grpSpPr bwMode="auto">
          <a:xfrm>
            <a:off x="1362289" y="5265910"/>
            <a:ext cx="1271290" cy="1081446"/>
            <a:chOff x="839" y="3113"/>
            <a:chExt cx="680" cy="639"/>
          </a:xfrm>
        </p:grpSpPr>
        <p:pic>
          <p:nvPicPr>
            <p:cNvPr id="9" name="Picture 4" descr="Lapto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9" y="3113"/>
              <a:ext cx="680" cy="639"/>
            </a:xfrm>
            <a:prstGeom prst="rect">
              <a:avLst/>
            </a:prstGeom>
            <a:noFill/>
            <a:ln w="9525">
              <a:noFill/>
              <a:miter lim="800000"/>
              <a:headEnd/>
              <a:tailEnd/>
            </a:ln>
          </p:spPr>
        </p:pic>
        <p:pic>
          <p:nvPicPr>
            <p:cNvPr id="10" name="Picture 4" descr="JabberSwirl_from_Michael.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84" y="3313"/>
              <a:ext cx="163" cy="163"/>
            </a:xfrm>
            <a:prstGeom prst="rect">
              <a:avLst/>
            </a:prstGeom>
            <a:noFill/>
            <a:ln w="9525">
              <a:noFill/>
              <a:miter lim="800000"/>
              <a:headEnd/>
              <a:tailEnd/>
            </a:ln>
          </p:spPr>
        </p:pic>
      </p:grpSp>
      <p:pic>
        <p:nvPicPr>
          <p:cNvPr id="14" name="Picture 16" descr="Cisco_ASA550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10134" y="4967949"/>
            <a:ext cx="874712" cy="1150938"/>
          </a:xfrm>
          <a:prstGeom prst="rect">
            <a:avLst/>
          </a:prstGeom>
          <a:noFill/>
          <a:ln w="9525">
            <a:noFill/>
            <a:miter lim="800000"/>
            <a:headEnd/>
            <a:tailEnd/>
          </a:ln>
        </p:spPr>
      </p:pic>
      <p:cxnSp>
        <p:nvCxnSpPr>
          <p:cNvPr id="15" name="Straight Connector 16"/>
          <p:cNvCxnSpPr>
            <a:cxnSpLocks noChangeShapeType="1"/>
          </p:cNvCxnSpPr>
          <p:nvPr/>
        </p:nvCxnSpPr>
        <p:spPr bwMode="auto">
          <a:xfrm rot="16200000" flipV="1">
            <a:off x="4827619" y="5497374"/>
            <a:ext cx="584200" cy="9525"/>
          </a:xfrm>
          <a:prstGeom prst="line">
            <a:avLst/>
          </a:prstGeom>
          <a:noFill/>
          <a:ln w="57150">
            <a:solidFill>
              <a:srgbClr val="0095D6"/>
            </a:solidFill>
            <a:round/>
            <a:headEnd/>
            <a:tailEnd/>
          </a:ln>
        </p:spPr>
      </p:cxnSp>
      <p:cxnSp>
        <p:nvCxnSpPr>
          <p:cNvPr id="16" name="Straight Connector 18"/>
          <p:cNvCxnSpPr>
            <a:cxnSpLocks noChangeShapeType="1"/>
          </p:cNvCxnSpPr>
          <p:nvPr/>
        </p:nvCxnSpPr>
        <p:spPr bwMode="auto">
          <a:xfrm rot="16200000" flipV="1">
            <a:off x="6195250" y="5498168"/>
            <a:ext cx="584200" cy="7938"/>
          </a:xfrm>
          <a:prstGeom prst="line">
            <a:avLst/>
          </a:prstGeom>
          <a:noFill/>
          <a:ln w="57150">
            <a:solidFill>
              <a:srgbClr val="0095D6"/>
            </a:solidFill>
            <a:round/>
            <a:headEnd/>
            <a:tailEnd/>
          </a:ln>
        </p:spPr>
      </p:cxnSp>
      <p:cxnSp>
        <p:nvCxnSpPr>
          <p:cNvPr id="17" name="Straight Connector 19"/>
          <p:cNvCxnSpPr>
            <a:cxnSpLocks noChangeShapeType="1"/>
          </p:cNvCxnSpPr>
          <p:nvPr/>
        </p:nvCxnSpPr>
        <p:spPr bwMode="auto">
          <a:xfrm rot="16200000" flipV="1">
            <a:off x="7563675" y="5498168"/>
            <a:ext cx="584200" cy="7938"/>
          </a:xfrm>
          <a:prstGeom prst="line">
            <a:avLst/>
          </a:prstGeom>
          <a:noFill/>
          <a:ln w="57150">
            <a:solidFill>
              <a:srgbClr val="0095D6"/>
            </a:solidFill>
            <a:round/>
            <a:headEnd/>
            <a:tailEnd/>
          </a:ln>
        </p:spPr>
      </p:cxnSp>
      <p:pic>
        <p:nvPicPr>
          <p:cNvPr id="18" name="Picture 43" descr="Cisco_Unified_Presence_Serv"/>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23019" y="4698816"/>
            <a:ext cx="790575" cy="995363"/>
          </a:xfrm>
          <a:prstGeom prst="rect">
            <a:avLst/>
          </a:prstGeom>
          <a:noFill/>
          <a:ln w="9525">
            <a:noFill/>
            <a:miter lim="800000"/>
            <a:headEnd/>
            <a:tailEnd/>
          </a:ln>
        </p:spPr>
      </p:pic>
      <p:pic>
        <p:nvPicPr>
          <p:cNvPr id="19" name="Picture 63" descr="Unity_Serve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50181" y="4698816"/>
            <a:ext cx="588963" cy="968375"/>
          </a:xfrm>
          <a:prstGeom prst="rect">
            <a:avLst/>
          </a:prstGeom>
          <a:noFill/>
          <a:ln w="9525">
            <a:noFill/>
            <a:miter lim="800000"/>
            <a:headEnd/>
            <a:tailEnd/>
          </a:ln>
        </p:spPr>
      </p:pic>
      <p:sp>
        <p:nvSpPr>
          <p:cNvPr id="20" name="TextBox 20"/>
          <p:cNvSpPr txBox="1">
            <a:spLocks noChangeArrowheads="1"/>
          </p:cNvSpPr>
          <p:nvPr/>
        </p:nvSpPr>
        <p:spPr bwMode="auto">
          <a:xfrm>
            <a:off x="5403881" y="5857737"/>
            <a:ext cx="2100263" cy="366713"/>
          </a:xfrm>
          <a:prstGeom prst="rect">
            <a:avLst/>
          </a:prstGeom>
          <a:noFill/>
          <a:ln w="9525">
            <a:noFill/>
            <a:miter lim="800000"/>
            <a:headEnd/>
            <a:tailEnd/>
          </a:ln>
        </p:spPr>
        <p:txBody>
          <a:bodyPr wrap="none">
            <a:prstTxWarp prst="textNoShape">
              <a:avLst/>
            </a:prstTxWarp>
            <a:spAutoFit/>
          </a:bodyPr>
          <a:lstStyle/>
          <a:p>
            <a:pPr>
              <a:buClr>
                <a:srgbClr val="0096D6"/>
              </a:buClr>
              <a:buFont typeface="Arial" charset="0"/>
              <a:buNone/>
            </a:pPr>
            <a:r>
              <a:rPr lang="en-US" dirty="0">
                <a:solidFill>
                  <a:srgbClr val="0096D6"/>
                </a:solidFill>
                <a:ea typeface="ＭＳ Ｐゴシック" charset="-128"/>
                <a:cs typeface="ＭＳ Ｐゴシック" charset="-128"/>
                <a:sym typeface="Arial" charset="0"/>
              </a:rPr>
              <a:t>Corporate Network</a:t>
            </a:r>
          </a:p>
        </p:txBody>
      </p:sp>
      <p:sp>
        <p:nvSpPr>
          <p:cNvPr id="21" name="TextBox 21"/>
          <p:cNvSpPr txBox="1">
            <a:spLocks noChangeArrowheads="1"/>
          </p:cNvSpPr>
          <p:nvPr/>
        </p:nvSpPr>
        <p:spPr bwMode="auto">
          <a:xfrm>
            <a:off x="2019331" y="4940602"/>
            <a:ext cx="958850" cy="366713"/>
          </a:xfrm>
          <a:prstGeom prst="rect">
            <a:avLst/>
          </a:prstGeom>
          <a:noFill/>
          <a:ln w="9525">
            <a:noFill/>
            <a:miter lim="800000"/>
            <a:headEnd/>
            <a:tailEnd/>
          </a:ln>
        </p:spPr>
        <p:txBody>
          <a:bodyPr wrap="none">
            <a:prstTxWarp prst="textNoShape">
              <a:avLst/>
            </a:prstTxWarp>
            <a:spAutoFit/>
          </a:bodyPr>
          <a:lstStyle/>
          <a:p>
            <a:pPr>
              <a:buClr>
                <a:srgbClr val="0096D6"/>
              </a:buClr>
              <a:buFont typeface="Arial" charset="0"/>
              <a:buNone/>
            </a:pPr>
            <a:r>
              <a:rPr lang="en-US" dirty="0">
                <a:solidFill>
                  <a:srgbClr val="0096D6"/>
                </a:solidFill>
                <a:ea typeface="ＭＳ Ｐゴシック" charset="-128"/>
                <a:cs typeface="ＭＳ Ｐゴシック" charset="-128"/>
                <a:sym typeface="Arial" charset="0"/>
              </a:rPr>
              <a:t>Internet</a:t>
            </a:r>
          </a:p>
        </p:txBody>
      </p:sp>
      <p:sp>
        <p:nvSpPr>
          <p:cNvPr id="22" name="TextBox 22"/>
          <p:cNvSpPr txBox="1">
            <a:spLocks noChangeArrowheads="1"/>
          </p:cNvSpPr>
          <p:nvPr/>
        </p:nvSpPr>
        <p:spPr bwMode="auto">
          <a:xfrm>
            <a:off x="3134096" y="6039784"/>
            <a:ext cx="2425700" cy="369332"/>
          </a:xfrm>
          <a:prstGeom prst="rect">
            <a:avLst/>
          </a:prstGeom>
          <a:noFill/>
          <a:ln w="9525">
            <a:noFill/>
            <a:miter lim="800000"/>
            <a:headEnd/>
            <a:tailEnd/>
          </a:ln>
        </p:spPr>
        <p:txBody>
          <a:bodyPr wrap="square">
            <a:prstTxWarp prst="textNoShape">
              <a:avLst/>
            </a:prstTxWarp>
            <a:spAutoFit/>
          </a:bodyPr>
          <a:lstStyle/>
          <a:p>
            <a:pPr>
              <a:buClr>
                <a:srgbClr val="0096D6"/>
              </a:buClr>
              <a:buFont typeface="Arial" charset="0"/>
              <a:buNone/>
            </a:pPr>
            <a:r>
              <a:rPr lang="en-US" dirty="0">
                <a:solidFill>
                  <a:srgbClr val="0096D6"/>
                </a:solidFill>
                <a:ea typeface="ＭＳ Ｐゴシック" charset="-128"/>
                <a:cs typeface="ＭＳ Ｐゴシック" charset="-128"/>
                <a:sym typeface="Arial" charset="0"/>
              </a:rPr>
              <a:t>Cisco </a:t>
            </a:r>
            <a:r>
              <a:rPr lang="en-US" dirty="0" smtClean="0">
                <a:solidFill>
                  <a:srgbClr val="0096D6"/>
                </a:solidFill>
                <a:ea typeface="ＭＳ Ｐゴシック" charset="-128"/>
                <a:cs typeface="ＭＳ Ｐゴシック" charset="-128"/>
                <a:sym typeface="Arial" charset="0"/>
              </a:rPr>
              <a:t>ASA </a:t>
            </a:r>
            <a:endParaRPr lang="en-US" dirty="0">
              <a:solidFill>
                <a:srgbClr val="0096D6"/>
              </a:solidFill>
              <a:ea typeface="ＭＳ Ｐゴシック" charset="-128"/>
              <a:cs typeface="ＭＳ Ｐゴシック" charset="-128"/>
              <a:sym typeface="Arial" charset="0"/>
            </a:endParaRPr>
          </a:p>
        </p:txBody>
      </p:sp>
      <p:pic>
        <p:nvPicPr>
          <p:cNvPr id="23" name="Picture 11" descr="Cisco_CallManage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41881" y="4987741"/>
            <a:ext cx="762000" cy="719138"/>
          </a:xfrm>
          <a:prstGeom prst="rect">
            <a:avLst/>
          </a:prstGeom>
          <a:noFill/>
          <a:ln w="9525">
            <a:noFill/>
            <a:miter lim="800000"/>
            <a:headEnd/>
            <a:tailEnd/>
          </a:ln>
        </p:spPr>
      </p:pic>
      <p:pic>
        <p:nvPicPr>
          <p:cNvPr id="4" name="Picture 3" descr="Jabber_dialpad_samsung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8879" y="4503947"/>
            <a:ext cx="488805" cy="933981"/>
          </a:xfrm>
          <a:prstGeom prst="rect">
            <a:avLst/>
          </a:prstGeom>
        </p:spPr>
      </p:pic>
      <p:pic>
        <p:nvPicPr>
          <p:cNvPr id="11" name="Picture 10" descr="Active-Keypad.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721" y="5387318"/>
            <a:ext cx="490686" cy="960038"/>
          </a:xfrm>
          <a:prstGeom prst="rect">
            <a:avLst/>
          </a:prstGeom>
        </p:spPr>
      </p:pic>
      <p:pic>
        <p:nvPicPr>
          <p:cNvPr id="24" name="Picture 23" descr="JabberSwirl_from_Michael.png">
            <a:hlinkClick r:id="rId12"/>
          </p:cNvPr>
          <p:cNvPicPr>
            <a:picLocks noChangeAspect="1"/>
          </p:cNvPicPr>
          <p:nvPr/>
        </p:nvPicPr>
        <p:blipFill>
          <a:blip r:embed="rId13" cstate="email"/>
          <a:stretch>
            <a:fillRect/>
          </a:stretch>
        </p:blipFill>
        <p:spPr>
          <a:xfrm>
            <a:off x="359072" y="4604025"/>
            <a:ext cx="342257" cy="342257"/>
          </a:xfrm>
          <a:prstGeom prst="rect">
            <a:avLst/>
          </a:prstGeom>
        </p:spPr>
      </p:pic>
      <p:pic>
        <p:nvPicPr>
          <p:cNvPr id="26" name="Picture 25"/>
          <p:cNvPicPr>
            <a:picLocks noChangeAspect="1"/>
          </p:cNvPicPr>
          <p:nvPr/>
        </p:nvPicPr>
        <p:blipFill>
          <a:blip r:embed="rId14"/>
          <a:stretch>
            <a:fillRect/>
          </a:stretch>
        </p:blipFill>
        <p:spPr>
          <a:xfrm>
            <a:off x="1897733" y="5517053"/>
            <a:ext cx="296503" cy="296503"/>
          </a:xfrm>
          <a:prstGeom prst="rect">
            <a:avLst/>
          </a:prstGeom>
        </p:spPr>
      </p:pic>
      <p:pic>
        <p:nvPicPr>
          <p:cNvPr id="25" name="Picture 24"/>
          <p:cNvPicPr>
            <a:picLocks noChangeAspect="1"/>
          </p:cNvPicPr>
          <p:nvPr/>
        </p:nvPicPr>
        <p:blipFill>
          <a:blip r:embed="rId14"/>
          <a:stretch>
            <a:fillRect/>
          </a:stretch>
        </p:blipFill>
        <p:spPr>
          <a:xfrm>
            <a:off x="683678" y="4894165"/>
            <a:ext cx="376876" cy="376876"/>
          </a:xfrm>
          <a:prstGeom prst="rect">
            <a:avLst/>
          </a:prstGeom>
        </p:spPr>
      </p:pic>
    </p:spTree>
    <p:extLst>
      <p:ext uri="{BB962C8B-B14F-4D97-AF65-F5344CB8AC3E}">
        <p14:creationId xmlns:p14="http://schemas.microsoft.com/office/powerpoint/2010/main" val="271949459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a:spLocks noChangeArrowheads="1"/>
          </p:cNvSpPr>
          <p:nvPr/>
        </p:nvSpPr>
        <p:spPr bwMode="auto">
          <a:xfrm>
            <a:off x="381000" y="4842927"/>
            <a:ext cx="3938588" cy="385763"/>
          </a:xfrm>
          <a:prstGeom prst="roundRect">
            <a:avLst>
              <a:gd name="adj" fmla="val 50000"/>
            </a:avLst>
          </a:prstGeom>
          <a:solidFill>
            <a:srgbClr val="0096D6"/>
          </a:solidFill>
          <a:ln w="25400">
            <a:noFill/>
            <a:round/>
            <a:headEnd/>
            <a:tailEnd/>
          </a:ln>
          <a:effectLst>
            <a:outerShdw blurRad="63500" dist="50800" dir="5400000" algn="ctr" rotWithShape="0">
              <a:srgbClr val="000000">
                <a:alpha val="26999"/>
              </a:srgbClr>
            </a:outerShdw>
          </a:effectLst>
        </p:spPr>
        <p:txBody>
          <a:bodyPr anchor="ctr">
            <a:prstTxWarp prst="textNoShape">
              <a:avLst/>
            </a:prstTxWarp>
          </a:bodyPr>
          <a:lstStyle/>
          <a:p>
            <a:pPr algn="ctr"/>
            <a:endParaRPr lang="en-US" dirty="0">
              <a:solidFill>
                <a:srgbClr val="FFFFFF"/>
              </a:solidFill>
            </a:endParaRPr>
          </a:p>
        </p:txBody>
      </p:sp>
      <p:sp>
        <p:nvSpPr>
          <p:cNvPr id="37" name="Rounded Rectangle 36"/>
          <p:cNvSpPr>
            <a:spLocks noChangeArrowheads="1"/>
          </p:cNvSpPr>
          <p:nvPr/>
        </p:nvSpPr>
        <p:spPr bwMode="auto">
          <a:xfrm>
            <a:off x="4495800" y="4842927"/>
            <a:ext cx="3940175" cy="385763"/>
          </a:xfrm>
          <a:prstGeom prst="roundRect">
            <a:avLst>
              <a:gd name="adj" fmla="val 50000"/>
            </a:avLst>
          </a:prstGeom>
          <a:solidFill>
            <a:srgbClr val="0096D6"/>
          </a:solidFill>
          <a:ln w="25400">
            <a:noFill/>
            <a:round/>
            <a:headEnd/>
            <a:tailEnd/>
          </a:ln>
          <a:effectLst>
            <a:outerShdw blurRad="63500" dist="50800" dir="5400000" algn="ctr" rotWithShape="0">
              <a:srgbClr val="000000">
                <a:alpha val="26999"/>
              </a:srgbClr>
            </a:outerShdw>
          </a:effectLst>
        </p:spPr>
        <p:txBody>
          <a:bodyPr anchor="ctr">
            <a:prstTxWarp prst="textNoShape">
              <a:avLst/>
            </a:prstTxWarp>
          </a:bodyPr>
          <a:lstStyle/>
          <a:p>
            <a:pPr algn="ctr"/>
            <a:endParaRPr lang="en-US" dirty="0">
              <a:solidFill>
                <a:srgbClr val="FFFFFF"/>
              </a:solidFill>
            </a:endParaRPr>
          </a:p>
        </p:txBody>
      </p:sp>
      <p:sp>
        <p:nvSpPr>
          <p:cNvPr id="30" name="Title 29"/>
          <p:cNvSpPr>
            <a:spLocks noGrp="1"/>
          </p:cNvSpPr>
          <p:nvPr>
            <p:ph type="title"/>
          </p:nvPr>
        </p:nvSpPr>
        <p:spPr>
          <a:xfrm>
            <a:off x="402739" y="139700"/>
            <a:ext cx="8588861" cy="1034998"/>
          </a:xfrm>
        </p:spPr>
        <p:txBody>
          <a:bodyPr rtlCol="0"/>
          <a:lstStyle/>
          <a:p>
            <a:pPr fontAlgn="auto">
              <a:spcAft>
                <a:spcPts val="0"/>
              </a:spcAft>
              <a:defRPr/>
            </a:pPr>
            <a:r>
              <a:rPr dirty="0" smtClean="0"/>
              <a:t>Cisco Jabber -The Power to Collaborate</a:t>
            </a:r>
            <a:br>
              <a:rPr dirty="0" smtClean="0"/>
            </a:br>
            <a:r>
              <a:rPr sz="3200" dirty="0" smtClean="0">
                <a:solidFill>
                  <a:schemeClr val="tx1"/>
                </a:solidFill>
              </a:rPr>
              <a:t>All-in-One UC Application</a:t>
            </a:r>
            <a:endParaRPr spc="0" dirty="0">
              <a:solidFill>
                <a:schemeClr val="tx1"/>
              </a:solidFill>
            </a:endParaRPr>
          </a:p>
        </p:txBody>
      </p:sp>
      <p:sp>
        <p:nvSpPr>
          <p:cNvPr id="33802" name="Content Placeholder 21"/>
          <p:cNvSpPr>
            <a:spLocks noGrp="1"/>
          </p:cNvSpPr>
          <p:nvPr>
            <p:ph type="body" sz="quarter" idx="10"/>
          </p:nvPr>
        </p:nvSpPr>
        <p:spPr>
          <a:xfrm>
            <a:off x="446088" y="4870230"/>
            <a:ext cx="3868737" cy="1469992"/>
          </a:xfrm>
        </p:spPr>
        <p:txBody>
          <a:bodyPr>
            <a:normAutofit fontScale="92500" lnSpcReduction="20000"/>
          </a:bodyPr>
          <a:lstStyle/>
          <a:p>
            <a:pPr eaLnBrk="1" hangingPunct="1">
              <a:lnSpc>
                <a:spcPct val="100000"/>
              </a:lnSpc>
              <a:spcBef>
                <a:spcPts val="600"/>
              </a:spcBef>
              <a:buFont typeface="Arial" charset="0"/>
              <a:buNone/>
            </a:pPr>
            <a:r>
              <a:rPr sz="1900" b="1" dirty="0">
                <a:solidFill>
                  <a:srgbClr val="FFFFFF"/>
                </a:solidFill>
                <a:ea typeface="MS PGothic" charset="0"/>
              </a:rPr>
              <a:t>All-in-one UC Application </a:t>
            </a:r>
            <a:endParaRPr sz="1900" b="1" dirty="0" smtClean="0">
              <a:solidFill>
                <a:srgbClr val="FFFFFF"/>
              </a:solidFill>
              <a:ea typeface="MS PGothic" charset="0"/>
            </a:endParaRPr>
          </a:p>
          <a:p>
            <a:pPr eaLnBrk="1" hangingPunct="1">
              <a:lnSpc>
                <a:spcPct val="100000"/>
              </a:lnSpc>
              <a:spcBef>
                <a:spcPts val="600"/>
              </a:spcBef>
            </a:pPr>
            <a:endParaRPr sz="100" dirty="0" smtClean="0">
              <a:solidFill>
                <a:srgbClr val="7F7F7F"/>
              </a:solidFill>
              <a:ea typeface="MS PGothic" charset="0"/>
            </a:endParaRPr>
          </a:p>
          <a:p>
            <a:pPr eaLnBrk="1" hangingPunct="1">
              <a:lnSpc>
                <a:spcPct val="120000"/>
              </a:lnSpc>
              <a:spcBef>
                <a:spcPts val="600"/>
              </a:spcBef>
            </a:pPr>
            <a:r>
              <a:rPr sz="1900" dirty="0" smtClean="0">
                <a:solidFill>
                  <a:srgbClr val="004B6B"/>
                </a:solidFill>
                <a:ea typeface="MS PGothic" charset="0"/>
              </a:rPr>
              <a:t>Presence </a:t>
            </a:r>
            <a:r>
              <a:rPr sz="1900" dirty="0">
                <a:solidFill>
                  <a:srgbClr val="004B6B"/>
                </a:solidFill>
                <a:ea typeface="MS PGothic" charset="0"/>
              </a:rPr>
              <a:t>&amp; IM</a:t>
            </a:r>
          </a:p>
          <a:p>
            <a:pPr eaLnBrk="1" hangingPunct="1">
              <a:lnSpc>
                <a:spcPct val="120000"/>
              </a:lnSpc>
              <a:spcBef>
                <a:spcPts val="600"/>
              </a:spcBef>
            </a:pPr>
            <a:r>
              <a:rPr sz="1900" dirty="0">
                <a:solidFill>
                  <a:srgbClr val="004B6B"/>
                </a:solidFill>
                <a:ea typeface="MS PGothic" charset="0"/>
              </a:rPr>
              <a:t>Voice, Video, voice messaging</a:t>
            </a:r>
          </a:p>
          <a:p>
            <a:pPr eaLnBrk="1" hangingPunct="1">
              <a:lnSpc>
                <a:spcPct val="120000"/>
              </a:lnSpc>
              <a:spcBef>
                <a:spcPts val="600"/>
              </a:spcBef>
            </a:pPr>
            <a:r>
              <a:rPr sz="1900" dirty="0">
                <a:solidFill>
                  <a:srgbClr val="004B6B"/>
                </a:solidFill>
                <a:ea typeface="MS PGothic" charset="0"/>
              </a:rPr>
              <a:t>Desktop sharing, conferencing </a:t>
            </a:r>
          </a:p>
        </p:txBody>
      </p:sp>
      <p:sp>
        <p:nvSpPr>
          <p:cNvPr id="33803" name="Text Placeholder 42"/>
          <p:cNvSpPr>
            <a:spLocks noGrp="1"/>
          </p:cNvSpPr>
          <p:nvPr>
            <p:ph type="body" sz="quarter" idx="11"/>
          </p:nvPr>
        </p:nvSpPr>
        <p:spPr>
          <a:xfrm>
            <a:off x="4540250" y="4824970"/>
            <a:ext cx="4127500" cy="1547812"/>
          </a:xfrm>
        </p:spPr>
        <p:txBody>
          <a:bodyPr/>
          <a:lstStyle/>
          <a:p>
            <a:pPr eaLnBrk="1" hangingPunct="1">
              <a:lnSpc>
                <a:spcPct val="100000"/>
              </a:lnSpc>
              <a:spcBef>
                <a:spcPts val="600"/>
              </a:spcBef>
              <a:buFont typeface="Arial" charset="0"/>
              <a:buNone/>
            </a:pPr>
            <a:r>
              <a:rPr b="1" dirty="0">
                <a:solidFill>
                  <a:schemeClr val="bg1"/>
                </a:solidFill>
                <a:ea typeface="MS PGothic" charset="0"/>
              </a:rPr>
              <a:t>Collaborate from Any Workspace</a:t>
            </a:r>
            <a:endParaRPr b="1" dirty="0" smtClean="0">
              <a:solidFill>
                <a:schemeClr val="bg1"/>
              </a:solidFill>
              <a:ea typeface="MS PGothic" charset="0"/>
            </a:endParaRPr>
          </a:p>
          <a:p>
            <a:pPr eaLnBrk="1" hangingPunct="1">
              <a:lnSpc>
                <a:spcPct val="100000"/>
              </a:lnSpc>
              <a:spcBef>
                <a:spcPts val="600"/>
              </a:spcBef>
            </a:pPr>
            <a:endParaRPr sz="100" dirty="0" smtClean="0">
              <a:solidFill>
                <a:srgbClr val="0096D6"/>
              </a:solidFill>
              <a:ea typeface="MS PGothic" charset="0"/>
            </a:endParaRPr>
          </a:p>
          <a:p>
            <a:pPr eaLnBrk="1" hangingPunct="1">
              <a:lnSpc>
                <a:spcPct val="100000"/>
              </a:lnSpc>
              <a:spcBef>
                <a:spcPts val="600"/>
              </a:spcBef>
            </a:pPr>
            <a:r>
              <a:rPr dirty="0" smtClean="0">
                <a:solidFill>
                  <a:schemeClr val="tx1">
                    <a:lumMod val="50000"/>
                  </a:schemeClr>
                </a:solidFill>
                <a:ea typeface="MS PGothic" charset="0"/>
              </a:rPr>
              <a:t>PC</a:t>
            </a:r>
            <a:r>
              <a:rPr dirty="0">
                <a:solidFill>
                  <a:schemeClr val="tx1">
                    <a:lumMod val="50000"/>
                  </a:schemeClr>
                </a:solidFill>
                <a:ea typeface="MS PGothic" charset="0"/>
              </a:rPr>
              <a:t>, Mac, tablet, smart phone</a:t>
            </a:r>
          </a:p>
          <a:p>
            <a:pPr eaLnBrk="1" hangingPunct="1">
              <a:lnSpc>
                <a:spcPct val="100000"/>
              </a:lnSpc>
              <a:spcBef>
                <a:spcPts val="600"/>
              </a:spcBef>
            </a:pPr>
            <a:r>
              <a:rPr dirty="0">
                <a:solidFill>
                  <a:schemeClr val="tx1">
                    <a:lumMod val="50000"/>
                  </a:schemeClr>
                </a:solidFill>
                <a:ea typeface="MS PGothic" charset="0"/>
              </a:rPr>
              <a:t>On-premises and Cloud</a:t>
            </a:r>
          </a:p>
          <a:p>
            <a:pPr eaLnBrk="1" hangingPunct="1">
              <a:lnSpc>
                <a:spcPct val="100000"/>
              </a:lnSpc>
              <a:spcBef>
                <a:spcPts val="600"/>
              </a:spcBef>
            </a:pPr>
            <a:r>
              <a:rPr dirty="0">
                <a:solidFill>
                  <a:schemeClr val="tx1">
                    <a:lumMod val="50000"/>
                  </a:schemeClr>
                </a:solidFill>
                <a:ea typeface="MS PGothic" charset="0"/>
              </a:rPr>
              <a:t>Integration with Microsoft Office</a:t>
            </a:r>
          </a:p>
        </p:txBody>
      </p:sp>
      <p:grpSp>
        <p:nvGrpSpPr>
          <p:cNvPr id="2" name="Group 16"/>
          <p:cNvGrpSpPr/>
          <p:nvPr/>
        </p:nvGrpSpPr>
        <p:grpSpPr>
          <a:xfrm>
            <a:off x="823934" y="1328512"/>
            <a:ext cx="7215166" cy="3273117"/>
            <a:chOff x="823934" y="935491"/>
            <a:chExt cx="7215166" cy="3273117"/>
          </a:xfrm>
        </p:grpSpPr>
        <p:sp>
          <p:nvSpPr>
            <p:cNvPr id="60" name="Freeform 59"/>
            <p:cNvSpPr/>
            <p:nvPr/>
          </p:nvSpPr>
          <p:spPr bwMode="auto">
            <a:xfrm rot="17674856">
              <a:off x="2003148" y="483703"/>
              <a:ext cx="1495712" cy="3471176"/>
            </a:xfrm>
            <a:custGeom>
              <a:avLst/>
              <a:gdLst>
                <a:gd name="connsiteX0" fmla="*/ 0 w 574766"/>
                <a:gd name="connsiteY0" fmla="*/ 0 h 2272937"/>
                <a:gd name="connsiteX1" fmla="*/ 574766 w 574766"/>
                <a:gd name="connsiteY1" fmla="*/ 0 h 2272937"/>
                <a:gd name="connsiteX2" fmla="*/ 574766 w 574766"/>
                <a:gd name="connsiteY2" fmla="*/ 2272937 h 2272937"/>
                <a:gd name="connsiteX3" fmla="*/ 0 w 574766"/>
                <a:gd name="connsiteY3" fmla="*/ 2272937 h 2272937"/>
                <a:gd name="connsiteX4" fmla="*/ 0 w 574766"/>
                <a:gd name="connsiteY4" fmla="*/ 0 h 2272937"/>
                <a:gd name="connsiteX0" fmla="*/ 0 w 574766"/>
                <a:gd name="connsiteY0" fmla="*/ 0 h 2290354"/>
                <a:gd name="connsiteX1" fmla="*/ 574766 w 574766"/>
                <a:gd name="connsiteY1" fmla="*/ 0 h 2290354"/>
                <a:gd name="connsiteX2" fmla="*/ 574766 w 574766"/>
                <a:gd name="connsiteY2" fmla="*/ 2272937 h 2290354"/>
                <a:gd name="connsiteX3" fmla="*/ 226423 w 574766"/>
                <a:gd name="connsiteY3" fmla="*/ 2290354 h 2290354"/>
                <a:gd name="connsiteX4" fmla="*/ 0 w 574766"/>
                <a:gd name="connsiteY4" fmla="*/ 0 h 2290354"/>
                <a:gd name="connsiteX0" fmla="*/ 0 w 574766"/>
                <a:gd name="connsiteY0" fmla="*/ 0 h 2290354"/>
                <a:gd name="connsiteX1" fmla="*/ 574766 w 574766"/>
                <a:gd name="connsiteY1" fmla="*/ 0 h 2290354"/>
                <a:gd name="connsiteX2" fmla="*/ 374469 w 574766"/>
                <a:gd name="connsiteY2" fmla="*/ 2272937 h 2290354"/>
                <a:gd name="connsiteX3" fmla="*/ 226423 w 574766"/>
                <a:gd name="connsiteY3" fmla="*/ 2290354 h 2290354"/>
                <a:gd name="connsiteX4" fmla="*/ 0 w 574766"/>
                <a:gd name="connsiteY4" fmla="*/ 0 h 2290354"/>
                <a:gd name="connsiteX0" fmla="*/ 0 w 789548"/>
                <a:gd name="connsiteY0" fmla="*/ 420035 h 2290354"/>
                <a:gd name="connsiteX1" fmla="*/ 789548 w 789548"/>
                <a:gd name="connsiteY1" fmla="*/ 0 h 2290354"/>
                <a:gd name="connsiteX2" fmla="*/ 589251 w 789548"/>
                <a:gd name="connsiteY2" fmla="*/ 2272937 h 2290354"/>
                <a:gd name="connsiteX3" fmla="*/ 441205 w 789548"/>
                <a:gd name="connsiteY3" fmla="*/ 2290354 h 2290354"/>
                <a:gd name="connsiteX4" fmla="*/ 0 w 789548"/>
                <a:gd name="connsiteY4" fmla="*/ 420035 h 2290354"/>
                <a:gd name="connsiteX0" fmla="*/ 0 w 874874"/>
                <a:gd name="connsiteY0" fmla="*/ 367607 h 2237926"/>
                <a:gd name="connsiteX1" fmla="*/ 874874 w 874874"/>
                <a:gd name="connsiteY1" fmla="*/ 0 h 2237926"/>
                <a:gd name="connsiteX2" fmla="*/ 589251 w 874874"/>
                <a:gd name="connsiteY2" fmla="*/ 2220509 h 2237926"/>
                <a:gd name="connsiteX3" fmla="*/ 441205 w 874874"/>
                <a:gd name="connsiteY3" fmla="*/ 2237926 h 2237926"/>
                <a:gd name="connsiteX4" fmla="*/ 0 w 874874"/>
                <a:gd name="connsiteY4" fmla="*/ 367607 h 2237926"/>
                <a:gd name="connsiteX0" fmla="*/ 0 w 874874"/>
                <a:gd name="connsiteY0" fmla="*/ 367607 h 2220509"/>
                <a:gd name="connsiteX1" fmla="*/ 874874 w 874874"/>
                <a:gd name="connsiteY1" fmla="*/ 0 h 2220509"/>
                <a:gd name="connsiteX2" fmla="*/ 589251 w 874874"/>
                <a:gd name="connsiteY2" fmla="*/ 2220509 h 2220509"/>
                <a:gd name="connsiteX3" fmla="*/ 585077 w 874874"/>
                <a:gd name="connsiteY3" fmla="*/ 2213943 h 2220509"/>
                <a:gd name="connsiteX4" fmla="*/ 0 w 874874"/>
                <a:gd name="connsiteY4" fmla="*/ 367607 h 2220509"/>
                <a:gd name="connsiteX0" fmla="*/ 0 w 1320813"/>
                <a:gd name="connsiteY0" fmla="*/ 0 h 2745024"/>
                <a:gd name="connsiteX1" fmla="*/ 1320813 w 1320813"/>
                <a:gd name="connsiteY1" fmla="*/ 524515 h 2745024"/>
                <a:gd name="connsiteX2" fmla="*/ 1035190 w 1320813"/>
                <a:gd name="connsiteY2" fmla="*/ 2745024 h 2745024"/>
                <a:gd name="connsiteX3" fmla="*/ 1031016 w 1320813"/>
                <a:gd name="connsiteY3" fmla="*/ 2738458 h 2745024"/>
                <a:gd name="connsiteX4" fmla="*/ 0 w 1320813"/>
                <a:gd name="connsiteY4" fmla="*/ 0 h 2745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13" h="2745024">
                  <a:moveTo>
                    <a:pt x="0" y="0"/>
                  </a:moveTo>
                  <a:lnTo>
                    <a:pt x="1320813" y="524515"/>
                  </a:lnTo>
                  <a:lnTo>
                    <a:pt x="1035190" y="2745024"/>
                  </a:lnTo>
                  <a:lnTo>
                    <a:pt x="1031016" y="2738458"/>
                  </a:lnTo>
                  <a:lnTo>
                    <a:pt x="0" y="0"/>
                  </a:lnTo>
                  <a:close/>
                </a:path>
              </a:pathLst>
            </a:custGeom>
            <a:gradFill flip="none" rotWithShape="1">
              <a:gsLst>
                <a:gs pos="0">
                  <a:schemeClr val="tx2">
                    <a:alpha val="0"/>
                  </a:schemeClr>
                </a:gs>
                <a:gs pos="55000">
                  <a:schemeClr val="tx2">
                    <a:alpha val="33000"/>
                  </a:schemeClr>
                </a:gs>
                <a:gs pos="100000">
                  <a:schemeClr val="accent1">
                    <a:alpha val="27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MS PGothic" charset="0"/>
                <a:cs typeface="MS PGothic" charset="0"/>
              </a:endParaRPr>
            </a:p>
          </p:txBody>
        </p:sp>
        <p:grpSp>
          <p:nvGrpSpPr>
            <p:cNvPr id="3" name="Group 13"/>
            <p:cNvGrpSpPr/>
            <p:nvPr/>
          </p:nvGrpSpPr>
          <p:grpSpPr>
            <a:xfrm>
              <a:off x="823934" y="1753123"/>
              <a:ext cx="3579483" cy="2373640"/>
              <a:chOff x="679340" y="1774894"/>
              <a:chExt cx="3579483" cy="2373640"/>
            </a:xfrm>
          </p:grpSpPr>
          <p:sp>
            <p:nvSpPr>
              <p:cNvPr id="58" name="Freeform 57"/>
              <p:cNvSpPr/>
              <p:nvPr/>
            </p:nvSpPr>
            <p:spPr bwMode="auto">
              <a:xfrm rot="15624157">
                <a:off x="2001983" y="868061"/>
                <a:ext cx="1350007" cy="3163673"/>
              </a:xfrm>
              <a:custGeom>
                <a:avLst/>
                <a:gdLst>
                  <a:gd name="connsiteX0" fmla="*/ 0 w 574766"/>
                  <a:gd name="connsiteY0" fmla="*/ 0 h 2272937"/>
                  <a:gd name="connsiteX1" fmla="*/ 574766 w 574766"/>
                  <a:gd name="connsiteY1" fmla="*/ 0 h 2272937"/>
                  <a:gd name="connsiteX2" fmla="*/ 574766 w 574766"/>
                  <a:gd name="connsiteY2" fmla="*/ 2272937 h 2272937"/>
                  <a:gd name="connsiteX3" fmla="*/ 0 w 574766"/>
                  <a:gd name="connsiteY3" fmla="*/ 2272937 h 2272937"/>
                  <a:gd name="connsiteX4" fmla="*/ 0 w 574766"/>
                  <a:gd name="connsiteY4" fmla="*/ 0 h 2272937"/>
                  <a:gd name="connsiteX0" fmla="*/ 0 w 574766"/>
                  <a:gd name="connsiteY0" fmla="*/ 0 h 2290354"/>
                  <a:gd name="connsiteX1" fmla="*/ 574766 w 574766"/>
                  <a:gd name="connsiteY1" fmla="*/ 0 h 2290354"/>
                  <a:gd name="connsiteX2" fmla="*/ 574766 w 574766"/>
                  <a:gd name="connsiteY2" fmla="*/ 2272937 h 2290354"/>
                  <a:gd name="connsiteX3" fmla="*/ 226423 w 574766"/>
                  <a:gd name="connsiteY3" fmla="*/ 2290354 h 2290354"/>
                  <a:gd name="connsiteX4" fmla="*/ 0 w 574766"/>
                  <a:gd name="connsiteY4" fmla="*/ 0 h 2290354"/>
                  <a:gd name="connsiteX0" fmla="*/ 0 w 574766"/>
                  <a:gd name="connsiteY0" fmla="*/ 0 h 2290354"/>
                  <a:gd name="connsiteX1" fmla="*/ 574766 w 574766"/>
                  <a:gd name="connsiteY1" fmla="*/ 0 h 2290354"/>
                  <a:gd name="connsiteX2" fmla="*/ 374469 w 574766"/>
                  <a:gd name="connsiteY2" fmla="*/ 2272937 h 2290354"/>
                  <a:gd name="connsiteX3" fmla="*/ 226423 w 574766"/>
                  <a:gd name="connsiteY3" fmla="*/ 2290354 h 2290354"/>
                  <a:gd name="connsiteX4" fmla="*/ 0 w 574766"/>
                  <a:gd name="connsiteY4" fmla="*/ 0 h 2290354"/>
                  <a:gd name="connsiteX0" fmla="*/ 0 w 1200495"/>
                  <a:gd name="connsiteY0" fmla="*/ 0 h 2290354"/>
                  <a:gd name="connsiteX1" fmla="*/ 1200495 w 1200495"/>
                  <a:gd name="connsiteY1" fmla="*/ 310220 h 2290354"/>
                  <a:gd name="connsiteX2" fmla="*/ 374469 w 1200495"/>
                  <a:gd name="connsiteY2" fmla="*/ 2272937 h 2290354"/>
                  <a:gd name="connsiteX3" fmla="*/ 226423 w 1200495"/>
                  <a:gd name="connsiteY3" fmla="*/ 2290354 h 2290354"/>
                  <a:gd name="connsiteX4" fmla="*/ 0 w 1200495"/>
                  <a:gd name="connsiteY4" fmla="*/ 0 h 2290354"/>
                  <a:gd name="connsiteX0" fmla="*/ 0 w 1276625"/>
                  <a:gd name="connsiteY0" fmla="*/ 0 h 2040076"/>
                  <a:gd name="connsiteX1" fmla="*/ 1276625 w 1276625"/>
                  <a:gd name="connsiteY1" fmla="*/ 59942 h 2040076"/>
                  <a:gd name="connsiteX2" fmla="*/ 450599 w 1276625"/>
                  <a:gd name="connsiteY2" fmla="*/ 2022659 h 2040076"/>
                  <a:gd name="connsiteX3" fmla="*/ 302553 w 1276625"/>
                  <a:gd name="connsiteY3" fmla="*/ 2040076 h 2040076"/>
                  <a:gd name="connsiteX4" fmla="*/ 0 w 1276625"/>
                  <a:gd name="connsiteY4" fmla="*/ 0 h 2040076"/>
                  <a:gd name="connsiteX0" fmla="*/ 0 w 1136769"/>
                  <a:gd name="connsiteY0" fmla="*/ 18969 h 2059045"/>
                  <a:gd name="connsiteX1" fmla="*/ 1136769 w 1136769"/>
                  <a:gd name="connsiteY1" fmla="*/ 0 h 2059045"/>
                  <a:gd name="connsiteX2" fmla="*/ 450599 w 1136769"/>
                  <a:gd name="connsiteY2" fmla="*/ 2041628 h 2059045"/>
                  <a:gd name="connsiteX3" fmla="*/ 302553 w 1136769"/>
                  <a:gd name="connsiteY3" fmla="*/ 2059045 h 2059045"/>
                  <a:gd name="connsiteX4" fmla="*/ 0 w 1136769"/>
                  <a:gd name="connsiteY4" fmla="*/ 18969 h 2059045"/>
                  <a:gd name="connsiteX0" fmla="*/ 0 w 1297489"/>
                  <a:gd name="connsiteY0" fmla="*/ 0 h 2189937"/>
                  <a:gd name="connsiteX1" fmla="*/ 1297489 w 1297489"/>
                  <a:gd name="connsiteY1" fmla="*/ 130892 h 2189937"/>
                  <a:gd name="connsiteX2" fmla="*/ 611319 w 1297489"/>
                  <a:gd name="connsiteY2" fmla="*/ 2172520 h 2189937"/>
                  <a:gd name="connsiteX3" fmla="*/ 463273 w 1297489"/>
                  <a:gd name="connsiteY3" fmla="*/ 2189937 h 2189937"/>
                  <a:gd name="connsiteX4" fmla="*/ 0 w 1297489"/>
                  <a:gd name="connsiteY4" fmla="*/ 0 h 2189937"/>
                  <a:gd name="connsiteX0" fmla="*/ 0 w 1297489"/>
                  <a:gd name="connsiteY0" fmla="*/ 0 h 2189937"/>
                  <a:gd name="connsiteX1" fmla="*/ 1297489 w 1297489"/>
                  <a:gd name="connsiteY1" fmla="*/ 130892 h 2189937"/>
                  <a:gd name="connsiteX2" fmla="*/ 468144 w 1297489"/>
                  <a:gd name="connsiteY2" fmla="*/ 2188892 h 2189937"/>
                  <a:gd name="connsiteX3" fmla="*/ 463273 w 1297489"/>
                  <a:gd name="connsiteY3" fmla="*/ 2189937 h 2189937"/>
                  <a:gd name="connsiteX4" fmla="*/ 0 w 1297489"/>
                  <a:gd name="connsiteY4" fmla="*/ 0 h 2189937"/>
                  <a:gd name="connsiteX0" fmla="*/ 0 w 1360477"/>
                  <a:gd name="connsiteY0" fmla="*/ 0 h 2189937"/>
                  <a:gd name="connsiteX1" fmla="*/ 1360477 w 1360477"/>
                  <a:gd name="connsiteY1" fmla="*/ 220751 h 2189937"/>
                  <a:gd name="connsiteX2" fmla="*/ 468144 w 1360477"/>
                  <a:gd name="connsiteY2" fmla="*/ 2188892 h 2189937"/>
                  <a:gd name="connsiteX3" fmla="*/ 463273 w 1360477"/>
                  <a:gd name="connsiteY3" fmla="*/ 2189937 h 2189937"/>
                  <a:gd name="connsiteX4" fmla="*/ 0 w 1360477"/>
                  <a:gd name="connsiteY4" fmla="*/ 0 h 2189937"/>
                  <a:gd name="connsiteX0" fmla="*/ 0 w 1143752"/>
                  <a:gd name="connsiteY0" fmla="*/ 0 h 2121973"/>
                  <a:gd name="connsiteX1" fmla="*/ 1143752 w 1143752"/>
                  <a:gd name="connsiteY1" fmla="*/ 152787 h 2121973"/>
                  <a:gd name="connsiteX2" fmla="*/ 251419 w 1143752"/>
                  <a:gd name="connsiteY2" fmla="*/ 2120928 h 2121973"/>
                  <a:gd name="connsiteX3" fmla="*/ 246548 w 1143752"/>
                  <a:gd name="connsiteY3" fmla="*/ 2121973 h 2121973"/>
                  <a:gd name="connsiteX4" fmla="*/ 0 w 1143752"/>
                  <a:gd name="connsiteY4" fmla="*/ 0 h 2121973"/>
                  <a:gd name="connsiteX0" fmla="*/ 0 w 1231184"/>
                  <a:gd name="connsiteY0" fmla="*/ 0 h 2121973"/>
                  <a:gd name="connsiteX1" fmla="*/ 1231184 w 1231184"/>
                  <a:gd name="connsiteY1" fmla="*/ 136319 h 2121973"/>
                  <a:gd name="connsiteX2" fmla="*/ 251419 w 1231184"/>
                  <a:gd name="connsiteY2" fmla="*/ 2120928 h 2121973"/>
                  <a:gd name="connsiteX3" fmla="*/ 246548 w 1231184"/>
                  <a:gd name="connsiteY3" fmla="*/ 2121973 h 2121973"/>
                  <a:gd name="connsiteX4" fmla="*/ 0 w 1231184"/>
                  <a:gd name="connsiteY4" fmla="*/ 0 h 212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84" h="2121973">
                    <a:moveTo>
                      <a:pt x="0" y="0"/>
                    </a:moveTo>
                    <a:lnTo>
                      <a:pt x="1231184" y="136319"/>
                    </a:lnTo>
                    <a:lnTo>
                      <a:pt x="251419" y="2120928"/>
                    </a:lnTo>
                    <a:lnTo>
                      <a:pt x="246548" y="2121973"/>
                    </a:lnTo>
                    <a:lnTo>
                      <a:pt x="0" y="0"/>
                    </a:lnTo>
                    <a:close/>
                  </a:path>
                </a:pathLst>
              </a:custGeom>
              <a:gradFill flip="none" rotWithShape="1">
                <a:gsLst>
                  <a:gs pos="0">
                    <a:schemeClr val="tx2">
                      <a:alpha val="0"/>
                    </a:schemeClr>
                  </a:gs>
                  <a:gs pos="55000">
                    <a:schemeClr val="tx2">
                      <a:alpha val="33000"/>
                    </a:schemeClr>
                  </a:gs>
                  <a:gs pos="100000">
                    <a:schemeClr val="accent1">
                      <a:alpha val="27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MS PGothic" charset="0"/>
                  <a:cs typeface="MS PGothic" charset="0"/>
                </a:endParaRPr>
              </a:p>
            </p:txBody>
          </p:sp>
          <p:pic>
            <p:nvPicPr>
              <p:cNvPr id="59" name="Picture 58" descr="BBTorch_ContactList_300ppi.png"/>
              <p:cNvPicPr>
                <a:picLocks noChangeAspect="1"/>
              </p:cNvPicPr>
              <p:nvPr/>
            </p:nvPicPr>
            <p:blipFill>
              <a:blip r:embed="rId3" cstate="screen"/>
              <a:srcRect/>
              <a:stretch>
                <a:fillRect/>
              </a:stretch>
            </p:blipFill>
            <p:spPr bwMode="auto">
              <a:xfrm>
                <a:off x="679340" y="2678531"/>
                <a:ext cx="850900" cy="1470003"/>
              </a:xfrm>
              <a:prstGeom prst="rect">
                <a:avLst/>
              </a:prstGeom>
              <a:noFill/>
              <a:ln w="9525">
                <a:noFill/>
                <a:miter lim="800000"/>
                <a:headEnd/>
                <a:tailEnd/>
              </a:ln>
            </p:spPr>
          </p:pic>
        </p:grpSp>
        <p:grpSp>
          <p:nvGrpSpPr>
            <p:cNvPr id="4" name="Group 12"/>
            <p:cNvGrpSpPr/>
            <p:nvPr/>
          </p:nvGrpSpPr>
          <p:grpSpPr>
            <a:xfrm>
              <a:off x="1803400" y="2571385"/>
              <a:ext cx="2951299" cy="1637223"/>
              <a:chOff x="1658806" y="2703795"/>
              <a:chExt cx="2951299" cy="1637223"/>
            </a:xfrm>
          </p:grpSpPr>
          <p:pic>
            <p:nvPicPr>
              <p:cNvPr id="56" name="Picture 3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8806" y="2857500"/>
                <a:ext cx="823419" cy="1483518"/>
              </a:xfrm>
              <a:prstGeom prst="rect">
                <a:avLst/>
              </a:prstGeom>
              <a:noFill/>
              <a:ln w="9525">
                <a:noFill/>
                <a:miter lim="800000"/>
                <a:headEnd/>
                <a:tailEnd/>
              </a:ln>
            </p:spPr>
          </p:pic>
          <p:sp>
            <p:nvSpPr>
              <p:cNvPr id="57" name="Freeform 56"/>
              <p:cNvSpPr/>
              <p:nvPr/>
            </p:nvSpPr>
            <p:spPr bwMode="auto">
              <a:xfrm rot="15209804">
                <a:off x="2491209" y="1975815"/>
                <a:ext cx="1390916" cy="2846876"/>
              </a:xfrm>
              <a:custGeom>
                <a:avLst/>
                <a:gdLst>
                  <a:gd name="connsiteX0" fmla="*/ 0 w 574766"/>
                  <a:gd name="connsiteY0" fmla="*/ 0 h 2272937"/>
                  <a:gd name="connsiteX1" fmla="*/ 574766 w 574766"/>
                  <a:gd name="connsiteY1" fmla="*/ 0 h 2272937"/>
                  <a:gd name="connsiteX2" fmla="*/ 574766 w 574766"/>
                  <a:gd name="connsiteY2" fmla="*/ 2272937 h 2272937"/>
                  <a:gd name="connsiteX3" fmla="*/ 0 w 574766"/>
                  <a:gd name="connsiteY3" fmla="*/ 2272937 h 2272937"/>
                  <a:gd name="connsiteX4" fmla="*/ 0 w 574766"/>
                  <a:gd name="connsiteY4" fmla="*/ 0 h 2272937"/>
                  <a:gd name="connsiteX0" fmla="*/ 0 w 574766"/>
                  <a:gd name="connsiteY0" fmla="*/ 0 h 2290354"/>
                  <a:gd name="connsiteX1" fmla="*/ 574766 w 574766"/>
                  <a:gd name="connsiteY1" fmla="*/ 0 h 2290354"/>
                  <a:gd name="connsiteX2" fmla="*/ 574766 w 574766"/>
                  <a:gd name="connsiteY2" fmla="*/ 2272937 h 2290354"/>
                  <a:gd name="connsiteX3" fmla="*/ 226423 w 574766"/>
                  <a:gd name="connsiteY3" fmla="*/ 2290354 h 2290354"/>
                  <a:gd name="connsiteX4" fmla="*/ 0 w 574766"/>
                  <a:gd name="connsiteY4" fmla="*/ 0 h 2290354"/>
                  <a:gd name="connsiteX0" fmla="*/ 0 w 574766"/>
                  <a:gd name="connsiteY0" fmla="*/ 0 h 2290354"/>
                  <a:gd name="connsiteX1" fmla="*/ 574766 w 574766"/>
                  <a:gd name="connsiteY1" fmla="*/ 0 h 2290354"/>
                  <a:gd name="connsiteX2" fmla="*/ 374469 w 574766"/>
                  <a:gd name="connsiteY2" fmla="*/ 2272937 h 2290354"/>
                  <a:gd name="connsiteX3" fmla="*/ 226423 w 574766"/>
                  <a:gd name="connsiteY3" fmla="*/ 2290354 h 2290354"/>
                  <a:gd name="connsiteX4" fmla="*/ 0 w 574766"/>
                  <a:gd name="connsiteY4" fmla="*/ 0 h 2290354"/>
                  <a:gd name="connsiteX0" fmla="*/ 0 w 574766"/>
                  <a:gd name="connsiteY0" fmla="*/ 0 h 2471917"/>
                  <a:gd name="connsiteX1" fmla="*/ 574766 w 574766"/>
                  <a:gd name="connsiteY1" fmla="*/ 0 h 2471917"/>
                  <a:gd name="connsiteX2" fmla="*/ 364305 w 574766"/>
                  <a:gd name="connsiteY2" fmla="*/ 2471917 h 2471917"/>
                  <a:gd name="connsiteX3" fmla="*/ 226423 w 574766"/>
                  <a:gd name="connsiteY3" fmla="*/ 2290354 h 2471917"/>
                  <a:gd name="connsiteX4" fmla="*/ 0 w 574766"/>
                  <a:gd name="connsiteY4" fmla="*/ 0 h 2471917"/>
                  <a:gd name="connsiteX0" fmla="*/ 0 w 574766"/>
                  <a:gd name="connsiteY0" fmla="*/ 0 h 2485528"/>
                  <a:gd name="connsiteX1" fmla="*/ 574766 w 574766"/>
                  <a:gd name="connsiteY1" fmla="*/ 0 h 2485528"/>
                  <a:gd name="connsiteX2" fmla="*/ 364305 w 574766"/>
                  <a:gd name="connsiteY2" fmla="*/ 2471917 h 2485528"/>
                  <a:gd name="connsiteX3" fmla="*/ 383870 w 574766"/>
                  <a:gd name="connsiteY3" fmla="*/ 2485528 h 2485528"/>
                  <a:gd name="connsiteX4" fmla="*/ 0 w 574766"/>
                  <a:gd name="connsiteY4" fmla="*/ 0 h 2485528"/>
                  <a:gd name="connsiteX0" fmla="*/ 0 w 1530315"/>
                  <a:gd name="connsiteY0" fmla="*/ 687946 h 2485528"/>
                  <a:gd name="connsiteX1" fmla="*/ 1530315 w 1530315"/>
                  <a:gd name="connsiteY1" fmla="*/ 0 h 2485528"/>
                  <a:gd name="connsiteX2" fmla="*/ 1319854 w 1530315"/>
                  <a:gd name="connsiteY2" fmla="*/ 2471917 h 2485528"/>
                  <a:gd name="connsiteX3" fmla="*/ 1339419 w 1530315"/>
                  <a:gd name="connsiteY3" fmla="*/ 2485528 h 2485528"/>
                  <a:gd name="connsiteX4" fmla="*/ 0 w 1530315"/>
                  <a:gd name="connsiteY4" fmla="*/ 687946 h 2485528"/>
                  <a:gd name="connsiteX0" fmla="*/ 0 w 1468194"/>
                  <a:gd name="connsiteY0" fmla="*/ 0 h 1797582"/>
                  <a:gd name="connsiteX1" fmla="*/ 1468194 w 1468194"/>
                  <a:gd name="connsiteY1" fmla="*/ 282362 h 1797582"/>
                  <a:gd name="connsiteX2" fmla="*/ 1319854 w 1468194"/>
                  <a:gd name="connsiteY2" fmla="*/ 1783971 h 1797582"/>
                  <a:gd name="connsiteX3" fmla="*/ 1339419 w 1468194"/>
                  <a:gd name="connsiteY3" fmla="*/ 1797582 h 1797582"/>
                  <a:gd name="connsiteX4" fmla="*/ 0 w 1468194"/>
                  <a:gd name="connsiteY4" fmla="*/ 0 h 1797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194" h="1797582">
                    <a:moveTo>
                      <a:pt x="0" y="0"/>
                    </a:moveTo>
                    <a:lnTo>
                      <a:pt x="1468194" y="282362"/>
                    </a:lnTo>
                    <a:lnTo>
                      <a:pt x="1319854" y="1783971"/>
                    </a:lnTo>
                    <a:lnTo>
                      <a:pt x="1339419" y="1797582"/>
                    </a:lnTo>
                    <a:lnTo>
                      <a:pt x="0" y="0"/>
                    </a:lnTo>
                    <a:close/>
                  </a:path>
                </a:pathLst>
              </a:custGeom>
              <a:gradFill flip="none" rotWithShape="1">
                <a:gsLst>
                  <a:gs pos="0">
                    <a:schemeClr val="tx2">
                      <a:alpha val="0"/>
                    </a:schemeClr>
                  </a:gs>
                  <a:gs pos="55000">
                    <a:schemeClr val="tx2">
                      <a:alpha val="33000"/>
                    </a:schemeClr>
                  </a:gs>
                  <a:gs pos="100000">
                    <a:schemeClr val="accent1">
                      <a:alpha val="27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MS PGothic" charset="0"/>
                  <a:cs typeface="MS PGothic" charset="0"/>
                </a:endParaRPr>
              </a:p>
            </p:txBody>
          </p:sp>
        </p:grpSp>
        <p:grpSp>
          <p:nvGrpSpPr>
            <p:cNvPr id="5" name="Group 10"/>
            <p:cNvGrpSpPr/>
            <p:nvPr/>
          </p:nvGrpSpPr>
          <p:grpSpPr>
            <a:xfrm>
              <a:off x="4670387" y="935491"/>
              <a:ext cx="3368713" cy="2137750"/>
              <a:chOff x="4525793" y="957262"/>
              <a:chExt cx="3368713" cy="2137750"/>
            </a:xfrm>
          </p:grpSpPr>
          <p:sp>
            <p:nvSpPr>
              <p:cNvPr id="54" name="Freeform 53"/>
              <p:cNvSpPr/>
              <p:nvPr/>
            </p:nvSpPr>
            <p:spPr bwMode="auto">
              <a:xfrm rot="4824157">
                <a:off x="5360353" y="573460"/>
                <a:ext cx="1686992" cy="3356112"/>
              </a:xfrm>
              <a:custGeom>
                <a:avLst/>
                <a:gdLst>
                  <a:gd name="connsiteX0" fmla="*/ 0 w 574766"/>
                  <a:gd name="connsiteY0" fmla="*/ 0 h 2272937"/>
                  <a:gd name="connsiteX1" fmla="*/ 574766 w 574766"/>
                  <a:gd name="connsiteY1" fmla="*/ 0 h 2272937"/>
                  <a:gd name="connsiteX2" fmla="*/ 574766 w 574766"/>
                  <a:gd name="connsiteY2" fmla="*/ 2272937 h 2272937"/>
                  <a:gd name="connsiteX3" fmla="*/ 0 w 574766"/>
                  <a:gd name="connsiteY3" fmla="*/ 2272937 h 2272937"/>
                  <a:gd name="connsiteX4" fmla="*/ 0 w 574766"/>
                  <a:gd name="connsiteY4" fmla="*/ 0 h 2272937"/>
                  <a:gd name="connsiteX0" fmla="*/ 0 w 574766"/>
                  <a:gd name="connsiteY0" fmla="*/ 0 h 2290354"/>
                  <a:gd name="connsiteX1" fmla="*/ 574766 w 574766"/>
                  <a:gd name="connsiteY1" fmla="*/ 0 h 2290354"/>
                  <a:gd name="connsiteX2" fmla="*/ 574766 w 574766"/>
                  <a:gd name="connsiteY2" fmla="*/ 2272937 h 2290354"/>
                  <a:gd name="connsiteX3" fmla="*/ 226423 w 574766"/>
                  <a:gd name="connsiteY3" fmla="*/ 2290354 h 2290354"/>
                  <a:gd name="connsiteX4" fmla="*/ 0 w 574766"/>
                  <a:gd name="connsiteY4" fmla="*/ 0 h 2290354"/>
                  <a:gd name="connsiteX0" fmla="*/ 0 w 574766"/>
                  <a:gd name="connsiteY0" fmla="*/ 0 h 2290354"/>
                  <a:gd name="connsiteX1" fmla="*/ 574766 w 574766"/>
                  <a:gd name="connsiteY1" fmla="*/ 0 h 2290354"/>
                  <a:gd name="connsiteX2" fmla="*/ 374469 w 574766"/>
                  <a:gd name="connsiteY2" fmla="*/ 2272937 h 2290354"/>
                  <a:gd name="connsiteX3" fmla="*/ 226423 w 574766"/>
                  <a:gd name="connsiteY3" fmla="*/ 2290354 h 2290354"/>
                  <a:gd name="connsiteX4" fmla="*/ 0 w 574766"/>
                  <a:gd name="connsiteY4" fmla="*/ 0 h 2290354"/>
                  <a:gd name="connsiteX0" fmla="*/ 0 w 1021166"/>
                  <a:gd name="connsiteY0" fmla="*/ 507968 h 2290354"/>
                  <a:gd name="connsiteX1" fmla="*/ 1021166 w 1021166"/>
                  <a:gd name="connsiteY1" fmla="*/ 0 h 2290354"/>
                  <a:gd name="connsiteX2" fmla="*/ 820869 w 1021166"/>
                  <a:gd name="connsiteY2" fmla="*/ 2272937 h 2290354"/>
                  <a:gd name="connsiteX3" fmla="*/ 672823 w 1021166"/>
                  <a:gd name="connsiteY3" fmla="*/ 2290354 h 2290354"/>
                  <a:gd name="connsiteX4" fmla="*/ 0 w 1021166"/>
                  <a:gd name="connsiteY4" fmla="*/ 507968 h 2290354"/>
                  <a:gd name="connsiteX0" fmla="*/ 0 w 1230762"/>
                  <a:gd name="connsiteY0" fmla="*/ 0 h 1782386"/>
                  <a:gd name="connsiteX1" fmla="*/ 1230762 w 1230762"/>
                  <a:gd name="connsiteY1" fmla="*/ 136724 h 1782386"/>
                  <a:gd name="connsiteX2" fmla="*/ 820869 w 1230762"/>
                  <a:gd name="connsiteY2" fmla="*/ 1764969 h 1782386"/>
                  <a:gd name="connsiteX3" fmla="*/ 672823 w 1230762"/>
                  <a:gd name="connsiteY3" fmla="*/ 1782386 h 1782386"/>
                  <a:gd name="connsiteX4" fmla="*/ 0 w 1230762"/>
                  <a:gd name="connsiteY4" fmla="*/ 0 h 1782386"/>
                  <a:gd name="connsiteX0" fmla="*/ 0 w 1230762"/>
                  <a:gd name="connsiteY0" fmla="*/ 0 h 1764969"/>
                  <a:gd name="connsiteX1" fmla="*/ 1230762 w 1230762"/>
                  <a:gd name="connsiteY1" fmla="*/ 136724 h 1764969"/>
                  <a:gd name="connsiteX2" fmla="*/ 820869 w 1230762"/>
                  <a:gd name="connsiteY2" fmla="*/ 1764969 h 1764969"/>
                  <a:gd name="connsiteX3" fmla="*/ 822107 w 1230762"/>
                  <a:gd name="connsiteY3" fmla="*/ 1750337 h 1764969"/>
                  <a:gd name="connsiteX4" fmla="*/ 0 w 1230762"/>
                  <a:gd name="connsiteY4" fmla="*/ 0 h 1764969"/>
                  <a:gd name="connsiteX0" fmla="*/ 0 w 1311620"/>
                  <a:gd name="connsiteY0" fmla="*/ 0 h 1764969"/>
                  <a:gd name="connsiteX1" fmla="*/ 1230762 w 1311620"/>
                  <a:gd name="connsiteY1" fmla="*/ 136724 h 1764969"/>
                  <a:gd name="connsiteX2" fmla="*/ 1311444 w 1311620"/>
                  <a:gd name="connsiteY2" fmla="*/ 227772 h 1764969"/>
                  <a:gd name="connsiteX3" fmla="*/ 820869 w 1311620"/>
                  <a:gd name="connsiteY3" fmla="*/ 1764969 h 1764969"/>
                  <a:gd name="connsiteX4" fmla="*/ 822107 w 1311620"/>
                  <a:gd name="connsiteY4" fmla="*/ 1750337 h 1764969"/>
                  <a:gd name="connsiteX5" fmla="*/ 0 w 1311620"/>
                  <a:gd name="connsiteY5" fmla="*/ 0 h 1764969"/>
                  <a:gd name="connsiteX0" fmla="*/ 0 w 1045279"/>
                  <a:gd name="connsiteY0" fmla="*/ 135871 h 1628245"/>
                  <a:gd name="connsiteX1" fmla="*/ 964421 w 1045279"/>
                  <a:gd name="connsiteY1" fmla="*/ 0 h 1628245"/>
                  <a:gd name="connsiteX2" fmla="*/ 1045103 w 1045279"/>
                  <a:gd name="connsiteY2" fmla="*/ 91048 h 1628245"/>
                  <a:gd name="connsiteX3" fmla="*/ 554528 w 1045279"/>
                  <a:gd name="connsiteY3" fmla="*/ 1628245 h 1628245"/>
                  <a:gd name="connsiteX4" fmla="*/ 555766 w 1045279"/>
                  <a:gd name="connsiteY4" fmla="*/ 1613613 h 1628245"/>
                  <a:gd name="connsiteX5" fmla="*/ 0 w 1045279"/>
                  <a:gd name="connsiteY5" fmla="*/ 135871 h 1628245"/>
                  <a:gd name="connsiteX0" fmla="*/ 0 w 998813"/>
                  <a:gd name="connsiteY0" fmla="*/ 135871 h 1628245"/>
                  <a:gd name="connsiteX1" fmla="*/ 964421 w 998813"/>
                  <a:gd name="connsiteY1" fmla="*/ 0 h 1628245"/>
                  <a:gd name="connsiteX2" fmla="*/ 998459 w 998813"/>
                  <a:gd name="connsiteY2" fmla="*/ 265074 h 1628245"/>
                  <a:gd name="connsiteX3" fmla="*/ 554528 w 998813"/>
                  <a:gd name="connsiteY3" fmla="*/ 1628245 h 1628245"/>
                  <a:gd name="connsiteX4" fmla="*/ 555766 w 998813"/>
                  <a:gd name="connsiteY4" fmla="*/ 1613613 h 1628245"/>
                  <a:gd name="connsiteX5" fmla="*/ 0 w 998813"/>
                  <a:gd name="connsiteY5" fmla="*/ 135871 h 1628245"/>
                  <a:gd name="connsiteX0" fmla="*/ 0 w 998552"/>
                  <a:gd name="connsiteY0" fmla="*/ 0 h 1492374"/>
                  <a:gd name="connsiteX1" fmla="*/ 834821 w 998552"/>
                  <a:gd name="connsiteY1" fmla="*/ 110985 h 1492374"/>
                  <a:gd name="connsiteX2" fmla="*/ 998459 w 998552"/>
                  <a:gd name="connsiteY2" fmla="*/ 129203 h 1492374"/>
                  <a:gd name="connsiteX3" fmla="*/ 554528 w 998552"/>
                  <a:gd name="connsiteY3" fmla="*/ 1492374 h 1492374"/>
                  <a:gd name="connsiteX4" fmla="*/ 555766 w 998552"/>
                  <a:gd name="connsiteY4" fmla="*/ 1477742 h 1492374"/>
                  <a:gd name="connsiteX5" fmla="*/ 0 w 998552"/>
                  <a:gd name="connsiteY5" fmla="*/ 0 h 1492374"/>
                  <a:gd name="connsiteX0" fmla="*/ 0 w 1364614"/>
                  <a:gd name="connsiteY0" fmla="*/ 736586 h 2228960"/>
                  <a:gd name="connsiteX1" fmla="*/ 834821 w 1364614"/>
                  <a:gd name="connsiteY1" fmla="*/ 847571 h 2228960"/>
                  <a:gd name="connsiteX2" fmla="*/ 1364584 w 1364614"/>
                  <a:gd name="connsiteY2" fmla="*/ 71 h 2228960"/>
                  <a:gd name="connsiteX3" fmla="*/ 554528 w 1364614"/>
                  <a:gd name="connsiteY3" fmla="*/ 2228960 h 2228960"/>
                  <a:gd name="connsiteX4" fmla="*/ 555766 w 1364614"/>
                  <a:gd name="connsiteY4" fmla="*/ 2214328 h 2228960"/>
                  <a:gd name="connsiteX5" fmla="*/ 0 w 1364614"/>
                  <a:gd name="connsiteY5" fmla="*/ 736586 h 2228960"/>
                  <a:gd name="connsiteX0" fmla="*/ 0 w 1364610"/>
                  <a:gd name="connsiteY0" fmla="*/ 736873 h 2229247"/>
                  <a:gd name="connsiteX1" fmla="*/ 754234 w 1364610"/>
                  <a:gd name="connsiteY1" fmla="*/ 149186 h 2229247"/>
                  <a:gd name="connsiteX2" fmla="*/ 1364584 w 1364610"/>
                  <a:gd name="connsiteY2" fmla="*/ 358 h 2229247"/>
                  <a:gd name="connsiteX3" fmla="*/ 554528 w 1364610"/>
                  <a:gd name="connsiteY3" fmla="*/ 2229247 h 2229247"/>
                  <a:gd name="connsiteX4" fmla="*/ 555766 w 1364610"/>
                  <a:gd name="connsiteY4" fmla="*/ 2214615 h 2229247"/>
                  <a:gd name="connsiteX5" fmla="*/ 0 w 1364610"/>
                  <a:gd name="connsiteY5" fmla="*/ 736873 h 2229247"/>
                  <a:gd name="connsiteX0" fmla="*/ 0 w 1364610"/>
                  <a:gd name="connsiteY0" fmla="*/ 736873 h 2229247"/>
                  <a:gd name="connsiteX1" fmla="*/ 754234 w 1364610"/>
                  <a:gd name="connsiteY1" fmla="*/ 149186 h 2229247"/>
                  <a:gd name="connsiteX2" fmla="*/ 1364584 w 1364610"/>
                  <a:gd name="connsiteY2" fmla="*/ 358 h 2229247"/>
                  <a:gd name="connsiteX3" fmla="*/ 554528 w 1364610"/>
                  <a:gd name="connsiteY3" fmla="*/ 2229247 h 2229247"/>
                  <a:gd name="connsiteX4" fmla="*/ 771735 w 1364610"/>
                  <a:gd name="connsiteY4" fmla="*/ 2107621 h 2229247"/>
                  <a:gd name="connsiteX5" fmla="*/ 0 w 1364610"/>
                  <a:gd name="connsiteY5" fmla="*/ 736873 h 2229247"/>
                  <a:gd name="connsiteX0" fmla="*/ 0 w 1364610"/>
                  <a:gd name="connsiteY0" fmla="*/ 736873 h 2118114"/>
                  <a:gd name="connsiteX1" fmla="*/ 754234 w 1364610"/>
                  <a:gd name="connsiteY1" fmla="*/ 149186 h 2118114"/>
                  <a:gd name="connsiteX2" fmla="*/ 1364584 w 1364610"/>
                  <a:gd name="connsiteY2" fmla="*/ 358 h 2118114"/>
                  <a:gd name="connsiteX3" fmla="*/ 788140 w 1364610"/>
                  <a:gd name="connsiteY3" fmla="*/ 2118114 h 2118114"/>
                  <a:gd name="connsiteX4" fmla="*/ 771735 w 1364610"/>
                  <a:gd name="connsiteY4" fmla="*/ 2107621 h 2118114"/>
                  <a:gd name="connsiteX5" fmla="*/ 0 w 1364610"/>
                  <a:gd name="connsiteY5" fmla="*/ 736873 h 2118114"/>
                  <a:gd name="connsiteX0" fmla="*/ 0 w 1385005"/>
                  <a:gd name="connsiteY0" fmla="*/ 753517 h 2118114"/>
                  <a:gd name="connsiteX1" fmla="*/ 774629 w 1385005"/>
                  <a:gd name="connsiteY1" fmla="*/ 149186 h 2118114"/>
                  <a:gd name="connsiteX2" fmla="*/ 1384979 w 1385005"/>
                  <a:gd name="connsiteY2" fmla="*/ 358 h 2118114"/>
                  <a:gd name="connsiteX3" fmla="*/ 808535 w 1385005"/>
                  <a:gd name="connsiteY3" fmla="*/ 2118114 h 2118114"/>
                  <a:gd name="connsiteX4" fmla="*/ 792130 w 1385005"/>
                  <a:gd name="connsiteY4" fmla="*/ 2107621 h 2118114"/>
                  <a:gd name="connsiteX5" fmla="*/ 0 w 1385005"/>
                  <a:gd name="connsiteY5" fmla="*/ 753517 h 211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005" h="2118114">
                    <a:moveTo>
                      <a:pt x="0" y="753517"/>
                    </a:moveTo>
                    <a:lnTo>
                      <a:pt x="774629" y="149186"/>
                    </a:lnTo>
                    <a:cubicBezTo>
                      <a:pt x="769943" y="158279"/>
                      <a:pt x="1389665" y="-8735"/>
                      <a:pt x="1384979" y="358"/>
                    </a:cubicBezTo>
                    <a:lnTo>
                      <a:pt x="808535" y="2118114"/>
                    </a:lnTo>
                    <a:cubicBezTo>
                      <a:pt x="808948" y="2113237"/>
                      <a:pt x="791717" y="2112498"/>
                      <a:pt x="792130" y="2107621"/>
                    </a:cubicBezTo>
                    <a:lnTo>
                      <a:pt x="0" y="753517"/>
                    </a:lnTo>
                    <a:close/>
                  </a:path>
                </a:pathLst>
              </a:custGeom>
              <a:gradFill flip="none" rotWithShape="1">
                <a:gsLst>
                  <a:gs pos="0">
                    <a:schemeClr val="accent1">
                      <a:alpha val="0"/>
                    </a:schemeClr>
                  </a:gs>
                  <a:gs pos="55000">
                    <a:schemeClr val="accent1">
                      <a:alpha val="33000"/>
                    </a:schemeClr>
                  </a:gs>
                  <a:gs pos="100000">
                    <a:schemeClr val="tx2">
                      <a:alpha val="27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MS PGothic" charset="0"/>
                  <a:cs typeface="MS PGothic" charset="0"/>
                </a:endParaRPr>
              </a:p>
            </p:txBody>
          </p:sp>
          <p:pic>
            <p:nvPicPr>
              <p:cNvPr id="55" name="Picture 37"/>
              <p:cNvPicPr>
                <a:picLocks noChangeAspect="1"/>
              </p:cNvPicPr>
              <p:nvPr/>
            </p:nvPicPr>
            <p:blipFill>
              <a:blip r:embed="rId5" cstate="print"/>
              <a:srcRect/>
              <a:stretch>
                <a:fillRect/>
              </a:stretch>
            </p:blipFill>
            <p:spPr bwMode="auto">
              <a:xfrm>
                <a:off x="6216921" y="957262"/>
                <a:ext cx="1677585" cy="1577667"/>
              </a:xfrm>
              <a:prstGeom prst="rect">
                <a:avLst/>
              </a:prstGeom>
              <a:noFill/>
              <a:ln w="9525">
                <a:noFill/>
                <a:miter lim="800000"/>
                <a:headEnd/>
                <a:tailEnd/>
              </a:ln>
            </p:spPr>
          </p:pic>
        </p:grpSp>
        <p:sp>
          <p:nvSpPr>
            <p:cNvPr id="51" name="Freeform 50"/>
            <p:cNvSpPr/>
            <p:nvPr/>
          </p:nvSpPr>
          <p:spPr bwMode="auto">
            <a:xfrm rot="6276100">
              <a:off x="4883595" y="1256103"/>
              <a:ext cx="1465574" cy="3533807"/>
            </a:xfrm>
            <a:custGeom>
              <a:avLst/>
              <a:gdLst>
                <a:gd name="connsiteX0" fmla="*/ 0 w 574766"/>
                <a:gd name="connsiteY0" fmla="*/ 0 h 2272937"/>
                <a:gd name="connsiteX1" fmla="*/ 574766 w 574766"/>
                <a:gd name="connsiteY1" fmla="*/ 0 h 2272937"/>
                <a:gd name="connsiteX2" fmla="*/ 574766 w 574766"/>
                <a:gd name="connsiteY2" fmla="*/ 2272937 h 2272937"/>
                <a:gd name="connsiteX3" fmla="*/ 0 w 574766"/>
                <a:gd name="connsiteY3" fmla="*/ 2272937 h 2272937"/>
                <a:gd name="connsiteX4" fmla="*/ 0 w 574766"/>
                <a:gd name="connsiteY4" fmla="*/ 0 h 2272937"/>
                <a:gd name="connsiteX0" fmla="*/ 0 w 574766"/>
                <a:gd name="connsiteY0" fmla="*/ 0 h 2290354"/>
                <a:gd name="connsiteX1" fmla="*/ 574766 w 574766"/>
                <a:gd name="connsiteY1" fmla="*/ 0 h 2290354"/>
                <a:gd name="connsiteX2" fmla="*/ 574766 w 574766"/>
                <a:gd name="connsiteY2" fmla="*/ 2272937 h 2290354"/>
                <a:gd name="connsiteX3" fmla="*/ 226423 w 574766"/>
                <a:gd name="connsiteY3" fmla="*/ 2290354 h 2290354"/>
                <a:gd name="connsiteX4" fmla="*/ 0 w 574766"/>
                <a:gd name="connsiteY4" fmla="*/ 0 h 2290354"/>
                <a:gd name="connsiteX0" fmla="*/ 0 w 574766"/>
                <a:gd name="connsiteY0" fmla="*/ 0 h 2290354"/>
                <a:gd name="connsiteX1" fmla="*/ 574766 w 574766"/>
                <a:gd name="connsiteY1" fmla="*/ 0 h 2290354"/>
                <a:gd name="connsiteX2" fmla="*/ 374469 w 574766"/>
                <a:gd name="connsiteY2" fmla="*/ 2272937 h 2290354"/>
                <a:gd name="connsiteX3" fmla="*/ 226423 w 574766"/>
                <a:gd name="connsiteY3" fmla="*/ 2290354 h 2290354"/>
                <a:gd name="connsiteX4" fmla="*/ 0 w 574766"/>
                <a:gd name="connsiteY4" fmla="*/ 0 h 2290354"/>
                <a:gd name="connsiteX0" fmla="*/ 0 w 758968"/>
                <a:gd name="connsiteY0" fmla="*/ 498265 h 2290354"/>
                <a:gd name="connsiteX1" fmla="*/ 758968 w 758968"/>
                <a:gd name="connsiteY1" fmla="*/ 0 h 2290354"/>
                <a:gd name="connsiteX2" fmla="*/ 558671 w 758968"/>
                <a:gd name="connsiteY2" fmla="*/ 2272937 h 2290354"/>
                <a:gd name="connsiteX3" fmla="*/ 410625 w 758968"/>
                <a:gd name="connsiteY3" fmla="*/ 2290354 h 2290354"/>
                <a:gd name="connsiteX4" fmla="*/ 0 w 758968"/>
                <a:gd name="connsiteY4" fmla="*/ 498265 h 2290354"/>
                <a:gd name="connsiteX0" fmla="*/ 0 w 934788"/>
                <a:gd name="connsiteY0" fmla="*/ 224480 h 2016569"/>
                <a:gd name="connsiteX1" fmla="*/ 934788 w 934788"/>
                <a:gd name="connsiteY1" fmla="*/ 0 h 2016569"/>
                <a:gd name="connsiteX2" fmla="*/ 558671 w 934788"/>
                <a:gd name="connsiteY2" fmla="*/ 1999152 h 2016569"/>
                <a:gd name="connsiteX3" fmla="*/ 410625 w 934788"/>
                <a:gd name="connsiteY3" fmla="*/ 2016569 h 2016569"/>
                <a:gd name="connsiteX4" fmla="*/ 0 w 934788"/>
                <a:gd name="connsiteY4" fmla="*/ 224480 h 2016569"/>
                <a:gd name="connsiteX0" fmla="*/ 0 w 934788"/>
                <a:gd name="connsiteY0" fmla="*/ 224480 h 2228380"/>
                <a:gd name="connsiteX1" fmla="*/ 934788 w 934788"/>
                <a:gd name="connsiteY1" fmla="*/ 0 h 2228380"/>
                <a:gd name="connsiteX2" fmla="*/ 558671 w 934788"/>
                <a:gd name="connsiteY2" fmla="*/ 1999152 h 2228380"/>
                <a:gd name="connsiteX3" fmla="*/ 203664 w 934788"/>
                <a:gd name="connsiteY3" fmla="*/ 2228380 h 2228380"/>
                <a:gd name="connsiteX4" fmla="*/ 0 w 934788"/>
                <a:gd name="connsiteY4" fmla="*/ 224480 h 2228380"/>
                <a:gd name="connsiteX0" fmla="*/ 0 w 934788"/>
                <a:gd name="connsiteY0" fmla="*/ 224480 h 2228380"/>
                <a:gd name="connsiteX1" fmla="*/ 934788 w 934788"/>
                <a:gd name="connsiteY1" fmla="*/ 0 h 2228380"/>
                <a:gd name="connsiteX2" fmla="*/ 210093 w 934788"/>
                <a:gd name="connsiteY2" fmla="*/ 2207250 h 2228380"/>
                <a:gd name="connsiteX3" fmla="*/ 203664 w 934788"/>
                <a:gd name="connsiteY3" fmla="*/ 2228380 h 2228380"/>
                <a:gd name="connsiteX4" fmla="*/ 0 w 934788"/>
                <a:gd name="connsiteY4" fmla="*/ 224480 h 2228380"/>
                <a:gd name="connsiteX0" fmla="*/ 0 w 1283303"/>
                <a:gd name="connsiteY0" fmla="*/ 272971 h 2228380"/>
                <a:gd name="connsiteX1" fmla="*/ 1283303 w 1283303"/>
                <a:gd name="connsiteY1" fmla="*/ 0 h 2228380"/>
                <a:gd name="connsiteX2" fmla="*/ 558608 w 1283303"/>
                <a:gd name="connsiteY2" fmla="*/ 2207250 h 2228380"/>
                <a:gd name="connsiteX3" fmla="*/ 552179 w 1283303"/>
                <a:gd name="connsiteY3" fmla="*/ 2228380 h 2228380"/>
                <a:gd name="connsiteX4" fmla="*/ 0 w 1283303"/>
                <a:gd name="connsiteY4" fmla="*/ 272971 h 2228380"/>
                <a:gd name="connsiteX0" fmla="*/ 0 w 1225498"/>
                <a:gd name="connsiteY0" fmla="*/ 406042 h 2361451"/>
                <a:gd name="connsiteX1" fmla="*/ 1225498 w 1225498"/>
                <a:gd name="connsiteY1" fmla="*/ 0 h 2361451"/>
                <a:gd name="connsiteX2" fmla="*/ 558608 w 1225498"/>
                <a:gd name="connsiteY2" fmla="*/ 2340321 h 2361451"/>
                <a:gd name="connsiteX3" fmla="*/ 552179 w 1225498"/>
                <a:gd name="connsiteY3" fmla="*/ 2361451 h 2361451"/>
                <a:gd name="connsiteX4" fmla="*/ 0 w 1225498"/>
                <a:gd name="connsiteY4" fmla="*/ 406042 h 2361451"/>
                <a:gd name="connsiteX0" fmla="*/ 0 w 1166201"/>
                <a:gd name="connsiteY0" fmla="*/ 171025 h 2361451"/>
                <a:gd name="connsiteX1" fmla="*/ 1166201 w 1166201"/>
                <a:gd name="connsiteY1" fmla="*/ 0 h 2361451"/>
                <a:gd name="connsiteX2" fmla="*/ 499311 w 1166201"/>
                <a:gd name="connsiteY2" fmla="*/ 2340321 h 2361451"/>
                <a:gd name="connsiteX3" fmla="*/ 492882 w 1166201"/>
                <a:gd name="connsiteY3" fmla="*/ 2361451 h 2361451"/>
                <a:gd name="connsiteX4" fmla="*/ 0 w 1166201"/>
                <a:gd name="connsiteY4" fmla="*/ 171025 h 236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201" h="2361451">
                  <a:moveTo>
                    <a:pt x="0" y="171025"/>
                  </a:moveTo>
                  <a:lnTo>
                    <a:pt x="1166201" y="0"/>
                  </a:lnTo>
                  <a:lnTo>
                    <a:pt x="499311" y="2340321"/>
                  </a:lnTo>
                  <a:lnTo>
                    <a:pt x="492882" y="2361451"/>
                  </a:lnTo>
                  <a:lnTo>
                    <a:pt x="0" y="171025"/>
                  </a:lnTo>
                  <a:close/>
                </a:path>
              </a:pathLst>
            </a:custGeom>
            <a:gradFill flip="none" rotWithShape="1">
              <a:gsLst>
                <a:gs pos="0">
                  <a:schemeClr val="accent1">
                    <a:alpha val="0"/>
                  </a:schemeClr>
                </a:gs>
                <a:gs pos="55000">
                  <a:schemeClr val="accent1">
                    <a:alpha val="33000"/>
                  </a:schemeClr>
                </a:gs>
                <a:gs pos="100000">
                  <a:schemeClr val="tx2">
                    <a:alpha val="27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MS PGothic" charset="0"/>
                <a:cs typeface="MS PGothic" charset="0"/>
              </a:endParaRPr>
            </a:p>
          </p:txBody>
        </p:sp>
        <p:sp>
          <p:nvSpPr>
            <p:cNvPr id="52" name="Oval 51"/>
            <p:cNvSpPr/>
            <p:nvPr/>
          </p:nvSpPr>
          <p:spPr>
            <a:xfrm>
              <a:off x="2751004" y="1262208"/>
              <a:ext cx="3857890" cy="2627621"/>
            </a:xfrm>
            <a:prstGeom prst="ellipse">
              <a:avLst/>
            </a:prstGeom>
            <a:gradFill>
              <a:gsLst>
                <a:gs pos="0">
                  <a:schemeClr val="accent1"/>
                </a:gs>
                <a:gs pos="100000">
                  <a:schemeClr val="tx2"/>
                </a:gs>
              </a:gsLst>
              <a:lin ang="10800000" scaled="1"/>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MS PGothic" charset="0"/>
                <a:cs typeface="MS PGothic" charset="0"/>
              </a:endParaRPr>
            </a:p>
          </p:txBody>
        </p:sp>
        <p:pic>
          <p:nvPicPr>
            <p:cNvPr id="53" name="Picture 16"/>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97600" y="2723205"/>
              <a:ext cx="786489" cy="147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3" name="Picture 36"/>
          <p:cNvPicPr>
            <a:picLocks noChangeAspect="1"/>
          </p:cNvPicPr>
          <p:nvPr/>
        </p:nvPicPr>
        <p:blipFill>
          <a:blip r:embed="rId7" cstate="print"/>
          <a:srcRect/>
          <a:stretch>
            <a:fillRect/>
          </a:stretch>
        </p:blipFill>
        <p:spPr bwMode="auto">
          <a:xfrm>
            <a:off x="4762500" y="1387254"/>
            <a:ext cx="1333500" cy="2538578"/>
          </a:xfrm>
          <a:prstGeom prst="rect">
            <a:avLst/>
          </a:prstGeom>
          <a:noFill/>
          <a:ln w="9525">
            <a:noFill/>
            <a:miter lim="800000"/>
            <a:headEnd/>
            <a:tailEnd/>
          </a:ln>
        </p:spPr>
      </p:pic>
      <p:grpSp>
        <p:nvGrpSpPr>
          <p:cNvPr id="6" name="Group 22"/>
          <p:cNvGrpSpPr>
            <a:grpSpLocks noChangeAspect="1"/>
          </p:cNvGrpSpPr>
          <p:nvPr/>
        </p:nvGrpSpPr>
        <p:grpSpPr bwMode="auto">
          <a:xfrm>
            <a:off x="7125454" y="3013994"/>
            <a:ext cx="1154946" cy="1003435"/>
            <a:chOff x="684212" y="1489364"/>
            <a:chExt cx="5943600" cy="4682836"/>
          </a:xfrm>
        </p:grpSpPr>
        <p:pic>
          <p:nvPicPr>
            <p:cNvPr id="31" name="Picture 30" descr="tablet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212" y="1489364"/>
              <a:ext cx="5943600" cy="4682836"/>
            </a:xfrm>
            <a:prstGeom prst="rect">
              <a:avLst/>
            </a:prstGeom>
            <a:effectLst>
              <a:outerShdw blurRad="50800" dist="38100" dir="5400000" algn="t" rotWithShape="0">
                <a:prstClr val="black">
                  <a:alpha val="40000"/>
                </a:prstClr>
              </a:outerShdw>
            </a:effectLst>
          </p:spPr>
        </p:pic>
        <p:pic>
          <p:nvPicPr>
            <p:cNvPr id="38"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19201" y="2133600"/>
              <a:ext cx="4952999" cy="2895600"/>
            </a:xfrm>
            <a:prstGeom prst="rect">
              <a:avLst/>
            </a:prstGeom>
            <a:noFill/>
            <a:ln w="9525">
              <a:noFill/>
              <a:miter lim="800000"/>
              <a:headEnd/>
              <a:tailEnd/>
            </a:ln>
          </p:spPr>
        </p:pic>
      </p:grpSp>
      <p:pic>
        <p:nvPicPr>
          <p:cNvPr id="39" name="Picture 38" descr="hub_richview_jasmineselecte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17799" y="1387254"/>
            <a:ext cx="1373124" cy="2534666"/>
          </a:xfrm>
          <a:prstGeom prst="rect">
            <a:avLst/>
          </a:prstGeom>
          <a:noFill/>
          <a:ln>
            <a:noFill/>
          </a:ln>
        </p:spPr>
      </p:pic>
      <p:pic>
        <p:nvPicPr>
          <p:cNvPr id="41" name="Picture 4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7660" y="1399955"/>
            <a:ext cx="1899758" cy="1474474"/>
          </a:xfrm>
          <a:prstGeom prst="rect">
            <a:avLst/>
          </a:prstGeom>
        </p:spPr>
      </p:pic>
      <p:grpSp>
        <p:nvGrpSpPr>
          <p:cNvPr id="7" name="Group 34"/>
          <p:cNvGrpSpPr>
            <a:grpSpLocks noChangeAspect="1"/>
          </p:cNvGrpSpPr>
          <p:nvPr/>
        </p:nvGrpSpPr>
        <p:grpSpPr>
          <a:xfrm>
            <a:off x="3513864" y="3255429"/>
            <a:ext cx="1898589" cy="1432042"/>
            <a:chOff x="3218969" y="2821484"/>
            <a:chExt cx="2505376" cy="1890216"/>
          </a:xfrm>
        </p:grpSpPr>
        <p:pic>
          <p:nvPicPr>
            <p:cNvPr id="43" name="Picture 18" descr="3A1_ipad-landscape_4-peeps_150dpi.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218969" y="2821484"/>
              <a:ext cx="2505376" cy="1890216"/>
            </a:xfrm>
            <a:prstGeom prst="rect">
              <a:avLst/>
            </a:prstGeom>
            <a:noFill/>
            <a:ln>
              <a:noFill/>
            </a:ln>
            <a:effectLst>
              <a:outerShdw blurRad="190500" dist="25400" sx="102000" sy="102000" algn="ctr" rotWithShape="0">
                <a:srgbClr val="506264"/>
              </a:outerShdw>
            </a:effectLst>
          </p:spPr>
        </p:pic>
        <p:pic>
          <p:nvPicPr>
            <p:cNvPr id="44" name="Picture 4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31527" y="2986304"/>
              <a:ext cx="2080260" cy="1560576"/>
            </a:xfrm>
            <a:prstGeom prst="rect">
              <a:avLst/>
            </a:prstGeom>
          </p:spPr>
        </p:pic>
      </p:grpSp>
      <p:pic>
        <p:nvPicPr>
          <p:cNvPr id="68" name="Picture 2" descr="\\psf\Host\Volumes\Data\Graphics\Cisco Stock\Cisco Logo  Jabber.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887787" y="2087029"/>
            <a:ext cx="1051509" cy="113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276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925732" y="1998130"/>
            <a:ext cx="2013872" cy="4367396"/>
          </a:xfrm>
          <a:prstGeom prst="rect">
            <a:avLst/>
          </a:prstGeom>
          <a:gradFill flip="none" rotWithShape="1">
            <a:gsLst>
              <a:gs pos="0">
                <a:schemeClr val="tx2">
                  <a:lumMod val="50000"/>
                  <a:alpha val="71000"/>
                </a:schemeClr>
              </a:gs>
              <a:gs pos="100000">
                <a:srgbClr val="FFFF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229851" y="304800"/>
            <a:ext cx="8329949" cy="838200"/>
          </a:xfrm>
        </p:spPr>
        <p:txBody>
          <a:bodyPr>
            <a:noAutofit/>
          </a:bodyPr>
          <a:lstStyle/>
          <a:p>
            <a:pPr algn="l"/>
            <a:r>
              <a:rPr lang="en-US" sz="2800" dirty="0">
                <a:ea typeface="ＭＳ Ｐゴシック" charset="-128"/>
                <a:cs typeface="ＭＳ Ｐゴシック" charset="-128"/>
              </a:rPr>
              <a:t/>
            </a:r>
            <a:br>
              <a:rPr lang="en-US" sz="2800" dirty="0">
                <a:ea typeface="ＭＳ Ｐゴシック" charset="-128"/>
                <a:cs typeface="ＭＳ Ｐゴシック" charset="-128"/>
              </a:rPr>
            </a:br>
            <a:r>
              <a:rPr lang="en-US" dirty="0" smtClean="0">
                <a:ea typeface="ＭＳ Ｐゴシック" charset="-128"/>
                <a:cs typeface="ＭＳ Ｐゴシック" charset="-128"/>
              </a:rPr>
              <a:t>Cisco Jabber</a:t>
            </a:r>
            <a:r>
              <a:rPr lang="en-US" sz="2800" dirty="0" smtClean="0">
                <a:ea typeface="ＭＳ Ｐゴシック" charset="-128"/>
                <a:cs typeface="ＭＳ Ｐゴシック" charset="-128"/>
              </a:rPr>
              <a:t/>
            </a:r>
            <a:br>
              <a:rPr lang="en-US" sz="2800" dirty="0" smtClean="0">
                <a:ea typeface="ＭＳ Ｐゴシック" charset="-128"/>
                <a:cs typeface="ＭＳ Ｐゴシック" charset="-128"/>
              </a:rPr>
            </a:br>
            <a:r>
              <a:rPr sz="2400" b="0" dirty="0" smtClean="0">
                <a:solidFill>
                  <a:schemeClr val="tx1"/>
                </a:solidFill>
                <a:ea typeface="ＭＳ Ｐゴシック" charset="-128"/>
                <a:cs typeface="ＭＳ Ｐゴシック" charset="-128"/>
              </a:rPr>
              <a:t>Best Experience </a:t>
            </a:r>
            <a:r>
              <a:rPr sz="2400" b="0" dirty="0">
                <a:solidFill>
                  <a:schemeClr val="tx1"/>
                </a:solidFill>
                <a:ea typeface="ＭＳ Ｐゴシック" charset="-128"/>
                <a:cs typeface="ＭＳ Ｐゴシック" charset="-128"/>
              </a:rPr>
              <a:t>Across Broadest Range of </a:t>
            </a:r>
            <a:r>
              <a:rPr sz="2400" b="0" dirty="0" smtClean="0">
                <a:solidFill>
                  <a:schemeClr val="tx1"/>
                </a:solidFill>
                <a:ea typeface="ＭＳ Ｐゴシック" charset="-128"/>
                <a:cs typeface="ＭＳ Ｐゴシック" charset="-128"/>
              </a:rPr>
              <a:t>Platforms</a:t>
            </a:r>
            <a:r>
              <a:rPr lang="en-US" sz="2400" dirty="0">
                <a:solidFill>
                  <a:schemeClr val="tx1"/>
                </a:solidFill>
                <a:ea typeface="ＭＳ Ｐゴシック" charset="-128"/>
                <a:cs typeface="ＭＳ Ｐゴシック" charset="-128"/>
              </a:rPr>
              <a:t> </a:t>
            </a:r>
            <a:r>
              <a:rPr lang="en-US" sz="2400" dirty="0" smtClean="0">
                <a:solidFill>
                  <a:schemeClr val="tx1"/>
                </a:solidFill>
                <a:ea typeface="ＭＳ Ｐゴシック" charset="-128"/>
                <a:cs typeface="ＭＳ Ｐゴシック" charset="-128"/>
              </a:rPr>
              <a:t>&amp;</a:t>
            </a:r>
            <a:r>
              <a:rPr sz="2400" b="0" dirty="0" smtClean="0">
                <a:solidFill>
                  <a:schemeClr val="tx1"/>
                </a:solidFill>
                <a:ea typeface="ＭＳ Ｐゴシック" charset="-128"/>
                <a:cs typeface="ＭＳ Ｐゴシック" charset="-128"/>
              </a:rPr>
              <a:t> Devices</a:t>
            </a:r>
            <a:endParaRPr sz="2400" b="0" dirty="0">
              <a:solidFill>
                <a:schemeClr val="tx1"/>
              </a:solidFill>
              <a:ea typeface="ＭＳ Ｐゴシック" charset="-128"/>
              <a:cs typeface="ＭＳ Ｐゴシック" charset="-128"/>
            </a:endParaRPr>
          </a:p>
        </p:txBody>
      </p:sp>
      <p:sp>
        <p:nvSpPr>
          <p:cNvPr id="6" name="Rectangle 5"/>
          <p:cNvSpPr/>
          <p:nvPr/>
        </p:nvSpPr>
        <p:spPr>
          <a:xfrm>
            <a:off x="2429932" y="1998130"/>
            <a:ext cx="2013871" cy="4367396"/>
          </a:xfrm>
          <a:prstGeom prst="rect">
            <a:avLst/>
          </a:prstGeom>
          <a:gradFill flip="none" rotWithShape="1">
            <a:gsLst>
              <a:gs pos="0">
                <a:schemeClr val="tx2">
                  <a:lumMod val="50000"/>
                  <a:alpha val="71000"/>
                </a:schemeClr>
              </a:gs>
              <a:gs pos="100000">
                <a:srgbClr val="FFFF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charset="-128"/>
              <a:cs typeface="ＭＳ Ｐゴシック" charset="-128"/>
            </a:endParaRPr>
          </a:p>
        </p:txBody>
      </p:sp>
      <p:sp>
        <p:nvSpPr>
          <p:cNvPr id="7" name="Rectangle 6"/>
          <p:cNvSpPr/>
          <p:nvPr/>
        </p:nvSpPr>
        <p:spPr>
          <a:xfrm>
            <a:off x="4535486" y="1998130"/>
            <a:ext cx="2314046" cy="4367396"/>
          </a:xfrm>
          <a:prstGeom prst="rect">
            <a:avLst/>
          </a:prstGeom>
          <a:gradFill flip="none" rotWithShape="1">
            <a:gsLst>
              <a:gs pos="0">
                <a:schemeClr val="tx2">
                  <a:lumMod val="50000"/>
                  <a:alpha val="71000"/>
                </a:schemeClr>
              </a:gs>
              <a:gs pos="100000">
                <a:srgbClr val="FFFF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charset="-128"/>
              <a:cs typeface="ＭＳ Ｐゴシック" charset="-128"/>
            </a:endParaRPr>
          </a:p>
        </p:txBody>
      </p:sp>
      <p:sp>
        <p:nvSpPr>
          <p:cNvPr id="9" name="Rectangle 8"/>
          <p:cNvSpPr/>
          <p:nvPr/>
        </p:nvSpPr>
        <p:spPr>
          <a:xfrm>
            <a:off x="220132" y="1998130"/>
            <a:ext cx="2135387" cy="4367396"/>
          </a:xfrm>
          <a:prstGeom prst="rect">
            <a:avLst/>
          </a:prstGeom>
          <a:gradFill flip="none" rotWithShape="1">
            <a:gsLst>
              <a:gs pos="0">
                <a:schemeClr val="tx2">
                  <a:lumMod val="50000"/>
                  <a:alpha val="71000"/>
                </a:schemeClr>
              </a:gs>
              <a:gs pos="100000">
                <a:srgbClr val="FFFF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charset="-128"/>
              <a:cs typeface="ＭＳ Ｐゴシック" charset="-128"/>
            </a:endParaRPr>
          </a:p>
        </p:txBody>
      </p:sp>
      <p:sp>
        <p:nvSpPr>
          <p:cNvPr id="12" name="TextBox 11"/>
          <p:cNvSpPr txBox="1"/>
          <p:nvPr/>
        </p:nvSpPr>
        <p:spPr>
          <a:xfrm>
            <a:off x="229851" y="2017180"/>
            <a:ext cx="2132902" cy="461665"/>
          </a:xfrm>
          <a:prstGeom prst="rect">
            <a:avLst/>
          </a:prstGeom>
          <a:noFill/>
        </p:spPr>
        <p:txBody>
          <a:bodyPr wrap="square">
            <a:spAutoFit/>
          </a:bodyPr>
          <a:lstStyle/>
          <a:p>
            <a:pPr algn="ctr" fontAlgn="auto">
              <a:spcBef>
                <a:spcPts val="0"/>
              </a:spcBef>
              <a:spcAft>
                <a:spcPts val="0"/>
              </a:spcAft>
              <a:defRPr/>
            </a:pPr>
            <a:r>
              <a:rPr lang="en-US" sz="2400" b="1" kern="0" dirty="0" smtClean="0">
                <a:solidFill>
                  <a:schemeClr val="bg1"/>
                </a:solidFill>
                <a:latin typeface="Helvetica" charset="0"/>
                <a:ea typeface="Helvetica" charset="0"/>
                <a:cs typeface="Helvetica" charset="0"/>
              </a:rPr>
              <a:t>Win, Mac</a:t>
            </a:r>
            <a:endParaRPr lang="en-US" sz="2400" b="1" kern="0" dirty="0">
              <a:solidFill>
                <a:schemeClr val="bg1"/>
              </a:solidFill>
              <a:latin typeface="Helvetica" charset="0"/>
              <a:ea typeface="Helvetica" charset="0"/>
              <a:cs typeface="Helvetica" charset="0"/>
            </a:endParaRPr>
          </a:p>
        </p:txBody>
      </p:sp>
      <p:sp>
        <p:nvSpPr>
          <p:cNvPr id="13" name="TextBox 12"/>
          <p:cNvSpPr txBox="1"/>
          <p:nvPr/>
        </p:nvSpPr>
        <p:spPr>
          <a:xfrm>
            <a:off x="2362753" y="2017180"/>
            <a:ext cx="2081050" cy="461665"/>
          </a:xfrm>
          <a:prstGeom prst="rect">
            <a:avLst/>
          </a:prstGeom>
          <a:noFill/>
        </p:spPr>
        <p:txBody>
          <a:bodyPr wrap="square">
            <a:spAutoFit/>
          </a:bodyPr>
          <a:lstStyle>
            <a:defPPr>
              <a:defRPr lang="en-US"/>
            </a:defPPr>
            <a:lvl1pPr algn="ctr">
              <a:defRPr sz="2400" b="1" kern="0">
                <a:gradFill flip="none" rotWithShape="1">
                  <a:gsLst>
                    <a:gs pos="0">
                      <a:schemeClr val="tx2">
                        <a:lumMod val="75000"/>
                      </a:schemeClr>
                    </a:gs>
                    <a:gs pos="90000">
                      <a:schemeClr val="accent5">
                        <a:shade val="100000"/>
                        <a:satMod val="115000"/>
                      </a:schemeClr>
                    </a:gs>
                  </a:gsLst>
                  <a:lin ang="16200000" scaled="1"/>
                  <a:tileRect/>
                </a:gradFill>
                <a:latin typeface="Helvetica" charset="0"/>
                <a:ea typeface="Helvetica" charset="0"/>
                <a:cs typeface="Helvetica" charset="0"/>
              </a:defRPr>
            </a:lvl1pPr>
          </a:lstStyle>
          <a:p>
            <a:pPr fontAlgn="auto">
              <a:spcBef>
                <a:spcPts val="0"/>
              </a:spcBef>
              <a:spcAft>
                <a:spcPts val="0"/>
              </a:spcAft>
              <a:defRPr/>
            </a:pPr>
            <a:r>
              <a:rPr lang="en-US" dirty="0" smtClean="0">
                <a:solidFill>
                  <a:srgbClr val="FFFFFF"/>
                </a:solidFill>
              </a:rPr>
              <a:t>iPad</a:t>
            </a:r>
            <a:endParaRPr lang="en-US" dirty="0">
              <a:solidFill>
                <a:srgbClr val="FFFFFF"/>
              </a:solidFill>
            </a:endParaRPr>
          </a:p>
        </p:txBody>
      </p:sp>
      <p:sp>
        <p:nvSpPr>
          <p:cNvPr id="14" name="TextBox 13"/>
          <p:cNvSpPr txBox="1"/>
          <p:nvPr/>
        </p:nvSpPr>
        <p:spPr>
          <a:xfrm>
            <a:off x="4535486" y="2017180"/>
            <a:ext cx="2314046" cy="461665"/>
          </a:xfrm>
          <a:prstGeom prst="rect">
            <a:avLst/>
          </a:prstGeom>
          <a:noFill/>
        </p:spPr>
        <p:txBody>
          <a:bodyPr wrap="square">
            <a:spAutoFit/>
          </a:bodyPr>
          <a:lstStyle>
            <a:defPPr>
              <a:defRPr lang="en-US"/>
            </a:defPPr>
            <a:lvl1pPr algn="ctr">
              <a:defRPr sz="2400" b="1" kern="0">
                <a:gradFill flip="none" rotWithShape="1">
                  <a:gsLst>
                    <a:gs pos="0">
                      <a:schemeClr val="tx2">
                        <a:lumMod val="75000"/>
                      </a:schemeClr>
                    </a:gs>
                    <a:gs pos="90000">
                      <a:schemeClr val="accent5">
                        <a:shade val="100000"/>
                        <a:satMod val="115000"/>
                      </a:schemeClr>
                    </a:gs>
                  </a:gsLst>
                  <a:lin ang="16200000" scaled="1"/>
                  <a:tileRect/>
                </a:gradFill>
                <a:latin typeface="Helvetica" charset="0"/>
                <a:ea typeface="Helvetica" charset="0"/>
                <a:cs typeface="Helvetica" charset="0"/>
              </a:defRPr>
            </a:lvl1pPr>
          </a:lstStyle>
          <a:p>
            <a:pPr fontAlgn="auto">
              <a:spcBef>
                <a:spcPts val="0"/>
              </a:spcBef>
              <a:spcAft>
                <a:spcPts val="0"/>
              </a:spcAft>
              <a:defRPr/>
            </a:pPr>
            <a:r>
              <a:rPr lang="en-US" dirty="0" smtClean="0">
                <a:solidFill>
                  <a:srgbClr val="FFFFFF"/>
                </a:solidFill>
              </a:rPr>
              <a:t>Smartphone</a:t>
            </a:r>
            <a:endParaRPr lang="en-US" dirty="0">
              <a:solidFill>
                <a:srgbClr val="FFFFFF"/>
              </a:solidFill>
            </a:endParaRPr>
          </a:p>
        </p:txBody>
      </p:sp>
      <p:sp>
        <p:nvSpPr>
          <p:cNvPr id="15" name="TextBox 14"/>
          <p:cNvSpPr txBox="1"/>
          <p:nvPr/>
        </p:nvSpPr>
        <p:spPr>
          <a:xfrm>
            <a:off x="6849532" y="2017180"/>
            <a:ext cx="2090072" cy="461665"/>
          </a:xfrm>
          <a:prstGeom prst="rect">
            <a:avLst/>
          </a:prstGeom>
          <a:noFill/>
        </p:spPr>
        <p:txBody>
          <a:bodyPr wrap="square">
            <a:spAutoFit/>
          </a:bodyPr>
          <a:lstStyle>
            <a:defPPr>
              <a:defRPr lang="en-US"/>
            </a:defPPr>
            <a:lvl1pPr algn="ctr">
              <a:defRPr sz="2400" b="1" kern="0">
                <a:gradFill flip="none" rotWithShape="1">
                  <a:gsLst>
                    <a:gs pos="0">
                      <a:schemeClr val="tx2">
                        <a:lumMod val="75000"/>
                      </a:schemeClr>
                    </a:gs>
                    <a:gs pos="90000">
                      <a:schemeClr val="accent5">
                        <a:shade val="100000"/>
                        <a:satMod val="115000"/>
                      </a:schemeClr>
                    </a:gs>
                  </a:gsLst>
                  <a:lin ang="16200000" scaled="1"/>
                  <a:tileRect/>
                </a:gradFill>
                <a:latin typeface="Helvetica" charset="0"/>
                <a:ea typeface="Helvetica" charset="0"/>
                <a:cs typeface="Helvetica" charset="0"/>
              </a:defRPr>
            </a:lvl1pPr>
          </a:lstStyle>
          <a:p>
            <a:pPr fontAlgn="auto">
              <a:spcBef>
                <a:spcPts val="0"/>
              </a:spcBef>
              <a:spcAft>
                <a:spcPts val="0"/>
              </a:spcAft>
              <a:defRPr/>
            </a:pPr>
            <a:r>
              <a:rPr lang="en-US" dirty="0" smtClean="0">
                <a:solidFill>
                  <a:srgbClr val="FFFFFF"/>
                </a:solidFill>
              </a:rPr>
              <a:t>Web</a:t>
            </a:r>
            <a:endParaRPr lang="en-US" dirty="0">
              <a:solidFill>
                <a:srgbClr val="FFFFFF"/>
              </a:solidFill>
            </a:endParaRPr>
          </a:p>
        </p:txBody>
      </p:sp>
      <p:grpSp>
        <p:nvGrpSpPr>
          <p:cNvPr id="3" name="Group 44"/>
          <p:cNvGrpSpPr/>
          <p:nvPr/>
        </p:nvGrpSpPr>
        <p:grpSpPr>
          <a:xfrm>
            <a:off x="372532" y="4532559"/>
            <a:ext cx="1919461" cy="1649033"/>
            <a:chOff x="304800" y="4363229"/>
            <a:chExt cx="1919461" cy="1649033"/>
          </a:xfrm>
        </p:grpSpPr>
        <p:pic>
          <p:nvPicPr>
            <p:cNvPr id="79903" name="Picture 36"/>
            <p:cNvPicPr>
              <a:picLocks noChangeAspect="1"/>
            </p:cNvPicPr>
            <p:nvPr/>
          </p:nvPicPr>
          <p:blipFill>
            <a:blip r:embed="rId3" cstate="print"/>
            <a:srcRect/>
            <a:stretch>
              <a:fillRect/>
            </a:stretch>
          </p:blipFill>
          <p:spPr bwMode="auto">
            <a:xfrm>
              <a:off x="304800" y="4363229"/>
              <a:ext cx="876664" cy="1649033"/>
            </a:xfrm>
            <a:prstGeom prst="rect">
              <a:avLst/>
            </a:prstGeom>
            <a:noFill/>
            <a:ln w="9525">
              <a:noFill/>
              <a:miter lim="800000"/>
              <a:headEnd/>
              <a:tailEnd/>
            </a:ln>
          </p:spPr>
        </p:pic>
        <p:pic>
          <p:nvPicPr>
            <p:cNvPr id="79904" name="Picture 37"/>
            <p:cNvPicPr>
              <a:picLocks noChangeAspect="1"/>
            </p:cNvPicPr>
            <p:nvPr/>
          </p:nvPicPr>
          <p:blipFill>
            <a:blip r:embed="rId4" cstate="print"/>
            <a:srcRect/>
            <a:stretch>
              <a:fillRect/>
            </a:stretch>
          </p:blipFill>
          <p:spPr bwMode="auto">
            <a:xfrm>
              <a:off x="1018617" y="4623537"/>
              <a:ext cx="1205644" cy="1136751"/>
            </a:xfrm>
            <a:prstGeom prst="rect">
              <a:avLst/>
            </a:prstGeom>
            <a:noFill/>
            <a:ln w="9525">
              <a:noFill/>
              <a:miter lim="800000"/>
              <a:headEnd/>
              <a:tailEnd/>
            </a:ln>
          </p:spPr>
        </p:pic>
      </p:grpSp>
      <p:grpSp>
        <p:nvGrpSpPr>
          <p:cNvPr id="4" name="Group 43"/>
          <p:cNvGrpSpPr/>
          <p:nvPr/>
        </p:nvGrpSpPr>
        <p:grpSpPr>
          <a:xfrm>
            <a:off x="482463" y="1171140"/>
            <a:ext cx="7975737" cy="505260"/>
            <a:chOff x="381000" y="1409700"/>
            <a:chExt cx="7975737" cy="505260"/>
          </a:xfrm>
        </p:grpSpPr>
        <p:pic>
          <p:nvPicPr>
            <p:cNvPr id="23" name="Picture 22" descr="microsoftwindowsxp2gn-white-txt.png"/>
            <p:cNvPicPr>
              <a:picLocks noChangeAspect="1"/>
            </p:cNvPicPr>
            <p:nvPr/>
          </p:nvPicPr>
          <p:blipFill rotWithShape="1">
            <a:blip r:embed="rId5" cstate="screen">
              <a:extLst>
                <a:ext uri="{28A0092B-C50C-407E-A947-70E740481C1C}">
                  <a14:useLocalDpi xmlns:a14="http://schemas.microsoft.com/office/drawing/2010/main"/>
                </a:ext>
              </a:extLst>
            </a:blip>
            <a:stretch/>
          </p:blipFill>
          <p:spPr bwMode="auto">
            <a:xfrm>
              <a:off x="381000" y="1433760"/>
              <a:ext cx="544434" cy="457141"/>
            </a:xfrm>
            <a:prstGeom prst="rect">
              <a:avLst/>
            </a:prstGeom>
            <a:effectLst>
              <a:glow rad="558800">
                <a:schemeClr val="bg1">
                  <a:alpha val="9000"/>
                </a:schemeClr>
              </a:glow>
            </a:effectLst>
          </p:spPr>
        </p:pic>
        <p:pic>
          <p:nvPicPr>
            <p:cNvPr id="24" name="Picture 23" descr="Apple2.png"/>
            <p:cNvPicPr>
              <a:picLocks noChangeAspect="1"/>
            </p:cNvPicPr>
            <p:nvPr/>
          </p:nvPicPr>
          <p:blipFill>
            <a:blip r:embed="rId6" cstate="screen">
              <a:extLst/>
            </a:blip>
            <a:stretch>
              <a:fillRect/>
            </a:stretch>
          </p:blipFill>
          <p:spPr bwMode="auto">
            <a:xfrm>
              <a:off x="6953465" y="1412707"/>
              <a:ext cx="506333" cy="499246"/>
            </a:xfrm>
            <a:prstGeom prst="rect">
              <a:avLst/>
            </a:prstGeom>
            <a:effectLst>
              <a:glow rad="558800">
                <a:schemeClr val="bg1">
                  <a:alpha val="9000"/>
                </a:schemeClr>
              </a:glow>
            </a:effectLst>
          </p:spPr>
        </p:pic>
        <p:pic>
          <p:nvPicPr>
            <p:cNvPr id="25" name="Picture 24" descr="safari-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6056528" y="1409700"/>
              <a:ext cx="508137" cy="505260"/>
            </a:xfrm>
            <a:prstGeom prst="rect">
              <a:avLst/>
            </a:prstGeom>
            <a:effectLst>
              <a:glow rad="558800">
                <a:schemeClr val="bg1">
                  <a:alpha val="9000"/>
                </a:schemeClr>
              </a:glow>
            </a:effectLst>
          </p:spPr>
        </p:pic>
        <p:pic>
          <p:nvPicPr>
            <p:cNvPr id="26" name="Picture 25" descr="ie-logo.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7848600" y="1409700"/>
              <a:ext cx="508137" cy="505260"/>
            </a:xfrm>
            <a:prstGeom prst="rect">
              <a:avLst/>
            </a:prstGeom>
            <a:effectLst>
              <a:glow rad="558800">
                <a:schemeClr val="bg1">
                  <a:alpha val="9000"/>
                </a:schemeClr>
              </a:glow>
            </a:effectLst>
          </p:spPr>
        </p:pic>
        <p:pic>
          <p:nvPicPr>
            <p:cNvPr id="27" name="Picture 26" descr="Firefox.png"/>
            <p:cNvPicPr>
              <a:picLocks noChangeAspect="1"/>
            </p:cNvPicPr>
            <p:nvPr/>
          </p:nvPicPr>
          <p:blipFill rotWithShape="1">
            <a:blip r:embed="rId9" cstate="screen">
              <a:extLst>
                <a:ext uri="{28A0092B-C50C-407E-A947-70E740481C1C}">
                  <a14:useLocalDpi xmlns:a14="http://schemas.microsoft.com/office/drawing/2010/main"/>
                </a:ext>
              </a:extLst>
            </a:blip>
            <a:stretch/>
          </p:blipFill>
          <p:spPr bwMode="auto">
            <a:xfrm>
              <a:off x="1314234" y="1448797"/>
              <a:ext cx="459744" cy="427066"/>
            </a:xfrm>
            <a:prstGeom prst="rect">
              <a:avLst/>
            </a:prstGeom>
            <a:effectLst>
              <a:glow rad="558800">
                <a:schemeClr val="bg1">
                  <a:alpha val="9000"/>
                </a:schemeClr>
              </a:glow>
            </a:effectLst>
          </p:spPr>
        </p:pic>
        <p:pic>
          <p:nvPicPr>
            <p:cNvPr id="28" name="Picture 27" descr="ios.png"/>
            <p:cNvPicPr>
              <a:picLocks noChangeAspect="1"/>
            </p:cNvPicPr>
            <p:nvPr/>
          </p:nvPicPr>
          <p:blipFill rotWithShape="1">
            <a:blip r:embed="rId10" cstate="screen">
              <a:extLst>
                <a:ext uri="{28A0092B-C50C-407E-A947-70E740481C1C}">
                  <a14:useLocalDpi xmlns:a14="http://schemas.microsoft.com/office/drawing/2010/main"/>
                </a:ext>
              </a:extLst>
            </a:blip>
            <a:stretch/>
          </p:blipFill>
          <p:spPr bwMode="auto">
            <a:xfrm>
              <a:off x="3388678" y="1520977"/>
              <a:ext cx="610975" cy="282706"/>
            </a:xfrm>
            <a:prstGeom prst="rect">
              <a:avLst/>
            </a:prstGeom>
            <a:effectLst>
              <a:glow rad="558800">
                <a:schemeClr val="bg1">
                  <a:alpha val="9000"/>
                </a:schemeClr>
              </a:glow>
            </a:effectLst>
          </p:spPr>
        </p:pic>
        <p:pic>
          <p:nvPicPr>
            <p:cNvPr id="29" name="Picture 28" descr="android.png"/>
            <p:cNvPicPr>
              <a:picLocks noChangeAspect="1"/>
            </p:cNvPicPr>
            <p:nvPr/>
          </p:nvPicPr>
          <p:blipFill rotWithShape="1">
            <a:blip r:embed="rId11" cstate="screen">
              <a:extLst/>
            </a:blip>
            <a:stretch/>
          </p:blipFill>
          <p:spPr bwMode="auto">
            <a:xfrm>
              <a:off x="4388453" y="1423461"/>
              <a:ext cx="436780" cy="477739"/>
            </a:xfrm>
            <a:prstGeom prst="rect">
              <a:avLst/>
            </a:prstGeom>
            <a:effectLst>
              <a:glow rad="558800">
                <a:schemeClr val="bg1">
                  <a:alpha val="9000"/>
                </a:schemeClr>
              </a:glow>
            </a:effectLst>
          </p:spPr>
        </p:pic>
        <p:pic>
          <p:nvPicPr>
            <p:cNvPr id="30" name="Picture 29" descr="ChromeLogo.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5214033" y="1445790"/>
              <a:ext cx="453695" cy="433080"/>
            </a:xfrm>
            <a:prstGeom prst="rect">
              <a:avLst/>
            </a:prstGeom>
            <a:effectLst>
              <a:glow rad="558800">
                <a:schemeClr val="bg1">
                  <a:alpha val="9000"/>
                </a:schemeClr>
              </a:glow>
            </a:effectLst>
          </p:spPr>
        </p:pic>
        <p:pic>
          <p:nvPicPr>
            <p:cNvPr id="40" name="Picture 39" descr="FD9C1266-2F0E-426B-B558-E8F576CB2267.jpg"/>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2162778" y="1503580"/>
              <a:ext cx="837100" cy="317500"/>
            </a:xfrm>
            <a:prstGeom prst="rect">
              <a:avLst/>
            </a:prstGeom>
          </p:spPr>
        </p:pic>
      </p:grpSp>
      <p:pic>
        <p:nvPicPr>
          <p:cNvPr id="37" name="Picture 36"/>
          <p:cNvPicPr>
            <a:picLocks noChangeAspect="1"/>
          </p:cNvPicPr>
          <p:nvPr/>
        </p:nvPicPr>
        <p:blipFill>
          <a:blip r:embed="rId14" cstate="screen"/>
          <a:stretch>
            <a:fillRect/>
          </a:stretch>
        </p:blipFill>
        <p:spPr>
          <a:xfrm>
            <a:off x="7230532" y="2781064"/>
            <a:ext cx="1524000" cy="2060448"/>
          </a:xfrm>
          <a:prstGeom prst="rect">
            <a:avLst/>
          </a:prstGeom>
        </p:spPr>
      </p:pic>
      <p:pic>
        <p:nvPicPr>
          <p:cNvPr id="38" name="Picture 37"/>
          <p:cNvPicPr>
            <a:picLocks noChangeAspect="1"/>
          </p:cNvPicPr>
          <p:nvPr/>
        </p:nvPicPr>
        <p:blipFill>
          <a:blip r:embed="rId15" cstate="screen"/>
          <a:stretch>
            <a:fillRect/>
          </a:stretch>
        </p:blipFill>
        <p:spPr>
          <a:xfrm>
            <a:off x="7112944" y="5122330"/>
            <a:ext cx="1793988" cy="1122058"/>
          </a:xfrm>
          <a:prstGeom prst="rect">
            <a:avLst/>
          </a:prstGeom>
        </p:spPr>
      </p:pic>
      <p:grpSp>
        <p:nvGrpSpPr>
          <p:cNvPr id="5" name="Group 17"/>
          <p:cNvGrpSpPr>
            <a:grpSpLocks noChangeAspect="1"/>
          </p:cNvGrpSpPr>
          <p:nvPr/>
        </p:nvGrpSpPr>
        <p:grpSpPr bwMode="auto">
          <a:xfrm>
            <a:off x="5791985" y="2607730"/>
            <a:ext cx="748904" cy="1414346"/>
            <a:chOff x="5947684" y="1451874"/>
            <a:chExt cx="2483104" cy="4783328"/>
          </a:xfrm>
        </p:grpSpPr>
        <p:pic>
          <p:nvPicPr>
            <p:cNvPr id="41" name="Picture 8"/>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947684" y="1451874"/>
              <a:ext cx="2483104" cy="478332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2" name="Picture 16"/>
            <p:cNvPicPr>
              <a:picLocks noChangeAspect="1"/>
            </p:cNvPicPr>
            <p:nvPr/>
          </p:nvPicPr>
          <p:blipFill>
            <a:blip r:embed="rId17" cstate="screen"/>
            <a:srcRect/>
            <a:stretch>
              <a:fillRect/>
            </a:stretch>
          </p:blipFill>
          <p:spPr bwMode="auto">
            <a:xfrm>
              <a:off x="6194015" y="2334727"/>
              <a:ext cx="2021840" cy="209296"/>
            </a:xfrm>
            <a:prstGeom prst="rect">
              <a:avLst/>
            </a:prstGeom>
            <a:noFill/>
            <a:ln w="9525">
              <a:noFill/>
              <a:miter lim="800000"/>
              <a:headEnd/>
              <a:tailEnd/>
            </a:ln>
          </p:spPr>
        </p:pic>
      </p:grpSp>
      <p:pic>
        <p:nvPicPr>
          <p:cNvPr id="52" name="Picture 51" descr="BBTorch_ContactList_300ppi.png"/>
          <p:cNvPicPr>
            <a:picLocks noChangeAspect="1"/>
          </p:cNvPicPr>
          <p:nvPr/>
        </p:nvPicPr>
        <p:blipFill>
          <a:blip r:embed="rId18" cstate="screen"/>
          <a:srcRect/>
          <a:stretch>
            <a:fillRect/>
          </a:stretch>
        </p:blipFill>
        <p:spPr bwMode="auto">
          <a:xfrm>
            <a:off x="5325532" y="4151545"/>
            <a:ext cx="785270" cy="1351785"/>
          </a:xfrm>
          <a:prstGeom prst="rect">
            <a:avLst/>
          </a:prstGeom>
          <a:noFill/>
          <a:ln w="9525">
            <a:noFill/>
            <a:miter lim="800000"/>
            <a:headEnd/>
            <a:tailEnd/>
          </a:ln>
        </p:spPr>
      </p:pic>
      <p:grpSp>
        <p:nvGrpSpPr>
          <p:cNvPr id="10" name="Group 13"/>
          <p:cNvGrpSpPr>
            <a:grpSpLocks noChangeAspect="1"/>
          </p:cNvGrpSpPr>
          <p:nvPr/>
        </p:nvGrpSpPr>
        <p:grpSpPr bwMode="auto">
          <a:xfrm>
            <a:off x="4655213" y="2531530"/>
            <a:ext cx="894809" cy="1477481"/>
            <a:chOff x="5744604" y="1869420"/>
            <a:chExt cx="2290237" cy="3780441"/>
          </a:xfrm>
        </p:grpSpPr>
        <p:pic>
          <p:nvPicPr>
            <p:cNvPr id="54" name="Picture 2"/>
            <p:cNvPicPr>
              <a:picLocks noChangeAspect="1" noChangeArrowheads="1"/>
            </p:cNvPicPr>
            <p:nvPr/>
          </p:nvPicPr>
          <p:blipFill>
            <a:blip r:embed="rId19" cstate="email"/>
            <a:srcRect/>
            <a:stretch>
              <a:fillRect/>
            </a:stretch>
          </p:blipFill>
          <p:spPr bwMode="auto">
            <a:xfrm>
              <a:off x="5874516" y="1869420"/>
              <a:ext cx="2160325" cy="3780441"/>
            </a:xfrm>
            <a:prstGeom prst="rect">
              <a:avLst/>
            </a:prstGeom>
            <a:noFill/>
            <a:ln w="9525">
              <a:noFill/>
              <a:miter lim="800000"/>
              <a:headEnd/>
              <a:tailEnd/>
            </a:ln>
          </p:spPr>
        </p:pic>
        <p:pic>
          <p:nvPicPr>
            <p:cNvPr id="55" name="Picture 12" descr="Mango-Contacts-VD-Final.png"/>
            <p:cNvPicPr>
              <a:picLocks noChangeAspect="1"/>
            </p:cNvPicPr>
            <p:nvPr/>
          </p:nvPicPr>
          <p:blipFill>
            <a:blip r:embed="rId20" cstate="screen">
              <a:extLst>
                <a:ext uri="{28A0092B-C50C-407E-A947-70E740481C1C}">
                  <a14:useLocalDpi xmlns:a14="http://schemas.microsoft.com/office/drawing/2010/main"/>
                </a:ext>
              </a:extLst>
            </a:blip>
            <a:srcRect l="-22851" r="-3158" b="-3025"/>
            <a:stretch>
              <a:fillRect/>
            </a:stretch>
          </p:blipFill>
          <p:spPr bwMode="auto">
            <a:xfrm>
              <a:off x="5744604" y="2408751"/>
              <a:ext cx="2162750" cy="2640018"/>
            </a:xfrm>
            <a:prstGeom prst="rect">
              <a:avLst/>
            </a:prstGeom>
            <a:noFill/>
            <a:ln w="9525">
              <a:noFill/>
              <a:miter lim="800000"/>
              <a:headEnd/>
              <a:tailEnd/>
            </a:ln>
          </p:spPr>
        </p:pic>
      </p:grpSp>
      <p:pic>
        <p:nvPicPr>
          <p:cNvPr id="49" name="Picture 48"/>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363132" y="2836330"/>
            <a:ext cx="874163" cy="1676400"/>
          </a:xfrm>
          <a:prstGeom prst="rect">
            <a:avLst/>
          </a:prstGeom>
          <a:noFill/>
          <a:ln>
            <a:noFill/>
          </a:ln>
          <a:effectLst>
            <a:outerShdw blurRad="190500" dist="25400" sx="102000" sy="102000" algn="ctr" rotWithShape="0">
              <a:srgbClr val="506264"/>
            </a:outerShdw>
          </a:effectLst>
        </p:spPr>
      </p:pic>
      <p:pic>
        <p:nvPicPr>
          <p:cNvPr id="53" name="Picture 5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96332" y="2836330"/>
            <a:ext cx="1236726" cy="960120"/>
          </a:xfrm>
          <a:prstGeom prst="rect">
            <a:avLst/>
          </a:prstGeom>
          <a:noFill/>
          <a:ln>
            <a:noFill/>
          </a:ln>
          <a:effectLst>
            <a:outerShdw blurRad="190500" dist="25400" sx="102000" sy="102000" algn="ctr" rotWithShape="0">
              <a:srgbClr val="506264"/>
            </a:outerShdw>
          </a:effectLst>
        </p:spPr>
      </p:pic>
      <p:grpSp>
        <p:nvGrpSpPr>
          <p:cNvPr id="11" name="Group 57"/>
          <p:cNvGrpSpPr>
            <a:grpSpLocks noChangeAspect="1"/>
          </p:cNvGrpSpPr>
          <p:nvPr/>
        </p:nvGrpSpPr>
        <p:grpSpPr>
          <a:xfrm>
            <a:off x="2582332" y="2912530"/>
            <a:ext cx="1560604" cy="1203068"/>
            <a:chOff x="1223246" y="2209800"/>
            <a:chExt cx="2601007" cy="2005114"/>
          </a:xfrm>
        </p:grpSpPr>
        <p:pic>
          <p:nvPicPr>
            <p:cNvPr id="59" name="Picture 18" descr="3A1_ipad-landscape_4-peeps_150dpi.png"/>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223246" y="2209800"/>
              <a:ext cx="2601007" cy="2005114"/>
            </a:xfrm>
            <a:prstGeom prst="rect">
              <a:avLst/>
            </a:prstGeom>
            <a:noFill/>
            <a:ln>
              <a:noFill/>
            </a:ln>
            <a:effectLst>
              <a:outerShdw blurRad="190500" dist="25400" sx="102000" sy="102000" algn="ctr" rotWithShape="0">
                <a:srgbClr val="506264"/>
              </a:outerShdw>
            </a:effectLst>
          </p:spPr>
        </p:pic>
        <p:pic>
          <p:nvPicPr>
            <p:cNvPr id="60" name="Picture 5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443917" y="2319785"/>
              <a:ext cx="2159664" cy="1655437"/>
            </a:xfrm>
            <a:prstGeom prst="rect">
              <a:avLst/>
            </a:prstGeom>
          </p:spPr>
        </p:pic>
      </p:grpSp>
      <p:pic>
        <p:nvPicPr>
          <p:cNvPr id="32" name="Picture 31" descr="JabberSwirl_from_Michael.png">
            <a:hlinkClick r:id="rId25"/>
          </p:cNvPr>
          <p:cNvPicPr>
            <a:picLocks noChangeAspect="1"/>
          </p:cNvPicPr>
          <p:nvPr/>
        </p:nvPicPr>
        <p:blipFill>
          <a:blip r:embed="rId26" cstate="email"/>
          <a:stretch>
            <a:fillRect/>
          </a:stretch>
        </p:blipFill>
        <p:spPr>
          <a:xfrm>
            <a:off x="4030132" y="1769530"/>
            <a:ext cx="695325" cy="695325"/>
          </a:xfrm>
          <a:prstGeom prst="rect">
            <a:avLst/>
          </a:prstGeom>
        </p:spPr>
      </p:pic>
    </p:spTree>
    <p:extLst>
      <p:ext uri="{BB962C8B-B14F-4D97-AF65-F5344CB8AC3E}">
        <p14:creationId xmlns:p14="http://schemas.microsoft.com/office/powerpoint/2010/main" val="427021277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4294967295"/>
          </p:nvPr>
        </p:nvSpPr>
        <p:spPr>
          <a:xfrm>
            <a:off x="2684463" y="1589088"/>
            <a:ext cx="6459537" cy="4102100"/>
          </a:xfrm>
        </p:spPr>
        <p:txBody>
          <a:bodyPr>
            <a:normAutofit/>
          </a:bodyPr>
          <a:lstStyle/>
          <a:p>
            <a:pPr marL="228600" lvl="1" indent="-228600">
              <a:spcBef>
                <a:spcPts val="1480"/>
              </a:spcBef>
              <a:buSzPct val="90000"/>
            </a:pPr>
            <a:r>
              <a:rPr lang="en-US" sz="2200" dirty="0" smtClean="0"/>
              <a:t>Industry leading Layer 3 VPN Client +</a:t>
            </a:r>
          </a:p>
          <a:p>
            <a:pPr marL="228600" lvl="1" indent="-228600">
              <a:lnSpc>
                <a:spcPct val="105000"/>
              </a:lnSpc>
              <a:spcBef>
                <a:spcPts val="1480"/>
              </a:spcBef>
              <a:buSzPct val="90000"/>
            </a:pPr>
            <a:r>
              <a:rPr lang="en-US" sz="2200" dirty="0" smtClean="0"/>
              <a:t>Enables BYOD – </a:t>
            </a:r>
            <a:r>
              <a:rPr lang="en-US" sz="2200" dirty="0"/>
              <a:t>Mac OS X, Windows, iOS, Android</a:t>
            </a:r>
          </a:p>
          <a:p>
            <a:pPr marL="228600" lvl="1" indent="-228600">
              <a:lnSpc>
                <a:spcPct val="105000"/>
              </a:lnSpc>
              <a:spcBef>
                <a:spcPts val="1480"/>
              </a:spcBef>
              <a:buSzPct val="90000"/>
            </a:pPr>
            <a:r>
              <a:rPr lang="en-US" sz="2200" dirty="0" smtClean="0"/>
              <a:t>VPN Session protected by hardened ASA firewall</a:t>
            </a:r>
          </a:p>
          <a:p>
            <a:pPr marL="228600" lvl="1" indent="-228600">
              <a:lnSpc>
                <a:spcPct val="105000"/>
              </a:lnSpc>
              <a:spcBef>
                <a:spcPts val="1480"/>
              </a:spcBef>
              <a:buSzPct val="90000"/>
            </a:pPr>
            <a:r>
              <a:rPr lang="en-US" sz="2200" dirty="0" smtClean="0"/>
              <a:t>Seamless authentication with Certificates</a:t>
            </a:r>
          </a:p>
          <a:p>
            <a:pPr marL="228600" lvl="1" indent="-228600">
              <a:lnSpc>
                <a:spcPct val="105000"/>
              </a:lnSpc>
              <a:spcBef>
                <a:spcPts val="1480"/>
              </a:spcBef>
              <a:buSzPct val="90000"/>
            </a:pPr>
            <a:r>
              <a:rPr lang="en-US" sz="2200" dirty="0" smtClean="0"/>
              <a:t>IPSec </a:t>
            </a:r>
            <a:r>
              <a:rPr lang="en-US" sz="2200" dirty="0"/>
              <a:t>/ SSL / </a:t>
            </a:r>
            <a:r>
              <a:rPr lang="en-US" sz="2200" b="1" dirty="0" smtClean="0"/>
              <a:t>DTLS </a:t>
            </a:r>
            <a:r>
              <a:rPr lang="en-US" sz="2200" dirty="0" smtClean="0"/>
              <a:t>/ IPv6</a:t>
            </a:r>
          </a:p>
          <a:p>
            <a:pPr marL="228600" lvl="1" indent="-228600">
              <a:lnSpc>
                <a:spcPct val="105000"/>
              </a:lnSpc>
              <a:spcBef>
                <a:spcPts val="1480"/>
              </a:spcBef>
              <a:buSzPct val="90000"/>
            </a:pPr>
            <a:r>
              <a:rPr lang="en-US" sz="2200" dirty="0" smtClean="0"/>
              <a:t>Integrated with ScanSafe and Cisco ISE</a:t>
            </a:r>
            <a:endParaRPr lang="en-US" sz="2200" dirty="0"/>
          </a:p>
          <a:p>
            <a:pPr marL="406400" lvl="1" indent="0">
              <a:spcBef>
                <a:spcPts val="1480"/>
              </a:spcBef>
              <a:buNone/>
            </a:pPr>
            <a:endParaRPr lang="en-US" sz="3200" dirty="0" smtClean="0"/>
          </a:p>
          <a:p>
            <a:pPr marL="228600" lvl="1" indent="-228600">
              <a:spcBef>
                <a:spcPts val="1480"/>
              </a:spcBef>
              <a:buSzPct val="90000"/>
            </a:pPr>
            <a:endParaRPr lang="en-US" sz="2200" dirty="0" smtClean="0"/>
          </a:p>
          <a:p>
            <a:pPr marL="228600" lvl="1" indent="-228600">
              <a:spcBef>
                <a:spcPts val="1480"/>
              </a:spcBef>
              <a:buSzPct val="90000"/>
            </a:pPr>
            <a:endParaRPr lang="en-US" sz="2200" dirty="0" smtClean="0"/>
          </a:p>
          <a:p>
            <a:pPr marL="228600" lvl="1" indent="-228600">
              <a:spcBef>
                <a:spcPts val="1480"/>
              </a:spcBef>
              <a:buSzPct val="90000"/>
            </a:pPr>
            <a:endParaRPr lang="en-US" sz="2200" dirty="0" smtClean="0"/>
          </a:p>
          <a:p>
            <a:pPr marL="228600" lvl="1" indent="-228600">
              <a:spcBef>
                <a:spcPts val="1480"/>
              </a:spcBef>
              <a:buSzPct val="90000"/>
            </a:pPr>
            <a:endParaRPr lang="en-US" sz="2200" dirty="0" smtClean="0"/>
          </a:p>
          <a:p>
            <a:pPr marL="228600" lvl="1" indent="-228600">
              <a:spcBef>
                <a:spcPts val="1480"/>
              </a:spcBef>
              <a:buSzPct val="90000"/>
            </a:pPr>
            <a:endParaRPr lang="en-US" sz="2200" dirty="0" smtClean="0"/>
          </a:p>
        </p:txBody>
      </p:sp>
      <p:sp>
        <p:nvSpPr>
          <p:cNvPr id="6" name="Title 2"/>
          <p:cNvSpPr txBox="1">
            <a:spLocks/>
          </p:cNvSpPr>
          <p:nvPr/>
        </p:nvSpPr>
        <p:spPr bwMode="auto">
          <a:xfrm>
            <a:off x="533400" y="340074"/>
            <a:ext cx="7435850" cy="838200"/>
          </a:xfrm>
          <a:prstGeom prst="rect">
            <a:avLst/>
          </a:prstGeom>
          <a:noFill/>
          <a:ln w="9525" algn="ctr">
            <a:noFill/>
            <a:miter lim="800000"/>
            <a:headEnd/>
            <a:tailEnd/>
          </a:ln>
          <a:effectLst/>
        </p:spPr>
        <p:txBody>
          <a:bodyPr vert="horz" wrap="square" lIns="82124" tIns="41061" rIns="82124" bIns="41061" numCol="1" anchor="b" anchorCtr="0" compatLnSpc="1">
            <a:prstTxWarp prst="textNoShape">
              <a:avLst/>
            </a:prstTxWarp>
          </a:bodyPr>
          <a:lst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26" charset="-128"/>
                <a:cs typeface="ＭＳ Ｐゴシック" pitchFamily="26" charset="-128"/>
              </a:defRPr>
            </a:lvl1pPr>
            <a:lvl2pPr algn="l" rtl="0" eaLnBrk="0" fontAlgn="base" hangingPunct="0">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2pPr>
            <a:lvl3pPr algn="l" rtl="0" eaLnBrk="0" fontAlgn="base" hangingPunct="0">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3pPr>
            <a:lvl4pPr algn="l" rtl="0" eaLnBrk="0" fontAlgn="base" hangingPunct="0">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4pPr>
            <a:lvl5pPr algn="l" rtl="0" eaLnBrk="0" fontAlgn="base" hangingPunct="0">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5pPr>
            <a:lvl6pPr marL="457200" algn="l" rtl="0" eaLnBrk="1" fontAlgn="base" hangingPunct="1">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6pPr>
            <a:lvl7pPr marL="914400" algn="l" rtl="0" eaLnBrk="1" fontAlgn="base" hangingPunct="1">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7pPr>
            <a:lvl8pPr marL="1371600" algn="l" rtl="0" eaLnBrk="1" fontAlgn="base" hangingPunct="1">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8pPr>
            <a:lvl9pPr marL="1828800" algn="l" rtl="0" eaLnBrk="1" fontAlgn="base" hangingPunct="1">
              <a:lnSpc>
                <a:spcPct val="90000"/>
              </a:lnSpc>
              <a:spcBef>
                <a:spcPct val="0"/>
              </a:spcBef>
              <a:spcAft>
                <a:spcPct val="0"/>
              </a:spcAft>
              <a:defRPr sz="3000" b="1">
                <a:solidFill>
                  <a:schemeClr val="accent1"/>
                </a:solidFill>
                <a:latin typeface="Arial" pitchFamily="26" charset="0"/>
                <a:ea typeface="ＭＳ Ｐゴシック" pitchFamily="26" charset="-128"/>
                <a:cs typeface="ＭＳ Ｐゴシック" pitchFamily="26" charset="-128"/>
              </a:defRPr>
            </a:lvl9pPr>
          </a:lstStyle>
          <a:p>
            <a:r>
              <a:rPr lang="en-US" sz="3600" b="0" dirty="0" smtClean="0">
                <a:gradFill>
                  <a:gsLst>
                    <a:gs pos="50000">
                      <a:srgbClr val="3F5CFF"/>
                    </a:gs>
                    <a:gs pos="100000">
                      <a:schemeClr val="tx2">
                        <a:lumMod val="70000"/>
                      </a:schemeClr>
                    </a:gs>
                    <a:gs pos="0">
                      <a:srgbClr val="2B348E"/>
                    </a:gs>
                  </a:gsLst>
                  <a:lin ang="4800000" scaled="0"/>
                </a:gradFill>
                <a:ea typeface="+mj-ea"/>
                <a:cs typeface="+mj-cs"/>
              </a:rPr>
              <a:t/>
            </a:r>
            <a:br>
              <a:rPr lang="en-US" sz="3600" b="0" dirty="0" smtClean="0">
                <a:gradFill>
                  <a:gsLst>
                    <a:gs pos="50000">
                      <a:srgbClr val="3F5CFF"/>
                    </a:gs>
                    <a:gs pos="100000">
                      <a:schemeClr val="tx2">
                        <a:lumMod val="70000"/>
                      </a:schemeClr>
                    </a:gs>
                    <a:gs pos="0">
                      <a:srgbClr val="2B348E"/>
                    </a:gs>
                  </a:gsLst>
                  <a:lin ang="4800000" scaled="0"/>
                </a:gradFill>
                <a:ea typeface="+mj-ea"/>
                <a:cs typeface="+mj-cs"/>
              </a:rPr>
            </a:br>
            <a:r>
              <a:rPr lang="en-US" sz="3600" b="0" dirty="0" smtClean="0">
                <a:gradFill>
                  <a:gsLst>
                    <a:gs pos="50000">
                      <a:srgbClr val="3F5CFF"/>
                    </a:gs>
                    <a:gs pos="100000">
                      <a:schemeClr val="tx2">
                        <a:lumMod val="70000"/>
                      </a:schemeClr>
                    </a:gs>
                    <a:gs pos="0">
                      <a:srgbClr val="2B348E"/>
                    </a:gs>
                  </a:gsLst>
                  <a:lin ang="4800000" scaled="0"/>
                </a:gradFill>
                <a:ea typeface="+mj-ea"/>
                <a:cs typeface="+mj-cs"/>
              </a:rPr>
              <a:t>AnyConnect Secure Mobility Client</a:t>
            </a:r>
            <a:endParaRPr lang="en-US" sz="3600" b="0" dirty="0">
              <a:gradFill>
                <a:gsLst>
                  <a:gs pos="50000">
                    <a:srgbClr val="3F5CFF"/>
                  </a:gs>
                  <a:gs pos="100000">
                    <a:schemeClr val="tx2">
                      <a:lumMod val="70000"/>
                    </a:schemeClr>
                  </a:gs>
                  <a:gs pos="0">
                    <a:srgbClr val="2B348E"/>
                  </a:gs>
                </a:gsLst>
                <a:lin ang="4800000" scaled="0"/>
              </a:gradFill>
              <a:ea typeface="+mj-ea"/>
              <a:cs typeface="+mj-cs"/>
            </a:endParaRPr>
          </a:p>
        </p:txBody>
      </p:sp>
      <p:pic>
        <p:nvPicPr>
          <p:cNvPr id="7" name="Picture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18480" y="213457"/>
            <a:ext cx="704503" cy="13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0"/>
          <p:cNvGrpSpPr/>
          <p:nvPr/>
        </p:nvGrpSpPr>
        <p:grpSpPr>
          <a:xfrm>
            <a:off x="360646" y="2465109"/>
            <a:ext cx="1969436" cy="1969436"/>
            <a:chOff x="551952" y="1677049"/>
            <a:chExt cx="1969436" cy="1969436"/>
          </a:xfrm>
          <a:effectLst/>
        </p:grpSpPr>
        <p:grpSp>
          <p:nvGrpSpPr>
            <p:cNvPr id="9" name="Group 3"/>
            <p:cNvGrpSpPr/>
            <p:nvPr/>
          </p:nvGrpSpPr>
          <p:grpSpPr>
            <a:xfrm>
              <a:off x="621505" y="1721475"/>
              <a:ext cx="1827327" cy="1828800"/>
              <a:chOff x="770427" y="2474931"/>
              <a:chExt cx="1827327" cy="1828800"/>
            </a:xfrm>
            <a:effectLst/>
          </p:grpSpPr>
          <p:sp>
            <p:nvSpPr>
              <p:cNvPr id="11" name="Oval 263"/>
              <p:cNvSpPr>
                <a:spLocks/>
              </p:cNvSpPr>
              <p:nvPr/>
            </p:nvSpPr>
            <p:spPr bwMode="auto">
              <a:xfrm>
                <a:off x="770427" y="2474931"/>
                <a:ext cx="1827327" cy="182880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fontAlgn="auto" hangingPunct="0">
                  <a:lnSpc>
                    <a:spcPct val="90000"/>
                  </a:lnSpc>
                  <a:spcBef>
                    <a:spcPts val="0"/>
                  </a:spcBef>
                  <a:spcAft>
                    <a:spcPts val="0"/>
                  </a:spcAft>
                  <a:defRPr/>
                </a:pPr>
                <a:endParaRPr lang="en-US" kern="0" dirty="0">
                  <a:solidFill>
                    <a:srgbClr val="00B0F0"/>
                  </a:solidFill>
                  <a:latin typeface="+mn-lt"/>
                  <a:ea typeface="+mn-ea"/>
                  <a:cs typeface="+mn-cs"/>
                </a:endParaRPr>
              </a:p>
            </p:txBody>
          </p:sp>
          <p:pic>
            <p:nvPicPr>
              <p:cNvPr id="12"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3306" y="2839539"/>
                <a:ext cx="1141569" cy="1114948"/>
              </a:xfrm>
              <a:prstGeom prst="rect">
                <a:avLst/>
              </a:prstGeom>
              <a:noFill/>
              <a:ln w="12700">
                <a:noFill/>
                <a:miter lim="800000"/>
                <a:headEnd/>
                <a:tailEnd/>
              </a:ln>
            </p:spPr>
          </p:pic>
        </p:grpSp>
        <p:pic>
          <p:nvPicPr>
            <p:cNvPr id="10" name="Picture 9"/>
            <p:cNvPicPr>
              <a:picLocks noChangeAspect="1"/>
            </p:cNvPicPr>
            <p:nvPr/>
          </p:nvPicPr>
          <p:blipFill>
            <a:blip r:embed="rId5" cstate="print">
              <a:extLst/>
            </a:blip>
            <a:stretch>
              <a:fillRect/>
            </a:stretch>
          </p:blipFill>
          <p:spPr>
            <a:xfrm>
              <a:off x="551952" y="1677049"/>
              <a:ext cx="1969436" cy="1969436"/>
            </a:xfrm>
            <a:prstGeom prst="rect">
              <a:avLst/>
            </a:prstGeom>
          </p:spPr>
        </p:pic>
      </p:grpSp>
      <p:sp>
        <p:nvSpPr>
          <p:cNvPr id="2" name="TextBox 1"/>
          <p:cNvSpPr txBox="1"/>
          <p:nvPr/>
        </p:nvSpPr>
        <p:spPr>
          <a:xfrm>
            <a:off x="222106" y="5806025"/>
            <a:ext cx="8864172" cy="1015663"/>
          </a:xfrm>
          <a:prstGeom prst="rect">
            <a:avLst/>
          </a:prstGeom>
          <a:noFill/>
        </p:spPr>
        <p:txBody>
          <a:bodyPr wrap="square" rtlCol="0">
            <a:spAutoFit/>
          </a:bodyPr>
          <a:lstStyle/>
          <a:p>
            <a:pPr marL="0" lvl="1"/>
            <a:r>
              <a:rPr lang="en-US" sz="3000" dirty="0">
                <a:solidFill>
                  <a:schemeClr val="tx1">
                    <a:lumMod val="65000"/>
                    <a:lumOff val="35000"/>
                  </a:schemeClr>
                </a:solidFill>
                <a:latin typeface="+mj-lt"/>
              </a:rPr>
              <a:t>Largest </a:t>
            </a:r>
            <a:r>
              <a:rPr lang="en-US" sz="3000" dirty="0" smtClean="0">
                <a:solidFill>
                  <a:schemeClr val="tx1">
                    <a:lumMod val="65000"/>
                    <a:lumOff val="35000"/>
                  </a:schemeClr>
                </a:solidFill>
                <a:latin typeface="+mj-lt"/>
              </a:rPr>
              <a:t>Installed </a:t>
            </a:r>
            <a:r>
              <a:rPr lang="en-US" sz="3000" dirty="0">
                <a:solidFill>
                  <a:schemeClr val="tx1">
                    <a:lumMod val="65000"/>
                    <a:lumOff val="35000"/>
                  </a:schemeClr>
                </a:solidFill>
                <a:latin typeface="+mj-lt"/>
              </a:rPr>
              <a:t>Base for Remote Access Solution</a:t>
            </a:r>
          </a:p>
          <a:p>
            <a:endParaRPr lang="en-US" sz="3000" dirty="0"/>
          </a:p>
        </p:txBody>
      </p:sp>
    </p:spTree>
    <p:extLst>
      <p:ext uri="{BB962C8B-B14F-4D97-AF65-F5344CB8AC3E}">
        <p14:creationId xmlns:p14="http://schemas.microsoft.com/office/powerpoint/2010/main" val="35608963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isco_White_Template_2010_MAC">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co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2263472D11A4286BA8AD5BC215F21" ma:contentTypeVersion="6" ma:contentTypeDescription="Create a new document." ma:contentTypeScope="" ma:versionID="1732f645af9afbf3db365491fb4248e9">
  <xsd:schema xmlns:xsd="http://www.w3.org/2001/XMLSchema" xmlns:p="http://schemas.microsoft.com/office/2006/metadata/properties" xmlns:ns1="http://schemas.microsoft.com/sharepoint/v3" xmlns:ns2="dec458b3-cf08-43be-b843-d5b7c8cf1fd6" targetNamespace="http://schemas.microsoft.com/office/2006/metadata/properties" ma:root="true" ma:fieldsID="2a053076d7f6f2dda3c9d83306c788f7" ns1:_="" ns2:_="">
    <xsd:import namespace="http://schemas.microsoft.com/sharepoint/v3"/>
    <xsd:import namespace="dec458b3-cf08-43be-b843-d5b7c8cf1fd6"/>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PMLiveListConfig"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dms="http://schemas.microsoft.com/office/2006/documentManagement/types" targetNamespace="dec458b3-cf08-43be-b843-d5b7c8cf1fd6" elementFormDefault="qualified">
    <xsd:import namespace="http://schemas.microsoft.com/office/2006/documentManagement/types"/>
    <xsd:element name="EPMLiveListConfig" ma:index="13"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PMLiveListConfig xmlns="dec458b3-cf08-43be-b843-d5b7c8cf1fd6" xsi:nil="true"/>
    <EmailTo xmlns="http://schemas.microsoft.com/sharepoint/v3">marco-attachments(mailer list) &amp;lt;marco-attachments@cisco.com&amp;gt;; marco-attachments@team.cisco.com &amp;lt;marco-attachments@team.cisco.com&amp;gt;</EmailTo>
    <EmailSender xmlns="http://schemas.microsoft.com/sharepoint/v3">&lt;a href="mailto:mgervase@cisco.com"&gt;mgervase@cisco.com&lt;/a&gt;</EmailSender>
    <EmailFrom xmlns="http://schemas.microsoft.com/sharepoint/v3">Mark Gervase (mgervase) &lt;mgervase@cisco.com&gt;</EmailFrom>
    <EmailSubject xmlns="http://schemas.microsoft.com/sharepoint/v3">INC000025554617 Attachments</EmailSubject>
    <EmailCc xmlns="http://schemas.microsoft.com/sharepoint/v3" xsi:nil="true"/>
  </documentManagement>
</p:properties>
</file>

<file path=customXml/itemProps1.xml><?xml version="1.0" encoding="utf-8"?>
<ds:datastoreItem xmlns:ds="http://schemas.openxmlformats.org/officeDocument/2006/customXml" ds:itemID="{0DC18EF0-7AC0-4F3E-B693-A2B268D47CF1}"/>
</file>

<file path=customXml/itemProps2.xml><?xml version="1.0" encoding="utf-8"?>
<ds:datastoreItem xmlns:ds="http://schemas.openxmlformats.org/officeDocument/2006/customXml" ds:itemID="{4401BC0A-2C07-4D33-B142-BE1A8FC2981C}"/>
</file>

<file path=customXml/itemProps3.xml><?xml version="1.0" encoding="utf-8"?>
<ds:datastoreItem xmlns:ds="http://schemas.openxmlformats.org/officeDocument/2006/customXml" ds:itemID="{D20F81AE-680C-45BD-8EEC-DB4183B1B106}"/>
</file>

<file path=docProps/app.xml><?xml version="1.0" encoding="utf-8"?>
<Properties xmlns="http://schemas.openxmlformats.org/officeDocument/2006/extended-properties" xmlns:vt="http://schemas.openxmlformats.org/officeDocument/2006/docPropsVTypes">
  <Template>Cisco_White_Template_2010_MAC.thmx</Template>
  <TotalTime>54481</TotalTime>
  <Words>4062</Words>
  <Application>Microsoft Macintosh PowerPoint</Application>
  <PresentationFormat>On-screen Show (4:3)</PresentationFormat>
  <Paragraphs>540</Paragraphs>
  <Slides>42</Slides>
  <Notes>18</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Cisco_White_Template_2010_MAC</vt:lpstr>
      <vt:lpstr>Cisco_2010_Arial</vt:lpstr>
      <vt:lpstr>Cisco Jabber + AnyConnect Sales Guide</vt:lpstr>
      <vt:lpstr>Selling Jabber and AnyConnect Together</vt:lpstr>
      <vt:lpstr>Trends in Secure Connectivity</vt:lpstr>
      <vt:lpstr>Jabber + AnyConnect</vt:lpstr>
      <vt:lpstr>Jabber + Any Connect Secure Remote Access Strategy </vt:lpstr>
      <vt:lpstr>Cisco Jabber + AnyConnect</vt:lpstr>
      <vt:lpstr>Cisco Jabber -The Power to Collaborate All-in-One UC Application</vt:lpstr>
      <vt:lpstr> Cisco Jabber Best Experience Across Broadest Range of Platforms &amp; Devices</vt:lpstr>
      <vt:lpstr>PowerPoint Presentation</vt:lpstr>
      <vt:lpstr>AnyConnect Secure Mobility Client  Architecture Overview</vt:lpstr>
      <vt:lpstr>Topology</vt:lpstr>
      <vt:lpstr>Benefits of Cisco Jabber with AnyConnect</vt:lpstr>
      <vt:lpstr>Our Best Approach: Jabber + AnyConnect for Secure Remote Access</vt:lpstr>
      <vt:lpstr>Jabber + AnyConnect Solves Business &amp; IT Problems</vt:lpstr>
      <vt:lpstr>AnyConnect Experience End User perspective</vt:lpstr>
      <vt:lpstr>AnyConnect Experience Admin/InfoSec perspective</vt:lpstr>
      <vt:lpstr>Competitive Positioning </vt:lpstr>
      <vt:lpstr>Microsoft Secure Remote Access </vt:lpstr>
      <vt:lpstr>Limitations in Our Approach</vt:lpstr>
      <vt:lpstr>Jabber + AnyConnect vs. Microsoft</vt:lpstr>
      <vt:lpstr>Jabber + AnyConnect vs. Microsoft</vt:lpstr>
      <vt:lpstr>Cisco Drawbacks Microsoft Succeeds in these Situations</vt:lpstr>
      <vt:lpstr>Sales Approach</vt:lpstr>
      <vt:lpstr>Position Yourself to Succeed</vt:lpstr>
      <vt:lpstr>Diverse Remote Access Use Cases</vt:lpstr>
      <vt:lpstr>Targeting: Customer Process Use Cases</vt:lpstr>
      <vt:lpstr>Targeting: Vertical Customer Use Cases</vt:lpstr>
      <vt:lpstr>Trigger questions to guide the conversation to Jabber + AnyConnect</vt:lpstr>
      <vt:lpstr>Trigger questions to guide the conversation to Jabber + AnyConnect</vt:lpstr>
      <vt:lpstr>Objection Handling</vt:lpstr>
      <vt:lpstr>Security Questions Customers May Ask</vt:lpstr>
      <vt:lpstr>Ordering</vt:lpstr>
      <vt:lpstr>Ordering Overview</vt:lpstr>
      <vt:lpstr>Ordering Cisco Jabber</vt:lpstr>
      <vt:lpstr>AnyConnect Ordering Cisco ASA Required</vt:lpstr>
      <vt:lpstr>AnyConnect Licensing Overview</vt:lpstr>
      <vt:lpstr>Cisco ASA – Remote Access Security Gateways</vt:lpstr>
      <vt:lpstr>Additional Resources (Some materials are internal-only and not available to Partners)</vt:lpstr>
      <vt:lpstr>Learn More</vt:lpstr>
      <vt:lpstr>Learn More</vt:lpstr>
      <vt:lpstr>Learn More</vt:lpstr>
      <vt:lpstr>PowerPoint Presentation</vt:lpstr>
    </vt:vector>
  </TitlesOfParts>
  <Manager/>
  <Company>Cisco Systems,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Jabber + AnyConnect Sales Guide</dc:title>
  <dc:subject/>
  <dc:creator>Mark Gervase</dc:creator>
  <cp:keywords/>
  <dc:description/>
  <cp:lastModifiedBy>Mark Gervase</cp:lastModifiedBy>
  <cp:revision>230</cp:revision>
  <dcterms:created xsi:type="dcterms:W3CDTF">2010-12-06T16:43:26Z</dcterms:created>
  <dcterms:modified xsi:type="dcterms:W3CDTF">2012-10-04T19:12:04Z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0x010100D192263472D11A4286BA8AD5BC215F21</vt:lpwstr>
  </property>
</Properties>
</file>