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91" r:id="rId3"/>
    <p:sldId id="313" r:id="rId4"/>
    <p:sldId id="293" r:id="rId5"/>
    <p:sldId id="296" r:id="rId6"/>
    <p:sldId id="299" r:id="rId7"/>
    <p:sldId id="300" r:id="rId8"/>
    <p:sldId id="301" r:id="rId9"/>
    <p:sldId id="302" r:id="rId10"/>
    <p:sldId id="303" r:id="rId11"/>
    <p:sldId id="312" r:id="rId12"/>
    <p:sldId id="269" r:id="rId13"/>
    <p:sldId id="289" r:id="rId14"/>
    <p:sldId id="271" r:id="rId15"/>
    <p:sldId id="307" r:id="rId16"/>
    <p:sldId id="273" r:id="rId17"/>
    <p:sldId id="274" r:id="rId18"/>
    <p:sldId id="306" r:id="rId19"/>
  </p:sldIdLst>
  <p:sldSz cx="9144000" cy="6858000" type="screen4x3"/>
  <p:notesSz cx="6985000" cy="92837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515"/>
    <a:srgbClr val="EFA74F"/>
    <a:srgbClr val="DA8014"/>
    <a:srgbClr val="F0AC5A"/>
    <a:srgbClr val="ED9C3B"/>
    <a:srgbClr val="777777"/>
    <a:srgbClr val="5F5F5F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3658" autoAdjust="0"/>
    <p:restoredTop sz="93953" autoAdjust="0"/>
  </p:normalViewPr>
  <p:slideViewPr>
    <p:cSldViewPr snapToGrid="0">
      <p:cViewPr>
        <p:scale>
          <a:sx n="68" d="100"/>
          <a:sy n="68" d="100"/>
        </p:scale>
        <p:origin x="-630" y="-144"/>
      </p:cViewPr>
      <p:guideLst>
        <p:guide orient="horz" pos="432"/>
        <p:guide pos="5520"/>
        <p:guide pos="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0" y="0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409758"/>
            <a:ext cx="5588000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13E8AF-BB7A-4786-87A6-ABE72777D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B04B5-A429-4017-99DC-3715EE37D34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76BE651B-6A75-4E0D-B1C3-326A57A71570}" type="slidenum">
              <a:rPr lang="en-US" sz="1200"/>
              <a:pPr algn="r"/>
              <a:t>1</a:t>
            </a:fld>
            <a:endParaRPr lang="en-US" sz="1200" dirty="0"/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1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889F-837C-4BD5-8CC8-6AD43FECA88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17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52FEA0-830F-44F6-AB62-2BD25ED43734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23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03939-19B9-41DC-BAC8-0024BC1BFAF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25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CE58-2D32-4B5C-BD02-5478F600BF6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Lines 26 and 27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7EEAF-1A81-49E9-8597-357DCFD259C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Lines 28 and 29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7EEAF-1A81-49E9-8597-357DCFD259C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Lines 28 and 29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5A138-2DC4-44DC-A872-5F1C8D1145E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31</a:t>
            </a:r>
          </a:p>
          <a:p>
            <a:pPr eaLnBrk="1" hangingPunct="1"/>
            <a:r>
              <a:rPr lang="en-US" smtClean="0"/>
              <a:t>Line 31</a:t>
            </a:r>
          </a:p>
          <a:p>
            <a:pPr eaLnBrk="1" hangingPunct="1"/>
            <a:r>
              <a:rPr lang="en-US" smtClean="0"/>
              <a:t>Line 31</a:t>
            </a:r>
          </a:p>
          <a:p>
            <a:pPr eaLnBrk="1" hangingPunct="1"/>
            <a:r>
              <a:rPr lang="en-US" smtClean="0"/>
              <a:t>Line 30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27D68-E91E-4E91-832A-986F1D12F4D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B63C4A51-A8B4-4597-8EAB-1855989144A4}" type="slidenum">
              <a:rPr lang="en-US" sz="1200"/>
              <a:pPr algn="r"/>
              <a:t>2</a:t>
            </a:fld>
            <a:endParaRPr lang="en-US" sz="1200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27D68-E91E-4E91-832A-986F1D12F4D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B63C4A51-A8B4-4597-8EAB-1855989144A4}" type="slidenum">
              <a:rPr lang="en-US" sz="1200"/>
              <a:pPr algn="r"/>
              <a:t>3</a:t>
            </a:fld>
            <a:endParaRPr lang="en-US" sz="1200" dirty="0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73470-E80C-447F-8269-7C95EF39132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EE7F4-49AE-4353-800F-04017F985F9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4819" name="Rectangle 7"/>
          <p:cNvSpPr txBox="1">
            <a:spLocks noGrp="1" noChangeArrowheads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58" tIns="46479" rIns="92958" bIns="46479" anchor="b"/>
          <a:lstStyle/>
          <a:p>
            <a:pPr algn="r"/>
            <a:fld id="{9206AB55-CB7A-46F7-8FA4-D411B5E44D4A}" type="slidenum">
              <a:rPr lang="en-US" sz="1200"/>
              <a:pPr algn="r"/>
              <a:t>5</a:t>
            </a:fld>
            <a:endParaRPr lang="en-US" sz="1200" dirty="0"/>
          </a:p>
        </p:txBody>
      </p:sp>
      <p:sp>
        <p:nvSpPr>
          <p:cNvPr id="348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Lines 7 and 8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0347C-B45A-4115-8FDD-DC69B3CFA4C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12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180BD5-9137-45E3-8CBA-AD7B485BF01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Lines 13 and 14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BAA32-056C-4393-8BC7-9232F511FD0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16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16889F-837C-4BD5-8CC8-6AD43FECA88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Line 17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07891"/>
              </a:gs>
              <a:gs pos="100000">
                <a:srgbClr val="A5B9C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 rot="16200000">
            <a:off x="-980281" y="5591969"/>
            <a:ext cx="2228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>
              <a:defRPr/>
            </a:pPr>
            <a:r>
              <a:rPr lang="en-US" sz="700">
                <a:solidFill>
                  <a:schemeClr val="bg1"/>
                </a:solidFill>
              </a:rPr>
              <a:t>© 2010 Cisco and/or its affiliates.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1" descr="MAJ253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622" y="1588"/>
            <a:ext cx="8963377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" y="0"/>
            <a:ext cx="5142156" cy="6858000"/>
          </a:xfrm>
          <a:prstGeom prst="rect">
            <a:avLst/>
          </a:prstGeom>
          <a:solidFill>
            <a:srgbClr val="3264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052" name="Group 283"/>
          <p:cNvGrpSpPr>
            <a:grpSpLocks/>
          </p:cNvGrpSpPr>
          <p:nvPr/>
        </p:nvGrpSpPr>
        <p:grpSpPr bwMode="auto">
          <a:xfrm>
            <a:off x="533400" y="5486400"/>
            <a:ext cx="1447800" cy="769938"/>
            <a:chOff x="3272" y="1316"/>
            <a:chExt cx="1889" cy="1002"/>
          </a:xfrm>
        </p:grpSpPr>
        <p:sp>
          <p:nvSpPr>
            <p:cNvPr id="2054" name="AutoShape 284"/>
            <p:cNvSpPr>
              <a:spLocks noChangeAspect="1" noChangeArrowheads="1" noTextEdit="1"/>
            </p:cNvSpPr>
            <p:nvPr/>
          </p:nvSpPr>
          <p:spPr bwMode="auto">
            <a:xfrm>
              <a:off x="3272" y="1316"/>
              <a:ext cx="1889" cy="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Rectangle 285"/>
            <p:cNvSpPr>
              <a:spLocks noChangeArrowheads="1"/>
            </p:cNvSpPr>
            <p:nvPr/>
          </p:nvSpPr>
          <p:spPr bwMode="auto">
            <a:xfrm>
              <a:off x="3803" y="1980"/>
              <a:ext cx="86" cy="3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2056" name="Freeform 286"/>
            <p:cNvSpPr>
              <a:spLocks/>
            </p:cNvSpPr>
            <p:nvPr/>
          </p:nvSpPr>
          <p:spPr bwMode="auto">
            <a:xfrm>
              <a:off x="4304" y="1971"/>
              <a:ext cx="249" cy="343"/>
            </a:xfrm>
            <a:custGeom>
              <a:avLst/>
              <a:gdLst>
                <a:gd name="T0" fmla="*/ 84578 w 58"/>
                <a:gd name="T1" fmla="*/ 34836 h 80"/>
                <a:gd name="T2" fmla="*/ 61172 w 58"/>
                <a:gd name="T3" fmla="*/ 29082 h 80"/>
                <a:gd name="T4" fmla="*/ 30541 w 58"/>
                <a:gd name="T5" fmla="*/ 58087 h 80"/>
                <a:gd name="T6" fmla="*/ 61172 w 58"/>
                <a:gd name="T7" fmla="*/ 86856 h 80"/>
                <a:gd name="T8" fmla="*/ 84578 w 58"/>
                <a:gd name="T9" fmla="*/ 81102 h 80"/>
                <a:gd name="T10" fmla="*/ 84578 w 58"/>
                <a:gd name="T11" fmla="*/ 111526 h 80"/>
                <a:gd name="T12" fmla="*/ 59824 w 58"/>
                <a:gd name="T13" fmla="*/ 115938 h 80"/>
                <a:gd name="T14" fmla="*/ 0 w 58"/>
                <a:gd name="T15" fmla="*/ 58087 h 80"/>
                <a:gd name="T16" fmla="*/ 59824 w 58"/>
                <a:gd name="T17" fmla="*/ 0 h 80"/>
                <a:gd name="T18" fmla="*/ 84578 w 58"/>
                <a:gd name="T19" fmla="*/ 4412 h 80"/>
                <a:gd name="T20" fmla="*/ 84578 w 58"/>
                <a:gd name="T21" fmla="*/ 34836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8" y="23"/>
                    <a:pt x="51" y="20"/>
                    <a:pt x="42" y="20"/>
                  </a:cubicBezTo>
                  <a:cubicBezTo>
                    <a:pt x="30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1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1" y="0"/>
                  </a:cubicBezTo>
                  <a:cubicBezTo>
                    <a:pt x="50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287"/>
            <p:cNvSpPr>
              <a:spLocks/>
            </p:cNvSpPr>
            <p:nvPr/>
          </p:nvSpPr>
          <p:spPr bwMode="auto">
            <a:xfrm>
              <a:off x="3443" y="1971"/>
              <a:ext cx="249" cy="343"/>
            </a:xfrm>
            <a:custGeom>
              <a:avLst/>
              <a:gdLst>
                <a:gd name="T0" fmla="*/ 84578 w 58"/>
                <a:gd name="T1" fmla="*/ 34836 h 80"/>
                <a:gd name="T2" fmla="*/ 61172 w 58"/>
                <a:gd name="T3" fmla="*/ 29082 h 80"/>
                <a:gd name="T4" fmla="*/ 30541 w 58"/>
                <a:gd name="T5" fmla="*/ 58087 h 80"/>
                <a:gd name="T6" fmla="*/ 61172 w 58"/>
                <a:gd name="T7" fmla="*/ 86856 h 80"/>
                <a:gd name="T8" fmla="*/ 84578 w 58"/>
                <a:gd name="T9" fmla="*/ 81102 h 80"/>
                <a:gd name="T10" fmla="*/ 84578 w 58"/>
                <a:gd name="T11" fmla="*/ 111526 h 80"/>
                <a:gd name="T12" fmla="*/ 58391 w 58"/>
                <a:gd name="T13" fmla="*/ 115938 h 80"/>
                <a:gd name="T14" fmla="*/ 0 w 58"/>
                <a:gd name="T15" fmla="*/ 58087 h 80"/>
                <a:gd name="T16" fmla="*/ 58391 w 58"/>
                <a:gd name="T17" fmla="*/ 0 h 80"/>
                <a:gd name="T18" fmla="*/ 84578 w 58"/>
                <a:gd name="T19" fmla="*/ 4412 h 80"/>
                <a:gd name="T20" fmla="*/ 84578 w 58"/>
                <a:gd name="T21" fmla="*/ 34836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80"/>
                <a:gd name="T35" fmla="*/ 58 w 58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80">
                  <a:moveTo>
                    <a:pt x="58" y="24"/>
                  </a:moveTo>
                  <a:cubicBezTo>
                    <a:pt x="57" y="23"/>
                    <a:pt x="51" y="20"/>
                    <a:pt x="42" y="20"/>
                  </a:cubicBezTo>
                  <a:cubicBezTo>
                    <a:pt x="29" y="20"/>
                    <a:pt x="21" y="28"/>
                    <a:pt x="21" y="40"/>
                  </a:cubicBezTo>
                  <a:cubicBezTo>
                    <a:pt x="21" y="51"/>
                    <a:pt x="29" y="60"/>
                    <a:pt x="42" y="60"/>
                  </a:cubicBezTo>
                  <a:cubicBezTo>
                    <a:pt x="51" y="60"/>
                    <a:pt x="57" y="57"/>
                    <a:pt x="58" y="56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56" y="78"/>
                    <a:pt x="49" y="80"/>
                    <a:pt x="40" y="80"/>
                  </a:cubicBezTo>
                  <a:cubicBezTo>
                    <a:pt x="19" y="80"/>
                    <a:pt x="0" y="65"/>
                    <a:pt x="0" y="40"/>
                  </a:cubicBezTo>
                  <a:cubicBezTo>
                    <a:pt x="0" y="17"/>
                    <a:pt x="17" y="0"/>
                    <a:pt x="40" y="0"/>
                  </a:cubicBezTo>
                  <a:cubicBezTo>
                    <a:pt x="49" y="0"/>
                    <a:pt x="56" y="3"/>
                    <a:pt x="58" y="3"/>
                  </a:cubicBezTo>
                  <a:lnTo>
                    <a:pt x="58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288"/>
            <p:cNvSpPr>
              <a:spLocks noEditPoints="1"/>
            </p:cNvSpPr>
            <p:nvPr/>
          </p:nvSpPr>
          <p:spPr bwMode="auto">
            <a:xfrm>
              <a:off x="4643" y="1971"/>
              <a:ext cx="342" cy="343"/>
            </a:xfrm>
            <a:custGeom>
              <a:avLst/>
              <a:gdLst>
                <a:gd name="T0" fmla="*/ 114224 w 80"/>
                <a:gd name="T1" fmla="*/ 58087 h 80"/>
                <a:gd name="T2" fmla="*/ 57110 w 80"/>
                <a:gd name="T3" fmla="*/ 115938 h 80"/>
                <a:gd name="T4" fmla="*/ 0 w 80"/>
                <a:gd name="T5" fmla="*/ 58087 h 80"/>
                <a:gd name="T6" fmla="*/ 57110 w 80"/>
                <a:gd name="T7" fmla="*/ 0 h 80"/>
                <a:gd name="T8" fmla="*/ 114224 w 80"/>
                <a:gd name="T9" fmla="*/ 58087 h 80"/>
                <a:gd name="T10" fmla="*/ 57110 w 80"/>
                <a:gd name="T11" fmla="*/ 29082 h 80"/>
                <a:gd name="T12" fmla="*/ 28749 w 80"/>
                <a:gd name="T13" fmla="*/ 58087 h 80"/>
                <a:gd name="T14" fmla="*/ 57110 w 80"/>
                <a:gd name="T15" fmla="*/ 86856 h 80"/>
                <a:gd name="T16" fmla="*/ 85474 w 80"/>
                <a:gd name="T17" fmla="*/ 58087 h 80"/>
                <a:gd name="T18" fmla="*/ 57110 w 80"/>
                <a:gd name="T19" fmla="*/ 29082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0"/>
                <a:gd name="T31" fmla="*/ 0 h 80"/>
                <a:gd name="T32" fmla="*/ 80 w 8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0" h="80">
                  <a:moveTo>
                    <a:pt x="80" y="40"/>
                  </a:moveTo>
                  <a:cubicBezTo>
                    <a:pt x="80" y="62"/>
                    <a:pt x="64" y="80"/>
                    <a:pt x="40" y="80"/>
                  </a:cubicBezTo>
                  <a:cubicBezTo>
                    <a:pt x="16" y="80"/>
                    <a:pt x="0" y="62"/>
                    <a:pt x="0" y="40"/>
                  </a:cubicBezTo>
                  <a:cubicBezTo>
                    <a:pt x="0" y="18"/>
                    <a:pt x="16" y="0"/>
                    <a:pt x="40" y="0"/>
                  </a:cubicBezTo>
                  <a:cubicBezTo>
                    <a:pt x="64" y="0"/>
                    <a:pt x="80" y="18"/>
                    <a:pt x="80" y="40"/>
                  </a:cubicBezTo>
                  <a:moveTo>
                    <a:pt x="40" y="20"/>
                  </a:moveTo>
                  <a:cubicBezTo>
                    <a:pt x="29" y="20"/>
                    <a:pt x="20" y="29"/>
                    <a:pt x="20" y="40"/>
                  </a:cubicBezTo>
                  <a:cubicBezTo>
                    <a:pt x="20" y="51"/>
                    <a:pt x="29" y="60"/>
                    <a:pt x="40" y="60"/>
                  </a:cubicBezTo>
                  <a:cubicBezTo>
                    <a:pt x="51" y="60"/>
                    <a:pt x="60" y="51"/>
                    <a:pt x="60" y="40"/>
                  </a:cubicBezTo>
                  <a:cubicBezTo>
                    <a:pt x="60" y="29"/>
                    <a:pt x="51" y="20"/>
                    <a:pt x="40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89"/>
            <p:cNvSpPr>
              <a:spLocks/>
            </p:cNvSpPr>
            <p:nvPr/>
          </p:nvSpPr>
          <p:spPr bwMode="auto">
            <a:xfrm>
              <a:off x="4000" y="1971"/>
              <a:ext cx="223" cy="343"/>
            </a:xfrm>
            <a:custGeom>
              <a:avLst/>
              <a:gdLst>
                <a:gd name="T0" fmla="*/ 68302 w 52"/>
                <a:gd name="T1" fmla="*/ 27354 h 80"/>
                <a:gd name="T2" fmla="*/ 46384 w 52"/>
                <a:gd name="T3" fmla="*/ 24670 h 80"/>
                <a:gd name="T4" fmla="*/ 29093 w 52"/>
                <a:gd name="T5" fmla="*/ 33421 h 80"/>
                <a:gd name="T6" fmla="*/ 41950 w 52"/>
                <a:gd name="T7" fmla="*/ 43587 h 80"/>
                <a:gd name="T8" fmla="*/ 49382 w 52"/>
                <a:gd name="T9" fmla="*/ 46271 h 80"/>
                <a:gd name="T10" fmla="*/ 75404 w 52"/>
                <a:gd name="T11" fmla="*/ 78418 h 80"/>
                <a:gd name="T12" fmla="*/ 30435 w 52"/>
                <a:gd name="T13" fmla="*/ 115938 h 80"/>
                <a:gd name="T14" fmla="*/ 0 w 52"/>
                <a:gd name="T15" fmla="*/ 111526 h 80"/>
                <a:gd name="T16" fmla="*/ 0 w 52"/>
                <a:gd name="T17" fmla="*/ 86856 h 80"/>
                <a:gd name="T18" fmla="*/ 26022 w 52"/>
                <a:gd name="T19" fmla="*/ 91268 h 80"/>
                <a:gd name="T20" fmla="*/ 46384 w 52"/>
                <a:gd name="T21" fmla="*/ 81102 h 80"/>
                <a:gd name="T22" fmla="*/ 33527 w 52"/>
                <a:gd name="T23" fmla="*/ 69595 h 80"/>
                <a:gd name="T24" fmla="*/ 27365 w 52"/>
                <a:gd name="T25" fmla="*/ 68253 h 80"/>
                <a:gd name="T26" fmla="*/ 0 w 52"/>
                <a:gd name="T27" fmla="*/ 34836 h 80"/>
                <a:gd name="T28" fmla="*/ 40625 w 52"/>
                <a:gd name="T29" fmla="*/ 0 h 80"/>
                <a:gd name="T30" fmla="*/ 68302 w 52"/>
                <a:gd name="T31" fmla="*/ 4412 h 80"/>
                <a:gd name="T32" fmla="*/ 68302 w 52"/>
                <a:gd name="T33" fmla="*/ 27354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0"/>
                <a:gd name="T53" fmla="*/ 52 w 52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0">
                  <a:moveTo>
                    <a:pt x="47" y="19"/>
                  </a:moveTo>
                  <a:cubicBezTo>
                    <a:pt x="47" y="19"/>
                    <a:pt x="38" y="17"/>
                    <a:pt x="32" y="17"/>
                  </a:cubicBezTo>
                  <a:cubicBezTo>
                    <a:pt x="24" y="17"/>
                    <a:pt x="20" y="19"/>
                    <a:pt x="20" y="23"/>
                  </a:cubicBezTo>
                  <a:cubicBezTo>
                    <a:pt x="20" y="28"/>
                    <a:pt x="26" y="29"/>
                    <a:pt x="29" y="3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7" y="36"/>
                    <a:pt x="52" y="45"/>
                    <a:pt x="52" y="54"/>
                  </a:cubicBezTo>
                  <a:cubicBezTo>
                    <a:pt x="52" y="73"/>
                    <a:pt x="35" y="80"/>
                    <a:pt x="21" y="80"/>
                  </a:cubicBezTo>
                  <a:cubicBezTo>
                    <a:pt x="10" y="80"/>
                    <a:pt x="1" y="78"/>
                    <a:pt x="0" y="7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" y="60"/>
                    <a:pt x="10" y="63"/>
                    <a:pt x="18" y="63"/>
                  </a:cubicBezTo>
                  <a:cubicBezTo>
                    <a:pt x="28" y="63"/>
                    <a:pt x="32" y="60"/>
                    <a:pt x="32" y="56"/>
                  </a:cubicBezTo>
                  <a:cubicBezTo>
                    <a:pt x="32" y="52"/>
                    <a:pt x="28" y="49"/>
                    <a:pt x="23" y="48"/>
                  </a:cubicBezTo>
                  <a:cubicBezTo>
                    <a:pt x="22" y="48"/>
                    <a:pt x="21" y="47"/>
                    <a:pt x="19" y="47"/>
                  </a:cubicBezTo>
                  <a:cubicBezTo>
                    <a:pt x="9" y="43"/>
                    <a:pt x="0" y="37"/>
                    <a:pt x="0" y="24"/>
                  </a:cubicBezTo>
                  <a:cubicBezTo>
                    <a:pt x="0" y="10"/>
                    <a:pt x="10" y="0"/>
                    <a:pt x="28" y="0"/>
                  </a:cubicBezTo>
                  <a:cubicBezTo>
                    <a:pt x="37" y="0"/>
                    <a:pt x="46" y="3"/>
                    <a:pt x="47" y="3"/>
                  </a:cubicBezTo>
                  <a:lnTo>
                    <a:pt x="47" y="1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90"/>
            <p:cNvSpPr>
              <a:spLocks/>
            </p:cNvSpPr>
            <p:nvPr/>
          </p:nvSpPr>
          <p:spPr bwMode="auto">
            <a:xfrm>
              <a:off x="3272" y="1586"/>
              <a:ext cx="81" cy="167"/>
            </a:xfrm>
            <a:custGeom>
              <a:avLst/>
              <a:gdLst>
                <a:gd name="T0" fmla="*/ 26734 w 19"/>
                <a:gd name="T1" fmla="*/ 14448 h 39"/>
                <a:gd name="T2" fmla="*/ 14175 w 19"/>
                <a:gd name="T3" fmla="*/ 0 h 39"/>
                <a:gd name="T4" fmla="*/ 0 w 19"/>
                <a:gd name="T5" fmla="*/ 14448 h 39"/>
                <a:gd name="T6" fmla="*/ 0 w 19"/>
                <a:gd name="T7" fmla="*/ 43035 h 39"/>
                <a:gd name="T8" fmla="*/ 14175 w 19"/>
                <a:gd name="T9" fmla="*/ 56146 h 39"/>
                <a:gd name="T10" fmla="*/ 26734 w 19"/>
                <a:gd name="T11" fmla="*/ 43035 h 39"/>
                <a:gd name="T12" fmla="*/ 26734 w 19"/>
                <a:gd name="T13" fmla="*/ 1444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10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91"/>
            <p:cNvSpPr>
              <a:spLocks/>
            </p:cNvSpPr>
            <p:nvPr/>
          </p:nvSpPr>
          <p:spPr bwMode="auto">
            <a:xfrm>
              <a:off x="3499" y="1474"/>
              <a:ext cx="81" cy="279"/>
            </a:xfrm>
            <a:custGeom>
              <a:avLst/>
              <a:gdLst>
                <a:gd name="T0" fmla="*/ 26734 w 19"/>
                <a:gd name="T1" fmla="*/ 13212 h 65"/>
                <a:gd name="T2" fmla="*/ 12559 w 19"/>
                <a:gd name="T3" fmla="*/ 0 h 65"/>
                <a:gd name="T4" fmla="*/ 0 w 19"/>
                <a:gd name="T5" fmla="*/ 13212 h 65"/>
                <a:gd name="T6" fmla="*/ 0 w 19"/>
                <a:gd name="T7" fmla="*/ 81451 h 65"/>
                <a:gd name="T8" fmla="*/ 12559 w 19"/>
                <a:gd name="T9" fmla="*/ 94736 h 65"/>
                <a:gd name="T10" fmla="*/ 26734 w 19"/>
                <a:gd name="T11" fmla="*/ 81451 h 65"/>
                <a:gd name="T12" fmla="*/ 26734 w 19"/>
                <a:gd name="T13" fmla="*/ 1321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4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4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92"/>
            <p:cNvSpPr>
              <a:spLocks/>
            </p:cNvSpPr>
            <p:nvPr/>
          </p:nvSpPr>
          <p:spPr bwMode="auto">
            <a:xfrm>
              <a:off x="3722" y="1320"/>
              <a:ext cx="81" cy="514"/>
            </a:xfrm>
            <a:custGeom>
              <a:avLst/>
              <a:gdLst>
                <a:gd name="T0" fmla="*/ 26734 w 19"/>
                <a:gd name="T1" fmla="*/ 13120 h 120"/>
                <a:gd name="T2" fmla="*/ 14175 w 19"/>
                <a:gd name="T3" fmla="*/ 0 h 120"/>
                <a:gd name="T4" fmla="*/ 0 w 19"/>
                <a:gd name="T5" fmla="*/ 13120 h 120"/>
                <a:gd name="T6" fmla="*/ 0 w 19"/>
                <a:gd name="T7" fmla="*/ 159931 h 120"/>
                <a:gd name="T8" fmla="*/ 14175 w 19"/>
                <a:gd name="T9" fmla="*/ 173047 h 120"/>
                <a:gd name="T10" fmla="*/ 26734 w 19"/>
                <a:gd name="T11" fmla="*/ 159931 h 120"/>
                <a:gd name="T12" fmla="*/ 26734 w 19"/>
                <a:gd name="T13" fmla="*/ 13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5" y="120"/>
                    <a:pt x="10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93"/>
            <p:cNvSpPr>
              <a:spLocks/>
            </p:cNvSpPr>
            <p:nvPr/>
          </p:nvSpPr>
          <p:spPr bwMode="auto">
            <a:xfrm>
              <a:off x="3949" y="1474"/>
              <a:ext cx="81" cy="279"/>
            </a:xfrm>
            <a:custGeom>
              <a:avLst/>
              <a:gdLst>
                <a:gd name="T0" fmla="*/ 26734 w 19"/>
                <a:gd name="T1" fmla="*/ 13212 h 65"/>
                <a:gd name="T2" fmla="*/ 12559 w 19"/>
                <a:gd name="T3" fmla="*/ 0 h 65"/>
                <a:gd name="T4" fmla="*/ 0 w 19"/>
                <a:gd name="T5" fmla="*/ 13212 h 65"/>
                <a:gd name="T6" fmla="*/ 0 w 19"/>
                <a:gd name="T7" fmla="*/ 81451 h 65"/>
                <a:gd name="T8" fmla="*/ 12559 w 19"/>
                <a:gd name="T9" fmla="*/ 94736 h 65"/>
                <a:gd name="T10" fmla="*/ 26734 w 19"/>
                <a:gd name="T11" fmla="*/ 81451 h 65"/>
                <a:gd name="T12" fmla="*/ 26734 w 19"/>
                <a:gd name="T13" fmla="*/ 1321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9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94"/>
            <p:cNvSpPr>
              <a:spLocks/>
            </p:cNvSpPr>
            <p:nvPr/>
          </p:nvSpPr>
          <p:spPr bwMode="auto">
            <a:xfrm>
              <a:off x="4171" y="1586"/>
              <a:ext cx="86" cy="167"/>
            </a:xfrm>
            <a:custGeom>
              <a:avLst/>
              <a:gdLst>
                <a:gd name="T0" fmla="*/ 29416 w 20"/>
                <a:gd name="T1" fmla="*/ 14448 h 39"/>
                <a:gd name="T2" fmla="*/ 14697 w 20"/>
                <a:gd name="T3" fmla="*/ 0 h 39"/>
                <a:gd name="T4" fmla="*/ 0 w 20"/>
                <a:gd name="T5" fmla="*/ 14448 h 39"/>
                <a:gd name="T6" fmla="*/ 0 w 20"/>
                <a:gd name="T7" fmla="*/ 43035 h 39"/>
                <a:gd name="T8" fmla="*/ 14697 w 20"/>
                <a:gd name="T9" fmla="*/ 56146 h 39"/>
                <a:gd name="T10" fmla="*/ 29416 w 20"/>
                <a:gd name="T11" fmla="*/ 43035 h 39"/>
                <a:gd name="T12" fmla="*/ 29416 w 20"/>
                <a:gd name="T13" fmla="*/ 1444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9"/>
                <a:gd name="T23" fmla="*/ 20 w 20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9">
                  <a:moveTo>
                    <a:pt x="20" y="10"/>
                  </a:move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5" y="39"/>
                    <a:pt x="10" y="39"/>
                  </a:cubicBezTo>
                  <a:cubicBezTo>
                    <a:pt x="15" y="39"/>
                    <a:pt x="20" y="35"/>
                    <a:pt x="20" y="3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95"/>
            <p:cNvSpPr>
              <a:spLocks/>
            </p:cNvSpPr>
            <p:nvPr/>
          </p:nvSpPr>
          <p:spPr bwMode="auto">
            <a:xfrm>
              <a:off x="4398" y="1474"/>
              <a:ext cx="82" cy="279"/>
            </a:xfrm>
            <a:custGeom>
              <a:avLst/>
              <a:gdLst>
                <a:gd name="T0" fmla="*/ 28463 w 19"/>
                <a:gd name="T1" fmla="*/ 13212 h 65"/>
                <a:gd name="T2" fmla="*/ 14959 w 19"/>
                <a:gd name="T3" fmla="*/ 0 h 65"/>
                <a:gd name="T4" fmla="*/ 0 w 19"/>
                <a:gd name="T5" fmla="*/ 13212 h 65"/>
                <a:gd name="T6" fmla="*/ 0 w 19"/>
                <a:gd name="T7" fmla="*/ 81451 h 65"/>
                <a:gd name="T8" fmla="*/ 14959 w 19"/>
                <a:gd name="T9" fmla="*/ 94736 h 65"/>
                <a:gd name="T10" fmla="*/ 28463 w 19"/>
                <a:gd name="T11" fmla="*/ 81451 h 65"/>
                <a:gd name="T12" fmla="*/ 28463 w 19"/>
                <a:gd name="T13" fmla="*/ 1321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4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96"/>
            <p:cNvSpPr>
              <a:spLocks/>
            </p:cNvSpPr>
            <p:nvPr/>
          </p:nvSpPr>
          <p:spPr bwMode="auto">
            <a:xfrm>
              <a:off x="4625" y="1320"/>
              <a:ext cx="82" cy="514"/>
            </a:xfrm>
            <a:custGeom>
              <a:avLst/>
              <a:gdLst>
                <a:gd name="T0" fmla="*/ 28463 w 19"/>
                <a:gd name="T1" fmla="*/ 13120 h 120"/>
                <a:gd name="T2" fmla="*/ 13504 w 19"/>
                <a:gd name="T3" fmla="*/ 0 h 120"/>
                <a:gd name="T4" fmla="*/ 0 w 19"/>
                <a:gd name="T5" fmla="*/ 13120 h 120"/>
                <a:gd name="T6" fmla="*/ 0 w 19"/>
                <a:gd name="T7" fmla="*/ 159931 h 120"/>
                <a:gd name="T8" fmla="*/ 13504 w 19"/>
                <a:gd name="T9" fmla="*/ 173047 h 120"/>
                <a:gd name="T10" fmla="*/ 28463 w 19"/>
                <a:gd name="T11" fmla="*/ 159931 h 120"/>
                <a:gd name="T12" fmla="*/ 28463 w 19"/>
                <a:gd name="T13" fmla="*/ 1312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20"/>
                <a:gd name="T23" fmla="*/ 19 w 19"/>
                <a:gd name="T24" fmla="*/ 120 h 1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20">
                  <a:moveTo>
                    <a:pt x="19" y="9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6"/>
                    <a:pt x="4" y="120"/>
                    <a:pt x="9" y="120"/>
                  </a:cubicBezTo>
                  <a:cubicBezTo>
                    <a:pt x="15" y="120"/>
                    <a:pt x="19" y="116"/>
                    <a:pt x="19" y="111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97"/>
            <p:cNvSpPr>
              <a:spLocks/>
            </p:cNvSpPr>
            <p:nvPr/>
          </p:nvSpPr>
          <p:spPr bwMode="auto">
            <a:xfrm>
              <a:off x="4848" y="1474"/>
              <a:ext cx="82" cy="279"/>
            </a:xfrm>
            <a:custGeom>
              <a:avLst/>
              <a:gdLst>
                <a:gd name="T0" fmla="*/ 28463 w 19"/>
                <a:gd name="T1" fmla="*/ 13212 h 65"/>
                <a:gd name="T2" fmla="*/ 14959 w 19"/>
                <a:gd name="T3" fmla="*/ 0 h 65"/>
                <a:gd name="T4" fmla="*/ 0 w 19"/>
                <a:gd name="T5" fmla="*/ 13212 h 65"/>
                <a:gd name="T6" fmla="*/ 0 w 19"/>
                <a:gd name="T7" fmla="*/ 81451 h 65"/>
                <a:gd name="T8" fmla="*/ 14959 w 19"/>
                <a:gd name="T9" fmla="*/ 94736 h 65"/>
                <a:gd name="T10" fmla="*/ 28463 w 19"/>
                <a:gd name="T11" fmla="*/ 81451 h 65"/>
                <a:gd name="T12" fmla="*/ 28463 w 19"/>
                <a:gd name="T13" fmla="*/ 13212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5"/>
                <a:gd name="T23" fmla="*/ 19 w 1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5">
                  <a:moveTo>
                    <a:pt x="19" y="9"/>
                  </a:moveTo>
                  <a:cubicBezTo>
                    <a:pt x="19" y="4"/>
                    <a:pt x="15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1"/>
                    <a:pt x="5" y="65"/>
                    <a:pt x="10" y="65"/>
                  </a:cubicBezTo>
                  <a:cubicBezTo>
                    <a:pt x="15" y="65"/>
                    <a:pt x="19" y="61"/>
                    <a:pt x="19" y="56"/>
                  </a:cubicBezTo>
                  <a:lnTo>
                    <a:pt x="19" y="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98"/>
            <p:cNvSpPr>
              <a:spLocks/>
            </p:cNvSpPr>
            <p:nvPr/>
          </p:nvSpPr>
          <p:spPr bwMode="auto">
            <a:xfrm>
              <a:off x="5075" y="1586"/>
              <a:ext cx="82" cy="167"/>
            </a:xfrm>
            <a:custGeom>
              <a:avLst/>
              <a:gdLst>
                <a:gd name="T0" fmla="*/ 28463 w 19"/>
                <a:gd name="T1" fmla="*/ 14448 h 39"/>
                <a:gd name="T2" fmla="*/ 13504 w 19"/>
                <a:gd name="T3" fmla="*/ 0 h 39"/>
                <a:gd name="T4" fmla="*/ 0 w 19"/>
                <a:gd name="T5" fmla="*/ 14448 h 39"/>
                <a:gd name="T6" fmla="*/ 0 w 19"/>
                <a:gd name="T7" fmla="*/ 43035 h 39"/>
                <a:gd name="T8" fmla="*/ 13504 w 19"/>
                <a:gd name="T9" fmla="*/ 56146 h 39"/>
                <a:gd name="T10" fmla="*/ 28463 w 19"/>
                <a:gd name="T11" fmla="*/ 43035 h 39"/>
                <a:gd name="T12" fmla="*/ 28463 w 19"/>
                <a:gd name="T13" fmla="*/ 14448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9"/>
                <a:gd name="T23" fmla="*/ 19 w 19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9">
                  <a:moveTo>
                    <a:pt x="19" y="10"/>
                  </a:moveTo>
                  <a:cubicBezTo>
                    <a:pt x="19" y="4"/>
                    <a:pt x="15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5"/>
                    <a:pt x="4" y="39"/>
                    <a:pt x="9" y="39"/>
                  </a:cubicBezTo>
                  <a:cubicBezTo>
                    <a:pt x="15" y="39"/>
                    <a:pt x="19" y="35"/>
                    <a:pt x="19" y="30"/>
                  </a:cubicBezTo>
                  <a:lnTo>
                    <a:pt x="19" y="1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129817" y="1351733"/>
            <a:ext cx="54807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en-US" altLang="ja-JP" sz="3200" b="1" dirty="0" smtClean="0">
              <a:solidFill>
                <a:schemeClr val="bg1"/>
              </a:solidFill>
              <a:ea typeface="MS PGothic" charset="-128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600" b="1" dirty="0" smtClean="0">
                <a:solidFill>
                  <a:schemeClr val="bg1"/>
                </a:solidFill>
                <a:ea typeface="MS PGothic" charset="-128"/>
              </a:rPr>
              <a:t>For Cisco </a:t>
            </a:r>
            <a:r>
              <a:rPr lang="en-US" altLang="ja-JP" sz="2600" b="1" dirty="0" err="1" smtClean="0">
                <a:solidFill>
                  <a:schemeClr val="bg1"/>
                </a:solidFill>
                <a:ea typeface="MS PGothic" charset="-128"/>
              </a:rPr>
              <a:t>IronPort</a:t>
            </a:r>
            <a:r>
              <a:rPr lang="en-US" altLang="ja-JP" sz="2600" b="1" dirty="0" smtClean="0">
                <a:solidFill>
                  <a:schemeClr val="bg1"/>
                </a:solidFill>
                <a:ea typeface="MS PGothic" charset="-128"/>
              </a:rPr>
              <a:t> Customers</a:t>
            </a:r>
            <a:endParaRPr lang="en-US" altLang="ja-JP" sz="2600" b="1" dirty="0">
              <a:solidFill>
                <a:schemeClr val="bg1"/>
              </a:solidFill>
              <a:ea typeface="MS PGothic" charset="-128"/>
            </a:endParaRPr>
          </a:p>
          <a:p>
            <a:pPr>
              <a:spcBef>
                <a:spcPts val="1800"/>
              </a:spcBef>
            </a:pPr>
            <a:r>
              <a:rPr lang="en-US" altLang="ja-JP" sz="2200" b="1" i="1" dirty="0" smtClean="0">
                <a:solidFill>
                  <a:schemeClr val="bg1"/>
                </a:solidFill>
                <a:ea typeface="MS PGothic" charset="-128"/>
              </a:rPr>
              <a:t>Using the </a:t>
            </a:r>
            <a:r>
              <a:rPr lang="en-US" altLang="ja-JP" sz="2200" b="1" i="1" dirty="0" err="1" smtClean="0">
                <a:solidFill>
                  <a:schemeClr val="bg1"/>
                </a:solidFill>
                <a:ea typeface="MS PGothic" charset="-128"/>
              </a:rPr>
              <a:t>TAC</a:t>
            </a:r>
            <a:r>
              <a:rPr lang="en-US" altLang="ja-JP" sz="2200" b="1" i="1" dirty="0" smtClean="0">
                <a:solidFill>
                  <a:schemeClr val="bg1"/>
                </a:solidFill>
                <a:ea typeface="MS PGothic" charset="-128"/>
              </a:rPr>
              <a:t> Service Request           Tool to Create a Service Request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2600" b="1" i="1" dirty="0" smtClean="0">
                <a:solidFill>
                  <a:schemeClr val="bg1"/>
                </a:solidFill>
                <a:ea typeface="MS PGothic" charset="-128"/>
              </a:rPr>
              <a:t> </a:t>
            </a:r>
            <a:endParaRPr lang="en-US" sz="2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07891"/>
              </a:gs>
              <a:gs pos="100000">
                <a:srgbClr val="A5B9C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2 – Describe Problem</a:t>
            </a: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15365" name="Rectangle 35"/>
          <p:cNvSpPr>
            <a:spLocks noChangeArrowheads="1"/>
          </p:cNvSpPr>
          <p:nvPr/>
        </p:nvSpPr>
        <p:spPr bwMode="auto">
          <a:xfrm>
            <a:off x="381000" y="6400800"/>
            <a:ext cx="838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017" y="675249"/>
            <a:ext cx="8774057" cy="505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276" y="5505061"/>
            <a:ext cx="8767274" cy="13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4"/>
          <p:cNvGrpSpPr>
            <a:grpSpLocks/>
          </p:cNvGrpSpPr>
          <p:nvPr/>
        </p:nvGrpSpPr>
        <p:grpSpPr bwMode="auto">
          <a:xfrm>
            <a:off x="6020592" y="1552266"/>
            <a:ext cx="2870189" cy="1627036"/>
            <a:chOff x="144" y="677"/>
            <a:chExt cx="1559" cy="590"/>
          </a:xfrm>
        </p:grpSpPr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-5400000">
              <a:off x="712" y="276"/>
              <a:ext cx="590" cy="1392"/>
            </a:xfrm>
            <a:prstGeom prst="roundRect">
              <a:avLst>
                <a:gd name="adj" fmla="val 8088"/>
              </a:avLst>
            </a:prstGeom>
            <a:gradFill rotWithShape="1">
              <a:gsLst>
                <a:gs pos="0">
                  <a:srgbClr val="DF8214"/>
                </a:gs>
                <a:gs pos="100000">
                  <a:srgbClr val="EFA74F"/>
                </a:gs>
              </a:gsLst>
              <a:lin ang="0" scaled="1"/>
            </a:gradFill>
            <a:ln w="25400" algn="ctr">
              <a:solidFill>
                <a:srgbClr val="EFA54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16200000">
              <a:off x="158" y="856"/>
              <a:ext cx="139" cy="16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FA74F"/>
                </a:gs>
                <a:gs pos="100000">
                  <a:srgbClr val="E18515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6288258" y="1653156"/>
            <a:ext cx="2574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altLang="ja-JP" sz="1400" dirty="0">
                <a:solidFill>
                  <a:schemeClr val="bg1"/>
                </a:solidFill>
                <a:ea typeface="MS PGothic" charset="-128"/>
              </a:rPr>
              <a:t>Select </a:t>
            </a:r>
            <a:r>
              <a:rPr lang="en-US" altLang="ja-JP" sz="1400" dirty="0" smtClean="0">
                <a:solidFill>
                  <a:schemeClr val="bg1"/>
                </a:solidFill>
                <a:ea typeface="MS PGothic" charset="-128"/>
              </a:rPr>
              <a:t>the relevant </a:t>
            </a:r>
            <a:r>
              <a:rPr lang="en-US" altLang="ja-JP" sz="1400" dirty="0">
                <a:solidFill>
                  <a:schemeClr val="bg1"/>
                </a:solidFill>
                <a:ea typeface="MS PGothic" charset="-128"/>
              </a:rPr>
              <a:t>technology </a:t>
            </a:r>
            <a:r>
              <a:rPr lang="en-US" altLang="ja-JP" sz="1400" dirty="0" smtClean="0">
                <a:solidFill>
                  <a:schemeClr val="bg1"/>
                </a:solidFill>
                <a:ea typeface="MS PGothic" charset="-128"/>
              </a:rPr>
              <a:t>group by choosing either           “</a:t>
            </a:r>
            <a:r>
              <a:rPr lang="en-US" altLang="ja-JP" sz="1400" b="1" dirty="0" smtClean="0">
                <a:solidFill>
                  <a:schemeClr val="bg1"/>
                </a:solidFill>
                <a:ea typeface="MS PGothic" charset="-128"/>
              </a:rPr>
              <a:t>Security:  Email and Web</a:t>
            </a:r>
            <a:r>
              <a:rPr lang="en-US" altLang="ja-JP" sz="1400" dirty="0" smtClean="0">
                <a:solidFill>
                  <a:schemeClr val="bg1"/>
                </a:solidFill>
                <a:ea typeface="MS PGothic" charset="-128"/>
              </a:rPr>
              <a:t>”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ea typeface="MS PGothic" charset="-128"/>
              </a:rPr>
              <a:t>or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400" dirty="0" smtClean="0">
                <a:solidFill>
                  <a:schemeClr val="bg1"/>
                </a:solidFill>
                <a:ea typeface="MS PGothic" charset="-128"/>
              </a:rPr>
              <a:t>“</a:t>
            </a:r>
            <a:r>
              <a:rPr lang="en-US" sz="1400" b="1" dirty="0" smtClean="0">
                <a:solidFill>
                  <a:schemeClr val="bg1"/>
                </a:solidFill>
                <a:ea typeface="MS PGothic" charset="-128"/>
              </a:rPr>
              <a:t>Security:  Management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07102" y="2166424"/>
            <a:ext cx="1814732" cy="239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304754" y="2572048"/>
            <a:ext cx="1814732" cy="2133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 rot="16200000">
            <a:off x="797782" y="3639803"/>
            <a:ext cx="936625" cy="2025748"/>
          </a:xfrm>
          <a:prstGeom prst="roundRect">
            <a:avLst>
              <a:gd name="adj" fmla="val 8088"/>
            </a:avLst>
          </a:prstGeom>
          <a:gradFill rotWithShape="1">
            <a:gsLst>
              <a:gs pos="0">
                <a:srgbClr val="DF8214"/>
              </a:gs>
              <a:gs pos="100000">
                <a:srgbClr val="EFA74F"/>
              </a:gs>
            </a:gsLst>
            <a:lin ang="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 rot="5400000">
            <a:off x="2211842" y="4532027"/>
            <a:ext cx="382588" cy="2571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FA74F"/>
              </a:gs>
              <a:gs pos="100000">
                <a:srgbClr val="E18515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167634" y="4335388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chemeClr val="bg1"/>
                </a:solidFill>
                <a:ea typeface="MS PGothic" charset="-128"/>
              </a:rPr>
              <a:t>Select a </a:t>
            </a:r>
            <a:r>
              <a:rPr lang="en-US" altLang="ja-JP" sz="1600" dirty="0" err="1" smtClean="0">
                <a:solidFill>
                  <a:schemeClr val="bg1"/>
                </a:solidFill>
                <a:ea typeface="MS PGothic" charset="-128"/>
              </a:rPr>
              <a:t>Subtechnology</a:t>
            </a:r>
            <a:r>
              <a:rPr lang="en-US" altLang="ja-JP" sz="1600" dirty="0" smtClean="0">
                <a:solidFill>
                  <a:schemeClr val="bg1"/>
                </a:solidFill>
                <a:ea typeface="MS PGothic" charset="-128"/>
              </a:rPr>
              <a:t> group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4" name="AutoShape 19"/>
          <p:cNvSpPr>
            <a:spLocks noChangeArrowheads="1"/>
          </p:cNvSpPr>
          <p:nvPr/>
        </p:nvSpPr>
        <p:spPr bwMode="auto">
          <a:xfrm rot="16200000">
            <a:off x="6032500" y="4987925"/>
            <a:ext cx="812800" cy="1916113"/>
          </a:xfrm>
          <a:prstGeom prst="roundRect">
            <a:avLst>
              <a:gd name="adj" fmla="val 8088"/>
            </a:avLst>
          </a:prstGeom>
          <a:gradFill rotWithShape="1">
            <a:gsLst>
              <a:gs pos="0">
                <a:srgbClr val="DF8214"/>
              </a:gs>
              <a:gs pos="100000">
                <a:srgbClr val="EFA74F"/>
              </a:gs>
            </a:gsLst>
            <a:lin ang="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0"/>
          <p:cNvSpPr>
            <a:spLocks noChangeArrowheads="1"/>
          </p:cNvSpPr>
          <p:nvPr/>
        </p:nvSpPr>
        <p:spPr bwMode="auto">
          <a:xfrm rot="16200000">
            <a:off x="5175250" y="5815012"/>
            <a:ext cx="382588" cy="2571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18515"/>
              </a:gs>
              <a:gs pos="100000">
                <a:srgbClr val="EFA74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5623364" y="5651500"/>
            <a:ext cx="1562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chemeClr val="bg1"/>
                </a:solidFill>
                <a:ea typeface="MS PGothic" charset="-128"/>
              </a:rPr>
              <a:t>Select a problem type.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07891"/>
              </a:gs>
              <a:gs pos="100000">
                <a:srgbClr val="A5B9C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363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2 – Describe Problem</a:t>
            </a: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15365" name="Rectangle 35"/>
          <p:cNvSpPr>
            <a:spLocks noChangeArrowheads="1"/>
          </p:cNvSpPr>
          <p:nvPr/>
        </p:nvSpPr>
        <p:spPr bwMode="auto">
          <a:xfrm>
            <a:off x="366940" y="5105736"/>
            <a:ext cx="8438261" cy="1752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59" y="777603"/>
            <a:ext cx="8440621" cy="434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2"/>
          <p:cNvSpPr>
            <a:spLocks noChangeArrowheads="1"/>
          </p:cNvSpPr>
          <p:nvPr/>
        </p:nvSpPr>
        <p:spPr bwMode="auto">
          <a:xfrm rot="10800000">
            <a:off x="366928" y="5229960"/>
            <a:ext cx="3290672" cy="1170835"/>
          </a:xfrm>
          <a:prstGeom prst="rect">
            <a:avLst/>
          </a:prstGeom>
          <a:solidFill>
            <a:srgbClr val="DF821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25" name="Picture 18" descr="orange_gradi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5058" y="5229967"/>
            <a:ext cx="2433711" cy="117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16792" y="5342010"/>
            <a:ext cx="4336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  <a:ea typeface="MS PGothic" charset="-128"/>
              </a:rPr>
              <a:t>Use the pull-down menu to select what you were doing when you experienced your problem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688124" y="3165231"/>
            <a:ext cx="689316" cy="506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23"/>
          <p:cNvSpPr txBox="1">
            <a:spLocks noChangeArrowheads="1"/>
          </p:cNvSpPr>
          <p:nvPr/>
        </p:nvSpPr>
        <p:spPr bwMode="auto">
          <a:xfrm>
            <a:off x="457199" y="381000"/>
            <a:ext cx="699346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 dirty="0">
                <a:solidFill>
                  <a:schemeClr val="bg1"/>
                </a:solidFill>
                <a:ea typeface="MS PGothic" charset="-128"/>
              </a:rPr>
              <a:t>Step 3 – Specify </a:t>
            </a:r>
            <a:r>
              <a:rPr lang="en-US" altLang="ja-JP" sz="2100" dirty="0" smtClean="0">
                <a:solidFill>
                  <a:schemeClr val="bg1"/>
                </a:solidFill>
                <a:ea typeface="MS PGothic" charset="-128"/>
              </a:rPr>
              <a:t>Product:  Search for Contract Number</a:t>
            </a:r>
            <a:endParaRPr lang="en-US" sz="21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638800" y="2658536"/>
            <a:ext cx="575736" cy="22576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66993" y="672353"/>
            <a:ext cx="8378973" cy="5983941"/>
            <a:chOff x="366993" y="672353"/>
            <a:chExt cx="8378973" cy="5983941"/>
          </a:xfrm>
        </p:grpSpPr>
        <p:pic>
          <p:nvPicPr>
            <p:cNvPr id="19458" name="Picture 13" descr="23 enter city"/>
            <p:cNvPicPr>
              <a:picLocks noChangeAspect="1" noChangeArrowheads="1"/>
            </p:cNvPicPr>
            <p:nvPr/>
          </p:nvPicPr>
          <p:blipFill>
            <a:blip r:embed="rId3"/>
            <a:srcRect l="2501" r="6001"/>
            <a:stretch>
              <a:fillRect/>
            </a:stretch>
          </p:blipFill>
          <p:spPr bwMode="auto">
            <a:xfrm>
              <a:off x="381000" y="685800"/>
              <a:ext cx="8364538" cy="461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61" name="Group 13"/>
            <p:cNvGrpSpPr>
              <a:grpSpLocks/>
            </p:cNvGrpSpPr>
            <p:nvPr/>
          </p:nvGrpSpPr>
          <p:grpSpPr bwMode="auto">
            <a:xfrm>
              <a:off x="5053013" y="2745148"/>
              <a:ext cx="2668588" cy="930275"/>
              <a:chOff x="2943" y="1803"/>
              <a:chExt cx="1681" cy="586"/>
            </a:xfrm>
          </p:grpSpPr>
          <p:sp>
            <p:nvSpPr>
              <p:cNvPr id="19466" name="AutoShape 14"/>
              <p:cNvSpPr>
                <a:spLocks noChangeArrowheads="1"/>
              </p:cNvSpPr>
              <p:nvPr/>
            </p:nvSpPr>
            <p:spPr bwMode="auto">
              <a:xfrm rot="16200000">
                <a:off x="3567" y="1332"/>
                <a:ext cx="586" cy="1528"/>
              </a:xfrm>
              <a:prstGeom prst="roundRect">
                <a:avLst>
                  <a:gd name="adj" fmla="val 8088"/>
                </a:avLst>
              </a:prstGeom>
              <a:gradFill rotWithShape="1">
                <a:gsLst>
                  <a:gs pos="0">
                    <a:srgbClr val="DF8214"/>
                  </a:gs>
                  <a:gs pos="100000">
                    <a:srgbClr val="EFA74F"/>
                  </a:gs>
                </a:gsLst>
                <a:lin ang="0" scaled="1"/>
              </a:gradFill>
              <a:ln w="25400" algn="ctr">
                <a:solidFill>
                  <a:srgbClr val="EFA54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AutoShape 15"/>
              <p:cNvSpPr>
                <a:spLocks noChangeArrowheads="1"/>
              </p:cNvSpPr>
              <p:nvPr/>
            </p:nvSpPr>
            <p:spPr bwMode="auto">
              <a:xfrm rot="16200000">
                <a:off x="2927" y="2010"/>
                <a:ext cx="194" cy="16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E18515"/>
                  </a:gs>
                  <a:gs pos="100000">
                    <a:srgbClr val="EFA74F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62" name="Text Box 11"/>
            <p:cNvSpPr txBox="1">
              <a:spLocks noChangeArrowheads="1"/>
            </p:cNvSpPr>
            <p:nvPr/>
          </p:nvSpPr>
          <p:spPr bwMode="auto">
            <a:xfrm>
              <a:off x="5590335" y="2798915"/>
              <a:ext cx="183515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>
                  <a:solidFill>
                    <a:schemeClr val="bg1"/>
                  </a:solidFill>
                  <a:ea typeface="MS PGothic" charset="-128"/>
                </a:rPr>
                <a:t>Search for your </a:t>
              </a:r>
              <a:r>
                <a:rPr lang="en-US" altLang="ja-JP" sz="1600" dirty="0" smtClean="0">
                  <a:solidFill>
                    <a:schemeClr val="bg1"/>
                  </a:solidFill>
                  <a:ea typeface="MS PGothic" charset="-128"/>
                </a:rPr>
                <a:t>contract  only in </a:t>
              </a:r>
              <a:r>
                <a:rPr lang="en-US" altLang="ja-JP" sz="1600" dirty="0">
                  <a:solidFill>
                    <a:schemeClr val="bg1"/>
                  </a:solidFill>
                  <a:ea typeface="MS PGothic" charset="-128"/>
                </a:rPr>
                <a:t>this area. 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80999" y="5229965"/>
              <a:ext cx="8364967" cy="1421343"/>
              <a:chOff x="380999" y="6520883"/>
              <a:chExt cx="8364967" cy="1421343"/>
            </a:xfrm>
          </p:grpSpPr>
          <p:sp>
            <p:nvSpPr>
              <p:cNvPr id="19459" name="Rectangle 14"/>
              <p:cNvSpPr>
                <a:spLocks noChangeArrowheads="1"/>
              </p:cNvSpPr>
              <p:nvPr/>
            </p:nvSpPr>
            <p:spPr bwMode="auto">
              <a:xfrm>
                <a:off x="380999" y="6562159"/>
                <a:ext cx="8364967" cy="138006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3" name="Rectangle 32"/>
              <p:cNvSpPr>
                <a:spLocks noChangeArrowheads="1"/>
              </p:cNvSpPr>
              <p:nvPr/>
            </p:nvSpPr>
            <p:spPr bwMode="auto">
              <a:xfrm rot="10800000">
                <a:off x="380999" y="6520883"/>
                <a:ext cx="3081338" cy="1378112"/>
              </a:xfrm>
              <a:prstGeom prst="rect">
                <a:avLst/>
              </a:prstGeom>
              <a:solidFill>
                <a:srgbClr val="DF8214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pic>
            <p:nvPicPr>
              <p:cNvPr id="19464" name="Picture 18" descr="orange_gradient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16298" y="6520885"/>
                <a:ext cx="2672529" cy="1378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465" name="Text Box 5"/>
              <p:cNvSpPr txBox="1">
                <a:spLocks noChangeArrowheads="1"/>
              </p:cNvSpPr>
              <p:nvPr/>
            </p:nvSpPr>
            <p:spPr bwMode="auto">
              <a:xfrm>
                <a:off x="634999" y="6659172"/>
                <a:ext cx="3962400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</a:rPr>
                  <a:t>Search for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your </a:t>
                </a:r>
                <a:r>
                  <a:rPr lang="en-US" b="1" dirty="0" smtClean="0">
                    <a:solidFill>
                      <a:schemeClr val="bg1"/>
                    </a:solidFill>
                  </a:rPr>
                  <a:t>contract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using </a:t>
                </a:r>
                <a:r>
                  <a:rPr lang="en-US" b="1" dirty="0">
                    <a:solidFill>
                      <a:schemeClr val="bg1"/>
                    </a:solidFill>
                  </a:rPr>
                  <a:t>any</a:t>
                </a:r>
                <a:r>
                  <a:rPr lang="en-US" dirty="0">
                    <a:solidFill>
                      <a:schemeClr val="bg1"/>
                    </a:solidFill>
                  </a:rPr>
                  <a:t> combination of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contract </a:t>
                </a:r>
                <a:r>
                  <a:rPr lang="en-US" dirty="0">
                    <a:solidFill>
                      <a:schemeClr val="bg1"/>
                    </a:solidFill>
                  </a:rPr>
                  <a:t>number, service level, and/or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company name </a:t>
                </a:r>
                <a:r>
                  <a:rPr lang="en-US" dirty="0">
                    <a:solidFill>
                      <a:schemeClr val="bg1"/>
                    </a:solidFill>
                  </a:rPr>
                  <a:t>information. 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2472267" y="2167467"/>
              <a:ext cx="1478844" cy="203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494844" y="2178756"/>
              <a:ext cx="1467556" cy="2032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66993" y="672353"/>
              <a:ext cx="8377517" cy="5983941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AutoShape 14"/>
          <p:cNvSpPr>
            <a:spLocks noChangeArrowheads="1"/>
          </p:cNvSpPr>
          <p:nvPr/>
        </p:nvSpPr>
        <p:spPr bwMode="auto">
          <a:xfrm rot="16200000">
            <a:off x="6501483" y="383733"/>
            <a:ext cx="824227" cy="3415779"/>
          </a:xfrm>
          <a:prstGeom prst="roundRect">
            <a:avLst>
              <a:gd name="adj" fmla="val 8088"/>
            </a:avLst>
          </a:prstGeom>
          <a:gradFill rotWithShape="1">
            <a:gsLst>
              <a:gs pos="0">
                <a:srgbClr val="DF8214"/>
              </a:gs>
              <a:gs pos="100000">
                <a:srgbClr val="EFA74F"/>
              </a:gs>
            </a:gsLst>
            <a:lin ang="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15"/>
          <p:cNvSpPr>
            <a:spLocks noChangeArrowheads="1"/>
          </p:cNvSpPr>
          <p:nvPr/>
        </p:nvSpPr>
        <p:spPr bwMode="auto">
          <a:xfrm rot="16200000">
            <a:off x="4938182" y="1919712"/>
            <a:ext cx="308039" cy="2571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18515"/>
              </a:gs>
              <a:gs pos="100000">
                <a:srgbClr val="EFA74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276204" y="1775647"/>
            <a:ext cx="32706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b="1" dirty="0" smtClean="0">
                <a:solidFill>
                  <a:schemeClr val="bg1"/>
                </a:solidFill>
                <a:ea typeface="MS PGothic" charset="-128"/>
              </a:rPr>
              <a:t>DO NOT enter a Serial Number  (you’ll get an error message)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5" name="AutoShape 14"/>
          <p:cNvSpPr>
            <a:spLocks noChangeArrowheads="1"/>
          </p:cNvSpPr>
          <p:nvPr/>
        </p:nvSpPr>
        <p:spPr bwMode="auto">
          <a:xfrm rot="16200000">
            <a:off x="2748392" y="74051"/>
            <a:ext cx="792051" cy="2743203"/>
          </a:xfrm>
          <a:prstGeom prst="roundRect">
            <a:avLst>
              <a:gd name="adj" fmla="val 8088"/>
            </a:avLst>
          </a:prstGeom>
          <a:gradFill rotWithShape="1">
            <a:gsLst>
              <a:gs pos="0">
                <a:srgbClr val="DF8214"/>
              </a:gs>
              <a:gs pos="100000">
                <a:srgbClr val="EFA74F"/>
              </a:gs>
            </a:gsLst>
            <a:lin ang="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1711910" y="1010536"/>
            <a:ext cx="27481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solidFill>
                  <a:schemeClr val="bg1"/>
                </a:solidFill>
                <a:ea typeface="MS PGothic" charset="-128"/>
              </a:rPr>
              <a:t>You will not be able to search for your contract using a Serial Number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9" name="AutoShape 15"/>
          <p:cNvSpPr>
            <a:spLocks noChangeArrowheads="1"/>
          </p:cNvSpPr>
          <p:nvPr/>
        </p:nvSpPr>
        <p:spPr bwMode="auto">
          <a:xfrm rot="10800000">
            <a:off x="2990974" y="1824413"/>
            <a:ext cx="308039" cy="2571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18515"/>
              </a:gs>
              <a:gs pos="100000">
                <a:srgbClr val="EFA74F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5" descr="25 selected"/>
          <p:cNvPicPr>
            <a:picLocks noChangeAspect="1" noChangeArrowheads="1"/>
          </p:cNvPicPr>
          <p:nvPr/>
        </p:nvPicPr>
        <p:blipFill>
          <a:blip r:embed="rId3"/>
          <a:srcRect l="2499" b="33510"/>
          <a:stretch>
            <a:fillRect/>
          </a:stretch>
        </p:blipFill>
        <p:spPr bwMode="auto">
          <a:xfrm>
            <a:off x="380999" y="685800"/>
            <a:ext cx="8394865" cy="61563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212725" y="293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508" name="Picture 16" descr="25 SN entered"/>
          <p:cNvPicPr>
            <a:picLocks noChangeAspect="1" noChangeArrowheads="1"/>
          </p:cNvPicPr>
          <p:nvPr/>
        </p:nvPicPr>
        <p:blipFill>
          <a:blip r:embed="rId4"/>
          <a:srcRect l="2501" r="49506"/>
          <a:stretch>
            <a:fillRect/>
          </a:stretch>
        </p:blipFill>
        <p:spPr bwMode="auto">
          <a:xfrm>
            <a:off x="4343400" y="685800"/>
            <a:ext cx="4387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7"/>
          <p:cNvSpPr>
            <a:spLocks noChangeArrowheads="1"/>
          </p:cNvSpPr>
          <p:nvPr/>
        </p:nvSpPr>
        <p:spPr bwMode="auto">
          <a:xfrm>
            <a:off x="4343400" y="5638800"/>
            <a:ext cx="44196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43" descr="shad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685800"/>
            <a:ext cx="2492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9" descr="25 SN entered_Cro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2550" y="4643438"/>
            <a:ext cx="5524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3 – Specify Product</a:t>
            </a: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21512" name="Rectangle 19"/>
          <p:cNvSpPr>
            <a:spLocks noChangeArrowheads="1"/>
          </p:cNvSpPr>
          <p:nvPr/>
        </p:nvSpPr>
        <p:spPr bwMode="auto">
          <a:xfrm>
            <a:off x="377825" y="685800"/>
            <a:ext cx="8382000" cy="6172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4" name="Picture 20" descr="25 selected_cro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1413" y="4020221"/>
            <a:ext cx="8388824" cy="19649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pSp>
        <p:nvGrpSpPr>
          <p:cNvPr id="21517" name="Group 23"/>
          <p:cNvGrpSpPr>
            <a:grpSpLocks/>
          </p:cNvGrpSpPr>
          <p:nvPr/>
        </p:nvGrpSpPr>
        <p:grpSpPr bwMode="auto">
          <a:xfrm>
            <a:off x="381000" y="1612900"/>
            <a:ext cx="7229475" cy="641350"/>
            <a:chOff x="240" y="2736"/>
            <a:chExt cx="3418" cy="884"/>
          </a:xfrm>
        </p:grpSpPr>
        <p:sp>
          <p:nvSpPr>
            <p:cNvPr id="21520" name="Rectangle 32"/>
            <p:cNvSpPr>
              <a:spLocks noChangeArrowheads="1"/>
            </p:cNvSpPr>
            <p:nvPr/>
          </p:nvSpPr>
          <p:spPr bwMode="auto">
            <a:xfrm rot="10800000">
              <a:off x="240" y="2736"/>
              <a:ext cx="1941" cy="882"/>
            </a:xfrm>
            <a:prstGeom prst="rect">
              <a:avLst/>
            </a:prstGeom>
            <a:solidFill>
              <a:srgbClr val="DF8214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21521" name="Picture 25" descr="orange_gradient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52" y="2736"/>
              <a:ext cx="1506" cy="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18" name="Text Box 6"/>
          <p:cNvSpPr txBox="1">
            <a:spLocks noChangeArrowheads="1"/>
          </p:cNvSpPr>
          <p:nvPr/>
        </p:nvSpPr>
        <p:spPr bwMode="auto">
          <a:xfrm>
            <a:off x="649288" y="1754188"/>
            <a:ext cx="5278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When the search results appear, select a contract. </a:t>
            </a:r>
          </a:p>
        </p:txBody>
      </p:sp>
      <p:sp>
        <p:nvSpPr>
          <p:cNvPr id="16" name="Oval 15"/>
          <p:cNvSpPr/>
          <p:nvPr/>
        </p:nvSpPr>
        <p:spPr>
          <a:xfrm>
            <a:off x="1163782" y="5248894"/>
            <a:ext cx="1947553" cy="5937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07891"/>
              </a:gs>
              <a:gs pos="100000">
                <a:srgbClr val="A5B9C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1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4 – Finish </a:t>
            </a:r>
            <a:endParaRPr lang="en-US" sz="2100">
              <a:solidFill>
                <a:schemeClr val="bg1"/>
              </a:solidFill>
            </a:endParaRPr>
          </a:p>
        </p:txBody>
      </p:sp>
      <p:pic>
        <p:nvPicPr>
          <p:cNvPr id="22532" name="Picture 22" descr="Completed Service Request"/>
          <p:cNvPicPr>
            <a:picLocks noChangeAspect="1" noChangeArrowheads="1"/>
          </p:cNvPicPr>
          <p:nvPr/>
        </p:nvPicPr>
        <p:blipFill>
          <a:blip r:embed="rId3"/>
          <a:srcRect l="3000" r="5501" b="48006"/>
          <a:stretch>
            <a:fillRect/>
          </a:stretch>
        </p:blipFill>
        <p:spPr bwMode="auto">
          <a:xfrm>
            <a:off x="381000" y="669925"/>
            <a:ext cx="836453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AutoShape 10"/>
          <p:cNvSpPr>
            <a:spLocks noChangeArrowheads="1"/>
          </p:cNvSpPr>
          <p:nvPr/>
        </p:nvSpPr>
        <p:spPr bwMode="auto">
          <a:xfrm>
            <a:off x="6145213" y="1798638"/>
            <a:ext cx="2817812" cy="1366837"/>
          </a:xfrm>
          <a:prstGeom prst="roundRect">
            <a:avLst>
              <a:gd name="adj" fmla="val 8088"/>
            </a:avLst>
          </a:prstGeom>
          <a:gradFill rotWithShape="1">
            <a:gsLst>
              <a:gs pos="0">
                <a:srgbClr val="EFA74F"/>
              </a:gs>
              <a:gs pos="100000">
                <a:srgbClr val="DF8214"/>
              </a:gs>
            </a:gsLst>
            <a:lin ang="540000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11"/>
          <p:cNvSpPr>
            <a:spLocks noChangeArrowheads="1"/>
          </p:cNvSpPr>
          <p:nvPr/>
        </p:nvSpPr>
        <p:spPr bwMode="auto">
          <a:xfrm>
            <a:off x="7894638" y="1574800"/>
            <a:ext cx="422275" cy="250825"/>
          </a:xfrm>
          <a:prstGeom prst="triangle">
            <a:avLst>
              <a:gd name="adj" fmla="val 50000"/>
            </a:avLst>
          </a:prstGeom>
          <a:solidFill>
            <a:srgbClr val="EFA74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6272213" y="1931988"/>
            <a:ext cx="24145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</a:rPr>
              <a:t>Review your request details, make edits </a:t>
            </a:r>
            <a:br>
              <a:rPr lang="en-US" sz="1600">
                <a:solidFill>
                  <a:schemeClr val="bg1"/>
                </a:solidFill>
              </a:rPr>
            </a:br>
            <a:r>
              <a:rPr lang="en-US" sz="1600">
                <a:solidFill>
                  <a:schemeClr val="bg1"/>
                </a:solidFill>
              </a:rPr>
              <a:t>(if needed), and submit your request.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8 and 29"/>
          <p:cNvPicPr>
            <a:picLocks noChangeAspect="1" noChangeArrowheads="1"/>
          </p:cNvPicPr>
          <p:nvPr/>
        </p:nvPicPr>
        <p:blipFill>
          <a:blip r:embed="rId3"/>
          <a:srcRect l="2501" r="6001"/>
          <a:stretch>
            <a:fillRect/>
          </a:stretch>
        </p:blipFill>
        <p:spPr bwMode="auto">
          <a:xfrm>
            <a:off x="381000" y="685800"/>
            <a:ext cx="83645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6"/>
          <p:cNvSpPr>
            <a:spLocks noChangeArrowheads="1"/>
          </p:cNvSpPr>
          <p:nvPr/>
        </p:nvSpPr>
        <p:spPr bwMode="auto">
          <a:xfrm>
            <a:off x="381000" y="4191000"/>
            <a:ext cx="4267200" cy="2667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25" descr="MIK00531_vertical"/>
          <p:cNvPicPr>
            <a:picLocks noChangeAspect="1" noChangeArrowheads="1"/>
          </p:cNvPicPr>
          <p:nvPr/>
        </p:nvPicPr>
        <p:blipFill>
          <a:blip r:embed="rId4"/>
          <a:srcRect l="11522" b="10001"/>
          <a:stretch>
            <a:fillRect/>
          </a:stretch>
        </p:blipFill>
        <p:spPr bwMode="auto">
          <a:xfrm>
            <a:off x="4540250" y="688975"/>
            <a:ext cx="4213225" cy="616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3" descr="shad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0" y="685800"/>
            <a:ext cx="2492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4 – Finish </a:t>
            </a:r>
            <a:endParaRPr lang="en-US" sz="2100">
              <a:solidFill>
                <a:schemeClr val="bg1"/>
              </a:solidFill>
            </a:endParaRPr>
          </a:p>
        </p:txBody>
      </p:sp>
      <p:sp>
        <p:nvSpPr>
          <p:cNvPr id="23559" name="Rectangle 32"/>
          <p:cNvSpPr>
            <a:spLocks noChangeArrowheads="1"/>
          </p:cNvSpPr>
          <p:nvPr/>
        </p:nvSpPr>
        <p:spPr bwMode="auto">
          <a:xfrm rot="10800000">
            <a:off x="381000" y="4343400"/>
            <a:ext cx="3081338" cy="1400175"/>
          </a:xfrm>
          <a:prstGeom prst="rect">
            <a:avLst/>
          </a:prstGeom>
          <a:solidFill>
            <a:srgbClr val="DF821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23560" name="Picture 12" descr="orange_gradi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6300" y="4343400"/>
            <a:ext cx="2386013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8"/>
          <p:cNvSpPr txBox="1">
            <a:spLocks noChangeArrowheads="1"/>
          </p:cNvSpPr>
          <p:nvPr/>
        </p:nvSpPr>
        <p:spPr bwMode="auto">
          <a:xfrm>
            <a:off x="622300" y="4584700"/>
            <a:ext cx="3352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Receive a confirmation with tracking number, and explore optional next steps.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28 and 29"/>
          <p:cNvPicPr>
            <a:picLocks noChangeAspect="1" noChangeArrowheads="1"/>
          </p:cNvPicPr>
          <p:nvPr/>
        </p:nvPicPr>
        <p:blipFill>
          <a:blip r:embed="rId3"/>
          <a:srcRect l="2501" r="6001"/>
          <a:stretch>
            <a:fillRect/>
          </a:stretch>
        </p:blipFill>
        <p:spPr bwMode="auto">
          <a:xfrm>
            <a:off x="380999" y="685800"/>
            <a:ext cx="8596745" cy="447704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8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4 – Finish </a:t>
            </a:r>
            <a:endParaRPr lang="en-US" sz="210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809025"/>
            <a:ext cx="5758543" cy="1400175"/>
            <a:chOff x="381000" y="4343400"/>
            <a:chExt cx="5758543" cy="1400175"/>
          </a:xfrm>
        </p:grpSpPr>
        <p:sp>
          <p:nvSpPr>
            <p:cNvPr id="23559" name="Rectangle 32"/>
            <p:cNvSpPr>
              <a:spLocks noChangeArrowheads="1"/>
            </p:cNvSpPr>
            <p:nvPr/>
          </p:nvSpPr>
          <p:spPr bwMode="auto">
            <a:xfrm rot="10800000">
              <a:off x="381000" y="4343400"/>
              <a:ext cx="3081338" cy="1400175"/>
            </a:xfrm>
            <a:prstGeom prst="rect">
              <a:avLst/>
            </a:prstGeom>
            <a:solidFill>
              <a:srgbClr val="DF8214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23560" name="Picture 12" descr="orange_gradie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6300" y="4343400"/>
              <a:ext cx="272324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 Box 18"/>
            <p:cNvSpPr txBox="1">
              <a:spLocks noChangeArrowheads="1"/>
            </p:cNvSpPr>
            <p:nvPr/>
          </p:nvSpPr>
          <p:spPr bwMode="auto">
            <a:xfrm>
              <a:off x="622300" y="4584700"/>
              <a:ext cx="3352800" cy="91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Receive a confirmation with tracking number, and explore optional next steps. </a:t>
              </a:r>
            </a:p>
          </p:txBody>
        </p:sp>
      </p:grp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379828" y="5105737"/>
            <a:ext cx="8594185" cy="15623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 descr="MDE00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9142412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Group 10"/>
          <p:cNvGrpSpPr>
            <a:grpSpLocks/>
          </p:cNvGrpSpPr>
          <p:nvPr/>
        </p:nvGrpSpPr>
        <p:grpSpPr bwMode="auto">
          <a:xfrm>
            <a:off x="0" y="4965700"/>
            <a:ext cx="5411788" cy="1082675"/>
            <a:chOff x="0" y="3128"/>
            <a:chExt cx="3409" cy="682"/>
          </a:xfrm>
        </p:grpSpPr>
        <p:sp>
          <p:nvSpPr>
            <p:cNvPr id="24581" name="Rectangle 32"/>
            <p:cNvSpPr>
              <a:spLocks noChangeArrowheads="1"/>
            </p:cNvSpPr>
            <p:nvPr/>
          </p:nvSpPr>
          <p:spPr bwMode="auto">
            <a:xfrm rot="10800000">
              <a:off x="0" y="3128"/>
              <a:ext cx="1941" cy="682"/>
            </a:xfrm>
            <a:prstGeom prst="rect">
              <a:avLst/>
            </a:prstGeom>
            <a:solidFill>
              <a:srgbClr val="DF8214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pic>
          <p:nvPicPr>
            <p:cNvPr id="24582" name="Picture 9" descr="orange_gradien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12" y="3128"/>
              <a:ext cx="1497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228600" y="5181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Refer to this presentation whenever you need to create a service request.</a:t>
            </a:r>
            <a:r>
              <a:rPr lang="en-US" altLang="ja-JP">
                <a:solidFill>
                  <a:schemeClr val="bg1"/>
                </a:solidFill>
                <a:ea typeface="MS PGothic" charset="-128"/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26627" name="Picture 20" descr="Cisco_Logo_rgb_lar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525" y="2420938"/>
            <a:ext cx="35290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8"/>
          <p:cNvSpPr>
            <a:spLocks noChangeArrowheads="1"/>
          </p:cNvSpPr>
          <p:nvPr/>
        </p:nvSpPr>
        <p:spPr bwMode="auto">
          <a:xfrm rot="-5400000">
            <a:off x="-980281" y="5591969"/>
            <a:ext cx="222885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defTabSz="814388" eaLnBrk="0" hangingPunct="0"/>
            <a:r>
              <a:rPr lang="en-US" sz="700">
                <a:solidFill>
                  <a:srgbClr val="777777"/>
                </a:solidFill>
              </a:rPr>
              <a:t>© 2010 Cisco and/or its affiliates.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457200" y="381000"/>
            <a:ext cx="667512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 dirty="0" smtClean="0">
                <a:solidFill>
                  <a:schemeClr val="bg1"/>
                </a:solidFill>
                <a:ea typeface="MS PGothic" charset="-128"/>
              </a:rPr>
              <a:t>Overview:  Creating a Service Request via Cisco.com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8" name="Picture 18" descr="CiscoSupportHome_CreateTACS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288" y="4810601"/>
            <a:ext cx="2223912" cy="118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381000" y="676275"/>
            <a:ext cx="8382000" cy="6175375"/>
            <a:chOff x="381000" y="676275"/>
            <a:chExt cx="8382000" cy="6175375"/>
          </a:xfrm>
        </p:grpSpPr>
        <p:pic>
          <p:nvPicPr>
            <p:cNvPr id="3074" name="Picture 9" descr="Cisco Support Home"/>
            <p:cNvPicPr>
              <a:picLocks noChangeAspect="1" noChangeArrowheads="1"/>
            </p:cNvPicPr>
            <p:nvPr/>
          </p:nvPicPr>
          <p:blipFill>
            <a:blip r:embed="rId4"/>
            <a:srcRect b="19638"/>
            <a:stretch>
              <a:fillRect/>
            </a:stretch>
          </p:blipFill>
          <p:spPr bwMode="auto">
            <a:xfrm>
              <a:off x="381000" y="676275"/>
              <a:ext cx="8382000" cy="6175375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4404079" y="4886846"/>
              <a:ext cx="2359025" cy="827923"/>
              <a:chOff x="1926" y="3067"/>
              <a:chExt cx="1486" cy="367"/>
            </a:xfrm>
          </p:grpSpPr>
          <p:sp>
            <p:nvSpPr>
              <p:cNvPr id="10" name="AutoShape 15"/>
              <p:cNvSpPr>
                <a:spLocks noChangeArrowheads="1"/>
              </p:cNvSpPr>
              <p:nvPr/>
            </p:nvSpPr>
            <p:spPr bwMode="auto">
              <a:xfrm rot="16200000">
                <a:off x="2409" y="2584"/>
                <a:ext cx="367" cy="1334"/>
              </a:xfrm>
              <a:prstGeom prst="roundRect">
                <a:avLst>
                  <a:gd name="adj" fmla="val 8088"/>
                </a:avLst>
              </a:prstGeom>
              <a:gradFill rotWithShape="1">
                <a:gsLst>
                  <a:gs pos="0">
                    <a:srgbClr val="DF8214"/>
                  </a:gs>
                  <a:gs pos="100000">
                    <a:srgbClr val="EFA74F"/>
                  </a:gs>
                </a:gsLst>
                <a:lin ang="0" scaled="1"/>
              </a:gradFill>
              <a:ln w="25400" algn="ctr">
                <a:solidFill>
                  <a:srgbClr val="EFA54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AutoShape 16"/>
              <p:cNvSpPr>
                <a:spLocks noChangeArrowheads="1"/>
              </p:cNvSpPr>
              <p:nvPr/>
            </p:nvSpPr>
            <p:spPr bwMode="auto">
              <a:xfrm rot="5400000">
                <a:off x="3246" y="3172"/>
                <a:ext cx="170" cy="16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EFA74F"/>
                  </a:gs>
                  <a:gs pos="100000">
                    <a:srgbClr val="E18515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361549" y="5055811"/>
              <a:ext cx="22690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400" dirty="0" smtClean="0">
                  <a:solidFill>
                    <a:schemeClr val="bg1"/>
                  </a:solidFill>
                  <a:ea typeface="MS PGothic" charset="-128"/>
                </a:rPr>
                <a:t>Choose “</a:t>
              </a:r>
              <a:r>
                <a:rPr lang="en-US" altLang="ja-JP" sz="1400" u="sng" dirty="0" smtClean="0">
                  <a:solidFill>
                    <a:schemeClr val="bg1"/>
                  </a:solidFill>
                  <a:ea typeface="MS PGothic" charset="-128"/>
                </a:rPr>
                <a:t>Create </a:t>
              </a:r>
              <a:r>
                <a:rPr lang="en-US" altLang="ja-JP" sz="1400" u="sng" dirty="0" err="1" smtClean="0">
                  <a:solidFill>
                    <a:schemeClr val="bg1"/>
                  </a:solidFill>
                  <a:ea typeface="MS PGothic" charset="-128"/>
                </a:rPr>
                <a:t>TAC</a:t>
              </a:r>
              <a:r>
                <a:rPr lang="en-US" altLang="ja-JP" sz="1400" u="sng" dirty="0" smtClean="0">
                  <a:solidFill>
                    <a:schemeClr val="bg1"/>
                  </a:solidFill>
                  <a:ea typeface="MS PGothic" charset="-128"/>
                </a:rPr>
                <a:t> </a:t>
              </a:r>
              <a:r>
                <a:rPr lang="en-US" altLang="ja-JP" sz="1400" u="sng" dirty="0">
                  <a:solidFill>
                    <a:schemeClr val="bg1"/>
                  </a:solidFill>
                  <a:ea typeface="MS PGothic" charset="-128"/>
                </a:rPr>
                <a:t>Service Request </a:t>
              </a:r>
              <a:r>
                <a:rPr lang="en-US" altLang="ja-JP" sz="1400" u="sng" dirty="0" smtClean="0">
                  <a:solidFill>
                    <a:schemeClr val="bg1"/>
                  </a:solidFill>
                  <a:ea typeface="MS PGothic" charset="-128"/>
                </a:rPr>
                <a:t>“</a:t>
              </a:r>
              <a:endParaRPr lang="en-US" sz="1400" u="sng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84731" y="3347668"/>
              <a:ext cx="5748866" cy="1089103"/>
              <a:chOff x="584731" y="2955772"/>
              <a:chExt cx="5748866" cy="1089103"/>
            </a:xfrm>
          </p:grpSpPr>
          <p:grpSp>
            <p:nvGrpSpPr>
              <p:cNvPr id="17" name="Group 9"/>
              <p:cNvGrpSpPr>
                <a:grpSpLocks/>
              </p:cNvGrpSpPr>
              <p:nvPr/>
            </p:nvGrpSpPr>
            <p:grpSpPr bwMode="auto">
              <a:xfrm>
                <a:off x="584731" y="2955772"/>
                <a:ext cx="5748866" cy="1089103"/>
                <a:chOff x="240" y="2828"/>
                <a:chExt cx="3418" cy="792"/>
              </a:xfrm>
            </p:grpSpPr>
            <p:sp>
              <p:nvSpPr>
                <p:cNvPr id="19" name="Rectangle 32"/>
                <p:cNvSpPr>
                  <a:spLocks noChangeArrowheads="1"/>
                </p:cNvSpPr>
                <p:nvPr/>
              </p:nvSpPr>
              <p:spPr bwMode="auto">
                <a:xfrm rot="10800000">
                  <a:off x="240" y="2828"/>
                  <a:ext cx="1941" cy="790"/>
                </a:xfrm>
                <a:prstGeom prst="rect">
                  <a:avLst/>
                </a:prstGeom>
                <a:solidFill>
                  <a:srgbClr val="DF8214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10800000" wrap="none" anchor="ctr"/>
                <a:lstStyle/>
                <a:p>
                  <a:endParaRPr lang="en-US"/>
                </a:p>
              </p:txBody>
            </p:sp>
            <p:pic>
              <p:nvPicPr>
                <p:cNvPr id="20" name="Picture 11" descr="orange_gradient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52" y="2829"/>
                  <a:ext cx="1506" cy="7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8" name="Text Box 47"/>
              <p:cNvSpPr txBox="1">
                <a:spLocks noChangeArrowheads="1"/>
              </p:cNvSpPr>
              <p:nvPr/>
            </p:nvSpPr>
            <p:spPr bwMode="auto">
              <a:xfrm>
                <a:off x="617700" y="3210385"/>
                <a:ext cx="4346223" cy="563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5000"/>
                  </a:lnSpc>
                  <a:spcBef>
                    <a:spcPct val="50000"/>
                  </a:spcBef>
                </a:pPr>
                <a:r>
                  <a:rPr lang="en-US" altLang="ja-JP" dirty="0" smtClean="0">
                    <a:solidFill>
                      <a:schemeClr val="bg1"/>
                    </a:solidFill>
                    <a:ea typeface="MS PGothic" charset="-128"/>
                  </a:rPr>
                  <a:t>To create and submit a Service Request go to Cisco.com and choose “Support” 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358724" y="381000"/>
            <a:ext cx="88274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 dirty="0" smtClean="0">
                <a:solidFill>
                  <a:schemeClr val="bg1"/>
                </a:solidFill>
                <a:ea typeface="MS PGothic" charset="-128"/>
              </a:rPr>
              <a:t>Overview:  Creating a Service Request via Cisco Iron Port Support page</a:t>
            </a:r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382" y="914398"/>
            <a:ext cx="8654676" cy="58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32"/>
          <p:cNvSpPr>
            <a:spLocks noChangeArrowheads="1"/>
          </p:cNvSpPr>
          <p:nvPr/>
        </p:nvSpPr>
        <p:spPr bwMode="auto">
          <a:xfrm rot="10800000">
            <a:off x="275234" y="3221155"/>
            <a:ext cx="3199485" cy="1212865"/>
          </a:xfrm>
          <a:prstGeom prst="rect">
            <a:avLst/>
          </a:prstGeom>
          <a:solidFill>
            <a:srgbClr val="DF821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14" name="Picture 11" descr="orange_gradi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48898" y="3221156"/>
            <a:ext cx="1573267" cy="121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auto">
          <a:xfrm>
            <a:off x="308203" y="3503805"/>
            <a:ext cx="4587353" cy="56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altLang="ja-JP" dirty="0" smtClean="0">
                <a:solidFill>
                  <a:schemeClr val="bg1"/>
                </a:solidFill>
                <a:ea typeface="MS PGothic" charset="-128"/>
              </a:rPr>
              <a:t>You can also create a Service Request via Cisco IronPort Customer Support page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6200000">
            <a:off x="1050526" y="5309893"/>
            <a:ext cx="827923" cy="2117725"/>
          </a:xfrm>
          <a:prstGeom prst="roundRect">
            <a:avLst>
              <a:gd name="adj" fmla="val 8088"/>
            </a:avLst>
          </a:prstGeom>
          <a:gradFill rotWithShape="1">
            <a:gsLst>
              <a:gs pos="0">
                <a:srgbClr val="DF8214"/>
              </a:gs>
              <a:gs pos="100000">
                <a:srgbClr val="EFA74F"/>
              </a:gs>
            </a:gsLst>
            <a:lin ang="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 rot="5400000">
            <a:off x="2445103" y="6244680"/>
            <a:ext cx="383507" cy="2571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EFA74F"/>
              </a:gs>
              <a:gs pos="100000">
                <a:srgbClr val="E18515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363889" y="6122631"/>
            <a:ext cx="22690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dirty="0" smtClean="0">
                <a:solidFill>
                  <a:schemeClr val="bg1"/>
                </a:solidFill>
                <a:ea typeface="MS PGothic" charset="-128"/>
              </a:rPr>
              <a:t>Choose </a:t>
            </a:r>
            <a:r>
              <a:rPr lang="en-US" altLang="ja-JP" sz="1400" dirty="0" smtClean="0">
                <a:solidFill>
                  <a:schemeClr val="bg1"/>
                </a:solidFill>
                <a:ea typeface="MS PGothic" charset="-128"/>
              </a:rPr>
              <a:t>“</a:t>
            </a:r>
            <a:r>
              <a:rPr lang="en-US" altLang="ja-JP" sz="1400" u="sng" dirty="0" smtClean="0">
                <a:solidFill>
                  <a:schemeClr val="bg1"/>
                </a:solidFill>
                <a:ea typeface="MS PGothic" charset="-128"/>
              </a:rPr>
              <a:t>Open a Service </a:t>
            </a:r>
            <a:r>
              <a:rPr lang="en-US" altLang="ja-JP" sz="1400" u="sng" dirty="0">
                <a:solidFill>
                  <a:schemeClr val="bg1"/>
                </a:solidFill>
                <a:ea typeface="MS PGothic" charset="-128"/>
              </a:rPr>
              <a:t>Request </a:t>
            </a:r>
            <a:r>
              <a:rPr lang="en-US" altLang="ja-JP" sz="1400" u="sng" dirty="0" smtClean="0">
                <a:solidFill>
                  <a:schemeClr val="bg1"/>
                </a:solidFill>
                <a:ea typeface="MS PGothic" charset="-128"/>
              </a:rPr>
              <a:t>“</a:t>
            </a:r>
            <a:endParaRPr lang="en-US" sz="1400" u="sng" dirty="0">
              <a:solidFill>
                <a:schemeClr val="bg1"/>
              </a:solidFill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5556738" y="3502855"/>
            <a:ext cx="1420837" cy="717453"/>
          </a:xfrm>
          <a:prstGeom prst="wedgeRoundRectCallout">
            <a:avLst>
              <a:gd name="adj1" fmla="val 53424"/>
              <a:gd name="adj2" fmla="val 99264"/>
              <a:gd name="adj3" fmla="val 16667"/>
            </a:avLst>
          </a:prstGeom>
          <a:gradFill rotWithShape="1">
            <a:gsLst>
              <a:gs pos="0">
                <a:srgbClr val="DF8214"/>
              </a:gs>
              <a:gs pos="100000">
                <a:srgbClr val="EFA74F"/>
              </a:gs>
            </a:gsLst>
            <a:lin ang="0" scaled="1"/>
          </a:gradFill>
          <a:ln w="25400" algn="ctr">
            <a:solidFill>
              <a:srgbClr val="EFA54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5458266" y="3574032"/>
            <a:ext cx="1589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 smtClean="0">
                <a:solidFill>
                  <a:schemeClr val="bg1"/>
                </a:solidFill>
                <a:ea typeface="MS PGothic" charset="-128"/>
              </a:rPr>
              <a:t>Get more help, if needed</a:t>
            </a:r>
            <a:endParaRPr lang="en-US" sz="1600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shad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1350" y="619125"/>
            <a:ext cx="2444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457200" y="257175"/>
            <a:ext cx="6324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Overview</a:t>
            </a:r>
            <a:endParaRPr lang="en-US" sz="210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5300" y="542925"/>
            <a:ext cx="8391525" cy="6189663"/>
            <a:chOff x="495300" y="542925"/>
            <a:chExt cx="8391525" cy="6189663"/>
          </a:xfrm>
        </p:grpSpPr>
        <p:pic>
          <p:nvPicPr>
            <p:cNvPr id="5123" name="Picture 17" descr="TSRT home"/>
            <p:cNvPicPr>
              <a:picLocks noChangeAspect="1" noChangeArrowheads="1"/>
            </p:cNvPicPr>
            <p:nvPr/>
          </p:nvPicPr>
          <p:blipFill>
            <a:blip r:embed="rId4"/>
            <a:srcRect r="40005" b="31496"/>
            <a:stretch>
              <a:fillRect/>
            </a:stretch>
          </p:blipFill>
          <p:spPr bwMode="auto">
            <a:xfrm>
              <a:off x="504825" y="552450"/>
              <a:ext cx="5495925" cy="618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5" name="Picture 6" descr="Login"/>
            <p:cNvPicPr>
              <a:picLocks noChangeAspect="1" noChangeArrowheads="1"/>
            </p:cNvPicPr>
            <p:nvPr/>
          </p:nvPicPr>
          <p:blipFill>
            <a:blip r:embed="rId5"/>
            <a:srcRect r="60008"/>
            <a:stretch>
              <a:fillRect/>
            </a:stretch>
          </p:blipFill>
          <p:spPr bwMode="auto">
            <a:xfrm>
              <a:off x="4695825" y="552450"/>
              <a:ext cx="4190999" cy="6172200"/>
            </a:xfrm>
            <a:prstGeom prst="rect">
              <a:avLst/>
            </a:prstGeom>
            <a:noFill/>
            <a:ln w="63500">
              <a:noFill/>
              <a:miter lim="800000"/>
              <a:headEnd/>
              <a:tailEnd/>
            </a:ln>
          </p:spPr>
        </p:pic>
        <p:pic>
          <p:nvPicPr>
            <p:cNvPr id="5126" name="Picture 33" descr="shadow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47005" y="552450"/>
              <a:ext cx="249237" cy="617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127" name="Group 14"/>
            <p:cNvGrpSpPr>
              <a:grpSpLocks/>
            </p:cNvGrpSpPr>
            <p:nvPr/>
          </p:nvGrpSpPr>
          <p:grpSpPr bwMode="auto">
            <a:xfrm>
              <a:off x="1520195" y="2634013"/>
              <a:ext cx="3346980" cy="1262240"/>
              <a:chOff x="1733" y="3024"/>
              <a:chExt cx="1679" cy="456"/>
            </a:xfrm>
          </p:grpSpPr>
          <p:sp>
            <p:nvSpPr>
              <p:cNvPr id="5129" name="AutoShape 15"/>
              <p:cNvSpPr>
                <a:spLocks noChangeArrowheads="1"/>
              </p:cNvSpPr>
              <p:nvPr/>
            </p:nvSpPr>
            <p:spPr bwMode="auto">
              <a:xfrm rot="-5400000">
                <a:off x="2269" y="2488"/>
                <a:ext cx="456" cy="1528"/>
              </a:xfrm>
              <a:prstGeom prst="roundRect">
                <a:avLst>
                  <a:gd name="adj" fmla="val 8088"/>
                </a:avLst>
              </a:prstGeom>
              <a:gradFill rotWithShape="1">
                <a:gsLst>
                  <a:gs pos="0">
                    <a:srgbClr val="DF8214"/>
                  </a:gs>
                  <a:gs pos="100000">
                    <a:srgbClr val="EFA74F"/>
                  </a:gs>
                </a:gsLst>
                <a:lin ang="0" scaled="1"/>
              </a:gradFill>
              <a:ln w="25400" algn="ctr">
                <a:solidFill>
                  <a:srgbClr val="EFA54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" name="AutoShape 16"/>
              <p:cNvSpPr>
                <a:spLocks noChangeArrowheads="1"/>
              </p:cNvSpPr>
              <p:nvPr/>
            </p:nvSpPr>
            <p:spPr bwMode="auto">
              <a:xfrm rot="5400000">
                <a:off x="3246" y="3172"/>
                <a:ext cx="170" cy="16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EFA74F"/>
                  </a:gs>
                  <a:gs pos="100000">
                    <a:srgbClr val="E18515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8" name="Text Box 11"/>
            <p:cNvSpPr txBox="1">
              <a:spLocks noChangeArrowheads="1"/>
            </p:cNvSpPr>
            <p:nvPr/>
          </p:nvSpPr>
          <p:spPr bwMode="auto">
            <a:xfrm>
              <a:off x="1543303" y="2814282"/>
              <a:ext cx="30592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 dirty="0" smtClean="0">
                  <a:solidFill>
                    <a:schemeClr val="bg1"/>
                  </a:solidFill>
                  <a:ea typeface="MS PGothic" charset="-128"/>
                </a:rPr>
                <a:t>You’ll be asked to Log In, then directed to the </a:t>
              </a:r>
              <a:r>
                <a:rPr lang="en-US" altLang="ja-JP" sz="1600" dirty="0" err="1" smtClean="0">
                  <a:solidFill>
                    <a:schemeClr val="bg1"/>
                  </a:solidFill>
                  <a:ea typeface="MS PGothic" charset="-128"/>
                </a:rPr>
                <a:t>TAC</a:t>
              </a:r>
              <a:r>
                <a:rPr lang="en-US" altLang="ja-JP" sz="1600" dirty="0" smtClean="0">
                  <a:solidFill>
                    <a:schemeClr val="bg1"/>
                  </a:solidFill>
                  <a:ea typeface="MS PGothic" charset="-128"/>
                </a:rPr>
                <a:t> Service Request Tool (</a:t>
              </a:r>
              <a:r>
                <a:rPr lang="en-US" altLang="ja-JP" sz="1600" dirty="0" err="1" smtClean="0">
                  <a:solidFill>
                    <a:schemeClr val="bg1"/>
                  </a:solidFill>
                  <a:ea typeface="MS PGothic" charset="-128"/>
                </a:rPr>
                <a:t>TSRT</a:t>
              </a:r>
              <a:r>
                <a:rPr lang="en-US" altLang="ja-JP" sz="1600" b="1" dirty="0" smtClean="0">
                  <a:solidFill>
                    <a:schemeClr val="bg1"/>
                  </a:solidFill>
                  <a:ea typeface="MS PGothic" charset="-128"/>
                </a:rPr>
                <a:t>)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5300" y="542925"/>
              <a:ext cx="8391525" cy="6181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13414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14" descr="Completed Service Request"/>
          <p:cNvPicPr>
            <a:picLocks noChangeAspect="1" noChangeArrowheads="1"/>
          </p:cNvPicPr>
          <p:nvPr/>
        </p:nvPicPr>
        <p:blipFill>
          <a:blip r:embed="rId3"/>
          <a:srcRect b="34564"/>
          <a:stretch>
            <a:fillRect/>
          </a:stretch>
        </p:blipFill>
        <p:spPr bwMode="auto">
          <a:xfrm>
            <a:off x="419100" y="719138"/>
            <a:ext cx="7205663" cy="613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4" descr="HIG00688"/>
          <p:cNvPicPr>
            <a:picLocks noChangeAspect="1" noChangeArrowheads="1"/>
          </p:cNvPicPr>
          <p:nvPr/>
        </p:nvPicPr>
        <p:blipFill>
          <a:blip r:embed="rId4" cstate="print"/>
          <a:srcRect l="32521" r="23326" b="4283"/>
          <a:stretch>
            <a:fillRect/>
          </a:stretch>
        </p:blipFill>
        <p:spPr bwMode="auto">
          <a:xfrm>
            <a:off x="4955822" y="720725"/>
            <a:ext cx="3788128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29"/>
          <p:cNvSpPr txBox="1">
            <a:spLocks noChangeArrowheads="1"/>
          </p:cNvSpPr>
          <p:nvPr/>
        </p:nvSpPr>
        <p:spPr bwMode="auto">
          <a:xfrm>
            <a:off x="457200" y="381000"/>
            <a:ext cx="632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Overview – Before You Begin</a:t>
            </a:r>
            <a:endParaRPr lang="en-US" sz="2100">
              <a:solidFill>
                <a:schemeClr val="bg1"/>
              </a:solidFill>
            </a:endParaRPr>
          </a:p>
        </p:txBody>
      </p:sp>
      <p:pic>
        <p:nvPicPr>
          <p:cNvPr id="8199" name="Picture 33" descr="shad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6589" y="714375"/>
            <a:ext cx="24765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Rectangle 32"/>
          <p:cNvSpPr>
            <a:spLocks noChangeArrowheads="1"/>
          </p:cNvSpPr>
          <p:nvPr/>
        </p:nvSpPr>
        <p:spPr bwMode="auto">
          <a:xfrm rot="10800000">
            <a:off x="430389" y="1905000"/>
            <a:ext cx="3081338" cy="1931988"/>
          </a:xfrm>
          <a:prstGeom prst="rect">
            <a:avLst/>
          </a:prstGeom>
          <a:solidFill>
            <a:srgbClr val="DF8214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8202" name="Picture 15" descr="orange_gradi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76978" y="1905000"/>
            <a:ext cx="2386013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36588" y="2111375"/>
            <a:ext cx="4038600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200" b="1" dirty="0">
                <a:solidFill>
                  <a:schemeClr val="bg1"/>
                </a:solidFill>
                <a:ea typeface="MS PGothic" charset="-128"/>
              </a:rPr>
              <a:t>Remember</a:t>
            </a:r>
          </a:p>
          <a:p>
            <a:pPr>
              <a:spcBef>
                <a:spcPct val="50000"/>
              </a:spcBef>
            </a:pPr>
            <a:r>
              <a:rPr lang="en-US" altLang="ja-JP" dirty="0">
                <a:solidFill>
                  <a:schemeClr val="bg1"/>
                </a:solidFill>
                <a:ea typeface="MS PGothic" charset="-128"/>
              </a:rPr>
              <a:t>You </a:t>
            </a:r>
            <a:r>
              <a:rPr lang="en-US" altLang="ja-JP" b="1" dirty="0">
                <a:solidFill>
                  <a:schemeClr val="bg1"/>
                </a:solidFill>
                <a:ea typeface="MS PGothic" charset="-128"/>
              </a:rPr>
              <a:t>must</a:t>
            </a:r>
            <a:r>
              <a:rPr lang="en-US" altLang="ja-JP" dirty="0">
                <a:solidFill>
                  <a:schemeClr val="bg1"/>
                </a:solidFill>
                <a:ea typeface="MS PGothic" charset="-128"/>
              </a:rPr>
              <a:t> have the relevant service contract associated with your profile to create a service request. 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9"/>
          <p:cNvSpPr txBox="1">
            <a:spLocks noChangeArrowheads="1"/>
          </p:cNvSpPr>
          <p:nvPr/>
        </p:nvSpPr>
        <p:spPr bwMode="auto">
          <a:xfrm>
            <a:off x="457200" y="381000"/>
            <a:ext cx="6324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Overview</a:t>
            </a:r>
            <a:endParaRPr lang="en-US" sz="2100">
              <a:solidFill>
                <a:schemeClr val="bg1"/>
              </a:solidFill>
            </a:endParaRPr>
          </a:p>
        </p:txBody>
      </p:sp>
      <p:pic>
        <p:nvPicPr>
          <p:cNvPr id="11267" name="Picture 15" descr="TSRT home"/>
          <p:cNvPicPr>
            <a:picLocks noChangeAspect="1" noChangeArrowheads="1"/>
          </p:cNvPicPr>
          <p:nvPr/>
        </p:nvPicPr>
        <p:blipFill>
          <a:blip r:embed="rId3"/>
          <a:srcRect b="25400"/>
          <a:stretch>
            <a:fillRect/>
          </a:stretch>
        </p:blipFill>
        <p:spPr bwMode="auto">
          <a:xfrm>
            <a:off x="381000" y="685800"/>
            <a:ext cx="8382000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12"/>
          <p:cNvGrpSpPr>
            <a:grpSpLocks/>
          </p:cNvGrpSpPr>
          <p:nvPr/>
        </p:nvGrpSpPr>
        <p:grpSpPr bwMode="auto">
          <a:xfrm>
            <a:off x="3035300" y="1490663"/>
            <a:ext cx="2528888" cy="1371600"/>
            <a:chOff x="1532" y="959"/>
            <a:chExt cx="1593" cy="864"/>
          </a:xfrm>
        </p:grpSpPr>
        <p:sp>
          <p:nvSpPr>
            <p:cNvPr id="11270" name="AutoShape 9"/>
            <p:cNvSpPr>
              <a:spLocks noChangeArrowheads="1"/>
            </p:cNvSpPr>
            <p:nvPr/>
          </p:nvSpPr>
          <p:spPr bwMode="auto">
            <a:xfrm>
              <a:off x="1532" y="1100"/>
              <a:ext cx="1593" cy="723"/>
            </a:xfrm>
            <a:prstGeom prst="roundRect">
              <a:avLst>
                <a:gd name="adj" fmla="val 8088"/>
              </a:avLst>
            </a:prstGeom>
            <a:gradFill rotWithShape="1">
              <a:gsLst>
                <a:gs pos="0">
                  <a:srgbClr val="EFA74F"/>
                </a:gs>
                <a:gs pos="100000">
                  <a:srgbClr val="DF8214"/>
                </a:gs>
              </a:gsLst>
              <a:lin ang="5400000" scaled="1"/>
            </a:gradFill>
            <a:ln w="25400" algn="ctr">
              <a:solidFill>
                <a:srgbClr val="EFA54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1" name="AutoShape 10"/>
            <p:cNvSpPr>
              <a:spLocks noChangeArrowheads="1"/>
            </p:cNvSpPr>
            <p:nvPr/>
          </p:nvSpPr>
          <p:spPr bwMode="auto">
            <a:xfrm>
              <a:off x="2240" y="959"/>
              <a:ext cx="266" cy="158"/>
            </a:xfrm>
            <a:prstGeom prst="triangle">
              <a:avLst>
                <a:gd name="adj" fmla="val 50000"/>
              </a:avLst>
            </a:prstGeom>
            <a:solidFill>
              <a:srgbClr val="EFA74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3178175" y="1885950"/>
            <a:ext cx="2273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chemeClr val="bg1"/>
                </a:solidFill>
                <a:ea typeface="MS PGothic" charset="-128"/>
              </a:rPr>
              <a:t>The </a:t>
            </a:r>
            <a:r>
              <a:rPr lang="en-US" altLang="ja-JP" sz="1600" dirty="0" err="1">
                <a:solidFill>
                  <a:schemeClr val="bg1"/>
                </a:solidFill>
                <a:ea typeface="MS PGothic" charset="-128"/>
              </a:rPr>
              <a:t>TAC</a:t>
            </a:r>
            <a:r>
              <a:rPr lang="en-US" altLang="ja-JP" sz="1600" dirty="0">
                <a:solidFill>
                  <a:schemeClr val="bg1"/>
                </a:solidFill>
                <a:ea typeface="MS PGothic" charset="-128"/>
              </a:rPr>
              <a:t> Service Request Tool involves four steps.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1 – Setup Request </a:t>
            </a:r>
            <a:endParaRPr lang="en-US" sz="210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692150"/>
            <a:ext cx="8453718" cy="6165850"/>
            <a:chOff x="381000" y="692150"/>
            <a:chExt cx="8169275" cy="6165850"/>
          </a:xfrm>
        </p:grpSpPr>
        <p:pic>
          <p:nvPicPr>
            <p:cNvPr id="12290" name="Picture 21" descr="TSRT home"/>
            <p:cNvPicPr>
              <a:picLocks noChangeAspect="1" noChangeArrowheads="1"/>
            </p:cNvPicPr>
            <p:nvPr/>
          </p:nvPicPr>
          <p:blipFill>
            <a:blip r:embed="rId3"/>
            <a:srcRect r="10001" b="30988"/>
            <a:stretch>
              <a:fillRect/>
            </a:stretch>
          </p:blipFill>
          <p:spPr bwMode="auto">
            <a:xfrm>
              <a:off x="381000" y="692150"/>
              <a:ext cx="8169275" cy="61658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grpSp>
          <p:nvGrpSpPr>
            <p:cNvPr id="12292" name="Group 8"/>
            <p:cNvGrpSpPr>
              <a:grpSpLocks/>
            </p:cNvGrpSpPr>
            <p:nvPr/>
          </p:nvGrpSpPr>
          <p:grpSpPr bwMode="auto">
            <a:xfrm>
              <a:off x="1695450" y="2846388"/>
              <a:ext cx="2528888" cy="1371600"/>
              <a:chOff x="1532" y="959"/>
              <a:chExt cx="1593" cy="864"/>
            </a:xfrm>
          </p:grpSpPr>
          <p:sp>
            <p:nvSpPr>
              <p:cNvPr id="12294" name="AutoShape 9"/>
              <p:cNvSpPr>
                <a:spLocks noChangeArrowheads="1"/>
              </p:cNvSpPr>
              <p:nvPr/>
            </p:nvSpPr>
            <p:spPr bwMode="auto">
              <a:xfrm>
                <a:off x="1532" y="1100"/>
                <a:ext cx="1593" cy="723"/>
              </a:xfrm>
              <a:prstGeom prst="roundRect">
                <a:avLst>
                  <a:gd name="adj" fmla="val 8088"/>
                </a:avLst>
              </a:prstGeom>
              <a:gradFill rotWithShape="1">
                <a:gsLst>
                  <a:gs pos="0">
                    <a:srgbClr val="EFA74F"/>
                  </a:gs>
                  <a:gs pos="100000">
                    <a:srgbClr val="DF8214"/>
                  </a:gs>
                </a:gsLst>
                <a:lin ang="5400000" scaled="1"/>
              </a:gradFill>
              <a:ln w="25400" algn="ctr">
                <a:solidFill>
                  <a:srgbClr val="EFA54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5" name="AutoShape 10"/>
              <p:cNvSpPr>
                <a:spLocks noChangeArrowheads="1"/>
              </p:cNvSpPr>
              <p:nvPr/>
            </p:nvSpPr>
            <p:spPr bwMode="auto">
              <a:xfrm>
                <a:off x="2240" y="959"/>
                <a:ext cx="266" cy="158"/>
              </a:xfrm>
              <a:prstGeom prst="triangle">
                <a:avLst>
                  <a:gd name="adj" fmla="val 50000"/>
                </a:avLst>
              </a:prstGeom>
              <a:solidFill>
                <a:srgbClr val="EFA74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293" name="Text Box 11"/>
            <p:cNvSpPr txBox="1">
              <a:spLocks noChangeArrowheads="1"/>
            </p:cNvSpPr>
            <p:nvPr/>
          </p:nvSpPr>
          <p:spPr bwMode="auto">
            <a:xfrm>
              <a:off x="1998663" y="3228975"/>
              <a:ext cx="19812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>
                  <a:solidFill>
                    <a:schemeClr val="bg1"/>
                  </a:solidFill>
                  <a:ea typeface="MS PGothic" charset="-128"/>
                </a:rPr>
                <a:t>Read about how the service request will be handled.   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1 – Setup Request   </a:t>
            </a:r>
            <a:endParaRPr lang="en-US" sz="210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0999" y="685799"/>
            <a:ext cx="8574741" cy="6172201"/>
            <a:chOff x="381000" y="685800"/>
            <a:chExt cx="8364538" cy="5238750"/>
          </a:xfrm>
        </p:grpSpPr>
        <p:pic>
          <p:nvPicPr>
            <p:cNvPr id="13315" name="Picture 16" descr="15 home page selections"/>
            <p:cNvPicPr>
              <a:picLocks noChangeAspect="1" noChangeArrowheads="1"/>
            </p:cNvPicPr>
            <p:nvPr/>
          </p:nvPicPr>
          <p:blipFill>
            <a:blip r:embed="rId2"/>
            <a:srcRect r="8501"/>
            <a:stretch>
              <a:fillRect/>
            </a:stretch>
          </p:blipFill>
          <p:spPr bwMode="auto">
            <a:xfrm>
              <a:off x="381000" y="685800"/>
              <a:ext cx="8364538" cy="523875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grpSp>
          <p:nvGrpSpPr>
            <p:cNvPr id="13317" name="Group 16"/>
            <p:cNvGrpSpPr>
              <a:grpSpLocks/>
            </p:cNvGrpSpPr>
            <p:nvPr/>
          </p:nvGrpSpPr>
          <p:grpSpPr bwMode="auto">
            <a:xfrm>
              <a:off x="4722813" y="1409700"/>
              <a:ext cx="2286000" cy="1260475"/>
              <a:chOff x="1632" y="2001"/>
              <a:chExt cx="1440" cy="794"/>
            </a:xfrm>
          </p:grpSpPr>
          <p:sp>
            <p:nvSpPr>
              <p:cNvPr id="13323" name="AutoShape 17"/>
              <p:cNvSpPr>
                <a:spLocks noChangeArrowheads="1"/>
              </p:cNvSpPr>
              <p:nvPr/>
            </p:nvSpPr>
            <p:spPr bwMode="auto">
              <a:xfrm>
                <a:off x="1632" y="2142"/>
                <a:ext cx="1440" cy="653"/>
              </a:xfrm>
              <a:prstGeom prst="roundRect">
                <a:avLst>
                  <a:gd name="adj" fmla="val 8088"/>
                </a:avLst>
              </a:prstGeom>
              <a:gradFill rotWithShape="1">
                <a:gsLst>
                  <a:gs pos="0">
                    <a:srgbClr val="EFA74F"/>
                  </a:gs>
                  <a:gs pos="100000">
                    <a:srgbClr val="DF8214"/>
                  </a:gs>
                </a:gsLst>
                <a:lin ang="5400000" scaled="1"/>
              </a:gradFill>
              <a:ln w="25400" algn="ctr">
                <a:solidFill>
                  <a:srgbClr val="EFA54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AutoShape 18"/>
              <p:cNvSpPr>
                <a:spLocks noChangeArrowheads="1"/>
              </p:cNvSpPr>
              <p:nvPr/>
            </p:nvSpPr>
            <p:spPr bwMode="auto">
              <a:xfrm>
                <a:off x="2230" y="2001"/>
                <a:ext cx="266" cy="158"/>
              </a:xfrm>
              <a:prstGeom prst="triangle">
                <a:avLst>
                  <a:gd name="adj" fmla="val 50000"/>
                </a:avLst>
              </a:prstGeom>
              <a:solidFill>
                <a:srgbClr val="EFA74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18" name="Text Box 11"/>
            <p:cNvSpPr txBox="1">
              <a:spLocks noChangeArrowheads="1"/>
            </p:cNvSpPr>
            <p:nvPr/>
          </p:nvSpPr>
          <p:spPr bwMode="auto">
            <a:xfrm>
              <a:off x="4913313" y="1755775"/>
              <a:ext cx="1905000" cy="82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>
                  <a:solidFill>
                    <a:schemeClr val="bg1"/>
                  </a:solidFill>
                  <a:ea typeface="MS PGothic" charset="-128"/>
                </a:rPr>
                <a:t>Evaluate the impact of your issue.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grpSp>
          <p:nvGrpSpPr>
            <p:cNvPr id="13319" name="Group 22"/>
            <p:cNvGrpSpPr>
              <a:grpSpLocks/>
            </p:cNvGrpSpPr>
            <p:nvPr/>
          </p:nvGrpSpPr>
          <p:grpSpPr bwMode="auto">
            <a:xfrm>
              <a:off x="4673600" y="3324225"/>
              <a:ext cx="2667000" cy="1028700"/>
              <a:chOff x="1901" y="3087"/>
              <a:chExt cx="1680" cy="648"/>
            </a:xfrm>
          </p:grpSpPr>
          <p:sp>
            <p:nvSpPr>
              <p:cNvPr id="13321" name="AutoShape 20"/>
              <p:cNvSpPr>
                <a:spLocks noChangeArrowheads="1"/>
              </p:cNvSpPr>
              <p:nvPr/>
            </p:nvSpPr>
            <p:spPr bwMode="auto">
              <a:xfrm rot="-5400000">
                <a:off x="2493" y="2647"/>
                <a:ext cx="648" cy="1528"/>
              </a:xfrm>
              <a:prstGeom prst="roundRect">
                <a:avLst>
                  <a:gd name="adj" fmla="val 8088"/>
                </a:avLst>
              </a:prstGeom>
              <a:gradFill rotWithShape="1">
                <a:gsLst>
                  <a:gs pos="0">
                    <a:srgbClr val="DF8214"/>
                  </a:gs>
                  <a:gs pos="100000">
                    <a:srgbClr val="EFA74F"/>
                  </a:gs>
                </a:gsLst>
                <a:lin ang="0" scaled="1"/>
              </a:gradFill>
              <a:ln w="25400" algn="ctr">
                <a:solidFill>
                  <a:srgbClr val="EFA54B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AutoShape 21"/>
              <p:cNvSpPr>
                <a:spLocks noChangeArrowheads="1"/>
              </p:cNvSpPr>
              <p:nvPr/>
            </p:nvSpPr>
            <p:spPr bwMode="auto">
              <a:xfrm rot="-5400000">
                <a:off x="1861" y="3332"/>
                <a:ext cx="241" cy="162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E18515"/>
                  </a:gs>
                  <a:gs pos="100000">
                    <a:srgbClr val="EFA74F"/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20" name="Text Box 11"/>
            <p:cNvSpPr txBox="1">
              <a:spLocks noChangeArrowheads="1"/>
            </p:cNvSpPr>
            <p:nvPr/>
          </p:nvSpPr>
          <p:spPr bwMode="auto">
            <a:xfrm>
              <a:off x="5064125" y="3556000"/>
              <a:ext cx="21494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1600">
                  <a:solidFill>
                    <a:schemeClr val="bg1"/>
                  </a:solidFill>
                  <a:ea typeface="MS PGothic" charset="-128"/>
                </a:rPr>
                <a:t>Provide your contact information. </a:t>
              </a:r>
              <a:endParaRPr lang="en-US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507891"/>
              </a:gs>
              <a:gs pos="100000">
                <a:srgbClr val="A5B9C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339" name="Text Box 23"/>
          <p:cNvSpPr txBox="1">
            <a:spLocks noChangeArrowheads="1"/>
          </p:cNvSpPr>
          <p:nvPr/>
        </p:nvSpPr>
        <p:spPr bwMode="auto">
          <a:xfrm>
            <a:off x="457200" y="381000"/>
            <a:ext cx="6324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ja-JP" sz="2100">
                <a:solidFill>
                  <a:schemeClr val="bg1"/>
                </a:solidFill>
                <a:ea typeface="MS PGothic" charset="-128"/>
              </a:rPr>
              <a:t>Step 2 – Describe Problem</a:t>
            </a:r>
            <a:endParaRPr lang="en-US" sz="2100">
              <a:solidFill>
                <a:schemeClr val="bg1"/>
              </a:solidFill>
            </a:endParaRPr>
          </a:p>
        </p:txBody>
      </p:sp>
      <p:pic>
        <p:nvPicPr>
          <p:cNvPr id="14340" name="Picture 6" descr="16 populated"/>
          <p:cNvPicPr>
            <a:picLocks noChangeAspect="1" noChangeArrowheads="1"/>
          </p:cNvPicPr>
          <p:nvPr/>
        </p:nvPicPr>
        <p:blipFill>
          <a:blip r:embed="rId3"/>
          <a:srcRect l="2501" r="5801"/>
          <a:stretch>
            <a:fillRect/>
          </a:stretch>
        </p:blipFill>
        <p:spPr bwMode="auto">
          <a:xfrm>
            <a:off x="381000" y="685800"/>
            <a:ext cx="8382000" cy="4857750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</p:pic>
      <p:pic>
        <p:nvPicPr>
          <p:cNvPr id="14341" name="Picture 17" descr="MAI27880"/>
          <p:cNvPicPr>
            <a:picLocks noChangeAspect="1" noChangeArrowheads="1"/>
          </p:cNvPicPr>
          <p:nvPr/>
        </p:nvPicPr>
        <p:blipFill>
          <a:blip r:embed="rId4"/>
          <a:srcRect b="6001"/>
          <a:stretch>
            <a:fillRect/>
          </a:stretch>
        </p:blipFill>
        <p:spPr bwMode="auto">
          <a:xfrm>
            <a:off x="381000" y="3706813"/>
            <a:ext cx="8382000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3" descr="shad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377370"/>
            <a:ext cx="838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8"/>
          <p:cNvGrpSpPr>
            <a:grpSpLocks/>
          </p:cNvGrpSpPr>
          <p:nvPr/>
        </p:nvGrpSpPr>
        <p:grpSpPr bwMode="auto">
          <a:xfrm>
            <a:off x="6115050" y="1895475"/>
            <a:ext cx="2157413" cy="812800"/>
            <a:chOff x="3500" y="338"/>
            <a:chExt cx="1359" cy="512"/>
          </a:xfrm>
        </p:grpSpPr>
        <p:sp>
          <p:nvSpPr>
            <p:cNvPr id="14349" name="AutoShape 16"/>
            <p:cNvSpPr>
              <a:spLocks noChangeArrowheads="1"/>
            </p:cNvSpPr>
            <p:nvPr/>
          </p:nvSpPr>
          <p:spPr bwMode="auto">
            <a:xfrm rot="-5400000">
              <a:off x="4000" y="-10"/>
              <a:ext cx="512" cy="1207"/>
            </a:xfrm>
            <a:prstGeom prst="roundRect">
              <a:avLst>
                <a:gd name="adj" fmla="val 8088"/>
              </a:avLst>
            </a:prstGeom>
            <a:gradFill rotWithShape="1">
              <a:gsLst>
                <a:gs pos="0">
                  <a:srgbClr val="DF8214"/>
                </a:gs>
                <a:gs pos="100000">
                  <a:srgbClr val="EFA74F"/>
                </a:gs>
              </a:gsLst>
              <a:lin ang="0" scaled="1"/>
            </a:gradFill>
            <a:ln w="25400" algn="ctr">
              <a:solidFill>
                <a:srgbClr val="EFA54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AutoShape 17"/>
            <p:cNvSpPr>
              <a:spLocks noChangeArrowheads="1"/>
            </p:cNvSpPr>
            <p:nvPr/>
          </p:nvSpPr>
          <p:spPr bwMode="auto">
            <a:xfrm rot="-5400000">
              <a:off x="3460" y="511"/>
              <a:ext cx="241" cy="16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8515"/>
                </a:gs>
                <a:gs pos="100000">
                  <a:srgbClr val="EFA74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44" name="Group 19"/>
          <p:cNvGrpSpPr>
            <a:grpSpLocks/>
          </p:cNvGrpSpPr>
          <p:nvPr/>
        </p:nvGrpSpPr>
        <p:grpSpPr bwMode="auto">
          <a:xfrm>
            <a:off x="6127750" y="2822575"/>
            <a:ext cx="2157413" cy="812800"/>
            <a:chOff x="3500" y="338"/>
            <a:chExt cx="1359" cy="512"/>
          </a:xfrm>
        </p:grpSpPr>
        <p:sp>
          <p:nvSpPr>
            <p:cNvPr id="14347" name="AutoShape 20"/>
            <p:cNvSpPr>
              <a:spLocks noChangeArrowheads="1"/>
            </p:cNvSpPr>
            <p:nvPr/>
          </p:nvSpPr>
          <p:spPr bwMode="auto">
            <a:xfrm rot="-5400000">
              <a:off x="4000" y="-10"/>
              <a:ext cx="512" cy="1207"/>
            </a:xfrm>
            <a:prstGeom prst="roundRect">
              <a:avLst>
                <a:gd name="adj" fmla="val 8088"/>
              </a:avLst>
            </a:prstGeom>
            <a:gradFill rotWithShape="1">
              <a:gsLst>
                <a:gs pos="0">
                  <a:srgbClr val="DF8214"/>
                </a:gs>
                <a:gs pos="100000">
                  <a:srgbClr val="EFA74F"/>
                </a:gs>
              </a:gsLst>
              <a:lin ang="0" scaled="1"/>
            </a:gradFill>
            <a:ln w="25400" algn="ctr">
              <a:solidFill>
                <a:srgbClr val="EFA54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21"/>
            <p:cNvSpPr>
              <a:spLocks noChangeArrowheads="1"/>
            </p:cNvSpPr>
            <p:nvPr/>
          </p:nvSpPr>
          <p:spPr bwMode="auto">
            <a:xfrm rot="-5400000">
              <a:off x="3460" y="511"/>
              <a:ext cx="241" cy="162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E18515"/>
                </a:gs>
                <a:gs pos="100000">
                  <a:srgbClr val="EFA74F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6477000" y="20066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 dirty="0">
                <a:solidFill>
                  <a:schemeClr val="bg1"/>
                </a:solidFill>
                <a:ea typeface="MS PGothic" charset="-128"/>
              </a:rPr>
              <a:t>Enter a title description.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6489700" y="2946400"/>
            <a:ext cx="1676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600">
                <a:solidFill>
                  <a:schemeClr val="bg1"/>
                </a:solidFill>
                <a:ea typeface="MS PGothic" charset="-128"/>
              </a:rPr>
              <a:t>Describe the problem.</a:t>
            </a:r>
            <a:endParaRPr 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453</Words>
  <Application>Microsoft Office PowerPoint</Application>
  <PresentationFormat>On-screen Show (4:3)</PresentationFormat>
  <Paragraphs>88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elementk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Software Manager</dc:creator>
  <cp:lastModifiedBy>joshuste</cp:lastModifiedBy>
  <cp:revision>231</cp:revision>
  <dcterms:created xsi:type="dcterms:W3CDTF">2010-05-07T14:52:20Z</dcterms:created>
  <dcterms:modified xsi:type="dcterms:W3CDTF">2010-10-27T00:13:20Z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rojectFull">
    <vt:lpwstr>\\adcelerra\corp_data\IPDEV\spark_testsite\test_core_whiteboard\wbcore_content\Cisco Support Website\PHASE III\TSRT.ppta</vt:lpwstr>
  </property>
  <property fmtid="{D5CDD505-2E9C-101B-9397-08002B2CF9AE}" pid="4" name="ArticulateGUID">
    <vt:lpwstr>DDFF0E56-140C-4477-8030-734E9CD6F383</vt:lpwstr>
  </property>
  <property fmtid="{D5CDD505-2E9C-101B-9397-08002B2CF9AE}" pid="5" name="ArticulatePath">
    <vt:lpwstr>TSRT</vt:lpwstr>
  </property>
</Properties>
</file>