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41"/>
  </p:notesMasterIdLst>
  <p:sldIdLst>
    <p:sldId id="262" r:id="rId2"/>
    <p:sldId id="272" r:id="rId3"/>
    <p:sldId id="312" r:id="rId4"/>
    <p:sldId id="349" r:id="rId5"/>
    <p:sldId id="350" r:id="rId6"/>
    <p:sldId id="316" r:id="rId7"/>
    <p:sldId id="275" r:id="rId8"/>
    <p:sldId id="317" r:id="rId9"/>
    <p:sldId id="276" r:id="rId10"/>
    <p:sldId id="287" r:id="rId11"/>
    <p:sldId id="352" r:id="rId12"/>
    <p:sldId id="353" r:id="rId13"/>
    <p:sldId id="354" r:id="rId14"/>
    <p:sldId id="355" r:id="rId15"/>
    <p:sldId id="356" r:id="rId16"/>
    <p:sldId id="357" r:id="rId17"/>
    <p:sldId id="320" r:id="rId18"/>
    <p:sldId id="351" r:id="rId19"/>
    <p:sldId id="358" r:id="rId20"/>
    <p:sldId id="321" r:id="rId21"/>
    <p:sldId id="322" r:id="rId22"/>
    <p:sldId id="323" r:id="rId23"/>
    <p:sldId id="324" r:id="rId24"/>
    <p:sldId id="325" r:id="rId25"/>
    <p:sldId id="326" r:id="rId26"/>
    <p:sldId id="328" r:id="rId27"/>
    <p:sldId id="359" r:id="rId28"/>
    <p:sldId id="329" r:id="rId29"/>
    <p:sldId id="330" r:id="rId30"/>
    <p:sldId id="331" r:id="rId31"/>
    <p:sldId id="332" r:id="rId32"/>
    <p:sldId id="333" r:id="rId33"/>
    <p:sldId id="334" r:id="rId34"/>
    <p:sldId id="336" r:id="rId35"/>
    <p:sldId id="337" r:id="rId36"/>
    <p:sldId id="338" r:id="rId37"/>
    <p:sldId id="348" r:id="rId38"/>
    <p:sldId id="294" r:id="rId39"/>
    <p:sldId id="305"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FF"/>
    <a:srgbClr val="C6F9FE"/>
    <a:srgbClr val="FFFFF0"/>
    <a:srgbClr val="FFFFFF"/>
    <a:srgbClr val="588E36"/>
    <a:srgbClr val="2D491B"/>
    <a:srgbClr val="6DB344"/>
    <a:srgbClr val="F68B1F"/>
    <a:srgbClr val="082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9" autoAdjust="0"/>
    <p:restoredTop sz="91653" autoAdjust="0"/>
  </p:normalViewPr>
  <p:slideViewPr>
    <p:cSldViewPr snapToGrid="0">
      <p:cViewPr>
        <p:scale>
          <a:sx n="100" d="100"/>
          <a:sy n="100" d="100"/>
        </p:scale>
        <p:origin x="-2088" y="-80"/>
      </p:cViewPr>
      <p:guideLst>
        <p:guide orient="horz" pos="277"/>
        <p:guide pos="358"/>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p:cViewPr varScale="1">
        <p:scale>
          <a:sx n="58" d="100"/>
          <a:sy n="58" d="100"/>
        </p:scale>
        <p:origin x="-253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019D40DD-C098-4FD0-B172-733B2E7EF2D4}" type="datetimeFigureOut">
              <a:rPr lang="en-US" smtClean="0"/>
              <a:pPr/>
              <a:t>11/15/13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8D123712-0AC4-4389-99ED-CE186620FEC1}" type="slidenum">
              <a:rPr lang="en-US" smtClean="0"/>
              <a:pPr/>
              <a:t>‹#›</a:t>
            </a:fld>
            <a:endParaRPr lang="en-US"/>
          </a:p>
        </p:txBody>
      </p:sp>
    </p:spTree>
    <p:extLst>
      <p:ext uri="{BB962C8B-B14F-4D97-AF65-F5344CB8AC3E}">
        <p14:creationId xmlns:p14="http://schemas.microsoft.com/office/powerpoint/2010/main" val="190626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mailto:accessibility@cisco.com"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cisco.com/wwl/regaffairs/images/pdf/Dispelling_the_Packet_Loss_Myth.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Cisco is committed to providing accessible products and solutions, improving the way </a:t>
            </a:r>
            <a:r>
              <a:rPr lang="en-US" i="1" dirty="0" smtClean="0"/>
              <a:t>all people</a:t>
            </a:r>
            <a:r>
              <a:rPr lang="en-US" dirty="0" smtClean="0"/>
              <a:t> – including those with disabilities – work, live, play and learn. </a:t>
            </a:r>
          </a:p>
          <a:p>
            <a:endParaRPr lang="en-US" dirty="0" smtClean="0"/>
          </a:p>
          <a:p>
            <a:r>
              <a:rPr lang="en-US" dirty="0" smtClean="0"/>
              <a:t>Cisco has a team of accessibility specialists who are working to make products, Websites and documentation accessible. This team teaches and encourages Cisco employees to design accessible products:</a:t>
            </a:r>
          </a:p>
          <a:p>
            <a:pPr lvl="1"/>
            <a:r>
              <a:rPr lang="en-US" dirty="0" smtClean="0"/>
              <a:t>This includes creating design standards, updating product development processes, and providing training to all levels within the organization. </a:t>
            </a:r>
          </a:p>
          <a:p>
            <a:pPr lvl="1"/>
            <a:endParaRPr lang="en-US" dirty="0" smtClean="0"/>
          </a:p>
          <a:p>
            <a:r>
              <a:rPr lang="en-US" dirty="0" smtClean="0"/>
              <a:t>Cisco is committed to creating products that meet legal requirements for Cisco and Cisco customers</a:t>
            </a:r>
          </a:p>
          <a:p>
            <a:endParaRPr lang="en-US" dirty="0" smtClean="0"/>
          </a:p>
          <a:p>
            <a:r>
              <a:rPr lang="en-US" dirty="0" smtClean="0"/>
              <a:t>Importantly, Cisco recognizes that making accessible products is </a:t>
            </a:r>
            <a:r>
              <a:rPr lang="en-US" b="1" dirty="0" smtClean="0"/>
              <a:t>THE RIGHT THING TO DO</a:t>
            </a:r>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http://www.cisco.com/en/US/prod/collateral/ps7060/ps11303/ps11308/ps11327/data_sheet_c78-627494.html</a:t>
            </a:r>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http://www.cisco.com/en/US/products/ps12153/index.html</a:t>
            </a:r>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http://www.cisco.com/en/US/partner/prod/collateral/ps7060/ps11304/ps11333/data_sheet_c78-628621_ps11424_Products_Data_Sheet.html</a:t>
            </a:r>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Contact: "Frank </a:t>
            </a:r>
            <a:r>
              <a:rPr lang="en-US" i="1" dirty="0" err="1" smtClean="0"/>
              <a:t>Endres</a:t>
            </a:r>
            <a:r>
              <a:rPr lang="en-US" i="1" dirty="0" smtClean="0"/>
              <a:t> (</a:t>
            </a:r>
            <a:r>
              <a:rPr lang="en-US" i="1" dirty="0" err="1" smtClean="0"/>
              <a:t>ClearCaptions</a:t>
            </a:r>
            <a:r>
              <a:rPr lang="en-US" i="1" dirty="0" smtClean="0"/>
              <a:t>)" &lt;</a:t>
            </a:r>
            <a:r>
              <a:rPr lang="en-US" i="1" dirty="0" err="1" smtClean="0"/>
              <a:t>frank.endres@clearcaptions.com</a:t>
            </a:r>
            <a:r>
              <a:rPr lang="en-US" i="1" dirty="0" smtClean="0"/>
              <a:t>&gt;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Solutions</a:t>
            </a:r>
            <a:r>
              <a:rPr lang="en-US" i="1" baseline="0" dirty="0" smtClean="0"/>
              <a:t> for Hear of Hearing (HOH). Scenario: Individual can speak, but has trouble hearing. This HOH individual uses Clear Captions is a phone conversation where they HOH individual can speak to the other person on the phone ,but has a hard time deciphering the audio from the individual they are conversing with. Clear Captions provides text captions for the conversation coming back HOH individual. This phone conversation is actually a 3 way conference call where an translator from Purple is on the call transcribing the audio to text for the HOH hearing person. All phone conversations are private per FCC rulings. The Clear Captions operator and overall service is free for the call, as per the US FCC, </a:t>
            </a:r>
            <a:r>
              <a:rPr lang="en-US" dirty="0" smtClean="0"/>
              <a:t>Telecommunications Relay Service (TRS) </a:t>
            </a:r>
            <a:r>
              <a:rPr lang="en-US" i="1" baseline="0" dirty="0" smtClean="0"/>
              <a:t> (http://</a:t>
            </a:r>
            <a:r>
              <a:rPr lang="en-US" i="1" baseline="0" dirty="0" err="1" smtClean="0"/>
              <a:t>www.fcc.gov</a:t>
            </a:r>
            <a:r>
              <a:rPr lang="en-US" i="1" baseline="0" dirty="0" smtClean="0"/>
              <a:t>/guides/internet-protocol-</a:t>
            </a:r>
            <a:r>
              <a:rPr lang="en-US" i="1" baseline="0" dirty="0" err="1" smtClean="0"/>
              <a:t>ip</a:t>
            </a:r>
            <a:r>
              <a:rPr lang="en-US" i="1" baseline="0" dirty="0" smtClean="0"/>
              <a:t>-captioned-telephone-service).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This service is only available in the United States.</a:t>
            </a:r>
          </a:p>
        </p:txBody>
      </p:sp>
      <p:sp>
        <p:nvSpPr>
          <p:cNvPr id="4" name="Slide Number Placeholder 3"/>
          <p:cNvSpPr>
            <a:spLocks noGrp="1"/>
          </p:cNvSpPr>
          <p:nvPr>
            <p:ph type="sldNum" sz="quarter" idx="10"/>
          </p:nvPr>
        </p:nvSpPr>
        <p:spPr/>
        <p:txBody>
          <a:bodyPr/>
          <a:lstStyle/>
          <a:p>
            <a:fld id="{8D123712-0AC4-4389-99ED-CE186620FEC1}"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Contact: "Frank </a:t>
            </a:r>
            <a:r>
              <a:rPr lang="en-US" i="1" dirty="0" err="1" smtClean="0"/>
              <a:t>Endres</a:t>
            </a:r>
            <a:r>
              <a:rPr lang="en-US" i="1" dirty="0" smtClean="0"/>
              <a:t> (</a:t>
            </a:r>
            <a:r>
              <a:rPr lang="en-US" i="1" dirty="0" err="1" smtClean="0"/>
              <a:t>ClearCaptions</a:t>
            </a:r>
            <a:r>
              <a:rPr lang="en-US" i="1" dirty="0" smtClean="0"/>
              <a:t>)" &lt;</a:t>
            </a:r>
            <a:r>
              <a:rPr lang="en-US" i="1" dirty="0" err="1" smtClean="0"/>
              <a:t>frank.endres@clearcaptions.com</a:t>
            </a:r>
            <a:r>
              <a:rPr lang="en-US" i="1" dirty="0" smtClean="0"/>
              <a:t>&gt;</a:t>
            </a:r>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accessaphone</a:t>
            </a:r>
            <a:r>
              <a:rPr lang="en-US" b="1" dirty="0" smtClean="0"/>
              <a:t>™ </a:t>
            </a:r>
            <a:r>
              <a:rPr lang="en-US" b="1" dirty="0" err="1" smtClean="0"/>
              <a:t>ipTTY</a:t>
            </a:r>
            <a:r>
              <a:rPr lang="en-US" b="1" dirty="0" smtClean="0"/>
              <a:t> includes TTY compatibility, real time text and audio for individuals who are deaf/hard of hearing.  </a:t>
            </a:r>
            <a:r>
              <a:rPr lang="en-US" b="1" dirty="0" err="1" smtClean="0"/>
              <a:t>accessaphone</a:t>
            </a:r>
            <a:r>
              <a:rPr lang="en-US" b="1" dirty="0" smtClean="0"/>
              <a:t>™ </a:t>
            </a:r>
            <a:r>
              <a:rPr lang="en-US" b="1" dirty="0" err="1" smtClean="0"/>
              <a:t>ipTTY</a:t>
            </a:r>
            <a:r>
              <a:rPr lang="en-US" b="1" dirty="0" smtClean="0"/>
              <a:t> helps businesses save money because end users are afforded the opportunity to communicate via TTY using the existing Cisco infrastructure without the need for additional analog lines, modems, or other equipment and barriers traditionally associated with TTY communications.  The application communicates through IP and uses standard session initiation protocol (SIP) registered as a third-party SIP endpoint on Cisco Communications Manager. This soft client enables virtually every user on the telephony network to communicate with customer TTY machines, without the need for text relay service.  Additionally </a:t>
            </a:r>
            <a:r>
              <a:rPr lang="en-US" b="1" dirty="0" err="1" smtClean="0"/>
              <a:t>ipTTY</a:t>
            </a:r>
            <a:r>
              <a:rPr lang="en-US" b="1" dirty="0" smtClean="0"/>
              <a:t> supports audio and real-time-text via </a:t>
            </a:r>
            <a:r>
              <a:rPr lang="en-US" b="1" dirty="0" err="1" smtClean="0"/>
              <a:t>RFC</a:t>
            </a:r>
            <a:r>
              <a:rPr lang="en-US" b="1" dirty="0" smtClean="0"/>
              <a:t> 4103; the future in real time text communication.</a:t>
            </a:r>
          </a:p>
          <a:p>
            <a:endParaRPr lang="en-US" b="1" dirty="0" smtClean="0"/>
          </a:p>
          <a:p>
            <a:r>
              <a:rPr lang="en-US" b="1" dirty="0" smtClean="0"/>
              <a:t>Partner Contact </a:t>
            </a:r>
            <a:r>
              <a:rPr lang="en-US" b="1" dirty="0" err="1" smtClean="0"/>
              <a:t>InformationSusan</a:t>
            </a:r>
            <a:r>
              <a:rPr lang="en-US" b="1" dirty="0" smtClean="0"/>
              <a:t> Chappell: 337.735.9532 or </a:t>
            </a:r>
            <a:r>
              <a:rPr lang="en-US" b="1" u="sng" dirty="0" smtClean="0"/>
              <a:t>schappell@accessaphone.comDustin Armstrong: 337-735-9506 or darmstrong@accessaphone.com</a:t>
            </a:r>
            <a:endParaRPr lang="en-US" b="1" dirty="0" smtClean="0"/>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 Contact Information</a:t>
            </a:r>
          </a:p>
          <a:p>
            <a:r>
              <a:rPr lang="en-US" dirty="0" smtClean="0"/>
              <a:t>Vaughn Peterson</a:t>
            </a:r>
          </a:p>
          <a:p>
            <a:r>
              <a:rPr lang="en-US" dirty="0" err="1" smtClean="0"/>
              <a:t>NexTalk</a:t>
            </a:r>
            <a:r>
              <a:rPr lang="en-US" dirty="0" smtClean="0"/>
              <a:t> Inc. Office: 801-274-6001 Mobile: 801-368-5250 </a:t>
            </a:r>
            <a:r>
              <a:rPr lang="en-US" dirty="0" err="1" smtClean="0"/>
              <a:t>OneNbr</a:t>
            </a:r>
            <a:r>
              <a:rPr lang="en-US" dirty="0" smtClean="0"/>
              <a:t>: 888-825-0562</a:t>
            </a:r>
          </a:p>
          <a:p>
            <a:endParaRPr lang="en-US" dirty="0" smtClean="0"/>
          </a:p>
          <a:p>
            <a:r>
              <a:rPr lang="en-US" u="sng" dirty="0" err="1" smtClean="0"/>
              <a:t>vaughn.peterson@nextalk.com</a:t>
            </a:r>
            <a:endParaRPr lang="en-US" u="sng" dirty="0" smtClean="0"/>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r>
              <a:rPr lang="en-US" dirty="0" smtClean="0"/>
              <a:t>Again, </a:t>
            </a:r>
            <a:r>
              <a:rPr lang="en-US" sz="1300" dirty="0" smtClean="0"/>
              <a:t>Cisco is committed to creating products that meet legal requirements for Cisco and Cisco customers. These are the 3 core US laws: Section 508, the Americans with Disabilities Act, and Section 255 of the Telecommunications Act. </a:t>
            </a:r>
          </a:p>
          <a:p>
            <a:pPr eaLnBrk="1" hangingPunct="1"/>
            <a:endParaRPr lang="en-US" b="1" u="sng" dirty="0" smtClean="0"/>
          </a:p>
          <a:p>
            <a:pPr eaLnBrk="1" hangingPunct="1"/>
            <a:r>
              <a:rPr lang="en-US" b="1" u="sng" dirty="0" smtClean="0"/>
              <a:t>Section 508 of the Rehabilitation Act</a:t>
            </a:r>
          </a:p>
          <a:p>
            <a:pPr lvl="1" eaLnBrk="1" hangingPunct="1"/>
            <a:r>
              <a:rPr lang="en-US" dirty="0" smtClean="0"/>
              <a:t>Cisco conforms with accessibility laws and supplies end-user devices that conform and support the U.S. Board's standards as referenced in Section 508.</a:t>
            </a:r>
          </a:p>
          <a:p>
            <a:pPr eaLnBrk="1" hangingPunct="1"/>
            <a:endParaRPr lang="en-US" dirty="0" smtClean="0"/>
          </a:p>
          <a:p>
            <a:pPr eaLnBrk="1" hangingPunct="1"/>
            <a:r>
              <a:rPr lang="en-US" b="1" u="sng" dirty="0" smtClean="0"/>
              <a:t>Section 255 of the Telecommunications Act</a:t>
            </a:r>
          </a:p>
          <a:p>
            <a:pPr lvl="1" eaLnBrk="1" hangingPunct="1"/>
            <a:r>
              <a:rPr lang="en-US" dirty="0" smtClean="0"/>
              <a:t>Cisco employs common accessibility features in its user devices, documents, and services, and has tested and achieved compatibility with third-party assistive devices. Its networks are compatible with common analog devices from the network core to the individual user.</a:t>
            </a:r>
          </a:p>
          <a:p>
            <a:pPr eaLnBrk="1" hangingPunct="1"/>
            <a:endParaRPr lang="en-US" dirty="0" smtClean="0"/>
          </a:p>
          <a:p>
            <a:pPr eaLnBrk="1" hangingPunct="1"/>
            <a:r>
              <a:rPr lang="en-US" b="1" u="sng" dirty="0" smtClean="0"/>
              <a:t>Americans with Disabilities Act</a:t>
            </a:r>
          </a:p>
          <a:p>
            <a:pPr lvl="1" eaLnBrk="1" hangingPunct="1"/>
            <a:r>
              <a:rPr lang="en-US" dirty="0" smtClean="0"/>
              <a:t>Cisco complies with the ADA by enabling accessibility and accommodation in public areas and its customers' workplaces, and by implementing reasonable accommodation in its own workplace.</a:t>
            </a:r>
          </a:p>
          <a:p>
            <a:pPr lvl="1" eaLnBrk="1" hangingPunct="1"/>
            <a:endParaRPr lang="en-US" dirty="0" smtClean="0"/>
          </a:p>
          <a:p>
            <a:pPr eaLnBrk="1" hangingPunct="1"/>
            <a:r>
              <a:rPr lang="en-US" dirty="0" err="1" smtClean="0"/>
              <a:t>VPATS</a:t>
            </a:r>
            <a:r>
              <a:rPr lang="en-US" dirty="0" smtClean="0"/>
              <a:t> are available on our Website. If you don’t see a </a:t>
            </a:r>
            <a:r>
              <a:rPr lang="en-US" dirty="0" err="1" smtClean="0"/>
              <a:t>VPAT</a:t>
            </a:r>
            <a:r>
              <a:rPr lang="en-US" dirty="0" smtClean="0"/>
              <a:t> that you need, please let me know (account manager).</a:t>
            </a:r>
          </a:p>
          <a:p>
            <a:pPr eaLnBrk="1" hangingPunct="1"/>
            <a:endParaRPr lang="en-US" dirty="0" smtClean="0"/>
          </a:p>
          <a:p>
            <a:pPr eaLnBrk="1" hangingPunct="1"/>
            <a:r>
              <a:rPr lang="en-US" b="1" dirty="0" smtClean="0"/>
              <a:t>Additional Background Info:</a:t>
            </a:r>
          </a:p>
          <a:p>
            <a:pPr eaLnBrk="1" hangingPunct="1"/>
            <a:endParaRPr lang="en-US" b="1" dirty="0" smtClean="0"/>
          </a:p>
          <a:p>
            <a:pPr eaLnBrk="1" hangingPunct="1"/>
            <a:r>
              <a:rPr lang="en-US" b="1" dirty="0" smtClean="0"/>
              <a:t>Q. What is a Voluntary Product Accessibility Template (</a:t>
            </a:r>
            <a:r>
              <a:rPr lang="en-US" b="1" dirty="0" err="1" smtClean="0"/>
              <a:t>VPAT</a:t>
            </a:r>
            <a:r>
              <a:rPr lang="en-US" b="1" dirty="0" smtClean="0"/>
              <a:t>)?</a:t>
            </a:r>
            <a:r>
              <a:rPr lang="en-US" dirty="0" smtClean="0"/>
              <a:t/>
            </a:r>
            <a:br>
              <a:rPr lang="en-US" dirty="0" smtClean="0"/>
            </a:br>
            <a:r>
              <a:rPr lang="en-US" b="1" dirty="0" smtClean="0"/>
              <a:t>A.</a:t>
            </a:r>
            <a:r>
              <a:rPr lang="en-US" dirty="0" smtClean="0"/>
              <a:t> The Information Technology Industry (</a:t>
            </a:r>
            <a:r>
              <a:rPr lang="en-US" dirty="0" err="1" smtClean="0"/>
              <a:t>ITI</a:t>
            </a:r>
            <a:r>
              <a:rPr lang="en-US" dirty="0" smtClean="0"/>
              <a:t>) Council partnered with the U.S. General Services Administration (GSA) to create a tool to help federal contracting and procurement officials fulfill the new market research requirements contained in the Section 508 implementing regulations. The result was the Voluntary Product Accessibility Template, or </a:t>
            </a:r>
            <a:r>
              <a:rPr lang="en-US" dirty="0" err="1" smtClean="0"/>
              <a:t>VPAT</a:t>
            </a:r>
            <a:r>
              <a:rPr lang="en-US" dirty="0" smtClean="0"/>
              <a:t>, which contains a list of requirements needed for a product to conform to Section 508.</a:t>
            </a:r>
          </a:p>
          <a:p>
            <a:pPr eaLnBrk="1" hangingPunct="1"/>
            <a:endParaRPr lang="en-US" b="1" dirty="0" smtClean="0"/>
          </a:p>
          <a:p>
            <a:pPr eaLnBrk="1" hangingPunct="1"/>
            <a:r>
              <a:rPr lang="en-US" b="1" dirty="0" smtClean="0"/>
              <a:t>Q. How do I find a </a:t>
            </a:r>
            <a:r>
              <a:rPr lang="en-US" b="1" dirty="0" err="1" smtClean="0"/>
              <a:t>VPAT</a:t>
            </a:r>
            <a:r>
              <a:rPr lang="en-US" b="1" dirty="0" smtClean="0"/>
              <a:t> for a Cisco product?</a:t>
            </a:r>
            <a:r>
              <a:rPr lang="en-US" dirty="0" smtClean="0"/>
              <a:t/>
            </a:r>
            <a:br>
              <a:rPr lang="en-US" dirty="0" smtClean="0"/>
            </a:br>
            <a:r>
              <a:rPr lang="en-US" b="1" dirty="0" smtClean="0"/>
              <a:t>A.</a:t>
            </a:r>
            <a:r>
              <a:rPr lang="en-US" dirty="0" smtClean="0"/>
              <a:t> Cisco product </a:t>
            </a:r>
            <a:r>
              <a:rPr lang="en-US" dirty="0" err="1" smtClean="0"/>
              <a:t>VPATs</a:t>
            </a:r>
            <a:r>
              <a:rPr lang="en-US" dirty="0" smtClean="0"/>
              <a:t> are listed on the Cisco </a:t>
            </a:r>
            <a:r>
              <a:rPr lang="en-US" dirty="0" err="1" smtClean="0"/>
              <a:t>VPAT</a:t>
            </a:r>
            <a:r>
              <a:rPr lang="en-US" dirty="0" smtClean="0"/>
              <a:t> Webpage. If you are searching for a product </a:t>
            </a:r>
            <a:r>
              <a:rPr lang="en-US" dirty="0" err="1" smtClean="0"/>
              <a:t>VPAT</a:t>
            </a:r>
            <a:r>
              <a:rPr lang="en-US" dirty="0" smtClean="0"/>
              <a:t> that is not listed, contact your Cisco account manager or send an e-mail message to </a:t>
            </a:r>
            <a:r>
              <a:rPr lang="en-US" dirty="0" smtClean="0">
                <a:hlinkClick r:id="rId3"/>
              </a:rPr>
              <a:t>accessibility@cisco.com</a:t>
            </a:r>
            <a:r>
              <a:rPr lang="en-US" dirty="0" smtClean="0"/>
              <a:t>.</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Version 1.2.3 adds new features including: </a:t>
            </a:r>
            <a:endParaRPr lang="en-US" dirty="0" smtClean="0"/>
          </a:p>
          <a:p>
            <a:r>
              <a:rPr lang="en-US" b="1" dirty="0" smtClean="0"/>
              <a:t>Non-urgent, One-time Broadcasts</a:t>
            </a:r>
            <a:r>
              <a:rPr lang="en-US" dirty="0" smtClean="0"/>
              <a:t> - You can define an audio broadcast as non-urgent, which means that it will start after a delay, giving phones a chance to join the broadcast before it begins. It will send the audio exactly one time. </a:t>
            </a:r>
          </a:p>
          <a:p>
            <a:r>
              <a:rPr lang="en-US" b="1" dirty="0" smtClean="0"/>
              <a:t>Improved Recipient Group Detection</a:t>
            </a:r>
            <a:r>
              <a:rPr lang="en-US" dirty="0" smtClean="0"/>
              <a:t> - </a:t>
            </a:r>
            <a:r>
              <a:rPr lang="en-US" dirty="0" err="1" smtClean="0"/>
              <a:t>InformaCast</a:t>
            </a:r>
            <a:r>
              <a:rPr lang="en-US" dirty="0" smtClean="0"/>
              <a:t> uses a newly available service for collecting phone information from the </a:t>
            </a:r>
            <a:r>
              <a:rPr lang="en-US" dirty="0" err="1" smtClean="0"/>
              <a:t>CallManager</a:t>
            </a:r>
            <a:r>
              <a:rPr lang="en-US" dirty="0" smtClean="0"/>
              <a:t> server in order to set up its recipient groups. This interface, available in </a:t>
            </a:r>
            <a:r>
              <a:rPr lang="en-US" dirty="0" err="1" smtClean="0"/>
              <a:t>CallManager</a:t>
            </a:r>
            <a:r>
              <a:rPr lang="en-US" dirty="0" smtClean="0"/>
              <a:t> 3.2(3) and expected in 3.3(3), is much more efficient than what was previously available, so </a:t>
            </a:r>
            <a:r>
              <a:rPr lang="en-US" dirty="0" err="1" smtClean="0"/>
              <a:t>InformaCast</a:t>
            </a:r>
            <a:r>
              <a:rPr lang="en-US" dirty="0" smtClean="0"/>
              <a:t> can collect large groups of phones far more quickly and reliably than with previous </a:t>
            </a:r>
            <a:r>
              <a:rPr lang="en-US" dirty="0" err="1" smtClean="0"/>
              <a:t>CallManager</a:t>
            </a:r>
            <a:r>
              <a:rPr lang="en-US" dirty="0" smtClean="0"/>
              <a:t> releases. It also reduces load on the </a:t>
            </a:r>
            <a:r>
              <a:rPr lang="en-US" dirty="0" err="1" smtClean="0"/>
              <a:t>CallManager</a:t>
            </a:r>
            <a:r>
              <a:rPr lang="en-US" dirty="0" smtClean="0"/>
              <a:t>. </a:t>
            </a:r>
            <a:br>
              <a:rPr lang="en-US" dirty="0" smtClean="0"/>
            </a:br>
            <a:r>
              <a:rPr lang="en-US" i="1" dirty="0" smtClean="0"/>
              <a:t>Note:</a:t>
            </a:r>
            <a:r>
              <a:rPr lang="en-US" dirty="0" smtClean="0"/>
              <a:t> This change means that </a:t>
            </a:r>
            <a:r>
              <a:rPr lang="en-US" dirty="0" err="1" smtClean="0"/>
              <a:t>InformaCast</a:t>
            </a:r>
            <a:r>
              <a:rPr lang="en-US" dirty="0" smtClean="0"/>
              <a:t> 1.2.3 will not work with earlier releases of </a:t>
            </a:r>
            <a:r>
              <a:rPr lang="en-US" dirty="0" err="1" smtClean="0"/>
              <a:t>CallManager</a:t>
            </a:r>
            <a:r>
              <a:rPr lang="en-US" dirty="0" smtClean="0"/>
              <a:t>. </a:t>
            </a:r>
          </a:p>
          <a:p>
            <a:r>
              <a:rPr lang="en-US" b="1" dirty="0" smtClean="0"/>
              <a:t>More </a:t>
            </a:r>
            <a:r>
              <a:rPr lang="en-US" b="1" dirty="0" err="1" smtClean="0"/>
              <a:t>Flexibile</a:t>
            </a:r>
            <a:r>
              <a:rPr lang="en-US" b="1" dirty="0" smtClean="0"/>
              <a:t> Recipient Group Types</a:t>
            </a:r>
            <a:r>
              <a:rPr lang="en-US" dirty="0" smtClean="0"/>
              <a:t> - </a:t>
            </a:r>
            <a:r>
              <a:rPr lang="en-US" dirty="0" err="1" smtClean="0"/>
              <a:t>InformaCast</a:t>
            </a:r>
            <a:r>
              <a:rPr lang="en-US" dirty="0" smtClean="0"/>
              <a:t> allows you to define recipient groups based on network subnets, and using powerful regular expressions that provide complete flexibility for advanced configuration. </a:t>
            </a:r>
          </a:p>
          <a:p>
            <a:r>
              <a:rPr lang="en-US" b="1" dirty="0" smtClean="0"/>
              <a:t>Preview Recipient Group Members</a:t>
            </a:r>
            <a:r>
              <a:rPr lang="en-US" dirty="0" smtClean="0"/>
              <a:t> - When defining or editing a recipient group, a new View button lets you examine exactly which phones are included in the group. </a:t>
            </a:r>
          </a:p>
          <a:p>
            <a:r>
              <a:rPr lang="en-US" b="1" dirty="0" smtClean="0"/>
              <a:t>Better Support for Redundant </a:t>
            </a:r>
            <a:r>
              <a:rPr lang="en-US" b="1" dirty="0" err="1" smtClean="0"/>
              <a:t>CallManager</a:t>
            </a:r>
            <a:r>
              <a:rPr lang="en-US" b="1" dirty="0" smtClean="0"/>
              <a:t> Servers</a:t>
            </a:r>
            <a:r>
              <a:rPr lang="en-US" dirty="0" smtClean="0"/>
              <a:t> - The </a:t>
            </a:r>
            <a:r>
              <a:rPr lang="en-US" dirty="0" err="1" smtClean="0"/>
              <a:t>CallManager</a:t>
            </a:r>
            <a:r>
              <a:rPr lang="en-US" dirty="0" smtClean="0"/>
              <a:t> failover support introduced with </a:t>
            </a:r>
            <a:r>
              <a:rPr lang="en-US" dirty="0" err="1" smtClean="0"/>
              <a:t>InformaCast</a:t>
            </a:r>
            <a:r>
              <a:rPr lang="en-US" dirty="0" smtClean="0"/>
              <a:t> 1.2 has been extended to include the recording of new broadcast audio, as well as the previous broadcast-only failover. </a:t>
            </a:r>
          </a:p>
          <a:p>
            <a:r>
              <a:rPr lang="en-US" b="1" dirty="0" smtClean="0"/>
              <a:t>Self-Service Password Change</a:t>
            </a:r>
            <a:r>
              <a:rPr lang="en-US" dirty="0" smtClean="0"/>
              <a:t> - Users can now change their own passwords. </a:t>
            </a:r>
          </a:p>
          <a:p>
            <a:endParaRPr lang="en-US" dirty="0" smtClean="0"/>
          </a:p>
          <a:p>
            <a:pPr lvl="1"/>
            <a:r>
              <a:rPr lang="en-US" dirty="0" smtClean="0"/>
              <a:t>http://phone-xml.berbee.com/InformaCast_Main.html</a:t>
            </a:r>
          </a:p>
          <a:p>
            <a:pPr lvl="1"/>
            <a:r>
              <a:rPr lang="en-US" dirty="0" smtClean="0"/>
              <a:t>http://phone-xml.berbee.com/iptel/doc/InformaCast1.pdf</a:t>
            </a:r>
          </a:p>
          <a:p>
            <a:endParaRPr lang="en-US" dirty="0" smtClean="0"/>
          </a:p>
          <a:p>
            <a:r>
              <a:rPr lang="en-US" dirty="0" smtClean="0"/>
              <a:t>Minimum Load - </a:t>
            </a:r>
            <a:r>
              <a:rPr lang="en-US" dirty="0" err="1" smtClean="0"/>
              <a:t>CallManager</a:t>
            </a:r>
            <a:r>
              <a:rPr lang="en-US" dirty="0" smtClean="0"/>
              <a:t> 3.2(2)</a:t>
            </a:r>
          </a:p>
          <a:p>
            <a:r>
              <a:rPr lang="en-US" dirty="0" smtClean="0"/>
              <a:t>Runs on a separate XP server</a:t>
            </a:r>
          </a:p>
          <a:p>
            <a:endParaRPr lang="en-US" dirty="0" smtClean="0"/>
          </a:p>
          <a:p>
            <a:r>
              <a:rPr lang="en-US" dirty="0" smtClean="0"/>
              <a:t>http://www.singlewire.com/news/2009/07/16/informacast-7-new-release-feature-highlights/</a:t>
            </a:r>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7013" indent="-227013">
              <a:buFont typeface="Calibri" charset="0"/>
              <a:buAutoNum type="arabicPeriod"/>
            </a:pPr>
            <a:r>
              <a:rPr lang="en-US" dirty="0" smtClean="0"/>
              <a:t>Doro </a:t>
            </a:r>
            <a:r>
              <a:rPr lang="en-US" dirty="0" err="1" smtClean="0"/>
              <a:t>RingPlus</a:t>
            </a:r>
            <a:r>
              <a:rPr lang="en-US" dirty="0" smtClean="0"/>
              <a:t>/</a:t>
            </a:r>
            <a:r>
              <a:rPr lang="en-US" dirty="0" err="1" smtClean="0"/>
              <a:t>Teleflash</a:t>
            </a:r>
            <a:r>
              <a:rPr lang="en-US" dirty="0" smtClean="0"/>
              <a:t> Ring Indicator (</a:t>
            </a:r>
            <a:r>
              <a:rPr lang="en-US" u="sng" dirty="0" smtClean="0"/>
              <a:t>http://www.connevans.co.uk/store/viewProduct.do?id=1463).</a:t>
            </a:r>
            <a:r>
              <a:rPr lang="en-US" dirty="0" smtClean="0"/>
              <a:t> </a:t>
            </a:r>
          </a:p>
          <a:p>
            <a:pPr marL="227013" indent="-227013">
              <a:buFont typeface="Calibri" charset="0"/>
              <a:buAutoNum type="arabicPeriod"/>
            </a:pPr>
            <a:r>
              <a:rPr lang="en-US" dirty="0" smtClean="0"/>
              <a:t>Product Specifications :Size of device: </a:t>
            </a:r>
          </a:p>
          <a:p>
            <a:pPr marL="595313" lvl="1" indent="-227013">
              <a:buFont typeface="Calibri" charset="0"/>
              <a:buAutoNum type="arabicPeriod"/>
            </a:pPr>
            <a:r>
              <a:rPr lang="en-US" dirty="0" smtClean="0"/>
              <a:t>11 cm x 18 cm x 4 cm (~ 4.3 in x 7.1 in x 1.6 in)</a:t>
            </a:r>
          </a:p>
          <a:p>
            <a:pPr marL="595313" lvl="1" indent="-227013">
              <a:buFont typeface="Calibri" charset="0"/>
              <a:buAutoNum type="arabicPeriod"/>
            </a:pPr>
            <a:r>
              <a:rPr lang="en-US" dirty="0" smtClean="0"/>
              <a:t>Telephone connection lead length: </a:t>
            </a:r>
            <a:r>
              <a:rPr lang="en-US" dirty="0" err="1" smtClean="0"/>
              <a:t>5m</a:t>
            </a:r>
            <a:r>
              <a:rPr lang="en-US" dirty="0" smtClean="0"/>
              <a:t> (~ 16.4 ft)</a:t>
            </a:r>
          </a:p>
          <a:p>
            <a:pPr marL="595313" lvl="1" indent="-227013">
              <a:buFont typeface="Calibri" charset="0"/>
              <a:buAutoNum type="arabicPeriod"/>
            </a:pPr>
            <a:r>
              <a:rPr lang="en-US" dirty="0" smtClean="0"/>
              <a:t>Power supply lead length: </a:t>
            </a:r>
            <a:r>
              <a:rPr lang="en-US" dirty="0" err="1" smtClean="0"/>
              <a:t>1.84m</a:t>
            </a:r>
            <a:r>
              <a:rPr lang="en-US" dirty="0" smtClean="0"/>
              <a:t> (~ 6 ft) </a:t>
            </a:r>
          </a:p>
          <a:p>
            <a:pPr marL="595313" lvl="1" indent="-227013">
              <a:buFont typeface="Calibri" charset="0"/>
              <a:buAutoNum type="arabicPeriod"/>
            </a:pPr>
            <a:r>
              <a:rPr lang="en-US" dirty="0" smtClean="0"/>
              <a:t>This device is a visual (strobe light) and audible (sound alarm) solution controlled by a sound sensor attached to the back of the phone and is activated by the ringing of the telephone. Most of the ring styles on our phones will activate it, a few will not - so you will want to go through the various ringtones to find which works reliably. For example, the default "Chirp 1" will not activate the ringer.</a:t>
            </a:r>
          </a:p>
          <a:p>
            <a:pPr marL="227013" indent="-227013"/>
            <a:endParaRPr lang="en-US" dirty="0" smtClean="0"/>
          </a:p>
          <a:p>
            <a:pPr marL="227013" indent="-227013"/>
            <a:r>
              <a:rPr lang="en-US" dirty="0" smtClean="0"/>
              <a:t>Alternatively, </a:t>
            </a:r>
            <a:r>
              <a:rPr lang="en-US" dirty="0" smtClean="0">
                <a:solidFill>
                  <a:srgbClr val="000000"/>
                </a:solidFill>
              </a:rPr>
              <a:t>you can use an adjunct </a:t>
            </a:r>
            <a:r>
              <a:rPr lang="en-US" dirty="0" err="1" smtClean="0">
                <a:solidFill>
                  <a:srgbClr val="000000"/>
                </a:solidFill>
              </a:rPr>
              <a:t>FXS</a:t>
            </a:r>
            <a:r>
              <a:rPr lang="en-US" dirty="0" smtClean="0">
                <a:solidFill>
                  <a:srgbClr val="000000"/>
                </a:solidFill>
              </a:rPr>
              <a:t> port to trigger the strobe ringer -  this can come from using the </a:t>
            </a:r>
            <a:r>
              <a:rPr lang="en-US" dirty="0" err="1" smtClean="0">
                <a:solidFill>
                  <a:srgbClr val="000000"/>
                </a:solidFill>
              </a:rPr>
              <a:t>VG224</a:t>
            </a:r>
            <a:r>
              <a:rPr lang="en-US" dirty="0" smtClean="0">
                <a:solidFill>
                  <a:srgbClr val="000000"/>
                </a:solidFill>
              </a:rPr>
              <a:t> configured as </a:t>
            </a:r>
            <a:r>
              <a:rPr lang="en-US" dirty="0" err="1" smtClean="0">
                <a:solidFill>
                  <a:srgbClr val="000000"/>
                </a:solidFill>
              </a:rPr>
              <a:t>SCCP</a:t>
            </a:r>
            <a:r>
              <a:rPr lang="en-US" dirty="0" smtClean="0">
                <a:solidFill>
                  <a:srgbClr val="000000"/>
                </a:solidFill>
              </a:rPr>
              <a:t> ports. You will then run a cable from where the </a:t>
            </a:r>
            <a:r>
              <a:rPr lang="en-US" dirty="0" err="1" smtClean="0">
                <a:solidFill>
                  <a:srgbClr val="000000"/>
                </a:solidFill>
              </a:rPr>
              <a:t>VG224</a:t>
            </a:r>
            <a:r>
              <a:rPr lang="en-US" dirty="0" smtClean="0">
                <a:solidFill>
                  <a:srgbClr val="000000"/>
                </a:solidFill>
              </a:rPr>
              <a:t> is to the user's office and terminate it with a RJ-11 jack. This </a:t>
            </a:r>
            <a:r>
              <a:rPr lang="en-US" dirty="0" err="1" smtClean="0">
                <a:solidFill>
                  <a:srgbClr val="000000"/>
                </a:solidFill>
              </a:rPr>
              <a:t>VG224</a:t>
            </a:r>
            <a:r>
              <a:rPr lang="en-US" dirty="0" smtClean="0">
                <a:solidFill>
                  <a:srgbClr val="000000"/>
                </a:solidFill>
              </a:rPr>
              <a:t> port will then be configured as a Shared Line with the line on the user's IP phone. This is the solution we have been suggesting and using for the last several years. Here is a link to one analog strobe ringer brand, but most of the products out there will work just fine (</a:t>
            </a:r>
            <a:r>
              <a:rPr lang="en-US" u="sng" dirty="0" smtClean="0">
                <a:solidFill>
                  <a:srgbClr val="000000"/>
                </a:solidFill>
              </a:rPr>
              <a:t>http://www.smithgear.com/krn-psf100.html).</a:t>
            </a:r>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24FF32B-C324-4717-B3F5-F976FB6512DF}" type="slidenum">
              <a:rPr lang="en-US"/>
              <a:pPr/>
              <a:t>25</a:t>
            </a:fld>
            <a:endParaRPr lang="en-US"/>
          </a:p>
        </p:txBody>
      </p:sp>
      <p:sp>
        <p:nvSpPr>
          <p:cNvPr id="39939" name="Rectangle 2"/>
          <p:cNvSpPr>
            <a:spLocks noGrp="1" noRot="1" noChangeAspect="1" noChangeArrowheads="1" noTextEdit="1"/>
          </p:cNvSpPr>
          <p:nvPr>
            <p:ph type="sldImg"/>
          </p:nvPr>
        </p:nvSpPr>
        <p:spPr>
          <a:xfrm>
            <a:off x="796925" y="244475"/>
            <a:ext cx="5321300" cy="3990975"/>
          </a:xfrm>
          <a:ln/>
        </p:spPr>
      </p:sp>
      <p:sp>
        <p:nvSpPr>
          <p:cNvPr id="39940" name="Rectangle 3"/>
          <p:cNvSpPr>
            <a:spLocks noGrp="1" noChangeArrowheads="1"/>
          </p:cNvSpPr>
          <p:nvPr>
            <p:ph type="body" idx="1"/>
          </p:nvPr>
        </p:nvSpPr>
        <p:spPr>
          <a:xfrm>
            <a:off x="395176" y="4375995"/>
            <a:ext cx="5989859" cy="4255013"/>
          </a:xfrm>
          <a:noFill/>
          <a:ln/>
        </p:spPr>
        <p:txBody>
          <a:bodyPr/>
          <a:lstStyle/>
          <a:p>
            <a:pPr eaLnBrk="1" hangingPunct="1"/>
            <a:r>
              <a:rPr lang="en-US" dirty="0" smtClean="0"/>
              <a:t>This slide shows the key accessibility features for the vision impaired or blind users. </a:t>
            </a:r>
          </a:p>
          <a:p>
            <a:pPr eaLnBrk="1" hangingPunct="1"/>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24FF32B-C324-4717-B3F5-F976FB6512DF}" type="slidenum">
              <a:rPr lang="en-US"/>
              <a:pPr/>
              <a:t>26</a:t>
            </a:fld>
            <a:endParaRPr lang="en-US"/>
          </a:p>
        </p:txBody>
      </p:sp>
      <p:sp>
        <p:nvSpPr>
          <p:cNvPr id="39939" name="Rectangle 2"/>
          <p:cNvSpPr>
            <a:spLocks noGrp="1" noRot="1" noChangeAspect="1" noChangeArrowheads="1" noTextEdit="1"/>
          </p:cNvSpPr>
          <p:nvPr>
            <p:ph type="sldImg"/>
          </p:nvPr>
        </p:nvSpPr>
        <p:spPr>
          <a:xfrm>
            <a:off x="796925" y="244475"/>
            <a:ext cx="5321300" cy="3990975"/>
          </a:xfrm>
          <a:ln/>
        </p:spPr>
      </p:sp>
      <p:sp>
        <p:nvSpPr>
          <p:cNvPr id="39940" name="Rectangle 3"/>
          <p:cNvSpPr>
            <a:spLocks noGrp="1" noChangeArrowheads="1"/>
          </p:cNvSpPr>
          <p:nvPr>
            <p:ph type="body" idx="1"/>
          </p:nvPr>
        </p:nvSpPr>
        <p:spPr>
          <a:xfrm>
            <a:off x="395176" y="4375995"/>
            <a:ext cx="5989859" cy="4255013"/>
          </a:xfrm>
          <a:noFill/>
          <a:ln/>
        </p:spPr>
        <p:txBody>
          <a:bodyPr/>
          <a:lstStyle/>
          <a:p>
            <a:pPr eaLnBrk="1" hangingPunct="1"/>
            <a:r>
              <a:rPr lang="en-US" dirty="0" smtClean="0"/>
              <a:t>This slide shows the key accessibility features for the vision impaired or blind users. </a:t>
            </a:r>
          </a:p>
          <a:p>
            <a:pPr eaLnBrk="1" hangingPunct="1"/>
            <a:endParaRPr lang="en-US" dirty="0" smtClean="0"/>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24FF32B-C324-4717-B3F5-F976FB6512DF}" type="slidenum">
              <a:rPr lang="en-US"/>
              <a:pPr/>
              <a:t>27</a:t>
            </a:fld>
            <a:endParaRPr lang="en-US"/>
          </a:p>
        </p:txBody>
      </p:sp>
      <p:sp>
        <p:nvSpPr>
          <p:cNvPr id="39939" name="Rectangle 2"/>
          <p:cNvSpPr>
            <a:spLocks noGrp="1" noRot="1" noChangeAspect="1" noChangeArrowheads="1" noTextEdit="1"/>
          </p:cNvSpPr>
          <p:nvPr>
            <p:ph type="sldImg"/>
          </p:nvPr>
        </p:nvSpPr>
        <p:spPr>
          <a:xfrm>
            <a:off x="796925" y="244475"/>
            <a:ext cx="5321300" cy="3990975"/>
          </a:xfrm>
          <a:ln/>
        </p:spPr>
      </p:sp>
      <p:sp>
        <p:nvSpPr>
          <p:cNvPr id="39940" name="Rectangle 3"/>
          <p:cNvSpPr>
            <a:spLocks noGrp="1" noChangeArrowheads="1"/>
          </p:cNvSpPr>
          <p:nvPr>
            <p:ph type="body" idx="1"/>
          </p:nvPr>
        </p:nvSpPr>
        <p:spPr>
          <a:xfrm>
            <a:off x="395176" y="4375995"/>
            <a:ext cx="5989859" cy="4255013"/>
          </a:xfrm>
          <a:noFill/>
          <a:ln/>
        </p:spPr>
        <p:txBody>
          <a:bodyPr/>
          <a:lstStyle/>
          <a:p>
            <a:pPr eaLnBrk="1" hangingPunct="1"/>
            <a:r>
              <a:rPr lang="en-US" dirty="0" smtClean="0"/>
              <a:t>This slide shows the key accessibility features for the vision impaired or blind users. </a:t>
            </a:r>
          </a:p>
          <a:p>
            <a:pPr eaLnBrk="1" hangingPunct="1"/>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 Contact Information</a:t>
            </a:r>
          </a:p>
          <a:p>
            <a:r>
              <a:rPr lang="en-US" dirty="0" smtClean="0"/>
              <a:t>Vaughn Peterson</a:t>
            </a:r>
          </a:p>
          <a:p>
            <a:r>
              <a:rPr lang="en-US" dirty="0" err="1" smtClean="0"/>
              <a:t>NexTalk</a:t>
            </a:r>
            <a:r>
              <a:rPr lang="en-US" dirty="0" smtClean="0"/>
              <a:t> Inc. Office: 801-274-6001 Mobile: 801-368-5250 </a:t>
            </a:r>
            <a:r>
              <a:rPr lang="en-US" dirty="0" err="1" smtClean="0"/>
              <a:t>OneNbr</a:t>
            </a:r>
            <a:r>
              <a:rPr lang="en-US" dirty="0" smtClean="0"/>
              <a:t>: 888-825-0562</a:t>
            </a:r>
          </a:p>
          <a:p>
            <a:endParaRPr lang="en-US" dirty="0" smtClean="0"/>
          </a:p>
          <a:p>
            <a:r>
              <a:rPr lang="en-US" u="sng" dirty="0" smtClean="0"/>
              <a:t>vaughn.peterson@nextalk.com</a:t>
            </a:r>
            <a:endParaRPr lang="en-US" dirty="0" smtClean="0"/>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While sighted users are using their PDA device to get email on-the-run, blind users have not had this luxury. Now, with Cisco Unity, the playing field is leveled between sighted and blind users. Blind users can now “listen” to their emails using Cisco Unity. </a:t>
            </a:r>
          </a:p>
          <a:p>
            <a:pPr eaLnBrk="1" hangingPunct="1"/>
            <a:endParaRPr lang="en-US" dirty="0" smtClean="0"/>
          </a:p>
          <a:p>
            <a:pPr eaLnBrk="1" hangingPunct="1"/>
            <a:r>
              <a:rPr lang="en-US" b="1" dirty="0" smtClean="0"/>
              <a:t>EXAMPLE – Department of Education</a:t>
            </a:r>
          </a:p>
          <a:p>
            <a:pPr eaLnBrk="1" hangingPunct="1"/>
            <a:r>
              <a:rPr lang="en-US" dirty="0" smtClean="0"/>
              <a:t>Don Barrett, a blind employee at the Department of Education, loves the accessibility features of Cisco Unity. Before Cisco Unity, when he traveled, he was not on par with his co-workers – he was unable to respond to urgent messages during the day. While they were able to check their email using their inaccessible PDA devices, Don had to wait until he got back to the hotel room to log on to his computer and read his email using a screen reader (like JAWS). </a:t>
            </a:r>
          </a:p>
          <a:p>
            <a:pPr eaLnBrk="1" hangingPunct="1"/>
            <a:endParaRPr lang="en-US" dirty="0" smtClean="0"/>
          </a:p>
          <a:p>
            <a:pPr eaLnBrk="1" hangingPunct="1"/>
            <a:r>
              <a:rPr lang="en-US" dirty="0" smtClean="0"/>
              <a:t>When the Department of Education rolled out the IP Communications Solution, Don could “read” his email through his voice mail using Cisco Unity. The playing field had been leveled between Don and his co-workers. Don could now respond to urgent messages. </a:t>
            </a:r>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While sighted users are using their PDA device to get email on-the-run, blind users have not had this luxury. Now, with Cisco Unity, the playing field is leveled between sighted and blind users. Blind users can now “listen” to their emails using Cisco Unity. </a:t>
            </a:r>
          </a:p>
          <a:p>
            <a:pPr eaLnBrk="1" hangingPunct="1"/>
            <a:endParaRPr lang="en-US" dirty="0" smtClean="0"/>
          </a:p>
          <a:p>
            <a:pPr eaLnBrk="1" hangingPunct="1"/>
            <a:r>
              <a:rPr lang="en-US" b="1" dirty="0" smtClean="0"/>
              <a:t>EXAMPLE – Department of Education</a:t>
            </a:r>
          </a:p>
          <a:p>
            <a:pPr eaLnBrk="1" hangingPunct="1"/>
            <a:r>
              <a:rPr lang="en-US" dirty="0" smtClean="0"/>
              <a:t>Don Barrett, a blind employee at the Department of Education, loves the accessibility features of Cisco Unity. Before Cisco Unity, when he traveled, he was not on par with his co-workers – he was unable to respond to urgent messages during the day. While they were able to check their email using their inaccessible PDA devices, Don had to wait until he got back to the hotel room to log on to his computer and read his email using a screen reader (like JAWS). </a:t>
            </a:r>
          </a:p>
          <a:p>
            <a:pPr eaLnBrk="1" hangingPunct="1"/>
            <a:endParaRPr lang="en-US" dirty="0" smtClean="0"/>
          </a:p>
          <a:p>
            <a:pPr eaLnBrk="1" hangingPunct="1"/>
            <a:r>
              <a:rPr lang="en-US" dirty="0" smtClean="0"/>
              <a:t>When the Department of Education rolled out the IP Communications Solution, Don could “read” his email through his voice mail using Cisco Unity. The playing field had been leveled between Don and his co-workers. Don could now respond to urgent messages. </a:t>
            </a:r>
          </a:p>
        </p:txBody>
      </p:sp>
      <p:sp>
        <p:nvSpPr>
          <p:cNvPr id="4" name="Slide Number Placeholder 3"/>
          <p:cNvSpPr>
            <a:spLocks noGrp="1"/>
          </p:cNvSpPr>
          <p:nvPr>
            <p:ph type="sldNum" sz="quarter" idx="10"/>
          </p:nvPr>
        </p:nvSpPr>
        <p:spPr/>
        <p:txBody>
          <a:bodyPr/>
          <a:lstStyle/>
          <a:p>
            <a:fld id="{8D123712-0AC4-4389-99ED-CE186620FEC1}"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8D123712-0AC4-4389-99ED-CE186620FEC1}"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Again, here is an example of Cisco’s open architecture at work</a:t>
            </a:r>
          </a:p>
          <a:p>
            <a:pPr eaLnBrk="1" hangingPunct="1"/>
            <a:r>
              <a:rPr lang="en-US" dirty="0" smtClean="0"/>
              <a:t>http://ipblue.com/products_vtgo_508.asp</a:t>
            </a:r>
          </a:p>
          <a:p>
            <a:pPr eaLnBrk="1" hangingPunct="1"/>
            <a:endParaRPr lang="en-US" dirty="0" smtClean="0"/>
          </a:p>
          <a:p>
            <a:pPr eaLnBrk="1" hangingPunct="1"/>
            <a:r>
              <a:rPr lang="en-US" dirty="0" smtClean="0"/>
              <a:t>IP Blue has the most accessible </a:t>
            </a:r>
            <a:r>
              <a:rPr lang="en-US" dirty="0" err="1" smtClean="0"/>
              <a:t>softphone</a:t>
            </a:r>
            <a:r>
              <a:rPr lang="en-US" dirty="0" smtClean="0"/>
              <a:t> on the market:</a:t>
            </a:r>
          </a:p>
          <a:p>
            <a:pPr lvl="3" eaLnBrk="1" hangingPunct="1"/>
            <a:r>
              <a:rPr lang="en-US" dirty="0" smtClean="0"/>
              <a:t>It has built in text-to-speech</a:t>
            </a:r>
          </a:p>
          <a:p>
            <a:pPr lvl="3" eaLnBrk="1" hangingPunct="1"/>
            <a:r>
              <a:rPr lang="en-US" dirty="0" smtClean="0"/>
              <a:t>Keyboard access to all features on the phone</a:t>
            </a:r>
          </a:p>
          <a:p>
            <a:pPr lvl="3" eaLnBrk="1" hangingPunct="1"/>
            <a:r>
              <a:rPr lang="en-US" dirty="0" smtClean="0"/>
              <a:t>It is fully compatible with screen readers</a:t>
            </a:r>
          </a:p>
          <a:p>
            <a:pPr eaLnBrk="1" hangingPunct="1"/>
            <a:endParaRPr lang="en-US" dirty="0" smtClean="0"/>
          </a:p>
          <a:p>
            <a:pPr eaLnBrk="1" hangingPunct="1"/>
            <a:r>
              <a:rPr lang="en-US" dirty="0" smtClean="0"/>
              <a:t>When deployed in conjunction with the Cisco Unified IP Phone </a:t>
            </a:r>
            <a:r>
              <a:rPr lang="en-US" dirty="0" err="1" smtClean="0"/>
              <a:t>7960G</a:t>
            </a:r>
            <a:r>
              <a:rPr lang="en-US" dirty="0" smtClean="0"/>
              <a:t>, you can enhance the accessibility of the Cisco Unified IP Phone with features like these:</a:t>
            </a:r>
          </a:p>
          <a:p>
            <a:pPr lvl="3" eaLnBrk="1" hangingPunct="1"/>
            <a:r>
              <a:rPr lang="en-US" dirty="0" smtClean="0"/>
              <a:t>Provide audible caller ID</a:t>
            </a:r>
          </a:p>
          <a:p>
            <a:pPr lvl="3" eaLnBrk="1" hangingPunct="1"/>
            <a:r>
              <a:rPr lang="en-US" dirty="0" smtClean="0"/>
              <a:t>Query soft key status</a:t>
            </a:r>
          </a:p>
          <a:p>
            <a:pPr lvl="3" eaLnBrk="1" hangingPunct="1"/>
            <a:r>
              <a:rPr lang="en-US" dirty="0" smtClean="0"/>
              <a:t>Read speed dial</a:t>
            </a:r>
          </a:p>
          <a:p>
            <a:pPr lvl="3" eaLnBrk="1" hangingPunct="1"/>
            <a:r>
              <a:rPr lang="en-US" dirty="0" smtClean="0"/>
              <a:t>Determine who is on hold</a:t>
            </a:r>
          </a:p>
          <a:p>
            <a:pPr lvl="3" eaLnBrk="1" hangingPunct="1"/>
            <a:r>
              <a:rPr lang="en-US" dirty="0" smtClean="0"/>
              <a:t>And many others. </a:t>
            </a:r>
          </a:p>
          <a:p>
            <a:pPr eaLnBrk="1" hangingPunct="1"/>
            <a:endParaRPr lang="en-US" dirty="0" smtClean="0"/>
          </a:p>
        </p:txBody>
      </p:sp>
      <p:sp>
        <p:nvSpPr>
          <p:cNvPr id="4" name="Slide Number Placeholder 3"/>
          <p:cNvSpPr>
            <a:spLocks noGrp="1"/>
          </p:cNvSpPr>
          <p:nvPr>
            <p:ph type="sldNum" sz="quarter" idx="10"/>
          </p:nvPr>
        </p:nvSpPr>
        <p:spPr/>
        <p:txBody>
          <a:bodyPr/>
          <a:lstStyle/>
          <a:p>
            <a:fld id="{8D123712-0AC4-4389-99ED-CE186620FEC1}"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Cisco is committed to providing accessible products and solutions, improving the way </a:t>
            </a:r>
            <a:r>
              <a:rPr lang="en-US" i="1" dirty="0" smtClean="0"/>
              <a:t>all people</a:t>
            </a:r>
            <a:r>
              <a:rPr lang="en-US" dirty="0" smtClean="0"/>
              <a:t> – including those with disabilities – work, live, play and learn. </a:t>
            </a:r>
          </a:p>
          <a:p>
            <a:endParaRPr lang="en-US" dirty="0" smtClean="0"/>
          </a:p>
          <a:p>
            <a:r>
              <a:rPr lang="en-US" dirty="0" smtClean="0"/>
              <a:t>Cisco has a team of accessibility specialists who are working to make products, Websites and documentation accessible. This team teaches and encourages Cisco employees to design accessible products:</a:t>
            </a:r>
          </a:p>
          <a:p>
            <a:pPr lvl="1"/>
            <a:r>
              <a:rPr lang="en-US" dirty="0" smtClean="0"/>
              <a:t>This includes creating design standards, updating product development processes, and providing training to all levels within the organization. </a:t>
            </a:r>
          </a:p>
          <a:p>
            <a:pPr lvl="1"/>
            <a:endParaRPr lang="en-US" dirty="0" smtClean="0"/>
          </a:p>
          <a:p>
            <a:r>
              <a:rPr lang="en-US" dirty="0" smtClean="0"/>
              <a:t>Cisco is committed to creating products that meet legal requirements for Cisco and Cisco customers</a:t>
            </a:r>
          </a:p>
          <a:p>
            <a:endParaRPr lang="en-US" dirty="0" smtClean="0"/>
          </a:p>
          <a:p>
            <a:r>
              <a:rPr lang="en-US" dirty="0" smtClean="0"/>
              <a:t>Importantly, Cisco recognizes that making accessible products is </a:t>
            </a:r>
            <a:r>
              <a:rPr lang="en-US" b="1" dirty="0" smtClean="0"/>
              <a:t>THE RIGHT THING TO DO</a:t>
            </a:r>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24FF32B-C324-4717-B3F5-F976FB6512DF}" type="slidenum">
              <a:rPr lang="en-US"/>
              <a:pPr/>
              <a:t>34</a:t>
            </a:fld>
            <a:endParaRPr lang="en-US"/>
          </a:p>
        </p:txBody>
      </p:sp>
      <p:sp>
        <p:nvSpPr>
          <p:cNvPr id="39939" name="Rectangle 2"/>
          <p:cNvSpPr>
            <a:spLocks noGrp="1" noRot="1" noChangeAspect="1" noChangeArrowheads="1" noTextEdit="1"/>
          </p:cNvSpPr>
          <p:nvPr>
            <p:ph type="sldImg"/>
          </p:nvPr>
        </p:nvSpPr>
        <p:spPr>
          <a:xfrm>
            <a:off x="796925" y="244475"/>
            <a:ext cx="5321300" cy="3990975"/>
          </a:xfrm>
          <a:ln/>
        </p:spPr>
      </p:sp>
      <p:sp>
        <p:nvSpPr>
          <p:cNvPr id="39940" name="Rectangle 3"/>
          <p:cNvSpPr>
            <a:spLocks noGrp="1" noChangeArrowheads="1"/>
          </p:cNvSpPr>
          <p:nvPr>
            <p:ph type="body" idx="1"/>
          </p:nvPr>
        </p:nvSpPr>
        <p:spPr>
          <a:xfrm>
            <a:off x="395176" y="4375995"/>
            <a:ext cx="5989859" cy="4255013"/>
          </a:xfrm>
          <a:noFill/>
          <a:ln/>
        </p:spPr>
        <p:txBody>
          <a:bodyPr/>
          <a:lstStyle/>
          <a:p>
            <a:pPr eaLnBrk="1" hangingPunct="1"/>
            <a:r>
              <a:rPr lang="en-US" dirty="0" smtClean="0"/>
              <a:t>This slide shows the key accessibility features for the mobility impaired</a:t>
            </a:r>
            <a:r>
              <a:rPr lang="en-US" baseline="0" dirty="0" smtClean="0"/>
              <a:t> users.</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8D123712-0AC4-4389-99ED-CE186620FEC1}"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In addition to helping the visually impaired, IP Blue also has solutions for people who are mobility impaired. </a:t>
            </a:r>
          </a:p>
          <a:p>
            <a:pPr eaLnBrk="1" hangingPunct="1"/>
            <a:endParaRPr lang="en-US" dirty="0" smtClean="0"/>
          </a:p>
          <a:p>
            <a:pPr eaLnBrk="1" hangingPunct="1"/>
            <a:r>
              <a:rPr lang="en-US" dirty="0" smtClean="0"/>
              <a:t>As we discussed earlier, the IP Blue System is fully accessible through keyboard navigation; it is also compatible with speech recognition software, such as Dragon Natural Speaking. This allows someone who does not have the use of their hands to provide basic voice commands to operate an enterprise-class phone. </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8D123712-0AC4-4389-99ED-CE186620FEC1}"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visit our accessibility portal for more information on Cisco and accessibility.</a:t>
            </a:r>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24FF32B-C324-4717-B3F5-F976FB6512DF}" type="slidenum">
              <a:rPr lang="en-US"/>
              <a:pPr/>
              <a:t>6</a:t>
            </a:fld>
            <a:endParaRPr lang="en-US"/>
          </a:p>
        </p:txBody>
      </p:sp>
      <p:sp>
        <p:nvSpPr>
          <p:cNvPr id="39939" name="Rectangle 2"/>
          <p:cNvSpPr>
            <a:spLocks noGrp="1" noRot="1" noChangeAspect="1" noChangeArrowheads="1" noTextEdit="1"/>
          </p:cNvSpPr>
          <p:nvPr>
            <p:ph type="sldImg"/>
          </p:nvPr>
        </p:nvSpPr>
        <p:spPr>
          <a:xfrm>
            <a:off x="796925" y="244475"/>
            <a:ext cx="5321300" cy="3990975"/>
          </a:xfrm>
          <a:ln/>
        </p:spPr>
      </p:sp>
      <p:sp>
        <p:nvSpPr>
          <p:cNvPr id="39940" name="Rectangle 3"/>
          <p:cNvSpPr>
            <a:spLocks noGrp="1" noChangeArrowheads="1"/>
          </p:cNvSpPr>
          <p:nvPr>
            <p:ph type="body" idx="1"/>
          </p:nvPr>
        </p:nvSpPr>
        <p:spPr>
          <a:xfrm>
            <a:off x="395176" y="4375995"/>
            <a:ext cx="5989859" cy="4255013"/>
          </a:xfrm>
          <a:noFill/>
          <a:ln/>
        </p:spPr>
        <p:txBody>
          <a:bodyPr/>
          <a:lstStyle/>
          <a:p>
            <a:pPr eaLnBrk="1" hangingPunct="1"/>
            <a:r>
              <a:rPr lang="en-US" smtClean="0"/>
              <a:t>This is a great summary of the accessibility features of the Cisco Unified IP Phone for the Hearing Impaired. You can also view this on our Website: http://www.cisco.com/en/US/about/responsibility/accessibility/products/ip_phone_hearing_impaired.html</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All Cisco Unified IP Phones are hearing aid compatible (</a:t>
            </a:r>
            <a:r>
              <a:rPr lang="en-US" dirty="0" err="1" smtClean="0"/>
              <a:t>HAC</a:t>
            </a:r>
            <a:r>
              <a:rPr lang="en-US" dirty="0" smtClean="0"/>
              <a:t>)</a:t>
            </a:r>
          </a:p>
          <a:p>
            <a:pPr lvl="2" eaLnBrk="1" hangingPunct="1"/>
            <a:r>
              <a:rPr lang="en-US" dirty="0" smtClean="0"/>
              <a:t>Our phones are FCC part 68 compliant, which includes hearing aid compatible (</a:t>
            </a:r>
            <a:r>
              <a:rPr lang="en-US" dirty="0" err="1" smtClean="0"/>
              <a:t>HAC</a:t>
            </a:r>
            <a:r>
              <a:rPr lang="en-US" dirty="0" smtClean="0"/>
              <a:t>) compliant. </a:t>
            </a:r>
          </a:p>
          <a:p>
            <a:pPr eaLnBrk="1" hangingPunct="1"/>
            <a:endParaRPr lang="en-US" dirty="0" smtClean="0"/>
          </a:p>
          <a:p>
            <a:pPr eaLnBrk="1" hangingPunct="1"/>
            <a:r>
              <a:rPr lang="en-US" dirty="0" smtClean="0"/>
              <a:t>The phone allows hearing aid to magnetically couple with the receiver on the handset to ensure proper reception of call.</a:t>
            </a:r>
          </a:p>
          <a:p>
            <a:pPr eaLnBrk="1" hangingPunct="1"/>
            <a:endParaRPr lang="en-US" dirty="0" smtClean="0"/>
          </a:p>
          <a:p>
            <a:pPr eaLnBrk="1" hangingPunct="1"/>
            <a:r>
              <a:rPr lang="en-US" dirty="0" smtClean="0"/>
              <a:t>The Cisco Unified IP Phone also works with 3</a:t>
            </a:r>
            <a:r>
              <a:rPr lang="en-US" baseline="30000" dirty="0" smtClean="0"/>
              <a:t>rd</a:t>
            </a:r>
            <a:r>
              <a:rPr lang="en-US" dirty="0" smtClean="0"/>
              <a:t> party amplifiers for increased volume range (sometimes people don’t think they need – or don’t want – a hearing aid. They prefer to increase the volume)</a:t>
            </a:r>
          </a:p>
          <a:p>
            <a:pPr lvl="2" eaLnBrk="1" hangingPunct="1"/>
            <a:r>
              <a:rPr lang="en-US" dirty="0" smtClean="0">
                <a:cs typeface="Times New Roman" charset="0"/>
              </a:rPr>
              <a:t>The Walker Inline Handset Amplifier </a:t>
            </a:r>
            <a:r>
              <a:rPr lang="en-US" dirty="0" err="1" smtClean="0">
                <a:cs typeface="Times New Roman" charset="0"/>
              </a:rPr>
              <a:t>W10</a:t>
            </a:r>
            <a:r>
              <a:rPr lang="en-US" dirty="0" smtClean="0">
                <a:cs typeface="Times New Roman" charset="0"/>
              </a:rPr>
              <a:t> is an "inline" model that goes works with our existing </a:t>
            </a:r>
            <a:r>
              <a:rPr lang="en-US" dirty="0" err="1" smtClean="0">
                <a:cs typeface="Times New Roman" charset="0"/>
              </a:rPr>
              <a:t>79xx</a:t>
            </a:r>
            <a:r>
              <a:rPr lang="en-US" dirty="0" smtClean="0">
                <a:cs typeface="Times New Roman" charset="0"/>
              </a:rPr>
              <a:t> handset.  It can either be battery powered, or use an AC power wall adapter:</a:t>
            </a:r>
          </a:p>
          <a:p>
            <a:pPr lvl="2" eaLnBrk="1" hangingPunct="1"/>
            <a:r>
              <a:rPr lang="en-US" dirty="0" smtClean="0">
                <a:cs typeface="Times New Roman" charset="0"/>
              </a:rPr>
              <a:t>The Walker Clarity CE-100 has been discontinued, and has been replaced by the CE-125.  Both models only work via battery power, and are also "inline" amplifier that work with the existing </a:t>
            </a:r>
            <a:r>
              <a:rPr lang="en-US" dirty="0" err="1" smtClean="0">
                <a:cs typeface="Times New Roman" charset="0"/>
              </a:rPr>
              <a:t>79xx</a:t>
            </a:r>
            <a:r>
              <a:rPr lang="en-US" dirty="0" smtClean="0">
                <a:cs typeface="Times New Roman" charset="0"/>
              </a:rPr>
              <a:t> phone handset.</a:t>
            </a:r>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TTY Works over VoIP. Some of our competitors make inaccurate claims that TTY does not work over VoIP – that is simply untrue. You will find a white paper entitled “"TTY &amp; </a:t>
            </a:r>
            <a:r>
              <a:rPr lang="en-US" dirty="0" err="1" smtClean="0"/>
              <a:t>TDD</a:t>
            </a:r>
            <a:r>
              <a:rPr lang="en-US" dirty="0" smtClean="0"/>
              <a:t> over VoIP: Dispelling the Packet Loss Myth" on our Website. http://www.cisco.com/wwl/regaffairs/images/pdf/Dispelling_the_Packet_Loss_Myth.pdf</a:t>
            </a:r>
          </a:p>
          <a:p>
            <a:pPr eaLnBrk="1" hangingPunct="1"/>
            <a:endParaRPr lang="en-US" dirty="0" smtClean="0"/>
          </a:p>
          <a:p>
            <a:pPr eaLnBrk="1" hangingPunct="1"/>
            <a:r>
              <a:rPr lang="en-US" dirty="0" smtClean="0"/>
              <a:t>Cisco Unified IP Phones support both acoustic coupling and direct connect</a:t>
            </a:r>
          </a:p>
          <a:p>
            <a:pPr eaLnBrk="1" hangingPunct="1"/>
            <a:r>
              <a:rPr lang="en-US" dirty="0" smtClean="0"/>
              <a:t>___________________________________________________________________</a:t>
            </a:r>
          </a:p>
          <a:p>
            <a:pPr eaLnBrk="1" hangingPunct="1"/>
            <a:r>
              <a:rPr lang="en-US" b="1" dirty="0" smtClean="0"/>
              <a:t>BACKGROUND INFORMATION</a:t>
            </a:r>
          </a:p>
          <a:p>
            <a:pPr eaLnBrk="1" hangingPunct="1"/>
            <a:r>
              <a:rPr lang="en-US" b="1" dirty="0" smtClean="0"/>
              <a:t>Q. Do TTY/</a:t>
            </a:r>
            <a:r>
              <a:rPr lang="en-US" b="1" dirty="0" err="1" smtClean="0"/>
              <a:t>TDD</a:t>
            </a:r>
            <a:r>
              <a:rPr lang="en-US" b="1" dirty="0" smtClean="0"/>
              <a:t> work over an IP telephony/voice over IP (VoIP) network?</a:t>
            </a:r>
            <a:br>
              <a:rPr lang="en-US" b="1" dirty="0" smtClean="0"/>
            </a:br>
            <a:r>
              <a:rPr lang="en-US" dirty="0" smtClean="0"/>
              <a:t>A. Yes. While poorly designed IP networks with packet loss can degrade TTY/</a:t>
            </a:r>
            <a:r>
              <a:rPr lang="en-US" dirty="0" err="1" smtClean="0"/>
              <a:t>TDD</a:t>
            </a:r>
            <a:r>
              <a:rPr lang="en-US" dirty="0" smtClean="0"/>
              <a:t> performance, Cisco's IP telephony networks provide reliable and robust support for TTY/</a:t>
            </a:r>
            <a:r>
              <a:rPr lang="en-US" dirty="0" err="1" smtClean="0"/>
              <a:t>TDD</a:t>
            </a:r>
            <a:r>
              <a:rPr lang="en-US" dirty="0" smtClean="0"/>
              <a:t> services when designed with quality of service (</a:t>
            </a:r>
            <a:r>
              <a:rPr lang="en-US" dirty="0" err="1" smtClean="0"/>
              <a:t>QoS</a:t>
            </a:r>
            <a:r>
              <a:rPr lang="en-US" dirty="0" smtClean="0"/>
              <a:t>), or prioritization, features. </a:t>
            </a:r>
          </a:p>
          <a:p>
            <a:pPr eaLnBrk="1" hangingPunct="1"/>
            <a:endParaRPr lang="en-US" dirty="0" smtClean="0"/>
          </a:p>
          <a:p>
            <a:pPr eaLnBrk="1" hangingPunct="1"/>
            <a:r>
              <a:rPr lang="en-US" dirty="0" smtClean="0"/>
              <a:t>For more information about IP packet loss, see Cisco's white paper entitled "</a:t>
            </a:r>
            <a:r>
              <a:rPr lang="en-US" dirty="0" smtClean="0">
                <a:hlinkClick r:id="rId3"/>
              </a:rPr>
              <a:t>TTY &amp; </a:t>
            </a:r>
            <a:r>
              <a:rPr lang="en-US" dirty="0" err="1" smtClean="0">
                <a:hlinkClick r:id="rId3"/>
              </a:rPr>
              <a:t>TDD</a:t>
            </a:r>
            <a:r>
              <a:rPr lang="en-US" dirty="0" smtClean="0">
                <a:hlinkClick r:id="rId3"/>
              </a:rPr>
              <a:t> over VoIP: Dispelling the Packet Loss Myth</a:t>
            </a:r>
            <a:r>
              <a:rPr lang="en-US" dirty="0" smtClean="0"/>
              <a:t>"   (PDF - 42 KB)</a:t>
            </a:r>
          </a:p>
          <a:p>
            <a:pPr eaLnBrk="1" hangingPunct="1"/>
            <a:r>
              <a:rPr lang="en-US" dirty="0" smtClean="0"/>
              <a:t>http://www.cisco.com/wwl/regaffairs/images/pdf/Dispelling_the_Packet_Loss_Myth.pdf</a:t>
            </a:r>
          </a:p>
          <a:p>
            <a:pPr eaLnBrk="1" hangingPunct="1"/>
            <a:endParaRPr lang="en-US" b="1" dirty="0" smtClean="0"/>
          </a:p>
          <a:p>
            <a:pPr eaLnBrk="1" hangingPunct="1"/>
            <a:r>
              <a:rPr lang="en-US" b="1" dirty="0" smtClean="0"/>
              <a:t>Q. How do TTY/</a:t>
            </a:r>
            <a:r>
              <a:rPr lang="en-US" b="1" dirty="0" err="1" smtClean="0"/>
              <a:t>TDD</a:t>
            </a:r>
            <a:r>
              <a:rPr lang="en-US" b="1" dirty="0" smtClean="0"/>
              <a:t> devices connect to a VoIP network?</a:t>
            </a:r>
            <a:br>
              <a:rPr lang="en-US" b="1" dirty="0" smtClean="0"/>
            </a:br>
            <a:r>
              <a:rPr lang="en-US" b="1" dirty="0" smtClean="0"/>
              <a:t>A</a:t>
            </a:r>
            <a:r>
              <a:rPr lang="en-US" dirty="0" smtClean="0"/>
              <a:t>. There are two types of connections for TTY/</a:t>
            </a:r>
            <a:r>
              <a:rPr lang="en-US" dirty="0" err="1" smtClean="0"/>
              <a:t>TDD</a:t>
            </a:r>
            <a:r>
              <a:rPr lang="en-US" dirty="0" smtClean="0"/>
              <a:t> devices: direct connection and acoustic coupling. The preferred method is a direct connection, where a TTY with an RJ-11 analog line option is plugged directly into a Cisco foreign exchange station (</a:t>
            </a:r>
            <a:r>
              <a:rPr lang="en-US" dirty="0" err="1" smtClean="0"/>
              <a:t>FXS</a:t>
            </a:r>
            <a:r>
              <a:rPr lang="en-US" dirty="0" smtClean="0"/>
              <a:t>) port. A TTY/</a:t>
            </a:r>
            <a:r>
              <a:rPr lang="en-US" dirty="0" err="1" smtClean="0"/>
              <a:t>TDD</a:t>
            </a:r>
            <a:r>
              <a:rPr lang="en-US" dirty="0" smtClean="0"/>
              <a:t> device can also connect by acoustic coupling, where the phone handset is placed onto a coupling device on the TTY/</a:t>
            </a:r>
            <a:r>
              <a:rPr lang="en-US" dirty="0" err="1" smtClean="0"/>
              <a:t>TDD</a:t>
            </a:r>
            <a:r>
              <a:rPr lang="en-US" dirty="0" smtClean="0"/>
              <a:t>.</a:t>
            </a:r>
          </a:p>
          <a:p>
            <a:pPr eaLnBrk="1" hangingPunct="1"/>
            <a:endParaRPr lang="en-US" b="1" u="sng" dirty="0" smtClean="0"/>
          </a:p>
          <a:p>
            <a:pPr eaLnBrk="1" hangingPunct="1"/>
            <a:r>
              <a:rPr lang="en-US" b="1" u="sng" dirty="0" smtClean="0"/>
              <a:t>Background information on TTY: </a:t>
            </a:r>
          </a:p>
          <a:p>
            <a:pPr eaLnBrk="1" hangingPunct="1"/>
            <a:r>
              <a:rPr lang="en-US" b="1" u="sng" dirty="0" smtClean="0"/>
              <a:t>Telephone for the Deaf is called a TTY or </a:t>
            </a:r>
            <a:r>
              <a:rPr lang="en-US" b="1" u="sng" dirty="0" err="1" smtClean="0"/>
              <a:t>TDD</a:t>
            </a:r>
            <a:endParaRPr lang="en-US" b="1" u="sng" dirty="0" smtClean="0"/>
          </a:p>
          <a:p>
            <a:pPr eaLnBrk="1" hangingPunct="1"/>
            <a:r>
              <a:rPr lang="en-US" dirty="0" smtClean="0"/>
              <a:t>Provides a tool for people who cannot communicate via speech or hearing on the phone</a:t>
            </a:r>
          </a:p>
          <a:p>
            <a:pPr eaLnBrk="1" hangingPunct="1"/>
            <a:r>
              <a:rPr lang="en-US" dirty="0" smtClean="0"/>
              <a:t>Is a “Real-time” text communication tool  </a:t>
            </a:r>
          </a:p>
          <a:p>
            <a:pPr eaLnBrk="1" hangingPunct="1"/>
            <a:r>
              <a:rPr lang="en-US" dirty="0" smtClean="0"/>
              <a:t>Required to support access to relay operators</a:t>
            </a:r>
          </a:p>
          <a:p>
            <a:pPr eaLnBrk="1" hangingPunct="1"/>
            <a:r>
              <a:rPr lang="en-US" dirty="0" smtClean="0"/>
              <a:t>Many different types</a:t>
            </a:r>
          </a:p>
          <a:p>
            <a:pPr lvl="1" eaLnBrk="1" hangingPunct="1"/>
            <a:r>
              <a:rPr lang="en-US" dirty="0" smtClean="0"/>
              <a:t>Acoustically coupled, direct connect, or PC based applications</a:t>
            </a:r>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Cisco Unity can be configured to work with TTY/</a:t>
            </a:r>
            <a:r>
              <a:rPr lang="en-US" dirty="0" err="1" smtClean="0"/>
              <a:t>TDD</a:t>
            </a:r>
            <a:r>
              <a:rPr lang="en-US" dirty="0" smtClean="0"/>
              <a:t> machines</a:t>
            </a:r>
          </a:p>
          <a:p>
            <a:pPr eaLnBrk="1" hangingPunct="1"/>
            <a:endParaRPr lang="en-US" dirty="0" smtClean="0"/>
          </a:p>
          <a:p>
            <a:pPr eaLnBrk="1" hangingPunct="1"/>
            <a:r>
              <a:rPr lang="en-US" dirty="0" smtClean="0"/>
              <a:t>Cisco Unity can deliver TTY prompt sets for TTY users. This is similar to what voice users would hear, but transmitted to a TTY device. It allows TTY users to send and receive voice messages to and from anyone in the enterprise.</a:t>
            </a:r>
          </a:p>
          <a:p>
            <a:pPr eaLnBrk="1" hangingPunct="1"/>
            <a:endParaRPr lang="en-US" dirty="0" smtClean="0"/>
          </a:p>
          <a:p>
            <a:pPr eaLnBrk="1" hangingPunct="1"/>
            <a:r>
              <a:rPr lang="en-US" dirty="0" smtClean="0"/>
              <a:t>To help non-TTY users, Unity has tools that plug into MS Outlook that convert the TTY tones into plain text and vice versa. This allows a  TTY user to communicate with everyone in the enterprise, even if they don’t have a TTY machine at their desk.</a:t>
            </a:r>
          </a:p>
          <a:p>
            <a:pPr eaLnBrk="1" hangingPunct="1"/>
            <a:endParaRPr lang="en-US" dirty="0" smtClean="0"/>
          </a:p>
          <a:p>
            <a:pPr eaLnBrk="1" hangingPunct="1"/>
            <a:r>
              <a:rPr lang="en-US" dirty="0" smtClean="0"/>
              <a:t>By pulling TTY messages through a unified messaging system, you are decoding over a LAN environment that will take a fraction of a second vs. pulling data through TTY devices at 45 baud. </a:t>
            </a:r>
          </a:p>
          <a:p>
            <a:pPr lvl="1"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Cisco </a:t>
            </a:r>
            <a:r>
              <a:rPr lang="en-US" dirty="0" err="1" smtClean="0"/>
              <a:t>IVR</a:t>
            </a:r>
            <a:r>
              <a:rPr lang="en-US" dirty="0" smtClean="0"/>
              <a:t> can be configured to support plain TTY prompts.</a:t>
            </a:r>
          </a:p>
          <a:p>
            <a:pPr eaLnBrk="1" hangingPunct="1"/>
            <a:endParaRPr lang="en-US" dirty="0" smtClean="0"/>
          </a:p>
          <a:p>
            <a:pPr eaLnBrk="1" hangingPunct="1"/>
            <a:r>
              <a:rPr lang="en-US" dirty="0" smtClean="0"/>
              <a:t>Cisco has tools* that will allow you to generate TTY prompts that can be loaded into the Cisco </a:t>
            </a:r>
            <a:r>
              <a:rPr lang="en-US" dirty="0" err="1" smtClean="0"/>
              <a:t>IVR</a:t>
            </a:r>
            <a:r>
              <a:rPr lang="en-US" dirty="0" smtClean="0"/>
              <a:t> System</a:t>
            </a:r>
          </a:p>
          <a:p>
            <a:pPr eaLnBrk="1" hangingPunct="1"/>
            <a:endParaRPr lang="en-US" dirty="0" smtClean="0"/>
          </a:p>
          <a:p>
            <a:pPr eaLnBrk="1" hangingPunct="1"/>
            <a:r>
              <a:rPr lang="en-US" dirty="0" smtClean="0"/>
              <a:t>These prompts are native to Cisco Unity Auto Attendant </a:t>
            </a:r>
          </a:p>
          <a:p>
            <a:pPr eaLnBrk="1" hangingPunct="1"/>
            <a:endParaRPr lang="en-US" dirty="0" smtClean="0"/>
          </a:p>
          <a:p>
            <a:pPr eaLnBrk="1" hangingPunct="1"/>
            <a:r>
              <a:rPr lang="en-US" dirty="0" smtClean="0"/>
              <a:t>*tools are part of TTY Angel, found on Unity Tools Website. </a:t>
            </a:r>
          </a:p>
          <a:p>
            <a:pPr eaLnBrk="1" hangingPunct="1"/>
            <a:endParaRPr lang="en-US" dirty="0" smtClean="0"/>
          </a:p>
          <a:p>
            <a:pPr eaLnBrk="1" hangingPunct="1"/>
            <a:r>
              <a:rPr lang="en-US" u="sng" dirty="0" smtClean="0"/>
              <a:t>Technical Notes: </a:t>
            </a:r>
          </a:p>
          <a:p>
            <a:pPr eaLnBrk="1" hangingPunct="1"/>
            <a:r>
              <a:rPr lang="en-US" dirty="0" smtClean="0"/>
              <a:t>Unity Auto Attendant:</a:t>
            </a:r>
          </a:p>
          <a:p>
            <a:pPr eaLnBrk="1" hangingPunct="1"/>
            <a:r>
              <a:rPr lang="en-US" dirty="0" smtClean="0"/>
              <a:t>Requires </a:t>
            </a:r>
            <a:r>
              <a:rPr lang="en-US" dirty="0" err="1" smtClean="0"/>
              <a:t>DTMF</a:t>
            </a:r>
            <a:r>
              <a:rPr lang="en-US" dirty="0" smtClean="0"/>
              <a:t> tones to navigate with TTY</a:t>
            </a:r>
          </a:p>
          <a:p>
            <a:pPr eaLnBrk="1" hangingPunct="1"/>
            <a:r>
              <a:rPr lang="en-US" dirty="0" smtClean="0"/>
              <a:t>Configurations:  two phone numbers are required – one for TTY and one for voice. </a:t>
            </a:r>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smtClean="0"/>
              <a:t>352.staging.</a:t>
            </a:r>
            <a:r>
              <a:rPr lang="en-US" b="1" i="1" smtClean="0"/>
              <a:t>purple</a:t>
            </a:r>
            <a:r>
              <a:rPr lang="en-US" i="1" smtClean="0"/>
              <a:t>.us/uploads/docs/</a:t>
            </a:r>
            <a:r>
              <a:rPr lang="en-US" b="1" i="1" smtClean="0"/>
              <a:t>PurpleVRS</a:t>
            </a:r>
            <a:r>
              <a:rPr lang="en-US" i="1" smtClean="0"/>
              <a:t>_forE20.pdf</a:t>
            </a:r>
            <a:endParaRPr lang="en-US" smtClean="0"/>
          </a:p>
          <a:p>
            <a:endParaRPr lang="en-US" dirty="0"/>
          </a:p>
        </p:txBody>
      </p:sp>
      <p:sp>
        <p:nvSpPr>
          <p:cNvPr id="4" name="Slide Number Placeholder 3"/>
          <p:cNvSpPr>
            <a:spLocks noGrp="1"/>
          </p:cNvSpPr>
          <p:nvPr>
            <p:ph type="sldNum" sz="quarter" idx="10"/>
          </p:nvPr>
        </p:nvSpPr>
        <p:spPr/>
        <p:txBody>
          <a:bodyPr/>
          <a:lstStyle/>
          <a:p>
            <a:fld id="{8D123712-0AC4-4389-99ED-CE186620FEC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39" name="Rectangle 38"/>
          <p:cNvSpPr/>
          <p:nvPr userDrawn="1"/>
        </p:nvSpPr>
        <p:spPr>
          <a:xfrm>
            <a:off x="3405352" y="594863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Rectangle 39"/>
          <p:cNvSpPr/>
          <p:nvPr userDrawn="1"/>
        </p:nvSpPr>
        <p:spPr>
          <a:xfrm>
            <a:off x="1460939" y="594863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ectangle 41"/>
          <p:cNvSpPr/>
          <p:nvPr userDrawn="1"/>
        </p:nvSpPr>
        <p:spPr>
          <a:xfrm>
            <a:off x="4771697" y="594863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Rounded Rectangle 42"/>
          <p:cNvSpPr/>
          <p:nvPr userDrawn="1"/>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ounded Rectangle 44"/>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ounded Rectangle 45"/>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Rounded Rectangle 46"/>
          <p:cNvSpPr/>
          <p:nvPr userDrawn="1"/>
        </p:nvSpPr>
        <p:spPr>
          <a:xfrm rot="10800000" flipH="1">
            <a:off x="5869870" y="6614159"/>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Rounded Rectangle 47"/>
          <p:cNvSpPr/>
          <p:nvPr userDrawn="1"/>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Rounded Rectangle 48"/>
          <p:cNvSpPr/>
          <p:nvPr userDrawn="1"/>
        </p:nvSpPr>
        <p:spPr>
          <a:xfrm rot="10800000" flipH="1">
            <a:off x="2191486"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Rounded Rectangle 49"/>
          <p:cNvSpPr/>
          <p:nvPr userDrawn="1"/>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Rounded Rectangle 50"/>
          <p:cNvSpPr/>
          <p:nvPr userDrawn="1"/>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Rounded Rectangle 51"/>
          <p:cNvSpPr/>
          <p:nvPr userDrawn="1"/>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Rounded Rectangle 52"/>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Rounded Rectangle 53"/>
          <p:cNvSpPr/>
          <p:nvPr userDrawn="1"/>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Rounded Rectangle 54"/>
          <p:cNvSpPr/>
          <p:nvPr userDrawn="1"/>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Rounded Rectangle 55"/>
          <p:cNvSpPr/>
          <p:nvPr userDrawn="1"/>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Rectangle 56"/>
          <p:cNvSpPr/>
          <p:nvPr userDrawn="1"/>
        </p:nvSpPr>
        <p:spPr>
          <a:xfrm>
            <a:off x="0" y="0"/>
            <a:ext cx="9129008" cy="637831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9"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88" name="Rectangle 87"/>
          <p:cNvSpPr/>
          <p:nvPr userDrawn="1"/>
        </p:nvSpPr>
        <p:spPr>
          <a:xfrm>
            <a:off x="1" y="6541294"/>
            <a:ext cx="9129008" cy="316706"/>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0"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5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4" name="Text Placeholder 13"/>
          <p:cNvSpPr>
            <a:spLocks noGrp="1"/>
          </p:cNvSpPr>
          <p:nvPr>
            <p:ph type="body" sz="quarter" idx="13" hasCustomPrompt="1"/>
          </p:nvPr>
        </p:nvSpPr>
        <p:spPr>
          <a:xfrm>
            <a:off x="4824413" y="295275"/>
            <a:ext cx="4122737" cy="83820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kumimoji="0" lang="en-US" sz="3600" b="0" i="0" u="none" strike="noStrike" kern="1200" cap="none" spc="0" normalizeH="0" baseline="0" noProof="0" dirty="0" smtClean="0">
                <a:ln>
                  <a:noFill/>
                </a:ln>
                <a:gradFill>
                  <a:gsLst>
                    <a:gs pos="0">
                      <a:srgbClr val="00B2F0"/>
                    </a:gs>
                    <a:gs pos="44000">
                      <a:srgbClr val="40FFFE"/>
                    </a:gs>
                    <a:gs pos="100000">
                      <a:srgbClr val="96CA4B"/>
                    </a:gs>
                  </a:gsLst>
                  <a:lin ang="4800000" scaled="0"/>
                </a:gradFill>
                <a:effectLst/>
                <a:uLnTx/>
                <a:uFillTx/>
                <a:latin typeface="+mj-lt"/>
                <a:ea typeface="+mj-ea"/>
                <a:cs typeface="+mj-cs"/>
              </a:rPr>
              <a:t>Two Column</a:t>
            </a:r>
            <a:br>
              <a:rPr kumimoji="0" lang="en-US" sz="3600" b="0" i="0" u="none" strike="noStrike" kern="1200" cap="none" spc="0" normalizeH="0" baseline="0" noProof="0" dirty="0" smtClean="0">
                <a:ln>
                  <a:noFill/>
                </a:ln>
                <a:gradFill>
                  <a:gsLst>
                    <a:gs pos="0">
                      <a:srgbClr val="00B2F0"/>
                    </a:gs>
                    <a:gs pos="44000">
                      <a:srgbClr val="40FFFE"/>
                    </a:gs>
                    <a:gs pos="100000">
                      <a:srgbClr val="96CA4B"/>
                    </a:gs>
                  </a:gsLst>
                  <a:lin ang="4800000" scaled="0"/>
                </a:gradFill>
                <a:effectLst/>
                <a:uLnTx/>
                <a:uFillTx/>
                <a:latin typeface="+mj-lt"/>
                <a:ea typeface="+mj-ea"/>
                <a:cs typeface="+mj-cs"/>
              </a:rPr>
            </a:br>
            <a:r>
              <a:rPr kumimoji="0" lang="en-US" sz="3600" b="0" i="0" u="none" strike="noStrike" kern="1200" cap="none" spc="0" normalizeH="0" baseline="0" noProof="0" dirty="0" smtClean="0">
                <a:ln>
                  <a:noFill/>
                </a:ln>
                <a:gradFill>
                  <a:gsLst>
                    <a:gs pos="0">
                      <a:srgbClr val="00B2F0"/>
                    </a:gs>
                    <a:gs pos="44000">
                      <a:srgbClr val="40FFFE"/>
                    </a:gs>
                    <a:gs pos="100000">
                      <a:srgbClr val="96CA4B"/>
                    </a:gs>
                  </a:gsLst>
                  <a:lin ang="4800000" scaled="0"/>
                </a:gradFill>
                <a:effectLst/>
                <a:uLnTx/>
                <a:uFillTx/>
                <a:latin typeface="+mj-lt"/>
                <a:ea typeface="+mj-ea"/>
                <a:cs typeface="+mj-cs"/>
              </a:rPr>
              <a:t>Title Right</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5"/>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a:t>
            </a:r>
            <a:br>
              <a:rPr lang="en-US" dirty="0" smtClean="0"/>
            </a:br>
            <a:r>
              <a:rPr lang="en-US" dirty="0" smtClean="0"/>
              <a:t>Goes Here</a:t>
            </a:r>
            <a:endParaRPr lang="en-US" dirty="0"/>
          </a:p>
        </p:txBody>
      </p:sp>
      <p:sp>
        <p:nvSpPr>
          <p:cNvPr id="49" name="Rectangle 3"/>
          <p:cNvSpPr>
            <a:spLocks noChangeArrowheads="1"/>
          </p:cNvSpPr>
          <p:nvPr/>
        </p:nvSpPr>
        <p:spPr bwMode="hidden">
          <a:xfrm>
            <a:off x="0" y="0"/>
            <a:ext cx="9144000" cy="177800"/>
          </a:xfrm>
          <a:prstGeom prst="rect">
            <a:avLst/>
          </a:prstGeom>
          <a:solidFill>
            <a:srgbClr val="08252E"/>
          </a:solidFill>
          <a:ln w="25400" algn="ctr">
            <a:noFill/>
            <a:miter lim="800000"/>
            <a:headEnd/>
            <a:tailEnd/>
          </a:ln>
          <a:effectLst/>
        </p:spPr>
        <p:txBody>
          <a:bodyPr wrap="none" anchor="ctr"/>
          <a:lstStyle/>
          <a:p>
            <a:endParaRPr lang="en-US" dirty="0">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7" y="777667"/>
            <a:ext cx="89319" cy="5287676"/>
          </a:xfrm>
          <a:prstGeom prst="rect">
            <a:avLst/>
          </a:prstGeom>
          <a:noFill/>
          <a:ln>
            <a:noFill/>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xmlns:p14="http://schemas.microsoft.com/office/powerpoint/2010/mai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0"/>
            <a:ext cx="908367" cy="480227"/>
            <a:chOff x="609600" y="528537"/>
            <a:chExt cx="1444734" cy="763789"/>
          </a:xfrm>
          <a:solidFill>
            <a:schemeClr val="bg1"/>
          </a:soli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chemeClr val="bg2"/>
                </a:solidFill>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chemeClr val="bg2"/>
                </a:solidFill>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chemeClr val="bg2"/>
                </a:solidFill>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chemeClr val="bg2"/>
                </a:solidFill>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chemeClr val="bg2"/>
                </a:solidFill>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chemeClr val="bg2"/>
                </a:solidFill>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chemeClr val="bg2"/>
                </a:solidFill>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2"/>
                </a:solidFill>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chemeClr val="bg2"/>
                </a:solidFill>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chemeClr val="bg2"/>
                </a:solidFill>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2"/>
                </a:solidFill>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chemeClr val="bg2"/>
                </a:solidFill>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chemeClr val="bg2"/>
                </a:solidFill>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chemeClr val="bg2"/>
                </a:solidFill>
                <a:latin typeface="+mj-lt"/>
              </a:endParaRPr>
            </a:p>
          </p:txBody>
        </p:sp>
      </p:gr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57" name="Rectangle 56"/>
          <p:cNvSpPr/>
          <p:nvPr userDrawn="1"/>
        </p:nvSpPr>
        <p:spPr>
          <a:xfrm>
            <a:off x="0" y="0"/>
            <a:ext cx="9129008" cy="637831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4"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88" name="Rectangle 87"/>
          <p:cNvSpPr/>
          <p:nvPr userDrawn="1"/>
        </p:nvSpPr>
        <p:spPr>
          <a:xfrm>
            <a:off x="1" y="6541294"/>
            <a:ext cx="9129008" cy="316706"/>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0"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2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xmlns:p14="http://schemas.microsoft.com/office/powerpoint/2010/mai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9"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6"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6"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2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2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Picture Placeholder 4"/>
          <p:cNvSpPr>
            <a:spLocks noGrp="1"/>
          </p:cNvSpPr>
          <p:nvPr>
            <p:ph type="pic" sz="quarter" idx="10" hasCustomPrompt="1"/>
          </p:nvPr>
        </p:nvSpPr>
        <p:spPr>
          <a:xfrm>
            <a:off x="333375" y="310896"/>
            <a:ext cx="8474869" cy="6054185"/>
          </a:xfrm>
          <a:ln>
            <a:solidFill>
              <a:srgbClr val="08252E"/>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 name="Group 3"/>
          <p:cNvGrpSpPr/>
          <p:nvPr userDrawn="1"/>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4"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4" name="Rounded Rectangle 63"/>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5" name="Rounded Rectangle 6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66" name="Rounded Rectangle 65"/>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7" name="Rounded Rectangle 66"/>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8" name="Rounded Rectangle 67"/>
          <p:cNvSpPr/>
          <p:nvPr userDrawn="1"/>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a:t>
            </a:r>
            <a:r>
              <a:rPr lang="en-US" sz="600" baseline="0" dirty="0" smtClean="0">
                <a:solidFill>
                  <a:srgbClr val="FFFFFF"/>
                </a:solidFill>
                <a:latin typeface="+mj-lt"/>
              </a:rPr>
              <a:t> </a:t>
            </a:r>
            <a:r>
              <a:rPr lang="en-US" sz="600" dirty="0" smtClean="0">
                <a:solidFill>
                  <a:srgbClr val="FFFFFF"/>
                </a:solidFill>
                <a:latin typeface="+mj-lt"/>
              </a:rPr>
              <a:t>Cisco and/or its affiliates. All rights reserved.</a:t>
            </a:r>
            <a:endParaRPr lang="en-US" sz="600" dirty="0">
              <a:solidFill>
                <a:srgbClr val="FFFFFF"/>
              </a:solidFill>
              <a:latin typeface="+mj-lt"/>
            </a:endParaRP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72"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00"/>
                                        <p:tgtEl>
                                          <p:spTgt spid="1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00"/>
                                        <p:tgtEl>
                                          <p:spTgt spid="1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00"/>
                                        <p:tgtEl>
                                          <p:spTgt spid="17"/>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4"/>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6"/>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8"/>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1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5"/>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7"/>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00"/>
                                        <p:tgtEl>
                                          <p:spTgt spid="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700"/>
                                        <p:tgtEl>
                                          <p:spTgt spid="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700"/>
                                        <p:tgtEl>
                                          <p:spTgt spid="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700"/>
                                        <p:tgtEl>
                                          <p:spTgt spid="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6" name="Freeform 35"/>
          <p:cNvSpPr>
            <a:spLocks/>
          </p:cNvSpPr>
          <p:nvPr userDrawn="1"/>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700"/>
                                        <p:tgtEl>
                                          <p:spTgt spid="4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700"/>
                                        <p:tgtEl>
                                          <p:spTgt spid="41"/>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700"/>
                                        <p:tgtEl>
                                          <p:spTgt spid="42"/>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00"/>
                                        <p:tgtEl>
                                          <p:spTgt spid="4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700"/>
                                        <p:tgtEl>
                                          <p:spTgt spid="44"/>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700"/>
                                        <p:tgtEl>
                                          <p:spTgt spid="45"/>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00"/>
                                        <p:tgtEl>
                                          <p:spTgt spid="4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700"/>
                                        <p:tgtEl>
                                          <p:spTgt spid="47"/>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39"/>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1"/>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3"/>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5"/>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47"/>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0"/>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2"/>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4"/>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6"/>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00"/>
                                        <p:tgtEl>
                                          <p:spTgt spid="36"/>
                                        </p:tgtEl>
                                      </p:cBhvr>
                                    </p:animEffect>
                                  </p:childTnLst>
                                </p:cTn>
                              </p:par>
                              <p:par>
                                <p:cTn id="58" presetID="10" presetClass="entr" presetSubtype="0" fill="hold" nodeType="withEffect">
                                  <p:stCondLst>
                                    <p:cond delay="1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700"/>
                                        <p:tgtEl>
                                          <p:spTgt spid="19"/>
                                        </p:tgtEl>
                                      </p:cBhvr>
                                    </p:animEffect>
                                  </p:childTnLst>
                                </p:cTn>
                              </p:par>
                              <p:par>
                                <p:cTn id="61" presetID="10" presetClass="entr" presetSubtype="0" fill="hold" nodeType="withEffect">
                                  <p:stCondLst>
                                    <p:cond delay="2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00"/>
                                        <p:tgtEl>
                                          <p:spTgt spid="38"/>
                                        </p:tgtEl>
                                      </p:cBhvr>
                                    </p:animEffect>
                                  </p:childTnLst>
                                </p:cTn>
                              </p:par>
                              <p:par>
                                <p:cTn id="64" presetID="10" presetClass="entr" presetSubtype="0" fill="hold" nodeType="withEffect">
                                  <p:stCondLst>
                                    <p:cond delay="3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00"/>
                                        <p:tgtEl>
                                          <p:spTgt spid="35"/>
                                        </p:tgtEl>
                                      </p:cBhvr>
                                    </p:animEffect>
                                  </p:childTnLst>
                                </p:cTn>
                              </p:par>
                              <p:par>
                                <p:cTn id="67" presetID="10" presetClass="entr" presetSubtype="0" fill="hold" nodeType="withEffect">
                                  <p:stCondLst>
                                    <p:cond delay="40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31" name="Group 30"/>
          <p:cNvGrpSpPr/>
          <p:nvPr userDrawn="1"/>
        </p:nvGrpSpPr>
        <p:grpSpPr>
          <a:xfrm>
            <a:off x="-12700"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6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8"/>
            <a:ext cx="8694295" cy="3357797"/>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08252E"/>
          </a:solidFill>
          <a:ln w="25400" algn="ctr">
            <a:noFill/>
            <a:miter lim="800000"/>
            <a:headEnd/>
            <a:tailEnd/>
          </a:ln>
          <a:effectLst/>
        </p:spPr>
        <p:txBody>
          <a:bodyPr wrap="none" anchor="ctr"/>
          <a:lstStyle/>
          <a:p>
            <a:endParaRPr lang="en-US" dirty="0">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9"/>
            <a:ext cx="8694295" cy="1757670"/>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08252E"/>
          </a:solidFill>
          <a:ln w="25400" algn="ctr">
            <a:noFill/>
            <a:miter lim="800000"/>
            <a:headEnd/>
            <a:tailEnd/>
          </a:ln>
          <a:effectLst/>
        </p:spPr>
        <p:txBody>
          <a:bodyPr wrap="none" anchor="ctr"/>
          <a:lstStyle/>
          <a:p>
            <a:endParaRPr lang="en-US" dirty="0">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85000"/>
                  </a:schemeClr>
                </a:solidFill>
              </a:defRPr>
            </a:lvl1pPr>
          </a:lstStyle>
          <a:p>
            <a:pPr lvl="0"/>
            <a:r>
              <a:rPr lang="en-US" dirty="0" smtClean="0"/>
              <a:t>Source Name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36"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8" name="Picture 7" descr="bottom bar.jpg"/>
          <p:cNvPicPr>
            <a:picLocks noChangeAspect="1"/>
          </p:cNvPicPr>
          <p:nvPr/>
        </p:nvPicPr>
        <p:blipFill>
          <a:blip r:embed="rId36" cstate="print"/>
          <a:srcRect l="140" r="337"/>
          <a:stretch>
            <a:fillRect/>
          </a:stretch>
        </p:blipFill>
        <p:spPr>
          <a:xfrm>
            <a:off x="353616" y="6378339"/>
            <a:ext cx="8436769" cy="162912"/>
          </a:xfrm>
          <a:prstGeom prst="rect">
            <a:avLst/>
          </a:prstGeom>
        </p:spPr>
      </p:pic>
    </p:spTree>
  </p:cSld>
  <p:clrMap bg1="lt1" tx1="dk1" bg2="lt2" tx2="dk2" accent1="accent1" accent2="accent2" accent3="accent3" accent4="accent4" accent5="accent5" accent6="accent6" hlink="hlink" folHlink="folHlink"/>
  <p:sldLayoutIdLst>
    <p:sldLayoutId id="2147483899" r:id="rId1"/>
    <p:sldLayoutId id="2147483935" r:id="rId2"/>
    <p:sldLayoutId id="2147483936" r:id="rId3"/>
    <p:sldLayoutId id="2147483937" r:id="rId4"/>
    <p:sldLayoutId id="2147483900" r:id="rId5"/>
    <p:sldLayoutId id="214748393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3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1" r:id="rId27"/>
    <p:sldLayoutId id="2147483922" r:id="rId28"/>
    <p:sldLayoutId id="2147483923" r:id="rId29"/>
    <p:sldLayoutId id="2147483924" r:id="rId30"/>
    <p:sldLayoutId id="2147483925" r:id="rId31"/>
    <p:sldLayoutId id="2147483926" r:id="rId32"/>
    <p:sldLayoutId id="2147483927" r:id="rId33"/>
    <p:sldLayoutId id="2147483938" r:id="rId34"/>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www.nextalk.com/" TargetMode="Externa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hyperlink" Target="http://www.clearcaptions.com/cisco/" TargetMode="External"/><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e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www.accessaphone.com/index.php/ip-tty" TargetMode="External"/><Relationship Id="rId4" Type="http://schemas.openxmlformats.org/officeDocument/2006/relationships/image" Target="../media/image28.jpe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www.singlewire.com/" TargetMode="External"/><Relationship Id="rId4" Type="http://schemas.openxmlformats.org/officeDocument/2006/relationships/image" Target="../media/image30.jpe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www.connevans.co.uk/store/viewProduct.do?id=1463)" TargetMode="External"/><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www.cisco.com/web/about/responsibility/accessibility/legal_regulatory/vpats.html" TargetMode="External"/><Relationship Id="rId4" Type="http://schemas.openxmlformats.org/officeDocument/2006/relationships/hyperlink" Target="http://www.cisco.com/en/US/docs/voice_ip_comm/cuipph/all_models/accessibility/english/user/guide/access_70.html"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hyperlink" Target="http://www.ipblue.com/products2.html" TargetMode="External"/><Relationship Id="rId4" Type="http://schemas.openxmlformats.org/officeDocument/2006/relationships/image" Target="../media/image45.jpeg"/><Relationship Id="rId5"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hyperlink" Target="http://www.ipblue.com/products2.html" TargetMode="External"/><Relationship Id="rId4" Type="http://schemas.openxmlformats.org/officeDocument/2006/relationships/image" Target="../media/image45.jpeg"/><Relationship Id="rId5"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www.cisco.com/go/accessibilit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8.jpeg"/><Relationship Id="rId3"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000" smtClean="0"/>
              <a:t>Innovation in Accessibility with Cisco Unified Communications Solution</a:t>
            </a:r>
            <a:endParaRPr lang="en-US" sz="4000" spc="0" dirty="0"/>
          </a:p>
        </p:txBody>
      </p:sp>
      <p:sp>
        <p:nvSpPr>
          <p:cNvPr id="9" name="Text Placeholder 8"/>
          <p:cNvSpPr>
            <a:spLocks noGrp="1"/>
          </p:cNvSpPr>
          <p:nvPr>
            <p:ph type="body" sz="quarter" idx="10"/>
          </p:nvPr>
        </p:nvSpPr>
        <p:spPr/>
        <p:txBody>
          <a:bodyPr/>
          <a:lstStyle/>
          <a:p>
            <a:r>
              <a:rPr smtClean="0"/>
              <a:t>For more information, contact: accessibility@cisco.com</a:t>
            </a:r>
          </a:p>
          <a:p>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79815"/>
            <a:ext cx="8588861" cy="838200"/>
          </a:xfrm>
        </p:spPr>
        <p:txBody>
          <a:bodyPr/>
          <a:lstStyle/>
          <a:p>
            <a:r>
              <a:rPr dirty="0" smtClean="0"/>
              <a:t>C</a:t>
            </a:r>
            <a:r>
              <a:rPr lang="en-US" dirty="0" smtClean="0"/>
              <a:t>isco’s IVR and Auto Attendant</a:t>
            </a:r>
            <a:endParaRPr lang="en-US" dirty="0"/>
          </a:p>
        </p:txBody>
      </p:sp>
      <p:sp>
        <p:nvSpPr>
          <p:cNvPr id="5" name="Text Placeholder 4"/>
          <p:cNvSpPr>
            <a:spLocks noGrp="1"/>
          </p:cNvSpPr>
          <p:nvPr>
            <p:ph type="body" sz="quarter" idx="10"/>
          </p:nvPr>
        </p:nvSpPr>
        <p:spPr>
          <a:xfrm>
            <a:off x="239713" y="1629918"/>
            <a:ext cx="4827587" cy="4965192"/>
          </a:xfrm>
        </p:spPr>
        <p:txBody>
          <a:bodyPr/>
          <a:lstStyle/>
          <a:p>
            <a:pPr marL="280988" indent="-280988"/>
            <a:r>
              <a:rPr sz="2800" smtClean="0"/>
              <a:t>Cisco IVR Systems</a:t>
            </a:r>
          </a:p>
          <a:p>
            <a:pPr marL="688975" lvl="1" indent="1588">
              <a:buFont typeface="Courier New" pitchFamily="49" charset="0"/>
              <a:buChar char="o"/>
            </a:pPr>
            <a:r>
              <a:rPr sz="2400" smtClean="0"/>
              <a:t> Can record TTY prompts for IVR systems playback</a:t>
            </a:r>
          </a:p>
          <a:p>
            <a:pPr marL="280988" indent="-280988"/>
            <a:r>
              <a:rPr sz="2800" smtClean="0"/>
              <a:t>Unity and Unity Connection Auto Attendant </a:t>
            </a:r>
          </a:p>
          <a:p>
            <a:pPr marL="688975" lvl="1" indent="1588">
              <a:buFont typeface="Courier New" pitchFamily="49" charset="0"/>
              <a:buChar char="o"/>
            </a:pPr>
            <a:r>
              <a:rPr sz="2400" smtClean="0"/>
              <a:t> Has TTY and voice versions</a:t>
            </a:r>
          </a:p>
          <a:p>
            <a:endParaRPr lang="en-US" dirty="0" smtClean="0"/>
          </a:p>
        </p:txBody>
      </p:sp>
      <p:pic>
        <p:nvPicPr>
          <p:cNvPr id="6" name="Picture 5" descr="HIG00644[1].jpg"/>
          <p:cNvPicPr>
            <a:picLocks noChangeAspect="1"/>
          </p:cNvPicPr>
          <p:nvPr/>
        </p:nvPicPr>
        <p:blipFill>
          <a:blip r:embed="rId3"/>
          <a:stretch>
            <a:fillRect/>
          </a:stretch>
        </p:blipFill>
        <p:spPr>
          <a:xfrm>
            <a:off x="5265681" y="1727200"/>
            <a:ext cx="3878319" cy="3545892"/>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smtClean="0"/>
              <a:t>Cisco Video Relay Service Solution </a:t>
            </a:r>
            <a:br>
              <a:rPr smtClean="0"/>
            </a:br>
            <a:r>
              <a:rPr smtClean="0"/>
              <a:t>(U.S. only)</a:t>
            </a:r>
            <a:r>
              <a:rPr smtClean="0">
                <a:solidFill>
                  <a:schemeClr val="tx1"/>
                </a:solidFill>
              </a:rPr>
              <a:t> </a:t>
            </a:r>
            <a:endParaRPr lang="en-US" dirty="0"/>
          </a:p>
        </p:txBody>
      </p:sp>
      <p:sp>
        <p:nvSpPr>
          <p:cNvPr id="5" name="Text Placeholder 4"/>
          <p:cNvSpPr>
            <a:spLocks noGrp="1"/>
          </p:cNvSpPr>
          <p:nvPr>
            <p:ph type="body" sz="quarter" idx="10"/>
          </p:nvPr>
        </p:nvSpPr>
        <p:spPr>
          <a:xfrm>
            <a:off x="239713" y="1744218"/>
            <a:ext cx="4827587" cy="4965192"/>
          </a:xfrm>
        </p:spPr>
        <p:txBody>
          <a:bodyPr/>
          <a:lstStyle/>
          <a:p>
            <a:pPr marL="233363">
              <a:lnSpc>
                <a:spcPct val="75000"/>
              </a:lnSpc>
              <a:spcBef>
                <a:spcPct val="30000"/>
              </a:spcBef>
            </a:pPr>
            <a:r>
              <a:rPr dirty="0" smtClean="0"/>
              <a:t>Diversity and Innovation in the Workplace</a:t>
            </a:r>
          </a:p>
          <a:p>
            <a:pPr marL="233363">
              <a:lnSpc>
                <a:spcPct val="75000"/>
              </a:lnSpc>
              <a:spcBef>
                <a:spcPct val="30000"/>
              </a:spcBef>
              <a:buFontTx/>
              <a:buChar char="•"/>
            </a:pPr>
            <a:r>
              <a:rPr dirty="0" smtClean="0"/>
              <a:t>Delivery of Video services that can benefit people who rely on non verbal communciations (sign language)</a:t>
            </a:r>
          </a:p>
          <a:p>
            <a:pPr marL="233363">
              <a:lnSpc>
                <a:spcPct val="75000"/>
              </a:lnSpc>
              <a:spcBef>
                <a:spcPct val="30000"/>
              </a:spcBef>
              <a:buFontTx/>
              <a:buChar char="•"/>
            </a:pPr>
            <a:r>
              <a:rPr dirty="0" smtClean="0"/>
              <a:t>Cisco E20, SIP</a:t>
            </a:r>
          </a:p>
          <a:p>
            <a:pPr marL="233363">
              <a:lnSpc>
                <a:spcPct val="75000"/>
              </a:lnSpc>
              <a:spcBef>
                <a:spcPct val="30000"/>
              </a:spcBef>
              <a:buFontTx/>
              <a:buChar char="•"/>
            </a:pPr>
            <a:r>
              <a:rPr dirty="0" smtClean="0"/>
              <a:t>Cisco Unified Communications Manager </a:t>
            </a:r>
            <a:r>
              <a:rPr lang="en-US" dirty="0"/>
              <a:t>8</a:t>
            </a:r>
            <a:r>
              <a:rPr dirty="0" smtClean="0"/>
              <a:t>.</a:t>
            </a:r>
            <a:r>
              <a:rPr dirty="0" smtClean="0"/>
              <a:t>x better</a:t>
            </a:r>
          </a:p>
          <a:p>
            <a:pPr marL="233363">
              <a:lnSpc>
                <a:spcPct val="75000"/>
              </a:lnSpc>
              <a:spcBef>
                <a:spcPct val="30000"/>
              </a:spcBef>
              <a:buFontTx/>
              <a:buChar char="•"/>
            </a:pPr>
            <a:r>
              <a:rPr dirty="0" smtClean="0"/>
              <a:t>Cisco Unified </a:t>
            </a:r>
            <a:r>
              <a:rPr dirty="0" smtClean="0">
                <a:solidFill>
                  <a:srgbClr val="FFFFFF"/>
                </a:solidFill>
              </a:rPr>
              <a:t>Border Element, IOS 12.4 or better</a:t>
            </a:r>
          </a:p>
          <a:p>
            <a:pPr marL="233363">
              <a:lnSpc>
                <a:spcPct val="75000"/>
              </a:lnSpc>
              <a:spcBef>
                <a:spcPct val="30000"/>
              </a:spcBef>
              <a:buFontTx/>
              <a:buChar char="•"/>
            </a:pPr>
            <a:r>
              <a:rPr dirty="0" smtClean="0">
                <a:solidFill>
                  <a:srgbClr val="FFFFFF"/>
                </a:solidFill>
              </a:rPr>
              <a:t>VRS – Purple Communications</a:t>
            </a:r>
          </a:p>
          <a:p>
            <a:pPr marL="690563" lvl="1" indent="-228600">
              <a:lnSpc>
                <a:spcPct val="75000"/>
              </a:lnSpc>
              <a:spcBef>
                <a:spcPct val="30000"/>
              </a:spcBef>
              <a:buFont typeface="Courier New" pitchFamily="49" charset="0"/>
              <a:buChar char="o"/>
            </a:pPr>
            <a:r>
              <a:rPr dirty="0" smtClean="0">
                <a:solidFill>
                  <a:srgbClr val="FFFFFF"/>
                </a:solidFill>
              </a:rPr>
              <a:t>business@purple.us </a:t>
            </a:r>
          </a:p>
          <a:p>
            <a:pPr marL="690563" lvl="1" indent="-228600">
              <a:lnSpc>
                <a:spcPct val="75000"/>
              </a:lnSpc>
              <a:spcBef>
                <a:spcPct val="30000"/>
              </a:spcBef>
              <a:buFont typeface="Courier New" pitchFamily="49" charset="0"/>
              <a:buChar char="o"/>
            </a:pPr>
            <a:r>
              <a:rPr dirty="0" smtClean="0">
                <a:solidFill>
                  <a:srgbClr val="FFFFFF"/>
                </a:solidFill>
              </a:rPr>
              <a:t>www.purple.us/corporations</a:t>
            </a:r>
            <a:endParaRPr sz="2200" dirty="0" smtClean="0">
              <a:solidFill>
                <a:srgbClr val="FFFFFF"/>
              </a:solidFill>
            </a:endParaRPr>
          </a:p>
          <a:p>
            <a:pPr marL="233363">
              <a:lnSpc>
                <a:spcPct val="75000"/>
              </a:lnSpc>
              <a:spcBef>
                <a:spcPct val="30000"/>
              </a:spcBef>
              <a:buFontTx/>
              <a:buChar char="•"/>
            </a:pPr>
            <a:endParaRPr dirty="0" smtClean="0"/>
          </a:p>
          <a:p>
            <a:endParaRPr lang="en-US" dirty="0" smtClean="0"/>
          </a:p>
        </p:txBody>
      </p:sp>
      <p:pic>
        <p:nvPicPr>
          <p:cNvPr id="6" name="Picture 5" descr="vrs.bmp"/>
          <p:cNvPicPr>
            <a:picLocks noChangeAspect="1"/>
          </p:cNvPicPr>
          <p:nvPr/>
        </p:nvPicPr>
        <p:blipFill>
          <a:blip r:embed="rId3"/>
          <a:stretch>
            <a:fillRect/>
          </a:stretch>
        </p:blipFill>
        <p:spPr>
          <a:xfrm>
            <a:off x="5633338" y="1790699"/>
            <a:ext cx="2678415" cy="3181349"/>
          </a:xfrm>
          <a:prstGeom prst="rect">
            <a:avLst/>
          </a:prstGeom>
        </p:spPr>
      </p:pic>
    </p:spTree>
    <p:extLst>
      <p:ext uri="{BB962C8B-B14F-4D97-AF65-F5344CB8AC3E}">
        <p14:creationId xmlns:p14="http://schemas.microsoft.com/office/powerpoint/2010/main" val="22313379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dirty="0" smtClean="0"/>
              <a:t>Cisco Unified 9951 and 9971 IP Phones </a:t>
            </a:r>
            <a:r>
              <a:rPr sz="2800" dirty="0" smtClean="0"/>
              <a:t>Video Capabilities</a:t>
            </a:r>
            <a:endParaRPr lang="en-US" dirty="0"/>
          </a:p>
        </p:txBody>
      </p:sp>
      <p:sp>
        <p:nvSpPr>
          <p:cNvPr id="5" name="Text Placeholder 4"/>
          <p:cNvSpPr>
            <a:spLocks noGrp="1"/>
          </p:cNvSpPr>
          <p:nvPr>
            <p:ph type="body" sz="quarter" idx="10"/>
          </p:nvPr>
        </p:nvSpPr>
        <p:spPr>
          <a:xfrm>
            <a:off x="239713" y="3333750"/>
            <a:ext cx="8389937" cy="2838450"/>
          </a:xfrm>
        </p:spPr>
        <p:txBody>
          <a:bodyPr>
            <a:noAutofit/>
          </a:bodyPr>
          <a:lstStyle/>
          <a:p>
            <a:pPr marL="236538" indent="-236538" defTabSz="814388">
              <a:spcBef>
                <a:spcPct val="50000"/>
              </a:spcBef>
              <a:buClr>
                <a:schemeClr val="tx2"/>
              </a:buClr>
              <a:buSzPct val="100000"/>
            </a:pPr>
            <a:r>
              <a:rPr sz="1600" dirty="0" smtClean="0"/>
              <a:t>Advanced video IP phones allow individuals to communicate (Sign Language, Lip Reading…) through video </a:t>
            </a:r>
            <a:r>
              <a:rPr sz="1600" dirty="0"/>
              <a:t>c</a:t>
            </a:r>
            <a:r>
              <a:rPr sz="1600" dirty="0" smtClean="0"/>
              <a:t>onferencing</a:t>
            </a:r>
          </a:p>
          <a:p>
            <a:pPr marL="236538" indent="-236538" defTabSz="814388">
              <a:spcBef>
                <a:spcPct val="50000"/>
              </a:spcBef>
              <a:buClr>
                <a:schemeClr val="tx2"/>
              </a:buClr>
              <a:buSzPct val="100000"/>
            </a:pPr>
            <a:r>
              <a:rPr lang="en-US" sz="1600" dirty="0" smtClean="0"/>
              <a:t>Ad Hoc and MeetMe Video </a:t>
            </a:r>
            <a:r>
              <a:rPr lang="en-US" sz="1600" dirty="0"/>
              <a:t>Conferencing </a:t>
            </a:r>
            <a:r>
              <a:rPr lang="en-US" sz="1600" dirty="0" smtClean="0"/>
              <a:t>requires router DSPs or an </a:t>
            </a:r>
            <a:r>
              <a:rPr lang="en-US" sz="1600" dirty="0"/>
              <a:t>MCU (Audio conferencing supported </a:t>
            </a:r>
            <a:r>
              <a:rPr lang="en-US" sz="1600" dirty="0" smtClean="0"/>
              <a:t>natively)</a:t>
            </a:r>
          </a:p>
          <a:p>
            <a:pPr marL="236538" indent="-236538" defTabSz="814388">
              <a:lnSpc>
                <a:spcPct val="120000"/>
              </a:lnSpc>
              <a:spcBef>
                <a:spcPct val="50000"/>
              </a:spcBef>
              <a:buClr>
                <a:schemeClr val="tx2"/>
              </a:buClr>
              <a:buSzPct val="100000"/>
            </a:pPr>
            <a:r>
              <a:rPr lang="en-US" sz="1600" dirty="0" smtClean="0"/>
              <a:t>Standard </a:t>
            </a:r>
            <a:r>
              <a:rPr lang="en-US" sz="1600" dirty="0"/>
              <a:t>H.264 </a:t>
            </a:r>
            <a:r>
              <a:rPr lang="en-US" sz="1600" dirty="0" smtClean="0"/>
              <a:t>video </a:t>
            </a:r>
            <a:r>
              <a:rPr lang="en-US" sz="1600" dirty="0"/>
              <a:t>c</a:t>
            </a:r>
            <a:r>
              <a:rPr lang="en-US" sz="1600" dirty="0" smtClean="0"/>
              <a:t>odec support for </a:t>
            </a:r>
            <a:r>
              <a:rPr lang="en-US" sz="1600" dirty="0"/>
              <a:t>interoperability with most </a:t>
            </a:r>
            <a:r>
              <a:rPr lang="en-US" sz="1600" dirty="0" smtClean="0"/>
              <a:t>new videoconferencing systems</a:t>
            </a:r>
          </a:p>
          <a:p>
            <a:pPr marL="236538" indent="-236538" defTabSz="814388">
              <a:lnSpc>
                <a:spcPct val="120000"/>
              </a:lnSpc>
              <a:spcBef>
                <a:spcPct val="50000"/>
              </a:spcBef>
              <a:buClr>
                <a:schemeClr val="tx2"/>
              </a:buClr>
              <a:buSzPct val="100000"/>
            </a:pPr>
            <a:r>
              <a:rPr lang="en-US" sz="1600" dirty="0" smtClean="0"/>
              <a:t>W360p video quality</a:t>
            </a:r>
            <a:endParaRPr lang="en-US" sz="1600" dirty="0"/>
          </a:p>
          <a:p>
            <a:pPr marL="236538" indent="-236538" defTabSz="814388">
              <a:spcBef>
                <a:spcPct val="50000"/>
              </a:spcBef>
              <a:buClr>
                <a:schemeClr val="tx2"/>
              </a:buClr>
              <a:buSzPct val="100000"/>
            </a:pPr>
            <a:r>
              <a:rPr lang="en-US" sz="1600" dirty="0"/>
              <a:t>9971: Backlit 5.6” Touchscreen </a:t>
            </a:r>
            <a:r>
              <a:rPr lang="en-US" sz="1600" dirty="0" smtClean="0"/>
              <a:t>Display, 9951: Backlit 5-inch diagonal display</a:t>
            </a:r>
          </a:p>
          <a:p>
            <a:pPr marL="236538" indent="-236538" defTabSz="814388">
              <a:spcBef>
                <a:spcPct val="50000"/>
              </a:spcBef>
              <a:buClr>
                <a:schemeClr val="tx2"/>
              </a:buClr>
              <a:buSzPct val="100000"/>
            </a:pPr>
            <a:r>
              <a:rPr lang="en-US" sz="1600" dirty="0" smtClean="0"/>
              <a:t>VRS/VRI Solution with Purple Communications (CUCM &amp; CUBE)</a:t>
            </a:r>
            <a:endParaRPr sz="1600" dirty="0" smtClean="0"/>
          </a:p>
        </p:txBody>
      </p:sp>
      <p:grpSp>
        <p:nvGrpSpPr>
          <p:cNvPr id="2" name="Group 1"/>
          <p:cNvGrpSpPr/>
          <p:nvPr/>
        </p:nvGrpSpPr>
        <p:grpSpPr>
          <a:xfrm>
            <a:off x="1170938" y="1339444"/>
            <a:ext cx="6802124" cy="1880006"/>
            <a:chOff x="622300" y="1339444"/>
            <a:chExt cx="6802124" cy="1880006"/>
          </a:xfrm>
        </p:grpSpPr>
        <p:pic>
          <p:nvPicPr>
            <p:cNvPr id="6" name="Picture 15"/>
            <p:cNvPicPr>
              <a:picLocks noChangeAspect="1"/>
            </p:cNvPicPr>
            <p:nvPr/>
          </p:nvPicPr>
          <p:blipFill>
            <a:blip r:embed="rId3"/>
            <a:srcRect/>
            <a:stretch>
              <a:fillRect/>
            </a:stretch>
          </p:blipFill>
          <p:spPr bwMode="auto">
            <a:xfrm>
              <a:off x="622300" y="1339850"/>
              <a:ext cx="2349500" cy="1879600"/>
            </a:xfrm>
            <a:prstGeom prst="rect">
              <a:avLst/>
            </a:prstGeom>
            <a:noFill/>
            <a:ln w="9525">
              <a:noFill/>
              <a:miter lim="800000"/>
              <a:headEnd/>
              <a:tailEnd/>
            </a:ln>
          </p:spPr>
        </p:pic>
        <p:pic>
          <p:nvPicPr>
            <p:cNvPr id="2050" name="Picture 2" descr="Large 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416" y="1339444"/>
              <a:ext cx="2350008" cy="188000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21"/>
            <p:cNvCxnSpPr>
              <a:cxnSpLocks noChangeShapeType="1"/>
            </p:cNvCxnSpPr>
            <p:nvPr/>
          </p:nvCxnSpPr>
          <p:spPr bwMode="auto">
            <a:xfrm>
              <a:off x="1844675" y="1508126"/>
              <a:ext cx="4870450" cy="25399"/>
            </a:xfrm>
            <a:prstGeom prst="line">
              <a:avLst/>
            </a:prstGeom>
            <a:noFill/>
            <a:ln w="9525">
              <a:solidFill>
                <a:schemeClr val="tx2"/>
              </a:solidFill>
              <a:round/>
              <a:headEnd type="triangle" w="lg" len="med"/>
              <a:tailEnd type="triangle" w="lg" len="med"/>
            </a:ln>
          </p:spPr>
        </p:cxnSp>
      </p:grpSp>
    </p:spTree>
    <p:extLst>
      <p:ext uri="{BB962C8B-B14F-4D97-AF65-F5344CB8AC3E}">
        <p14:creationId xmlns:p14="http://schemas.microsoft.com/office/powerpoint/2010/main" val="24488021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dirty="0" smtClean="0"/>
              <a:t>Cisco Unified 8945 and 8941 IP Phones </a:t>
            </a:r>
            <a:r>
              <a:rPr sz="2800" dirty="0" smtClean="0"/>
              <a:t>Video Capabilities</a:t>
            </a:r>
            <a:endParaRPr lang="en-US" dirty="0"/>
          </a:p>
        </p:txBody>
      </p:sp>
      <p:sp>
        <p:nvSpPr>
          <p:cNvPr id="5" name="Text Placeholder 4"/>
          <p:cNvSpPr>
            <a:spLocks noGrp="1"/>
          </p:cNvSpPr>
          <p:nvPr>
            <p:ph type="body" sz="quarter" idx="10"/>
          </p:nvPr>
        </p:nvSpPr>
        <p:spPr>
          <a:xfrm>
            <a:off x="239713" y="3333750"/>
            <a:ext cx="8389937" cy="2838450"/>
          </a:xfrm>
        </p:spPr>
        <p:txBody>
          <a:bodyPr vert="horz" lIns="91440" tIns="45720" rIns="91440" bIns="45720" rtlCol="0">
            <a:noAutofit/>
          </a:bodyPr>
          <a:lstStyle/>
          <a:p>
            <a:pPr marL="236538" indent="-236538" defTabSz="814388">
              <a:spcBef>
                <a:spcPct val="50000"/>
              </a:spcBef>
              <a:buClr>
                <a:schemeClr val="tx2"/>
              </a:buClr>
              <a:buSzPct val="100000"/>
            </a:pPr>
            <a:r>
              <a:rPr sz="1600" dirty="0"/>
              <a:t>Affordable, business-grade, video IP phones allow individuals to communicate (Sign Language, Lip Reading…) through video conferencing</a:t>
            </a:r>
          </a:p>
          <a:p>
            <a:pPr marL="236538" indent="-236538" defTabSz="814388">
              <a:spcBef>
                <a:spcPct val="50000"/>
              </a:spcBef>
              <a:buClr>
                <a:schemeClr val="tx2"/>
              </a:buClr>
              <a:buSzPct val="100000"/>
            </a:pPr>
            <a:r>
              <a:rPr sz="1600" dirty="0"/>
              <a:t>Ad Hoc and MeetMe Video Conferencing requires router DSPs or an MCU</a:t>
            </a:r>
            <a:r>
              <a:rPr lang="en-US" sz="1600" dirty="0"/>
              <a:t> (Audio conferencing supported natively)</a:t>
            </a:r>
            <a:endParaRPr sz="1600" dirty="0"/>
          </a:p>
          <a:p>
            <a:pPr marL="236538" indent="-236538" defTabSz="814388">
              <a:spcBef>
                <a:spcPct val="50000"/>
              </a:spcBef>
              <a:buClr>
                <a:schemeClr val="tx2"/>
              </a:buClr>
              <a:buSzPct val="100000"/>
            </a:pPr>
            <a:r>
              <a:rPr lang="en-US" sz="1600" dirty="0"/>
              <a:t>Standard H.264 video codec support for interoperability with most new videoconferencing systems</a:t>
            </a:r>
          </a:p>
          <a:p>
            <a:pPr marL="236538" indent="-236538" defTabSz="814388">
              <a:spcBef>
                <a:spcPct val="50000"/>
              </a:spcBef>
              <a:buClr>
                <a:schemeClr val="tx2"/>
              </a:buClr>
              <a:buSzPct val="100000"/>
            </a:pPr>
            <a:r>
              <a:rPr lang="en-US" sz="1600" dirty="0"/>
              <a:t>W360p video quality</a:t>
            </a:r>
          </a:p>
          <a:p>
            <a:pPr marL="236538" indent="-236538" defTabSz="814388">
              <a:spcBef>
                <a:spcPct val="50000"/>
              </a:spcBef>
              <a:buClr>
                <a:schemeClr val="tx2"/>
              </a:buClr>
              <a:buSzPct val="100000"/>
            </a:pPr>
            <a:r>
              <a:rPr lang="en-US" sz="1600" dirty="0"/>
              <a:t>Backlit 5-inch diagonal display</a:t>
            </a:r>
            <a:endParaRPr sz="1600" dirty="0"/>
          </a:p>
          <a:p>
            <a:pPr marL="236538" indent="-236538" defTabSz="814388">
              <a:spcBef>
                <a:spcPct val="50000"/>
              </a:spcBef>
              <a:buClr>
                <a:schemeClr val="tx2"/>
              </a:buClr>
              <a:buSzPct val="100000"/>
            </a:pPr>
            <a:r>
              <a:rPr lang="en-US" sz="1600" dirty="0"/>
              <a:t>VRS/VRI </a:t>
            </a:r>
            <a:r>
              <a:rPr lang="en-US" sz="1600" dirty="0" smtClean="0"/>
              <a:t>Solution </a:t>
            </a:r>
            <a:r>
              <a:rPr lang="en-US" sz="1600" dirty="0"/>
              <a:t>with Purple Communications (CUCM &amp; CUBE)</a:t>
            </a:r>
          </a:p>
          <a:p>
            <a:pPr marL="236538" indent="-236538" defTabSz="814388">
              <a:spcBef>
                <a:spcPct val="50000"/>
              </a:spcBef>
              <a:buClr>
                <a:schemeClr val="tx2"/>
              </a:buClr>
              <a:buSzPct val="100000"/>
            </a:pPr>
            <a:endParaRPr sz="1600" dirty="0"/>
          </a:p>
          <a:p>
            <a:pPr marL="236538" indent="-236538" defTabSz="814388">
              <a:spcBef>
                <a:spcPct val="50000"/>
              </a:spcBef>
              <a:buClr>
                <a:schemeClr val="tx2"/>
              </a:buClr>
              <a:buSzPct val="100000"/>
            </a:pPr>
            <a:endParaRPr lang="en-US" sz="1600" dirty="0"/>
          </a:p>
        </p:txBody>
      </p:sp>
      <p:grpSp>
        <p:nvGrpSpPr>
          <p:cNvPr id="3" name="Group 2"/>
          <p:cNvGrpSpPr/>
          <p:nvPr/>
        </p:nvGrpSpPr>
        <p:grpSpPr>
          <a:xfrm>
            <a:off x="1237120" y="1409373"/>
            <a:ext cx="6669760" cy="1849415"/>
            <a:chOff x="622373" y="1409373"/>
            <a:chExt cx="6669760" cy="1849415"/>
          </a:xfrm>
        </p:grpSpPr>
        <p:pic>
          <p:nvPicPr>
            <p:cNvPr id="1026" name="Picture 2" descr="http://www.cisco.com/en/US/prod/collateral/voicesw/ps6788/phones/ps10451/ps11158/images/data_sheet_c78-6495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73" y="1409373"/>
              <a:ext cx="2350008" cy="1849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isco.com/en/US/prod/collateral/voicesw/ps6788/phones/ps10451/ps11158/images/data_sheet_c78-6495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125" y="1409373"/>
              <a:ext cx="2350008" cy="184941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21"/>
            <p:cNvCxnSpPr>
              <a:cxnSpLocks noChangeShapeType="1"/>
            </p:cNvCxnSpPr>
            <p:nvPr/>
          </p:nvCxnSpPr>
          <p:spPr bwMode="auto">
            <a:xfrm>
              <a:off x="2349062" y="1508126"/>
              <a:ext cx="4366063" cy="25399"/>
            </a:xfrm>
            <a:prstGeom prst="line">
              <a:avLst/>
            </a:prstGeom>
            <a:noFill/>
            <a:ln w="9525">
              <a:solidFill>
                <a:schemeClr val="tx2"/>
              </a:solidFill>
              <a:round/>
              <a:headEnd type="triangle" w="lg" len="med"/>
              <a:tailEnd type="triangle" w="lg" len="med"/>
            </a:ln>
          </p:spPr>
        </p:cxnSp>
      </p:grpSp>
    </p:spTree>
    <p:extLst>
      <p:ext uri="{BB962C8B-B14F-4D97-AF65-F5344CB8AC3E}">
        <p14:creationId xmlns:p14="http://schemas.microsoft.com/office/powerpoint/2010/main" val="14751399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dirty="0" smtClean="0"/>
              <a:t>Cisco Unified EX60 and EX90</a:t>
            </a:r>
            <a:br>
              <a:rPr dirty="0" smtClean="0"/>
            </a:br>
            <a:r>
              <a:rPr lang="en-US" sz="2800" dirty="0" smtClean="0"/>
              <a:t>Personal </a:t>
            </a:r>
            <a:r>
              <a:rPr sz="2800" dirty="0" smtClean="0"/>
              <a:t>Video Conferencing</a:t>
            </a:r>
            <a:endParaRPr lang="en-US" dirty="0"/>
          </a:p>
        </p:txBody>
      </p:sp>
      <p:sp>
        <p:nvSpPr>
          <p:cNvPr id="5" name="Text Placeholder 4"/>
          <p:cNvSpPr>
            <a:spLocks noGrp="1"/>
          </p:cNvSpPr>
          <p:nvPr>
            <p:ph type="body" sz="quarter" idx="10"/>
          </p:nvPr>
        </p:nvSpPr>
        <p:spPr>
          <a:xfrm>
            <a:off x="239713" y="3333750"/>
            <a:ext cx="8389937" cy="2838450"/>
          </a:xfrm>
        </p:spPr>
        <p:txBody>
          <a:bodyPr vert="horz" lIns="91440" tIns="45720" rIns="91440" bIns="45720" rtlCol="0">
            <a:noAutofit/>
          </a:bodyPr>
          <a:lstStyle/>
          <a:p>
            <a:pPr marL="236538" indent="-236538" defTabSz="814388">
              <a:spcBef>
                <a:spcPct val="50000"/>
              </a:spcBef>
              <a:buClr>
                <a:schemeClr val="tx2"/>
              </a:buClr>
              <a:buSzPct val="100000"/>
            </a:pPr>
            <a:r>
              <a:rPr lang="en-US" sz="1600" dirty="0"/>
              <a:t>Vivid, lifelike 1080p30 video, natural collaboration, and the simplicity of a touch screen interface</a:t>
            </a:r>
          </a:p>
          <a:p>
            <a:pPr marL="236538" indent="-236538" defTabSz="814388">
              <a:spcBef>
                <a:spcPct val="50000"/>
              </a:spcBef>
              <a:buClr>
                <a:schemeClr val="tx2"/>
              </a:buClr>
              <a:buSzPct val="100000"/>
            </a:pPr>
            <a:r>
              <a:rPr lang="en-US" sz="1600" dirty="0"/>
              <a:t>Standard H.261, H.263, H.263+ and H.264 video codec support for interoperability with most videoconferencing systems</a:t>
            </a:r>
          </a:p>
          <a:p>
            <a:pPr marL="236538" indent="-236538" defTabSz="814388">
              <a:spcBef>
                <a:spcPct val="50000"/>
              </a:spcBef>
              <a:buClr>
                <a:schemeClr val="tx2"/>
              </a:buClr>
              <a:buSzPct val="100000"/>
            </a:pPr>
            <a:r>
              <a:rPr lang="en-US" sz="1600" dirty="0"/>
              <a:t>1080p30 and 720p60 video quality (and subsets)</a:t>
            </a:r>
          </a:p>
          <a:p>
            <a:pPr marL="236538" indent="-236538" defTabSz="814388">
              <a:spcBef>
                <a:spcPct val="50000"/>
              </a:spcBef>
              <a:buClr>
                <a:schemeClr val="tx2"/>
              </a:buClr>
              <a:buSzPct val="100000"/>
            </a:pPr>
            <a:r>
              <a:rPr lang="en-US" sz="1600" dirty="0"/>
              <a:t>EX90: 24-in. LCD monitor, EX60: 21.5-in. LCD monitor</a:t>
            </a:r>
          </a:p>
          <a:p>
            <a:pPr lvl="2"/>
            <a:r>
              <a:rPr lang="en-US" dirty="0"/>
              <a:t>Use as PC monitor as well</a:t>
            </a:r>
            <a:endParaRPr dirty="0"/>
          </a:p>
          <a:p>
            <a:pPr marL="236538" indent="-236538" defTabSz="814388">
              <a:spcBef>
                <a:spcPct val="50000"/>
              </a:spcBef>
              <a:buClr>
                <a:schemeClr val="tx2"/>
              </a:buClr>
              <a:buSzPct val="100000"/>
            </a:pPr>
            <a:r>
              <a:rPr sz="1600" dirty="0"/>
              <a:t>Not compatible with VRS or VRI</a:t>
            </a:r>
          </a:p>
          <a:p>
            <a:pPr marL="236538" indent="-236538" defTabSz="814388">
              <a:spcBef>
                <a:spcPct val="50000"/>
              </a:spcBef>
              <a:buClr>
                <a:schemeClr val="tx2"/>
              </a:buClr>
              <a:buSzPct val="100000"/>
            </a:pPr>
            <a:endParaRPr sz="1600" dirty="0"/>
          </a:p>
          <a:p>
            <a:pPr marL="236538" indent="-236538" defTabSz="814388">
              <a:spcBef>
                <a:spcPct val="50000"/>
              </a:spcBef>
              <a:buClr>
                <a:schemeClr val="tx2"/>
              </a:buClr>
              <a:buSzPct val="100000"/>
            </a:pPr>
            <a:endParaRPr lang="en-US" sz="1600" dirty="0"/>
          </a:p>
        </p:txBody>
      </p:sp>
      <p:pic>
        <p:nvPicPr>
          <p:cNvPr id="5122" name="wp3000001" descr="data_sheet_c78-627494-1"/>
          <p:cNvPicPr>
            <a:picLocks noChangeAspect="1" noChangeArrowheads="1"/>
          </p:cNvPicPr>
          <p:nvPr/>
        </p:nvPicPr>
        <p:blipFill rotWithShape="1">
          <a:blip r:embed="rId3">
            <a:extLst>
              <a:ext uri="{28A0092B-C50C-407E-A947-70E740481C1C}">
                <a14:useLocalDpi xmlns:a14="http://schemas.microsoft.com/office/drawing/2010/main" val="0"/>
              </a:ext>
            </a:extLst>
          </a:blip>
          <a:srcRect r="2292" b="3615"/>
          <a:stretch/>
        </p:blipFill>
        <p:spPr bwMode="auto">
          <a:xfrm>
            <a:off x="3113691" y="1302087"/>
            <a:ext cx="2849788" cy="187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8182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dirty="0" smtClean="0"/>
              <a:t>Cisco SX20 Quick Set</a:t>
            </a:r>
            <a:br>
              <a:rPr dirty="0" smtClean="0"/>
            </a:br>
            <a:r>
              <a:rPr lang="en-US" sz="2800" dirty="0"/>
              <a:t>Quick </a:t>
            </a:r>
            <a:r>
              <a:rPr lang="en-US" sz="2800" dirty="0" smtClean="0"/>
              <a:t>Set™</a:t>
            </a:r>
            <a:r>
              <a:rPr sz="2800" dirty="0" smtClean="0"/>
              <a:t> Conferencing</a:t>
            </a:r>
            <a:endParaRPr lang="en-US" dirty="0"/>
          </a:p>
        </p:txBody>
      </p:sp>
      <p:sp>
        <p:nvSpPr>
          <p:cNvPr id="5" name="Text Placeholder 4"/>
          <p:cNvSpPr>
            <a:spLocks noGrp="1"/>
          </p:cNvSpPr>
          <p:nvPr>
            <p:ph type="body" sz="quarter" idx="10"/>
          </p:nvPr>
        </p:nvSpPr>
        <p:spPr>
          <a:xfrm>
            <a:off x="239713" y="3333750"/>
            <a:ext cx="8389937" cy="2838450"/>
          </a:xfrm>
        </p:spPr>
        <p:txBody>
          <a:bodyPr>
            <a:normAutofit fontScale="92500"/>
          </a:bodyPr>
          <a:lstStyle/>
          <a:p>
            <a:pPr marL="236538" indent="-236538" defTabSz="814388">
              <a:spcBef>
                <a:spcPct val="50000"/>
              </a:spcBef>
              <a:buClr>
                <a:schemeClr val="tx2"/>
              </a:buClr>
              <a:buSzPct val="100000"/>
            </a:pPr>
            <a:r>
              <a:rPr lang="en-US" dirty="0"/>
              <a:t>Easily turns any flat panel display into a flexible, powerful and sleek telepresence system with standards-compliant 1080p high definition video</a:t>
            </a:r>
          </a:p>
          <a:p>
            <a:pPr marL="236538" indent="-236538" defTabSz="814388">
              <a:lnSpc>
                <a:spcPct val="120000"/>
              </a:lnSpc>
              <a:spcBef>
                <a:spcPct val="50000"/>
              </a:spcBef>
              <a:buClr>
                <a:schemeClr val="tx2"/>
              </a:buClr>
              <a:buSzPct val="100000"/>
            </a:pPr>
            <a:r>
              <a:rPr lang="en-US" dirty="0" smtClean="0"/>
              <a:t>Standard </a:t>
            </a:r>
            <a:r>
              <a:rPr lang="en-US" dirty="0"/>
              <a:t>H.263, H.263+, </a:t>
            </a:r>
            <a:r>
              <a:rPr lang="en-US" dirty="0" smtClean="0"/>
              <a:t>and H.264 video </a:t>
            </a:r>
            <a:r>
              <a:rPr lang="en-US" dirty="0"/>
              <a:t>c</a:t>
            </a:r>
            <a:r>
              <a:rPr lang="en-US" dirty="0" smtClean="0"/>
              <a:t>odec support for </a:t>
            </a:r>
            <a:r>
              <a:rPr lang="en-US" dirty="0"/>
              <a:t>interoperability with most </a:t>
            </a:r>
            <a:r>
              <a:rPr lang="en-US" dirty="0" smtClean="0"/>
              <a:t>videoconferencing systems</a:t>
            </a:r>
          </a:p>
          <a:p>
            <a:pPr marL="236538" indent="-236538" defTabSz="814388">
              <a:lnSpc>
                <a:spcPct val="120000"/>
              </a:lnSpc>
              <a:spcBef>
                <a:spcPct val="50000"/>
              </a:spcBef>
              <a:buClr>
                <a:schemeClr val="tx2"/>
              </a:buClr>
              <a:buSzPct val="100000"/>
            </a:pPr>
            <a:r>
              <a:rPr lang="en-US" dirty="0" smtClean="0"/>
              <a:t>1080p60 video quality (and subsets)</a:t>
            </a:r>
          </a:p>
          <a:p>
            <a:pPr marL="236538" indent="-236538" defTabSz="814388">
              <a:spcBef>
                <a:spcPct val="50000"/>
              </a:spcBef>
              <a:buClr>
                <a:schemeClr val="tx2"/>
              </a:buClr>
              <a:buSzPct val="100000"/>
            </a:pPr>
            <a:r>
              <a:rPr dirty="0" smtClean="0"/>
              <a:t>Not compatible with VRS or VRI</a:t>
            </a:r>
          </a:p>
          <a:p>
            <a:pPr marL="233363">
              <a:lnSpc>
                <a:spcPct val="75000"/>
              </a:lnSpc>
              <a:spcBef>
                <a:spcPct val="30000"/>
              </a:spcBef>
              <a:buNone/>
            </a:pPr>
            <a:endParaRPr dirty="0" smtClean="0"/>
          </a:p>
          <a:p>
            <a:endParaRPr lang="en-US" dirty="0" smtClean="0"/>
          </a:p>
        </p:txBody>
      </p:sp>
      <p:sp>
        <p:nvSpPr>
          <p:cNvPr id="2" name="AutoShape 4" descr="http://www.cisco.com/en/US/partner/prod/collateral/ps7060/ps11304/ps11333/images/data_sheet_c78-628621-1.jpg"/>
          <p:cNvSpPr>
            <a:spLocks noChangeAspect="1" noChangeArrowheads="1"/>
          </p:cNvSpPr>
          <p:nvPr/>
        </p:nvSpPr>
        <p:spPr bwMode="auto">
          <a:xfrm>
            <a:off x="155575" y="-1081088"/>
            <a:ext cx="41338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www.cisco.com/en/US/partner/prod/collateral/ps7060/ps11304/ps11333/images/data_sheet_c78-628621-1.jpg"/>
          <p:cNvSpPr>
            <a:spLocks noChangeAspect="1" noChangeArrowheads="1"/>
          </p:cNvSpPr>
          <p:nvPr/>
        </p:nvSpPr>
        <p:spPr bwMode="auto">
          <a:xfrm>
            <a:off x="307975" y="-928688"/>
            <a:ext cx="41338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www.cisco.com/en/US/partner/prod/collateral/ps7060/ps11304/ps11333/images/data_sheet_c78-628621-1.jpg"/>
          <p:cNvSpPr>
            <a:spLocks noChangeAspect="1" noChangeArrowheads="1"/>
          </p:cNvSpPr>
          <p:nvPr/>
        </p:nvSpPr>
        <p:spPr bwMode="auto">
          <a:xfrm>
            <a:off x="460375" y="-776288"/>
            <a:ext cx="41338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http://www.cisco.com/en/US/partner/prod/collateral/ps7060/ps11304/ps11333/images/data_sheet_c78-628621-1.jpg"/>
          <p:cNvSpPr>
            <a:spLocks noChangeAspect="1" noChangeArrowheads="1"/>
          </p:cNvSpPr>
          <p:nvPr/>
        </p:nvSpPr>
        <p:spPr bwMode="auto">
          <a:xfrm>
            <a:off x="612775" y="-623888"/>
            <a:ext cx="41338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3" name="Picture 11" descr="Cisco TelePresence SX20 Quick 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923" y="1365530"/>
            <a:ext cx="3016154" cy="191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4736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lang="en-US" dirty="0"/>
              <a:t>Cisco TelePresence Quick Set </a:t>
            </a:r>
            <a:r>
              <a:rPr lang="en-US" dirty="0" smtClean="0"/>
              <a:t>C20</a:t>
            </a:r>
            <a:br>
              <a:rPr lang="en-US" dirty="0" smtClean="0"/>
            </a:br>
            <a:r>
              <a:rPr lang="en-US" sz="2800" dirty="0"/>
              <a:t>Quick Set™ Conferencing</a:t>
            </a:r>
            <a:endParaRPr lang="en-US" dirty="0"/>
          </a:p>
        </p:txBody>
      </p:sp>
      <p:sp>
        <p:nvSpPr>
          <p:cNvPr id="5" name="Text Placeholder 4"/>
          <p:cNvSpPr>
            <a:spLocks noGrp="1"/>
          </p:cNvSpPr>
          <p:nvPr>
            <p:ph type="body" sz="quarter" idx="10"/>
          </p:nvPr>
        </p:nvSpPr>
        <p:spPr>
          <a:xfrm>
            <a:off x="239713" y="3333750"/>
            <a:ext cx="8389937" cy="2838450"/>
          </a:xfrm>
        </p:spPr>
        <p:txBody>
          <a:bodyPr vert="horz" lIns="91440" tIns="45720" rIns="91440" bIns="45720" rtlCol="0">
            <a:normAutofit fontScale="92500" lnSpcReduction="10000"/>
          </a:bodyPr>
          <a:lstStyle/>
          <a:p>
            <a:pPr marL="236538" indent="-236538" defTabSz="814388">
              <a:spcBef>
                <a:spcPct val="50000"/>
              </a:spcBef>
              <a:buClr>
                <a:schemeClr val="tx2"/>
              </a:buClr>
              <a:buSzPct val="100000"/>
            </a:pPr>
            <a:r>
              <a:rPr lang="en-US" dirty="0"/>
              <a:t>Easily transforms a flat panel display into a 1080p high-definition meeting space</a:t>
            </a:r>
          </a:p>
          <a:p>
            <a:pPr marL="236538" indent="-236538" defTabSz="814388">
              <a:spcBef>
                <a:spcPct val="50000"/>
              </a:spcBef>
              <a:buClr>
                <a:schemeClr val="tx2"/>
              </a:buClr>
              <a:buSzPct val="100000"/>
            </a:pPr>
            <a:r>
              <a:rPr dirty="0"/>
              <a:t>Allows individuals to communicate (Sign Language, Lip Reading…) through Video Conferencing</a:t>
            </a:r>
          </a:p>
          <a:p>
            <a:pPr marL="236538" indent="-236538" defTabSz="814388">
              <a:spcBef>
                <a:spcPct val="50000"/>
              </a:spcBef>
              <a:buClr>
                <a:schemeClr val="tx2"/>
              </a:buClr>
              <a:buSzPct val="100000"/>
            </a:pPr>
            <a:r>
              <a:rPr lang="en-US" dirty="0"/>
              <a:t>Standard H.261, H.263, H.263+, and H.264 video codec support for interoperability with most videoconferencing systems</a:t>
            </a:r>
          </a:p>
          <a:p>
            <a:pPr marL="236538" indent="-236538" defTabSz="814388">
              <a:spcBef>
                <a:spcPct val="50000"/>
              </a:spcBef>
              <a:buClr>
                <a:schemeClr val="tx2"/>
              </a:buClr>
              <a:buSzPct val="100000"/>
            </a:pPr>
            <a:r>
              <a:rPr lang="en-US" dirty="0" smtClean="0"/>
              <a:t>1080p30 </a:t>
            </a:r>
            <a:r>
              <a:rPr lang="en-US" dirty="0"/>
              <a:t>video quality (and subsets)</a:t>
            </a:r>
          </a:p>
          <a:p>
            <a:pPr marL="236538" indent="-236538" defTabSz="814388">
              <a:spcBef>
                <a:spcPct val="50000"/>
              </a:spcBef>
              <a:buClr>
                <a:schemeClr val="tx2"/>
              </a:buClr>
              <a:buSzPct val="100000"/>
            </a:pPr>
            <a:r>
              <a:rPr dirty="0"/>
              <a:t>Not compatible with VRS or VRI</a:t>
            </a:r>
          </a:p>
        </p:txBody>
      </p:sp>
      <p:pic>
        <p:nvPicPr>
          <p:cNvPr id="7" name="Picture 6" descr="http://www.cisco.com/en/US/prod/collateral/ps7060/ps11304/ps11333/images/data_sheet_c78-628621-1.jpg"/>
          <p:cNvPicPr>
            <a:picLocks noChangeAspect="1" noChangeArrowheads="1"/>
          </p:cNvPicPr>
          <p:nvPr/>
        </p:nvPicPr>
        <p:blipFill rotWithShape="1">
          <a:blip r:embed="rId3">
            <a:extLst>
              <a:ext uri="{28A0092B-C50C-407E-A947-70E740481C1C}">
                <a14:useLocalDpi xmlns:a14="http://schemas.microsoft.com/office/drawing/2010/main" val="0"/>
              </a:ext>
            </a:extLst>
          </a:blip>
          <a:srcRect b="3464"/>
          <a:stretch/>
        </p:blipFill>
        <p:spPr bwMode="auto">
          <a:xfrm>
            <a:off x="2710875" y="1281269"/>
            <a:ext cx="3722251" cy="196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1438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66699"/>
            <a:ext cx="8588861" cy="825915"/>
          </a:xfrm>
        </p:spPr>
        <p:txBody>
          <a:bodyPr/>
          <a:lstStyle/>
          <a:p>
            <a:r>
              <a:rPr dirty="0" smtClean="0"/>
              <a:t>Partner </a:t>
            </a:r>
            <a:r>
              <a:rPr lang="en-US" dirty="0" smtClean="0"/>
              <a:t>Solution:</a:t>
            </a:r>
            <a:r>
              <a:rPr dirty="0" smtClean="0"/>
              <a:t> NexTalk</a:t>
            </a:r>
            <a:endParaRPr lang="en-US" dirty="0"/>
          </a:p>
        </p:txBody>
      </p:sp>
      <p:sp>
        <p:nvSpPr>
          <p:cNvPr id="5" name="Text Placeholder 4"/>
          <p:cNvSpPr>
            <a:spLocks noGrp="1"/>
          </p:cNvSpPr>
          <p:nvPr>
            <p:ph type="body" sz="quarter" idx="10"/>
          </p:nvPr>
        </p:nvSpPr>
        <p:spPr>
          <a:xfrm>
            <a:off x="239713" y="1528318"/>
            <a:ext cx="4827587" cy="4965192"/>
          </a:xfrm>
        </p:spPr>
        <p:txBody>
          <a:bodyPr/>
          <a:lstStyle/>
          <a:p>
            <a:pPr marL="0" indent="0">
              <a:lnSpc>
                <a:spcPct val="85000"/>
              </a:lnSpc>
              <a:buNone/>
            </a:pPr>
            <a:r>
              <a:rPr sz="1800" dirty="0" smtClean="0"/>
              <a:t>NexTalk’s application extends non voice</a:t>
            </a:r>
            <a:r>
              <a:rPr lang="en-US" sz="1800" dirty="0" smtClean="0"/>
              <a:t> </a:t>
            </a:r>
            <a:r>
              <a:rPr sz="1800" dirty="0" smtClean="0"/>
              <a:t>communications to every desktop</a:t>
            </a:r>
          </a:p>
          <a:p>
            <a:pPr lvl="1">
              <a:lnSpc>
                <a:spcPct val="85000"/>
              </a:lnSpc>
              <a:buFont typeface="Courier New" pitchFamily="49" charset="0"/>
              <a:buChar char="o"/>
            </a:pPr>
            <a:r>
              <a:rPr sz="1600" dirty="0" smtClean="0"/>
              <a:t> Ability to provide single number services to support Video Relay, Text Relay, TTY Traffic or even voice services</a:t>
            </a:r>
          </a:p>
          <a:p>
            <a:pPr lvl="1">
              <a:lnSpc>
                <a:spcPct val="85000"/>
              </a:lnSpc>
              <a:buFont typeface="Courier New" pitchFamily="49" charset="0"/>
              <a:buChar char="o"/>
            </a:pPr>
            <a:r>
              <a:rPr sz="1600" dirty="0" smtClean="0"/>
              <a:t> Seamless TTY coverage across the enterprise</a:t>
            </a:r>
          </a:p>
          <a:p>
            <a:pPr lvl="1">
              <a:lnSpc>
                <a:spcPct val="85000"/>
              </a:lnSpc>
              <a:buFont typeface="Courier New" pitchFamily="49" charset="0"/>
              <a:buChar char="o"/>
            </a:pPr>
            <a:r>
              <a:rPr sz="1600" dirty="0" smtClean="0"/>
              <a:t> Industry leading technology that can increase enterprise ability to communicate to hearing / speaking impaired community</a:t>
            </a:r>
          </a:p>
          <a:p>
            <a:pPr lvl="1">
              <a:lnSpc>
                <a:spcPct val="85000"/>
              </a:lnSpc>
              <a:buFont typeface="Courier New" pitchFamily="49" charset="0"/>
              <a:buChar char="o"/>
            </a:pPr>
            <a:r>
              <a:rPr sz="1600" dirty="0" smtClean="0"/>
              <a:t> Can integrate into IVR, Auto-Attendant, Call Center and Unified Messaging to provide seamless service to non voice users</a:t>
            </a:r>
          </a:p>
          <a:p>
            <a:pPr lvl="1">
              <a:lnSpc>
                <a:spcPct val="85000"/>
              </a:lnSpc>
              <a:buFont typeface="Courier New" pitchFamily="49" charset="0"/>
              <a:buChar char="o"/>
            </a:pPr>
            <a:r>
              <a:rPr sz="1600" dirty="0" smtClean="0"/>
              <a:t> For more information, visit </a:t>
            </a:r>
            <a:r>
              <a:rPr sz="1600" dirty="0" smtClean="0">
                <a:hlinkClick r:id="rId3"/>
              </a:rPr>
              <a:t>http://www.nextalk.com</a:t>
            </a:r>
            <a:endParaRPr sz="1600" dirty="0" smtClean="0"/>
          </a:p>
          <a:p>
            <a:pPr lvl="1">
              <a:lnSpc>
                <a:spcPct val="85000"/>
              </a:lnSpc>
            </a:pPr>
            <a:endParaRPr sz="1600" dirty="0" smtClean="0"/>
          </a:p>
          <a:p>
            <a:pPr marL="233363">
              <a:lnSpc>
                <a:spcPct val="75000"/>
              </a:lnSpc>
              <a:spcBef>
                <a:spcPct val="30000"/>
              </a:spcBef>
              <a:buFontTx/>
              <a:buChar char="•"/>
            </a:pPr>
            <a:endParaRPr dirty="0" smtClean="0"/>
          </a:p>
          <a:p>
            <a:endParaRPr lang="en-US" dirty="0" smtClean="0"/>
          </a:p>
        </p:txBody>
      </p:sp>
      <p:pic>
        <p:nvPicPr>
          <p:cNvPr id="6" name="Picture 4"/>
          <p:cNvPicPr>
            <a:picLocks noChangeAspect="1" noChangeArrowheads="1"/>
          </p:cNvPicPr>
          <p:nvPr/>
        </p:nvPicPr>
        <p:blipFill>
          <a:blip r:embed="rId4" cstate="print"/>
          <a:srcRect/>
          <a:stretch>
            <a:fillRect/>
          </a:stretch>
        </p:blipFill>
        <p:spPr bwMode="auto">
          <a:xfrm>
            <a:off x="6346825" y="696913"/>
            <a:ext cx="1322388" cy="1433512"/>
          </a:xfrm>
          <a:prstGeom prst="rect">
            <a:avLst/>
          </a:prstGeom>
          <a:noFill/>
          <a:ln w="9525">
            <a:noFill/>
            <a:miter lim="800000"/>
            <a:headEnd/>
            <a:tailEnd/>
          </a:ln>
        </p:spPr>
      </p:pic>
      <p:pic>
        <p:nvPicPr>
          <p:cNvPr id="8" name="Picture 6"/>
          <p:cNvPicPr>
            <a:picLocks noChangeAspect="1" noChangeArrowheads="1"/>
          </p:cNvPicPr>
          <p:nvPr/>
        </p:nvPicPr>
        <p:blipFill>
          <a:blip r:embed="rId5"/>
          <a:srcRect/>
          <a:stretch>
            <a:fillRect/>
          </a:stretch>
        </p:blipFill>
        <p:spPr bwMode="auto">
          <a:xfrm>
            <a:off x="5527675" y="2206625"/>
            <a:ext cx="3167063" cy="4138613"/>
          </a:xfrm>
          <a:prstGeom prst="rect">
            <a:avLst/>
          </a:prstGeom>
          <a:noFill/>
          <a:ln w="9525">
            <a:noFill/>
            <a:miter lim="800000"/>
            <a:headEnd/>
            <a:tailEnd/>
          </a:ln>
        </p:spPr>
      </p:pic>
      <p:pic>
        <p:nvPicPr>
          <p:cNvPr id="9" name="Picture 9" descr="NexTalkInc1"/>
          <p:cNvPicPr>
            <a:picLocks noChangeAspect="1" noChangeArrowheads="1"/>
          </p:cNvPicPr>
          <p:nvPr/>
        </p:nvPicPr>
        <p:blipFill>
          <a:blip r:embed="rId6"/>
          <a:srcRect/>
          <a:stretch>
            <a:fillRect/>
          </a:stretch>
        </p:blipFill>
        <p:spPr bwMode="auto">
          <a:xfrm>
            <a:off x="3371850" y="5548313"/>
            <a:ext cx="1962150" cy="77152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lang="en-US" dirty="0" smtClean="0"/>
              <a:t>Partner Solution: </a:t>
            </a:r>
            <a:r>
              <a:rPr lang="en-US" dirty="0" err="1" smtClean="0"/>
              <a:t>ClearCaptions</a:t>
            </a:r>
            <a:endParaRPr lang="en-US" dirty="0"/>
          </a:p>
        </p:txBody>
      </p:sp>
      <p:sp>
        <p:nvSpPr>
          <p:cNvPr id="5" name="Text Placeholder 4"/>
          <p:cNvSpPr>
            <a:spLocks noGrp="1"/>
          </p:cNvSpPr>
          <p:nvPr>
            <p:ph type="body" sz="quarter" idx="10"/>
          </p:nvPr>
        </p:nvSpPr>
        <p:spPr>
          <a:xfrm>
            <a:off x="239713" y="1744218"/>
            <a:ext cx="5094287" cy="2357882"/>
          </a:xfrm>
        </p:spPr>
        <p:txBody>
          <a:bodyPr/>
          <a:lstStyle/>
          <a:p>
            <a:pPr marL="233363">
              <a:lnSpc>
                <a:spcPct val="75000"/>
              </a:lnSpc>
              <a:spcBef>
                <a:spcPct val="30000"/>
              </a:spcBef>
            </a:pPr>
            <a:r>
              <a:rPr lang="en-US" dirty="0">
                <a:hlinkClick r:id="rId3"/>
              </a:rPr>
              <a:t>http://www.clearcaptions.com/cisco</a:t>
            </a:r>
            <a:r>
              <a:rPr lang="en-US" dirty="0" smtClean="0">
                <a:hlinkClick r:id="rId3"/>
              </a:rPr>
              <a:t>/</a:t>
            </a:r>
            <a:endParaRPr lang="en-US" dirty="0" smtClean="0"/>
          </a:p>
          <a:p>
            <a:pPr marL="233363">
              <a:lnSpc>
                <a:spcPct val="75000"/>
              </a:lnSpc>
              <a:spcBef>
                <a:spcPct val="30000"/>
              </a:spcBef>
            </a:pPr>
            <a:endParaRPr lang="en-US" dirty="0"/>
          </a:p>
          <a:p>
            <a:pPr marL="233363">
              <a:lnSpc>
                <a:spcPct val="75000"/>
              </a:lnSpc>
              <a:spcBef>
                <a:spcPct val="30000"/>
              </a:spcBef>
            </a:pPr>
            <a:r>
              <a:rPr lang="en-US" dirty="0" smtClean="0"/>
              <a:t>Add free captions to your calls</a:t>
            </a:r>
          </a:p>
          <a:p>
            <a:r>
              <a:rPr lang="en-US" dirty="0" smtClean="0"/>
              <a:t>JTAPI solution that enables Captioning to appear on the Cisco IP Phones (79xx, 89xx, 99xx)</a:t>
            </a:r>
          </a:p>
        </p:txBody>
      </p:sp>
      <p:sp>
        <p:nvSpPr>
          <p:cNvPr id="8" name="Text Placeholder 4"/>
          <p:cNvSpPr txBox="1">
            <a:spLocks/>
          </p:cNvSpPr>
          <p:nvPr/>
        </p:nvSpPr>
        <p:spPr>
          <a:xfrm>
            <a:off x="214313" y="3509518"/>
            <a:ext cx="8599487" cy="248488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5000"/>
              </a:lnSpc>
              <a:spcBef>
                <a:spcPts val="1480"/>
              </a:spcBef>
              <a:spcAft>
                <a:spcPts val="0"/>
              </a:spcAft>
              <a:buClr>
                <a:srgbClr val="96CA4B"/>
              </a:buClr>
              <a:buSzPct val="90000"/>
              <a:buFont typeface="Arial" pitchFamily="34" charset="0"/>
              <a:buChar char="•"/>
              <a:tabLst/>
              <a:defRPr/>
            </a:pPr>
            <a:endParaRPr kumimoji="0" lang="en-US" sz="2200" b="0" i="0" u="none" strike="noStrike" kern="1200" cap="none" spc="0" normalizeH="0" baseline="0" noProof="0" dirty="0" smtClean="0">
              <a:ln>
                <a:noFill/>
              </a:ln>
              <a:solidFill>
                <a:schemeClr val="bg1"/>
              </a:solidFill>
              <a:effectLst/>
              <a:uLnTx/>
              <a:uFillTx/>
              <a:latin typeface="+mj-lt"/>
              <a:ea typeface="+mn-ea"/>
              <a:cs typeface="+mn-cs"/>
            </a:endParaRPr>
          </a:p>
          <a:p>
            <a:pPr marL="228600" marR="0" lvl="0" indent="-228600" algn="l" defTabSz="914400" rtl="0" eaLnBrk="1" fontAlgn="auto" latinLnBrk="0" hangingPunct="1">
              <a:lnSpc>
                <a:spcPct val="95000"/>
              </a:lnSpc>
              <a:spcBef>
                <a:spcPts val="1480"/>
              </a:spcBef>
              <a:spcAft>
                <a:spcPts val="0"/>
              </a:spcAft>
              <a:buClr>
                <a:srgbClr val="96CA4B"/>
              </a:buClr>
              <a:buSzPct val="90000"/>
              <a:buFont typeface="Arial" pitchFamily="34" charset="0"/>
              <a:buChar char="•"/>
              <a:tabLst/>
              <a:defRPr/>
            </a:pPr>
            <a:r>
              <a:rPr kumimoji="0" lang="en-US" sz="2200" b="0" i="0" u="none" strike="noStrike" kern="1200" cap="none" spc="0" normalizeH="0" baseline="0" noProof="0" dirty="0" err="1" smtClean="0">
                <a:ln>
                  <a:noFill/>
                </a:ln>
                <a:solidFill>
                  <a:schemeClr val="bg1"/>
                </a:solidFill>
                <a:effectLst/>
                <a:uLnTx/>
                <a:uFillTx/>
                <a:latin typeface="+mj-lt"/>
                <a:ea typeface="+mn-ea"/>
                <a:cs typeface="+mn-cs"/>
              </a:rPr>
              <a:t>ClearCaptions</a:t>
            </a:r>
            <a:r>
              <a:rPr kumimoji="0" lang="en-US" sz="2200" b="0" i="0" u="none" strike="noStrike" kern="1200" cap="none" spc="0" normalizeH="0" baseline="0" noProof="0" dirty="0" smtClean="0">
                <a:ln>
                  <a:noFill/>
                </a:ln>
                <a:solidFill>
                  <a:schemeClr val="bg1"/>
                </a:solidFill>
                <a:effectLst/>
                <a:uLnTx/>
                <a:uFillTx/>
                <a:latin typeface="+mj-lt"/>
                <a:ea typeface="+mn-ea"/>
                <a:cs typeface="+mn-cs"/>
              </a:rPr>
              <a:t> on your phone call is similar to closed captions on your TV; you can hear AND read what’s being said. This takes the frustration out of hearing on the phone. Instead of asking people to repeat themselves or guessing at what was said, you can read the person’s words which display during your call. </a:t>
            </a:r>
          </a:p>
        </p:txBody>
      </p:sp>
      <p:pic>
        <p:nvPicPr>
          <p:cNvPr id="2" name="Picture 1"/>
          <p:cNvPicPr>
            <a:picLocks noChangeAspect="1"/>
          </p:cNvPicPr>
          <p:nvPr/>
        </p:nvPicPr>
        <p:blipFill>
          <a:blip r:embed="rId4"/>
          <a:stretch>
            <a:fillRect/>
          </a:stretch>
        </p:blipFill>
        <p:spPr>
          <a:xfrm>
            <a:off x="5323710" y="1689100"/>
            <a:ext cx="3594876" cy="19177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371600"/>
            <a:ext cx="8280400" cy="4813300"/>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Title 3"/>
          <p:cNvSpPr>
            <a:spLocks noGrp="1"/>
          </p:cNvSpPr>
          <p:nvPr>
            <p:ph type="title"/>
          </p:nvPr>
        </p:nvSpPr>
        <p:spPr>
          <a:xfrm>
            <a:off x="229702" y="219075"/>
            <a:ext cx="8588861" cy="1051340"/>
          </a:xfrm>
        </p:spPr>
        <p:txBody>
          <a:bodyPr/>
          <a:lstStyle/>
          <a:p>
            <a:r>
              <a:rPr lang="en-US" dirty="0" smtClean="0"/>
              <a:t>Partner Solution: </a:t>
            </a:r>
            <a:r>
              <a:rPr lang="en-US" dirty="0" err="1" smtClean="0"/>
              <a:t>ClearCaptions</a:t>
            </a:r>
            <a:r>
              <a:rPr lang="en-US" dirty="0" smtClean="0"/>
              <a:t> </a:t>
            </a:r>
            <a:r>
              <a:rPr lang="en-US" sz="2400" dirty="0" smtClean="0"/>
              <a:t>(cont.)</a:t>
            </a:r>
            <a:endParaRPr lang="en-US" sz="2400" dirty="0"/>
          </a:p>
        </p:txBody>
      </p:sp>
      <p:pic>
        <p:nvPicPr>
          <p:cNvPr id="6" name="Picture 5"/>
          <p:cNvPicPr>
            <a:picLocks noChangeAspect="1"/>
          </p:cNvPicPr>
          <p:nvPr/>
        </p:nvPicPr>
        <p:blipFill>
          <a:blip r:embed="rId3"/>
          <a:stretch>
            <a:fillRect/>
          </a:stretch>
        </p:blipFill>
        <p:spPr>
          <a:xfrm>
            <a:off x="1104900" y="1435099"/>
            <a:ext cx="7302500" cy="4511197"/>
          </a:xfrm>
          <a:prstGeom prst="rect">
            <a:avLst/>
          </a:prstGeom>
        </p:spPr>
      </p:pic>
    </p:spTree>
    <p:extLst>
      <p:ext uri="{BB962C8B-B14F-4D97-AF65-F5344CB8AC3E}">
        <p14:creationId xmlns:p14="http://schemas.microsoft.com/office/powerpoint/2010/main" val="2748349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84231" y="1382667"/>
            <a:ext cx="3759720" cy="4793993"/>
          </a:xfrm>
          <a:prstGeom prst="roundRect">
            <a:avLst>
              <a:gd name="adj" fmla="val 0"/>
            </a:avLst>
          </a:prstGeom>
          <a:gradFill flip="none" rotWithShape="1">
            <a:gsLst>
              <a:gs pos="0">
                <a:schemeClr val="accent3">
                  <a:lumMod val="50000"/>
                </a:schemeClr>
              </a:gs>
              <a:gs pos="97000">
                <a:srgbClr val="000000"/>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 name="Text Placeholder 2"/>
          <p:cNvSpPr>
            <a:spLocks noGrp="1"/>
          </p:cNvSpPr>
          <p:nvPr>
            <p:ph type="body" sz="quarter" idx="10"/>
          </p:nvPr>
        </p:nvSpPr>
        <p:spPr>
          <a:xfrm>
            <a:off x="239713" y="1292120"/>
            <a:ext cx="4103687" cy="4965700"/>
          </a:xfrm>
        </p:spPr>
        <p:txBody>
          <a:bodyPr/>
          <a:lstStyle/>
          <a:p>
            <a:r>
              <a:rPr sz="1800" smtClean="0"/>
              <a:t>Cisco's vision is to improve the way all people work, live, play, and learn</a:t>
            </a:r>
          </a:p>
          <a:p>
            <a:pPr>
              <a:buNone/>
            </a:pPr>
            <a:endParaRPr sz="1800" smtClean="0"/>
          </a:p>
          <a:p>
            <a:pPr>
              <a:lnSpc>
                <a:spcPct val="100000"/>
              </a:lnSpc>
              <a:spcBef>
                <a:spcPct val="20000"/>
              </a:spcBef>
            </a:pPr>
            <a:r>
              <a:rPr sz="1800" smtClean="0"/>
              <a:t>Cisco is making key areas more accessible to people with disabilities:</a:t>
            </a:r>
          </a:p>
          <a:p>
            <a:pPr lvl="1">
              <a:lnSpc>
                <a:spcPct val="100000"/>
              </a:lnSpc>
              <a:spcBef>
                <a:spcPct val="20000"/>
              </a:spcBef>
            </a:pPr>
            <a:r>
              <a:rPr smtClean="0"/>
              <a:t>- Products</a:t>
            </a:r>
          </a:p>
          <a:p>
            <a:pPr lvl="1">
              <a:lnSpc>
                <a:spcPct val="100000"/>
              </a:lnSpc>
              <a:spcBef>
                <a:spcPct val="20000"/>
              </a:spcBef>
            </a:pPr>
            <a:r>
              <a:rPr smtClean="0"/>
              <a:t>- Websites</a:t>
            </a:r>
          </a:p>
          <a:p>
            <a:pPr lvl="1">
              <a:lnSpc>
                <a:spcPct val="100000"/>
              </a:lnSpc>
              <a:spcBef>
                <a:spcPct val="20000"/>
              </a:spcBef>
            </a:pPr>
            <a:r>
              <a:rPr smtClean="0"/>
              <a:t>- Documentation</a:t>
            </a:r>
          </a:p>
          <a:p>
            <a:pPr lvl="1">
              <a:lnSpc>
                <a:spcPct val="100000"/>
              </a:lnSpc>
              <a:spcBef>
                <a:spcPct val="20000"/>
              </a:spcBef>
            </a:pPr>
            <a:endParaRPr smtClean="0"/>
          </a:p>
          <a:p>
            <a:pPr>
              <a:lnSpc>
                <a:spcPct val="100000"/>
              </a:lnSpc>
              <a:spcBef>
                <a:spcPct val="20000"/>
              </a:spcBef>
            </a:pPr>
            <a:r>
              <a:rPr sz="1800" smtClean="0"/>
              <a:t>Cisco is committed to creating products that meet legal requirements for Cisco and Cisco customers</a:t>
            </a:r>
          </a:p>
          <a:p>
            <a:pPr>
              <a:lnSpc>
                <a:spcPct val="100000"/>
              </a:lnSpc>
              <a:spcBef>
                <a:spcPct val="20000"/>
              </a:spcBef>
            </a:pPr>
            <a:endParaRPr sz="1800" smtClean="0"/>
          </a:p>
          <a:p>
            <a:pPr>
              <a:lnSpc>
                <a:spcPct val="100000"/>
              </a:lnSpc>
              <a:spcBef>
                <a:spcPct val="20000"/>
              </a:spcBef>
            </a:pPr>
            <a:r>
              <a:rPr sz="1800" smtClean="0"/>
              <a:t>It's the right thing to do!</a:t>
            </a:r>
          </a:p>
          <a:p>
            <a:endParaRPr lang="en-US" dirty="0" smtClean="0"/>
          </a:p>
          <a:p>
            <a:endParaRPr lang="en-US" dirty="0"/>
          </a:p>
        </p:txBody>
      </p:sp>
      <p:sp>
        <p:nvSpPr>
          <p:cNvPr id="4" name="Text Placeholder 3"/>
          <p:cNvSpPr>
            <a:spLocks noGrp="1"/>
          </p:cNvSpPr>
          <p:nvPr>
            <p:ph type="body" sz="quarter" idx="11"/>
          </p:nvPr>
        </p:nvSpPr>
        <p:spPr>
          <a:xfrm>
            <a:off x="5221224" y="4043208"/>
            <a:ext cx="3236976" cy="1900292"/>
          </a:xfrm>
        </p:spPr>
        <p:txBody>
          <a:bodyPr/>
          <a:lstStyle/>
          <a:p>
            <a:pPr defTabSz="814388">
              <a:spcBef>
                <a:spcPct val="50000"/>
              </a:spcBef>
            </a:pPr>
            <a:r>
              <a:rPr sz="1800">
                <a:solidFill>
                  <a:schemeClr val="bg1"/>
                </a:solidFill>
              </a:rPr>
              <a:t>“IP enabled technology has the greatest potential to eliminate the barriers in the way that all people live, work, learn and play.”</a:t>
            </a:r>
          </a:p>
          <a:p>
            <a:pPr lvl="1" defTabSz="814388">
              <a:spcBef>
                <a:spcPct val="50000"/>
              </a:spcBef>
            </a:pPr>
            <a:r>
              <a:rPr sz="1800" b="1" smtClean="0">
                <a:solidFill>
                  <a:schemeClr val="bg1"/>
                </a:solidFill>
              </a:rPr>
              <a:t>	John </a:t>
            </a:r>
            <a:r>
              <a:rPr sz="1800" b="1">
                <a:solidFill>
                  <a:schemeClr val="bg1"/>
                </a:solidFill>
              </a:rPr>
              <a:t>Chambers</a:t>
            </a:r>
            <a:br>
              <a:rPr sz="1800" b="1">
                <a:solidFill>
                  <a:schemeClr val="bg1"/>
                </a:solidFill>
              </a:rPr>
            </a:br>
            <a:r>
              <a:rPr sz="1800" b="1">
                <a:solidFill>
                  <a:schemeClr val="bg1"/>
                </a:solidFill>
              </a:rPr>
              <a:t>CEO, Cisco Systems</a:t>
            </a:r>
          </a:p>
        </p:txBody>
      </p:sp>
      <p:sp>
        <p:nvSpPr>
          <p:cNvPr id="2" name="Title 1"/>
          <p:cNvSpPr>
            <a:spLocks noGrp="1"/>
          </p:cNvSpPr>
          <p:nvPr>
            <p:ph type="title"/>
          </p:nvPr>
        </p:nvSpPr>
        <p:spPr/>
        <p:txBody>
          <a:bodyPr/>
          <a:lstStyle/>
          <a:p>
            <a:r>
              <a:rPr lang="en-US" dirty="0" smtClean="0"/>
              <a:t>Cisco’s Commitment to Accessibility</a:t>
            </a:r>
            <a:endParaRPr lang="en-US" dirty="0"/>
          </a:p>
        </p:txBody>
      </p:sp>
      <p:pic>
        <p:nvPicPr>
          <p:cNvPr id="6" name="Picture 5" descr="verticalbar.png"/>
          <p:cNvPicPr>
            <a:picLocks noChangeAspect="1"/>
          </p:cNvPicPr>
          <p:nvPr/>
        </p:nvPicPr>
        <p:blipFill>
          <a:blip r:embed="rId3" cstate="print"/>
          <a:stretch>
            <a:fillRect/>
          </a:stretch>
        </p:blipFill>
        <p:spPr>
          <a:xfrm>
            <a:off x="4948236" y="1306738"/>
            <a:ext cx="83809" cy="4961463"/>
          </a:xfrm>
          <a:prstGeom prst="rect">
            <a:avLst/>
          </a:prstGeom>
        </p:spPr>
      </p:pic>
      <p:pic>
        <p:nvPicPr>
          <p:cNvPr id="8" name="Picture 7" descr="s4_Chambers"/>
          <p:cNvPicPr>
            <a:picLocks noChangeAspect="1" noChangeArrowheads="1"/>
          </p:cNvPicPr>
          <p:nvPr/>
        </p:nvPicPr>
        <p:blipFill>
          <a:blip r:embed="rId4"/>
          <a:srcRect/>
          <a:stretch>
            <a:fillRect/>
          </a:stretch>
        </p:blipFill>
        <p:spPr bwMode="auto">
          <a:xfrm>
            <a:off x="5283200" y="1671638"/>
            <a:ext cx="3051175" cy="219075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smtClean="0"/>
              <a:t>Partner Application Extends TTY Capabilities to Every Desk</a:t>
            </a:r>
            <a:endParaRPr lang="en-US" dirty="0"/>
          </a:p>
        </p:txBody>
      </p:sp>
      <p:sp>
        <p:nvSpPr>
          <p:cNvPr id="5" name="Text Placeholder 4"/>
          <p:cNvSpPr>
            <a:spLocks noGrp="1"/>
          </p:cNvSpPr>
          <p:nvPr>
            <p:ph type="body" sz="quarter" idx="10"/>
          </p:nvPr>
        </p:nvSpPr>
        <p:spPr>
          <a:xfrm>
            <a:off x="239713" y="1314450"/>
            <a:ext cx="5272087" cy="5095875"/>
          </a:xfrm>
        </p:spPr>
        <p:txBody>
          <a:bodyPr/>
          <a:lstStyle/>
          <a:p>
            <a:pPr marL="233363">
              <a:lnSpc>
                <a:spcPct val="75000"/>
              </a:lnSpc>
              <a:spcBef>
                <a:spcPct val="30000"/>
              </a:spcBef>
              <a:buNone/>
            </a:pPr>
            <a:endParaRPr dirty="0" smtClean="0"/>
          </a:p>
          <a:p>
            <a:pPr marL="288925" indent="-288925">
              <a:lnSpc>
                <a:spcPct val="85000"/>
              </a:lnSpc>
            </a:pPr>
            <a:endParaRPr sz="1800" dirty="0" smtClean="0"/>
          </a:p>
          <a:p>
            <a:pPr marL="288925" indent="-288925">
              <a:lnSpc>
                <a:spcPct val="85000"/>
              </a:lnSpc>
            </a:pPr>
            <a:r>
              <a:rPr sz="1800" dirty="0" smtClean="0"/>
              <a:t>Eliminates the need for physical TTY device</a:t>
            </a:r>
          </a:p>
          <a:p>
            <a:pPr marL="288925" indent="-288925">
              <a:lnSpc>
                <a:spcPct val="85000"/>
              </a:lnSpc>
            </a:pPr>
            <a:r>
              <a:rPr sz="1800" dirty="0" smtClean="0"/>
              <a:t>Provides seamless TTY coverage across enterprise</a:t>
            </a:r>
          </a:p>
          <a:p>
            <a:pPr marL="288925" indent="-288925">
              <a:lnSpc>
                <a:spcPct val="85000"/>
              </a:lnSpc>
            </a:pPr>
            <a:r>
              <a:rPr sz="1800" dirty="0" smtClean="0"/>
              <a:t>Soft phone SIP client supports incoming and outgoing TTY traffic from the desktop</a:t>
            </a:r>
          </a:p>
          <a:p>
            <a:pPr marL="288925" indent="-288925">
              <a:lnSpc>
                <a:spcPct val="85000"/>
              </a:lnSpc>
            </a:pPr>
            <a:r>
              <a:rPr sz="1800" dirty="0" smtClean="0"/>
              <a:t>No Analog Lines Required</a:t>
            </a:r>
          </a:p>
          <a:p>
            <a:pPr marL="288925" indent="-288925">
              <a:lnSpc>
                <a:spcPct val="85000"/>
              </a:lnSpc>
            </a:pPr>
            <a:r>
              <a:rPr sz="1800" dirty="0" smtClean="0"/>
              <a:t>Supports HCO / VCO</a:t>
            </a:r>
          </a:p>
          <a:p>
            <a:pPr marL="288925" indent="-288925">
              <a:lnSpc>
                <a:spcPct val="85000"/>
              </a:lnSpc>
            </a:pPr>
            <a:r>
              <a:rPr sz="1800" dirty="0" smtClean="0"/>
              <a:t>Multi-Lined Display</a:t>
            </a:r>
          </a:p>
          <a:p>
            <a:pPr marL="288925" indent="-288925">
              <a:lnSpc>
                <a:spcPct val="85000"/>
              </a:lnSpc>
            </a:pPr>
            <a:r>
              <a:rPr sz="1800" dirty="0" smtClean="0"/>
              <a:t>Saves Text Conversation</a:t>
            </a:r>
          </a:p>
          <a:p>
            <a:pPr marL="288925" indent="-288925">
              <a:lnSpc>
                <a:spcPct val="85000"/>
              </a:lnSpc>
            </a:pPr>
            <a:r>
              <a:rPr sz="1800" dirty="0" smtClean="0"/>
              <a:t>For more information, visit: </a:t>
            </a:r>
            <a:r>
              <a:rPr sz="1800" dirty="0" smtClean="0">
                <a:hlinkClick r:id="rId3"/>
              </a:rPr>
              <a:t>http://www.accessaphone.com/index.php/ip-tty</a:t>
            </a:r>
            <a:endParaRPr sz="1800" dirty="0" smtClean="0"/>
          </a:p>
          <a:p>
            <a:pPr marL="288925" indent="-288925">
              <a:lnSpc>
                <a:spcPct val="85000"/>
              </a:lnSpc>
            </a:pPr>
            <a:endParaRPr sz="1800" dirty="0" smtClean="0"/>
          </a:p>
          <a:p>
            <a:pPr marL="288925" indent="-288925">
              <a:lnSpc>
                <a:spcPct val="85000"/>
              </a:lnSpc>
            </a:pPr>
            <a:endParaRPr sz="1800" dirty="0" smtClean="0"/>
          </a:p>
          <a:p>
            <a:pPr lvl="1">
              <a:lnSpc>
                <a:spcPct val="85000"/>
              </a:lnSpc>
            </a:pPr>
            <a:endParaRPr sz="1600" dirty="0" smtClean="0"/>
          </a:p>
          <a:p>
            <a:pPr marL="233363">
              <a:lnSpc>
                <a:spcPct val="75000"/>
              </a:lnSpc>
              <a:spcBef>
                <a:spcPct val="30000"/>
              </a:spcBef>
              <a:buFontTx/>
              <a:buChar char="•"/>
            </a:pPr>
            <a:endParaRPr dirty="0" smtClean="0"/>
          </a:p>
          <a:p>
            <a:endParaRPr lang="en-US" dirty="0" smtClean="0"/>
          </a:p>
        </p:txBody>
      </p:sp>
      <p:sp>
        <p:nvSpPr>
          <p:cNvPr id="7" name="Rectangle 6"/>
          <p:cNvSpPr/>
          <p:nvPr/>
        </p:nvSpPr>
        <p:spPr>
          <a:xfrm>
            <a:off x="457200" y="1267510"/>
            <a:ext cx="6877050" cy="646331"/>
          </a:xfrm>
          <a:prstGeom prst="rect">
            <a:avLst/>
          </a:prstGeom>
        </p:spPr>
        <p:txBody>
          <a:bodyPr wrap="square">
            <a:spAutoFit/>
          </a:bodyPr>
          <a:lstStyle/>
          <a:p>
            <a:endParaRPr lang="en-US" dirty="0" smtClean="0">
              <a:solidFill>
                <a:schemeClr val="bg1"/>
              </a:solidFill>
            </a:endParaRPr>
          </a:p>
          <a:p>
            <a:r>
              <a:rPr lang="en-US" dirty="0" err="1" smtClean="0">
                <a:solidFill>
                  <a:schemeClr val="bg1"/>
                </a:solidFill>
              </a:rPr>
              <a:t>accessaphone</a:t>
            </a:r>
            <a:r>
              <a:rPr lang="en-US" dirty="0" smtClean="0">
                <a:solidFill>
                  <a:schemeClr val="bg1"/>
                </a:solidFill>
              </a:rPr>
              <a:t> </a:t>
            </a:r>
            <a:r>
              <a:rPr lang="en-US" dirty="0" err="1" smtClean="0">
                <a:solidFill>
                  <a:schemeClr val="bg1"/>
                </a:solidFill>
              </a:rPr>
              <a:t>ipTTY</a:t>
            </a:r>
            <a:r>
              <a:rPr lang="en-US" dirty="0" smtClean="0">
                <a:solidFill>
                  <a:schemeClr val="bg1"/>
                </a:solidFill>
              </a:rPr>
              <a:t> – SIP, Windows app - Tenacity</a:t>
            </a:r>
            <a:endParaRPr lang="en-US" dirty="0">
              <a:solidFill>
                <a:schemeClr val="bg1"/>
              </a:solidFill>
            </a:endParaRPr>
          </a:p>
        </p:txBody>
      </p:sp>
      <p:pic>
        <p:nvPicPr>
          <p:cNvPr id="10" name="Picture 10" descr="aap-logo.jpg"/>
          <p:cNvPicPr>
            <a:picLocks noChangeAspect="1"/>
          </p:cNvPicPr>
          <p:nvPr/>
        </p:nvPicPr>
        <p:blipFill>
          <a:blip r:embed="rId4"/>
          <a:srcRect/>
          <a:stretch>
            <a:fillRect/>
          </a:stretch>
        </p:blipFill>
        <p:spPr bwMode="auto">
          <a:xfrm>
            <a:off x="5673725" y="4867275"/>
            <a:ext cx="2895600" cy="762000"/>
          </a:xfrm>
          <a:prstGeom prst="rect">
            <a:avLst/>
          </a:prstGeom>
          <a:noFill/>
          <a:ln w="9525">
            <a:noFill/>
            <a:miter lim="800000"/>
            <a:headEnd/>
            <a:tailEnd/>
          </a:ln>
        </p:spPr>
      </p:pic>
      <p:pic>
        <p:nvPicPr>
          <p:cNvPr id="11" name="Picture 11"/>
          <p:cNvPicPr>
            <a:picLocks noChangeAspect="1"/>
          </p:cNvPicPr>
          <p:nvPr/>
        </p:nvPicPr>
        <p:blipFill>
          <a:blip r:embed="rId5" cstate="print"/>
          <a:srcRect/>
          <a:stretch>
            <a:fillRect/>
          </a:stretch>
        </p:blipFill>
        <p:spPr bwMode="auto">
          <a:xfrm>
            <a:off x="5381625" y="2314575"/>
            <a:ext cx="3530600" cy="23622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39712" y="1489074"/>
            <a:ext cx="8370887" cy="4413885"/>
          </a:xfrm>
        </p:spPr>
        <p:txBody>
          <a:bodyPr/>
          <a:lstStyle/>
          <a:p>
            <a:pPr marL="288925" indent="-288925">
              <a:lnSpc>
                <a:spcPct val="85000"/>
              </a:lnSpc>
            </a:pPr>
            <a:r>
              <a:rPr sz="1800" dirty="0" smtClean="0"/>
              <a:t>NexTalk® On-Demand (included in “NexTalk Healthcare Suite”) offers a cost-effective and timely solution: VRI (video remote interpreting) access to certified American Sign Language interpreters. </a:t>
            </a:r>
          </a:p>
          <a:p>
            <a:pPr marL="288925" indent="-288925">
              <a:lnSpc>
                <a:spcPct val="85000"/>
              </a:lnSpc>
            </a:pPr>
            <a:r>
              <a:rPr sz="1800" dirty="0" smtClean="0"/>
              <a:t>The NexTalk On-Demand VRI application is a state-of-the-art PC-based system that enables deaf and hard-of-hearing individuals to communicate effectively through high-quality, audio-video-text conferencing with a remote sign language interpreter.</a:t>
            </a:r>
          </a:p>
          <a:p>
            <a:pPr marL="288925" indent="-288925">
              <a:lnSpc>
                <a:spcPct val="85000"/>
              </a:lnSpc>
            </a:pPr>
            <a:r>
              <a:rPr sz="1800" dirty="0" smtClean="0"/>
              <a:t>NexTalk On-Demand is a cost-effective hosted solution that works within your current infrastructure – there’s no expensive hardware or extensive internal IT support required. End users simply need a desktop or laptop, a standard web camera and microphone, and an Internet connection. It provides the highest quality video and audio available in a VRI offering – even under difficult operating conditions. And this professional, easy-to-use-interface provides auto monitoring and correction capabilities, which frees deaf and hard-of-hearing users to focus on what matters most: effective communication.</a:t>
            </a:r>
          </a:p>
          <a:p>
            <a:pPr marL="288925" indent="-288925">
              <a:lnSpc>
                <a:spcPct val="85000"/>
              </a:lnSpc>
            </a:pPr>
            <a:r>
              <a:rPr sz="1800" dirty="0" smtClean="0"/>
              <a:t>For more information, visit: http://www.nextalk.com</a:t>
            </a:r>
          </a:p>
          <a:p>
            <a:pPr marL="288925" indent="-288925">
              <a:lnSpc>
                <a:spcPct val="85000"/>
              </a:lnSpc>
            </a:pPr>
            <a:endParaRPr sz="1800" dirty="0" smtClean="0"/>
          </a:p>
          <a:p>
            <a:endParaRPr lang="en-US" dirty="0"/>
          </a:p>
        </p:txBody>
      </p:sp>
      <p:sp>
        <p:nvSpPr>
          <p:cNvPr id="6" name="Title 6"/>
          <p:cNvSpPr>
            <a:spLocks noGrp="1"/>
          </p:cNvSpPr>
          <p:nvPr>
            <p:ph type="title"/>
          </p:nvPr>
        </p:nvSpPr>
        <p:spPr>
          <a:xfrm>
            <a:off x="229702" y="304799"/>
            <a:ext cx="8588861" cy="1057275"/>
          </a:xfrm>
        </p:spPr>
        <p:txBody>
          <a:bodyPr/>
          <a:lstStyle/>
          <a:p>
            <a:r>
              <a:rPr dirty="0" smtClean="0"/>
              <a:t>Partner Application </a:t>
            </a:r>
            <a:br>
              <a:rPr dirty="0" smtClean="0"/>
            </a:br>
            <a:r>
              <a:rPr lang="en-US" sz="2800" dirty="0" smtClean="0"/>
              <a:t>Hosted Solution: Video Relay Interpretation (VRI)</a:t>
            </a:r>
            <a:r>
              <a:rPr lang="en-US" sz="2800" dirty="0" smtClean="0">
                <a:solidFill>
                  <a:schemeClr val="tx1"/>
                </a:solidFill>
              </a:rPr>
              <a:t> </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9702" y="304799"/>
            <a:ext cx="8588861" cy="1057275"/>
          </a:xfrm>
        </p:spPr>
        <p:txBody>
          <a:bodyPr/>
          <a:lstStyle/>
          <a:p>
            <a:r>
              <a:rPr dirty="0" smtClean="0"/>
              <a:t>Partner Application </a:t>
            </a:r>
            <a:br>
              <a:rPr dirty="0" smtClean="0"/>
            </a:br>
            <a:r>
              <a:rPr sz="3200" dirty="0" smtClean="0"/>
              <a:t>Accessible Emergency Notification System</a:t>
            </a:r>
            <a:r>
              <a:rPr sz="3200" dirty="0" smtClean="0">
                <a:solidFill>
                  <a:schemeClr val="tx1"/>
                </a:solidFill>
              </a:rPr>
              <a:t>   </a:t>
            </a:r>
            <a:endParaRPr lang="en-US" sz="3200" dirty="0"/>
          </a:p>
        </p:txBody>
      </p:sp>
      <p:sp>
        <p:nvSpPr>
          <p:cNvPr id="4" name="Text Placeholder 3"/>
          <p:cNvSpPr>
            <a:spLocks noGrp="1"/>
          </p:cNvSpPr>
          <p:nvPr>
            <p:ph type="body" sz="quarter" idx="10"/>
          </p:nvPr>
        </p:nvSpPr>
        <p:spPr>
          <a:xfrm>
            <a:off x="239713" y="1704974"/>
            <a:ext cx="4256087" cy="4604385"/>
          </a:xfrm>
        </p:spPr>
        <p:txBody>
          <a:bodyPr/>
          <a:lstStyle/>
          <a:p>
            <a:pPr>
              <a:lnSpc>
                <a:spcPct val="85000"/>
              </a:lnSpc>
            </a:pPr>
            <a:r>
              <a:rPr smtClean="0"/>
              <a:t>3</a:t>
            </a:r>
            <a:r>
              <a:rPr baseline="30000" smtClean="0"/>
              <a:t>rd</a:t>
            </a:r>
            <a:r>
              <a:rPr smtClean="0"/>
              <a:t> party application works with Cisco Unified Communications Manager and Cisco IP phones</a:t>
            </a:r>
          </a:p>
          <a:p>
            <a:pPr>
              <a:lnSpc>
                <a:spcPct val="85000"/>
              </a:lnSpc>
            </a:pPr>
            <a:r>
              <a:rPr smtClean="0"/>
              <a:t>Provides paging and visual notification on the Cisco IP phone in case of emergency</a:t>
            </a:r>
          </a:p>
          <a:p>
            <a:pPr lvl="1">
              <a:lnSpc>
                <a:spcPct val="85000"/>
              </a:lnSpc>
              <a:buFont typeface="Courier New" pitchFamily="49" charset="0"/>
              <a:buChar char="o"/>
            </a:pPr>
            <a:r>
              <a:rPr smtClean="0"/>
              <a:t> Forces Cisco IP Phone to speaker mode for audible notification </a:t>
            </a:r>
          </a:p>
          <a:p>
            <a:pPr lvl="1">
              <a:lnSpc>
                <a:spcPct val="85000"/>
              </a:lnSpc>
              <a:buFont typeface="Courier New" pitchFamily="49" charset="0"/>
              <a:buChar char="o"/>
            </a:pPr>
            <a:r>
              <a:rPr smtClean="0"/>
              <a:t> Displays message on Cisco IP Phone screen for visual notification</a:t>
            </a:r>
          </a:p>
          <a:p>
            <a:pPr lvl="1">
              <a:lnSpc>
                <a:spcPct val="85000"/>
              </a:lnSpc>
              <a:buFont typeface="Courier New" pitchFamily="49" charset="0"/>
              <a:buChar char="o"/>
            </a:pPr>
            <a:r>
              <a:rPr smtClean="0"/>
              <a:t>For more information, visit: </a:t>
            </a:r>
            <a:r>
              <a:rPr smtClean="0">
                <a:hlinkClick r:id="rId3"/>
              </a:rPr>
              <a:t>http://www.singlewire.com/</a:t>
            </a:r>
            <a:endParaRPr smtClean="0"/>
          </a:p>
          <a:p>
            <a:pPr lvl="1">
              <a:lnSpc>
                <a:spcPct val="85000"/>
              </a:lnSpc>
            </a:pPr>
            <a:endParaRPr smtClean="0"/>
          </a:p>
          <a:p>
            <a:pPr lvl="1">
              <a:lnSpc>
                <a:spcPct val="85000"/>
              </a:lnSpc>
            </a:pPr>
            <a:endParaRPr smtClean="0"/>
          </a:p>
          <a:p>
            <a:pPr lvl="1">
              <a:lnSpc>
                <a:spcPct val="85000"/>
              </a:lnSpc>
            </a:pPr>
            <a:endParaRPr lang="en-US" dirty="0"/>
          </a:p>
        </p:txBody>
      </p:sp>
      <p:pic>
        <p:nvPicPr>
          <p:cNvPr id="5" name="Picture 7" descr="berbee_phone"/>
          <p:cNvPicPr>
            <a:picLocks noChangeAspect="1" noChangeArrowheads="1"/>
          </p:cNvPicPr>
          <p:nvPr/>
        </p:nvPicPr>
        <p:blipFill>
          <a:blip r:embed="rId4"/>
          <a:srcRect/>
          <a:stretch>
            <a:fillRect/>
          </a:stretch>
        </p:blipFill>
        <p:spPr bwMode="auto">
          <a:xfrm>
            <a:off x="5133975" y="1800225"/>
            <a:ext cx="2743200" cy="2359025"/>
          </a:xfrm>
          <a:prstGeom prst="rect">
            <a:avLst/>
          </a:prstGeom>
          <a:noFill/>
          <a:ln w="9525">
            <a:noFill/>
            <a:miter lim="800000"/>
            <a:headEnd/>
            <a:tailEnd/>
          </a:ln>
        </p:spPr>
      </p:pic>
      <p:pic>
        <p:nvPicPr>
          <p:cNvPr id="6" name="Picture 8" descr="berbee_screen"/>
          <p:cNvPicPr>
            <a:picLocks noChangeAspect="1" noChangeArrowheads="1"/>
          </p:cNvPicPr>
          <p:nvPr/>
        </p:nvPicPr>
        <p:blipFill>
          <a:blip r:embed="rId5"/>
          <a:srcRect/>
          <a:stretch>
            <a:fillRect/>
          </a:stretch>
        </p:blipFill>
        <p:spPr bwMode="auto">
          <a:xfrm>
            <a:off x="6810375" y="3400425"/>
            <a:ext cx="1524000" cy="1571625"/>
          </a:xfrm>
          <a:prstGeom prst="rect">
            <a:avLst/>
          </a:prstGeom>
          <a:noFill/>
          <a:ln w="9525">
            <a:noFill/>
            <a:miter lim="800000"/>
            <a:headEnd/>
            <a:tailEnd/>
          </a:ln>
        </p:spPr>
      </p:pic>
      <p:pic>
        <p:nvPicPr>
          <p:cNvPr id="9" name="Picture 4"/>
          <p:cNvPicPr>
            <a:picLocks noChangeAspect="1"/>
          </p:cNvPicPr>
          <p:nvPr/>
        </p:nvPicPr>
        <p:blipFill>
          <a:blip r:embed="rId6"/>
          <a:srcRect/>
          <a:stretch>
            <a:fillRect/>
          </a:stretch>
        </p:blipFill>
        <p:spPr bwMode="auto">
          <a:xfrm>
            <a:off x="5362575" y="5133975"/>
            <a:ext cx="2847975" cy="65087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9702" y="304799"/>
            <a:ext cx="8588861" cy="1057275"/>
          </a:xfrm>
        </p:spPr>
        <p:txBody>
          <a:bodyPr/>
          <a:lstStyle/>
          <a:p>
            <a:r>
              <a:rPr smtClean="0"/>
              <a:t>Part Visual Notification Solution </a:t>
            </a:r>
            <a:br>
              <a:rPr smtClean="0"/>
            </a:br>
            <a:r>
              <a:rPr sz="3200" smtClean="0"/>
              <a:t>Ring Flasher</a:t>
            </a:r>
            <a:endParaRPr lang="en-US" sz="3200" dirty="0"/>
          </a:p>
        </p:txBody>
      </p:sp>
      <p:sp>
        <p:nvSpPr>
          <p:cNvPr id="4" name="Text Placeholder 3"/>
          <p:cNvSpPr>
            <a:spLocks noGrp="1"/>
          </p:cNvSpPr>
          <p:nvPr>
            <p:ph type="body" sz="quarter" idx="10"/>
          </p:nvPr>
        </p:nvSpPr>
        <p:spPr>
          <a:xfrm>
            <a:off x="239713" y="1400175"/>
            <a:ext cx="5637212" cy="4909185"/>
          </a:xfrm>
        </p:spPr>
        <p:txBody>
          <a:bodyPr/>
          <a:lstStyle/>
          <a:p>
            <a:pPr marL="236538" indent="-236538" defTabSz="814388">
              <a:lnSpc>
                <a:spcPct val="85000"/>
              </a:lnSpc>
              <a:spcBef>
                <a:spcPct val="50000"/>
              </a:spcBef>
              <a:buClr>
                <a:schemeClr val="tx2"/>
              </a:buClr>
              <a:buSzPct val="100000"/>
            </a:pPr>
            <a:r>
              <a:rPr smtClean="0">
                <a:cs typeface="Consolas" charset="0"/>
              </a:rPr>
              <a:t>Extend the visual notification of an incoming call.</a:t>
            </a:r>
          </a:p>
          <a:p>
            <a:pPr marL="236538" indent="-236538" defTabSz="814388">
              <a:lnSpc>
                <a:spcPct val="85000"/>
              </a:lnSpc>
              <a:spcBef>
                <a:spcPct val="50000"/>
              </a:spcBef>
              <a:buClr>
                <a:schemeClr val="tx2"/>
              </a:buClr>
              <a:buSzPct val="100000"/>
            </a:pPr>
            <a:r>
              <a:rPr smtClean="0">
                <a:cs typeface="Consolas" charset="0"/>
              </a:rPr>
              <a:t>This device is a visual (strobe light) and audible (sound alarm) solution controlled by a sound sensor attached to the back of the phone and is activated by the ringing of the telephone. </a:t>
            </a:r>
          </a:p>
          <a:p>
            <a:pPr marL="236538" indent="-236538" defTabSz="814388">
              <a:lnSpc>
                <a:spcPct val="85000"/>
              </a:lnSpc>
              <a:spcBef>
                <a:spcPct val="50000"/>
              </a:spcBef>
              <a:buClr>
                <a:schemeClr val="tx2"/>
              </a:buClr>
              <a:buSzPct val="100000"/>
            </a:pPr>
            <a:r>
              <a:rPr smtClean="0">
                <a:cs typeface="Consolas" charset="0"/>
              </a:rPr>
              <a:t>Most of the ring styles on our phones will activate it, a few will not - so you will want to go through the various ringtones to find which works reliably.</a:t>
            </a:r>
          </a:p>
          <a:p>
            <a:pPr marL="236538" indent="-236538" defTabSz="814388">
              <a:lnSpc>
                <a:spcPct val="85000"/>
              </a:lnSpc>
              <a:spcBef>
                <a:spcPct val="50000"/>
              </a:spcBef>
              <a:buClr>
                <a:schemeClr val="tx2"/>
              </a:buClr>
              <a:buSzPct val="100000"/>
            </a:pPr>
            <a:r>
              <a:rPr smtClean="0">
                <a:cs typeface="Consolas" charset="0"/>
              </a:rPr>
              <a:t>For more information, visit: </a:t>
            </a:r>
            <a:r>
              <a:rPr u="sng" smtClean="0">
                <a:hlinkClick r:id="rId3"/>
              </a:rPr>
              <a:t>http://www.connevans.co.uk/store/viewProduct.do?id=1463)</a:t>
            </a:r>
            <a:endParaRPr smtClean="0"/>
          </a:p>
          <a:p>
            <a:pPr marL="236538" indent="-236538" defTabSz="814388">
              <a:lnSpc>
                <a:spcPct val="85000"/>
              </a:lnSpc>
              <a:spcBef>
                <a:spcPct val="50000"/>
              </a:spcBef>
              <a:buClr>
                <a:schemeClr val="tx2"/>
              </a:buClr>
              <a:buSzPct val="100000"/>
              <a:buFont typeface="Wingdings" charset="2"/>
              <a:buChar char="§"/>
            </a:pPr>
            <a:endParaRPr smtClean="0">
              <a:cs typeface="Consolas" charset="0"/>
            </a:endParaRPr>
          </a:p>
          <a:p>
            <a:pPr lvl="1">
              <a:lnSpc>
                <a:spcPct val="85000"/>
              </a:lnSpc>
            </a:pPr>
            <a:endParaRPr smtClean="0"/>
          </a:p>
          <a:p>
            <a:pPr lvl="1">
              <a:lnSpc>
                <a:spcPct val="85000"/>
              </a:lnSpc>
            </a:pPr>
            <a:endParaRPr smtClean="0"/>
          </a:p>
          <a:p>
            <a:pPr lvl="1">
              <a:lnSpc>
                <a:spcPct val="85000"/>
              </a:lnSpc>
            </a:pPr>
            <a:endParaRPr lang="en-US" dirty="0"/>
          </a:p>
        </p:txBody>
      </p:sp>
      <p:pic>
        <p:nvPicPr>
          <p:cNvPr id="8" name="Picture 8"/>
          <p:cNvPicPr>
            <a:picLocks noChangeAspect="1"/>
          </p:cNvPicPr>
          <p:nvPr/>
        </p:nvPicPr>
        <p:blipFill>
          <a:blip r:embed="rId4"/>
          <a:srcRect/>
          <a:stretch>
            <a:fillRect/>
          </a:stretch>
        </p:blipFill>
        <p:spPr bwMode="auto">
          <a:xfrm>
            <a:off x="6362700" y="1304925"/>
            <a:ext cx="2133600" cy="2133600"/>
          </a:xfrm>
          <a:prstGeom prst="rect">
            <a:avLst/>
          </a:prstGeom>
          <a:noFill/>
          <a:ln w="9525">
            <a:noFill/>
            <a:miter lim="800000"/>
            <a:headEnd/>
            <a:tailEnd/>
          </a:ln>
        </p:spPr>
      </p:pic>
      <p:pic>
        <p:nvPicPr>
          <p:cNvPr id="10" name="Picture 9"/>
          <p:cNvPicPr>
            <a:picLocks noChangeAspect="1"/>
          </p:cNvPicPr>
          <p:nvPr/>
        </p:nvPicPr>
        <p:blipFill>
          <a:blip r:embed="rId5"/>
          <a:srcRect/>
          <a:stretch>
            <a:fillRect/>
          </a:stretch>
        </p:blipFill>
        <p:spPr bwMode="auto">
          <a:xfrm>
            <a:off x="6000750" y="3676650"/>
            <a:ext cx="2844800" cy="21336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5" y="495299"/>
            <a:ext cx="4362450" cy="3495675"/>
          </a:xfrm>
        </p:spPr>
        <p:txBody>
          <a:bodyPr/>
          <a:lstStyle/>
          <a:p>
            <a:r>
              <a:rPr sz="4400" smtClean="0"/>
              <a:t>Solutions for the Visually Impaired and Blind</a:t>
            </a:r>
            <a:endParaRPr lang="en-US" sz="4400" dirty="0"/>
          </a:p>
        </p:txBody>
      </p:sp>
      <p:pic>
        <p:nvPicPr>
          <p:cNvPr id="5" name="Picture 4" descr="HIG00523.jpg"/>
          <p:cNvPicPr>
            <a:picLocks noChangeAspect="1"/>
          </p:cNvPicPr>
          <p:nvPr/>
        </p:nvPicPr>
        <p:blipFill>
          <a:blip r:embed="rId2" cstate="print"/>
          <a:stretch>
            <a:fillRect/>
          </a:stretch>
        </p:blipFill>
        <p:spPr>
          <a:xfrm>
            <a:off x="4550883" y="1436751"/>
            <a:ext cx="4240691" cy="3182874"/>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smtClean="0"/>
              <a:t>Cisco Unified 7975 IP Phone</a:t>
            </a:r>
            <a:br>
              <a:rPr smtClean="0"/>
            </a:br>
            <a:r>
              <a:rPr sz="3200" smtClean="0"/>
              <a:t>Accessibility Features for the Visually Impaired </a:t>
            </a:r>
            <a:endParaRPr lang="en-US" sz="3200" dirty="0" smtClean="0">
              <a:solidFill>
                <a:schemeClr val="tx1"/>
              </a:solidFill>
            </a:endParaRPr>
          </a:p>
        </p:txBody>
      </p:sp>
      <p:pic>
        <p:nvPicPr>
          <p:cNvPr id="38915" name="Picture 3" descr="7970G-Desk Phone"/>
          <p:cNvPicPr>
            <a:picLocks noChangeAspect="1" noChangeArrowheads="1"/>
          </p:cNvPicPr>
          <p:nvPr/>
        </p:nvPicPr>
        <p:blipFill>
          <a:blip r:embed="rId3"/>
          <a:srcRect l="10515" t="8191" r="10144" b="8607"/>
          <a:stretch>
            <a:fillRect/>
          </a:stretch>
        </p:blipFill>
        <p:spPr bwMode="auto">
          <a:xfrm>
            <a:off x="1587500" y="1571625"/>
            <a:ext cx="5570538" cy="4460875"/>
          </a:xfrm>
          <a:prstGeom prst="rect">
            <a:avLst/>
          </a:prstGeom>
          <a:noFill/>
          <a:ln w="9525">
            <a:noFill/>
            <a:miter lim="800000"/>
            <a:headEnd/>
            <a:tailEnd/>
          </a:ln>
        </p:spPr>
      </p:pic>
      <p:cxnSp>
        <p:nvCxnSpPr>
          <p:cNvPr id="13" name="Straight Connector 12"/>
          <p:cNvCxnSpPr/>
          <p:nvPr/>
        </p:nvCxnSpPr>
        <p:spPr>
          <a:xfrm flipV="1">
            <a:off x="5248275" y="1847850"/>
            <a:ext cx="1152525" cy="752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149317" y="25751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p:nvSpPr>
        <p:spPr>
          <a:xfrm>
            <a:off x="161925" y="1504950"/>
            <a:ext cx="2276475" cy="738664"/>
          </a:xfrm>
          <a:prstGeom prst="rect">
            <a:avLst/>
          </a:prstGeom>
        </p:spPr>
        <p:txBody>
          <a:bodyPr wrap="square">
            <a:spAutoFit/>
          </a:bodyPr>
          <a:lstStyle/>
          <a:p>
            <a:pPr>
              <a:lnSpc>
                <a:spcPct val="100000"/>
              </a:lnSpc>
            </a:pPr>
            <a:r>
              <a:rPr lang="en-US" sz="1400" dirty="0" smtClean="0">
                <a:solidFill>
                  <a:schemeClr val="bg1"/>
                </a:solidFill>
              </a:rPr>
              <a:t>Audible message waiting indicator (stutter dial tone) </a:t>
            </a:r>
            <a:r>
              <a:rPr lang="en-US" sz="1400" dirty="0" err="1" smtClean="0">
                <a:solidFill>
                  <a:schemeClr val="bg1"/>
                </a:solidFill>
              </a:rPr>
              <a:t>CUCM</a:t>
            </a:r>
            <a:r>
              <a:rPr lang="en-US" sz="1400" dirty="0" smtClean="0">
                <a:solidFill>
                  <a:schemeClr val="bg1"/>
                </a:solidFill>
              </a:rPr>
              <a:t> </a:t>
            </a:r>
            <a:r>
              <a:rPr lang="en-US" sz="1400" dirty="0" err="1" smtClean="0">
                <a:solidFill>
                  <a:schemeClr val="bg1"/>
                </a:solidFill>
              </a:rPr>
              <a:t>6.x</a:t>
            </a:r>
            <a:endParaRPr lang="en-US" sz="1400" dirty="0">
              <a:solidFill>
                <a:schemeClr val="bg1"/>
              </a:solidFill>
            </a:endParaRPr>
          </a:p>
        </p:txBody>
      </p:sp>
      <p:sp>
        <p:nvSpPr>
          <p:cNvPr id="26" name="Oval 25"/>
          <p:cNvSpPr/>
          <p:nvPr/>
        </p:nvSpPr>
        <p:spPr>
          <a:xfrm>
            <a:off x="3187593" y="1822692"/>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26"/>
          <p:cNvSpPr/>
          <p:nvPr/>
        </p:nvSpPr>
        <p:spPr>
          <a:xfrm>
            <a:off x="19050" y="2409826"/>
            <a:ext cx="2773452" cy="738664"/>
          </a:xfrm>
          <a:prstGeom prst="rect">
            <a:avLst/>
          </a:prstGeom>
        </p:spPr>
        <p:txBody>
          <a:bodyPr wrap="square">
            <a:spAutoFit/>
          </a:bodyPr>
          <a:lstStyle/>
          <a:p>
            <a:pPr>
              <a:lnSpc>
                <a:spcPct val="100000"/>
              </a:lnSpc>
            </a:pPr>
            <a:r>
              <a:rPr lang="en-US" sz="1400" dirty="0" smtClean="0">
                <a:solidFill>
                  <a:schemeClr val="bg1"/>
                </a:solidFill>
              </a:rPr>
              <a:t>High Contrast visual and   audible alert on incoming call</a:t>
            </a:r>
          </a:p>
          <a:p>
            <a:pPr>
              <a:lnSpc>
                <a:spcPct val="100000"/>
              </a:lnSpc>
            </a:pPr>
            <a:endParaRPr lang="en-US" sz="1400" dirty="0">
              <a:solidFill>
                <a:schemeClr val="bg1"/>
              </a:solidFill>
            </a:endParaRPr>
          </a:p>
        </p:txBody>
      </p:sp>
      <p:cxnSp>
        <p:nvCxnSpPr>
          <p:cNvPr id="28" name="Straight Connector 27"/>
          <p:cNvCxnSpPr>
            <a:endCxn id="29" idx="3"/>
          </p:cNvCxnSpPr>
          <p:nvPr/>
        </p:nvCxnSpPr>
        <p:spPr>
          <a:xfrm flipV="1">
            <a:off x="2133600" y="2159034"/>
            <a:ext cx="973960" cy="40319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092343" y="2070342"/>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0" name="Straight Connector 29"/>
          <p:cNvCxnSpPr/>
          <p:nvPr/>
        </p:nvCxnSpPr>
        <p:spPr>
          <a:xfrm flipV="1">
            <a:off x="2247900" y="1885950"/>
            <a:ext cx="952500" cy="952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2902" y="3444359"/>
            <a:ext cx="2207656" cy="738664"/>
          </a:xfrm>
          <a:prstGeom prst="rect">
            <a:avLst/>
          </a:prstGeom>
        </p:spPr>
        <p:txBody>
          <a:bodyPr wrap="none">
            <a:spAutoFit/>
          </a:bodyPr>
          <a:lstStyle/>
          <a:p>
            <a:pPr>
              <a:lnSpc>
                <a:spcPct val="100000"/>
              </a:lnSpc>
            </a:pPr>
            <a:r>
              <a:rPr lang="en-US" sz="1400" dirty="0" smtClean="0">
                <a:solidFill>
                  <a:schemeClr val="bg1"/>
                </a:solidFill>
              </a:rPr>
              <a:t>Integrates third-party </a:t>
            </a:r>
          </a:p>
          <a:p>
            <a:pPr>
              <a:lnSpc>
                <a:spcPct val="100000"/>
              </a:lnSpc>
            </a:pPr>
            <a:r>
              <a:rPr lang="en-US" sz="1400" dirty="0" smtClean="0">
                <a:solidFill>
                  <a:schemeClr val="bg1"/>
                </a:solidFill>
              </a:rPr>
              <a:t>Accessibility applications </a:t>
            </a:r>
          </a:p>
          <a:p>
            <a:pPr>
              <a:lnSpc>
                <a:spcPct val="100000"/>
              </a:lnSpc>
            </a:pPr>
            <a:r>
              <a:rPr lang="en-US" sz="1400" dirty="0" smtClean="0">
                <a:solidFill>
                  <a:schemeClr val="bg1"/>
                </a:solidFill>
              </a:rPr>
              <a:t>using XML</a:t>
            </a:r>
            <a:endParaRPr lang="en-US" sz="1400" dirty="0">
              <a:solidFill>
                <a:schemeClr val="bg1"/>
              </a:solidFill>
            </a:endParaRPr>
          </a:p>
        </p:txBody>
      </p:sp>
      <p:cxnSp>
        <p:nvCxnSpPr>
          <p:cNvPr id="33" name="Straight Connector 32"/>
          <p:cNvCxnSpPr>
            <a:endCxn id="34" idx="3"/>
          </p:cNvCxnSpPr>
          <p:nvPr/>
        </p:nvCxnSpPr>
        <p:spPr>
          <a:xfrm flipV="1">
            <a:off x="1952625" y="3587784"/>
            <a:ext cx="1707385" cy="8886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44793" y="3499092"/>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p:cNvSpPr/>
          <p:nvPr/>
        </p:nvSpPr>
        <p:spPr>
          <a:xfrm>
            <a:off x="0" y="4320659"/>
            <a:ext cx="1636987" cy="523220"/>
          </a:xfrm>
          <a:prstGeom prst="rect">
            <a:avLst/>
          </a:prstGeom>
        </p:spPr>
        <p:txBody>
          <a:bodyPr wrap="none">
            <a:spAutoFit/>
          </a:bodyPr>
          <a:lstStyle/>
          <a:p>
            <a:pPr>
              <a:lnSpc>
                <a:spcPct val="100000"/>
              </a:lnSpc>
            </a:pPr>
            <a:r>
              <a:rPr lang="en-US" sz="1400" dirty="0" smtClean="0">
                <a:solidFill>
                  <a:schemeClr val="bg1"/>
                </a:solidFill>
              </a:rPr>
              <a:t> Support for inline </a:t>
            </a:r>
          </a:p>
          <a:p>
            <a:pPr>
              <a:lnSpc>
                <a:spcPct val="100000"/>
              </a:lnSpc>
            </a:pPr>
            <a:r>
              <a:rPr lang="en-US" sz="1400" dirty="0" smtClean="0">
                <a:solidFill>
                  <a:schemeClr val="bg1"/>
                </a:solidFill>
              </a:rPr>
              <a:t> amplifiers</a:t>
            </a:r>
            <a:endParaRPr lang="en-US" sz="1400" dirty="0">
              <a:solidFill>
                <a:schemeClr val="bg1"/>
              </a:solidFill>
            </a:endParaRPr>
          </a:p>
        </p:txBody>
      </p:sp>
      <p:cxnSp>
        <p:nvCxnSpPr>
          <p:cNvPr id="36" name="Straight Connector 35"/>
          <p:cNvCxnSpPr/>
          <p:nvPr/>
        </p:nvCxnSpPr>
        <p:spPr>
          <a:xfrm flipV="1">
            <a:off x="885825" y="4663708"/>
            <a:ext cx="1067847" cy="1306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920768" y="46325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225973" y="5273159"/>
            <a:ext cx="1856598" cy="307777"/>
          </a:xfrm>
          <a:prstGeom prst="rect">
            <a:avLst/>
          </a:prstGeom>
        </p:spPr>
        <p:txBody>
          <a:bodyPr wrap="none">
            <a:spAutoFit/>
          </a:bodyPr>
          <a:lstStyle/>
          <a:p>
            <a:pPr>
              <a:lnSpc>
                <a:spcPct val="100000"/>
              </a:lnSpc>
            </a:pPr>
            <a:r>
              <a:rPr lang="en-US" sz="1400" dirty="0" smtClean="0">
                <a:solidFill>
                  <a:schemeClr val="bg1"/>
                </a:solidFill>
              </a:rPr>
              <a:t>Standard Key Layout</a:t>
            </a:r>
            <a:endParaRPr lang="en-US" sz="1400" dirty="0">
              <a:solidFill>
                <a:schemeClr val="bg1"/>
              </a:solidFill>
            </a:endParaRPr>
          </a:p>
        </p:txBody>
      </p:sp>
      <p:cxnSp>
        <p:nvCxnSpPr>
          <p:cNvPr id="39" name="Straight Connector 38"/>
          <p:cNvCxnSpPr/>
          <p:nvPr/>
        </p:nvCxnSpPr>
        <p:spPr>
          <a:xfrm flipV="1">
            <a:off x="2066925" y="4797459"/>
            <a:ext cx="1675659" cy="593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663417" y="47468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ectangle 41"/>
          <p:cNvSpPr/>
          <p:nvPr/>
        </p:nvSpPr>
        <p:spPr>
          <a:xfrm>
            <a:off x="4076851" y="6016109"/>
            <a:ext cx="3437159" cy="307777"/>
          </a:xfrm>
          <a:prstGeom prst="rect">
            <a:avLst/>
          </a:prstGeom>
        </p:spPr>
        <p:txBody>
          <a:bodyPr wrap="none">
            <a:spAutoFit/>
          </a:bodyPr>
          <a:lstStyle/>
          <a:p>
            <a:pPr>
              <a:lnSpc>
                <a:spcPct val="100000"/>
              </a:lnSpc>
            </a:pPr>
            <a:r>
              <a:rPr lang="en-US" sz="1400" dirty="0" smtClean="0">
                <a:solidFill>
                  <a:schemeClr val="bg1"/>
                </a:solidFill>
              </a:rPr>
              <a:t>Audible notification of phone state (mute)</a:t>
            </a:r>
            <a:endParaRPr lang="en-US" sz="1400" dirty="0">
              <a:solidFill>
                <a:schemeClr val="bg1"/>
              </a:solidFill>
            </a:endParaRPr>
          </a:p>
        </p:txBody>
      </p:sp>
      <p:cxnSp>
        <p:nvCxnSpPr>
          <p:cNvPr id="43" name="Straight Connector 42"/>
          <p:cNvCxnSpPr/>
          <p:nvPr/>
        </p:nvCxnSpPr>
        <p:spPr>
          <a:xfrm flipV="1">
            <a:off x="4610100" y="5543550"/>
            <a:ext cx="657225" cy="53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263617" y="545171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Rectangle 46"/>
          <p:cNvSpPr/>
          <p:nvPr/>
        </p:nvSpPr>
        <p:spPr>
          <a:xfrm>
            <a:off x="6886574" y="4782236"/>
            <a:ext cx="1847851" cy="307777"/>
          </a:xfrm>
          <a:prstGeom prst="rect">
            <a:avLst/>
          </a:prstGeom>
        </p:spPr>
        <p:txBody>
          <a:bodyPr wrap="square">
            <a:spAutoFit/>
          </a:bodyPr>
          <a:lstStyle/>
          <a:p>
            <a:pPr>
              <a:lnSpc>
                <a:spcPct val="100000"/>
              </a:lnSpc>
            </a:pPr>
            <a:r>
              <a:rPr lang="en-US" sz="1400" dirty="0" smtClean="0">
                <a:solidFill>
                  <a:schemeClr val="bg1"/>
                </a:solidFill>
              </a:rPr>
              <a:t>Large Buttons</a:t>
            </a:r>
            <a:endParaRPr lang="en-US" sz="1400" dirty="0">
              <a:solidFill>
                <a:schemeClr val="bg1"/>
              </a:solidFill>
            </a:endParaRPr>
          </a:p>
        </p:txBody>
      </p:sp>
      <p:cxnSp>
        <p:nvCxnSpPr>
          <p:cNvPr id="48" name="Straight Connector 47"/>
          <p:cNvCxnSpPr/>
          <p:nvPr/>
        </p:nvCxnSpPr>
        <p:spPr>
          <a:xfrm>
            <a:off x="5562600" y="4791076"/>
            <a:ext cx="1400175" cy="152399"/>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806542" y="40991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Rectangle 50"/>
          <p:cNvSpPr/>
          <p:nvPr/>
        </p:nvSpPr>
        <p:spPr>
          <a:xfrm>
            <a:off x="6886575" y="4125010"/>
            <a:ext cx="2257425" cy="307777"/>
          </a:xfrm>
          <a:prstGeom prst="rect">
            <a:avLst/>
          </a:prstGeom>
        </p:spPr>
        <p:txBody>
          <a:bodyPr wrap="square">
            <a:spAutoFit/>
          </a:bodyPr>
          <a:lstStyle/>
          <a:p>
            <a:pPr>
              <a:lnSpc>
                <a:spcPct val="100000"/>
              </a:lnSpc>
            </a:pPr>
            <a:r>
              <a:rPr lang="en-US" sz="1400" dirty="0" smtClean="0">
                <a:solidFill>
                  <a:schemeClr val="bg1"/>
                </a:solidFill>
              </a:rPr>
              <a:t>Ability to turn off screen</a:t>
            </a:r>
            <a:endParaRPr lang="en-US" sz="1400" dirty="0">
              <a:solidFill>
                <a:schemeClr val="bg1"/>
              </a:solidFill>
            </a:endParaRPr>
          </a:p>
        </p:txBody>
      </p:sp>
      <p:cxnSp>
        <p:nvCxnSpPr>
          <p:cNvPr id="52" name="Straight Connector 51"/>
          <p:cNvCxnSpPr/>
          <p:nvPr/>
        </p:nvCxnSpPr>
        <p:spPr>
          <a:xfrm>
            <a:off x="5876925" y="4171950"/>
            <a:ext cx="1095375" cy="106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685925" y="5677585"/>
            <a:ext cx="2143125" cy="523220"/>
          </a:xfrm>
          <a:prstGeom prst="rect">
            <a:avLst/>
          </a:prstGeom>
        </p:spPr>
        <p:txBody>
          <a:bodyPr wrap="square">
            <a:spAutoFit/>
          </a:bodyPr>
          <a:lstStyle/>
          <a:p>
            <a:pPr>
              <a:lnSpc>
                <a:spcPct val="100000"/>
              </a:lnSpc>
            </a:pPr>
            <a:r>
              <a:rPr lang="en-US" sz="1400" dirty="0" smtClean="0">
                <a:solidFill>
                  <a:schemeClr val="bg1"/>
                </a:solidFill>
              </a:rPr>
              <a:t>Tactile discernable buttons and functions</a:t>
            </a:r>
            <a:endParaRPr lang="en-US" sz="1400" dirty="0">
              <a:solidFill>
                <a:schemeClr val="bg1"/>
              </a:solidFill>
            </a:endParaRPr>
          </a:p>
        </p:txBody>
      </p:sp>
      <p:cxnSp>
        <p:nvCxnSpPr>
          <p:cNvPr id="58" name="Straight Connector 57"/>
          <p:cNvCxnSpPr>
            <a:endCxn id="59" idx="6"/>
          </p:cNvCxnSpPr>
          <p:nvPr/>
        </p:nvCxnSpPr>
        <p:spPr>
          <a:xfrm flipV="1">
            <a:off x="2524125" y="5094097"/>
            <a:ext cx="1376977" cy="62090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797193" y="5042142"/>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568417" y="472781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Rectangle 65"/>
          <p:cNvSpPr/>
          <p:nvPr/>
        </p:nvSpPr>
        <p:spPr>
          <a:xfrm>
            <a:off x="7038975" y="3258235"/>
            <a:ext cx="2105025" cy="523220"/>
          </a:xfrm>
          <a:prstGeom prst="rect">
            <a:avLst/>
          </a:prstGeom>
        </p:spPr>
        <p:txBody>
          <a:bodyPr wrap="square">
            <a:spAutoFit/>
          </a:bodyPr>
          <a:lstStyle/>
          <a:p>
            <a:pPr>
              <a:lnSpc>
                <a:spcPct val="100000"/>
              </a:lnSpc>
            </a:pPr>
            <a:r>
              <a:rPr lang="en-US" sz="1400" dirty="0" smtClean="0">
                <a:solidFill>
                  <a:schemeClr val="bg1"/>
                </a:solidFill>
              </a:rPr>
              <a:t>Programmable Line Keys (</a:t>
            </a:r>
            <a:r>
              <a:rPr lang="en-US" sz="1400" dirty="0" err="1" smtClean="0">
                <a:solidFill>
                  <a:schemeClr val="bg1"/>
                </a:solidFill>
              </a:rPr>
              <a:t>CUCM</a:t>
            </a:r>
            <a:r>
              <a:rPr lang="en-US" sz="1400" dirty="0" smtClean="0">
                <a:solidFill>
                  <a:schemeClr val="bg1"/>
                </a:solidFill>
              </a:rPr>
              <a:t> </a:t>
            </a:r>
            <a:r>
              <a:rPr lang="en-US" sz="1400" dirty="0" err="1" smtClean="0">
                <a:solidFill>
                  <a:schemeClr val="bg1"/>
                </a:solidFill>
              </a:rPr>
              <a:t>6.x</a:t>
            </a:r>
            <a:r>
              <a:rPr lang="en-US" sz="1400" dirty="0" smtClean="0">
                <a:solidFill>
                  <a:schemeClr val="bg1"/>
                </a:solidFill>
              </a:rPr>
              <a:t>) </a:t>
            </a:r>
            <a:endParaRPr lang="en-US" sz="1400" dirty="0">
              <a:solidFill>
                <a:schemeClr val="bg1"/>
              </a:solidFill>
            </a:endParaRPr>
          </a:p>
        </p:txBody>
      </p:sp>
      <p:cxnSp>
        <p:nvCxnSpPr>
          <p:cNvPr id="67" name="Straight Connector 66"/>
          <p:cNvCxnSpPr/>
          <p:nvPr/>
        </p:nvCxnSpPr>
        <p:spPr>
          <a:xfrm>
            <a:off x="6200775" y="3181352"/>
            <a:ext cx="847725" cy="17144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6111768" y="31085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Rectangle 70"/>
          <p:cNvSpPr/>
          <p:nvPr/>
        </p:nvSpPr>
        <p:spPr>
          <a:xfrm>
            <a:off x="7067791" y="2520434"/>
            <a:ext cx="2076209" cy="523220"/>
          </a:xfrm>
          <a:prstGeom prst="rect">
            <a:avLst/>
          </a:prstGeom>
        </p:spPr>
        <p:txBody>
          <a:bodyPr wrap="none">
            <a:spAutoFit/>
          </a:bodyPr>
          <a:lstStyle/>
          <a:p>
            <a:pPr>
              <a:lnSpc>
                <a:spcPct val="100000"/>
              </a:lnSpc>
            </a:pPr>
            <a:r>
              <a:rPr lang="en-US" sz="1400" dirty="0" smtClean="0">
                <a:solidFill>
                  <a:schemeClr val="bg1"/>
                </a:solidFill>
              </a:rPr>
              <a:t>Lock </a:t>
            </a:r>
            <a:r>
              <a:rPr lang="en-US" sz="1400" dirty="0" err="1" smtClean="0">
                <a:solidFill>
                  <a:schemeClr val="bg1"/>
                </a:solidFill>
              </a:rPr>
              <a:t>softkeys</a:t>
            </a:r>
            <a:r>
              <a:rPr lang="en-US" sz="1400" dirty="0" smtClean="0">
                <a:solidFill>
                  <a:schemeClr val="bg1"/>
                </a:solidFill>
              </a:rPr>
              <a:t> available </a:t>
            </a:r>
          </a:p>
          <a:p>
            <a:pPr>
              <a:lnSpc>
                <a:spcPct val="100000"/>
              </a:lnSpc>
            </a:pPr>
            <a:r>
              <a:rPr lang="en-US" sz="1400" dirty="0" smtClean="0">
                <a:solidFill>
                  <a:schemeClr val="bg1"/>
                </a:solidFill>
              </a:rPr>
              <a:t>line buttons</a:t>
            </a:r>
            <a:endParaRPr lang="en-US" sz="1400" dirty="0">
              <a:solidFill>
                <a:schemeClr val="bg1"/>
              </a:solidFill>
            </a:endParaRPr>
          </a:p>
        </p:txBody>
      </p:sp>
      <p:cxnSp>
        <p:nvCxnSpPr>
          <p:cNvPr id="72" name="Straight Connector 71"/>
          <p:cNvCxnSpPr/>
          <p:nvPr/>
        </p:nvCxnSpPr>
        <p:spPr>
          <a:xfrm>
            <a:off x="6286500" y="2600325"/>
            <a:ext cx="838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6263742" y="2546592"/>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Rectangle 74"/>
          <p:cNvSpPr/>
          <p:nvPr/>
        </p:nvSpPr>
        <p:spPr>
          <a:xfrm>
            <a:off x="6296025" y="1400860"/>
            <a:ext cx="2847975" cy="523220"/>
          </a:xfrm>
          <a:prstGeom prst="rect">
            <a:avLst/>
          </a:prstGeom>
        </p:spPr>
        <p:txBody>
          <a:bodyPr wrap="square">
            <a:spAutoFit/>
          </a:bodyPr>
          <a:lstStyle/>
          <a:p>
            <a:pPr>
              <a:lnSpc>
                <a:spcPct val="100000"/>
              </a:lnSpc>
            </a:pPr>
            <a:r>
              <a:rPr lang="en-US" sz="1400" dirty="0" smtClean="0">
                <a:solidFill>
                  <a:schemeClr val="bg1"/>
                </a:solidFill>
              </a:rPr>
              <a:t>Back-lit LCD screen, with large fonts and programmable contrast</a:t>
            </a:r>
            <a:endParaRPr lang="en-US" sz="1400" dirty="0">
              <a:solidFill>
                <a:schemeClr val="bg1"/>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9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1308100"/>
            <a:ext cx="4826000" cy="4826000"/>
          </a:xfrm>
          <a:prstGeom prst="rect">
            <a:avLst/>
          </a:prstGeom>
        </p:spPr>
      </p:pic>
      <p:sp>
        <p:nvSpPr>
          <p:cNvPr id="38914" name="Rectangle 2"/>
          <p:cNvSpPr>
            <a:spLocks noGrp="1" noChangeArrowheads="1"/>
          </p:cNvSpPr>
          <p:nvPr>
            <p:ph type="title"/>
          </p:nvPr>
        </p:nvSpPr>
        <p:spPr>
          <a:xfrm>
            <a:off x="229702" y="209550"/>
            <a:ext cx="8588861" cy="1060865"/>
          </a:xfrm>
        </p:spPr>
        <p:txBody>
          <a:bodyPr/>
          <a:lstStyle/>
          <a:p>
            <a:r>
              <a:rPr dirty="0" smtClean="0"/>
              <a:t>Cisco Unified </a:t>
            </a:r>
            <a:r>
              <a:rPr dirty="0" smtClean="0"/>
              <a:t>99</a:t>
            </a:r>
            <a:r>
              <a:rPr lang="en-US" dirty="0" smtClean="0"/>
              <a:t>7</a:t>
            </a:r>
            <a:r>
              <a:rPr dirty="0" smtClean="0"/>
              <a:t>1 </a:t>
            </a:r>
            <a:r>
              <a:rPr dirty="0" smtClean="0"/>
              <a:t>IP Phone</a:t>
            </a:r>
            <a:br>
              <a:rPr dirty="0" smtClean="0"/>
            </a:br>
            <a:r>
              <a:rPr sz="3200" dirty="0" smtClean="0"/>
              <a:t>Accessibility Features for the Visually Impaired </a:t>
            </a:r>
            <a:endParaRPr lang="en-US" sz="3200" dirty="0" smtClean="0">
              <a:solidFill>
                <a:schemeClr val="tx1"/>
              </a:solidFill>
            </a:endParaRPr>
          </a:p>
        </p:txBody>
      </p:sp>
      <p:cxnSp>
        <p:nvCxnSpPr>
          <p:cNvPr id="13" name="Straight Connector 12"/>
          <p:cNvCxnSpPr>
            <a:stCxn id="16" idx="6"/>
          </p:cNvCxnSpPr>
          <p:nvPr/>
        </p:nvCxnSpPr>
        <p:spPr>
          <a:xfrm flipV="1">
            <a:off x="5167501" y="1646367"/>
            <a:ext cx="1490474" cy="980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063592" y="25751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p:nvSpPr>
        <p:spPr>
          <a:xfrm>
            <a:off x="0" y="1466850"/>
            <a:ext cx="2276475" cy="738664"/>
          </a:xfrm>
          <a:prstGeom prst="rect">
            <a:avLst/>
          </a:prstGeom>
        </p:spPr>
        <p:txBody>
          <a:bodyPr wrap="square">
            <a:spAutoFit/>
          </a:bodyPr>
          <a:lstStyle/>
          <a:p>
            <a:pPr>
              <a:lnSpc>
                <a:spcPct val="100000"/>
              </a:lnSpc>
            </a:pPr>
            <a:r>
              <a:rPr lang="en-US" sz="1400" dirty="0" smtClean="0">
                <a:solidFill>
                  <a:schemeClr val="bg1"/>
                </a:solidFill>
              </a:rPr>
              <a:t>Audible message waiting indicator (stutter dial tone) CUCM </a:t>
            </a:r>
            <a:r>
              <a:rPr lang="en-US" sz="1400" dirty="0">
                <a:solidFill>
                  <a:schemeClr val="bg1"/>
                </a:solidFill>
              </a:rPr>
              <a:t>8</a:t>
            </a:r>
            <a:r>
              <a:rPr lang="en-US" sz="1400" dirty="0" smtClean="0">
                <a:solidFill>
                  <a:schemeClr val="bg1"/>
                </a:solidFill>
              </a:rPr>
              <a:t>.</a:t>
            </a:r>
            <a:r>
              <a:rPr lang="en-US" sz="1400" dirty="0" smtClean="0">
                <a:solidFill>
                  <a:schemeClr val="bg1"/>
                </a:solidFill>
              </a:rPr>
              <a:t>x+</a:t>
            </a:r>
            <a:endParaRPr lang="en-US" sz="1400" dirty="0">
              <a:solidFill>
                <a:schemeClr val="bg1"/>
              </a:solidFill>
            </a:endParaRPr>
          </a:p>
        </p:txBody>
      </p:sp>
      <p:sp>
        <p:nvSpPr>
          <p:cNvPr id="26" name="Oval 25"/>
          <p:cNvSpPr/>
          <p:nvPr/>
        </p:nvSpPr>
        <p:spPr>
          <a:xfrm>
            <a:off x="2920893" y="25370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26"/>
          <p:cNvSpPr/>
          <p:nvPr/>
        </p:nvSpPr>
        <p:spPr>
          <a:xfrm>
            <a:off x="19050" y="2409826"/>
            <a:ext cx="2085975" cy="954107"/>
          </a:xfrm>
          <a:prstGeom prst="rect">
            <a:avLst/>
          </a:prstGeom>
        </p:spPr>
        <p:txBody>
          <a:bodyPr wrap="square">
            <a:spAutoFit/>
          </a:bodyPr>
          <a:lstStyle/>
          <a:p>
            <a:pPr>
              <a:lnSpc>
                <a:spcPct val="100000"/>
              </a:lnSpc>
            </a:pPr>
            <a:r>
              <a:rPr lang="en-US" sz="1400" dirty="0" smtClean="0">
                <a:solidFill>
                  <a:schemeClr val="bg1"/>
                </a:solidFill>
              </a:rPr>
              <a:t>High Contrast visual and audible alert on incoming call</a:t>
            </a:r>
          </a:p>
          <a:p>
            <a:pPr>
              <a:lnSpc>
                <a:spcPct val="100000"/>
              </a:lnSpc>
            </a:pPr>
            <a:endParaRPr lang="en-US" sz="1400" dirty="0">
              <a:solidFill>
                <a:schemeClr val="bg1"/>
              </a:solidFill>
            </a:endParaRPr>
          </a:p>
        </p:txBody>
      </p:sp>
      <p:cxnSp>
        <p:nvCxnSpPr>
          <p:cNvPr id="28" name="Straight Connector 27"/>
          <p:cNvCxnSpPr/>
          <p:nvPr/>
        </p:nvCxnSpPr>
        <p:spPr>
          <a:xfrm flipV="1">
            <a:off x="1685925" y="2587660"/>
            <a:ext cx="1050160" cy="11744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711343" y="2565642"/>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0" name="Straight Connector 29"/>
          <p:cNvCxnSpPr>
            <a:endCxn id="26" idx="1"/>
          </p:cNvCxnSpPr>
          <p:nvPr/>
        </p:nvCxnSpPr>
        <p:spPr>
          <a:xfrm>
            <a:off x="2143125" y="1809750"/>
            <a:ext cx="792985" cy="74253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2902" y="3444359"/>
            <a:ext cx="2207656" cy="738664"/>
          </a:xfrm>
          <a:prstGeom prst="rect">
            <a:avLst/>
          </a:prstGeom>
        </p:spPr>
        <p:txBody>
          <a:bodyPr wrap="none">
            <a:spAutoFit/>
          </a:bodyPr>
          <a:lstStyle/>
          <a:p>
            <a:pPr>
              <a:lnSpc>
                <a:spcPct val="100000"/>
              </a:lnSpc>
            </a:pPr>
            <a:r>
              <a:rPr lang="en-US" sz="1400" dirty="0" smtClean="0">
                <a:solidFill>
                  <a:schemeClr val="bg1"/>
                </a:solidFill>
              </a:rPr>
              <a:t>Integrates third-party </a:t>
            </a:r>
          </a:p>
          <a:p>
            <a:pPr>
              <a:lnSpc>
                <a:spcPct val="100000"/>
              </a:lnSpc>
            </a:pPr>
            <a:r>
              <a:rPr lang="en-US" sz="1400" dirty="0" smtClean="0">
                <a:solidFill>
                  <a:schemeClr val="bg1"/>
                </a:solidFill>
              </a:rPr>
              <a:t>Accessibility applications </a:t>
            </a:r>
          </a:p>
          <a:p>
            <a:pPr>
              <a:lnSpc>
                <a:spcPct val="100000"/>
              </a:lnSpc>
            </a:pPr>
            <a:r>
              <a:rPr lang="en-US" sz="1400" dirty="0" smtClean="0">
                <a:solidFill>
                  <a:schemeClr val="bg1"/>
                </a:solidFill>
              </a:rPr>
              <a:t>using XML</a:t>
            </a:r>
            <a:endParaRPr lang="en-US" sz="1400" dirty="0">
              <a:solidFill>
                <a:schemeClr val="bg1"/>
              </a:solidFill>
            </a:endParaRPr>
          </a:p>
        </p:txBody>
      </p:sp>
      <p:cxnSp>
        <p:nvCxnSpPr>
          <p:cNvPr id="33" name="Straight Connector 32"/>
          <p:cNvCxnSpPr/>
          <p:nvPr/>
        </p:nvCxnSpPr>
        <p:spPr>
          <a:xfrm flipV="1">
            <a:off x="1914525" y="2654335"/>
            <a:ext cx="1755010" cy="97469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597168" y="259421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254548" y="4501634"/>
            <a:ext cx="1864613" cy="523220"/>
          </a:xfrm>
          <a:prstGeom prst="rect">
            <a:avLst/>
          </a:prstGeom>
        </p:spPr>
        <p:txBody>
          <a:bodyPr wrap="none">
            <a:spAutoFit/>
          </a:bodyPr>
          <a:lstStyle/>
          <a:p>
            <a:pPr>
              <a:lnSpc>
                <a:spcPct val="100000"/>
              </a:lnSpc>
            </a:pPr>
            <a:r>
              <a:rPr lang="en-US" sz="1400" dirty="0" smtClean="0">
                <a:solidFill>
                  <a:schemeClr val="bg1"/>
                </a:solidFill>
              </a:rPr>
              <a:t>Standard Key </a:t>
            </a:r>
            <a:r>
              <a:rPr lang="en-US" sz="1400" dirty="0" smtClean="0">
                <a:solidFill>
                  <a:schemeClr val="bg1"/>
                </a:solidFill>
              </a:rPr>
              <a:t>Layout</a:t>
            </a:r>
          </a:p>
          <a:p>
            <a:pPr>
              <a:lnSpc>
                <a:spcPct val="100000"/>
              </a:lnSpc>
            </a:pPr>
            <a:r>
              <a:rPr lang="en-US" sz="1400" dirty="0" smtClean="0">
                <a:solidFill>
                  <a:schemeClr val="bg1"/>
                </a:solidFill>
              </a:rPr>
              <a:t>Large Keys</a:t>
            </a:r>
            <a:endParaRPr lang="en-US" sz="1400" dirty="0">
              <a:solidFill>
                <a:schemeClr val="bg1"/>
              </a:solidFill>
            </a:endParaRPr>
          </a:p>
        </p:txBody>
      </p:sp>
      <p:cxnSp>
        <p:nvCxnSpPr>
          <p:cNvPr id="39" name="Straight Connector 38"/>
          <p:cNvCxnSpPr/>
          <p:nvPr/>
        </p:nvCxnSpPr>
        <p:spPr>
          <a:xfrm flipV="1">
            <a:off x="2038350" y="4050676"/>
            <a:ext cx="2734297" cy="559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758792" y="39848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ectangle 41"/>
          <p:cNvSpPr/>
          <p:nvPr/>
        </p:nvSpPr>
        <p:spPr>
          <a:xfrm>
            <a:off x="4076851" y="6016109"/>
            <a:ext cx="3437159" cy="307777"/>
          </a:xfrm>
          <a:prstGeom prst="rect">
            <a:avLst/>
          </a:prstGeom>
        </p:spPr>
        <p:txBody>
          <a:bodyPr wrap="none">
            <a:spAutoFit/>
          </a:bodyPr>
          <a:lstStyle/>
          <a:p>
            <a:pPr>
              <a:lnSpc>
                <a:spcPct val="100000"/>
              </a:lnSpc>
            </a:pPr>
            <a:r>
              <a:rPr lang="en-US" sz="1400" dirty="0" smtClean="0">
                <a:solidFill>
                  <a:schemeClr val="bg1"/>
                </a:solidFill>
              </a:rPr>
              <a:t>Audible notification of phone state (mute)</a:t>
            </a:r>
            <a:endParaRPr lang="en-US" sz="1400" dirty="0">
              <a:solidFill>
                <a:schemeClr val="bg1"/>
              </a:solidFill>
            </a:endParaRPr>
          </a:p>
        </p:txBody>
      </p:sp>
      <p:cxnSp>
        <p:nvCxnSpPr>
          <p:cNvPr id="43" name="Straight Connector 42"/>
          <p:cNvCxnSpPr>
            <a:endCxn id="65" idx="6"/>
          </p:cNvCxnSpPr>
          <p:nvPr/>
        </p:nvCxnSpPr>
        <p:spPr>
          <a:xfrm flipH="1" flipV="1">
            <a:off x="4215001" y="5008372"/>
            <a:ext cx="376050" cy="1030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022442" y="48611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Rectangle 50"/>
          <p:cNvSpPr/>
          <p:nvPr/>
        </p:nvSpPr>
        <p:spPr>
          <a:xfrm>
            <a:off x="6886575" y="4125010"/>
            <a:ext cx="2257425" cy="523220"/>
          </a:xfrm>
          <a:prstGeom prst="rect">
            <a:avLst/>
          </a:prstGeom>
        </p:spPr>
        <p:txBody>
          <a:bodyPr wrap="square">
            <a:spAutoFit/>
          </a:bodyPr>
          <a:lstStyle/>
          <a:p>
            <a:pPr>
              <a:lnSpc>
                <a:spcPct val="100000"/>
              </a:lnSpc>
            </a:pPr>
            <a:r>
              <a:rPr lang="en-US" sz="1400" dirty="0" smtClean="0">
                <a:solidFill>
                  <a:schemeClr val="bg1"/>
                </a:solidFill>
              </a:rPr>
              <a:t>Physical Buttons for Hold, Conference, and Transfer </a:t>
            </a:r>
            <a:endParaRPr lang="en-US" sz="1400" dirty="0">
              <a:solidFill>
                <a:schemeClr val="bg1"/>
              </a:solidFill>
            </a:endParaRPr>
          </a:p>
        </p:txBody>
      </p:sp>
      <p:cxnSp>
        <p:nvCxnSpPr>
          <p:cNvPr id="52" name="Straight Connector 51"/>
          <p:cNvCxnSpPr>
            <a:stCxn id="50" idx="0"/>
            <a:endCxn id="51" idx="1"/>
          </p:cNvCxnSpPr>
          <p:nvPr/>
        </p:nvCxnSpPr>
        <p:spPr>
          <a:xfrm flipV="1">
            <a:off x="6074397" y="4386620"/>
            <a:ext cx="812178" cy="474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685925" y="5677585"/>
            <a:ext cx="2143125" cy="523220"/>
          </a:xfrm>
          <a:prstGeom prst="rect">
            <a:avLst/>
          </a:prstGeom>
        </p:spPr>
        <p:txBody>
          <a:bodyPr wrap="square">
            <a:spAutoFit/>
          </a:bodyPr>
          <a:lstStyle/>
          <a:p>
            <a:pPr>
              <a:lnSpc>
                <a:spcPct val="100000"/>
              </a:lnSpc>
            </a:pPr>
            <a:r>
              <a:rPr lang="en-US" sz="1400" dirty="0" smtClean="0">
                <a:solidFill>
                  <a:schemeClr val="bg1"/>
                </a:solidFill>
              </a:rPr>
              <a:t>Tactile discernable buttons and functions</a:t>
            </a:r>
            <a:endParaRPr lang="en-US" sz="1400" dirty="0">
              <a:solidFill>
                <a:schemeClr val="bg1"/>
              </a:solidFill>
            </a:endParaRPr>
          </a:p>
        </p:txBody>
      </p:sp>
      <p:cxnSp>
        <p:nvCxnSpPr>
          <p:cNvPr id="58" name="Straight Connector 57"/>
          <p:cNvCxnSpPr/>
          <p:nvPr/>
        </p:nvCxnSpPr>
        <p:spPr>
          <a:xfrm flipV="1">
            <a:off x="3105150" y="4446398"/>
            <a:ext cx="1291252" cy="122097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378218" y="43658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4838167" y="4445242"/>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Rectangle 65"/>
          <p:cNvSpPr/>
          <p:nvPr/>
        </p:nvSpPr>
        <p:spPr>
          <a:xfrm>
            <a:off x="7038975" y="3258235"/>
            <a:ext cx="2105025" cy="523220"/>
          </a:xfrm>
          <a:prstGeom prst="rect">
            <a:avLst/>
          </a:prstGeom>
        </p:spPr>
        <p:txBody>
          <a:bodyPr wrap="square">
            <a:spAutoFit/>
          </a:bodyPr>
          <a:lstStyle/>
          <a:p>
            <a:pPr>
              <a:lnSpc>
                <a:spcPct val="100000"/>
              </a:lnSpc>
            </a:pPr>
            <a:r>
              <a:rPr lang="en-US" sz="1400" dirty="0" smtClean="0">
                <a:solidFill>
                  <a:schemeClr val="bg1"/>
                </a:solidFill>
              </a:rPr>
              <a:t>Programmable Line Keys (</a:t>
            </a:r>
            <a:r>
              <a:rPr lang="en-US" sz="1400" dirty="0" err="1" smtClean="0">
                <a:solidFill>
                  <a:schemeClr val="bg1"/>
                </a:solidFill>
              </a:rPr>
              <a:t>CUCM</a:t>
            </a:r>
            <a:r>
              <a:rPr lang="en-US" sz="1400" dirty="0" smtClean="0">
                <a:solidFill>
                  <a:schemeClr val="bg1"/>
                </a:solidFill>
              </a:rPr>
              <a:t> </a:t>
            </a:r>
            <a:r>
              <a:rPr lang="en-US" sz="1400" dirty="0" err="1" smtClean="0">
                <a:solidFill>
                  <a:schemeClr val="bg1"/>
                </a:solidFill>
              </a:rPr>
              <a:t>6.x</a:t>
            </a:r>
            <a:r>
              <a:rPr lang="en-US" sz="1400" dirty="0" smtClean="0">
                <a:solidFill>
                  <a:schemeClr val="bg1"/>
                </a:solidFill>
              </a:rPr>
              <a:t>) </a:t>
            </a:r>
            <a:endParaRPr lang="en-US" sz="1400" dirty="0">
              <a:solidFill>
                <a:schemeClr val="bg1"/>
              </a:solidFill>
            </a:endParaRPr>
          </a:p>
        </p:txBody>
      </p:sp>
      <p:cxnSp>
        <p:nvCxnSpPr>
          <p:cNvPr id="67" name="Straight Connector 66"/>
          <p:cNvCxnSpPr>
            <a:stCxn id="70" idx="6"/>
          </p:cNvCxnSpPr>
          <p:nvPr/>
        </p:nvCxnSpPr>
        <p:spPr>
          <a:xfrm>
            <a:off x="4005877" y="2817622"/>
            <a:ext cx="3014048" cy="56375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901968" y="27656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Rectangle 74"/>
          <p:cNvSpPr/>
          <p:nvPr/>
        </p:nvSpPr>
        <p:spPr>
          <a:xfrm>
            <a:off x="6610350" y="1400860"/>
            <a:ext cx="2533650" cy="738664"/>
          </a:xfrm>
          <a:prstGeom prst="rect">
            <a:avLst/>
          </a:prstGeom>
        </p:spPr>
        <p:txBody>
          <a:bodyPr wrap="square">
            <a:spAutoFit/>
          </a:bodyPr>
          <a:lstStyle/>
          <a:p>
            <a:pPr>
              <a:lnSpc>
                <a:spcPct val="100000"/>
              </a:lnSpc>
            </a:pPr>
            <a:r>
              <a:rPr lang="en-US" sz="1400" dirty="0" smtClean="0">
                <a:solidFill>
                  <a:schemeClr val="bg1"/>
                </a:solidFill>
              </a:rPr>
              <a:t>Back-lit LCD screen, with large fonts and programmable contrast</a:t>
            </a:r>
            <a:endParaRPr lang="en-US" sz="1400" dirty="0">
              <a:solidFill>
                <a:schemeClr val="bg1"/>
              </a:solidFill>
            </a:endParaRPr>
          </a:p>
        </p:txBody>
      </p:sp>
      <p:sp>
        <p:nvSpPr>
          <p:cNvPr id="65" name="Oval 64"/>
          <p:cNvSpPr/>
          <p:nvPr/>
        </p:nvSpPr>
        <p:spPr>
          <a:xfrm>
            <a:off x="4111092" y="495641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x6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650" y="1314450"/>
            <a:ext cx="5168900" cy="3873500"/>
          </a:xfrm>
          <a:prstGeom prst="rect">
            <a:avLst/>
          </a:prstGeom>
        </p:spPr>
      </p:pic>
      <p:sp>
        <p:nvSpPr>
          <p:cNvPr id="38914" name="Rectangle 2"/>
          <p:cNvSpPr>
            <a:spLocks noGrp="1" noChangeArrowheads="1"/>
          </p:cNvSpPr>
          <p:nvPr>
            <p:ph type="title"/>
          </p:nvPr>
        </p:nvSpPr>
        <p:spPr>
          <a:xfrm>
            <a:off x="128102" y="19050"/>
            <a:ext cx="8914298" cy="1060865"/>
          </a:xfrm>
        </p:spPr>
        <p:txBody>
          <a:bodyPr/>
          <a:lstStyle/>
          <a:p>
            <a:r>
              <a:rPr lang="en-US" sz="3200" dirty="0"/>
              <a:t>Cisco Desktop Collaboration Experience DX650</a:t>
            </a:r>
            <a:r>
              <a:rPr sz="3200" dirty="0" smtClean="0"/>
              <a:t/>
            </a:r>
            <a:br>
              <a:rPr sz="3200" dirty="0" smtClean="0"/>
            </a:br>
            <a:r>
              <a:rPr sz="2400" dirty="0" smtClean="0"/>
              <a:t>Accessibility Features for the Visually Impaired </a:t>
            </a:r>
            <a:endParaRPr lang="en-US" sz="2400" dirty="0" smtClean="0">
              <a:solidFill>
                <a:schemeClr val="tx1"/>
              </a:solidFill>
            </a:endParaRPr>
          </a:p>
        </p:txBody>
      </p:sp>
      <p:cxnSp>
        <p:nvCxnSpPr>
          <p:cNvPr id="13" name="Straight Connector 12"/>
          <p:cNvCxnSpPr>
            <a:stCxn id="16" idx="6"/>
            <a:endCxn id="75" idx="1"/>
          </p:cNvCxnSpPr>
          <p:nvPr/>
        </p:nvCxnSpPr>
        <p:spPr>
          <a:xfrm flipV="1">
            <a:off x="5319901" y="1306870"/>
            <a:ext cx="1290449" cy="69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215992" y="19528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p:nvSpPr>
        <p:spPr>
          <a:xfrm>
            <a:off x="0" y="1466850"/>
            <a:ext cx="2276475" cy="738664"/>
          </a:xfrm>
          <a:prstGeom prst="rect">
            <a:avLst/>
          </a:prstGeom>
        </p:spPr>
        <p:txBody>
          <a:bodyPr wrap="square">
            <a:spAutoFit/>
          </a:bodyPr>
          <a:lstStyle/>
          <a:p>
            <a:pPr>
              <a:lnSpc>
                <a:spcPct val="100000"/>
              </a:lnSpc>
            </a:pPr>
            <a:r>
              <a:rPr lang="en-US" sz="1400" dirty="0" smtClean="0">
                <a:solidFill>
                  <a:schemeClr val="bg1"/>
                </a:solidFill>
              </a:rPr>
              <a:t>Audible message waiting indicator (stutter dial tone) CUCM </a:t>
            </a:r>
            <a:r>
              <a:rPr lang="en-US" sz="1400" dirty="0">
                <a:solidFill>
                  <a:schemeClr val="bg1"/>
                </a:solidFill>
              </a:rPr>
              <a:t>8</a:t>
            </a:r>
            <a:r>
              <a:rPr lang="en-US" sz="1400" dirty="0" smtClean="0">
                <a:solidFill>
                  <a:schemeClr val="bg1"/>
                </a:solidFill>
              </a:rPr>
              <a:t>.</a:t>
            </a:r>
            <a:r>
              <a:rPr lang="en-US" sz="1400" dirty="0" smtClean="0">
                <a:solidFill>
                  <a:schemeClr val="bg1"/>
                </a:solidFill>
              </a:rPr>
              <a:t>x+</a:t>
            </a:r>
            <a:endParaRPr lang="en-US" sz="1400" dirty="0">
              <a:solidFill>
                <a:schemeClr val="bg1"/>
              </a:solidFill>
            </a:endParaRPr>
          </a:p>
        </p:txBody>
      </p:sp>
      <p:sp>
        <p:nvSpPr>
          <p:cNvPr id="26" name="Oval 25"/>
          <p:cNvSpPr/>
          <p:nvPr/>
        </p:nvSpPr>
        <p:spPr>
          <a:xfrm>
            <a:off x="2920893" y="25370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0" name="Straight Connector 29"/>
          <p:cNvCxnSpPr>
            <a:endCxn id="26" idx="1"/>
          </p:cNvCxnSpPr>
          <p:nvPr/>
        </p:nvCxnSpPr>
        <p:spPr>
          <a:xfrm>
            <a:off x="2143125" y="1809750"/>
            <a:ext cx="792985" cy="74253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659602" y="1894959"/>
            <a:ext cx="2108269" cy="738664"/>
          </a:xfrm>
          <a:prstGeom prst="rect">
            <a:avLst/>
          </a:prstGeom>
        </p:spPr>
        <p:txBody>
          <a:bodyPr wrap="none">
            <a:spAutoFit/>
          </a:bodyPr>
          <a:lstStyle/>
          <a:p>
            <a:pPr>
              <a:lnSpc>
                <a:spcPct val="100000"/>
              </a:lnSpc>
            </a:pPr>
            <a:r>
              <a:rPr lang="en-US" sz="1400" dirty="0" smtClean="0">
                <a:solidFill>
                  <a:schemeClr val="bg1"/>
                </a:solidFill>
              </a:rPr>
              <a:t>Android Accessibility</a:t>
            </a:r>
          </a:p>
          <a:p>
            <a:pPr>
              <a:lnSpc>
                <a:spcPct val="100000"/>
              </a:lnSpc>
            </a:pPr>
            <a:r>
              <a:rPr lang="en-US" sz="1400" dirty="0" smtClean="0">
                <a:solidFill>
                  <a:schemeClr val="bg1"/>
                </a:solidFill>
              </a:rPr>
              <a:t>Talkback (screen reader</a:t>
            </a:r>
          </a:p>
          <a:p>
            <a:pPr>
              <a:lnSpc>
                <a:spcPct val="100000"/>
              </a:lnSpc>
            </a:pPr>
            <a:r>
              <a:rPr lang="en-US" sz="1400" dirty="0" smtClean="0">
                <a:solidFill>
                  <a:schemeClr val="bg1"/>
                </a:solidFill>
              </a:rPr>
              <a:t>And Explore by Touch</a:t>
            </a:r>
            <a:endParaRPr lang="en-US" sz="1400" dirty="0">
              <a:solidFill>
                <a:schemeClr val="bg1"/>
              </a:solidFill>
            </a:endParaRPr>
          </a:p>
        </p:txBody>
      </p:sp>
      <p:cxnSp>
        <p:nvCxnSpPr>
          <p:cNvPr id="33" name="Straight Connector 32"/>
          <p:cNvCxnSpPr/>
          <p:nvPr/>
        </p:nvCxnSpPr>
        <p:spPr>
          <a:xfrm flipH="1">
            <a:off x="4889500" y="2146300"/>
            <a:ext cx="1828801" cy="2286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816368" y="230211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5740948" y="5136634"/>
            <a:ext cx="2845889" cy="523220"/>
          </a:xfrm>
          <a:prstGeom prst="rect">
            <a:avLst/>
          </a:prstGeom>
        </p:spPr>
        <p:txBody>
          <a:bodyPr wrap="none">
            <a:spAutoFit/>
          </a:bodyPr>
          <a:lstStyle/>
          <a:p>
            <a:pPr>
              <a:lnSpc>
                <a:spcPct val="100000"/>
              </a:lnSpc>
            </a:pPr>
            <a:r>
              <a:rPr lang="en-US" sz="1400" dirty="0" smtClean="0">
                <a:solidFill>
                  <a:schemeClr val="bg1"/>
                </a:solidFill>
              </a:rPr>
              <a:t>Standard Key </a:t>
            </a:r>
            <a:r>
              <a:rPr lang="en-US" sz="1400" dirty="0" smtClean="0">
                <a:solidFill>
                  <a:schemeClr val="bg1"/>
                </a:solidFill>
              </a:rPr>
              <a:t>Layout</a:t>
            </a:r>
          </a:p>
          <a:p>
            <a:pPr>
              <a:lnSpc>
                <a:spcPct val="100000"/>
              </a:lnSpc>
            </a:pPr>
            <a:r>
              <a:rPr lang="en-US" sz="1400" dirty="0" smtClean="0">
                <a:solidFill>
                  <a:schemeClr val="bg1"/>
                </a:solidFill>
              </a:rPr>
              <a:t>Large Buttons, Tactile Discernible</a:t>
            </a:r>
            <a:endParaRPr lang="en-US" sz="1400" dirty="0">
              <a:solidFill>
                <a:schemeClr val="bg1"/>
              </a:solidFill>
            </a:endParaRPr>
          </a:p>
        </p:txBody>
      </p:sp>
      <p:cxnSp>
        <p:nvCxnSpPr>
          <p:cNvPr id="39" name="Straight Connector 38"/>
          <p:cNvCxnSpPr>
            <a:endCxn id="41" idx="2"/>
          </p:cNvCxnSpPr>
          <p:nvPr/>
        </p:nvCxnSpPr>
        <p:spPr>
          <a:xfrm flipH="1" flipV="1">
            <a:off x="4758792" y="4036822"/>
            <a:ext cx="1578508" cy="1106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758792" y="39848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ectangle 41"/>
          <p:cNvSpPr/>
          <p:nvPr/>
        </p:nvSpPr>
        <p:spPr>
          <a:xfrm>
            <a:off x="2705251" y="5216009"/>
            <a:ext cx="1891401" cy="523220"/>
          </a:xfrm>
          <a:prstGeom prst="rect">
            <a:avLst/>
          </a:prstGeom>
        </p:spPr>
        <p:txBody>
          <a:bodyPr wrap="none">
            <a:spAutoFit/>
          </a:bodyPr>
          <a:lstStyle/>
          <a:p>
            <a:pPr>
              <a:lnSpc>
                <a:spcPct val="100000"/>
              </a:lnSpc>
            </a:pPr>
            <a:r>
              <a:rPr lang="en-US" sz="1400" dirty="0" smtClean="0">
                <a:solidFill>
                  <a:schemeClr val="bg1"/>
                </a:solidFill>
              </a:rPr>
              <a:t>Audible notification of </a:t>
            </a:r>
            <a:endParaRPr lang="en-US" sz="1400" dirty="0" smtClean="0">
              <a:solidFill>
                <a:schemeClr val="bg1"/>
              </a:solidFill>
            </a:endParaRPr>
          </a:p>
          <a:p>
            <a:pPr>
              <a:lnSpc>
                <a:spcPct val="100000"/>
              </a:lnSpc>
            </a:pPr>
            <a:r>
              <a:rPr lang="en-US" sz="1400" dirty="0" smtClean="0">
                <a:solidFill>
                  <a:schemeClr val="bg1"/>
                </a:solidFill>
              </a:rPr>
              <a:t>phone </a:t>
            </a:r>
            <a:r>
              <a:rPr lang="en-US" sz="1400" dirty="0" smtClean="0">
                <a:solidFill>
                  <a:schemeClr val="bg1"/>
                </a:solidFill>
              </a:rPr>
              <a:t>state (mute)</a:t>
            </a:r>
            <a:endParaRPr lang="en-US" sz="1400" dirty="0">
              <a:solidFill>
                <a:schemeClr val="bg1"/>
              </a:solidFill>
            </a:endParaRPr>
          </a:p>
        </p:txBody>
      </p:sp>
      <p:cxnSp>
        <p:nvCxnSpPr>
          <p:cNvPr id="43" name="Straight Connector 42"/>
          <p:cNvCxnSpPr/>
          <p:nvPr/>
        </p:nvCxnSpPr>
        <p:spPr>
          <a:xfrm flipV="1">
            <a:off x="3556003" y="4426598"/>
            <a:ext cx="15475" cy="805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035142" y="41245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Rectangle 50"/>
          <p:cNvSpPr/>
          <p:nvPr/>
        </p:nvSpPr>
        <p:spPr>
          <a:xfrm>
            <a:off x="6708775" y="3426510"/>
            <a:ext cx="2257425" cy="523220"/>
          </a:xfrm>
          <a:prstGeom prst="rect">
            <a:avLst/>
          </a:prstGeom>
        </p:spPr>
        <p:txBody>
          <a:bodyPr wrap="square">
            <a:spAutoFit/>
          </a:bodyPr>
          <a:lstStyle/>
          <a:p>
            <a:pPr>
              <a:lnSpc>
                <a:spcPct val="100000"/>
              </a:lnSpc>
            </a:pPr>
            <a:r>
              <a:rPr lang="en-US" sz="1400" dirty="0" smtClean="0">
                <a:solidFill>
                  <a:schemeClr val="bg1"/>
                </a:solidFill>
              </a:rPr>
              <a:t>Physical Buttons for Hold, Conference, and Transfer </a:t>
            </a:r>
            <a:endParaRPr lang="en-US" sz="1400" dirty="0">
              <a:solidFill>
                <a:schemeClr val="bg1"/>
              </a:solidFill>
            </a:endParaRPr>
          </a:p>
        </p:txBody>
      </p:sp>
      <p:cxnSp>
        <p:nvCxnSpPr>
          <p:cNvPr id="52" name="Straight Connector 51"/>
          <p:cNvCxnSpPr>
            <a:stCxn id="50" idx="4"/>
          </p:cNvCxnSpPr>
          <p:nvPr/>
        </p:nvCxnSpPr>
        <p:spPr>
          <a:xfrm flipV="1">
            <a:off x="6087097" y="3797300"/>
            <a:ext cx="656603" cy="431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901968" y="27656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Rectangle 74"/>
          <p:cNvSpPr/>
          <p:nvPr/>
        </p:nvSpPr>
        <p:spPr>
          <a:xfrm>
            <a:off x="6610350" y="1045260"/>
            <a:ext cx="2533650" cy="523220"/>
          </a:xfrm>
          <a:prstGeom prst="rect">
            <a:avLst/>
          </a:prstGeom>
        </p:spPr>
        <p:txBody>
          <a:bodyPr wrap="square">
            <a:spAutoFit/>
          </a:bodyPr>
          <a:lstStyle/>
          <a:p>
            <a:pPr>
              <a:lnSpc>
                <a:spcPct val="100000"/>
              </a:lnSpc>
            </a:pPr>
            <a:r>
              <a:rPr lang="en-US" sz="1400" dirty="0" smtClean="0">
                <a:solidFill>
                  <a:schemeClr val="bg1"/>
                </a:solidFill>
              </a:rPr>
              <a:t>Back-lit LCD screen, with large fonts </a:t>
            </a:r>
            <a:r>
              <a:rPr lang="en-US" sz="1400" dirty="0" smtClean="0">
                <a:solidFill>
                  <a:schemeClr val="bg1"/>
                </a:solidFill>
              </a:rPr>
              <a:t>and</a:t>
            </a:r>
            <a:endParaRPr lang="en-US" sz="1400" dirty="0">
              <a:solidFill>
                <a:schemeClr val="bg1"/>
              </a:solidFill>
            </a:endParaRPr>
          </a:p>
        </p:txBody>
      </p:sp>
      <p:sp>
        <p:nvSpPr>
          <p:cNvPr id="65" name="Oval 64"/>
          <p:cNvSpPr/>
          <p:nvPr/>
        </p:nvSpPr>
        <p:spPr>
          <a:xfrm>
            <a:off x="3514192" y="434681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6832520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9702" y="95249"/>
            <a:ext cx="8588861" cy="904875"/>
          </a:xfrm>
        </p:spPr>
        <p:txBody>
          <a:bodyPr/>
          <a:lstStyle/>
          <a:p>
            <a:r>
              <a:rPr smtClean="0"/>
              <a:t>Large Button Phone Solution - Vision</a:t>
            </a:r>
            <a:endParaRPr lang="en-US" sz="2800" dirty="0"/>
          </a:p>
        </p:txBody>
      </p:sp>
      <p:pic>
        <p:nvPicPr>
          <p:cNvPr id="5" name="Picture 18"/>
          <p:cNvPicPr>
            <a:picLocks noChangeAspect="1"/>
          </p:cNvPicPr>
          <p:nvPr/>
        </p:nvPicPr>
        <p:blipFill>
          <a:blip r:embed="rId3"/>
          <a:srcRect/>
          <a:stretch>
            <a:fillRect/>
          </a:stretch>
        </p:blipFill>
        <p:spPr bwMode="auto">
          <a:xfrm>
            <a:off x="381001" y="1238249"/>
            <a:ext cx="3486150" cy="3658887"/>
          </a:xfrm>
          <a:prstGeom prst="rect">
            <a:avLst/>
          </a:prstGeom>
          <a:noFill/>
          <a:ln w="9525">
            <a:noFill/>
            <a:miter lim="800000"/>
            <a:headEnd/>
            <a:tailEnd/>
          </a:ln>
        </p:spPr>
      </p:pic>
      <p:pic>
        <p:nvPicPr>
          <p:cNvPr id="6" name="Picture 14"/>
          <p:cNvPicPr>
            <a:picLocks noChangeAspect="1"/>
          </p:cNvPicPr>
          <p:nvPr/>
        </p:nvPicPr>
        <p:blipFill>
          <a:blip r:embed="rId4"/>
          <a:srcRect/>
          <a:stretch>
            <a:fillRect/>
          </a:stretch>
        </p:blipFill>
        <p:spPr bwMode="auto">
          <a:xfrm>
            <a:off x="6302374" y="1254125"/>
            <a:ext cx="1946275" cy="1946275"/>
          </a:xfrm>
          <a:prstGeom prst="rect">
            <a:avLst/>
          </a:prstGeom>
          <a:noFill/>
          <a:ln w="9525">
            <a:noFill/>
            <a:miter lim="800000"/>
            <a:headEnd/>
            <a:tailEnd/>
          </a:ln>
        </p:spPr>
      </p:pic>
      <p:pic>
        <p:nvPicPr>
          <p:cNvPr id="9" name="Picture 28"/>
          <p:cNvPicPr>
            <a:picLocks noChangeAspect="1"/>
          </p:cNvPicPr>
          <p:nvPr/>
        </p:nvPicPr>
        <p:blipFill>
          <a:blip r:embed="rId5"/>
          <a:srcRect/>
          <a:stretch>
            <a:fillRect/>
          </a:stretch>
        </p:blipFill>
        <p:spPr bwMode="auto">
          <a:xfrm>
            <a:off x="6340475" y="3806825"/>
            <a:ext cx="2003425" cy="2003425"/>
          </a:xfrm>
          <a:prstGeom prst="rect">
            <a:avLst/>
          </a:prstGeom>
          <a:noFill/>
          <a:ln w="9525">
            <a:noFill/>
            <a:miter lim="800000"/>
            <a:headEnd/>
            <a:tailEnd/>
          </a:ln>
        </p:spPr>
      </p:pic>
      <p:cxnSp>
        <p:nvCxnSpPr>
          <p:cNvPr id="10" name="Straight Connector 21"/>
          <p:cNvCxnSpPr>
            <a:cxnSpLocks noChangeShapeType="1"/>
          </p:cNvCxnSpPr>
          <p:nvPr/>
        </p:nvCxnSpPr>
        <p:spPr bwMode="auto">
          <a:xfrm flipV="1">
            <a:off x="3876675" y="2489200"/>
            <a:ext cx="2298700" cy="317500"/>
          </a:xfrm>
          <a:prstGeom prst="line">
            <a:avLst/>
          </a:prstGeom>
          <a:noFill/>
          <a:ln w="9525">
            <a:solidFill>
              <a:schemeClr val="tx2"/>
            </a:solidFill>
            <a:round/>
            <a:headEnd type="triangle" w="lg" len="med"/>
            <a:tailEnd type="triangle" w="lg" len="med"/>
          </a:ln>
        </p:spPr>
      </p:cxnSp>
      <p:cxnSp>
        <p:nvCxnSpPr>
          <p:cNvPr id="11" name="Straight Connector 30"/>
          <p:cNvCxnSpPr>
            <a:cxnSpLocks noChangeShapeType="1"/>
          </p:cNvCxnSpPr>
          <p:nvPr/>
        </p:nvCxnSpPr>
        <p:spPr bwMode="auto">
          <a:xfrm>
            <a:off x="3943350" y="3857625"/>
            <a:ext cx="2295525" cy="723900"/>
          </a:xfrm>
          <a:prstGeom prst="line">
            <a:avLst/>
          </a:prstGeom>
          <a:noFill/>
          <a:ln w="9525">
            <a:solidFill>
              <a:schemeClr val="tx2"/>
            </a:solidFill>
            <a:round/>
            <a:headEnd type="triangle" w="lg" len="med"/>
            <a:tailEnd type="triangle" w="lg" len="med"/>
          </a:ln>
        </p:spPr>
      </p:cxnSp>
      <p:sp>
        <p:nvSpPr>
          <p:cNvPr id="13" name="Rectangle 20"/>
          <p:cNvSpPr>
            <a:spLocks noChangeArrowheads="1"/>
          </p:cNvSpPr>
          <p:nvPr/>
        </p:nvSpPr>
        <p:spPr bwMode="auto">
          <a:xfrm>
            <a:off x="6311900" y="3182938"/>
            <a:ext cx="1908175" cy="338554"/>
          </a:xfrm>
          <a:prstGeom prst="rect">
            <a:avLst/>
          </a:prstGeom>
          <a:noFill/>
          <a:ln w="9525">
            <a:noFill/>
            <a:miter lim="800000"/>
            <a:headEnd/>
            <a:tailEnd/>
          </a:ln>
        </p:spPr>
        <p:txBody>
          <a:bodyPr wrap="square">
            <a:spAutoFit/>
          </a:bodyPr>
          <a:lstStyle/>
          <a:p>
            <a:r>
              <a:rPr lang="en-US" sz="1600" b="1" dirty="0">
                <a:solidFill>
                  <a:schemeClr val="bg1"/>
                </a:solidFill>
              </a:rPr>
              <a:t>Cisco ATA 186</a:t>
            </a:r>
            <a:endParaRPr lang="en-US" sz="1600" dirty="0">
              <a:solidFill>
                <a:schemeClr val="bg1"/>
              </a:solidFill>
            </a:endParaRPr>
          </a:p>
        </p:txBody>
      </p:sp>
      <p:sp>
        <p:nvSpPr>
          <p:cNvPr id="14" name="Rectangle 29"/>
          <p:cNvSpPr>
            <a:spLocks noChangeArrowheads="1"/>
          </p:cNvSpPr>
          <p:nvPr/>
        </p:nvSpPr>
        <p:spPr bwMode="auto">
          <a:xfrm>
            <a:off x="6346825" y="5824538"/>
            <a:ext cx="2035175" cy="338554"/>
          </a:xfrm>
          <a:prstGeom prst="rect">
            <a:avLst/>
          </a:prstGeom>
          <a:noFill/>
          <a:ln w="9525">
            <a:noFill/>
            <a:miter lim="800000"/>
            <a:headEnd/>
            <a:tailEnd/>
          </a:ln>
        </p:spPr>
        <p:txBody>
          <a:bodyPr wrap="square">
            <a:spAutoFit/>
          </a:bodyPr>
          <a:lstStyle/>
          <a:p>
            <a:r>
              <a:rPr lang="en-US" sz="1600" b="1" dirty="0">
                <a:solidFill>
                  <a:schemeClr val="bg1"/>
                </a:solidFill>
              </a:rPr>
              <a:t>Cisco </a:t>
            </a:r>
            <a:r>
              <a:rPr lang="en-US" sz="1600" b="1" dirty="0" err="1">
                <a:solidFill>
                  <a:schemeClr val="bg1"/>
                </a:solidFill>
              </a:rPr>
              <a:t>VG224</a:t>
            </a:r>
            <a:endParaRPr lang="en-US" sz="1600" dirty="0">
              <a:solidFill>
                <a:schemeClr val="bg1"/>
              </a:solidFill>
            </a:endParaRPr>
          </a:p>
        </p:txBody>
      </p:sp>
      <p:sp>
        <p:nvSpPr>
          <p:cNvPr id="15" name="Rectangle 19"/>
          <p:cNvSpPr>
            <a:spLocks noChangeArrowheads="1"/>
          </p:cNvSpPr>
          <p:nvPr/>
        </p:nvSpPr>
        <p:spPr bwMode="auto">
          <a:xfrm>
            <a:off x="333375" y="4953000"/>
            <a:ext cx="4572000" cy="595313"/>
          </a:xfrm>
          <a:prstGeom prst="rect">
            <a:avLst/>
          </a:prstGeom>
          <a:noFill/>
          <a:ln w="9525">
            <a:noFill/>
            <a:miter lim="800000"/>
            <a:headEnd/>
            <a:tailEnd/>
          </a:ln>
        </p:spPr>
        <p:txBody>
          <a:bodyPr>
            <a:spAutoFit/>
          </a:bodyPr>
          <a:lstStyle/>
          <a:p>
            <a:r>
              <a:rPr lang="en-US" sz="1600" b="1" dirty="0">
                <a:solidFill>
                  <a:schemeClr val="bg1"/>
                </a:solidFill>
              </a:rPr>
              <a:t>Clarity Amplified Big Button Phone </a:t>
            </a:r>
            <a:r>
              <a:rPr lang="en-US" sz="1600" b="1" dirty="0" smtClean="0">
                <a:solidFill>
                  <a:schemeClr val="bg1"/>
                </a:solidFill>
              </a:rPr>
              <a:t>– </a:t>
            </a:r>
          </a:p>
          <a:p>
            <a:r>
              <a:rPr lang="en-US" sz="1600" b="1" dirty="0" smtClean="0">
                <a:solidFill>
                  <a:schemeClr val="bg1"/>
                </a:solidFill>
              </a:rPr>
              <a:t>Clarity-JV-35</a:t>
            </a:r>
            <a:endParaRPr lang="en-US" sz="1600"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dirty="0" smtClean="0"/>
              <a:t>Cisco </a:t>
            </a:r>
            <a:r>
              <a:rPr dirty="0" smtClean="0"/>
              <a:t>Unity </a:t>
            </a:r>
            <a:r>
              <a:rPr dirty="0" smtClean="0"/>
              <a:t>Connection</a:t>
            </a:r>
            <a:endParaRPr lang="en-US" dirty="0"/>
          </a:p>
        </p:txBody>
      </p:sp>
      <p:sp>
        <p:nvSpPr>
          <p:cNvPr id="7" name="Text Placeholder 6"/>
          <p:cNvSpPr>
            <a:spLocks noGrp="1"/>
          </p:cNvSpPr>
          <p:nvPr>
            <p:ph type="body" sz="quarter" idx="10"/>
          </p:nvPr>
        </p:nvSpPr>
        <p:spPr>
          <a:xfrm>
            <a:off x="239713" y="1829943"/>
            <a:ext cx="5332412" cy="4227957"/>
          </a:xfrm>
        </p:spPr>
        <p:txBody>
          <a:bodyPr/>
          <a:lstStyle/>
          <a:p>
            <a:r>
              <a:rPr smtClean="0">
                <a:solidFill>
                  <a:srgbClr val="FFFFFF"/>
                </a:solidFill>
              </a:rPr>
              <a:t>Alternate approach to inaccessible PDA, allows ability to “listen” to emails</a:t>
            </a:r>
          </a:p>
          <a:p>
            <a:pPr>
              <a:lnSpc>
                <a:spcPct val="75000"/>
              </a:lnSpc>
            </a:pPr>
            <a:r>
              <a:rPr smtClean="0"/>
              <a:t>Provides ability to listen to email via text-to-speech</a:t>
            </a:r>
          </a:p>
          <a:p>
            <a:pPr>
              <a:lnSpc>
                <a:spcPct val="75000"/>
              </a:lnSpc>
            </a:pPr>
            <a:r>
              <a:rPr smtClean="0"/>
              <a:t>Enables visually impaired people to check email, on the road or at the desktop</a:t>
            </a:r>
          </a:p>
          <a:p>
            <a:pPr marL="350838" lvl="1">
              <a:lnSpc>
                <a:spcPct val="75000"/>
              </a:lnSpc>
              <a:buFont typeface="Courier New" pitchFamily="49" charset="0"/>
              <a:buChar char="o"/>
            </a:pPr>
            <a:r>
              <a:rPr sz="2200" smtClean="0"/>
              <a:t> Levels the playing field and increases productivity for blind users</a:t>
            </a:r>
          </a:p>
          <a:p>
            <a:pPr>
              <a:lnSpc>
                <a:spcPct val="75000"/>
              </a:lnSpc>
            </a:pPr>
            <a:r>
              <a:rPr smtClean="0"/>
              <a:t>Also great for mobile workforce</a:t>
            </a:r>
          </a:p>
          <a:p>
            <a:endParaRPr lang="en-US" dirty="0"/>
          </a:p>
        </p:txBody>
      </p:sp>
      <p:pic>
        <p:nvPicPr>
          <p:cNvPr id="9" name="Picture 6"/>
          <p:cNvPicPr>
            <a:picLocks noChangeAspect="1" noChangeArrowheads="1"/>
          </p:cNvPicPr>
          <p:nvPr/>
        </p:nvPicPr>
        <p:blipFill>
          <a:blip r:embed="rId3">
            <a:lum bright="-6000"/>
          </a:blip>
          <a:srcRect/>
          <a:stretch>
            <a:fillRect/>
          </a:stretch>
        </p:blipFill>
        <p:spPr>
          <a:xfrm>
            <a:off x="5815013" y="1965325"/>
            <a:ext cx="3068637" cy="329882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Cisco </a:t>
            </a:r>
            <a:r>
              <a:rPr dirty="0" smtClean="0"/>
              <a:t>IP </a:t>
            </a:r>
            <a:r>
              <a:rPr dirty="0" smtClean="0"/>
              <a:t>Phone Compliance to U.S. Accessibility Laws </a:t>
            </a:r>
            <a:endParaRPr lang="en-US" dirty="0">
              <a:solidFill>
                <a:schemeClr val="tx1">
                  <a:lumMod val="60000"/>
                  <a:lumOff val="40000"/>
                </a:schemeClr>
              </a:solidFill>
            </a:endParaRPr>
          </a:p>
        </p:txBody>
      </p:sp>
      <p:sp>
        <p:nvSpPr>
          <p:cNvPr id="6" name="Text Placeholder 5"/>
          <p:cNvSpPr>
            <a:spLocks noGrp="1"/>
          </p:cNvSpPr>
          <p:nvPr>
            <p:ph type="body" sz="quarter" idx="10"/>
          </p:nvPr>
        </p:nvSpPr>
        <p:spPr>
          <a:xfrm>
            <a:off x="239713" y="3905250"/>
            <a:ext cx="8578850" cy="2085975"/>
          </a:xfrm>
        </p:spPr>
        <p:txBody>
          <a:bodyPr/>
          <a:lstStyle/>
          <a:p>
            <a:r>
              <a:rPr sz="1800" dirty="0" smtClean="0"/>
              <a:t>Available Cisco Product VPATs can be download via the following URL: </a:t>
            </a:r>
            <a:r>
              <a:rPr sz="1800" dirty="0" smtClean="0">
                <a:hlinkClick r:id="rId3"/>
              </a:rPr>
              <a:t>http://www.cisco.com/web/about/responsibility/accessibility/legal_regulatory/vpats.html</a:t>
            </a:r>
            <a:endParaRPr sz="3200" dirty="0" smtClean="0"/>
          </a:p>
          <a:p>
            <a:r>
              <a:rPr sz="1800" dirty="0" smtClean="0"/>
              <a:t>Accessibility Features of 7900 Series IP Phone </a:t>
            </a:r>
            <a:r>
              <a:rPr sz="1800" dirty="0" smtClean="0">
                <a:hlinkClick r:id="rId4"/>
              </a:rPr>
              <a:t>http://www.cisco.com/en/US/docs/voice_ip_comm/cuipph/all_models/accessibility/english/user/guide/access_70.html</a:t>
            </a:r>
            <a:endParaRPr sz="1800" dirty="0"/>
          </a:p>
        </p:txBody>
      </p:sp>
      <p:graphicFrame>
        <p:nvGraphicFramePr>
          <p:cNvPr id="4" name="Group 24"/>
          <p:cNvGraphicFramePr>
            <a:graphicFrameLocks noGrp="1"/>
          </p:cNvGraphicFramePr>
          <p:nvPr>
            <p:extLst>
              <p:ext uri="{D42A27DB-BD31-4B8C-83A1-F6EECF244321}">
                <p14:modId xmlns:p14="http://schemas.microsoft.com/office/powerpoint/2010/main" val="3857740101"/>
              </p:ext>
            </p:extLst>
          </p:nvPr>
        </p:nvGraphicFramePr>
        <p:xfrm>
          <a:off x="563563" y="1530350"/>
          <a:ext cx="7853362" cy="2008189"/>
        </p:xfrm>
        <a:graphic>
          <a:graphicData uri="http://schemas.openxmlformats.org/drawingml/2006/table">
            <a:tbl>
              <a:tblPr/>
              <a:tblGrid>
                <a:gridCol w="5691187"/>
                <a:gridCol w="2162175"/>
              </a:tblGrid>
              <a:tr h="527050">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US" sz="1700" b="1" i="0" u="none" strike="noStrike" cap="none" normalizeH="0" baseline="0" dirty="0" smtClean="0">
                          <a:ln>
                            <a:noFill/>
                          </a:ln>
                          <a:solidFill>
                            <a:schemeClr val="bg1"/>
                          </a:solidFill>
                          <a:effectLst/>
                          <a:latin typeface="Arial" charset="0"/>
                          <a:ea typeface="ＭＳ Ｐゴシック" charset="-128"/>
                        </a:rPr>
                        <a:t>Accessibility Regulations</a:t>
                      </a:r>
                    </a:p>
                  </a:txBody>
                  <a:tcPr marL="73152" marR="73152" marT="36576" marB="36576"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491B"/>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US" sz="1700" b="1" i="0" u="none" strike="noStrike" cap="none" normalizeH="0" baseline="0" dirty="0" smtClean="0">
                          <a:ln>
                            <a:noFill/>
                          </a:ln>
                          <a:solidFill>
                            <a:schemeClr val="bg1"/>
                          </a:solidFill>
                          <a:effectLst/>
                          <a:latin typeface="Arial" charset="0"/>
                          <a:ea typeface="ＭＳ Ｐゴシック" charset="-128"/>
                        </a:rPr>
                        <a:t>Cisco </a:t>
                      </a:r>
                      <a:r>
                        <a:rPr kumimoji="0" lang="en-US" sz="1700" b="1" i="0" u="none" strike="noStrike" cap="none" normalizeH="0" baseline="0" dirty="0" smtClean="0">
                          <a:ln>
                            <a:noFill/>
                          </a:ln>
                          <a:solidFill>
                            <a:schemeClr val="bg1"/>
                          </a:solidFill>
                          <a:effectLst/>
                          <a:latin typeface="Arial" charset="0"/>
                          <a:ea typeface="ＭＳ Ｐゴシック" charset="-128"/>
                        </a:rPr>
                        <a:t>IP </a:t>
                      </a:r>
                      <a:r>
                        <a:rPr kumimoji="0" lang="en-US" sz="1700" b="1" i="0" u="none" strike="noStrike" cap="none" normalizeH="0" baseline="0" dirty="0" smtClean="0">
                          <a:ln>
                            <a:noFill/>
                          </a:ln>
                          <a:solidFill>
                            <a:schemeClr val="bg1"/>
                          </a:solidFill>
                          <a:effectLst/>
                          <a:latin typeface="Arial" charset="0"/>
                          <a:ea typeface="ＭＳ Ｐゴシック" charset="-128"/>
                        </a:rPr>
                        <a:t>Phones</a:t>
                      </a:r>
                    </a:p>
                  </a:txBody>
                  <a:tcPr marL="73152" marR="73152" marT="36576" marB="36576"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491B"/>
                    </a:solidFill>
                  </a:tcPr>
                </a:tc>
              </a:tr>
              <a:tr h="534988">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US" sz="1700" b="0" i="0" u="none" strike="noStrike" cap="none" normalizeH="0" baseline="0" dirty="0" smtClean="0">
                          <a:ln>
                            <a:noFill/>
                          </a:ln>
                          <a:solidFill>
                            <a:srgbClr val="000000"/>
                          </a:solidFill>
                          <a:effectLst/>
                          <a:latin typeface="Arial" charset="0"/>
                          <a:ea typeface="ＭＳ Ｐゴシック" charset="-128"/>
                        </a:rPr>
                        <a:t>Section 508 of the Rehabilitation Act *</a:t>
                      </a:r>
                    </a:p>
                  </a:txBody>
                  <a:tcPr marL="73152" marR="73152" marT="36576" marB="3657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4ED"/>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US" sz="1700" b="0" i="0" u="none" strike="noStrike" cap="none" normalizeH="0" baseline="0" dirty="0" smtClean="0">
                          <a:ln>
                            <a:noFill/>
                          </a:ln>
                          <a:solidFill>
                            <a:srgbClr val="000000"/>
                          </a:solidFill>
                          <a:effectLst/>
                          <a:latin typeface="Arial" charset="0"/>
                          <a:ea typeface="ＭＳ Ｐゴシック" charset="-128"/>
                          <a:sym typeface="Wingdings 2" charset="2"/>
                        </a:rPr>
                        <a:t>Conform</a:t>
                      </a:r>
                      <a:endParaRPr kumimoji="0" lang="en-US" sz="1700" b="0" i="0" u="none" strike="noStrike" cap="none" normalizeH="0" baseline="0" dirty="0" smtClean="0">
                        <a:ln>
                          <a:noFill/>
                        </a:ln>
                        <a:solidFill>
                          <a:srgbClr val="000000"/>
                        </a:solidFill>
                        <a:effectLst/>
                        <a:latin typeface="Arial" charset="0"/>
                        <a:ea typeface="ＭＳ Ｐゴシック" charset="-128"/>
                      </a:endParaRPr>
                    </a:p>
                  </a:txBody>
                  <a:tcPr marL="73152" marR="73152" marT="36576" marB="3657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4ED"/>
                    </a:solidFill>
                  </a:tcPr>
                </a:tc>
              </a:tr>
              <a:tr h="528638">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US" sz="1700" b="0" i="0" u="none" strike="noStrike" cap="none" normalizeH="0" baseline="0" dirty="0" smtClean="0">
                          <a:ln>
                            <a:noFill/>
                          </a:ln>
                          <a:solidFill>
                            <a:srgbClr val="000000"/>
                          </a:solidFill>
                          <a:effectLst/>
                          <a:latin typeface="Arial" charset="0"/>
                          <a:ea typeface="ＭＳ Ｐゴシック" charset="-128"/>
                        </a:rPr>
                        <a:t>Americans with Disabilities Act (ADA)</a:t>
                      </a:r>
                    </a:p>
                  </a:txBody>
                  <a:tcPr marL="73152" marR="73152" marT="36576" marB="3657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4ED"/>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US" sz="1700" b="0" i="0" u="none" strike="noStrike" cap="none" normalizeH="0" baseline="0" smtClean="0">
                          <a:ln>
                            <a:noFill/>
                          </a:ln>
                          <a:solidFill>
                            <a:srgbClr val="000000"/>
                          </a:solidFill>
                          <a:effectLst/>
                          <a:latin typeface="Arial" charset="0"/>
                          <a:ea typeface="ＭＳ Ｐゴシック" charset="-128"/>
                          <a:sym typeface="Wingdings 2" charset="2"/>
                        </a:rPr>
                        <a:t>Conform</a:t>
                      </a:r>
                    </a:p>
                  </a:txBody>
                  <a:tcPr marL="73152" marR="73152" marT="36576" marB="3657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4ED"/>
                    </a:solidFill>
                  </a:tcPr>
                </a:tc>
              </a:tr>
              <a:tr h="41751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US" sz="1700" b="0" i="0" u="none" strike="noStrike" cap="none" normalizeH="0" baseline="0" dirty="0" smtClean="0">
                          <a:ln>
                            <a:noFill/>
                          </a:ln>
                          <a:solidFill>
                            <a:srgbClr val="000000"/>
                          </a:solidFill>
                          <a:effectLst/>
                          <a:latin typeface="Arial" charset="0"/>
                          <a:ea typeface="ＭＳ Ｐゴシック" charset="-128"/>
                        </a:rPr>
                        <a:t>Section 255 of the Telecommunications Act</a:t>
                      </a:r>
                    </a:p>
                  </a:txBody>
                  <a:tcPr marL="73152" marR="73152" marT="36576" marB="3657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CE4ED"/>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US" sz="1700" b="0" i="0" u="none" strike="noStrike" cap="none" normalizeH="0" baseline="0" dirty="0" smtClean="0">
                          <a:ln>
                            <a:noFill/>
                          </a:ln>
                          <a:solidFill>
                            <a:srgbClr val="000000"/>
                          </a:solidFill>
                          <a:effectLst/>
                          <a:latin typeface="Arial" charset="0"/>
                          <a:ea typeface="ＭＳ Ｐゴシック" charset="-128"/>
                          <a:sym typeface="Wingdings 2" charset="2"/>
                        </a:rPr>
                        <a:t>Comply</a:t>
                      </a:r>
                    </a:p>
                  </a:txBody>
                  <a:tcPr marL="73152" marR="73152" marT="36576" marB="3657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CE4ED"/>
                    </a:solid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smtClean="0"/>
              <a:t>Cisco Unified Communications Manager</a:t>
            </a:r>
            <a:endParaRPr lang="en-US" dirty="0"/>
          </a:p>
        </p:txBody>
      </p:sp>
      <p:sp>
        <p:nvSpPr>
          <p:cNvPr id="7" name="Text Placeholder 6"/>
          <p:cNvSpPr>
            <a:spLocks noGrp="1"/>
          </p:cNvSpPr>
          <p:nvPr>
            <p:ph type="body" sz="quarter" idx="10"/>
          </p:nvPr>
        </p:nvSpPr>
        <p:spPr>
          <a:xfrm>
            <a:off x="239713" y="1829943"/>
            <a:ext cx="5332412" cy="4227957"/>
          </a:xfrm>
        </p:spPr>
        <p:txBody>
          <a:bodyPr/>
          <a:lstStyle/>
          <a:p>
            <a:pPr>
              <a:lnSpc>
                <a:spcPct val="75000"/>
              </a:lnSpc>
            </a:pPr>
            <a:r>
              <a:rPr dirty="0" smtClean="0"/>
              <a:t>Communications Manager </a:t>
            </a:r>
            <a:r>
              <a:rPr lang="en-US" dirty="0" smtClean="0"/>
              <a:t>8</a:t>
            </a:r>
            <a:r>
              <a:rPr dirty="0" smtClean="0"/>
              <a:t>.</a:t>
            </a:r>
            <a:r>
              <a:rPr dirty="0" smtClean="0"/>
              <a:t>x and greater provides the following features:</a:t>
            </a:r>
          </a:p>
          <a:p>
            <a:pPr>
              <a:lnSpc>
                <a:spcPct val="75000"/>
              </a:lnSpc>
              <a:buNone/>
            </a:pPr>
            <a:endParaRPr dirty="0" smtClean="0"/>
          </a:p>
          <a:p>
            <a:pPr marL="350838" lvl="1">
              <a:lnSpc>
                <a:spcPct val="75000"/>
              </a:lnSpc>
              <a:buFont typeface="Courier New" pitchFamily="49" charset="0"/>
              <a:buChar char="o"/>
            </a:pPr>
            <a:r>
              <a:rPr dirty="0" smtClean="0"/>
              <a:t> Audible Message Waiting Indicator. This is a feature that notifies the user through a stutter dial ton that a he or she has a voicemail</a:t>
            </a:r>
          </a:p>
          <a:p>
            <a:pPr marL="350838" lvl="1">
              <a:lnSpc>
                <a:spcPct val="75000"/>
              </a:lnSpc>
            </a:pPr>
            <a:endParaRPr dirty="0" smtClean="0"/>
          </a:p>
          <a:p>
            <a:pPr marL="350838" lvl="1">
              <a:lnSpc>
                <a:spcPct val="75000"/>
              </a:lnSpc>
              <a:buFont typeface="Courier New" pitchFamily="49" charset="0"/>
              <a:buChar char="o"/>
            </a:pPr>
            <a:r>
              <a:rPr dirty="0" smtClean="0"/>
              <a:t> Programmable Line Keys (PLK). This feature enables an Administrator to assign call functions to the available line keys on a Cisco 7900 Series IP Phone. Some of the Call functions that can be assigned are: Hold, Transfer, Conference…</a:t>
            </a:r>
          </a:p>
          <a:p>
            <a:endParaRPr lang="en-US" dirty="0"/>
          </a:p>
        </p:txBody>
      </p:sp>
      <p:pic>
        <p:nvPicPr>
          <p:cNvPr id="5" name="Picture 8" descr="7970G-Desk Phone"/>
          <p:cNvPicPr>
            <a:picLocks noChangeAspect="1" noChangeArrowheads="1"/>
          </p:cNvPicPr>
          <p:nvPr/>
        </p:nvPicPr>
        <p:blipFill>
          <a:blip r:embed="rId3" cstate="print"/>
          <a:srcRect l="10515" t="8191" r="10144" b="8607"/>
          <a:stretch>
            <a:fillRect/>
          </a:stretch>
        </p:blipFill>
        <p:spPr bwMode="auto">
          <a:xfrm>
            <a:off x="5695950" y="1905000"/>
            <a:ext cx="3471667" cy="27813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smtClean="0"/>
              <a:t>Partner Application: Tenacity's accessaphone (AAP)</a:t>
            </a:r>
            <a:endParaRPr lang="en-US" dirty="0"/>
          </a:p>
        </p:txBody>
      </p:sp>
      <p:sp>
        <p:nvSpPr>
          <p:cNvPr id="7" name="Text Placeholder 6"/>
          <p:cNvSpPr>
            <a:spLocks noGrp="1"/>
          </p:cNvSpPr>
          <p:nvPr>
            <p:ph type="body" sz="quarter" idx="10"/>
          </p:nvPr>
        </p:nvSpPr>
        <p:spPr>
          <a:xfrm>
            <a:off x="239713" y="1829943"/>
            <a:ext cx="5332412" cy="4532757"/>
          </a:xfrm>
        </p:spPr>
        <p:txBody>
          <a:bodyPr/>
          <a:lstStyle/>
          <a:p>
            <a:pPr marL="233363" indent="-233363">
              <a:lnSpc>
                <a:spcPct val="75000"/>
              </a:lnSpc>
            </a:pPr>
            <a:r>
              <a:rPr sz="2000" smtClean="0"/>
              <a:t>AAP is assistive technology for the Cisco Unified IP Phones</a:t>
            </a:r>
          </a:p>
          <a:p>
            <a:pPr marL="233363" indent="-233363">
              <a:lnSpc>
                <a:spcPct val="75000"/>
              </a:lnSpc>
            </a:pPr>
            <a:r>
              <a:rPr sz="2000" smtClean="0"/>
              <a:t>For the Vision Impaired - Users who cannot see or have difficulty in seeing the telephone display, the light on the telephone handset, or the telephone’s buttons, arrows, or keys, Access A Phone provides the following (partial listing): </a:t>
            </a:r>
          </a:p>
          <a:p>
            <a:pPr marL="798513" lvl="1" indent="-223838">
              <a:lnSpc>
                <a:spcPct val="75000"/>
              </a:lnSpc>
              <a:buFontTx/>
              <a:buChar char="–"/>
            </a:pPr>
            <a:r>
              <a:rPr sz="1600" smtClean="0"/>
              <a:t>Audible Caller ID with name and number </a:t>
            </a:r>
          </a:p>
          <a:p>
            <a:pPr marL="798513" lvl="1" indent="-223838">
              <a:lnSpc>
                <a:spcPct val="75000"/>
              </a:lnSpc>
              <a:buFontTx/>
              <a:buChar char="–"/>
            </a:pPr>
            <a:r>
              <a:rPr sz="1600" smtClean="0"/>
              <a:t>Audible confirmation of a new voice mail</a:t>
            </a:r>
          </a:p>
          <a:p>
            <a:pPr marL="798513" lvl="1" indent="-223838">
              <a:lnSpc>
                <a:spcPct val="75000"/>
              </a:lnSpc>
              <a:buFontTx/>
              <a:buChar char="–"/>
            </a:pPr>
            <a:r>
              <a:rPr sz="1600" smtClean="0"/>
              <a:t>Audible Call Log </a:t>
            </a:r>
          </a:p>
          <a:p>
            <a:pPr marL="798513" lvl="1" indent="-223838">
              <a:lnSpc>
                <a:spcPct val="75000"/>
              </a:lnSpc>
              <a:buFontTx/>
              <a:buChar char="–"/>
            </a:pPr>
            <a:r>
              <a:rPr sz="1600" smtClean="0"/>
              <a:t>Announcement of Current Calls/Phone Status</a:t>
            </a:r>
          </a:p>
          <a:p>
            <a:pPr marL="798513" lvl="1" indent="-223838">
              <a:lnSpc>
                <a:spcPct val="75000"/>
              </a:lnSpc>
              <a:buFontTx/>
              <a:buChar char="–"/>
            </a:pPr>
            <a:r>
              <a:rPr sz="1600" smtClean="0"/>
              <a:t>Announcement of Who is on Hold</a:t>
            </a:r>
          </a:p>
          <a:p>
            <a:pPr marL="798513" lvl="1" indent="-223838">
              <a:lnSpc>
                <a:spcPct val="75000"/>
              </a:lnSpc>
              <a:buFontTx/>
              <a:buChar char="–"/>
            </a:pPr>
            <a:r>
              <a:rPr sz="1600" smtClean="0"/>
              <a:t>Dialing Shortcuts (Speed Dial, Redial, Dial from Call Log) </a:t>
            </a:r>
          </a:p>
          <a:p>
            <a:pPr marL="798513" lvl="1" indent="-223838">
              <a:lnSpc>
                <a:spcPct val="75000"/>
              </a:lnSpc>
              <a:buFontTx/>
              <a:buChar char="–"/>
            </a:pPr>
            <a:r>
              <a:rPr sz="1600" smtClean="0"/>
              <a:t>High Contrast Display with accessible icons</a:t>
            </a:r>
          </a:p>
          <a:p>
            <a:pPr marL="798513" lvl="1" indent="-223838">
              <a:lnSpc>
                <a:spcPct val="75000"/>
              </a:lnSpc>
              <a:buFontTx/>
              <a:buChar char="–"/>
            </a:pPr>
            <a:r>
              <a:rPr sz="1600" smtClean="0"/>
              <a:t>Keyboard Control of the telephone</a:t>
            </a:r>
          </a:p>
          <a:p>
            <a:pPr>
              <a:lnSpc>
                <a:spcPct val="75000"/>
              </a:lnSpc>
              <a:buNone/>
            </a:pPr>
            <a:endParaRPr smtClean="0"/>
          </a:p>
          <a:p>
            <a:endParaRPr lang="en-US" dirty="0"/>
          </a:p>
        </p:txBody>
      </p:sp>
      <p:pic>
        <p:nvPicPr>
          <p:cNvPr id="6" name="Picture 8"/>
          <p:cNvPicPr>
            <a:picLocks noChangeAspect="1"/>
          </p:cNvPicPr>
          <p:nvPr/>
        </p:nvPicPr>
        <p:blipFill>
          <a:blip r:embed="rId3"/>
          <a:srcRect/>
          <a:stretch>
            <a:fillRect/>
          </a:stretch>
        </p:blipFill>
        <p:spPr bwMode="auto">
          <a:xfrm>
            <a:off x="5657850" y="1939925"/>
            <a:ext cx="3171825" cy="1130300"/>
          </a:xfrm>
          <a:prstGeom prst="rect">
            <a:avLst/>
          </a:prstGeom>
          <a:noFill/>
          <a:ln w="9525">
            <a:noFill/>
            <a:miter lim="800000"/>
            <a:headEnd/>
            <a:tailEnd/>
          </a:ln>
        </p:spPr>
      </p:pic>
      <p:pic>
        <p:nvPicPr>
          <p:cNvPr id="8" name="Picture 7"/>
          <p:cNvPicPr>
            <a:picLocks noChangeAspect="1"/>
          </p:cNvPicPr>
          <p:nvPr/>
        </p:nvPicPr>
        <p:blipFill>
          <a:blip r:embed="rId4"/>
          <a:srcRect l="5811" t="10776" r="3753" b="15056"/>
          <a:stretch>
            <a:fillRect/>
          </a:stretch>
        </p:blipFill>
        <p:spPr bwMode="auto">
          <a:xfrm>
            <a:off x="6105525" y="3390900"/>
            <a:ext cx="2371725" cy="742950"/>
          </a:xfrm>
          <a:prstGeom prst="rect">
            <a:avLst/>
          </a:prstGeom>
          <a:noFill/>
          <a:ln w="9525">
            <a:noFill/>
            <a:miter lim="800000"/>
            <a:headEnd/>
            <a:tailEnd/>
          </a:ln>
        </p:spPr>
      </p:pic>
      <p:sp>
        <p:nvSpPr>
          <p:cNvPr id="9" name="Rectangle 7"/>
          <p:cNvSpPr>
            <a:spLocks noChangeArrowheads="1"/>
          </p:cNvSpPr>
          <p:nvPr/>
        </p:nvSpPr>
        <p:spPr bwMode="auto">
          <a:xfrm>
            <a:off x="6127750" y="4483100"/>
            <a:ext cx="2586038" cy="298368"/>
          </a:xfrm>
          <a:prstGeom prst="rect">
            <a:avLst/>
          </a:prstGeom>
          <a:noFill/>
          <a:ln w="9525">
            <a:noFill/>
            <a:miter lim="800000"/>
            <a:headEnd/>
            <a:tailEnd/>
          </a:ln>
        </p:spPr>
        <p:txBody>
          <a:bodyPr lIns="82124" tIns="41061" rIns="82124" bIns="41061">
            <a:spAutoFit/>
          </a:bodyPr>
          <a:lstStyle/>
          <a:p>
            <a:pPr defTabSz="814388"/>
            <a:r>
              <a:rPr lang="en-US" sz="1400" dirty="0">
                <a:solidFill>
                  <a:schemeClr val="bg1"/>
                </a:solidFill>
              </a:rPr>
              <a:t>http://www.tenacitycorp.com</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smtClean="0"/>
              <a:t>Partner Application: Audio-Assisted Phone for the Visually Impaired</a:t>
            </a:r>
            <a:endParaRPr lang="en-US" dirty="0"/>
          </a:p>
        </p:txBody>
      </p:sp>
      <p:sp>
        <p:nvSpPr>
          <p:cNvPr id="11" name="Rectangle 3"/>
          <p:cNvSpPr>
            <a:spLocks noGrp="1" noChangeArrowheads="1"/>
          </p:cNvSpPr>
          <p:nvPr>
            <p:ph type="body" sz="quarter" idx="10"/>
          </p:nvPr>
        </p:nvSpPr>
        <p:spPr>
          <a:xfrm>
            <a:off x="239713" y="1906588"/>
            <a:ext cx="5103812" cy="3951287"/>
          </a:xfrm>
        </p:spPr>
        <p:txBody>
          <a:bodyPr/>
          <a:lstStyle/>
          <a:p>
            <a:pPr>
              <a:lnSpc>
                <a:spcPct val="85000"/>
              </a:lnSpc>
            </a:pPr>
            <a:r>
              <a:rPr lang="en-US" sz="2000" dirty="0" smtClean="0"/>
              <a:t>Fully accessible </a:t>
            </a:r>
            <a:r>
              <a:rPr lang="en-US" sz="2000" dirty="0" err="1" smtClean="0"/>
              <a:t>softphone</a:t>
            </a:r>
            <a:r>
              <a:rPr lang="en-US" sz="2000" dirty="0" smtClean="0"/>
              <a:t>, mimics Cisco Unified IP Phone </a:t>
            </a:r>
            <a:r>
              <a:rPr lang="en-US" sz="2000" dirty="0" err="1" smtClean="0"/>
              <a:t>7960G</a:t>
            </a:r>
            <a:endParaRPr lang="en-US" sz="2000" dirty="0" smtClean="0"/>
          </a:p>
          <a:p>
            <a:pPr>
              <a:lnSpc>
                <a:spcPct val="85000"/>
              </a:lnSpc>
            </a:pPr>
            <a:r>
              <a:rPr lang="en-US" sz="2000" dirty="0" smtClean="0"/>
              <a:t>Built in text-to-speech provides ability to access any information on the phone</a:t>
            </a:r>
          </a:p>
          <a:p>
            <a:pPr>
              <a:lnSpc>
                <a:spcPct val="85000"/>
              </a:lnSpc>
            </a:pPr>
            <a:r>
              <a:rPr lang="en-US" sz="2000" dirty="0" smtClean="0"/>
              <a:t>Keyboard access to all features on the phone</a:t>
            </a:r>
          </a:p>
          <a:p>
            <a:pPr>
              <a:lnSpc>
                <a:spcPct val="85000"/>
              </a:lnSpc>
            </a:pPr>
            <a:r>
              <a:rPr lang="en-US" sz="2000" dirty="0" smtClean="0"/>
              <a:t>Fully compatible with screen readers such as JAWS</a:t>
            </a:r>
          </a:p>
          <a:p>
            <a:pPr>
              <a:lnSpc>
                <a:spcPct val="85000"/>
              </a:lnSpc>
            </a:pPr>
            <a:r>
              <a:rPr lang="en-US" sz="2000" dirty="0" smtClean="0"/>
              <a:t>High contrast skins and compatible with screen magnifier software for low vision users</a:t>
            </a:r>
          </a:p>
        </p:txBody>
      </p:sp>
      <p:pic>
        <p:nvPicPr>
          <p:cNvPr id="12" name="Picture 4" descr="vtgoadv">
            <a:hlinkClick r:id="rId3"/>
          </p:cNvPr>
          <p:cNvPicPr>
            <a:picLocks noChangeAspect="1" noChangeArrowheads="1"/>
          </p:cNvPicPr>
          <p:nvPr/>
        </p:nvPicPr>
        <p:blipFill>
          <a:blip r:embed="rId4"/>
          <a:srcRect/>
          <a:stretch>
            <a:fillRect/>
          </a:stretch>
        </p:blipFill>
        <p:spPr bwMode="auto">
          <a:xfrm>
            <a:off x="5482644" y="1971675"/>
            <a:ext cx="3356555" cy="2895600"/>
          </a:xfrm>
          <a:prstGeom prst="rect">
            <a:avLst/>
          </a:prstGeom>
          <a:noFill/>
          <a:ln w="9525">
            <a:noFill/>
            <a:miter lim="800000"/>
            <a:headEnd/>
            <a:tailEnd/>
          </a:ln>
        </p:spPr>
      </p:pic>
      <p:sp>
        <p:nvSpPr>
          <p:cNvPr id="13" name="Text Box 5"/>
          <p:cNvSpPr txBox="1">
            <a:spLocks noChangeArrowheads="1"/>
          </p:cNvSpPr>
          <p:nvPr/>
        </p:nvSpPr>
        <p:spPr bwMode="auto">
          <a:xfrm>
            <a:off x="5510213" y="5022850"/>
            <a:ext cx="3162789" cy="307777"/>
          </a:xfrm>
          <a:prstGeom prst="rect">
            <a:avLst/>
          </a:prstGeom>
          <a:noFill/>
          <a:ln w="9525">
            <a:noFill/>
            <a:miter lim="800000"/>
            <a:headEnd/>
            <a:tailEnd/>
          </a:ln>
        </p:spPr>
        <p:txBody>
          <a:bodyPr wrap="none">
            <a:spAutoFit/>
          </a:bodyPr>
          <a:lstStyle/>
          <a:p>
            <a:pPr algn="l">
              <a:lnSpc>
                <a:spcPct val="100000"/>
              </a:lnSpc>
            </a:pPr>
            <a:r>
              <a:rPr lang="en-US" sz="1400" dirty="0" err="1">
                <a:solidFill>
                  <a:schemeClr val="bg1"/>
                </a:solidFill>
                <a:latin typeface="+mj-lt"/>
              </a:rPr>
              <a:t>IPblue</a:t>
            </a:r>
            <a:r>
              <a:rPr lang="en-US" sz="1400" dirty="0">
                <a:solidFill>
                  <a:schemeClr val="bg1"/>
                </a:solidFill>
                <a:latin typeface="+mj-lt"/>
              </a:rPr>
              <a:t> </a:t>
            </a:r>
            <a:r>
              <a:rPr lang="en-US" sz="1400" dirty="0" err="1">
                <a:solidFill>
                  <a:schemeClr val="bg1"/>
                </a:solidFill>
                <a:latin typeface="+mj-lt"/>
              </a:rPr>
              <a:t>VTGO</a:t>
            </a:r>
            <a:r>
              <a:rPr lang="en-US" sz="1400" dirty="0">
                <a:solidFill>
                  <a:schemeClr val="bg1"/>
                </a:solidFill>
                <a:latin typeface="+mj-lt"/>
              </a:rPr>
              <a:t>-PC Advance </a:t>
            </a:r>
            <a:r>
              <a:rPr lang="en-US" sz="1400" dirty="0" err="1">
                <a:solidFill>
                  <a:schemeClr val="bg1"/>
                </a:solidFill>
                <a:latin typeface="+mj-lt"/>
              </a:rPr>
              <a:t>Softphone</a:t>
            </a:r>
            <a:endParaRPr lang="en-US" sz="1400" dirty="0">
              <a:solidFill>
                <a:schemeClr val="bg1"/>
              </a:solidFill>
              <a:latin typeface="+mj-lt"/>
            </a:endParaRPr>
          </a:p>
        </p:txBody>
      </p:sp>
      <p:pic>
        <p:nvPicPr>
          <p:cNvPr id="14" name="Picture 6"/>
          <p:cNvPicPr>
            <a:picLocks noChangeAspect="1" noChangeArrowheads="1"/>
          </p:cNvPicPr>
          <p:nvPr/>
        </p:nvPicPr>
        <p:blipFill>
          <a:blip r:embed="rId5"/>
          <a:srcRect/>
          <a:stretch>
            <a:fillRect/>
          </a:stretch>
        </p:blipFill>
        <p:spPr bwMode="auto">
          <a:xfrm>
            <a:off x="6310313" y="5522492"/>
            <a:ext cx="1243012" cy="672808"/>
          </a:xfrm>
          <a:prstGeom prst="rect">
            <a:avLst/>
          </a:prstGeom>
          <a:noFill/>
          <a:ln w="9525">
            <a:solidFill>
              <a:schemeClr val="tx1"/>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394" y="409575"/>
            <a:ext cx="5007832" cy="1943099"/>
          </a:xfrm>
        </p:spPr>
        <p:txBody>
          <a:bodyPr/>
          <a:lstStyle/>
          <a:p>
            <a:r>
              <a:rPr sz="4400" smtClean="0"/>
              <a:t>Solutions for the Mobility Impaired </a:t>
            </a:r>
            <a:endParaRPr lang="en-US" sz="4400" dirty="0"/>
          </a:p>
        </p:txBody>
      </p:sp>
      <p:pic>
        <p:nvPicPr>
          <p:cNvPr id="5" name="Picture 8"/>
          <p:cNvPicPr>
            <a:picLocks noChangeAspect="1" noChangeArrowheads="1"/>
          </p:cNvPicPr>
          <p:nvPr/>
        </p:nvPicPr>
        <p:blipFill>
          <a:blip r:embed="rId2"/>
          <a:srcRect/>
          <a:stretch>
            <a:fillRect/>
          </a:stretch>
        </p:blipFill>
        <p:spPr bwMode="auto">
          <a:xfrm>
            <a:off x="5688012" y="1006475"/>
            <a:ext cx="2446337" cy="3131151"/>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smtClean="0"/>
              <a:t>Cisco Unified IP Phone</a:t>
            </a:r>
            <a:br>
              <a:rPr smtClean="0"/>
            </a:br>
            <a:r>
              <a:rPr sz="3200" smtClean="0"/>
              <a:t>Accessibility Features for the Mobility Impaired </a:t>
            </a:r>
            <a:endParaRPr lang="en-US" sz="3200" dirty="0" smtClean="0">
              <a:solidFill>
                <a:schemeClr val="tx1"/>
              </a:solidFill>
            </a:endParaRPr>
          </a:p>
        </p:txBody>
      </p:sp>
      <p:pic>
        <p:nvPicPr>
          <p:cNvPr id="38915" name="Picture 3" descr="7970G-Desk Phone"/>
          <p:cNvPicPr>
            <a:picLocks noChangeAspect="1" noChangeArrowheads="1"/>
          </p:cNvPicPr>
          <p:nvPr/>
        </p:nvPicPr>
        <p:blipFill>
          <a:blip r:embed="rId3"/>
          <a:srcRect l="10515" t="8191" r="10144" b="8607"/>
          <a:stretch>
            <a:fillRect/>
          </a:stretch>
        </p:blipFill>
        <p:spPr bwMode="auto">
          <a:xfrm>
            <a:off x="1701800" y="1590675"/>
            <a:ext cx="5570538" cy="4460875"/>
          </a:xfrm>
          <a:prstGeom prst="rect">
            <a:avLst/>
          </a:prstGeom>
          <a:noFill/>
          <a:ln w="9525">
            <a:noFill/>
            <a:miter lim="800000"/>
            <a:headEnd/>
            <a:tailEnd/>
          </a:ln>
        </p:spPr>
      </p:pic>
      <p:cxnSp>
        <p:nvCxnSpPr>
          <p:cNvPr id="13" name="Straight Connector 12"/>
          <p:cNvCxnSpPr/>
          <p:nvPr/>
        </p:nvCxnSpPr>
        <p:spPr>
          <a:xfrm flipV="1">
            <a:off x="5248275" y="1847850"/>
            <a:ext cx="1152525" cy="752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149317" y="25751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p:nvSpPr>
        <p:spPr>
          <a:xfrm>
            <a:off x="161925" y="1504950"/>
            <a:ext cx="2276475" cy="738664"/>
          </a:xfrm>
          <a:prstGeom prst="rect">
            <a:avLst/>
          </a:prstGeom>
        </p:spPr>
        <p:txBody>
          <a:bodyPr wrap="square">
            <a:spAutoFit/>
          </a:bodyPr>
          <a:lstStyle/>
          <a:p>
            <a:pPr>
              <a:lnSpc>
                <a:spcPct val="100000"/>
              </a:lnSpc>
            </a:pPr>
            <a:r>
              <a:rPr lang="en-US" sz="1400" dirty="0" smtClean="0">
                <a:solidFill>
                  <a:schemeClr val="bg1"/>
                </a:solidFill>
              </a:rPr>
              <a:t>Large screen to provide easy read phone state and services</a:t>
            </a:r>
            <a:endParaRPr lang="en-US" sz="1400" dirty="0">
              <a:solidFill>
                <a:schemeClr val="bg1"/>
              </a:solidFill>
            </a:endParaRPr>
          </a:p>
        </p:txBody>
      </p:sp>
      <p:sp>
        <p:nvSpPr>
          <p:cNvPr id="26" name="Oval 25"/>
          <p:cNvSpPr/>
          <p:nvPr/>
        </p:nvSpPr>
        <p:spPr>
          <a:xfrm>
            <a:off x="4663968" y="27275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26"/>
          <p:cNvSpPr/>
          <p:nvPr/>
        </p:nvSpPr>
        <p:spPr>
          <a:xfrm>
            <a:off x="0" y="2543176"/>
            <a:ext cx="2773452" cy="738664"/>
          </a:xfrm>
          <a:prstGeom prst="rect">
            <a:avLst/>
          </a:prstGeom>
        </p:spPr>
        <p:txBody>
          <a:bodyPr wrap="square">
            <a:spAutoFit/>
          </a:bodyPr>
          <a:lstStyle/>
          <a:p>
            <a:pPr>
              <a:lnSpc>
                <a:spcPct val="100000"/>
              </a:lnSpc>
            </a:pPr>
            <a:r>
              <a:rPr lang="en-US" sz="1400" dirty="0" smtClean="0">
                <a:solidFill>
                  <a:schemeClr val="bg1"/>
                </a:solidFill>
              </a:rPr>
              <a:t>Ergonomically </a:t>
            </a:r>
          </a:p>
          <a:p>
            <a:pPr>
              <a:lnSpc>
                <a:spcPct val="100000"/>
              </a:lnSpc>
            </a:pPr>
            <a:r>
              <a:rPr lang="en-US" sz="1400" dirty="0" smtClean="0">
                <a:solidFill>
                  <a:schemeClr val="bg1"/>
                </a:solidFill>
              </a:rPr>
              <a:t>designed handset</a:t>
            </a:r>
          </a:p>
          <a:p>
            <a:pPr>
              <a:lnSpc>
                <a:spcPct val="100000"/>
              </a:lnSpc>
            </a:pPr>
            <a:endParaRPr lang="en-US" sz="1400" dirty="0">
              <a:solidFill>
                <a:schemeClr val="bg1"/>
              </a:solidFill>
            </a:endParaRPr>
          </a:p>
        </p:txBody>
      </p:sp>
      <p:cxnSp>
        <p:nvCxnSpPr>
          <p:cNvPr id="28" name="Straight Connector 27"/>
          <p:cNvCxnSpPr/>
          <p:nvPr/>
        </p:nvCxnSpPr>
        <p:spPr>
          <a:xfrm>
            <a:off x="1581150" y="2800350"/>
            <a:ext cx="1190625" cy="1809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711343" y="29180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0" name="Straight Connector 29"/>
          <p:cNvCxnSpPr/>
          <p:nvPr/>
        </p:nvCxnSpPr>
        <p:spPr>
          <a:xfrm>
            <a:off x="2143125" y="1866901"/>
            <a:ext cx="2533335" cy="90445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2902" y="3444359"/>
            <a:ext cx="1885453" cy="523220"/>
          </a:xfrm>
          <a:prstGeom prst="rect">
            <a:avLst/>
          </a:prstGeom>
        </p:spPr>
        <p:txBody>
          <a:bodyPr wrap="none">
            <a:spAutoFit/>
          </a:bodyPr>
          <a:lstStyle/>
          <a:p>
            <a:pPr>
              <a:lnSpc>
                <a:spcPct val="100000"/>
              </a:lnSpc>
            </a:pPr>
            <a:r>
              <a:rPr lang="en-US" sz="1400" dirty="0" smtClean="0">
                <a:solidFill>
                  <a:schemeClr val="bg1"/>
                </a:solidFill>
              </a:rPr>
              <a:t>Tactile discernable </a:t>
            </a:r>
          </a:p>
          <a:p>
            <a:pPr>
              <a:lnSpc>
                <a:spcPct val="100000"/>
              </a:lnSpc>
            </a:pPr>
            <a:r>
              <a:rPr lang="en-US" sz="1400" dirty="0" smtClean="0">
                <a:solidFill>
                  <a:schemeClr val="bg1"/>
                </a:solidFill>
              </a:rPr>
              <a:t>buttons and functions</a:t>
            </a:r>
            <a:endParaRPr lang="en-US" sz="1400" dirty="0">
              <a:solidFill>
                <a:schemeClr val="bg1"/>
              </a:solidFill>
            </a:endParaRPr>
          </a:p>
        </p:txBody>
      </p:sp>
      <p:cxnSp>
        <p:nvCxnSpPr>
          <p:cNvPr id="33" name="Straight Connector 32"/>
          <p:cNvCxnSpPr/>
          <p:nvPr/>
        </p:nvCxnSpPr>
        <p:spPr>
          <a:xfrm>
            <a:off x="1847850" y="3886200"/>
            <a:ext cx="1612135" cy="43501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397143" y="4261092"/>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ectangle 41"/>
          <p:cNvSpPr/>
          <p:nvPr/>
        </p:nvSpPr>
        <p:spPr>
          <a:xfrm>
            <a:off x="4076851" y="6016109"/>
            <a:ext cx="1955985" cy="307777"/>
          </a:xfrm>
          <a:prstGeom prst="rect">
            <a:avLst/>
          </a:prstGeom>
        </p:spPr>
        <p:txBody>
          <a:bodyPr wrap="none">
            <a:spAutoFit/>
          </a:bodyPr>
          <a:lstStyle/>
          <a:p>
            <a:pPr>
              <a:lnSpc>
                <a:spcPct val="100000"/>
              </a:lnSpc>
            </a:pPr>
            <a:r>
              <a:rPr lang="en-US" sz="1400" dirty="0" smtClean="0">
                <a:solidFill>
                  <a:schemeClr val="bg1"/>
                </a:solidFill>
              </a:rPr>
              <a:t>Built in speaker phone</a:t>
            </a:r>
            <a:endParaRPr lang="en-US" sz="1400" dirty="0">
              <a:solidFill>
                <a:schemeClr val="bg1"/>
              </a:solidFill>
            </a:endParaRPr>
          </a:p>
        </p:txBody>
      </p:sp>
      <p:cxnSp>
        <p:nvCxnSpPr>
          <p:cNvPr id="43" name="Straight Connector 42"/>
          <p:cNvCxnSpPr/>
          <p:nvPr/>
        </p:nvCxnSpPr>
        <p:spPr>
          <a:xfrm flipV="1">
            <a:off x="5105400" y="5543550"/>
            <a:ext cx="657225" cy="53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692242" y="552791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Rectangle 46"/>
          <p:cNvSpPr/>
          <p:nvPr/>
        </p:nvSpPr>
        <p:spPr>
          <a:xfrm>
            <a:off x="6953249" y="4782236"/>
            <a:ext cx="1847851" cy="523220"/>
          </a:xfrm>
          <a:prstGeom prst="rect">
            <a:avLst/>
          </a:prstGeom>
        </p:spPr>
        <p:txBody>
          <a:bodyPr wrap="square">
            <a:spAutoFit/>
          </a:bodyPr>
          <a:lstStyle/>
          <a:p>
            <a:pPr>
              <a:lnSpc>
                <a:spcPct val="100000"/>
              </a:lnSpc>
            </a:pPr>
            <a:r>
              <a:rPr lang="en-US" sz="1400" dirty="0" smtClean="0">
                <a:solidFill>
                  <a:schemeClr val="bg1"/>
                </a:solidFill>
              </a:rPr>
              <a:t>Large buttons and keys</a:t>
            </a:r>
            <a:endParaRPr lang="en-US" sz="1400" dirty="0">
              <a:solidFill>
                <a:schemeClr val="bg1"/>
              </a:solidFill>
            </a:endParaRPr>
          </a:p>
        </p:txBody>
      </p:sp>
      <p:cxnSp>
        <p:nvCxnSpPr>
          <p:cNvPr id="48" name="Straight Connector 47"/>
          <p:cNvCxnSpPr/>
          <p:nvPr/>
        </p:nvCxnSpPr>
        <p:spPr>
          <a:xfrm>
            <a:off x="5562600" y="4791076"/>
            <a:ext cx="1400175" cy="152399"/>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844767" y="37181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Rectangle 50"/>
          <p:cNvSpPr/>
          <p:nvPr/>
        </p:nvSpPr>
        <p:spPr>
          <a:xfrm>
            <a:off x="7591425" y="4153585"/>
            <a:ext cx="1552575" cy="307777"/>
          </a:xfrm>
          <a:prstGeom prst="rect">
            <a:avLst/>
          </a:prstGeom>
        </p:spPr>
        <p:txBody>
          <a:bodyPr wrap="square">
            <a:spAutoFit/>
          </a:bodyPr>
          <a:lstStyle/>
          <a:p>
            <a:pPr>
              <a:lnSpc>
                <a:spcPct val="100000"/>
              </a:lnSpc>
            </a:pPr>
            <a:r>
              <a:rPr lang="en-US" sz="1400" dirty="0" smtClean="0">
                <a:solidFill>
                  <a:schemeClr val="bg1"/>
                </a:solidFill>
              </a:rPr>
              <a:t>Adjustable stand</a:t>
            </a:r>
            <a:endParaRPr lang="en-US" sz="1400" dirty="0">
              <a:solidFill>
                <a:schemeClr val="bg1"/>
              </a:solidFill>
            </a:endParaRPr>
          </a:p>
        </p:txBody>
      </p:sp>
      <p:cxnSp>
        <p:nvCxnSpPr>
          <p:cNvPr id="52" name="Straight Connector 51"/>
          <p:cNvCxnSpPr>
            <a:endCxn id="51" idx="1"/>
          </p:cNvCxnSpPr>
          <p:nvPr/>
        </p:nvCxnSpPr>
        <p:spPr>
          <a:xfrm>
            <a:off x="6948676" y="3817747"/>
            <a:ext cx="642749" cy="489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685925" y="5677585"/>
            <a:ext cx="2143125" cy="738664"/>
          </a:xfrm>
          <a:prstGeom prst="rect">
            <a:avLst/>
          </a:prstGeom>
        </p:spPr>
        <p:txBody>
          <a:bodyPr wrap="square">
            <a:spAutoFit/>
          </a:bodyPr>
          <a:lstStyle/>
          <a:p>
            <a:pPr>
              <a:lnSpc>
                <a:spcPct val="100000"/>
              </a:lnSpc>
            </a:pPr>
            <a:r>
              <a:rPr lang="en-US" sz="1400" dirty="0" smtClean="0">
                <a:solidFill>
                  <a:schemeClr val="bg1"/>
                </a:solidFill>
              </a:rPr>
              <a:t>Dedicated headset jack and ability to provide auto-answer function</a:t>
            </a:r>
            <a:endParaRPr lang="en-US" sz="1400" dirty="0">
              <a:solidFill>
                <a:schemeClr val="bg1"/>
              </a:solidFill>
            </a:endParaRPr>
          </a:p>
        </p:txBody>
      </p:sp>
      <p:cxnSp>
        <p:nvCxnSpPr>
          <p:cNvPr id="58" name="Straight Connector 57"/>
          <p:cNvCxnSpPr>
            <a:endCxn id="59" idx="3"/>
          </p:cNvCxnSpPr>
          <p:nvPr/>
        </p:nvCxnSpPr>
        <p:spPr>
          <a:xfrm flipV="1">
            <a:off x="3552825" y="5445159"/>
            <a:ext cx="1421635" cy="66989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959243" y="53564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568417" y="472781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Rectangle 65"/>
          <p:cNvSpPr/>
          <p:nvPr/>
        </p:nvSpPr>
        <p:spPr>
          <a:xfrm>
            <a:off x="7210425" y="3258235"/>
            <a:ext cx="1781175" cy="738664"/>
          </a:xfrm>
          <a:prstGeom prst="rect">
            <a:avLst/>
          </a:prstGeom>
        </p:spPr>
        <p:txBody>
          <a:bodyPr wrap="square">
            <a:spAutoFit/>
          </a:bodyPr>
          <a:lstStyle/>
          <a:p>
            <a:pPr>
              <a:lnSpc>
                <a:spcPct val="100000"/>
              </a:lnSpc>
            </a:pPr>
            <a:r>
              <a:rPr lang="en-US" sz="1400" dirty="0" smtClean="0">
                <a:solidFill>
                  <a:schemeClr val="bg1"/>
                </a:solidFill>
              </a:rPr>
              <a:t>Well-spaced buttons allow easy operation</a:t>
            </a:r>
            <a:endParaRPr lang="en-US" sz="1400" dirty="0">
              <a:solidFill>
                <a:schemeClr val="bg1"/>
              </a:solidFill>
            </a:endParaRPr>
          </a:p>
        </p:txBody>
      </p:sp>
      <p:cxnSp>
        <p:nvCxnSpPr>
          <p:cNvPr id="67" name="Straight Connector 66"/>
          <p:cNvCxnSpPr/>
          <p:nvPr/>
        </p:nvCxnSpPr>
        <p:spPr>
          <a:xfrm>
            <a:off x="6372225" y="3181352"/>
            <a:ext cx="847725" cy="17144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6349893" y="312761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Rectangle 70"/>
          <p:cNvSpPr/>
          <p:nvPr/>
        </p:nvSpPr>
        <p:spPr>
          <a:xfrm>
            <a:off x="7067791" y="2301359"/>
            <a:ext cx="1935145" cy="738664"/>
          </a:xfrm>
          <a:prstGeom prst="rect">
            <a:avLst/>
          </a:prstGeom>
        </p:spPr>
        <p:txBody>
          <a:bodyPr wrap="none">
            <a:spAutoFit/>
          </a:bodyPr>
          <a:lstStyle/>
          <a:p>
            <a:pPr>
              <a:lnSpc>
                <a:spcPct val="100000"/>
              </a:lnSpc>
            </a:pPr>
            <a:r>
              <a:rPr lang="en-US" sz="1400" dirty="0" smtClean="0">
                <a:solidFill>
                  <a:schemeClr val="bg1"/>
                </a:solidFill>
              </a:rPr>
              <a:t>Touch screen for </a:t>
            </a:r>
          </a:p>
          <a:p>
            <a:pPr>
              <a:lnSpc>
                <a:spcPct val="100000"/>
              </a:lnSpc>
            </a:pPr>
            <a:r>
              <a:rPr lang="en-US" sz="1400" dirty="0" err="1" smtClean="0">
                <a:solidFill>
                  <a:schemeClr val="bg1"/>
                </a:solidFill>
              </a:rPr>
              <a:t>nonbiometric</a:t>
            </a:r>
            <a:r>
              <a:rPr lang="en-US" sz="1400" dirty="0" smtClean="0">
                <a:solidFill>
                  <a:schemeClr val="bg1"/>
                </a:solidFill>
              </a:rPr>
              <a:t> pointing </a:t>
            </a:r>
          </a:p>
          <a:p>
            <a:pPr>
              <a:lnSpc>
                <a:spcPct val="100000"/>
              </a:lnSpc>
            </a:pPr>
            <a:r>
              <a:rPr lang="en-US" sz="1400" dirty="0" smtClean="0">
                <a:solidFill>
                  <a:schemeClr val="bg1"/>
                </a:solidFill>
              </a:rPr>
              <a:t>devices</a:t>
            </a:r>
            <a:endParaRPr lang="en-US" sz="1400" dirty="0">
              <a:solidFill>
                <a:schemeClr val="bg1"/>
              </a:solidFill>
            </a:endParaRPr>
          </a:p>
        </p:txBody>
      </p:sp>
      <p:cxnSp>
        <p:nvCxnSpPr>
          <p:cNvPr id="72" name="Straight Connector 71"/>
          <p:cNvCxnSpPr>
            <a:endCxn id="71" idx="1"/>
          </p:cNvCxnSpPr>
          <p:nvPr/>
        </p:nvCxnSpPr>
        <p:spPr>
          <a:xfrm>
            <a:off x="5981700" y="2638425"/>
            <a:ext cx="1086091" cy="32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5939892" y="25751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Rectangle 55"/>
          <p:cNvSpPr/>
          <p:nvPr/>
        </p:nvSpPr>
        <p:spPr>
          <a:xfrm>
            <a:off x="0" y="5101709"/>
            <a:ext cx="2135521" cy="523220"/>
          </a:xfrm>
          <a:prstGeom prst="rect">
            <a:avLst/>
          </a:prstGeom>
        </p:spPr>
        <p:txBody>
          <a:bodyPr wrap="none">
            <a:spAutoFit/>
          </a:bodyPr>
          <a:lstStyle/>
          <a:p>
            <a:pPr>
              <a:lnSpc>
                <a:spcPct val="100000"/>
              </a:lnSpc>
            </a:pPr>
            <a:r>
              <a:rPr lang="en-US" sz="1400" dirty="0" smtClean="0">
                <a:solidFill>
                  <a:schemeClr val="bg1"/>
                </a:solidFill>
              </a:rPr>
              <a:t>Keypad on heavyweight </a:t>
            </a:r>
          </a:p>
          <a:p>
            <a:pPr>
              <a:lnSpc>
                <a:spcPct val="100000"/>
              </a:lnSpc>
            </a:pPr>
            <a:r>
              <a:rPr lang="en-US" sz="1400" dirty="0" smtClean="0">
                <a:solidFill>
                  <a:schemeClr val="bg1"/>
                </a:solidFill>
              </a:rPr>
              <a:t>base station</a:t>
            </a:r>
            <a:endParaRPr lang="en-US" sz="1400" dirty="0">
              <a:solidFill>
                <a:schemeClr val="bg1"/>
              </a:solidFill>
            </a:endParaRPr>
          </a:p>
        </p:txBody>
      </p:sp>
      <p:cxnSp>
        <p:nvCxnSpPr>
          <p:cNvPr id="60" name="Straight Connector 59"/>
          <p:cNvCxnSpPr>
            <a:endCxn id="63" idx="2"/>
          </p:cNvCxnSpPr>
          <p:nvPr/>
        </p:nvCxnSpPr>
        <p:spPr>
          <a:xfrm flipV="1">
            <a:off x="2076450" y="5075047"/>
            <a:ext cx="1520292" cy="201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596742" y="5023092"/>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7" name="Rectangle 76"/>
          <p:cNvSpPr/>
          <p:nvPr/>
        </p:nvSpPr>
        <p:spPr>
          <a:xfrm>
            <a:off x="5934075" y="1324660"/>
            <a:ext cx="2628900" cy="523220"/>
          </a:xfrm>
          <a:prstGeom prst="rect">
            <a:avLst/>
          </a:prstGeom>
        </p:spPr>
        <p:txBody>
          <a:bodyPr wrap="square">
            <a:spAutoFit/>
          </a:bodyPr>
          <a:lstStyle/>
          <a:p>
            <a:pPr>
              <a:lnSpc>
                <a:spcPct val="100000"/>
              </a:lnSpc>
            </a:pPr>
            <a:r>
              <a:rPr lang="en-US" sz="1400" dirty="0" smtClean="0">
                <a:solidFill>
                  <a:schemeClr val="bg1"/>
                </a:solidFill>
              </a:rPr>
              <a:t>Large display shows the state </a:t>
            </a:r>
          </a:p>
          <a:p>
            <a:pPr>
              <a:lnSpc>
                <a:spcPct val="100000"/>
              </a:lnSpc>
            </a:pPr>
            <a:r>
              <a:rPr lang="en-US" sz="1400" dirty="0" smtClean="0">
                <a:solidFill>
                  <a:schemeClr val="bg1"/>
                </a:solidFill>
              </a:rPr>
              <a:t>of the phone and keys pressed</a:t>
            </a:r>
            <a:endParaRPr lang="en-US" sz="1400" dirty="0">
              <a:solidFill>
                <a:schemeClr val="bg1"/>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85750"/>
            <a:ext cx="8588861" cy="1051340"/>
          </a:xfrm>
        </p:spPr>
        <p:txBody>
          <a:bodyPr/>
          <a:lstStyle/>
          <a:p>
            <a:r>
              <a:rPr smtClean="0"/>
              <a:t>Partner Application: Tenacity's accessaphone (AAP)</a:t>
            </a:r>
            <a:endParaRPr lang="en-US" dirty="0"/>
          </a:p>
        </p:txBody>
      </p:sp>
      <p:pic>
        <p:nvPicPr>
          <p:cNvPr id="6" name="Picture 8"/>
          <p:cNvPicPr>
            <a:picLocks noChangeAspect="1"/>
          </p:cNvPicPr>
          <p:nvPr/>
        </p:nvPicPr>
        <p:blipFill>
          <a:blip r:embed="rId3"/>
          <a:srcRect/>
          <a:stretch>
            <a:fillRect/>
          </a:stretch>
        </p:blipFill>
        <p:spPr bwMode="auto">
          <a:xfrm>
            <a:off x="5657850" y="2035175"/>
            <a:ext cx="3171825" cy="1130300"/>
          </a:xfrm>
          <a:prstGeom prst="rect">
            <a:avLst/>
          </a:prstGeom>
          <a:noFill/>
          <a:ln w="9525">
            <a:noFill/>
            <a:miter lim="800000"/>
            <a:headEnd/>
            <a:tailEnd/>
          </a:ln>
        </p:spPr>
      </p:pic>
      <p:pic>
        <p:nvPicPr>
          <p:cNvPr id="8" name="Picture 7"/>
          <p:cNvPicPr>
            <a:picLocks noChangeAspect="1"/>
          </p:cNvPicPr>
          <p:nvPr/>
        </p:nvPicPr>
        <p:blipFill>
          <a:blip r:embed="rId4"/>
          <a:srcRect l="6901" t="8875" r="3390" b="14105"/>
          <a:stretch>
            <a:fillRect/>
          </a:stretch>
        </p:blipFill>
        <p:spPr bwMode="auto">
          <a:xfrm>
            <a:off x="5991225" y="3476625"/>
            <a:ext cx="2352675" cy="771525"/>
          </a:xfrm>
          <a:prstGeom prst="rect">
            <a:avLst/>
          </a:prstGeom>
          <a:noFill/>
          <a:ln w="9525">
            <a:noFill/>
            <a:miter lim="800000"/>
            <a:headEnd/>
            <a:tailEnd/>
          </a:ln>
        </p:spPr>
      </p:pic>
      <p:sp>
        <p:nvSpPr>
          <p:cNvPr id="9" name="Rectangle 7"/>
          <p:cNvSpPr>
            <a:spLocks noChangeArrowheads="1"/>
          </p:cNvSpPr>
          <p:nvPr/>
        </p:nvSpPr>
        <p:spPr bwMode="auto">
          <a:xfrm>
            <a:off x="5956300" y="4521200"/>
            <a:ext cx="2586038" cy="298368"/>
          </a:xfrm>
          <a:prstGeom prst="rect">
            <a:avLst/>
          </a:prstGeom>
          <a:noFill/>
          <a:ln w="9525">
            <a:noFill/>
            <a:miter lim="800000"/>
            <a:headEnd/>
            <a:tailEnd/>
          </a:ln>
        </p:spPr>
        <p:txBody>
          <a:bodyPr lIns="82124" tIns="41061" rIns="82124" bIns="41061">
            <a:spAutoFit/>
          </a:bodyPr>
          <a:lstStyle/>
          <a:p>
            <a:pPr defTabSz="814388"/>
            <a:r>
              <a:rPr lang="en-US" sz="1400" dirty="0">
                <a:solidFill>
                  <a:schemeClr val="bg1"/>
                </a:solidFill>
              </a:rPr>
              <a:t>http://www.tenacitycorp.com</a:t>
            </a:r>
          </a:p>
        </p:txBody>
      </p:sp>
      <p:sp>
        <p:nvSpPr>
          <p:cNvPr id="10" name="Text Placeholder 9"/>
          <p:cNvSpPr>
            <a:spLocks noGrp="1"/>
          </p:cNvSpPr>
          <p:nvPr>
            <p:ph type="body" sz="quarter" idx="10"/>
          </p:nvPr>
        </p:nvSpPr>
        <p:spPr>
          <a:xfrm>
            <a:off x="239713" y="1620393"/>
            <a:ext cx="5322887" cy="4513707"/>
          </a:xfrm>
        </p:spPr>
        <p:txBody>
          <a:bodyPr/>
          <a:lstStyle/>
          <a:p>
            <a:pPr>
              <a:lnSpc>
                <a:spcPct val="75000"/>
              </a:lnSpc>
            </a:pPr>
            <a:r>
              <a:rPr sz="2000" smtClean="0"/>
              <a:t>For the Mobility Impaired - Users who have difficulty in reaching, grasping or holding the telephone handset, or reaching or using the buttons, AAP provides the following built in features (partial listing): </a:t>
            </a:r>
            <a:endParaRPr sz="2000" b="1" smtClean="0"/>
          </a:p>
          <a:p>
            <a:pPr marL="801688" lvl="1" indent="-227013">
              <a:lnSpc>
                <a:spcPct val="75000"/>
              </a:lnSpc>
              <a:buFontTx/>
              <a:buChar char="–"/>
            </a:pPr>
            <a:r>
              <a:rPr sz="1600" smtClean="0"/>
              <a:t>Auto Answer </a:t>
            </a:r>
          </a:p>
          <a:p>
            <a:pPr marL="801688" lvl="1" indent="-227013">
              <a:lnSpc>
                <a:spcPct val="75000"/>
              </a:lnSpc>
              <a:buFontTx/>
              <a:buChar char="–"/>
            </a:pPr>
            <a:r>
              <a:rPr sz="1600" smtClean="0"/>
              <a:t>Compatibility with specialty input devices (Windows based) already familiar to the user – the user can now control their Cisco telephone with the same device used for basic computer input</a:t>
            </a:r>
          </a:p>
          <a:p>
            <a:pPr marL="801688" lvl="1" indent="-227013">
              <a:lnSpc>
                <a:spcPct val="75000"/>
              </a:lnSpc>
              <a:buFontTx/>
              <a:buChar char="–"/>
            </a:pPr>
            <a:r>
              <a:rPr sz="1600" smtClean="0"/>
              <a:t>Hands free control of the telephone (by using a Windows based voice recognition program, such as Dragon Natural Speaking) </a:t>
            </a:r>
          </a:p>
          <a:p>
            <a:pPr marL="801688" lvl="1" indent="-227013">
              <a:lnSpc>
                <a:spcPct val="75000"/>
              </a:lnSpc>
              <a:buFontTx/>
              <a:buChar char="–"/>
            </a:pPr>
            <a:r>
              <a:rPr sz="1600" smtClean="0"/>
              <a:t>Keyboard shortcuts for telephone commands or  for dialing (requires less physical exertion)</a:t>
            </a:r>
          </a:p>
          <a:p>
            <a:pPr marL="801688" lvl="1" indent="-227013">
              <a:lnSpc>
                <a:spcPct val="75000"/>
              </a:lnSpc>
              <a:buFontTx/>
              <a:buChar char="–"/>
            </a:pPr>
            <a:r>
              <a:rPr sz="1600" smtClean="0"/>
              <a:t>No timer used for response or data entry </a:t>
            </a:r>
          </a:p>
          <a:p>
            <a:pPr marL="801688" lvl="1" indent="-227013">
              <a:lnSpc>
                <a:spcPct val="75000"/>
              </a:lnSpc>
              <a:buFontTx/>
              <a:buChar char="–"/>
            </a:pPr>
            <a:r>
              <a:rPr sz="1600" smtClean="0"/>
              <a:t>Compatibility with built in Microsoft accessibility features such as the virtual keyboard, sticky keys, and repeat keys</a:t>
            </a:r>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2" y="219075"/>
            <a:ext cx="8588861" cy="1051340"/>
          </a:xfrm>
        </p:spPr>
        <p:txBody>
          <a:bodyPr/>
          <a:lstStyle/>
          <a:p>
            <a:r>
              <a:rPr smtClean="0"/>
              <a:t>Partner Application: Connecting Mobility Impaired Workers</a:t>
            </a:r>
            <a:endParaRPr lang="en-US" dirty="0"/>
          </a:p>
        </p:txBody>
      </p:sp>
      <p:sp>
        <p:nvSpPr>
          <p:cNvPr id="11" name="Rectangle 3"/>
          <p:cNvSpPr>
            <a:spLocks noGrp="1" noChangeArrowheads="1"/>
          </p:cNvSpPr>
          <p:nvPr>
            <p:ph type="body" sz="quarter" idx="10"/>
          </p:nvPr>
        </p:nvSpPr>
        <p:spPr>
          <a:xfrm>
            <a:off x="239713" y="1792288"/>
            <a:ext cx="5103812" cy="3951287"/>
          </a:xfrm>
        </p:spPr>
        <p:txBody>
          <a:bodyPr/>
          <a:lstStyle/>
          <a:p>
            <a:pPr>
              <a:lnSpc>
                <a:spcPct val="85000"/>
              </a:lnSpc>
            </a:pPr>
            <a:r>
              <a:rPr sz="2000" smtClean="0"/>
              <a:t>IP blue provides a fully accessible softphone for people with severe mobility impairments</a:t>
            </a:r>
          </a:p>
          <a:p>
            <a:pPr>
              <a:lnSpc>
                <a:spcPct val="85000"/>
              </a:lnSpc>
            </a:pPr>
            <a:r>
              <a:rPr sz="2000" smtClean="0"/>
              <a:t>Gives remote workers access to all the benefits of an enterprise communication system offered by Cisco Unified Communications Manager</a:t>
            </a:r>
          </a:p>
          <a:p>
            <a:pPr>
              <a:lnSpc>
                <a:spcPct val="85000"/>
              </a:lnSpc>
            </a:pPr>
            <a:r>
              <a:rPr sz="2000" smtClean="0"/>
              <a:t>Increases the productivity of your workers and eliminates barriers of operating an enterprise telephone</a:t>
            </a:r>
          </a:p>
          <a:p>
            <a:pPr>
              <a:lnSpc>
                <a:spcPct val="85000"/>
              </a:lnSpc>
              <a:buNone/>
            </a:pPr>
            <a:endParaRPr lang="en-US" sz="2000" dirty="0" smtClean="0"/>
          </a:p>
        </p:txBody>
      </p:sp>
      <p:pic>
        <p:nvPicPr>
          <p:cNvPr id="12" name="Picture 4" descr="vtgoadv">
            <a:hlinkClick r:id="rId3"/>
          </p:cNvPr>
          <p:cNvPicPr>
            <a:picLocks noChangeAspect="1" noChangeArrowheads="1"/>
          </p:cNvPicPr>
          <p:nvPr/>
        </p:nvPicPr>
        <p:blipFill>
          <a:blip r:embed="rId4"/>
          <a:srcRect/>
          <a:stretch>
            <a:fillRect/>
          </a:stretch>
        </p:blipFill>
        <p:spPr bwMode="auto">
          <a:xfrm>
            <a:off x="5482644" y="1914525"/>
            <a:ext cx="3356555" cy="2895600"/>
          </a:xfrm>
          <a:prstGeom prst="rect">
            <a:avLst/>
          </a:prstGeom>
          <a:noFill/>
          <a:ln w="9525">
            <a:noFill/>
            <a:miter lim="800000"/>
            <a:headEnd/>
            <a:tailEnd/>
          </a:ln>
        </p:spPr>
      </p:pic>
      <p:sp>
        <p:nvSpPr>
          <p:cNvPr id="13" name="Text Box 5"/>
          <p:cNvSpPr txBox="1">
            <a:spLocks noChangeArrowheads="1"/>
          </p:cNvSpPr>
          <p:nvPr/>
        </p:nvSpPr>
        <p:spPr bwMode="auto">
          <a:xfrm>
            <a:off x="5510213" y="4956175"/>
            <a:ext cx="3162789" cy="307777"/>
          </a:xfrm>
          <a:prstGeom prst="rect">
            <a:avLst/>
          </a:prstGeom>
          <a:noFill/>
          <a:ln w="9525">
            <a:noFill/>
            <a:miter lim="800000"/>
            <a:headEnd/>
            <a:tailEnd/>
          </a:ln>
        </p:spPr>
        <p:txBody>
          <a:bodyPr wrap="none">
            <a:spAutoFit/>
          </a:bodyPr>
          <a:lstStyle/>
          <a:p>
            <a:pPr algn="l">
              <a:lnSpc>
                <a:spcPct val="100000"/>
              </a:lnSpc>
            </a:pPr>
            <a:r>
              <a:rPr lang="en-US" sz="1400" dirty="0" err="1">
                <a:solidFill>
                  <a:schemeClr val="bg1"/>
                </a:solidFill>
                <a:latin typeface="+mj-lt"/>
              </a:rPr>
              <a:t>IPblue</a:t>
            </a:r>
            <a:r>
              <a:rPr lang="en-US" sz="1400" dirty="0">
                <a:solidFill>
                  <a:schemeClr val="bg1"/>
                </a:solidFill>
                <a:latin typeface="+mj-lt"/>
              </a:rPr>
              <a:t> </a:t>
            </a:r>
            <a:r>
              <a:rPr lang="en-US" sz="1400" dirty="0" err="1">
                <a:solidFill>
                  <a:schemeClr val="bg1"/>
                </a:solidFill>
                <a:latin typeface="+mj-lt"/>
              </a:rPr>
              <a:t>VTGO</a:t>
            </a:r>
            <a:r>
              <a:rPr lang="en-US" sz="1400" dirty="0">
                <a:solidFill>
                  <a:schemeClr val="bg1"/>
                </a:solidFill>
                <a:latin typeface="+mj-lt"/>
              </a:rPr>
              <a:t>-PC Advance </a:t>
            </a:r>
            <a:r>
              <a:rPr lang="en-US" sz="1400" dirty="0" err="1">
                <a:solidFill>
                  <a:schemeClr val="bg1"/>
                </a:solidFill>
                <a:latin typeface="+mj-lt"/>
              </a:rPr>
              <a:t>Softphone</a:t>
            </a:r>
            <a:endParaRPr lang="en-US" sz="1400" dirty="0">
              <a:solidFill>
                <a:schemeClr val="bg1"/>
              </a:solidFill>
              <a:latin typeface="+mj-lt"/>
            </a:endParaRPr>
          </a:p>
        </p:txBody>
      </p:sp>
      <p:pic>
        <p:nvPicPr>
          <p:cNvPr id="14" name="Picture 6"/>
          <p:cNvPicPr>
            <a:picLocks noChangeAspect="1" noChangeArrowheads="1"/>
          </p:cNvPicPr>
          <p:nvPr/>
        </p:nvPicPr>
        <p:blipFill>
          <a:blip r:embed="rId5"/>
          <a:srcRect/>
          <a:stretch>
            <a:fillRect/>
          </a:stretch>
        </p:blipFill>
        <p:spPr bwMode="auto">
          <a:xfrm>
            <a:off x="6310313" y="5484392"/>
            <a:ext cx="1243012" cy="672808"/>
          </a:xfrm>
          <a:prstGeom prst="rect">
            <a:avLst/>
          </a:prstGeom>
          <a:noFill/>
          <a:ln w="9525">
            <a:solidFill>
              <a:schemeClr val="tx1"/>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8277" y="314326"/>
            <a:ext cx="8588861" cy="638174"/>
          </a:xfrm>
        </p:spPr>
        <p:txBody>
          <a:bodyPr/>
          <a:lstStyle/>
          <a:p>
            <a:r>
              <a:rPr smtClean="0"/>
              <a:t/>
            </a:r>
            <a:br>
              <a:rPr smtClean="0"/>
            </a:br>
            <a:r>
              <a:rPr smtClean="0"/>
              <a:t>Summary</a:t>
            </a:r>
            <a:endParaRPr lang="en-US" sz="3000" dirty="0"/>
          </a:p>
        </p:txBody>
      </p:sp>
      <p:sp>
        <p:nvSpPr>
          <p:cNvPr id="5" name="Text Placeholder 4"/>
          <p:cNvSpPr>
            <a:spLocks noGrp="1"/>
          </p:cNvSpPr>
          <p:nvPr>
            <p:ph type="body" sz="quarter" idx="10"/>
          </p:nvPr>
        </p:nvSpPr>
        <p:spPr>
          <a:xfrm>
            <a:off x="239713" y="1504950"/>
            <a:ext cx="8494712" cy="4086225"/>
          </a:xfrm>
        </p:spPr>
        <p:txBody>
          <a:bodyPr/>
          <a:lstStyle/>
          <a:p>
            <a:r>
              <a:rPr smtClean="0"/>
              <a:t>Cisco Unified Communications –  communications for </a:t>
            </a:r>
            <a:r>
              <a:rPr smtClean="0">
                <a:solidFill>
                  <a:schemeClr val="tx1">
                    <a:lumMod val="40000"/>
                    <a:lumOff val="60000"/>
                  </a:schemeClr>
                </a:solidFill>
              </a:rPr>
              <a:t>everybody, everywhere, anytime</a:t>
            </a:r>
            <a:r>
              <a:rPr smtClean="0"/>
              <a:t> – mobile workers, telecommuters, and people with special communications needs</a:t>
            </a:r>
          </a:p>
          <a:p>
            <a:r>
              <a:rPr smtClean="0"/>
              <a:t>Cisco Unified Communications systems are</a:t>
            </a:r>
            <a:r>
              <a:rPr smtClean="0">
                <a:solidFill>
                  <a:schemeClr val="accent2"/>
                </a:solidFill>
              </a:rPr>
              <a:t> </a:t>
            </a:r>
            <a:r>
              <a:rPr smtClean="0">
                <a:solidFill>
                  <a:schemeClr val="tx1">
                    <a:lumMod val="40000"/>
                    <a:lumOff val="60000"/>
                  </a:schemeClr>
                </a:solidFill>
              </a:rPr>
              <a:t>accessible and conform to Section 508 </a:t>
            </a:r>
          </a:p>
          <a:p>
            <a:r>
              <a:rPr smtClean="0"/>
              <a:t>Converged voice, video and data networks provide the foundation for </a:t>
            </a:r>
            <a:r>
              <a:rPr smtClean="0">
                <a:solidFill>
                  <a:schemeClr val="tx1">
                    <a:lumMod val="40000"/>
                    <a:lumOff val="60000"/>
                  </a:schemeClr>
                </a:solidFill>
              </a:rPr>
              <a:t>innovation in accessibility</a:t>
            </a:r>
          </a:p>
          <a:p>
            <a:r>
              <a:rPr smtClean="0"/>
              <a:t>For more information, visit: </a:t>
            </a:r>
            <a:r>
              <a:rPr smtClean="0">
                <a:solidFill>
                  <a:srgbClr val="0099FF"/>
                </a:solidFill>
                <a:hlinkClick r:id="rId3"/>
              </a:rPr>
              <a:t>http://www.cisco.com/go/accessibility </a:t>
            </a:r>
            <a:endParaRPr smtClean="0">
              <a:solidFill>
                <a:srgbClr val="0099FF"/>
              </a:solidFill>
            </a:endParaRPr>
          </a:p>
          <a:p>
            <a:pPr>
              <a:buNone/>
            </a:pPr>
            <a:endParaRPr smtClean="0">
              <a:solidFill>
                <a:srgbClr val="FFFF99"/>
              </a:solidFill>
            </a:endParaRP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p:sp>
      <p:pic>
        <p:nvPicPr>
          <p:cNvPr id="8" name="Picture Placeholder 8" descr="lady and laptop.jpg"/>
          <p:cNvPicPr>
            <a:picLocks noChangeAspect="1"/>
          </p:cNvPicPr>
          <p:nvPr/>
        </p:nvPicPr>
        <p:blipFill>
          <a:blip r:embed="rId2" cstate="print"/>
          <a:srcRect l="2262" t="1982" r="2262" b="1982"/>
          <a:stretch>
            <a:fillRect/>
          </a:stretch>
        </p:blipFill>
        <p:spPr>
          <a:xfrm>
            <a:off x="0" y="0"/>
            <a:ext cx="9144000" cy="6858000"/>
          </a:xfrm>
          <a:prstGeom prst="rect">
            <a:avLst/>
          </a:prstGeom>
        </p:spPr>
      </p:pic>
      <p:pic>
        <p:nvPicPr>
          <p:cNvPr id="7" name="Picture 2" descr="bottom bar.jpg"/>
          <p:cNvPicPr>
            <a:picLocks noChangeAspect="1"/>
          </p:cNvPicPr>
          <p:nvPr/>
        </p:nvPicPr>
        <p:blipFill>
          <a:blip r:embed="rId3" cstate="print"/>
          <a:srcRect l="4547" t="-1" r="79353" b="-1"/>
          <a:stretch>
            <a:fillRect/>
          </a:stretch>
        </p:blipFill>
        <p:spPr>
          <a:xfrm rot="5400000">
            <a:off x="-261728" y="5730295"/>
            <a:ext cx="1364833" cy="171453"/>
          </a:xfrm>
          <a:prstGeom prst="rect">
            <a:avLst/>
          </a:prstGeom>
        </p:spPr>
      </p:pic>
      <p:sp>
        <p:nvSpPr>
          <p:cNvPr id="12" name="Rectangle 11"/>
          <p:cNvSpPr/>
          <p:nvPr/>
        </p:nvSpPr>
        <p:spPr>
          <a:xfrm>
            <a:off x="491424" y="5136356"/>
            <a:ext cx="6056026" cy="1362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5"/>
          <p:cNvSpPr txBox="1">
            <a:spLocks noChangeArrowheads="1"/>
          </p:cNvSpPr>
          <p:nvPr/>
        </p:nvSpPr>
        <p:spPr bwMode="auto">
          <a:xfrm>
            <a:off x="771525" y="5610225"/>
            <a:ext cx="5770762" cy="350736"/>
          </a:xfrm>
          <a:prstGeom prst="rect">
            <a:avLst/>
          </a:prstGeom>
          <a:noFill/>
          <a:ln w="9525">
            <a:noFill/>
            <a:miter lim="800000"/>
            <a:headEnd/>
            <a:tailEnd/>
          </a:ln>
        </p:spPr>
        <p:txBody>
          <a:bodyPr wrap="square" lIns="73025" tIns="36512" rIns="73025" bIns="36512">
            <a:spAutoFit/>
          </a:bodyPr>
          <a:lstStyle/>
          <a:p>
            <a:pPr algn="l">
              <a:lnSpc>
                <a:spcPct val="100000"/>
              </a:lnSpc>
            </a:pPr>
            <a:r>
              <a:rPr lang="en-US" b="1" dirty="0"/>
              <a:t>Changing the Way We  </a:t>
            </a:r>
            <a:r>
              <a:rPr lang="en-US" b="1" dirty="0" smtClean="0"/>
              <a:t>Work</a:t>
            </a:r>
            <a:r>
              <a:rPr lang="en-US" b="1" dirty="0"/>
              <a:t>, Live, Play and Learn</a:t>
            </a:r>
          </a:p>
        </p:txBody>
      </p:sp>
      <p:sp>
        <p:nvSpPr>
          <p:cNvPr id="10" name="Text Box 9"/>
          <p:cNvSpPr txBox="1">
            <a:spLocks noChangeArrowheads="1"/>
          </p:cNvSpPr>
          <p:nvPr/>
        </p:nvSpPr>
        <p:spPr bwMode="auto">
          <a:xfrm rot="20456212">
            <a:off x="3082052" y="5308149"/>
            <a:ext cx="588839" cy="350736"/>
          </a:xfrm>
          <a:prstGeom prst="rect">
            <a:avLst/>
          </a:prstGeom>
          <a:noFill/>
          <a:ln w="9525">
            <a:noFill/>
            <a:miter lim="800000"/>
            <a:headEnd/>
            <a:tailEnd/>
          </a:ln>
        </p:spPr>
        <p:txBody>
          <a:bodyPr wrap="square" lIns="73025" tIns="36512" rIns="73025" bIns="36512">
            <a:spAutoFit/>
          </a:bodyPr>
          <a:lstStyle/>
          <a:p>
            <a:pPr algn="l">
              <a:lnSpc>
                <a:spcPct val="100000"/>
              </a:lnSpc>
            </a:pPr>
            <a:r>
              <a:rPr lang="en-US" b="1" i="1" dirty="0">
                <a:latin typeface="Bradley Hand ITC" pitchFamily="66" charset="0"/>
              </a:rPr>
              <a:t>ALL</a:t>
            </a:r>
          </a:p>
        </p:txBody>
      </p:sp>
      <p:sp>
        <p:nvSpPr>
          <p:cNvPr id="11" name="Line 8"/>
          <p:cNvSpPr>
            <a:spLocks noChangeShapeType="1"/>
          </p:cNvSpPr>
          <p:nvPr/>
        </p:nvSpPr>
        <p:spPr bwMode="auto">
          <a:xfrm>
            <a:off x="3316288" y="5864225"/>
            <a:ext cx="76200" cy="152400"/>
          </a:xfrm>
          <a:prstGeom prst="line">
            <a:avLst/>
          </a:prstGeom>
          <a:noFill/>
          <a:ln w="9525">
            <a:solidFill>
              <a:schemeClr val="tx1"/>
            </a:solidFill>
            <a:round/>
            <a:headEnd/>
            <a:tailEnd/>
          </a:ln>
        </p:spPr>
        <p:txBody>
          <a:bodyPr lIns="73025" tIns="36512" rIns="73025" bIns="36512"/>
          <a:lstStyle/>
          <a:p>
            <a:endParaRPr lang="en-US"/>
          </a:p>
        </p:txBody>
      </p:sp>
      <p:sp>
        <p:nvSpPr>
          <p:cNvPr id="14" name="Line 7"/>
          <p:cNvSpPr>
            <a:spLocks noChangeShapeType="1"/>
          </p:cNvSpPr>
          <p:nvPr/>
        </p:nvSpPr>
        <p:spPr bwMode="auto">
          <a:xfrm flipV="1">
            <a:off x="3224213" y="5859463"/>
            <a:ext cx="76200" cy="152400"/>
          </a:xfrm>
          <a:prstGeom prst="line">
            <a:avLst/>
          </a:prstGeom>
          <a:noFill/>
          <a:ln w="9525">
            <a:solidFill>
              <a:schemeClr val="tx1"/>
            </a:solidFill>
            <a:round/>
            <a:headEnd/>
            <a:tailEnd/>
          </a:ln>
        </p:spPr>
        <p:txBody>
          <a:bodyPr lIns="73025" tIns="36512" rIns="73025" bIns="36512"/>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84231" y="1382667"/>
            <a:ext cx="3759720" cy="4793993"/>
          </a:xfrm>
          <a:prstGeom prst="roundRect">
            <a:avLst>
              <a:gd name="adj" fmla="val 0"/>
            </a:avLst>
          </a:prstGeom>
          <a:gradFill flip="none" rotWithShape="1">
            <a:gsLst>
              <a:gs pos="0">
                <a:schemeClr val="accent3">
                  <a:lumMod val="50000"/>
                </a:schemeClr>
              </a:gs>
              <a:gs pos="97000">
                <a:srgbClr val="000000"/>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 name="Text Placeholder 2"/>
          <p:cNvSpPr>
            <a:spLocks noGrp="1"/>
          </p:cNvSpPr>
          <p:nvPr>
            <p:ph type="body" sz="quarter" idx="10"/>
          </p:nvPr>
        </p:nvSpPr>
        <p:spPr>
          <a:xfrm>
            <a:off x="100013" y="1292120"/>
            <a:ext cx="4649787" cy="4965700"/>
          </a:xfrm>
        </p:spPr>
        <p:txBody>
          <a:bodyPr/>
          <a:lstStyle/>
          <a:p>
            <a:endParaRPr sz="1800" dirty="0" smtClean="0"/>
          </a:p>
          <a:p>
            <a:pPr marL="800100" indent="-279400">
              <a:buFont typeface="Arial" charset="0"/>
              <a:buChar char="•"/>
            </a:pPr>
            <a:r>
              <a:rPr dirty="0" smtClean="0"/>
              <a:t>Hearing Impaired / Hard of </a:t>
            </a:r>
            <a:r>
              <a:rPr dirty="0" smtClean="0"/>
              <a:t>Hearing </a:t>
            </a:r>
            <a:r>
              <a:rPr dirty="0" smtClean="0"/>
              <a:t>(HoH)</a:t>
            </a:r>
          </a:p>
          <a:p>
            <a:pPr marL="800100" indent="-279400">
              <a:buFont typeface="Arial" charset="0"/>
              <a:buChar char="•"/>
            </a:pPr>
            <a:r>
              <a:rPr dirty="0" smtClean="0"/>
              <a:t>Deaf</a:t>
            </a:r>
          </a:p>
          <a:p>
            <a:pPr marL="800100" indent="-279400">
              <a:buFont typeface="Arial" charset="0"/>
              <a:buChar char="•"/>
            </a:pPr>
            <a:r>
              <a:rPr dirty="0" smtClean="0"/>
              <a:t>Low Vision Impaired</a:t>
            </a:r>
          </a:p>
          <a:p>
            <a:pPr marL="800100" indent="-279400">
              <a:buFont typeface="Arial" charset="0"/>
              <a:buChar char="•"/>
            </a:pPr>
            <a:r>
              <a:rPr dirty="0" smtClean="0"/>
              <a:t>Blind</a:t>
            </a:r>
          </a:p>
          <a:p>
            <a:pPr marL="800100" indent="-279400">
              <a:buFont typeface="Arial" charset="0"/>
              <a:buChar char="•"/>
            </a:pPr>
            <a:r>
              <a:rPr dirty="0" smtClean="0"/>
              <a:t>Mobility Impaired</a:t>
            </a:r>
          </a:p>
          <a:p>
            <a:endParaRPr lang="en-US" dirty="0" smtClean="0"/>
          </a:p>
          <a:p>
            <a:endParaRPr lang="en-US" dirty="0"/>
          </a:p>
        </p:txBody>
      </p:sp>
      <p:sp>
        <p:nvSpPr>
          <p:cNvPr id="2" name="Title 1"/>
          <p:cNvSpPr>
            <a:spLocks noGrp="1"/>
          </p:cNvSpPr>
          <p:nvPr>
            <p:ph type="title"/>
          </p:nvPr>
        </p:nvSpPr>
        <p:spPr/>
        <p:txBody>
          <a:bodyPr/>
          <a:lstStyle/>
          <a:p>
            <a:r>
              <a:rPr lang="en-US" dirty="0" smtClean="0"/>
              <a:t>Solutions for Individuals with Disabilities</a:t>
            </a:r>
            <a:endParaRPr lang="en-US" dirty="0"/>
          </a:p>
        </p:txBody>
      </p:sp>
      <p:pic>
        <p:nvPicPr>
          <p:cNvPr id="6" name="Picture 5" descr="verticalbar.png"/>
          <p:cNvPicPr>
            <a:picLocks noChangeAspect="1"/>
          </p:cNvPicPr>
          <p:nvPr/>
        </p:nvPicPr>
        <p:blipFill>
          <a:blip r:embed="rId3" cstate="print"/>
          <a:stretch>
            <a:fillRect/>
          </a:stretch>
        </p:blipFill>
        <p:spPr>
          <a:xfrm>
            <a:off x="4948236" y="1306738"/>
            <a:ext cx="83809" cy="4961463"/>
          </a:xfrm>
          <a:prstGeom prst="rect">
            <a:avLst/>
          </a:prstGeom>
        </p:spPr>
      </p:pic>
      <p:pic>
        <p:nvPicPr>
          <p:cNvPr id="8" name="Picture 7" descr="nadia-asl.jpg"/>
          <p:cNvPicPr>
            <a:picLocks noChangeAspect="1"/>
          </p:cNvPicPr>
          <p:nvPr/>
        </p:nvPicPr>
        <p:blipFill>
          <a:blip r:embed="rId4"/>
          <a:stretch>
            <a:fillRect/>
          </a:stretch>
        </p:blipFill>
        <p:spPr>
          <a:xfrm>
            <a:off x="5143500" y="1435100"/>
            <a:ext cx="3530600" cy="46482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394" y="495299"/>
            <a:ext cx="5007832" cy="3495675"/>
          </a:xfrm>
        </p:spPr>
        <p:txBody>
          <a:bodyPr/>
          <a:lstStyle/>
          <a:p>
            <a:r>
              <a:rPr sz="4000" dirty="0" smtClean="0"/>
              <a:t>Solutions for the Hearing Impaired and Deaf</a:t>
            </a:r>
            <a:endParaRPr lang="en-US" sz="4000" dirty="0"/>
          </a:p>
        </p:txBody>
      </p:sp>
      <p:pic>
        <p:nvPicPr>
          <p:cNvPr id="4" name="Picture 3" descr="telepresence.jpg"/>
          <p:cNvPicPr>
            <a:picLocks noChangeAspect="1"/>
          </p:cNvPicPr>
          <p:nvPr/>
        </p:nvPicPr>
        <p:blipFill>
          <a:blip r:embed="rId2"/>
          <a:stretch>
            <a:fillRect/>
          </a:stretch>
        </p:blipFill>
        <p:spPr>
          <a:xfrm>
            <a:off x="4318000" y="654050"/>
            <a:ext cx="4495800" cy="40513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smtClean="0"/>
              <a:t>Cisco Unified IP Phone: Accessibility Features for the Hearing Impaired </a:t>
            </a:r>
            <a:endParaRPr lang="en-US" sz="2800" dirty="0" smtClean="0">
              <a:solidFill>
                <a:schemeClr val="tx1"/>
              </a:solidFill>
            </a:endParaRPr>
          </a:p>
        </p:txBody>
      </p:sp>
      <p:pic>
        <p:nvPicPr>
          <p:cNvPr id="38915" name="Picture 3" descr="7970G-Desk Phone"/>
          <p:cNvPicPr>
            <a:picLocks noChangeAspect="1" noChangeArrowheads="1"/>
          </p:cNvPicPr>
          <p:nvPr/>
        </p:nvPicPr>
        <p:blipFill>
          <a:blip r:embed="rId3"/>
          <a:srcRect l="10515" t="8191" r="10144" b="8607"/>
          <a:stretch>
            <a:fillRect/>
          </a:stretch>
        </p:blipFill>
        <p:spPr bwMode="auto">
          <a:xfrm>
            <a:off x="1587500" y="1571625"/>
            <a:ext cx="5570538" cy="4460875"/>
          </a:xfrm>
          <a:prstGeom prst="rect">
            <a:avLst/>
          </a:prstGeom>
          <a:noFill/>
          <a:ln w="9525">
            <a:noFill/>
            <a:miter lim="800000"/>
            <a:headEnd/>
            <a:tailEnd/>
          </a:ln>
        </p:spPr>
      </p:pic>
      <p:cxnSp>
        <p:nvCxnSpPr>
          <p:cNvPr id="13" name="Straight Connector 12"/>
          <p:cNvCxnSpPr>
            <a:endCxn id="19" idx="1"/>
          </p:cNvCxnSpPr>
          <p:nvPr/>
        </p:nvCxnSpPr>
        <p:spPr>
          <a:xfrm flipV="1">
            <a:off x="5133975" y="1908692"/>
            <a:ext cx="1762125" cy="739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044542" y="263231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6896100" y="1400860"/>
            <a:ext cx="2228849" cy="1015663"/>
          </a:xfrm>
          <a:prstGeom prst="rect">
            <a:avLst/>
          </a:prstGeom>
        </p:spPr>
        <p:txBody>
          <a:bodyPr wrap="square">
            <a:spAutoFit/>
          </a:bodyPr>
          <a:lstStyle/>
          <a:p>
            <a:pPr>
              <a:lnSpc>
                <a:spcPct val="100000"/>
              </a:lnSpc>
            </a:pPr>
            <a:r>
              <a:rPr lang="en-US" sz="1400" dirty="0" smtClean="0">
                <a:solidFill>
                  <a:schemeClr val="bg1"/>
                </a:solidFill>
              </a:rPr>
              <a:t>Integrates third-party accessibility applications using XML</a:t>
            </a:r>
          </a:p>
          <a:p>
            <a:pPr>
              <a:lnSpc>
                <a:spcPct val="100000"/>
              </a:lnSpc>
            </a:pPr>
            <a:endParaRPr lang="en-US" b="1" dirty="0"/>
          </a:p>
        </p:txBody>
      </p:sp>
      <p:sp>
        <p:nvSpPr>
          <p:cNvPr id="22" name="Rectangle 21"/>
          <p:cNvSpPr/>
          <p:nvPr/>
        </p:nvSpPr>
        <p:spPr>
          <a:xfrm>
            <a:off x="161925" y="1504950"/>
            <a:ext cx="2276475" cy="1169551"/>
          </a:xfrm>
          <a:prstGeom prst="rect">
            <a:avLst/>
          </a:prstGeom>
        </p:spPr>
        <p:txBody>
          <a:bodyPr wrap="square">
            <a:spAutoFit/>
          </a:bodyPr>
          <a:lstStyle/>
          <a:p>
            <a:pPr>
              <a:lnSpc>
                <a:spcPct val="100000"/>
              </a:lnSpc>
            </a:pPr>
            <a:r>
              <a:rPr lang="en-US" sz="1400" dirty="0" smtClean="0">
                <a:solidFill>
                  <a:schemeClr val="bg1"/>
                </a:solidFill>
              </a:rPr>
              <a:t>Ring and message waiting indicator viewable 360 degrees and provide audible message waiting indicator</a:t>
            </a:r>
            <a:endParaRPr lang="en-US" sz="1400" dirty="0">
              <a:solidFill>
                <a:schemeClr val="bg1"/>
              </a:solidFill>
            </a:endParaRPr>
          </a:p>
        </p:txBody>
      </p:sp>
      <p:sp>
        <p:nvSpPr>
          <p:cNvPr id="26" name="Oval 25"/>
          <p:cNvSpPr/>
          <p:nvPr/>
        </p:nvSpPr>
        <p:spPr>
          <a:xfrm>
            <a:off x="3187593" y="1822692"/>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26"/>
          <p:cNvSpPr/>
          <p:nvPr/>
        </p:nvSpPr>
        <p:spPr>
          <a:xfrm>
            <a:off x="0" y="2781301"/>
            <a:ext cx="2773452" cy="738664"/>
          </a:xfrm>
          <a:prstGeom prst="rect">
            <a:avLst/>
          </a:prstGeom>
        </p:spPr>
        <p:txBody>
          <a:bodyPr wrap="square">
            <a:spAutoFit/>
          </a:bodyPr>
          <a:lstStyle/>
          <a:p>
            <a:pPr>
              <a:lnSpc>
                <a:spcPct val="100000"/>
              </a:lnSpc>
            </a:pPr>
            <a:r>
              <a:rPr lang="en-US" sz="1400" dirty="0" smtClean="0">
                <a:solidFill>
                  <a:schemeClr val="bg1"/>
                </a:solidFill>
              </a:rPr>
              <a:t> Acoustic coupled TTY </a:t>
            </a:r>
          </a:p>
          <a:p>
            <a:pPr>
              <a:lnSpc>
                <a:spcPct val="100000"/>
              </a:lnSpc>
            </a:pPr>
            <a:r>
              <a:rPr lang="en-US" sz="1400" dirty="0" smtClean="0">
                <a:solidFill>
                  <a:schemeClr val="bg1"/>
                </a:solidFill>
              </a:rPr>
              <a:t> Support</a:t>
            </a:r>
          </a:p>
          <a:p>
            <a:pPr>
              <a:lnSpc>
                <a:spcPct val="100000"/>
              </a:lnSpc>
            </a:pPr>
            <a:endParaRPr lang="en-US" sz="1400" dirty="0">
              <a:solidFill>
                <a:schemeClr val="bg1"/>
              </a:solidFill>
            </a:endParaRPr>
          </a:p>
        </p:txBody>
      </p:sp>
      <p:cxnSp>
        <p:nvCxnSpPr>
          <p:cNvPr id="28" name="Straight Connector 27"/>
          <p:cNvCxnSpPr/>
          <p:nvPr/>
        </p:nvCxnSpPr>
        <p:spPr>
          <a:xfrm>
            <a:off x="2009775" y="2943225"/>
            <a:ext cx="810672" cy="1550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797068" y="2908542"/>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0" name="Straight Connector 29"/>
          <p:cNvCxnSpPr/>
          <p:nvPr/>
        </p:nvCxnSpPr>
        <p:spPr>
          <a:xfrm flipV="1">
            <a:off x="2171700" y="1872883"/>
            <a:ext cx="1067847" cy="1306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2348" y="3444359"/>
            <a:ext cx="2214068" cy="523220"/>
          </a:xfrm>
          <a:prstGeom prst="rect">
            <a:avLst/>
          </a:prstGeom>
        </p:spPr>
        <p:txBody>
          <a:bodyPr wrap="none">
            <a:spAutoFit/>
          </a:bodyPr>
          <a:lstStyle/>
          <a:p>
            <a:pPr>
              <a:lnSpc>
                <a:spcPct val="100000"/>
              </a:lnSpc>
            </a:pPr>
            <a:r>
              <a:rPr lang="en-US" sz="1400" dirty="0" smtClean="0">
                <a:solidFill>
                  <a:schemeClr val="bg1"/>
                </a:solidFill>
              </a:rPr>
              <a:t>  Hearing aid compatible </a:t>
            </a:r>
          </a:p>
          <a:p>
            <a:pPr>
              <a:lnSpc>
                <a:spcPct val="100000"/>
              </a:lnSpc>
            </a:pPr>
            <a:r>
              <a:rPr lang="en-US" sz="1400" dirty="0" smtClean="0">
                <a:solidFill>
                  <a:schemeClr val="bg1"/>
                </a:solidFill>
              </a:rPr>
              <a:t>  (</a:t>
            </a:r>
            <a:r>
              <a:rPr lang="en-US" sz="1400" dirty="0" err="1" smtClean="0">
                <a:solidFill>
                  <a:schemeClr val="bg1"/>
                </a:solidFill>
              </a:rPr>
              <a:t>HAC</a:t>
            </a:r>
            <a:r>
              <a:rPr lang="en-US" sz="1400" dirty="0" smtClean="0">
                <a:solidFill>
                  <a:schemeClr val="bg1"/>
                </a:solidFill>
              </a:rPr>
              <a:t>) handset</a:t>
            </a:r>
            <a:endParaRPr lang="en-US" sz="1400" dirty="0">
              <a:solidFill>
                <a:schemeClr val="bg1"/>
              </a:solidFill>
            </a:endParaRPr>
          </a:p>
        </p:txBody>
      </p:sp>
      <p:cxnSp>
        <p:nvCxnSpPr>
          <p:cNvPr id="33" name="Straight Connector 32"/>
          <p:cNvCxnSpPr/>
          <p:nvPr/>
        </p:nvCxnSpPr>
        <p:spPr>
          <a:xfrm flipV="1">
            <a:off x="1381125" y="3749308"/>
            <a:ext cx="1067847" cy="1306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406543" y="369911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p:cNvSpPr/>
          <p:nvPr/>
        </p:nvSpPr>
        <p:spPr>
          <a:xfrm>
            <a:off x="0" y="4320659"/>
            <a:ext cx="1636987" cy="523220"/>
          </a:xfrm>
          <a:prstGeom prst="rect">
            <a:avLst/>
          </a:prstGeom>
        </p:spPr>
        <p:txBody>
          <a:bodyPr wrap="none">
            <a:spAutoFit/>
          </a:bodyPr>
          <a:lstStyle/>
          <a:p>
            <a:pPr>
              <a:lnSpc>
                <a:spcPct val="100000"/>
              </a:lnSpc>
            </a:pPr>
            <a:r>
              <a:rPr lang="en-US" sz="1400" dirty="0" smtClean="0">
                <a:solidFill>
                  <a:schemeClr val="bg1"/>
                </a:solidFill>
              </a:rPr>
              <a:t> Support for inline </a:t>
            </a:r>
          </a:p>
          <a:p>
            <a:pPr>
              <a:lnSpc>
                <a:spcPct val="100000"/>
              </a:lnSpc>
            </a:pPr>
            <a:r>
              <a:rPr lang="en-US" sz="1400" dirty="0" smtClean="0">
                <a:solidFill>
                  <a:schemeClr val="bg1"/>
                </a:solidFill>
              </a:rPr>
              <a:t> amplifiers</a:t>
            </a:r>
            <a:endParaRPr lang="en-US" sz="1400" dirty="0">
              <a:solidFill>
                <a:schemeClr val="bg1"/>
              </a:solidFill>
            </a:endParaRPr>
          </a:p>
        </p:txBody>
      </p:sp>
      <p:cxnSp>
        <p:nvCxnSpPr>
          <p:cNvPr id="36" name="Straight Connector 35"/>
          <p:cNvCxnSpPr/>
          <p:nvPr/>
        </p:nvCxnSpPr>
        <p:spPr>
          <a:xfrm flipV="1">
            <a:off x="885825" y="4663708"/>
            <a:ext cx="1067847" cy="1306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920768" y="4632567"/>
            <a:ext cx="103909" cy="103909"/>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1426123" y="5625584"/>
            <a:ext cx="2414444" cy="307777"/>
          </a:xfrm>
          <a:prstGeom prst="rect">
            <a:avLst/>
          </a:prstGeom>
        </p:spPr>
        <p:txBody>
          <a:bodyPr wrap="none">
            <a:spAutoFit/>
          </a:bodyPr>
          <a:lstStyle/>
          <a:p>
            <a:pPr>
              <a:lnSpc>
                <a:spcPct val="100000"/>
              </a:lnSpc>
            </a:pPr>
            <a:r>
              <a:rPr lang="en-US" sz="1400" dirty="0" smtClean="0">
                <a:solidFill>
                  <a:schemeClr val="bg1"/>
                </a:solidFill>
              </a:rPr>
              <a:t>Headset with inline amplifier</a:t>
            </a:r>
            <a:endParaRPr lang="en-US" sz="1400" dirty="0">
              <a:solidFill>
                <a:schemeClr val="bg1"/>
              </a:solidFill>
            </a:endParaRPr>
          </a:p>
        </p:txBody>
      </p:sp>
      <p:cxnSp>
        <p:nvCxnSpPr>
          <p:cNvPr id="39" name="Straight Connector 38"/>
          <p:cNvCxnSpPr/>
          <p:nvPr/>
        </p:nvCxnSpPr>
        <p:spPr>
          <a:xfrm flipV="1">
            <a:off x="2886075" y="5362575"/>
            <a:ext cx="2085975" cy="30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958817" y="529931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ectangle 41"/>
          <p:cNvSpPr/>
          <p:nvPr/>
        </p:nvSpPr>
        <p:spPr>
          <a:xfrm>
            <a:off x="4076851" y="6016109"/>
            <a:ext cx="2759025" cy="307777"/>
          </a:xfrm>
          <a:prstGeom prst="rect">
            <a:avLst/>
          </a:prstGeom>
        </p:spPr>
        <p:txBody>
          <a:bodyPr wrap="none">
            <a:spAutoFit/>
          </a:bodyPr>
          <a:lstStyle/>
          <a:p>
            <a:pPr>
              <a:lnSpc>
                <a:spcPct val="100000"/>
              </a:lnSpc>
            </a:pPr>
            <a:r>
              <a:rPr lang="en-US" sz="1400" dirty="0" smtClean="0">
                <a:solidFill>
                  <a:schemeClr val="bg1"/>
                </a:solidFill>
              </a:rPr>
              <a:t>Visual notification of phone state</a:t>
            </a:r>
            <a:endParaRPr lang="en-US" sz="1400" dirty="0">
              <a:solidFill>
                <a:schemeClr val="bg1"/>
              </a:solidFill>
            </a:endParaRPr>
          </a:p>
        </p:txBody>
      </p:sp>
      <p:cxnSp>
        <p:nvCxnSpPr>
          <p:cNvPr id="43" name="Straight Connector 42"/>
          <p:cNvCxnSpPr/>
          <p:nvPr/>
        </p:nvCxnSpPr>
        <p:spPr>
          <a:xfrm flipV="1">
            <a:off x="4610100" y="5543550"/>
            <a:ext cx="657225" cy="53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263617" y="545171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Rectangle 46"/>
          <p:cNvSpPr/>
          <p:nvPr/>
        </p:nvSpPr>
        <p:spPr>
          <a:xfrm>
            <a:off x="6886574" y="4782236"/>
            <a:ext cx="2390775" cy="523220"/>
          </a:xfrm>
          <a:prstGeom prst="rect">
            <a:avLst/>
          </a:prstGeom>
        </p:spPr>
        <p:txBody>
          <a:bodyPr wrap="square">
            <a:spAutoFit/>
          </a:bodyPr>
          <a:lstStyle/>
          <a:p>
            <a:pPr>
              <a:lnSpc>
                <a:spcPct val="100000"/>
              </a:lnSpc>
            </a:pPr>
            <a:r>
              <a:rPr lang="en-US" sz="1400" dirty="0" smtClean="0">
                <a:solidFill>
                  <a:schemeClr val="bg1"/>
                </a:solidFill>
              </a:rPr>
              <a:t>Adjustable call volume </a:t>
            </a:r>
          </a:p>
          <a:p>
            <a:pPr>
              <a:lnSpc>
                <a:spcPct val="100000"/>
              </a:lnSpc>
            </a:pPr>
            <a:r>
              <a:rPr lang="en-US" sz="1400" dirty="0" smtClean="0">
                <a:solidFill>
                  <a:schemeClr val="bg1"/>
                </a:solidFill>
              </a:rPr>
              <a:t>with automatic reset</a:t>
            </a:r>
            <a:endParaRPr lang="en-US" sz="1400" dirty="0">
              <a:solidFill>
                <a:schemeClr val="bg1"/>
              </a:solidFill>
            </a:endParaRPr>
          </a:p>
        </p:txBody>
      </p:sp>
      <p:cxnSp>
        <p:nvCxnSpPr>
          <p:cNvPr id="48" name="Straight Connector 47"/>
          <p:cNvCxnSpPr/>
          <p:nvPr/>
        </p:nvCxnSpPr>
        <p:spPr>
          <a:xfrm flipV="1">
            <a:off x="5600700" y="5024154"/>
            <a:ext cx="1383494" cy="3362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473167" y="5013567"/>
            <a:ext cx="103909" cy="103909"/>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Rectangle 50"/>
          <p:cNvSpPr/>
          <p:nvPr/>
        </p:nvSpPr>
        <p:spPr>
          <a:xfrm>
            <a:off x="6886575" y="4125010"/>
            <a:ext cx="2257425" cy="523220"/>
          </a:xfrm>
          <a:prstGeom prst="rect">
            <a:avLst/>
          </a:prstGeom>
        </p:spPr>
        <p:txBody>
          <a:bodyPr wrap="square">
            <a:spAutoFit/>
          </a:bodyPr>
          <a:lstStyle/>
          <a:p>
            <a:pPr>
              <a:lnSpc>
                <a:spcPct val="100000"/>
              </a:lnSpc>
            </a:pPr>
            <a:r>
              <a:rPr lang="en-US" sz="1400" dirty="0" smtClean="0">
                <a:solidFill>
                  <a:schemeClr val="bg1"/>
                </a:solidFill>
              </a:rPr>
              <a:t>Programmable ring tone, pitch, and volume</a:t>
            </a:r>
            <a:endParaRPr lang="en-US" sz="1400" dirty="0">
              <a:solidFill>
                <a:schemeClr val="bg1"/>
              </a:solidFill>
            </a:endParaRPr>
          </a:p>
        </p:txBody>
      </p:sp>
      <p:cxnSp>
        <p:nvCxnSpPr>
          <p:cNvPr id="52" name="Straight Connector 51"/>
          <p:cNvCxnSpPr>
            <a:stCxn id="50" idx="7"/>
          </p:cNvCxnSpPr>
          <p:nvPr/>
        </p:nvCxnSpPr>
        <p:spPr>
          <a:xfrm rot="5400000" flipH="1" flipV="1">
            <a:off x="5938675" y="4014210"/>
            <a:ext cx="637759" cy="1391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52" y="124819"/>
            <a:ext cx="8558698" cy="838200"/>
          </a:xfrm>
        </p:spPr>
        <p:txBody>
          <a:bodyPr/>
          <a:lstStyle/>
          <a:p>
            <a:r>
              <a:rPr lang="en-US" dirty="0" smtClean="0"/>
              <a:t>Support for the Hard of Hearing</a:t>
            </a:r>
            <a:endParaRPr lang="en-US" dirty="0"/>
          </a:p>
        </p:txBody>
      </p:sp>
      <p:sp>
        <p:nvSpPr>
          <p:cNvPr id="3" name="Content Placeholder 2"/>
          <p:cNvSpPr>
            <a:spLocks noGrp="1"/>
          </p:cNvSpPr>
          <p:nvPr>
            <p:ph type="body" sz="quarter" idx="10"/>
          </p:nvPr>
        </p:nvSpPr>
        <p:spPr>
          <a:xfrm>
            <a:off x="246888" y="1552575"/>
            <a:ext cx="4005072" cy="3749040"/>
          </a:xfrm>
        </p:spPr>
        <p:txBody>
          <a:bodyPr/>
          <a:lstStyle/>
          <a:p>
            <a:pPr>
              <a:buFont typeface="Arial" pitchFamily="34" charset="0"/>
              <a:buChar char="•"/>
            </a:pPr>
            <a:r>
              <a:rPr sz="2000" smtClean="0"/>
              <a:t> All </a:t>
            </a:r>
            <a:r>
              <a:rPr sz="2000"/>
              <a:t>Cisco Unified IP Phones are hearing aid </a:t>
            </a:r>
            <a:r>
              <a:rPr sz="2000" smtClean="0"/>
              <a:t>compatible</a:t>
            </a:r>
          </a:p>
          <a:p>
            <a:pPr>
              <a:buFont typeface="Arial" pitchFamily="34" charset="0"/>
              <a:buChar char="•"/>
            </a:pPr>
            <a:endParaRPr sz="2000"/>
          </a:p>
          <a:p>
            <a:pPr>
              <a:buFont typeface="Arial" pitchFamily="34" charset="0"/>
              <a:buChar char="•"/>
            </a:pPr>
            <a:r>
              <a:rPr sz="2000" smtClean="0"/>
              <a:t> Cisco </a:t>
            </a:r>
            <a:r>
              <a:rPr sz="2000"/>
              <a:t>Unified  IP Phone handset supports magnetic coupling of hearing aid and is hearing-aid </a:t>
            </a:r>
            <a:r>
              <a:rPr sz="2000" smtClean="0"/>
              <a:t>compatible</a:t>
            </a:r>
          </a:p>
          <a:p>
            <a:endParaRPr sz="2000"/>
          </a:p>
          <a:p>
            <a:pPr>
              <a:buFont typeface="Arial" pitchFamily="34" charset="0"/>
              <a:buChar char="•"/>
            </a:pPr>
            <a:r>
              <a:rPr sz="2000" smtClean="0"/>
              <a:t> Support </a:t>
            </a:r>
            <a:r>
              <a:rPr sz="2000"/>
              <a:t>for 3</a:t>
            </a:r>
            <a:r>
              <a:rPr sz="2000" baseline="30000"/>
              <a:t>rd</a:t>
            </a:r>
            <a:r>
              <a:rPr sz="2000"/>
              <a:t> party amplifier for increased volume range</a:t>
            </a:r>
          </a:p>
          <a:p>
            <a:pPr lvl="1">
              <a:buFont typeface="Courier New" pitchFamily="49" charset="0"/>
              <a:buChar char="o"/>
            </a:pPr>
            <a:r>
              <a:rPr smtClean="0">
                <a:solidFill>
                  <a:schemeClr val="bg1"/>
                </a:solidFill>
              </a:rPr>
              <a:t> Example: Walker Clarity CE-100 or W10/W10BP Inline Amplifier</a:t>
            </a:r>
          </a:p>
          <a:p>
            <a:endParaRPr lang="en-US" dirty="0" smtClean="0"/>
          </a:p>
        </p:txBody>
      </p:sp>
      <p:pic>
        <p:nvPicPr>
          <p:cNvPr id="6" name="Picture 4" descr="7970G-Desk Phone"/>
          <p:cNvPicPr>
            <a:picLocks noGrp="1" noChangeAspect="1" noChangeArrowheads="1"/>
          </p:cNvPicPr>
          <p:nvPr>
            <p:ph type="pic" sz="quarter" idx="11"/>
          </p:nvPr>
        </p:nvPicPr>
        <p:blipFill>
          <a:blip r:embed="rId3" cstate="print"/>
          <a:srcRect l="4116" r="4116"/>
          <a:stretch>
            <a:fillRect/>
          </a:stretch>
        </p:blipFill>
        <p:spPr bwMode="auto">
          <a:xfrm>
            <a:off x="4238887" y="1280913"/>
            <a:ext cx="4833729" cy="4215011"/>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52" y="124819"/>
            <a:ext cx="8558698" cy="838200"/>
          </a:xfrm>
        </p:spPr>
        <p:txBody>
          <a:bodyPr/>
          <a:lstStyle/>
          <a:p>
            <a:r>
              <a:rPr lang="en-US" dirty="0" smtClean="0"/>
              <a:t>TTY Works Over VoIP</a:t>
            </a:r>
            <a:endParaRPr lang="en-US" dirty="0"/>
          </a:p>
        </p:txBody>
      </p:sp>
      <p:sp>
        <p:nvSpPr>
          <p:cNvPr id="3" name="Content Placeholder 2"/>
          <p:cNvSpPr>
            <a:spLocks noGrp="1"/>
          </p:cNvSpPr>
          <p:nvPr>
            <p:ph type="body" sz="quarter" idx="10"/>
          </p:nvPr>
        </p:nvSpPr>
        <p:spPr>
          <a:xfrm>
            <a:off x="246888" y="1285875"/>
            <a:ext cx="4005072" cy="4648200"/>
          </a:xfrm>
        </p:spPr>
        <p:txBody>
          <a:bodyPr/>
          <a:lstStyle/>
          <a:p>
            <a:pPr>
              <a:lnSpc>
                <a:spcPct val="90000"/>
              </a:lnSpc>
              <a:buFont typeface="Arial" pitchFamily="34" charset="0"/>
              <a:buChar char="•"/>
            </a:pPr>
            <a:r>
              <a:rPr sz="2000" smtClean="0"/>
              <a:t> Support </a:t>
            </a:r>
            <a:r>
              <a:rPr sz="2000"/>
              <a:t>both acoustic or direct connect TTY’s from industry leading manufactures (Ultratec / Ameriphone</a:t>
            </a:r>
            <a:r>
              <a:rPr sz="2000" smtClean="0"/>
              <a:t>)</a:t>
            </a:r>
          </a:p>
          <a:p>
            <a:pPr>
              <a:lnSpc>
                <a:spcPct val="90000"/>
              </a:lnSpc>
            </a:pPr>
            <a:endParaRPr sz="2000"/>
          </a:p>
          <a:p>
            <a:pPr>
              <a:lnSpc>
                <a:spcPct val="90000"/>
              </a:lnSpc>
              <a:buFont typeface="Arial" pitchFamily="34" charset="0"/>
              <a:buChar char="•"/>
            </a:pPr>
            <a:r>
              <a:rPr sz="2000" smtClean="0"/>
              <a:t> Works </a:t>
            </a:r>
            <a:r>
              <a:rPr sz="2000"/>
              <a:t>with Cisco Emergency Responder for E911 services</a:t>
            </a:r>
          </a:p>
          <a:p>
            <a:endParaRPr sz="2000" smtClean="0"/>
          </a:p>
          <a:p>
            <a:pPr>
              <a:buFont typeface="Arial" pitchFamily="34" charset="0"/>
              <a:buChar char="•"/>
            </a:pPr>
            <a:r>
              <a:rPr sz="2000"/>
              <a:t> </a:t>
            </a:r>
            <a:r>
              <a:rPr sz="2000" smtClean="0"/>
              <a:t>Enables </a:t>
            </a:r>
            <a:r>
              <a:rPr sz="2000"/>
              <a:t>real-time text transmission over the phone lines</a:t>
            </a:r>
          </a:p>
          <a:p>
            <a:endParaRPr sz="2000" smtClean="0"/>
          </a:p>
          <a:p>
            <a:pPr>
              <a:buFont typeface="Arial" pitchFamily="34" charset="0"/>
              <a:buChar char="•"/>
            </a:pPr>
            <a:r>
              <a:rPr sz="2000" smtClean="0"/>
              <a:t>Works </a:t>
            </a:r>
            <a:r>
              <a:rPr sz="2000"/>
              <a:t>with hearing and voice carry over phones (HCO/VCO)</a:t>
            </a:r>
          </a:p>
          <a:p>
            <a:endParaRPr sz="2000" smtClean="0"/>
          </a:p>
          <a:p>
            <a:pPr>
              <a:buFont typeface="Arial" pitchFamily="34" charset="0"/>
              <a:buChar char="•"/>
            </a:pPr>
            <a:r>
              <a:rPr sz="2000"/>
              <a:t> </a:t>
            </a:r>
            <a:r>
              <a:rPr sz="2000" smtClean="0"/>
              <a:t>Recommend </a:t>
            </a:r>
            <a:r>
              <a:rPr sz="2000"/>
              <a:t>the VoIP network operate at G.711</a:t>
            </a:r>
            <a:endParaRPr lang="en-US" sz="2000" dirty="0" smtClean="0"/>
          </a:p>
        </p:txBody>
      </p:sp>
      <p:pic>
        <p:nvPicPr>
          <p:cNvPr id="7" name="Picture 4" descr="Imagine of Cisco 7960 IP Phone acoustic coupled with Ameriphone Dialogue III TTY device"/>
          <p:cNvPicPr>
            <a:picLocks noGrp="1" noChangeAspect="1" noChangeArrowheads="1"/>
          </p:cNvPicPr>
          <p:nvPr>
            <p:ph type="pic" sz="quarter" idx="11"/>
          </p:nvPr>
        </p:nvPicPr>
        <p:blipFill>
          <a:blip r:embed="rId3"/>
          <a:srcRect l="12604" r="12604"/>
          <a:stretch>
            <a:fillRect/>
          </a:stretch>
        </p:blipFill>
        <p:spPr bwMode="auto">
          <a:xfrm>
            <a:off x="5753099" y="1214247"/>
            <a:ext cx="3200401" cy="2231602"/>
          </a:xfrm>
          <a:prstGeom prst="rect">
            <a:avLst/>
          </a:prstGeom>
          <a:noFill/>
          <a:ln w="28575">
            <a:noFill/>
            <a:miter lim="800000"/>
            <a:headEnd/>
            <a:tailEnd/>
          </a:ln>
        </p:spPr>
      </p:pic>
      <p:pic>
        <p:nvPicPr>
          <p:cNvPr id="8" name="Picture 5" descr="Cisco IP Phone connnected to ATA with a TTY device direct connect.  The picture is showing the mobility of IP product with the ATA."/>
          <p:cNvPicPr>
            <a:picLocks noChangeAspect="1" noChangeArrowheads="1"/>
          </p:cNvPicPr>
          <p:nvPr/>
        </p:nvPicPr>
        <p:blipFill>
          <a:blip r:embed="rId4"/>
          <a:srcRect/>
          <a:stretch>
            <a:fillRect/>
          </a:stretch>
        </p:blipFill>
        <p:spPr bwMode="auto">
          <a:xfrm>
            <a:off x="5743575" y="3990975"/>
            <a:ext cx="3219450" cy="2030413"/>
          </a:xfrm>
          <a:prstGeom prst="rect">
            <a:avLst/>
          </a:prstGeom>
          <a:noFill/>
          <a:ln w="28575">
            <a:noFill/>
            <a:miter lim="800000"/>
            <a:headEnd/>
            <a:tailEnd/>
          </a:ln>
        </p:spPr>
      </p:pic>
      <p:sp>
        <p:nvSpPr>
          <p:cNvPr id="9" name="Text Box 7"/>
          <p:cNvSpPr txBox="1">
            <a:spLocks noChangeArrowheads="1"/>
          </p:cNvSpPr>
          <p:nvPr/>
        </p:nvSpPr>
        <p:spPr bwMode="auto">
          <a:xfrm>
            <a:off x="6445250" y="3479800"/>
            <a:ext cx="1908317" cy="329145"/>
          </a:xfrm>
          <a:prstGeom prst="rect">
            <a:avLst/>
          </a:prstGeom>
          <a:noFill/>
          <a:ln w="9525">
            <a:noFill/>
            <a:miter lim="800000"/>
            <a:headEnd/>
            <a:tailEnd/>
          </a:ln>
        </p:spPr>
        <p:txBody>
          <a:bodyPr wrap="none" lIns="82124" tIns="41061" rIns="82124" bIns="41061">
            <a:spAutoFit/>
          </a:bodyPr>
          <a:lstStyle/>
          <a:p>
            <a:pPr defTabSz="814388"/>
            <a:r>
              <a:rPr lang="en-US" sz="1600" b="1" dirty="0">
                <a:solidFill>
                  <a:schemeClr val="bg1"/>
                </a:solidFill>
              </a:rPr>
              <a:t>Acoustic Coupled</a:t>
            </a:r>
          </a:p>
        </p:txBody>
      </p:sp>
      <p:sp>
        <p:nvSpPr>
          <p:cNvPr id="10" name="Text Box 6"/>
          <p:cNvSpPr txBox="1">
            <a:spLocks noChangeArrowheads="1"/>
          </p:cNvSpPr>
          <p:nvPr/>
        </p:nvSpPr>
        <p:spPr bwMode="auto">
          <a:xfrm>
            <a:off x="6604000" y="6024563"/>
            <a:ext cx="1624585" cy="329145"/>
          </a:xfrm>
          <a:prstGeom prst="rect">
            <a:avLst/>
          </a:prstGeom>
          <a:noFill/>
          <a:ln w="9525">
            <a:noFill/>
            <a:miter lim="800000"/>
            <a:headEnd/>
            <a:tailEnd/>
          </a:ln>
        </p:spPr>
        <p:txBody>
          <a:bodyPr wrap="none" lIns="82124" tIns="41061" rIns="82124" bIns="41061">
            <a:spAutoFit/>
          </a:bodyPr>
          <a:lstStyle/>
          <a:p>
            <a:pPr defTabSz="814388"/>
            <a:r>
              <a:rPr lang="en-US" sz="1600" b="1" dirty="0">
                <a:solidFill>
                  <a:schemeClr val="bg1"/>
                </a:solidFill>
              </a:rPr>
              <a:t>Direct Connect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9702" y="133350"/>
            <a:ext cx="8588861" cy="1137065"/>
          </a:xfrm>
        </p:spPr>
        <p:txBody>
          <a:bodyPr/>
          <a:lstStyle/>
          <a:p>
            <a:r>
              <a:rPr sz="3200" smtClean="0"/>
              <a:t>TTY Cisco Unity and Unity Connection TTY Prompt Set for Increased Accessibility</a:t>
            </a:r>
            <a:endParaRPr lang="en-US" sz="3200" dirty="0">
              <a:solidFill>
                <a:schemeClr val="bg1"/>
              </a:solidFill>
            </a:endParaRPr>
          </a:p>
        </p:txBody>
      </p:sp>
      <p:sp>
        <p:nvSpPr>
          <p:cNvPr id="6" name="Text Placeholder 5"/>
          <p:cNvSpPr>
            <a:spLocks noGrp="1"/>
          </p:cNvSpPr>
          <p:nvPr>
            <p:ph type="body" sz="quarter" idx="10"/>
          </p:nvPr>
        </p:nvSpPr>
        <p:spPr>
          <a:xfrm>
            <a:off x="114300" y="1544193"/>
            <a:ext cx="5048250" cy="4965192"/>
          </a:xfrm>
        </p:spPr>
        <p:txBody>
          <a:bodyPr/>
          <a:lstStyle/>
          <a:p>
            <a:pPr marL="176213" indent="-176213">
              <a:lnSpc>
                <a:spcPct val="85000"/>
              </a:lnSpc>
            </a:pPr>
            <a:r>
              <a:rPr sz="2000" smtClean="0"/>
              <a:t>Provides TTY/TDD prompts set for voice mail services</a:t>
            </a:r>
          </a:p>
          <a:p>
            <a:pPr marL="463550" lvl="1">
              <a:lnSpc>
                <a:spcPct val="85000"/>
              </a:lnSpc>
              <a:buFont typeface="Courier New" pitchFamily="49" charset="0"/>
              <a:buChar char="o"/>
            </a:pPr>
            <a:r>
              <a:rPr smtClean="0"/>
              <a:t> Configurable by selecting a TTY/TDD language on mailbox by mailbox option</a:t>
            </a:r>
          </a:p>
          <a:p>
            <a:pPr marL="176213" indent="-176213">
              <a:lnSpc>
                <a:spcPct val="75000"/>
              </a:lnSpc>
            </a:pPr>
            <a:r>
              <a:rPr sz="2000" smtClean="0"/>
              <a:t>Allows TTY users to access voice messages through their e-mail or TTY device </a:t>
            </a:r>
          </a:p>
          <a:p>
            <a:pPr marL="176213" indent="-176213">
              <a:lnSpc>
                <a:spcPct val="75000"/>
              </a:lnSpc>
            </a:pPr>
            <a:r>
              <a:rPr sz="2000" smtClean="0"/>
              <a:t>Converts TTY into text and text into TTY Tones</a:t>
            </a:r>
          </a:p>
          <a:p>
            <a:pPr marL="349250" lvl="1" indent="-9525" defTabSz="814388">
              <a:spcBef>
                <a:spcPct val="35000"/>
              </a:spcBef>
              <a:buFont typeface="Courier New" pitchFamily="49" charset="0"/>
              <a:buChar char="o"/>
            </a:pPr>
            <a:r>
              <a:rPr smtClean="0"/>
              <a:t> Allows non-TTY users to communicate with TTY users</a:t>
            </a:r>
          </a:p>
          <a:p>
            <a:pPr marL="349250" lvl="1" indent="-9525" defTabSz="814388">
              <a:lnSpc>
                <a:spcPct val="75000"/>
              </a:lnSpc>
              <a:spcBef>
                <a:spcPct val="35000"/>
              </a:spcBef>
              <a:buFont typeface="Courier New" pitchFamily="49" charset="0"/>
              <a:buChar char="o"/>
            </a:pPr>
            <a:r>
              <a:rPr smtClean="0"/>
              <a:t> Allows people without TTY devices to obtain TTY messages</a:t>
            </a:r>
          </a:p>
          <a:p>
            <a:pPr marL="349250" lvl="1" indent="-9525" defTabSz="814388">
              <a:lnSpc>
                <a:spcPct val="75000"/>
              </a:lnSpc>
              <a:spcBef>
                <a:spcPct val="35000"/>
              </a:spcBef>
              <a:buFont typeface="Courier New" pitchFamily="49" charset="0"/>
              <a:buChar char="o"/>
            </a:pPr>
            <a:r>
              <a:rPr smtClean="0"/>
              <a:t>Fast retrieval of messages for TTY users via UM (no dialing into system using 45 baud)</a:t>
            </a:r>
          </a:p>
          <a:p>
            <a:pPr lvl="1"/>
            <a:endParaRPr lang="en-US" dirty="0" smtClean="0"/>
          </a:p>
        </p:txBody>
      </p:sp>
      <p:pic>
        <p:nvPicPr>
          <p:cNvPr id="4" name="Picture 4"/>
          <p:cNvPicPr>
            <a:picLocks noChangeAspect="1" noChangeArrowheads="1"/>
          </p:cNvPicPr>
          <p:nvPr/>
        </p:nvPicPr>
        <p:blipFill>
          <a:blip r:embed="rId3"/>
          <a:srcRect/>
          <a:stretch>
            <a:fillRect/>
          </a:stretch>
        </p:blipFill>
        <p:spPr bwMode="auto">
          <a:xfrm>
            <a:off x="5067299" y="1641474"/>
            <a:ext cx="4076699" cy="354012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 Arial 4x3 template_dark</Template>
  <TotalTime>26515</TotalTime>
  <Words>4797</Words>
  <Application>Microsoft Macintosh PowerPoint</Application>
  <PresentationFormat>On-screen Show (4:3)</PresentationFormat>
  <Paragraphs>484</Paragraphs>
  <Slides>39</Slides>
  <Notes>33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Cisco Arial 4x3 template_dark</vt:lpstr>
      <vt:lpstr>Innovation in Accessibility with Cisco Unified Communications Solution</vt:lpstr>
      <vt:lpstr>Cisco’s Commitment to Accessibility</vt:lpstr>
      <vt:lpstr>Cisco IP Phone Compliance to U.S. Accessibility Laws </vt:lpstr>
      <vt:lpstr>Solutions for Individuals with Disabilities</vt:lpstr>
      <vt:lpstr>Solutions for the Hearing Impaired and Deaf</vt:lpstr>
      <vt:lpstr>Cisco Unified IP Phone: Accessibility Features for the Hearing Impaired </vt:lpstr>
      <vt:lpstr>Support for the Hard of Hearing</vt:lpstr>
      <vt:lpstr>TTY Works Over VoIP</vt:lpstr>
      <vt:lpstr>TTY Cisco Unity and Unity Connection TTY Prompt Set for Increased Accessibility</vt:lpstr>
      <vt:lpstr>Cisco’s IVR and Auto Attendant</vt:lpstr>
      <vt:lpstr>Cisco Video Relay Service Solution  (U.S. only) </vt:lpstr>
      <vt:lpstr>Cisco Unified 9951 and 9971 IP Phones Video Capabilities</vt:lpstr>
      <vt:lpstr>Cisco Unified 8945 and 8941 IP Phones Video Capabilities</vt:lpstr>
      <vt:lpstr>Cisco Unified EX60 and EX90 Personal Video Conferencing</vt:lpstr>
      <vt:lpstr>Cisco SX20 Quick Set Quick Set™ Conferencing</vt:lpstr>
      <vt:lpstr>Cisco TelePresence Quick Set C20 Quick Set™ Conferencing</vt:lpstr>
      <vt:lpstr>Partner Solution: NexTalk</vt:lpstr>
      <vt:lpstr>Partner Solution: ClearCaptions</vt:lpstr>
      <vt:lpstr>Partner Solution: ClearCaptions (cont.)</vt:lpstr>
      <vt:lpstr>Partner Application Extends TTY Capabilities to Every Desk</vt:lpstr>
      <vt:lpstr>Partner Application  Hosted Solution: Video Relay Interpretation (VRI) </vt:lpstr>
      <vt:lpstr>Partner Application  Accessible Emergency Notification System   </vt:lpstr>
      <vt:lpstr>Part Visual Notification Solution  Ring Flasher</vt:lpstr>
      <vt:lpstr>Solutions for the Visually Impaired and Blind</vt:lpstr>
      <vt:lpstr>Cisco Unified 7975 IP Phone Accessibility Features for the Visually Impaired </vt:lpstr>
      <vt:lpstr>Cisco Unified 9971 IP Phone Accessibility Features for the Visually Impaired </vt:lpstr>
      <vt:lpstr>Cisco Desktop Collaboration Experience DX650 Accessibility Features for the Visually Impaired </vt:lpstr>
      <vt:lpstr>Large Button Phone Solution - Vision</vt:lpstr>
      <vt:lpstr>Cisco Unity Connection</vt:lpstr>
      <vt:lpstr>Cisco Unified Communications Manager</vt:lpstr>
      <vt:lpstr>Partner Application: Tenacity's accessaphone (AAP)</vt:lpstr>
      <vt:lpstr>Partner Application: Audio-Assisted Phone for the Visually Impaired</vt:lpstr>
      <vt:lpstr>Solutions for the Mobility Impaired </vt:lpstr>
      <vt:lpstr>Cisco Unified IP Phone Accessibility Features for the Mobility Impaired </vt:lpstr>
      <vt:lpstr>Partner Application: Tenacity's accessaphone (AAP)</vt:lpstr>
      <vt:lpstr>Partner Application: Connecting Mobility Impaired Workers</vt:lpstr>
      <vt:lpstr> Summary</vt:lpstr>
      <vt:lpstr>PowerPoint Presentation</vt:lpstr>
      <vt:lpstr>PowerPoint Presentation</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Chart Templates</dc:title>
  <dc:creator>bdesai</dc:creator>
  <cp:lastModifiedBy>Cisco Employee</cp:lastModifiedBy>
  <cp:revision>197</cp:revision>
  <dcterms:created xsi:type="dcterms:W3CDTF">2012-04-17T16:34:35Z</dcterms:created>
  <dcterms:modified xsi:type="dcterms:W3CDTF">2013-11-15T17:34:44Z</dcterms:modified>
</cp:coreProperties>
</file>