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4" r:id="rId3"/>
    <p:sldMasterId id="2147483704" r:id="rId4"/>
    <p:sldMasterId id="2147483714" r:id="rId5"/>
  </p:sldMasterIdLst>
  <p:notesMasterIdLst>
    <p:notesMasterId r:id="rId30"/>
  </p:notesMasterIdLst>
  <p:handoutMasterIdLst>
    <p:handoutMasterId r:id="rId31"/>
  </p:handoutMasterIdLst>
  <p:sldIdLst>
    <p:sldId id="378" r:id="rId6"/>
    <p:sldId id="353" r:id="rId7"/>
    <p:sldId id="383" r:id="rId8"/>
    <p:sldId id="357" r:id="rId9"/>
    <p:sldId id="354" r:id="rId10"/>
    <p:sldId id="333" r:id="rId11"/>
    <p:sldId id="377" r:id="rId12"/>
    <p:sldId id="359" r:id="rId13"/>
    <p:sldId id="360" r:id="rId14"/>
    <p:sldId id="389" r:id="rId15"/>
    <p:sldId id="355" r:id="rId16"/>
    <p:sldId id="379" r:id="rId17"/>
    <p:sldId id="391" r:id="rId18"/>
    <p:sldId id="384" r:id="rId19"/>
    <p:sldId id="390" r:id="rId20"/>
    <p:sldId id="342" r:id="rId21"/>
    <p:sldId id="387" r:id="rId22"/>
    <p:sldId id="356" r:id="rId23"/>
    <p:sldId id="364" r:id="rId24"/>
    <p:sldId id="365" r:id="rId25"/>
    <p:sldId id="392" r:id="rId26"/>
    <p:sldId id="349" r:id="rId27"/>
    <p:sldId id="376" r:id="rId28"/>
    <p:sldId id="312" r:id="rId2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Moriarty" initials="CE" lastIdx="4" clrIdx="0"/>
  <p:cmAuthor id="1" name="Information Technology" initials="IT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A1A"/>
    <a:srgbClr val="FF6600"/>
    <a:srgbClr val="FF7C80"/>
    <a:srgbClr val="FF99FF"/>
    <a:srgbClr val="FFFF66"/>
    <a:srgbClr val="FF9999"/>
    <a:srgbClr val="0183B7"/>
    <a:srgbClr val="03B6FD"/>
    <a:srgbClr val="FFE429"/>
    <a:srgbClr val="6610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6" autoAdjust="0"/>
    <p:restoredTop sz="90888" autoAdjust="0"/>
  </p:normalViewPr>
  <p:slideViewPr>
    <p:cSldViewPr snapToGrid="0" showGuides="1">
      <p:cViewPr varScale="1">
        <p:scale>
          <a:sx n="109" d="100"/>
          <a:sy n="109" d="100"/>
        </p:scale>
        <p:origin x="-1350" y="-84"/>
      </p:cViewPr>
      <p:guideLst>
        <p:guide orient="horz" pos="877"/>
        <p:guide pos="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3204" y="-96"/>
      </p:cViewPr>
      <p:guideLst>
        <p:guide orient="horz" pos="3108"/>
        <p:guide pos="407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25814" y="8829676"/>
            <a:ext cx="2971800" cy="3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C0BF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7C6B81-066B-425C-A75A-3A3200AA5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917951" y="8979148"/>
            <a:ext cx="2157413" cy="2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spAutoFit/>
          </a:bodyPr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C0C0C4"/>
                </a:solidFill>
                <a:latin typeface="Arial" charset="0"/>
              </a:rPr>
              <a:t>Internet Business Solutions </a:t>
            </a:r>
            <a:r>
              <a:rPr lang="en-US" sz="800" b="1" dirty="0">
                <a:solidFill>
                  <a:srgbClr val="C0BFC4"/>
                </a:solidFill>
                <a:latin typeface="Arial" charset="0"/>
              </a:rPr>
              <a:t>Group</a:t>
            </a:r>
          </a:p>
        </p:txBody>
      </p:sp>
      <p:pic>
        <p:nvPicPr>
          <p:cNvPr id="16" name="Picture 36" descr="Gray_Arrow_Small_Wht_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9029096"/>
            <a:ext cx="128587" cy="11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0385" y="8834284"/>
            <a:ext cx="3554365" cy="3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1" baseline="0">
                <a:solidFill>
                  <a:srgbClr val="C0C0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Cisco Confidential</a:t>
            </a:r>
          </a:p>
          <a:p>
            <a:r>
              <a:rPr lang="en-US" dirty="0" smtClean="0"/>
              <a:t>Cisco IBSG © 2010 Cisco and/or its affiliates.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3579" y="247651"/>
            <a:ext cx="5332932" cy="40004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25814" y="8829676"/>
            <a:ext cx="2971800" cy="3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C0BF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7C6B81-066B-425C-A75A-3A3200AA5E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917951" y="8979148"/>
            <a:ext cx="2157413" cy="2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spAutoFit/>
          </a:bodyPr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C0C0C4"/>
                </a:solidFill>
                <a:latin typeface="Arial" charset="0"/>
              </a:rPr>
              <a:t>Internet Business Solutions </a:t>
            </a:r>
            <a:r>
              <a:rPr lang="en-US" sz="800" b="1" dirty="0">
                <a:solidFill>
                  <a:srgbClr val="C0BFC4"/>
                </a:solidFill>
                <a:latin typeface="Arial" charset="0"/>
              </a:rPr>
              <a:t>Group</a:t>
            </a:r>
          </a:p>
        </p:txBody>
      </p:sp>
      <p:pic>
        <p:nvPicPr>
          <p:cNvPr id="10" name="Picture 36" descr="Gray_Arrow_Small_Wht_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9029096"/>
            <a:ext cx="128587" cy="11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0385" y="8834284"/>
            <a:ext cx="3825206" cy="3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1" baseline="0">
                <a:solidFill>
                  <a:srgbClr val="C0C0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Cisco Confidential</a:t>
            </a:r>
          </a:p>
          <a:p>
            <a:r>
              <a:rPr lang="en-US" dirty="0" smtClean="0"/>
              <a:t>Cisco IBSG © 2010 Cisco and/or its affiliates. All rights reserved.</a:t>
            </a:r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5888" indent="-115888" algn="l" defTabSz="914400" rtl="0" eaLnBrk="1" latinLnBrk="0" hangingPunct="1">
      <a:lnSpc>
        <a:spcPct val="90000"/>
      </a:lnSpc>
      <a:spcBef>
        <a:spcPts val="4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39725" indent="-163513" algn="l" defTabSz="914400" rtl="0" eaLnBrk="1" latinLnBrk="0" hangingPunct="1">
      <a:lnSpc>
        <a:spcPct val="90000"/>
      </a:lnSpc>
      <a:spcBef>
        <a:spcPts val="300"/>
      </a:spcBef>
      <a:spcAft>
        <a:spcPts val="0"/>
      </a:spcAft>
      <a:buFont typeface="Arial" pitchFamily="34" charset="0"/>
      <a:buChar char="−"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71500" indent="-171450" algn="l" defTabSz="914400" rtl="0" eaLnBrk="1" latinLnBrk="0" hangingPunct="1">
      <a:lnSpc>
        <a:spcPct val="90000"/>
      </a:lnSpc>
      <a:spcBef>
        <a:spcPts val="300"/>
      </a:spcBef>
      <a:spcAft>
        <a:spcPts val="0"/>
      </a:spcAft>
      <a:buFont typeface="Arial" pitchFamily="34" charset="0"/>
      <a:buChar char="•"/>
      <a:tabLst>
        <a:tab pos="339725" algn="l"/>
      </a:tabLs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57200" indent="-114300" algn="l" defTabSz="914400" rtl="0" eaLnBrk="1" latinLnBrk="0" hangingPunct="1">
      <a:lnSpc>
        <a:spcPct val="90000"/>
      </a:lnSpc>
      <a:spcBef>
        <a:spcPts val="200"/>
      </a:spcBef>
      <a:spcAft>
        <a:spcPts val="0"/>
      </a:spcAft>
      <a:buFont typeface="Arial" pitchFamily="34" charset="0"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8650" indent="-114300" algn="l" defTabSz="914400" rtl="0" eaLnBrk="1" latinLnBrk="0" hangingPunct="1">
      <a:lnSpc>
        <a:spcPct val="90000"/>
      </a:lnSpc>
      <a:spcBef>
        <a:spcPts val="2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6FCA02E1-AC0E-446A-8F12-46EFD8AC8596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Cisco Confidential</a:t>
            </a:r>
          </a:p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Cisco IBSG © 2010 Cisco and/or its affiliates. All rights reserved.</a:t>
            </a: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>
          <a:xfrm>
            <a:off x="782638" y="247650"/>
            <a:ext cx="5335587" cy="4000500"/>
          </a:xfrm>
        </p:spPr>
      </p:sp>
      <p:sp>
        <p:nvSpPr>
          <p:cNvPr id="13" name="Notes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880A8-919B-4758-BC87-3DF55CD599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Cisco Confidential</a:t>
            </a:r>
          </a:p>
          <a:p>
            <a:r>
              <a:rPr lang="en-US" dirty="0" smtClean="0"/>
              <a:t>Cisco IBSG © 2010 Cisco and/or its affiliates. All rights reserved.</a:t>
            </a:r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2476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880A8-919B-4758-BC87-3DF55CD599E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Cisco Confidential</a:t>
            </a:r>
          </a:p>
          <a:p>
            <a:r>
              <a:rPr lang="en-US" dirty="0" smtClean="0"/>
              <a:t>Cisco IBSG © 2010 Cisco and/or its affiliates. All rights reserved.</a:t>
            </a:r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247650"/>
            <a:ext cx="5343525" cy="400843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16" y="4350555"/>
            <a:ext cx="5971245" cy="4286215"/>
          </a:xfrm>
          <a:noFill/>
          <a:ln/>
        </p:spPr>
        <p:txBody>
          <a:bodyPr lIns="93174" tIns="46588" rIns="93174" bIns="46588"/>
          <a:lstStyle/>
          <a:p>
            <a:pPr defTabSz="912813">
              <a:buFontTx/>
              <a:buNone/>
            </a:pPr>
            <a:endParaRPr lang="en-US" dirty="0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6B81-066B-425C-A75A-3A3200AA5ED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60385" y="8834284"/>
            <a:ext cx="3825206" cy="363157"/>
          </a:xfrm>
        </p:spPr>
        <p:txBody>
          <a:bodyPr/>
          <a:lstStyle/>
          <a:p>
            <a:r>
              <a:rPr lang="en-US" dirty="0" smtClean="0"/>
              <a:t>Cisco Confidential</a:t>
            </a:r>
          </a:p>
          <a:p>
            <a:r>
              <a:rPr lang="en-US" dirty="0" smtClean="0"/>
              <a:t>Cisco IBSG © 2010 Cisco and/or its affiliates.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Cisco Confidential</a:t>
            </a:r>
          </a:p>
          <a:p>
            <a:r>
              <a:rPr lang="en-US" smtClean="0"/>
              <a:t>Cisco IBSG © 2010 Cisco and/or its affiliates. All rights reserved.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880A8-919B-4758-BC87-3DF55CD599E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14" name="Notes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B8EDBB6-5314-4EC0-AF9F-D2C261511FD9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247650"/>
            <a:ext cx="5332413" cy="40005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Cisco Confidential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Cisco IBSG © 2010 Cisco and/or its affiliates. All rights reserved.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880A8-919B-4758-BC87-3DF55CD599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Cisco Confidential</a:t>
            </a:r>
          </a:p>
          <a:p>
            <a:r>
              <a:rPr lang="en-US" dirty="0" smtClean="0"/>
              <a:t>Cisco IBSG © 2010 Cisco and/or its affiliates. All rights reserved.</a:t>
            </a:r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247650"/>
            <a:ext cx="5335587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93C4FA9E-2DEF-42F0-99BF-F267AD51CAA9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4225" y="247650"/>
            <a:ext cx="5332413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4FA9E-2DEF-42F0-99BF-F267AD51CA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dirty="0">
              <a:ea typeface="ＭＳ Ｐゴシック" charset="-128"/>
            </a:endParaRPr>
          </a:p>
        </p:txBody>
      </p:sp>
      <p:grpSp>
        <p:nvGrpSpPr>
          <p:cNvPr id="2" name="Group 49"/>
          <p:cNvGrpSpPr/>
          <p:nvPr userDrawn="1"/>
        </p:nvGrpSpPr>
        <p:grpSpPr>
          <a:xfrm>
            <a:off x="785525" y="632728"/>
            <a:ext cx="1102086" cy="586088"/>
            <a:chOff x="785525" y="632728"/>
            <a:chExt cx="1102086" cy="586088"/>
          </a:xfrm>
        </p:grpSpPr>
        <p:grpSp>
          <p:nvGrpSpPr>
            <p:cNvPr id="3" name="Group 37"/>
            <p:cNvGrpSpPr>
              <a:grpSpLocks/>
            </p:cNvGrpSpPr>
            <p:nvPr userDrawn="1"/>
          </p:nvGrpSpPr>
          <p:grpSpPr bwMode="auto">
            <a:xfrm>
              <a:off x="785525" y="632728"/>
              <a:ext cx="1102086" cy="586088"/>
              <a:chOff x="3272" y="1316"/>
              <a:chExt cx="1889" cy="1002"/>
            </a:xfrm>
          </p:grpSpPr>
          <p:sp>
            <p:nvSpPr>
              <p:cNvPr id="35" name="AutoShape 3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" name="Freeform 42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pic>
          <p:nvPicPr>
            <p:cNvPr id="7" name="Picture 19" descr="Cisco_Logo_RGB"/>
            <p:cNvPicPr>
              <a:picLocks noChangeAspect="1" noChangeArrowheads="1"/>
            </p:cNvPicPr>
            <p:nvPr userDrawn="1"/>
          </p:nvPicPr>
          <p:blipFill>
            <a:blip r:embed="rId2"/>
            <a:srcRect l="94732" t="91241"/>
            <a:stretch>
              <a:fillRect/>
            </a:stretch>
          </p:blipFill>
          <p:spPr bwMode="auto">
            <a:xfrm>
              <a:off x="1823817" y="1161064"/>
              <a:ext cx="57371" cy="5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2460174"/>
            <a:ext cx="7772400" cy="1025524"/>
          </a:xfrm>
        </p:spPr>
        <p:txBody>
          <a:bodyPr anchor="b"/>
          <a:lstStyle>
            <a:lvl1pPr algn="l">
              <a:lnSpc>
                <a:spcPct val="9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5800" y="3587073"/>
            <a:ext cx="5151438" cy="443198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>
          <a:xfrm>
            <a:off x="701675" y="4956175"/>
            <a:ext cx="4605337" cy="326243"/>
          </a:xfrm>
        </p:spPr>
        <p:txBody>
          <a:bodyPr/>
          <a:lstStyle>
            <a:lvl1pPr>
              <a:buNone/>
              <a:defRPr lang="en-US" sz="16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70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71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72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73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75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78" name="Picture 36" descr="Gray_Arrow_Small_Wht_B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slide_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076325"/>
            <a:ext cx="6019800" cy="2717813"/>
          </a:xfrm>
        </p:spPr>
        <p:txBody>
          <a:bodyPr anchor="t"/>
          <a:lstStyle>
            <a:lvl1pPr algn="l">
              <a:def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invGray">
          <a:xfrm>
            <a:off x="322263" y="4381500"/>
            <a:ext cx="8516938" cy="17029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l" defTabSz="914400" rtl="0" eaLnBrk="1" latinLnBrk="0" hangingPunct="1">
              <a:defRPr/>
            </a:pPr>
            <a:endParaRPr lang="en-US" sz="1800" kern="1200" dirty="0">
              <a:solidFill>
                <a:schemeClr val="accent1"/>
              </a:solidFill>
              <a:latin typeface="+mn-lt"/>
              <a:ea typeface="ＭＳ Ｐゴシック" pitchFamily="1" charset="-128"/>
              <a:cs typeface="+mn-cs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460500" y="4584700"/>
            <a:ext cx="7099300" cy="338554"/>
          </a:xfrm>
        </p:spPr>
        <p:txBody>
          <a:bodyPr/>
          <a:lstStyle>
            <a:lvl1pPr algn="r">
              <a:buNone/>
              <a:defRPr lang="en-US" sz="16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4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7" name="Picture 19" descr="Cisco_Logo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38175"/>
            <a:ext cx="10890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49325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01675" y="3249613"/>
            <a:ext cx="5151438" cy="446276"/>
          </a:xfrm>
        </p:spPr>
        <p:txBody>
          <a:bodyPr/>
          <a:lstStyle>
            <a:lvl1pPr marL="0" indent="0">
              <a:buFont typeface="Wingdings" charset="2"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0"/>
          </p:nvPr>
        </p:nvSpPr>
        <p:spPr>
          <a:xfrm>
            <a:off x="707038" y="5062536"/>
            <a:ext cx="5215929" cy="328295"/>
          </a:xfrm>
        </p:spPr>
        <p:txBody>
          <a:bodyPr/>
          <a:lstStyle>
            <a:lvl1pPr>
              <a:buFont typeface="Arial"/>
              <a:buNone/>
              <a:defRPr sz="1600" b="1" baseline="0"/>
            </a:lvl1pPr>
            <a:lvl2pPr>
              <a:buFont typeface="Arial"/>
              <a:buNone/>
              <a:defRPr/>
            </a:lvl2pPr>
            <a:lvl3pPr>
              <a:buFont typeface="Arial"/>
              <a:buNone/>
              <a:defRPr/>
            </a:lvl3pPr>
            <a:lvl4pPr>
              <a:buFont typeface="Arial"/>
              <a:buNone/>
              <a:defRPr/>
            </a:lvl4pPr>
            <a:lvl5pPr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7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6" name="Picture 36" descr="Gray_Arrow_Small_Wht_B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ＭＳ Ｐゴシック" pitchFamily="48" charset="-128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 rot="10800000">
              <a:off x="2414588" y="3005138"/>
              <a:ext cx="842962" cy="842962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 rot="10800000">
              <a:off x="1239838" y="3005138"/>
              <a:ext cx="842962" cy="842962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rot="10800000" flipV="1">
              <a:off x="569913" y="3427413"/>
              <a:ext cx="1895475" cy="1587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0" name="Arc 20"/>
              <p:cNvSpPr>
                <a:spLocks/>
              </p:cNvSpPr>
              <p:nvPr/>
            </p:nvSpPr>
            <p:spPr bwMode="auto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solidFill>
                    <a:srgbClr val="000000"/>
                  </a:solidFill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11" name="Arc 21"/>
              <p:cNvSpPr>
                <a:spLocks/>
              </p:cNvSpPr>
              <p:nvPr/>
            </p:nvSpPr>
            <p:spPr bwMode="auto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solidFill>
                    <a:srgbClr val="000000"/>
                  </a:solidFill>
                  <a:latin typeface="Arial" charset="0"/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22" y="2862100"/>
            <a:ext cx="50531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18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1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85113" cy="8150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_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303213" y="4467225"/>
            <a:ext cx="8516937" cy="20970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183B7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222" y="888999"/>
            <a:ext cx="5898445" cy="3132666"/>
          </a:xfrm>
        </p:spPr>
        <p:txBody>
          <a:bodyPr anchor="t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4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2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65563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981200"/>
            <a:ext cx="386715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636591" y="1625147"/>
            <a:ext cx="7807322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sco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2741613" y="2357438"/>
            <a:ext cx="3810000" cy="2025650"/>
            <a:chOff x="3272" y="1316"/>
            <a:chExt cx="1889" cy="1002"/>
          </a:xfrm>
        </p:grpSpPr>
        <p:sp>
          <p:nvSpPr>
            <p:cNvPr id="3" name="AutoShape 54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" name="Rectangle 55"/>
            <p:cNvSpPr>
              <a:spLocks noChangeArrowheads="1"/>
            </p:cNvSpPr>
            <p:nvPr/>
          </p:nvSpPr>
          <p:spPr bwMode="black">
            <a:xfrm>
              <a:off x="3803" y="1980"/>
              <a:ext cx="86" cy="324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Freeform 56"/>
            <p:cNvSpPr>
              <a:spLocks/>
            </p:cNvSpPr>
            <p:nvPr/>
          </p:nvSpPr>
          <p:spPr bwMode="black">
            <a:xfrm>
              <a:off x="4304" y="1971"/>
              <a:ext cx="250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black">
            <a:xfrm>
              <a:off x="3443" y="1971"/>
              <a:ext cx="250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Freeform 58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7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>
                <a:gd name="T0" fmla="*/ 202 w 52"/>
                <a:gd name="T1" fmla="*/ 81 h 80"/>
                <a:gd name="T2" fmla="*/ 137 w 52"/>
                <a:gd name="T3" fmla="*/ 73 h 80"/>
                <a:gd name="T4" fmla="*/ 86 w 52"/>
                <a:gd name="T5" fmla="*/ 99 h 80"/>
                <a:gd name="T6" fmla="*/ 124 w 52"/>
                <a:gd name="T7" fmla="*/ 129 h 80"/>
                <a:gd name="T8" fmla="*/ 146 w 52"/>
                <a:gd name="T9" fmla="*/ 137 h 80"/>
                <a:gd name="T10" fmla="*/ 223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7 w 52"/>
                <a:gd name="T19" fmla="*/ 270 h 80"/>
                <a:gd name="T20" fmla="*/ 137 w 52"/>
                <a:gd name="T21" fmla="*/ 240 h 80"/>
                <a:gd name="T22" fmla="*/ 99 w 52"/>
                <a:gd name="T23" fmla="*/ 206 h 80"/>
                <a:gd name="T24" fmla="*/ 81 w 52"/>
                <a:gd name="T25" fmla="*/ 202 h 80"/>
                <a:gd name="T26" fmla="*/ 0 w 52"/>
                <a:gd name="T27" fmla="*/ 103 h 80"/>
                <a:gd name="T28" fmla="*/ 120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3272" y="1586"/>
              <a:ext cx="81" cy="166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1" name="Freeform 62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4171" y="1586"/>
              <a:ext cx="86" cy="166"/>
            </a:xfrm>
            <a:custGeom>
              <a:avLst/>
              <a:gdLst>
                <a:gd name="T0" fmla="*/ 86 w 20"/>
                <a:gd name="T1" fmla="*/ 43 h 39"/>
                <a:gd name="T2" fmla="*/ 43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3 w 20"/>
                <a:gd name="T9" fmla="*/ 167 h 39"/>
                <a:gd name="T10" fmla="*/ 86 w 20"/>
                <a:gd name="T11" fmla="*/ 128 h 39"/>
                <a:gd name="T12" fmla="*/ 86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>
                <a:gd name="T0" fmla="*/ 82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2 w 19"/>
                <a:gd name="T11" fmla="*/ 475 h 120"/>
                <a:gd name="T12" fmla="*/ 82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4848" y="1474"/>
              <a:ext cx="83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5075" y="1586"/>
              <a:ext cx="82" cy="166"/>
            </a:xfrm>
            <a:custGeom>
              <a:avLst/>
              <a:gdLst>
                <a:gd name="T0" fmla="*/ 82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2 w 19"/>
                <a:gd name="T11" fmla="*/ 128 h 39"/>
                <a:gd name="T12" fmla="*/ 82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48" charset="-128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2" name="Group 49"/>
          <p:cNvGrpSpPr/>
          <p:nvPr userDrawn="1"/>
        </p:nvGrpSpPr>
        <p:grpSpPr>
          <a:xfrm>
            <a:off x="785525" y="632728"/>
            <a:ext cx="1102086" cy="586088"/>
            <a:chOff x="785525" y="632728"/>
            <a:chExt cx="1102086" cy="586088"/>
          </a:xfrm>
        </p:grpSpPr>
        <p:grpSp>
          <p:nvGrpSpPr>
            <p:cNvPr id="3" name="Group 37"/>
            <p:cNvGrpSpPr>
              <a:grpSpLocks/>
            </p:cNvGrpSpPr>
            <p:nvPr userDrawn="1"/>
          </p:nvGrpSpPr>
          <p:grpSpPr bwMode="auto">
            <a:xfrm>
              <a:off x="785525" y="632728"/>
              <a:ext cx="1102086" cy="586088"/>
              <a:chOff x="3272" y="1316"/>
              <a:chExt cx="1889" cy="1002"/>
            </a:xfrm>
          </p:grpSpPr>
          <p:sp>
            <p:nvSpPr>
              <p:cNvPr id="35" name="AutoShape 3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42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19" descr="Cisco_Logo_RGB"/>
            <p:cNvPicPr>
              <a:picLocks noChangeAspect="1" noChangeArrowheads="1"/>
            </p:cNvPicPr>
            <p:nvPr userDrawn="1"/>
          </p:nvPicPr>
          <p:blipFill>
            <a:blip r:embed="rId2"/>
            <a:srcRect l="94732" t="91241"/>
            <a:stretch>
              <a:fillRect/>
            </a:stretch>
          </p:blipFill>
          <p:spPr bwMode="auto">
            <a:xfrm>
              <a:off x="1823817" y="1161064"/>
              <a:ext cx="57371" cy="5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2460174"/>
            <a:ext cx="7772400" cy="1025524"/>
          </a:xfrm>
        </p:spPr>
        <p:txBody>
          <a:bodyPr anchor="b"/>
          <a:lstStyle>
            <a:lvl1pPr algn="l">
              <a:lnSpc>
                <a:spcPct val="9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5800" y="3587073"/>
            <a:ext cx="5151438" cy="443198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>
          <a:xfrm>
            <a:off x="701675" y="4956175"/>
            <a:ext cx="4605337" cy="326243"/>
          </a:xfrm>
        </p:spPr>
        <p:txBody>
          <a:bodyPr/>
          <a:lstStyle>
            <a:lvl1pPr>
              <a:buNone/>
              <a:defRPr lang="en-US" sz="16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59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60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65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68" name="Picture 36" descr="Gray_Arrow_Small_Wht_B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dirty="0"/>
          </a:p>
        </p:txBody>
      </p:sp>
      <p:grpSp>
        <p:nvGrpSpPr>
          <p:cNvPr id="6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2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3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586350" y="3032882"/>
            <a:ext cx="498855" cy="769441"/>
          </a:xfrm>
        </p:spPr>
        <p:txBody>
          <a:bodyPr wrap="none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400" b="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9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2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2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586350" y="3032882"/>
            <a:ext cx="498855" cy="769441"/>
          </a:xfrm>
        </p:spPr>
        <p:txBody>
          <a:bodyPr wrap="none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400" b="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9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2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0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1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44147"/>
            <a:ext cx="8153858" cy="1440394"/>
          </a:xfrm>
        </p:spPr>
        <p:txBody>
          <a:bodyPr/>
          <a:lstStyle>
            <a:lvl1pPr marL="282575" indent="-282575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/>
            </a:lvl1pPr>
            <a:lvl2pPr marL="512763" indent="-2222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/>
            </a:lvl2pPr>
            <a:lvl3pPr marL="968375" indent="-228600">
              <a:buFont typeface="Wingdings" pitchFamily="2" charset="2"/>
              <a:buChar char="§"/>
              <a:defRPr sz="1800"/>
            </a:lvl3pPr>
            <a:lvl4pPr marL="1196975" indent="-228600">
              <a:buFont typeface="Wingdings" pitchFamily="2" charset="2"/>
              <a:buChar char="§"/>
              <a:tabLst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z="1800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_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076325"/>
            <a:ext cx="6019800" cy="2717813"/>
          </a:xfrm>
        </p:spPr>
        <p:txBody>
          <a:bodyPr anchor="t"/>
          <a:lstStyle>
            <a:lvl1pPr algn="l">
              <a:def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invGray">
          <a:xfrm>
            <a:off x="322263" y="4381500"/>
            <a:ext cx="8516938" cy="17029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srgbClr val="015F85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460500" y="4584700"/>
            <a:ext cx="7099300" cy="338554"/>
          </a:xfrm>
        </p:spPr>
        <p:txBody>
          <a:bodyPr/>
          <a:lstStyle>
            <a:lvl1pPr algn="r">
              <a:buNone/>
              <a:defRPr lang="en-US" sz="16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4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444752"/>
            <a:ext cx="3865563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44752"/>
            <a:ext cx="3867150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67" y="26677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6656" y="1981199"/>
            <a:ext cx="7885113" cy="3955143"/>
          </a:xfr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3" y="18051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sco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2667000" y="2416175"/>
            <a:ext cx="3810000" cy="2025650"/>
            <a:chOff x="3272" y="1316"/>
            <a:chExt cx="1889" cy="1002"/>
          </a:xfrm>
        </p:grpSpPr>
        <p:sp>
          <p:nvSpPr>
            <p:cNvPr id="20" name="AutoShape 54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7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>
                <a:gd name="T0" fmla="*/ 202 w 52"/>
                <a:gd name="T1" fmla="*/ 81 h 80"/>
                <a:gd name="T2" fmla="*/ 137 w 52"/>
                <a:gd name="T3" fmla="*/ 73 h 80"/>
                <a:gd name="T4" fmla="*/ 86 w 52"/>
                <a:gd name="T5" fmla="*/ 99 h 80"/>
                <a:gd name="T6" fmla="*/ 124 w 52"/>
                <a:gd name="T7" fmla="*/ 129 h 80"/>
                <a:gd name="T8" fmla="*/ 146 w 52"/>
                <a:gd name="T9" fmla="*/ 137 h 80"/>
                <a:gd name="T10" fmla="*/ 223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7 w 52"/>
                <a:gd name="T19" fmla="*/ 270 h 80"/>
                <a:gd name="T20" fmla="*/ 137 w 52"/>
                <a:gd name="T21" fmla="*/ 240 h 80"/>
                <a:gd name="T22" fmla="*/ 99 w 52"/>
                <a:gd name="T23" fmla="*/ 206 h 80"/>
                <a:gd name="T24" fmla="*/ 81 w 52"/>
                <a:gd name="T25" fmla="*/ 202 h 80"/>
                <a:gd name="T26" fmla="*/ 0 w 52"/>
                <a:gd name="T27" fmla="*/ 103 h 80"/>
                <a:gd name="T28" fmla="*/ 120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>
                <a:gd name="T0" fmla="*/ 86 w 20"/>
                <a:gd name="T1" fmla="*/ 43 h 39"/>
                <a:gd name="T2" fmla="*/ 43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3 w 20"/>
                <a:gd name="T9" fmla="*/ 167 h 39"/>
                <a:gd name="T10" fmla="*/ 86 w 20"/>
                <a:gd name="T11" fmla="*/ 128 h 39"/>
                <a:gd name="T12" fmla="*/ 86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>
                <a:gd name="T0" fmla="*/ 82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2 w 19"/>
                <a:gd name="T11" fmla="*/ 475 h 120"/>
                <a:gd name="T12" fmla="*/ 82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>
                <a:gd name="T0" fmla="*/ 82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2 w 19"/>
                <a:gd name="T11" fmla="*/ 128 h 39"/>
                <a:gd name="T12" fmla="*/ 82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2" name="Group 49"/>
          <p:cNvGrpSpPr/>
          <p:nvPr userDrawn="1"/>
        </p:nvGrpSpPr>
        <p:grpSpPr>
          <a:xfrm>
            <a:off x="785525" y="632728"/>
            <a:ext cx="1102086" cy="586088"/>
            <a:chOff x="785525" y="632728"/>
            <a:chExt cx="1102086" cy="586088"/>
          </a:xfrm>
        </p:grpSpPr>
        <p:grpSp>
          <p:nvGrpSpPr>
            <p:cNvPr id="3" name="Group 37"/>
            <p:cNvGrpSpPr>
              <a:grpSpLocks/>
            </p:cNvGrpSpPr>
            <p:nvPr userDrawn="1"/>
          </p:nvGrpSpPr>
          <p:grpSpPr bwMode="auto">
            <a:xfrm>
              <a:off x="785525" y="632728"/>
              <a:ext cx="1102086" cy="586088"/>
              <a:chOff x="3272" y="1316"/>
              <a:chExt cx="1889" cy="1002"/>
            </a:xfrm>
          </p:grpSpPr>
          <p:sp>
            <p:nvSpPr>
              <p:cNvPr id="35" name="AutoShape 3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42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19" descr="Cisco_Logo_RGB"/>
            <p:cNvPicPr>
              <a:picLocks noChangeAspect="1" noChangeArrowheads="1"/>
            </p:cNvPicPr>
            <p:nvPr userDrawn="1"/>
          </p:nvPicPr>
          <p:blipFill>
            <a:blip r:embed="rId2"/>
            <a:srcRect l="94732" t="91241"/>
            <a:stretch>
              <a:fillRect/>
            </a:stretch>
          </p:blipFill>
          <p:spPr bwMode="auto">
            <a:xfrm>
              <a:off x="1823817" y="1161064"/>
              <a:ext cx="57371" cy="5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2460174"/>
            <a:ext cx="7772400" cy="1025524"/>
          </a:xfrm>
        </p:spPr>
        <p:txBody>
          <a:bodyPr anchor="b"/>
          <a:lstStyle>
            <a:lvl1pPr algn="l">
              <a:lnSpc>
                <a:spcPct val="9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5800" y="3587073"/>
            <a:ext cx="5151438" cy="443198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>
          <a:xfrm>
            <a:off x="701675" y="4956175"/>
            <a:ext cx="4605337" cy="326243"/>
          </a:xfrm>
        </p:spPr>
        <p:txBody>
          <a:bodyPr/>
          <a:lstStyle>
            <a:lvl1pPr>
              <a:buNone/>
              <a:defRPr lang="en-US" sz="16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59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60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65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68" name="Picture 36" descr="Gray_Arrow_Small_Wht_B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2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586350" y="3032882"/>
            <a:ext cx="498855" cy="769441"/>
          </a:xfrm>
        </p:spPr>
        <p:txBody>
          <a:bodyPr wrap="none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400" b="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9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2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dirty="0"/>
          </a:p>
        </p:txBody>
      </p:sp>
      <p:grpSp>
        <p:nvGrpSpPr>
          <p:cNvPr id="5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0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1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dirty="0"/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1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0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1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44147"/>
            <a:ext cx="8153858" cy="1440394"/>
          </a:xfrm>
        </p:spPr>
        <p:txBody>
          <a:bodyPr/>
          <a:lstStyle>
            <a:lvl1pPr marL="282575" indent="-282575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/>
            </a:lvl1pPr>
            <a:lvl2pPr marL="512763" indent="-2222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/>
            </a:lvl2pPr>
            <a:lvl3pPr marL="968375" indent="-228600">
              <a:buFont typeface="Wingdings" pitchFamily="2" charset="2"/>
              <a:buChar char="§"/>
              <a:defRPr sz="1800"/>
            </a:lvl3pPr>
            <a:lvl4pPr marL="1196975" indent="-228600">
              <a:buFont typeface="Wingdings" pitchFamily="2" charset="2"/>
              <a:buChar char="§"/>
              <a:tabLst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z="1800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_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076325"/>
            <a:ext cx="6019800" cy="2717813"/>
          </a:xfrm>
        </p:spPr>
        <p:txBody>
          <a:bodyPr anchor="t"/>
          <a:lstStyle>
            <a:lvl1pPr algn="l">
              <a:def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invGray">
          <a:xfrm>
            <a:off x="322263" y="4381500"/>
            <a:ext cx="8516938" cy="17029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srgbClr val="015F85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460500" y="4584700"/>
            <a:ext cx="7099300" cy="338554"/>
          </a:xfrm>
        </p:spPr>
        <p:txBody>
          <a:bodyPr/>
          <a:lstStyle>
            <a:lvl1pPr algn="r">
              <a:buNone/>
              <a:defRPr lang="en-US" sz="16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4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444752"/>
            <a:ext cx="3865563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44752"/>
            <a:ext cx="3867150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67" y="26677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6656" y="1981199"/>
            <a:ext cx="7885113" cy="3955143"/>
          </a:xfr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3" y="18051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sco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2667000" y="2416175"/>
            <a:ext cx="3810000" cy="2025650"/>
            <a:chOff x="3272" y="1316"/>
            <a:chExt cx="1889" cy="1002"/>
          </a:xfrm>
        </p:grpSpPr>
        <p:sp>
          <p:nvSpPr>
            <p:cNvPr id="20" name="AutoShape 54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7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>
                <a:gd name="T0" fmla="*/ 202 w 52"/>
                <a:gd name="T1" fmla="*/ 81 h 80"/>
                <a:gd name="T2" fmla="*/ 137 w 52"/>
                <a:gd name="T3" fmla="*/ 73 h 80"/>
                <a:gd name="T4" fmla="*/ 86 w 52"/>
                <a:gd name="T5" fmla="*/ 99 h 80"/>
                <a:gd name="T6" fmla="*/ 124 w 52"/>
                <a:gd name="T7" fmla="*/ 129 h 80"/>
                <a:gd name="T8" fmla="*/ 146 w 52"/>
                <a:gd name="T9" fmla="*/ 137 h 80"/>
                <a:gd name="T10" fmla="*/ 223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7 w 52"/>
                <a:gd name="T19" fmla="*/ 270 h 80"/>
                <a:gd name="T20" fmla="*/ 137 w 52"/>
                <a:gd name="T21" fmla="*/ 240 h 80"/>
                <a:gd name="T22" fmla="*/ 99 w 52"/>
                <a:gd name="T23" fmla="*/ 206 h 80"/>
                <a:gd name="T24" fmla="*/ 81 w 52"/>
                <a:gd name="T25" fmla="*/ 202 h 80"/>
                <a:gd name="T26" fmla="*/ 0 w 52"/>
                <a:gd name="T27" fmla="*/ 103 h 80"/>
                <a:gd name="T28" fmla="*/ 120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>
                <a:gd name="T0" fmla="*/ 86 w 20"/>
                <a:gd name="T1" fmla="*/ 43 h 39"/>
                <a:gd name="T2" fmla="*/ 43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3 w 20"/>
                <a:gd name="T9" fmla="*/ 167 h 39"/>
                <a:gd name="T10" fmla="*/ 86 w 20"/>
                <a:gd name="T11" fmla="*/ 128 h 39"/>
                <a:gd name="T12" fmla="*/ 86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>
                <a:gd name="T0" fmla="*/ 82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2 w 19"/>
                <a:gd name="T11" fmla="*/ 475 h 120"/>
                <a:gd name="T12" fmla="*/ 82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>
                <a:gd name="T0" fmla="*/ 82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2 w 19"/>
                <a:gd name="T11" fmla="*/ 128 h 39"/>
                <a:gd name="T12" fmla="*/ 82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2" name="Group 49"/>
          <p:cNvGrpSpPr/>
          <p:nvPr userDrawn="1"/>
        </p:nvGrpSpPr>
        <p:grpSpPr>
          <a:xfrm>
            <a:off x="785525" y="632728"/>
            <a:ext cx="1102086" cy="586088"/>
            <a:chOff x="785525" y="632728"/>
            <a:chExt cx="1102086" cy="586088"/>
          </a:xfrm>
        </p:grpSpPr>
        <p:grpSp>
          <p:nvGrpSpPr>
            <p:cNvPr id="3" name="Group 37"/>
            <p:cNvGrpSpPr>
              <a:grpSpLocks/>
            </p:cNvGrpSpPr>
            <p:nvPr userDrawn="1"/>
          </p:nvGrpSpPr>
          <p:grpSpPr bwMode="auto">
            <a:xfrm>
              <a:off x="785525" y="632728"/>
              <a:ext cx="1102086" cy="586088"/>
              <a:chOff x="3272" y="1316"/>
              <a:chExt cx="1889" cy="1002"/>
            </a:xfrm>
          </p:grpSpPr>
          <p:sp>
            <p:nvSpPr>
              <p:cNvPr id="35" name="AutoShape 3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42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19" descr="Cisco_Logo_RGB"/>
            <p:cNvPicPr>
              <a:picLocks noChangeAspect="1" noChangeArrowheads="1"/>
            </p:cNvPicPr>
            <p:nvPr userDrawn="1"/>
          </p:nvPicPr>
          <p:blipFill>
            <a:blip r:embed="rId2"/>
            <a:srcRect l="94732" t="91241"/>
            <a:stretch>
              <a:fillRect/>
            </a:stretch>
          </p:blipFill>
          <p:spPr bwMode="auto">
            <a:xfrm>
              <a:off x="1823817" y="1161064"/>
              <a:ext cx="57371" cy="5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 userDrawn="1">
            <p:ph type="ctrTitle"/>
          </p:nvPr>
        </p:nvSpPr>
        <p:spPr>
          <a:xfrm>
            <a:off x="685800" y="2460174"/>
            <a:ext cx="7772400" cy="1025524"/>
          </a:xfrm>
        </p:spPr>
        <p:txBody>
          <a:bodyPr anchor="b"/>
          <a:lstStyle>
            <a:lvl1pPr algn="l">
              <a:lnSpc>
                <a:spcPct val="9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85800" y="3587073"/>
            <a:ext cx="5151438" cy="443198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 typeface="Wingdings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>
          <a:xfrm>
            <a:off x="701675" y="4956175"/>
            <a:ext cx="4605337" cy="326243"/>
          </a:xfrm>
        </p:spPr>
        <p:txBody>
          <a:bodyPr/>
          <a:lstStyle>
            <a:lvl1pPr>
              <a:buNone/>
              <a:defRPr lang="en-US" sz="1600" b="1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59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60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65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68" name="Picture 36" descr="Gray_Arrow_Small_Wht_B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2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586350" y="3032882"/>
            <a:ext cx="498855" cy="769441"/>
          </a:xfrm>
        </p:spPr>
        <p:txBody>
          <a:bodyPr wrap="none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400" b="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#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9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2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invGray">
          <a:xfrm>
            <a:off x="317500" y="2274888"/>
            <a:ext cx="8515350" cy="2228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invGray">
          <a:xfrm>
            <a:off x="317500" y="2274888"/>
            <a:ext cx="168275" cy="2228850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 userDrawn="1"/>
        </p:nvGrpSpPr>
        <p:grpSpPr bwMode="invGray">
          <a:xfrm>
            <a:off x="493713" y="3005138"/>
            <a:ext cx="2763837" cy="844550"/>
            <a:chOff x="493713" y="3005138"/>
            <a:chExt cx="2763837" cy="84455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invGray">
            <a:xfrm rot="10800000">
              <a:off x="241458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invGray">
            <a:xfrm rot="10800000">
              <a:off x="1239838" y="3005138"/>
              <a:ext cx="842962" cy="842963"/>
            </a:xfrm>
            <a:prstGeom prst="ellipse">
              <a:avLst/>
            </a:prstGeom>
            <a:solidFill>
              <a:srgbClr val="0183B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invGray">
            <a:xfrm rot="10800000" flipV="1">
              <a:off x="569913" y="3427413"/>
              <a:ext cx="1895475" cy="1588"/>
            </a:xfrm>
            <a:prstGeom prst="line">
              <a:avLst/>
            </a:prstGeom>
            <a:noFill/>
            <a:ln w="38100">
              <a:solidFill>
                <a:srgbClr val="0183B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invGray">
            <a:xfrm rot="10800000">
              <a:off x="493713" y="3008312"/>
              <a:ext cx="415925" cy="841376"/>
              <a:chOff x="3250" y="1120"/>
              <a:chExt cx="1041" cy="2088"/>
            </a:xfrm>
            <a:solidFill>
              <a:srgbClr val="0183B7"/>
            </a:solidFill>
          </p:grpSpPr>
          <p:sp>
            <p:nvSpPr>
              <p:cNvPr id="10" name="Arc 20"/>
              <p:cNvSpPr>
                <a:spLocks/>
              </p:cNvSpPr>
              <p:nvPr/>
            </p:nvSpPr>
            <p:spPr bwMode="invGray">
              <a:xfrm>
                <a:off x="3250" y="2142"/>
                <a:ext cx="1041" cy="1066"/>
              </a:xfrm>
              <a:custGeom>
                <a:avLst/>
                <a:gdLst>
                  <a:gd name="T0" fmla="*/ 2 w 21600"/>
                  <a:gd name="T1" fmla="*/ 3 h 21970"/>
                  <a:gd name="T2" fmla="*/ 0 w 21600"/>
                  <a:gd name="T3" fmla="*/ 0 h 21970"/>
                  <a:gd name="T4" fmla="*/ 2 w 21600"/>
                  <a:gd name="T5" fmla="*/ 0 h 219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70"/>
                  <a:gd name="T11" fmla="*/ 21600 w 21600"/>
                  <a:gd name="T12" fmla="*/ 21970 h 219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70" fill="none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</a:path>
                  <a:path w="21600" h="21970" stroke="0" extrusionOk="0">
                    <a:moveTo>
                      <a:pt x="21579" y="21970"/>
                    </a:moveTo>
                    <a:cubicBezTo>
                      <a:pt x="9658" y="21959"/>
                      <a:pt x="0" y="12292"/>
                      <a:pt x="0" y="371"/>
                    </a:cubicBezTo>
                    <a:cubicBezTo>
                      <a:pt x="0" y="247"/>
                      <a:pt x="1" y="123"/>
                      <a:pt x="3" y="-1"/>
                    </a:cubicBezTo>
                    <a:lnTo>
                      <a:pt x="21600" y="3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c 21"/>
              <p:cNvSpPr>
                <a:spLocks/>
              </p:cNvSpPr>
              <p:nvPr/>
            </p:nvSpPr>
            <p:spPr bwMode="invGray">
              <a:xfrm>
                <a:off x="3250" y="1120"/>
                <a:ext cx="1041" cy="1040"/>
              </a:xfrm>
              <a:custGeom>
                <a:avLst/>
                <a:gdLst>
                  <a:gd name="T0" fmla="*/ 0 w 21600"/>
                  <a:gd name="T1" fmla="*/ 2 h 21599"/>
                  <a:gd name="T2" fmla="*/ 2 w 21600"/>
                  <a:gd name="T3" fmla="*/ 0 h 21599"/>
                  <a:gd name="T4" fmla="*/ 2 w 21600"/>
                  <a:gd name="T5" fmla="*/ 2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77"/>
                      <a:pt x="9658" y="10"/>
                      <a:pt x="21579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 algn="l" rtl="0"/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053187" cy="1143000"/>
          </a:xfrm>
        </p:spPr>
        <p:txBody>
          <a:bodyPr/>
          <a:lstStyle>
            <a:lvl1pPr algn="l">
              <a:lnSpc>
                <a:spcPct val="950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3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1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44147"/>
            <a:ext cx="8153858" cy="1440394"/>
          </a:xfrm>
        </p:spPr>
        <p:txBody>
          <a:bodyPr/>
          <a:lstStyle>
            <a:lvl1pPr marL="282575" indent="-282575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/>
            </a:lvl1pPr>
            <a:lvl2pPr marL="512763" indent="-2222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/>
            </a:lvl2pPr>
            <a:lvl3pPr marL="968375" indent="-228600">
              <a:buFont typeface="Wingdings" pitchFamily="2" charset="2"/>
              <a:buChar char="§"/>
              <a:defRPr sz="1800"/>
            </a:lvl3pPr>
            <a:lvl4pPr marL="1196975" indent="-228600">
              <a:buFont typeface="Wingdings" pitchFamily="2" charset="2"/>
              <a:buChar char="§"/>
              <a:tabLst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z="1800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44147"/>
            <a:ext cx="8153858" cy="1440394"/>
          </a:xfrm>
        </p:spPr>
        <p:txBody>
          <a:bodyPr/>
          <a:lstStyle>
            <a:lvl1pPr marL="282575" indent="-282575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/>
            </a:lvl1pPr>
            <a:lvl2pPr marL="512763" indent="-2222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/>
            </a:lvl2pPr>
            <a:lvl3pPr marL="968375" indent="-228600">
              <a:buFont typeface="Wingdings" pitchFamily="2" charset="2"/>
              <a:buChar char="§"/>
              <a:defRPr sz="1800"/>
            </a:lvl3pPr>
            <a:lvl4pPr marL="1196975" indent="-228600">
              <a:buFont typeface="Wingdings" pitchFamily="2" charset="2"/>
              <a:buChar char="§"/>
              <a:tabLst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z="1800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_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076325"/>
            <a:ext cx="6019800" cy="2717813"/>
          </a:xfrm>
        </p:spPr>
        <p:txBody>
          <a:bodyPr anchor="t"/>
          <a:lstStyle>
            <a:lvl1pPr algn="l">
              <a:def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invGray">
          <a:xfrm>
            <a:off x="322263" y="4381500"/>
            <a:ext cx="8516938" cy="17029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srgbClr val="015F85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460500" y="4584700"/>
            <a:ext cx="7099300" cy="338554"/>
          </a:xfrm>
        </p:spPr>
        <p:txBody>
          <a:bodyPr/>
          <a:lstStyle>
            <a:lvl1pPr algn="r">
              <a:buNone/>
              <a:defRPr lang="en-US" sz="16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4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444752"/>
            <a:ext cx="3865563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44752"/>
            <a:ext cx="3867150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67" y="26677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6656" y="1981199"/>
            <a:ext cx="7885113" cy="3955143"/>
          </a:xfr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3" y="18051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sco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2667000" y="2416175"/>
            <a:ext cx="3810000" cy="2025650"/>
            <a:chOff x="3272" y="1316"/>
            <a:chExt cx="1889" cy="1002"/>
          </a:xfrm>
        </p:grpSpPr>
        <p:sp>
          <p:nvSpPr>
            <p:cNvPr id="20" name="AutoShape 54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7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>
                <a:gd name="T0" fmla="*/ 202 w 52"/>
                <a:gd name="T1" fmla="*/ 81 h 80"/>
                <a:gd name="T2" fmla="*/ 137 w 52"/>
                <a:gd name="T3" fmla="*/ 73 h 80"/>
                <a:gd name="T4" fmla="*/ 86 w 52"/>
                <a:gd name="T5" fmla="*/ 99 h 80"/>
                <a:gd name="T6" fmla="*/ 124 w 52"/>
                <a:gd name="T7" fmla="*/ 129 h 80"/>
                <a:gd name="T8" fmla="*/ 146 w 52"/>
                <a:gd name="T9" fmla="*/ 137 h 80"/>
                <a:gd name="T10" fmla="*/ 223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7 w 52"/>
                <a:gd name="T19" fmla="*/ 270 h 80"/>
                <a:gd name="T20" fmla="*/ 137 w 52"/>
                <a:gd name="T21" fmla="*/ 240 h 80"/>
                <a:gd name="T22" fmla="*/ 99 w 52"/>
                <a:gd name="T23" fmla="*/ 206 h 80"/>
                <a:gd name="T24" fmla="*/ 81 w 52"/>
                <a:gd name="T25" fmla="*/ 202 h 80"/>
                <a:gd name="T26" fmla="*/ 0 w 52"/>
                <a:gd name="T27" fmla="*/ 103 h 80"/>
                <a:gd name="T28" fmla="*/ 120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>
                <a:gd name="T0" fmla="*/ 86 w 20"/>
                <a:gd name="T1" fmla="*/ 43 h 39"/>
                <a:gd name="T2" fmla="*/ 43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3 w 20"/>
                <a:gd name="T9" fmla="*/ 167 h 39"/>
                <a:gd name="T10" fmla="*/ 86 w 20"/>
                <a:gd name="T11" fmla="*/ 128 h 39"/>
                <a:gd name="T12" fmla="*/ 86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>
                <a:gd name="T0" fmla="*/ 82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2 w 19"/>
                <a:gd name="T11" fmla="*/ 475 h 120"/>
                <a:gd name="T12" fmla="*/ 82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>
                <a:gd name="T0" fmla="*/ 82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2 w 19"/>
                <a:gd name="T11" fmla="*/ 128 h 39"/>
                <a:gd name="T12" fmla="*/ 82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rtl="0"/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_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2100" y="1076325"/>
            <a:ext cx="6019800" cy="2717813"/>
          </a:xfrm>
        </p:spPr>
        <p:txBody>
          <a:bodyPr anchor="t"/>
          <a:lstStyle>
            <a:lvl1pPr algn="l">
              <a:def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invGray">
          <a:xfrm>
            <a:off x="322263" y="4381500"/>
            <a:ext cx="8516938" cy="17029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l" defTabSz="914400" rtl="0" eaLnBrk="1" latinLnBrk="0" hangingPunct="1">
              <a:defRPr/>
            </a:pPr>
            <a:endParaRPr lang="en-US" sz="1800" kern="1200" dirty="0">
              <a:solidFill>
                <a:schemeClr val="accent1"/>
              </a:solidFill>
              <a:latin typeface="+mn-lt"/>
              <a:ea typeface="ＭＳ Ｐゴシック" pitchFamily="1" charset="-128"/>
              <a:cs typeface="+mn-cs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1460500" y="4584700"/>
            <a:ext cx="7099300" cy="338554"/>
          </a:xfrm>
        </p:spPr>
        <p:txBody>
          <a:bodyPr/>
          <a:lstStyle>
            <a:lvl1pPr algn="r">
              <a:buNone/>
              <a:defRPr lang="en-US" sz="16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r">
              <a:defRPr lang="en-US" sz="16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30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34" name="Picture 36" descr="Gray_Arrow_Small_Wht_B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444752"/>
            <a:ext cx="3865563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44752"/>
            <a:ext cx="3867150" cy="1163395"/>
          </a:xfrm>
        </p:spPr>
        <p:txBody>
          <a:bodyPr/>
          <a:lstStyle>
            <a:lvl1pPr marL="265176" indent="-265176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11000"/>
              <a:buFont typeface="Wingdings" pitchFamily="2" charset="2"/>
              <a:buChar char="§"/>
              <a:defRPr sz="2400"/>
            </a:lvl1pPr>
            <a:lvl2pPr marL="568325" indent="-257175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98000"/>
              <a:buFont typeface="Arial" pitchFamily="34" charset="0"/>
              <a:buChar char="—"/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67" y="26677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6656" y="1981199"/>
            <a:ext cx="7885113" cy="3955143"/>
          </a:xfr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3" y="18051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sco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53"/>
          <p:cNvGrpSpPr>
            <a:grpSpLocks/>
          </p:cNvGrpSpPr>
          <p:nvPr userDrawn="1"/>
        </p:nvGrpSpPr>
        <p:grpSpPr bwMode="auto">
          <a:xfrm>
            <a:off x="2667000" y="2416175"/>
            <a:ext cx="3810000" cy="2025650"/>
            <a:chOff x="3272" y="1316"/>
            <a:chExt cx="1889" cy="1002"/>
          </a:xfrm>
        </p:grpSpPr>
        <p:sp>
          <p:nvSpPr>
            <p:cNvPr id="20" name="AutoShape 54"/>
            <p:cNvSpPr>
              <a:spLocks noChangeAspect="1" noChangeArrowheads="1" noTextEdit="1"/>
            </p:cNvSpPr>
            <p:nvPr/>
          </p:nvSpPr>
          <p:spPr bwMode="black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black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black">
            <a:xfrm>
              <a:off x="4304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6 w 58"/>
                <a:gd name="T13" fmla="*/ 343 h 80"/>
                <a:gd name="T14" fmla="*/ 0 w 58"/>
                <a:gd name="T15" fmla="*/ 172 h 80"/>
                <a:gd name="T16" fmla="*/ 176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black">
            <a:xfrm>
              <a:off x="3443" y="1971"/>
              <a:ext cx="249" cy="343"/>
            </a:xfrm>
            <a:custGeom>
              <a:avLst/>
              <a:gdLst>
                <a:gd name="T0" fmla="*/ 249 w 58"/>
                <a:gd name="T1" fmla="*/ 103 h 80"/>
                <a:gd name="T2" fmla="*/ 180 w 58"/>
                <a:gd name="T3" fmla="*/ 86 h 80"/>
                <a:gd name="T4" fmla="*/ 90 w 58"/>
                <a:gd name="T5" fmla="*/ 172 h 80"/>
                <a:gd name="T6" fmla="*/ 180 w 58"/>
                <a:gd name="T7" fmla="*/ 257 h 80"/>
                <a:gd name="T8" fmla="*/ 249 w 58"/>
                <a:gd name="T9" fmla="*/ 240 h 80"/>
                <a:gd name="T10" fmla="*/ 249 w 58"/>
                <a:gd name="T11" fmla="*/ 330 h 80"/>
                <a:gd name="T12" fmla="*/ 172 w 58"/>
                <a:gd name="T13" fmla="*/ 343 h 80"/>
                <a:gd name="T14" fmla="*/ 0 w 58"/>
                <a:gd name="T15" fmla="*/ 172 h 80"/>
                <a:gd name="T16" fmla="*/ 172 w 58"/>
                <a:gd name="T17" fmla="*/ 0 h 80"/>
                <a:gd name="T18" fmla="*/ 249 w 58"/>
                <a:gd name="T19" fmla="*/ 13 h 80"/>
                <a:gd name="T20" fmla="*/ 249 w 58"/>
                <a:gd name="T21" fmla="*/ 10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black">
            <a:xfrm>
              <a:off x="4643" y="1971"/>
              <a:ext cx="342" cy="343"/>
            </a:xfrm>
            <a:custGeom>
              <a:avLst/>
              <a:gdLst>
                <a:gd name="T0" fmla="*/ 342 w 80"/>
                <a:gd name="T1" fmla="*/ 172 h 80"/>
                <a:gd name="T2" fmla="*/ 171 w 80"/>
                <a:gd name="T3" fmla="*/ 343 h 80"/>
                <a:gd name="T4" fmla="*/ 0 w 80"/>
                <a:gd name="T5" fmla="*/ 172 h 80"/>
                <a:gd name="T6" fmla="*/ 171 w 80"/>
                <a:gd name="T7" fmla="*/ 0 h 80"/>
                <a:gd name="T8" fmla="*/ 342 w 80"/>
                <a:gd name="T9" fmla="*/ 172 h 80"/>
                <a:gd name="T10" fmla="*/ 171 w 80"/>
                <a:gd name="T11" fmla="*/ 86 h 80"/>
                <a:gd name="T12" fmla="*/ 86 w 80"/>
                <a:gd name="T13" fmla="*/ 172 h 80"/>
                <a:gd name="T14" fmla="*/ 171 w 80"/>
                <a:gd name="T15" fmla="*/ 257 h 80"/>
                <a:gd name="T16" fmla="*/ 257 w 80"/>
                <a:gd name="T17" fmla="*/ 172 h 80"/>
                <a:gd name="T18" fmla="*/ 171 w 80"/>
                <a:gd name="T19" fmla="*/ 8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black">
            <a:xfrm>
              <a:off x="4000" y="1971"/>
              <a:ext cx="223" cy="343"/>
            </a:xfrm>
            <a:custGeom>
              <a:avLst/>
              <a:gdLst>
                <a:gd name="T0" fmla="*/ 202 w 52"/>
                <a:gd name="T1" fmla="*/ 81 h 80"/>
                <a:gd name="T2" fmla="*/ 137 w 52"/>
                <a:gd name="T3" fmla="*/ 73 h 80"/>
                <a:gd name="T4" fmla="*/ 86 w 52"/>
                <a:gd name="T5" fmla="*/ 99 h 80"/>
                <a:gd name="T6" fmla="*/ 124 w 52"/>
                <a:gd name="T7" fmla="*/ 129 h 80"/>
                <a:gd name="T8" fmla="*/ 146 w 52"/>
                <a:gd name="T9" fmla="*/ 137 h 80"/>
                <a:gd name="T10" fmla="*/ 223 w 52"/>
                <a:gd name="T11" fmla="*/ 232 h 80"/>
                <a:gd name="T12" fmla="*/ 90 w 52"/>
                <a:gd name="T13" fmla="*/ 343 h 80"/>
                <a:gd name="T14" fmla="*/ 0 w 52"/>
                <a:gd name="T15" fmla="*/ 330 h 80"/>
                <a:gd name="T16" fmla="*/ 0 w 52"/>
                <a:gd name="T17" fmla="*/ 257 h 80"/>
                <a:gd name="T18" fmla="*/ 77 w 52"/>
                <a:gd name="T19" fmla="*/ 270 h 80"/>
                <a:gd name="T20" fmla="*/ 137 w 52"/>
                <a:gd name="T21" fmla="*/ 240 h 80"/>
                <a:gd name="T22" fmla="*/ 99 w 52"/>
                <a:gd name="T23" fmla="*/ 206 h 80"/>
                <a:gd name="T24" fmla="*/ 81 w 52"/>
                <a:gd name="T25" fmla="*/ 202 h 80"/>
                <a:gd name="T26" fmla="*/ 0 w 52"/>
                <a:gd name="T27" fmla="*/ 103 h 80"/>
                <a:gd name="T28" fmla="*/ 120 w 52"/>
                <a:gd name="T29" fmla="*/ 0 h 80"/>
                <a:gd name="T30" fmla="*/ 202 w 52"/>
                <a:gd name="T31" fmla="*/ 13 h 80"/>
                <a:gd name="T32" fmla="*/ 202 w 52"/>
                <a:gd name="T33" fmla="*/ 8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black">
            <a:xfrm>
              <a:off x="3272" y="1586"/>
              <a:ext cx="81" cy="167"/>
            </a:xfrm>
            <a:custGeom>
              <a:avLst/>
              <a:gdLst>
                <a:gd name="T0" fmla="*/ 81 w 19"/>
                <a:gd name="T1" fmla="*/ 43 h 39"/>
                <a:gd name="T2" fmla="*/ 43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43 w 19"/>
                <a:gd name="T9" fmla="*/ 167 h 39"/>
                <a:gd name="T10" fmla="*/ 81 w 19"/>
                <a:gd name="T11" fmla="*/ 128 h 39"/>
                <a:gd name="T12" fmla="*/ 81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black">
            <a:xfrm>
              <a:off x="349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black">
            <a:xfrm>
              <a:off x="3722" y="1320"/>
              <a:ext cx="81" cy="514"/>
            </a:xfrm>
            <a:custGeom>
              <a:avLst/>
              <a:gdLst>
                <a:gd name="T0" fmla="*/ 81 w 19"/>
                <a:gd name="T1" fmla="*/ 39 h 120"/>
                <a:gd name="T2" fmla="*/ 43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43 w 19"/>
                <a:gd name="T9" fmla="*/ 514 h 120"/>
                <a:gd name="T10" fmla="*/ 81 w 19"/>
                <a:gd name="T11" fmla="*/ 475 h 120"/>
                <a:gd name="T12" fmla="*/ 81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black">
            <a:xfrm>
              <a:off x="3949" y="1474"/>
              <a:ext cx="81" cy="279"/>
            </a:xfrm>
            <a:custGeom>
              <a:avLst/>
              <a:gdLst>
                <a:gd name="T0" fmla="*/ 81 w 19"/>
                <a:gd name="T1" fmla="*/ 39 h 65"/>
                <a:gd name="T2" fmla="*/ 38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38 w 19"/>
                <a:gd name="T9" fmla="*/ 279 h 65"/>
                <a:gd name="T10" fmla="*/ 81 w 19"/>
                <a:gd name="T11" fmla="*/ 240 h 65"/>
                <a:gd name="T12" fmla="*/ 81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black">
            <a:xfrm>
              <a:off x="4171" y="1586"/>
              <a:ext cx="86" cy="167"/>
            </a:xfrm>
            <a:custGeom>
              <a:avLst/>
              <a:gdLst>
                <a:gd name="T0" fmla="*/ 86 w 20"/>
                <a:gd name="T1" fmla="*/ 43 h 39"/>
                <a:gd name="T2" fmla="*/ 43 w 20"/>
                <a:gd name="T3" fmla="*/ 0 h 39"/>
                <a:gd name="T4" fmla="*/ 0 w 20"/>
                <a:gd name="T5" fmla="*/ 43 h 39"/>
                <a:gd name="T6" fmla="*/ 0 w 20"/>
                <a:gd name="T7" fmla="*/ 128 h 39"/>
                <a:gd name="T8" fmla="*/ 43 w 20"/>
                <a:gd name="T9" fmla="*/ 167 h 39"/>
                <a:gd name="T10" fmla="*/ 86 w 20"/>
                <a:gd name="T11" fmla="*/ 128 h 39"/>
                <a:gd name="T12" fmla="*/ 86 w 20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black">
            <a:xfrm>
              <a:off x="439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6"/>
            <p:cNvSpPr>
              <a:spLocks/>
            </p:cNvSpPr>
            <p:nvPr/>
          </p:nvSpPr>
          <p:spPr bwMode="black">
            <a:xfrm>
              <a:off x="4625" y="1320"/>
              <a:ext cx="82" cy="514"/>
            </a:xfrm>
            <a:custGeom>
              <a:avLst/>
              <a:gdLst>
                <a:gd name="T0" fmla="*/ 82 w 19"/>
                <a:gd name="T1" fmla="*/ 39 h 120"/>
                <a:gd name="T2" fmla="*/ 39 w 19"/>
                <a:gd name="T3" fmla="*/ 0 h 120"/>
                <a:gd name="T4" fmla="*/ 0 w 19"/>
                <a:gd name="T5" fmla="*/ 39 h 120"/>
                <a:gd name="T6" fmla="*/ 0 w 19"/>
                <a:gd name="T7" fmla="*/ 475 h 120"/>
                <a:gd name="T8" fmla="*/ 39 w 19"/>
                <a:gd name="T9" fmla="*/ 514 h 120"/>
                <a:gd name="T10" fmla="*/ 82 w 19"/>
                <a:gd name="T11" fmla="*/ 475 h 120"/>
                <a:gd name="T12" fmla="*/ 82 w 19"/>
                <a:gd name="T13" fmla="*/ 3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black">
            <a:xfrm>
              <a:off x="4848" y="1474"/>
              <a:ext cx="82" cy="279"/>
            </a:xfrm>
            <a:custGeom>
              <a:avLst/>
              <a:gdLst>
                <a:gd name="T0" fmla="*/ 82 w 19"/>
                <a:gd name="T1" fmla="*/ 39 h 65"/>
                <a:gd name="T2" fmla="*/ 43 w 19"/>
                <a:gd name="T3" fmla="*/ 0 h 65"/>
                <a:gd name="T4" fmla="*/ 0 w 19"/>
                <a:gd name="T5" fmla="*/ 39 h 65"/>
                <a:gd name="T6" fmla="*/ 0 w 19"/>
                <a:gd name="T7" fmla="*/ 240 h 65"/>
                <a:gd name="T8" fmla="*/ 43 w 19"/>
                <a:gd name="T9" fmla="*/ 279 h 65"/>
                <a:gd name="T10" fmla="*/ 82 w 19"/>
                <a:gd name="T11" fmla="*/ 240 h 65"/>
                <a:gd name="T12" fmla="*/ 82 w 19"/>
                <a:gd name="T13" fmla="*/ 3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black">
            <a:xfrm>
              <a:off x="5075" y="1586"/>
              <a:ext cx="82" cy="167"/>
            </a:xfrm>
            <a:custGeom>
              <a:avLst/>
              <a:gdLst>
                <a:gd name="T0" fmla="*/ 82 w 19"/>
                <a:gd name="T1" fmla="*/ 43 h 39"/>
                <a:gd name="T2" fmla="*/ 39 w 19"/>
                <a:gd name="T3" fmla="*/ 0 h 39"/>
                <a:gd name="T4" fmla="*/ 0 w 19"/>
                <a:gd name="T5" fmla="*/ 43 h 39"/>
                <a:gd name="T6" fmla="*/ 0 w 19"/>
                <a:gd name="T7" fmla="*/ 128 h 39"/>
                <a:gd name="T8" fmla="*/ 39 w 19"/>
                <a:gd name="T9" fmla="*/ 167 h 39"/>
                <a:gd name="T10" fmla="*/ 82 w 19"/>
                <a:gd name="T11" fmla="*/ 128 h 39"/>
                <a:gd name="T12" fmla="*/ 82 w 19"/>
                <a:gd name="T13" fmla="*/ 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3"/>
          <p:cNvSpPr>
            <a:spLocks noChangeArrowheads="1"/>
          </p:cNvSpPr>
          <p:nvPr/>
        </p:nvSpPr>
        <p:spPr bwMode="invGray">
          <a:xfrm>
            <a:off x="317500" y="-12700"/>
            <a:ext cx="8516938" cy="1216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dirty="0">
              <a:solidFill>
                <a:schemeClr val="accent1"/>
              </a:solidFill>
              <a:ea typeface="ＭＳ Ｐゴシック" pitchFamily="1" charset="-128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invGray">
          <a:xfrm>
            <a:off x="317500" y="-12700"/>
            <a:ext cx="168275" cy="1216025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910" y="20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57" y="1444147"/>
            <a:ext cx="8153858" cy="8510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0" indent="-2603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11000"/>
              <a:buFont typeface="Wingdings" pitchFamily="48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511175" lvl="1" indent="-203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har char="–"/>
            </a:pPr>
            <a:r>
              <a:rPr lang="en-US" dirty="0" smtClean="0"/>
              <a:t>Second level</a:t>
            </a:r>
          </a:p>
        </p:txBody>
      </p: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52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60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61" name="Picture 36" descr="Gray_Arrow_Small_Wht_BK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6"/>
          <p:cNvSpPr>
            <a:spLocks noChangeArrowheads="1"/>
          </p:cNvSpPr>
          <p:nvPr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1" r:id="rId3"/>
    <p:sldLayoutId id="2147483666" r:id="rId4"/>
    <p:sldLayoutId id="2147483667" r:id="rId5"/>
    <p:sldLayoutId id="2147483668" r:id="rId6"/>
    <p:sldLayoutId id="2147483669" r:id="rId7"/>
    <p:sldLayoutId id="2147483679" r:id="rId8"/>
    <p:sldLayoutId id="2147483670" r:id="rId9"/>
    <p:sldLayoutId id="2147483693" r:id="rId10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49225" algn="l" defTabSz="914400" rtl="0" eaLnBrk="1" latinLnBrk="0" hangingPunct="1">
        <a:spcBef>
          <a:spcPts val="600"/>
        </a:spcBef>
        <a:spcAft>
          <a:spcPts val="0"/>
        </a:spcAft>
        <a:buSzPct val="100000"/>
        <a:buFont typeface="Arial" pitchFamily="34" charset="0"/>
        <a:buChar char="—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17500" y="-12700"/>
            <a:ext cx="8516938" cy="1216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183B7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17500" y="-12700"/>
            <a:ext cx="168275" cy="1216025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813"/>
            <a:ext cx="7896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851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17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3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6" name="Picture 36" descr="Gray_Arrow_Small_Wht_BK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60350" indent="-26035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SzPct val="111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032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44538" indent="-119063" algn="l" rtl="0" eaLnBrk="1" fontAlgn="base" hangingPunct="1"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0874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430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887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344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801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259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3"/>
          <p:cNvSpPr>
            <a:spLocks noChangeArrowheads="1"/>
          </p:cNvSpPr>
          <p:nvPr/>
        </p:nvSpPr>
        <p:spPr bwMode="invGray">
          <a:xfrm>
            <a:off x="317500" y="-12700"/>
            <a:ext cx="8516938" cy="1216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srgbClr val="015F85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invGray">
          <a:xfrm>
            <a:off x="317500" y="-12700"/>
            <a:ext cx="168275" cy="1216025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910" y="20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57" y="1444147"/>
            <a:ext cx="8153858" cy="8510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0" indent="-2603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11000"/>
              <a:buFont typeface="Wingdings" pitchFamily="48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511175" lvl="1" indent="-203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har char="–"/>
            </a:pPr>
            <a:r>
              <a:rPr lang="en-US" dirty="0" smtClean="0"/>
              <a:t>Second level</a:t>
            </a:r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5" name="Picture 36" descr="Gray_Arrow_Small_Wht_BK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49225" algn="l" defTabSz="914400" rtl="0" eaLnBrk="1" latinLnBrk="0" hangingPunct="1">
        <a:spcBef>
          <a:spcPts val="600"/>
        </a:spcBef>
        <a:spcAft>
          <a:spcPts val="0"/>
        </a:spcAft>
        <a:buSzPct val="100000"/>
        <a:buFont typeface="Arial" pitchFamily="34" charset="0"/>
        <a:buChar char="—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3"/>
          <p:cNvSpPr>
            <a:spLocks noChangeArrowheads="1"/>
          </p:cNvSpPr>
          <p:nvPr/>
        </p:nvSpPr>
        <p:spPr bwMode="invGray">
          <a:xfrm>
            <a:off x="317500" y="-12700"/>
            <a:ext cx="8516938" cy="1216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srgbClr val="015F85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invGray">
          <a:xfrm>
            <a:off x="317500" y="-12700"/>
            <a:ext cx="168275" cy="1216025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910" y="20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57" y="1444147"/>
            <a:ext cx="8153858" cy="8510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0" indent="-2603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11000"/>
              <a:buFont typeface="Wingdings" pitchFamily="48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511175" lvl="1" indent="-203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har char="–"/>
            </a:pPr>
            <a:r>
              <a:rPr lang="en-US" dirty="0" smtClean="0"/>
              <a:t>Second level</a:t>
            </a:r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5" name="Picture 36" descr="Gray_Arrow_Small_Wht_BK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49225" algn="l" defTabSz="914400" rtl="0" eaLnBrk="1" latinLnBrk="0" hangingPunct="1">
        <a:spcBef>
          <a:spcPts val="600"/>
        </a:spcBef>
        <a:spcAft>
          <a:spcPts val="0"/>
        </a:spcAft>
        <a:buSzPct val="100000"/>
        <a:buFont typeface="Arial" pitchFamily="34" charset="0"/>
        <a:buChar char="—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3"/>
          <p:cNvSpPr>
            <a:spLocks noChangeArrowheads="1"/>
          </p:cNvSpPr>
          <p:nvPr/>
        </p:nvSpPr>
        <p:spPr bwMode="invGray">
          <a:xfrm>
            <a:off x="317500" y="-12700"/>
            <a:ext cx="8516938" cy="1216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srgbClr val="015F85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invGray">
          <a:xfrm>
            <a:off x="317500" y="-12700"/>
            <a:ext cx="168275" cy="1216025"/>
          </a:xfrm>
          <a:prstGeom prst="rect">
            <a:avLst/>
          </a:prstGeom>
          <a:solidFill>
            <a:srgbClr val="0045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 kern="1200" dirty="0">
              <a:solidFill>
                <a:prstClr val="black"/>
              </a:solidFill>
              <a:latin typeface="Calibri"/>
              <a:ea typeface="ＭＳ Ｐゴシック" pitchFamily="1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910" y="20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57" y="1444147"/>
            <a:ext cx="8153858" cy="8510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0350" lvl="0" indent="-2603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SzPct val="111000"/>
              <a:buFont typeface="Wingdings" pitchFamily="48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511175" lvl="1" indent="-203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har char="–"/>
            </a:pPr>
            <a:r>
              <a:rPr lang="en-US" dirty="0" smtClean="0"/>
              <a:t>Second level</a:t>
            </a:r>
          </a:p>
        </p:txBody>
      </p: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315913" y="6572250"/>
            <a:ext cx="8513762" cy="268288"/>
            <a:chOff x="199" y="4020"/>
            <a:chExt cx="5363" cy="16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99" y="4020"/>
              <a:ext cx="5363" cy="3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83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472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070" y="4023"/>
              <a:ext cx="0" cy="166"/>
            </a:xfrm>
            <a:prstGeom prst="line">
              <a:avLst/>
            </a:prstGeom>
            <a:noFill/>
            <a:ln w="12700">
              <a:solidFill>
                <a:srgbClr val="C0C0C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dirty="0">
                <a:ea typeface="ＭＳ Ｐゴシック" pitchFamily="1" charset="-128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3016250" y="6652545"/>
            <a:ext cx="23637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Cisco</a:t>
            </a:r>
            <a:r>
              <a:rPr lang="en-US" sz="800" b="1" dirty="0" smtClean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Public</a:t>
            </a:r>
            <a:endParaRPr lang="en-US" sz="800" b="1" dirty="0">
              <a:solidFill>
                <a:srgbClr val="C0C0C4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 userDrawn="1"/>
        </p:nvSpPr>
        <p:spPr bwMode="auto">
          <a:xfrm>
            <a:off x="323850" y="6667934"/>
            <a:ext cx="24304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l">
              <a:defRPr/>
            </a:pP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Cisco IBSG © 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2011 Cisco </a:t>
            </a:r>
            <a:r>
              <a:rPr lang="en-US" sz="600" dirty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and/or its affiliates. All</a:t>
            </a:r>
            <a:r>
              <a:rPr lang="en-US" sz="600" dirty="0" smtClean="0">
                <a:solidFill>
                  <a:srgbClr val="C0C0C4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rPr>
              <a:t> rights reserved.</a:t>
            </a:r>
            <a:endParaRPr lang="en-US" sz="600" dirty="0">
              <a:solidFill>
                <a:srgbClr val="C0C0C4"/>
              </a:solidFill>
              <a:latin typeface="Arial" pitchFamily="34" charset="0"/>
              <a:ea typeface="ＭＳ Ｐゴシック" pitchFamily="16" charset="-128"/>
              <a:cs typeface="Arial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 userDrawn="1"/>
        </p:nvSpPr>
        <p:spPr bwMode="auto">
          <a:xfrm>
            <a:off x="5861050" y="6652187"/>
            <a:ext cx="2157413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C0C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Internet Business Solutions Group</a:t>
            </a:r>
          </a:p>
        </p:txBody>
      </p:sp>
      <p:pic>
        <p:nvPicPr>
          <p:cNvPr id="25" name="Picture 36" descr="Gray_Arrow_Small_Wht_BK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734050" y="6657744"/>
            <a:ext cx="1285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6"/>
          <p:cNvSpPr>
            <a:spLocks noChangeArrowheads="1"/>
          </p:cNvSpPr>
          <p:nvPr userDrawn="1"/>
        </p:nvSpPr>
        <p:spPr bwMode="black">
          <a:xfrm>
            <a:off x="8207605" y="6614881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E46DE64C-7D15-458B-8CF1-EEE6A14FF4AB}" type="slidenum">
              <a:rPr lang="en-US" sz="800">
                <a:solidFill>
                  <a:srgbClr val="C0C0C4"/>
                </a:solidFill>
                <a:latin typeface="Arial" pitchFamily="34" charset="0"/>
              </a:rPr>
              <a:pPr algn="r" eaLnBrk="0" hangingPunct="0">
                <a:spcBef>
                  <a:spcPct val="0"/>
                </a:spcBef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800" dirty="0">
              <a:solidFill>
                <a:srgbClr val="C0C0C4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49225" algn="l" defTabSz="914400" rtl="0" eaLnBrk="1" latinLnBrk="0" hangingPunct="1">
        <a:spcBef>
          <a:spcPts val="600"/>
        </a:spcBef>
        <a:spcAft>
          <a:spcPts val="0"/>
        </a:spcAft>
        <a:buSzPct val="100000"/>
        <a:buFont typeface="Arial" pitchFamily="34" charset="0"/>
        <a:buChar char="—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1140" y="2460174"/>
            <a:ext cx="7772400" cy="1025524"/>
          </a:xfrm>
        </p:spPr>
        <p:txBody>
          <a:bodyPr/>
          <a:lstStyle/>
          <a:p>
            <a:r>
              <a:rPr lang="en-US" dirty="0" smtClean="0"/>
              <a:t>My Shopping, My Way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140" y="3587073"/>
            <a:ext cx="7387046" cy="443198"/>
          </a:xfrm>
        </p:spPr>
        <p:txBody>
          <a:bodyPr/>
          <a:lstStyle/>
          <a:p>
            <a:r>
              <a:rPr lang="en-US" dirty="0" smtClean="0"/>
              <a:t>Are You Ready for the Tech-Shaped Consumer?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7015" y="4956175"/>
            <a:ext cx="7111066" cy="1138773"/>
          </a:xfrm>
        </p:spPr>
        <p:txBody>
          <a:bodyPr/>
          <a:lstStyle/>
          <a:p>
            <a:r>
              <a:rPr lang="en-US" dirty="0" smtClean="0"/>
              <a:t>Cisco Internet Business Solutions Group (IBSG) </a:t>
            </a:r>
          </a:p>
          <a:p>
            <a:r>
              <a:rPr lang="en-US" dirty="0" smtClean="0"/>
              <a:t>Lisa Fretwell, Jon Stine, Andy Noronha</a:t>
            </a:r>
          </a:p>
          <a:p>
            <a:r>
              <a:rPr lang="en-US" dirty="0" smtClean="0"/>
              <a:t>January 2011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5" descr="chartTitleString"/>
          <p:cNvSpPr txBox="1">
            <a:spLocks noChangeArrowheads="1"/>
          </p:cNvSpPr>
          <p:nvPr/>
        </p:nvSpPr>
        <p:spPr bwMode="auto">
          <a:xfrm>
            <a:off x="322217" y="1295400"/>
            <a:ext cx="850904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experience with using each of the following technologies to look for product or pricing information before you purchase?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825143" y="4162791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825144" y="2220671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825143" y="2997519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825143" y="3774367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825143" y="4939639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825143" y="5328063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Line 43"/>
          <p:cNvSpPr>
            <a:spLocks noChangeShapeType="1"/>
          </p:cNvSpPr>
          <p:nvPr/>
        </p:nvSpPr>
        <p:spPr bwMode="auto">
          <a:xfrm>
            <a:off x="825144" y="4551215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819921" y="2609095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825144" y="3385943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38139" y="6038451"/>
            <a:ext cx="191738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Sample Size =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1,000 U.S. consumers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738641" y="4931317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38641" y="2600119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304801" y="3652883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304801" y="2874986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4801" y="2114507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90%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01355" y="5614885"/>
            <a:ext cx="11381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304800" y="4430780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296091" y="4816772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304800" y="5211473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738641" y="3765718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738641" y="2986966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738641" y="5326874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738641" y="4152565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7"/>
          <p:cNvGrpSpPr/>
          <p:nvPr/>
        </p:nvGrpSpPr>
        <p:grpSpPr>
          <a:xfrm>
            <a:off x="1073566" y="2411732"/>
            <a:ext cx="1389004" cy="3300761"/>
            <a:chOff x="1073566" y="2411732"/>
            <a:chExt cx="1389004" cy="3300761"/>
          </a:xfrm>
        </p:grpSpPr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1996370" y="2737956"/>
              <a:ext cx="466200" cy="2974537"/>
            </a:xfrm>
            <a:prstGeom prst="rect">
              <a:avLst/>
            </a:prstGeom>
            <a:solidFill>
              <a:srgbClr val="03B6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1073566" y="2411732"/>
              <a:ext cx="466200" cy="3300761"/>
            </a:xfrm>
            <a:prstGeom prst="rect">
              <a:avLst/>
            </a:prstGeom>
            <a:solidFill>
              <a:srgbClr val="015F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154522" y="2454507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85%</a:t>
              </a:r>
              <a:endParaRPr lang="en-US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1534968" y="2598147"/>
              <a:ext cx="466200" cy="3114346"/>
            </a:xfrm>
            <a:prstGeom prst="rect">
              <a:avLst/>
            </a:prstGeom>
            <a:solidFill>
              <a:srgbClr val="018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1618884" y="2644112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80%</a:t>
              </a:r>
              <a:endParaRPr lang="en-US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2064689" y="2785337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76%</a:t>
              </a:r>
              <a:endParaRPr lang="en-US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>
            <a:off x="3086997" y="3937998"/>
            <a:ext cx="1385233" cy="1774496"/>
            <a:chOff x="3086997" y="3937998"/>
            <a:chExt cx="1385233" cy="1774496"/>
          </a:xfrm>
        </p:grpSpPr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546222" y="4345779"/>
              <a:ext cx="465403" cy="1366715"/>
            </a:xfrm>
            <a:prstGeom prst="rect">
              <a:avLst/>
            </a:prstGeom>
            <a:solidFill>
              <a:srgbClr val="018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3086997" y="3937998"/>
              <a:ext cx="466200" cy="17744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>
              <a:off x="4006827" y="4615542"/>
              <a:ext cx="465403" cy="1096951"/>
            </a:xfrm>
            <a:prstGeom prst="rect">
              <a:avLst/>
            </a:prstGeom>
            <a:solidFill>
              <a:srgbClr val="03B6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"/>
            <p:cNvSpPr>
              <a:spLocks noChangeArrowheads="1"/>
            </p:cNvSpPr>
            <p:nvPr/>
          </p:nvSpPr>
          <p:spPr bwMode="auto">
            <a:xfrm>
              <a:off x="3152608" y="3974981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45%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3626445" y="4375439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35%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4077532" y="4632464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27%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5103189" y="4042856"/>
            <a:ext cx="1386613" cy="1673985"/>
            <a:chOff x="5103189" y="4042856"/>
            <a:chExt cx="1386613" cy="1673985"/>
          </a:xfrm>
        </p:grpSpPr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5103189" y="4042856"/>
              <a:ext cx="465403" cy="1669639"/>
            </a:xfrm>
            <a:prstGeom prst="rect">
              <a:avLst/>
            </a:prstGeom>
            <a:solidFill>
              <a:srgbClr val="015F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6024399" y="5266198"/>
              <a:ext cx="465403" cy="446295"/>
            </a:xfrm>
            <a:prstGeom prst="rect">
              <a:avLst/>
            </a:prstGeom>
            <a:solidFill>
              <a:srgbClr val="03B6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5563794" y="4807131"/>
              <a:ext cx="465403" cy="909710"/>
            </a:xfrm>
            <a:prstGeom prst="rect">
              <a:avLst/>
            </a:prstGeom>
            <a:solidFill>
              <a:srgbClr val="018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5174027" y="4084252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43%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5625114" y="4828734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23%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6095460" y="5284095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12%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322264" y="2510766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80%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29"/>
          <p:cNvSpPr>
            <a:spLocks noChangeShapeType="1"/>
          </p:cNvSpPr>
          <p:nvPr/>
        </p:nvSpPr>
        <p:spPr bwMode="auto">
          <a:xfrm>
            <a:off x="738641" y="2216938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322264" y="4039121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322263" y="3268410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60%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738641" y="3375180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Line 29"/>
          <p:cNvSpPr>
            <a:spLocks noChangeShapeType="1"/>
          </p:cNvSpPr>
          <p:nvPr/>
        </p:nvSpPr>
        <p:spPr bwMode="auto">
          <a:xfrm>
            <a:off x="738641" y="4542133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674910" y="20643"/>
            <a:ext cx="8146873" cy="1143000"/>
          </a:xfrm>
        </p:spPr>
        <p:txBody>
          <a:bodyPr/>
          <a:lstStyle/>
          <a:p>
            <a:r>
              <a:rPr lang="en-US" dirty="0" smtClean="0"/>
              <a:t>…And How They Access Information</a:t>
            </a:r>
            <a:endParaRPr lang="en-US" dirty="0"/>
          </a:p>
        </p:txBody>
      </p:sp>
      <p:cxnSp>
        <p:nvCxnSpPr>
          <p:cNvPr id="106" name="Straight Connector 105"/>
          <p:cNvCxnSpPr/>
          <p:nvPr/>
        </p:nvCxnSpPr>
        <p:spPr>
          <a:xfrm rot="5400000">
            <a:off x="-979714" y="3921042"/>
            <a:ext cx="3596640" cy="15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3"/>
          <p:cNvGrpSpPr/>
          <p:nvPr/>
        </p:nvGrpSpPr>
        <p:grpSpPr>
          <a:xfrm>
            <a:off x="6821797" y="4328160"/>
            <a:ext cx="1690896" cy="1455771"/>
            <a:chOff x="6821797" y="4328160"/>
            <a:chExt cx="1690896" cy="1455771"/>
          </a:xfrm>
        </p:grpSpPr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6821797" y="5722019"/>
              <a:ext cx="0" cy="61912"/>
            </a:xfrm>
            <a:prstGeom prst="lin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120761" y="4328160"/>
              <a:ext cx="465403" cy="1388681"/>
            </a:xfrm>
            <a:prstGeom prst="rect">
              <a:avLst/>
            </a:prstGeom>
            <a:solidFill>
              <a:srgbClr val="015F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7581366" y="4939974"/>
              <a:ext cx="465403" cy="772505"/>
            </a:xfrm>
            <a:prstGeom prst="rect">
              <a:avLst/>
            </a:prstGeom>
            <a:solidFill>
              <a:srgbClr val="018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11"/>
            <p:cNvSpPr>
              <a:spLocks noChangeArrowheads="1"/>
            </p:cNvSpPr>
            <p:nvPr/>
          </p:nvSpPr>
          <p:spPr bwMode="auto">
            <a:xfrm>
              <a:off x="7183927" y="4349735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36%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7649851" y="4957711"/>
              <a:ext cx="336731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20%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8047290" y="5371056"/>
              <a:ext cx="465403" cy="345770"/>
            </a:xfrm>
            <a:prstGeom prst="rect">
              <a:avLst/>
            </a:prstGeom>
            <a:solidFill>
              <a:srgbClr val="03B6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1"/>
            <p:cNvSpPr>
              <a:spLocks noChangeArrowheads="1"/>
            </p:cNvSpPr>
            <p:nvPr/>
          </p:nvSpPr>
          <p:spPr bwMode="auto">
            <a:xfrm>
              <a:off x="8162683" y="5377265"/>
              <a:ext cx="243156" cy="22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rPr>
                <a:t>9%</a:t>
              </a:r>
              <a:endParaRPr lang="en-US" sz="1600" b="1" dirty="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16" name="Text Box 5" descr="chartTitleString"/>
          <p:cNvSpPr txBox="1">
            <a:spLocks noChangeArrowheads="1"/>
          </p:cNvSpPr>
          <p:nvPr/>
        </p:nvSpPr>
        <p:spPr bwMode="auto">
          <a:xfrm>
            <a:off x="0" y="192675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Percent of U.S. respondents who “regularly use” or “have tried it”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737831" y="5716484"/>
            <a:ext cx="8153270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1188408" y="5792187"/>
            <a:ext cx="117161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PC at home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V="1">
            <a:off x="2780113" y="5722019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2959128" y="5792187"/>
            <a:ext cx="1713826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Kiosk / touch screen in store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 flipV="1">
            <a:off x="4830103" y="5722019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6867633" y="5792187"/>
            <a:ext cx="193576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Mobile device in store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4841965" y="5792187"/>
            <a:ext cx="1976845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600" b="1" dirty="0" smtClean="0">
                <a:latin typeface="Arial Narrow"/>
                <a:cs typeface="Arial Narrow"/>
              </a:rPr>
              <a:t>Mobile device at home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823774" y="6087373"/>
            <a:ext cx="191588" cy="191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170029" y="6087373"/>
            <a:ext cx="191588" cy="191588"/>
          </a:xfrm>
          <a:prstGeom prst="rect">
            <a:avLst/>
          </a:prstGeom>
          <a:solidFill>
            <a:srgbClr val="01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16284" y="6099702"/>
            <a:ext cx="191588" cy="191588"/>
          </a:xfrm>
          <a:prstGeom prst="rect">
            <a:avLst/>
          </a:prstGeom>
          <a:solidFill>
            <a:srgbClr val="03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5074132" y="6113746"/>
            <a:ext cx="1171304" cy="1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4388" eaLnBrk="0" hangingPunct="0">
              <a:lnSpc>
                <a:spcPct val="75000"/>
              </a:lnSpc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Gen Y (18–29)</a:t>
            </a:r>
            <a:endParaRPr lang="en-US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6413142" y="6113746"/>
            <a:ext cx="1021656" cy="1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14388" eaLnBrk="0" hangingPunct="0">
              <a:lnSpc>
                <a:spcPct val="75000"/>
              </a:lnSpc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Gen X (30–49)</a:t>
            </a:r>
            <a:endParaRPr lang="en-US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7770275" y="6107870"/>
            <a:ext cx="1171304" cy="3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400" dirty="0" smtClean="0">
                <a:latin typeface="Arial Narrow" pitchFamily="34" charset="0"/>
                <a:cs typeface="Arial" pitchFamily="34" charset="0"/>
              </a:rPr>
              <a:t>Boomers / Silvers (50+)</a:t>
            </a:r>
            <a:endParaRPr lang="en-US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677862" y="6292924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 Research &amp; Economics Practice, 2010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480088" cy="1143000"/>
          </a:xfrm>
        </p:spPr>
        <p:txBody>
          <a:bodyPr/>
          <a:lstStyle/>
          <a:p>
            <a:r>
              <a:rPr lang="en-US" dirty="0" smtClean="0"/>
              <a:t>A Significant Opportunity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86350" y="3032882"/>
            <a:ext cx="498856" cy="769441"/>
          </a:xfrm>
        </p:spPr>
        <p:txBody>
          <a:bodyPr/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322153" y="1489135"/>
            <a:ext cx="8520221" cy="17417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78854" name="Picture 6" descr="http://www.clementfaria.com/blog/wp-content/uploads/2009/09/free-web-traff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784" y="1573797"/>
            <a:ext cx="1559972" cy="1256645"/>
          </a:xfrm>
          <a:prstGeom prst="rect">
            <a:avLst/>
          </a:prstGeom>
          <a:noFill/>
        </p:spPr>
      </p:pic>
      <p:pic>
        <p:nvPicPr>
          <p:cNvPr id="78856" name="Picture 8" descr="http://www.savingadvice.com/images/blog/grocery-stor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1" y="1578921"/>
            <a:ext cx="1888478" cy="124639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/>
          <a:srcRect t="26741" r="11931" b="48379"/>
          <a:stretch>
            <a:fillRect/>
          </a:stretch>
        </p:blipFill>
        <p:spPr bwMode="auto">
          <a:xfrm>
            <a:off x="6257208" y="3735979"/>
            <a:ext cx="2428697" cy="75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5"/>
          <a:srcRect t="25208" r="58668" b="44276"/>
          <a:stretch>
            <a:fillRect/>
          </a:stretch>
        </p:blipFill>
        <p:spPr bwMode="auto">
          <a:xfrm>
            <a:off x="3998384" y="3692525"/>
            <a:ext cx="1140452" cy="97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87350" y="4517671"/>
            <a:ext cx="19050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Personalized </a:t>
            </a:r>
            <a:b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product offers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1861" y="4478844"/>
            <a:ext cx="33528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Shelf-edge access </a:t>
            </a:r>
            <a:b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to deep, net-like knowledge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4135" y="594650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Virtual expert adviser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3688" y="5773810"/>
            <a:ext cx="33528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Multi-</a:t>
            </a:r>
            <a:r>
              <a:rPr lang="en-US" sz="1600" b="1" kern="1200" dirty="0" err="1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touchpoint</a:t>
            </a: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 social media customer care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8944" y="4648306"/>
            <a:ext cx="3352800" cy="31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One-click mobile payments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7862" y="63150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Source: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Cisco IBSG, January 2011</a:t>
            </a:r>
          </a:p>
        </p:txBody>
      </p:sp>
      <p:sp>
        <p:nvSpPr>
          <p:cNvPr id="24" name="Title 101"/>
          <p:cNvSpPr txBox="1">
            <a:spLocks/>
          </p:cNvSpPr>
          <p:nvPr/>
        </p:nvSpPr>
        <p:spPr>
          <a:xfrm>
            <a:off x="674910" y="20643"/>
            <a:ext cx="81468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en-US" sz="32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New Technology-Based Shopping Concepts “Mash Up” Virtual / Physical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44309" y="5066245"/>
            <a:ext cx="1944619" cy="716252"/>
            <a:chOff x="2053018" y="4953028"/>
            <a:chExt cx="1944619" cy="716252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6"/>
            <a:srcRect l="43215" t="46385" r="19438" b="19883"/>
            <a:stretch>
              <a:fillRect/>
            </a:stretch>
          </p:blipFill>
          <p:spPr bwMode="auto">
            <a:xfrm>
              <a:off x="2960906" y="4953028"/>
              <a:ext cx="1036731" cy="71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/>
            </p:cNvPicPr>
            <p:nvPr/>
          </p:nvPicPr>
          <p:blipFill>
            <a:blip r:embed="rId6"/>
            <a:srcRect t="46385" r="60706" b="20087"/>
            <a:stretch>
              <a:fillRect/>
            </a:stretch>
          </p:blipFill>
          <p:spPr bwMode="auto">
            <a:xfrm>
              <a:off x="2053018" y="4957375"/>
              <a:ext cx="1090775" cy="71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/>
          <p:nvPr/>
        </p:nvGrpSpPr>
        <p:grpSpPr>
          <a:xfrm>
            <a:off x="5464629" y="4969333"/>
            <a:ext cx="2065172" cy="1022868"/>
            <a:chOff x="5464629" y="5009614"/>
            <a:chExt cx="2065172" cy="1022868"/>
          </a:xfrm>
        </p:grpSpPr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7"/>
            <a:srcRect t="25157" r="61472" b="42031"/>
            <a:stretch>
              <a:fillRect/>
            </a:stretch>
          </p:blipFill>
          <p:spPr bwMode="auto">
            <a:xfrm>
              <a:off x="5464629" y="5013972"/>
              <a:ext cx="1066800" cy="101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7"/>
            <a:srcRect l="50636" t="25157" r="11420" b="42031"/>
            <a:stretch>
              <a:fillRect/>
            </a:stretch>
          </p:blipFill>
          <p:spPr bwMode="auto">
            <a:xfrm>
              <a:off x="6479171" y="5009614"/>
              <a:ext cx="1050630" cy="101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4"/>
          <p:cNvGrpSpPr/>
          <p:nvPr/>
        </p:nvGrpSpPr>
        <p:grpSpPr>
          <a:xfrm>
            <a:off x="254549" y="3627150"/>
            <a:ext cx="2033972" cy="883889"/>
            <a:chOff x="202295" y="3592314"/>
            <a:chExt cx="2033972" cy="883889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8"/>
            <a:srcRect t="27707" r="62100" b="44822"/>
            <a:stretch>
              <a:fillRect/>
            </a:stretch>
          </p:blipFill>
          <p:spPr bwMode="auto">
            <a:xfrm>
              <a:off x="202295" y="3592314"/>
              <a:ext cx="1077867" cy="87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/>
            </p:cNvPicPr>
            <p:nvPr/>
          </p:nvPicPr>
          <p:blipFill>
            <a:blip r:embed="rId8"/>
            <a:srcRect l="50302" t="27707" r="17610" b="47803"/>
            <a:stretch>
              <a:fillRect/>
            </a:stretch>
          </p:blipFill>
          <p:spPr bwMode="auto">
            <a:xfrm>
              <a:off x="1323682" y="3692460"/>
              <a:ext cx="912585" cy="78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2551535" y="1635014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72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2263" y="3305297"/>
            <a:ext cx="852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Mashop</a:t>
            </a:r>
            <a:r>
              <a:rPr lang="en-US" sz="2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Experiences Empower Shoppers in Your Store </a:t>
            </a:r>
            <a:endParaRPr lang="en-US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16486" y="1635014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72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7059" y="1916278"/>
            <a:ext cx="263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lang="en-US" sz="4000" b="1" kern="1200" dirty="0" err="1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Mashop</a:t>
            </a:r>
            <a:r>
              <a:rPr lang="en-US" sz="40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lang="en-US" sz="4000" kern="1200" dirty="0">
              <a:solidFill>
                <a:srgbClr val="015F8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0060" y="2841271"/>
            <a:ext cx="190500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Physical (stores)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91512" y="2854334"/>
            <a:ext cx="2342605" cy="31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Virtual (web)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63579" y="1448540"/>
            <a:ext cx="3893038" cy="4886942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ltGray">
          <a:xfrm>
            <a:off x="4963579" y="1319349"/>
            <a:ext cx="3893038" cy="435429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5020520" y="1298887"/>
            <a:ext cx="3663591" cy="4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Cisco Solutions</a:t>
            </a:r>
            <a:endParaRPr lang="en-US" sz="1900" b="1" dirty="0">
              <a:solidFill>
                <a:schemeClr val="bg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13049" y="1444189"/>
            <a:ext cx="2443051" cy="4886942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ltGray">
          <a:xfrm>
            <a:off x="213049" y="1314998"/>
            <a:ext cx="2443051" cy="435429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ltGray">
          <a:xfrm>
            <a:off x="269990" y="1285827"/>
            <a:ext cx="2299063" cy="4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Mashops</a:t>
            </a:r>
            <a:endParaRPr lang="en-US" sz="1900" b="1" dirty="0">
              <a:solidFill>
                <a:schemeClr val="bg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7862" y="63150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Source: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Cisco IBSG, January 2011</a:t>
            </a:r>
          </a:p>
        </p:txBody>
      </p:sp>
      <p:sp>
        <p:nvSpPr>
          <p:cNvPr id="24" name="Title 101"/>
          <p:cNvSpPr txBox="1">
            <a:spLocks/>
          </p:cNvSpPr>
          <p:nvPr/>
        </p:nvSpPr>
        <p:spPr>
          <a:xfrm>
            <a:off x="674910" y="20643"/>
            <a:ext cx="79727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Cisco </a:t>
            </a: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Technology Can Be</a:t>
            </a: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“Mashed </a:t>
            </a: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p” </a:t>
            </a: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o </a:t>
            </a: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eliver </a:t>
            </a:r>
            <a:r>
              <a:rPr lang="en-US" sz="3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kern="1200" dirty="0" err="1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ashop</a:t>
            </a: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Solutions</a:t>
            </a:r>
            <a:endParaRPr lang="en-US" sz="3200" b="1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128588" y="1802680"/>
            <a:ext cx="8791575" cy="8708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28588" y="3618406"/>
            <a:ext cx="8791575" cy="8708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28588" y="4526269"/>
            <a:ext cx="8791575" cy="8708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28588" y="5434131"/>
            <a:ext cx="8791575" cy="8708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/>
          <a:srcRect l="1672" t="26741" r="16378" b="48379"/>
          <a:stretch>
            <a:fillRect/>
          </a:stretch>
        </p:blipFill>
        <p:spPr bwMode="auto">
          <a:xfrm>
            <a:off x="2725785" y="1886128"/>
            <a:ext cx="2159725" cy="7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3"/>
          <a:srcRect t="26586" r="58668" b="47816"/>
          <a:stretch>
            <a:fillRect/>
          </a:stretch>
        </p:blipFill>
        <p:spPr bwMode="auto">
          <a:xfrm>
            <a:off x="3216969" y="4554583"/>
            <a:ext cx="1145960" cy="81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2842443" y="5471016"/>
            <a:ext cx="2043064" cy="800628"/>
            <a:chOff x="2877279" y="5471016"/>
            <a:chExt cx="2043064" cy="800628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l="43215" t="46385" r="23648" b="19883"/>
            <a:stretch>
              <a:fillRect/>
            </a:stretch>
          </p:blipFill>
          <p:spPr bwMode="auto">
            <a:xfrm>
              <a:off x="3892118" y="5471016"/>
              <a:ext cx="1028225" cy="80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/>
            </p:cNvPicPr>
            <p:nvPr/>
          </p:nvPicPr>
          <p:blipFill>
            <a:blip r:embed="rId4"/>
            <a:srcRect t="46385" r="60706" b="20087"/>
            <a:stretch>
              <a:fillRect/>
            </a:stretch>
          </p:blipFill>
          <p:spPr bwMode="auto">
            <a:xfrm>
              <a:off x="2877279" y="5475875"/>
              <a:ext cx="1219271" cy="79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296213" y="1871817"/>
            <a:ext cx="229243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700"/>
              </a:lnSpc>
            </a:pP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Shelf-edge access </a:t>
            </a:r>
            <a:b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to deep, net-like knowledge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407" y="3762639"/>
            <a:ext cx="223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Virtual expert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adviser</a:t>
            </a:r>
            <a:endParaRPr lang="en-US" sz="16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740" y="5511694"/>
            <a:ext cx="233391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700"/>
              </a:lnSpc>
            </a:pP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Multi-</a:t>
            </a:r>
            <a:r>
              <a:rPr lang="en-US" sz="1600" kern="1200" dirty="0" err="1">
                <a:latin typeface="Arial" pitchFamily="34" charset="0"/>
                <a:ea typeface="+mn-ea"/>
                <a:cs typeface="Arial" pitchFamily="34" charset="0"/>
              </a:rPr>
              <a:t>touchpoint</a:t>
            </a: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social </a:t>
            </a: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media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customer </a:t>
            </a: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care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440" y="4698976"/>
            <a:ext cx="218821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700"/>
              </a:lnSpc>
            </a:pP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One-click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mobile </a:t>
            </a: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payments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76591" y="1867604"/>
            <a:ext cx="414128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700"/>
              </a:lnSpc>
            </a:pP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Cisco Digital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edia Suite (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DMS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) +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interactive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signage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+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content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istribution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etwork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CDN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) +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edianet</a:t>
            </a:r>
            <a:endParaRPr lang="en-US" sz="16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6591" y="3746910"/>
            <a:ext cx="3906151" cy="528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rtl="0">
              <a:lnSpc>
                <a:spcPts val="1700"/>
              </a:lnSpc>
            </a:pP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Cisco TelePresence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+ Unified Contact Center (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UCC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) + 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Cius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 +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edianet</a:t>
            </a:r>
            <a:endParaRPr lang="en-US" sz="16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76591" y="4703077"/>
            <a:ext cx="372898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700"/>
              </a:lnSpc>
            </a:pP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PCI solution for retail + Wi-Fi + POS integration +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web</a:t>
            </a:r>
            <a:endParaRPr lang="en-US" sz="16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76591" y="5490819"/>
            <a:ext cx="385090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Cisco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SocialMiner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+ </a:t>
            </a:r>
            <a:r>
              <a:rPr lang="en-US" sz="1600" kern="1200" dirty="0" err="1" smtClean="0">
                <a:latin typeface="Arial" pitchFamily="34" charset="0"/>
                <a:ea typeface="+mn-ea"/>
                <a:cs typeface="Arial" pitchFamily="34" charset="0"/>
              </a:rPr>
              <a:t>UCC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 + Wi-Fi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context-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location-based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services 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network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interactive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signage</a:t>
            </a:r>
            <a:endParaRPr lang="en-US" sz="16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798767" y="3622764"/>
            <a:ext cx="2104158" cy="850661"/>
            <a:chOff x="2816185" y="3657600"/>
            <a:chExt cx="2104158" cy="850661"/>
          </a:xfrm>
        </p:grpSpPr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5"/>
            <a:srcRect t="27456" r="61472" b="46251"/>
            <a:stretch>
              <a:fillRect/>
            </a:stretch>
          </p:blipFill>
          <p:spPr bwMode="auto">
            <a:xfrm>
              <a:off x="2816185" y="3657600"/>
              <a:ext cx="1086939" cy="850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/>
            <p:cNvPicPr>
              <a:picLocks noChangeAspect="1"/>
            </p:cNvPicPr>
            <p:nvPr/>
          </p:nvPicPr>
          <p:blipFill>
            <a:blip r:embed="rId5"/>
            <a:srcRect l="50636" t="27564" r="11420" b="46412"/>
            <a:stretch>
              <a:fillRect/>
            </a:stretch>
          </p:blipFill>
          <p:spPr bwMode="auto">
            <a:xfrm>
              <a:off x="3849880" y="3666309"/>
              <a:ext cx="1070463" cy="84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128588" y="2710543"/>
            <a:ext cx="8791575" cy="8708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2816774" y="2769636"/>
            <a:ext cx="1981186" cy="691090"/>
            <a:chOff x="202295" y="3592314"/>
            <a:chExt cx="2033972" cy="883889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6"/>
            <a:srcRect t="27707" r="62100" b="44822"/>
            <a:stretch>
              <a:fillRect/>
            </a:stretch>
          </p:blipFill>
          <p:spPr bwMode="auto">
            <a:xfrm>
              <a:off x="202295" y="3592314"/>
              <a:ext cx="1077867" cy="87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/>
            </p:cNvPicPr>
            <p:nvPr/>
          </p:nvPicPr>
          <p:blipFill>
            <a:blip r:embed="rId6"/>
            <a:srcRect l="50302" t="27707" r="17610" b="47803"/>
            <a:stretch>
              <a:fillRect/>
            </a:stretch>
          </p:blipFill>
          <p:spPr bwMode="auto">
            <a:xfrm>
              <a:off x="1323682" y="3692460"/>
              <a:ext cx="912585" cy="78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683652" y="2884531"/>
            <a:ext cx="19050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1700"/>
              </a:lnSpc>
            </a:pP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Personalized </a:t>
            </a:r>
            <a:b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kern="1200" dirty="0">
                <a:latin typeface="Arial" pitchFamily="34" charset="0"/>
                <a:ea typeface="+mn-ea"/>
                <a:cs typeface="Arial" pitchFamily="34" charset="0"/>
              </a:rPr>
              <a:t>product offers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6591" y="2803880"/>
            <a:ext cx="394098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DMS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interactive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signage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CDN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smtClean="0">
                <a:latin typeface="Arial" pitchFamily="34" charset="0"/>
                <a:ea typeface="+mn-ea"/>
                <a:cs typeface="Arial" pitchFamily="34" charset="0"/>
              </a:rPr>
              <a:t>+ Wi-Fi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context-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ocation-based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services</a:t>
            </a:r>
            <a:endParaRPr lang="en-US" sz="16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322153" y="1445590"/>
            <a:ext cx="8520221" cy="17417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78854" name="Picture 6" descr="http://www.clementfaria.com/blog/wp-content/uploads/2009/09/free-web-traff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784" y="1573797"/>
            <a:ext cx="1559972" cy="1256645"/>
          </a:xfrm>
          <a:prstGeom prst="rect">
            <a:avLst/>
          </a:prstGeom>
          <a:noFill/>
        </p:spPr>
      </p:pic>
      <p:pic>
        <p:nvPicPr>
          <p:cNvPr id="78856" name="Picture 8" descr="http://www.savingadvice.com/images/blog/grocery-stor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1" y="1578921"/>
            <a:ext cx="1888478" cy="1246397"/>
          </a:xfrm>
          <a:prstGeom prst="rect">
            <a:avLst/>
          </a:prstGeom>
          <a:noFill/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7862" y="6290417"/>
            <a:ext cx="6738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Source: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Cisco IBSG, January 2011</a:t>
            </a:r>
          </a:p>
          <a:p>
            <a:pPr algn="l" rtl="0"/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itle 101"/>
          <p:cNvSpPr txBox="1">
            <a:spLocks/>
          </p:cNvSpPr>
          <p:nvPr/>
        </p:nvSpPr>
        <p:spPr>
          <a:xfrm>
            <a:off x="674910" y="20643"/>
            <a:ext cx="81468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Why Shoppers Prefer </a:t>
            </a:r>
            <a:r>
              <a:rPr lang="en-US" sz="3200" b="1" dirty="0" err="1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Mashop</a:t>
            </a: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Experiences</a:t>
            </a:r>
            <a:endParaRPr lang="en-US" sz="3200" b="1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1535" y="1635014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72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6486" y="1635014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72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7059" y="1916278"/>
            <a:ext cx="263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lang="en-US" sz="4000" b="1" kern="1200" dirty="0" err="1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Mashop</a:t>
            </a:r>
            <a:r>
              <a:rPr lang="en-US" sz="40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lang="en-US" sz="4000" kern="1200" dirty="0">
              <a:solidFill>
                <a:srgbClr val="015F8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0060" y="2841271"/>
            <a:ext cx="190500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Physical (stores)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91512" y="2854334"/>
            <a:ext cx="2342605" cy="31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600" b="1" kern="1200" dirty="0">
                <a:solidFill>
                  <a:srgbClr val="015F85"/>
                </a:solidFill>
                <a:latin typeface="Arial" pitchFamily="34" charset="0"/>
                <a:ea typeface="+mn-ea"/>
                <a:cs typeface="Arial" pitchFamily="34" charset="0"/>
              </a:rPr>
              <a:t>Virtual (web)</a:t>
            </a:r>
            <a:endParaRPr lang="en-US" sz="1600" kern="1200" dirty="0">
              <a:solidFill>
                <a:srgbClr val="015F8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62742" y="3347219"/>
            <a:ext cx="2582621" cy="18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Physical availability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See, touch, smell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Try it, use it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Human interaction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 smtClean="0">
              <a:ea typeface="ＭＳ Ｐゴシック"/>
              <a:cs typeface="ＭＳ Ｐゴシック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092150" y="3347219"/>
            <a:ext cx="3125770" cy="25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Peer reviews / ratings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Feature and functionality comparisons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Price comparisons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Detailed product information, specifications, videos</a:t>
            </a:r>
          </a:p>
          <a:p>
            <a:pPr marL="168275" indent="-168275" defTabSz="814388" eaLnBrk="0" hangingPunct="0">
              <a:lnSpc>
                <a:spcPts val="18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ea typeface="ＭＳ Ｐゴシック"/>
                <a:cs typeface="ＭＳ Ｐゴシック"/>
              </a:rPr>
              <a:t>Recommendations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29772" y="3392267"/>
            <a:ext cx="1894120" cy="1878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ts val="35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Combined physical / virtual experience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01"/>
          <p:cNvSpPr txBox="1">
            <a:spLocks/>
          </p:cNvSpPr>
          <p:nvPr/>
        </p:nvSpPr>
        <p:spPr>
          <a:xfrm>
            <a:off x="597636" y="20643"/>
            <a:ext cx="820013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Mashops Offer Self-Discovery                                         In the Store To Drive Sales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34470" y="1885716"/>
            <a:ext cx="2908078" cy="463573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ltGray">
          <a:xfrm>
            <a:off x="6134470" y="1280880"/>
            <a:ext cx="2908078" cy="62865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56705" y="3547829"/>
            <a:ext cx="2951783" cy="29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ea typeface="ＭＳ Ｐゴシック"/>
                <a:cs typeface="ＭＳ Ｐゴシック"/>
              </a:rPr>
              <a:t>Shopper preference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53%: tablet PCs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44%: TelePresence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ea typeface="ＭＳ Ｐゴシック"/>
                <a:cs typeface="ＭＳ Ｐゴシック"/>
              </a:rPr>
              <a:t>Shopper value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41%: real expert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28%: convenience</a:t>
            </a:r>
          </a:p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B21A1A"/>
                </a:solidFill>
                <a:latin typeface="Arial Narrow" pitchFamily="34" charset="0"/>
                <a:ea typeface="ＭＳ Ｐゴシック"/>
                <a:cs typeface="ＭＳ Ｐゴシック"/>
              </a:rPr>
              <a:t>Pilot indications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Cross-channel customers increase </a:t>
            </a:r>
            <a:r>
              <a:rPr lang="en-US" sz="1800" dirty="0" err="1" smtClean="0">
                <a:latin typeface="Arial Narrow" pitchFamily="34" charset="0"/>
                <a:ea typeface="ＭＳ Ｐゴシック"/>
                <a:cs typeface="ＭＳ Ｐゴシック"/>
              </a:rPr>
              <a:t>2x</a:t>
            </a: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, spend </a:t>
            </a:r>
            <a:r>
              <a:rPr lang="en-US" sz="1800" dirty="0" err="1" smtClean="0">
                <a:latin typeface="Arial Narrow" pitchFamily="34" charset="0"/>
                <a:ea typeface="ＭＳ Ｐゴシック"/>
                <a:cs typeface="ＭＳ Ｐゴシック"/>
              </a:rPr>
              <a:t>3x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ltGray">
          <a:xfrm>
            <a:off x="6125591" y="1257067"/>
            <a:ext cx="298289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Virtual Video Adviser</a:t>
            </a:r>
          </a:p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(44% Interested)</a:t>
            </a: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5157" r="55968" b="42031"/>
          <a:stretch>
            <a:fillRect/>
          </a:stretch>
        </p:blipFill>
        <p:spPr bwMode="auto">
          <a:xfrm>
            <a:off x="6699568" y="1969316"/>
            <a:ext cx="1810943" cy="15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8588" y="1877007"/>
            <a:ext cx="2908078" cy="464444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ltGray">
          <a:xfrm>
            <a:off x="128588" y="1272171"/>
            <a:ext cx="2908078" cy="62865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6344" y="3547829"/>
            <a:ext cx="2934207" cy="26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ea typeface="ＭＳ Ｐゴシック"/>
                <a:cs typeface="ＭＳ Ｐゴシック"/>
              </a:rPr>
              <a:t>Shopper preference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65%: touch screen at shelf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54%: touch screen in aisle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ea typeface="ＭＳ Ｐゴシック"/>
                <a:cs typeface="ＭＳ Ｐゴシック"/>
              </a:rPr>
              <a:t>Shopper value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28%: comparative pricing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25%: detailed information</a:t>
            </a:r>
          </a:p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ea typeface="ＭＳ Ｐゴシック"/>
                <a:cs typeface="ＭＳ Ｐゴシック"/>
              </a:rPr>
              <a:t>Pilot indications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Shelf-edge conversions: 8%+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ltGray">
          <a:xfrm>
            <a:off x="119709" y="1257067"/>
            <a:ext cx="298289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Information from Web</a:t>
            </a:r>
          </a:p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(55% Interested)</a:t>
            </a: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6" name="Picture 2"/>
          <p:cNvPicPr>
            <a:picLocks noChangeAspect="1"/>
          </p:cNvPicPr>
          <p:nvPr/>
        </p:nvPicPr>
        <p:blipFill>
          <a:blip r:embed="rId4"/>
          <a:srcRect l="51413" t="26155" r="15406" b="48379"/>
          <a:stretch>
            <a:fillRect/>
          </a:stretch>
        </p:blipFill>
        <p:spPr bwMode="auto">
          <a:xfrm>
            <a:off x="654274" y="1959706"/>
            <a:ext cx="1803484" cy="1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26324" y="1877007"/>
            <a:ext cx="2908078" cy="464444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ltGray">
          <a:xfrm>
            <a:off x="3126324" y="1272171"/>
            <a:ext cx="2908078" cy="62865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44080" y="3547829"/>
            <a:ext cx="2892735" cy="26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ea typeface="ＭＳ Ｐゴシック"/>
                <a:cs typeface="ＭＳ Ｐゴシック"/>
              </a:rPr>
              <a:t>Shopper preference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73%: touch screen at shelf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60%: store-entrance kiosk</a:t>
            </a:r>
            <a:endParaRPr lang="en-US" sz="1800" dirty="0">
              <a:latin typeface="Arial Narrow" pitchFamily="34" charset="0"/>
              <a:ea typeface="ＭＳ Ｐゴシック"/>
              <a:cs typeface="ＭＳ Ｐゴシック"/>
            </a:endParaRPr>
          </a:p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ea typeface="ＭＳ Ｐゴシック"/>
                <a:cs typeface="ＭＳ Ｐゴシック"/>
              </a:rPr>
              <a:t>Shopper value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48%: relevant offers</a:t>
            </a:r>
          </a:p>
          <a:p>
            <a:pPr marL="168275" indent="-168275" defTabSz="814388" eaLnBrk="0" hangingPunct="0">
              <a:lnSpc>
                <a:spcPct val="85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B21A1A"/>
                </a:solidFill>
                <a:latin typeface="Arial Narrow" pitchFamily="34" charset="0"/>
                <a:ea typeface="ＭＳ Ｐゴシック"/>
                <a:cs typeface="ＭＳ Ｐゴシック"/>
              </a:rPr>
              <a:t>Pilot indications</a:t>
            </a:r>
          </a:p>
          <a:p>
            <a:pPr marL="284163" lvl="1" indent="-111125" defTabSz="814388" eaLnBrk="0" hangingPunct="0">
              <a:lnSpc>
                <a:spcPct val="8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1800" dirty="0" smtClean="0">
                <a:latin typeface="Arial Narrow" pitchFamily="34" charset="0"/>
                <a:ea typeface="ＭＳ Ｐゴシック"/>
                <a:cs typeface="ＭＳ Ｐゴシック"/>
              </a:rPr>
              <a:t>Increased traffic from loyalty program participants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ltGray">
          <a:xfrm>
            <a:off x="3117445" y="1257067"/>
            <a:ext cx="298289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Personalized Offers</a:t>
            </a:r>
          </a:p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(54% Interested)</a:t>
            </a: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46" name="Picture 2"/>
          <p:cNvPicPr>
            <a:picLocks noChangeAspect="1"/>
          </p:cNvPicPr>
          <p:nvPr/>
        </p:nvPicPr>
        <p:blipFill>
          <a:blip r:embed="rId5"/>
          <a:srcRect l="3837" t="28631" r="62073" b="44822"/>
          <a:stretch>
            <a:fillRect/>
          </a:stretch>
        </p:blipFill>
        <p:spPr bwMode="auto">
          <a:xfrm>
            <a:off x="3678346" y="1957644"/>
            <a:ext cx="1745913" cy="152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77862" y="6292924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 Research &amp; Economics Practice, 2010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13524" y="1297576"/>
            <a:ext cx="5562600" cy="52686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34888" y="1326697"/>
            <a:ext cx="2977292" cy="4682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814388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Cisco IBSG’s View</a:t>
            </a:r>
          </a:p>
          <a:p>
            <a:pPr marL="174625" marR="0" lvl="0" indent="-174625" algn="l" defTabSz="814388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Shoppers like control / self-discovery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4625" marR="0" lvl="0" indent="-174625" algn="l" defTabSz="814388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Shoppers get best prices / quality, save time</a:t>
            </a:r>
          </a:p>
          <a:p>
            <a:pPr marL="174625" marR="0" lvl="0" indent="-174625" algn="l" defTabSz="814388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Pilots show increased sales from conversions,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upselling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, cross-channel spend</a:t>
            </a:r>
          </a:p>
          <a:p>
            <a:pPr marL="174625" marR="0" lvl="0" indent="-174625" algn="l" defTabSz="814388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pportunity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ethink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store operating model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media.lvrj.com/images/4969208-1-4.jpg"/>
          <p:cNvPicPr>
            <a:picLocks noChangeAspect="1" noChangeArrowheads="1"/>
          </p:cNvPicPr>
          <p:nvPr/>
        </p:nvPicPr>
        <p:blipFill>
          <a:blip r:embed="rId2"/>
          <a:srcRect r="208"/>
          <a:stretch>
            <a:fillRect/>
          </a:stretch>
        </p:blipFill>
        <p:spPr bwMode="auto">
          <a:xfrm>
            <a:off x="469900" y="1361250"/>
            <a:ext cx="2281238" cy="15224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8926" y="1321527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Best Buy Connected Store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Web / physical / mobile experiences in store 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Shopper self-discovery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Endpoint options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925" y="2952201"/>
            <a:ext cx="3071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 Lewis  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Multichannel ordering / multi-endpoint delivery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Store: staff / kiosks / web / contact center / mobile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8926" y="479841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Home Improvement Retailer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Mashed-up web, physical, video experience</a:t>
            </a:r>
          </a:p>
          <a:p>
            <a:pPr marL="185738" indent="-185738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services in store </a:t>
            </a:r>
          </a:p>
          <a:p>
            <a:pPr marL="185738" indent="-185738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r="208"/>
          <a:stretch>
            <a:fillRect/>
          </a:stretch>
        </p:blipFill>
        <p:spPr bwMode="auto">
          <a:xfrm>
            <a:off x="469900" y="4788072"/>
            <a:ext cx="22812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G_0007"/>
          <p:cNvPicPr>
            <a:picLocks noChangeAspect="1" noChangeArrowheads="1"/>
          </p:cNvPicPr>
          <p:nvPr/>
        </p:nvPicPr>
        <p:blipFill>
          <a:blip r:embed="rId4" cstate="print"/>
          <a:srcRect r="2378"/>
          <a:stretch>
            <a:fillRect/>
          </a:stretch>
        </p:blipFill>
        <p:spPr bwMode="auto">
          <a:xfrm>
            <a:off x="469900" y="2959272"/>
            <a:ext cx="2281238" cy="1752600"/>
          </a:xfrm>
          <a:prstGeom prst="rect">
            <a:avLst/>
          </a:prstGeom>
          <a:noFill/>
        </p:spPr>
      </p:pic>
      <p:sp>
        <p:nvSpPr>
          <p:cNvPr id="13" name="Title 101"/>
          <p:cNvSpPr txBox="1">
            <a:spLocks/>
          </p:cNvSpPr>
          <p:nvPr/>
        </p:nvSpPr>
        <p:spPr>
          <a:xfrm>
            <a:off x="674910" y="20643"/>
            <a:ext cx="8129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Leading Retailers Already Creating 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Mashop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-Type Experiences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77863" y="6276975"/>
            <a:ext cx="5200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Sources: Best Buy, 2010; John Lewis, 2010; Cisco IBSG, January 2011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01"/>
          <p:cNvSpPr txBox="1">
            <a:spLocks/>
          </p:cNvSpPr>
          <p:nvPr/>
        </p:nvSpPr>
        <p:spPr>
          <a:xfrm>
            <a:off x="674910" y="20643"/>
            <a:ext cx="81381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Mashop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Solutions Will Drive </a:t>
            </a:r>
          </a:p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New Operational Models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50550" y="1690364"/>
            <a:ext cx="2908078" cy="4771391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933655" y="1689462"/>
            <a:ext cx="2908078" cy="4771391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ltGray">
          <a:xfrm>
            <a:off x="5933655" y="1280522"/>
            <a:ext cx="2908078" cy="443775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ltGray">
          <a:xfrm>
            <a:off x="5898142" y="1160910"/>
            <a:ext cx="298289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Mass-Merchandisers</a:t>
            </a: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ltGray">
          <a:xfrm>
            <a:off x="2950550" y="1281424"/>
            <a:ext cx="2908078" cy="443775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ltGray">
          <a:xfrm>
            <a:off x="2906159" y="1170521"/>
            <a:ext cx="298289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Specialty / Service-Based</a:t>
            </a: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1" name="Rectangle 38"/>
          <p:cNvSpPr>
            <a:spLocks noChangeArrowheads="1"/>
          </p:cNvSpPr>
          <p:nvPr/>
        </p:nvSpPr>
        <p:spPr bwMode="auto">
          <a:xfrm>
            <a:off x="120650" y="1741705"/>
            <a:ext cx="8788399" cy="9057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120650" y="2682210"/>
            <a:ext cx="8788399" cy="9057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120650" y="3622717"/>
            <a:ext cx="8788399" cy="9057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64" name="Tekstboks 174"/>
          <p:cNvSpPr txBox="1">
            <a:spLocks noChangeArrowheads="1"/>
          </p:cNvSpPr>
          <p:nvPr/>
        </p:nvSpPr>
        <p:spPr bwMode="auto">
          <a:xfrm>
            <a:off x="1304544" y="1934161"/>
            <a:ext cx="1438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b="1" dirty="0" smtClean="0">
                <a:latin typeface="Arial"/>
                <a:cs typeface="Arial"/>
              </a:rPr>
              <a:t>Labor Productivity</a:t>
            </a:r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125003" y="4567594"/>
            <a:ext cx="8788399" cy="9057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68" name="Rectangle 38"/>
          <p:cNvSpPr>
            <a:spLocks noChangeArrowheads="1"/>
          </p:cNvSpPr>
          <p:nvPr/>
        </p:nvSpPr>
        <p:spPr bwMode="auto">
          <a:xfrm>
            <a:off x="129358" y="5512471"/>
            <a:ext cx="8788399" cy="90574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pic>
        <p:nvPicPr>
          <p:cNvPr id="57" name="Picture 2" descr="http://t0.gstatic.com/images?q=tbn:Gr2crV50Ac_YqM:http://www.jsd.co.uk/files/wdf.jpg&amp;t=1"/>
          <p:cNvPicPr>
            <a:picLocks noChangeAspect="1" noChangeArrowheads="1"/>
          </p:cNvPicPr>
          <p:nvPr/>
        </p:nvPicPr>
        <p:blipFill>
          <a:blip r:embed="rId3"/>
          <a:srcRect t="5735" r="9758" b="13972"/>
          <a:stretch>
            <a:fillRect/>
          </a:stretch>
        </p:blipFill>
        <p:spPr bwMode="auto">
          <a:xfrm>
            <a:off x="311333" y="1811372"/>
            <a:ext cx="820781" cy="801189"/>
          </a:xfrm>
          <a:prstGeom prst="rect">
            <a:avLst/>
          </a:prstGeom>
          <a:noFill/>
        </p:spPr>
      </p:pic>
      <p:pic>
        <p:nvPicPr>
          <p:cNvPr id="58" name="Picture 4" descr="http://www.shoppermap.co.uk/images/layou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752" y="2812860"/>
            <a:ext cx="954600" cy="753292"/>
          </a:xfrm>
          <a:prstGeom prst="rect">
            <a:avLst/>
          </a:prstGeom>
          <a:noFill/>
        </p:spPr>
      </p:pic>
      <p:pic>
        <p:nvPicPr>
          <p:cNvPr id="59" name="Picture 6" descr="http://www.markitsmart.com/images/fulfillment2.jpg"/>
          <p:cNvPicPr>
            <a:picLocks noChangeAspect="1" noChangeArrowheads="1"/>
          </p:cNvPicPr>
          <p:nvPr/>
        </p:nvPicPr>
        <p:blipFill>
          <a:blip r:embed="rId5"/>
          <a:srcRect t="22618"/>
          <a:stretch>
            <a:fillRect/>
          </a:stretch>
        </p:blipFill>
        <p:spPr bwMode="auto">
          <a:xfrm>
            <a:off x="315688" y="3692429"/>
            <a:ext cx="817708" cy="803498"/>
          </a:xfrm>
          <a:prstGeom prst="rect">
            <a:avLst/>
          </a:prstGeom>
          <a:noFill/>
        </p:spPr>
      </p:pic>
      <p:pic>
        <p:nvPicPr>
          <p:cNvPr id="60" name="Picture 8" descr="http://www.mediabistro.com/ebooknewser/files/original/price_t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699" y="4720042"/>
            <a:ext cx="960120" cy="693841"/>
          </a:xfrm>
          <a:prstGeom prst="rect">
            <a:avLst/>
          </a:prstGeom>
          <a:noFill/>
        </p:spPr>
      </p:pic>
      <p:sp>
        <p:nvSpPr>
          <p:cNvPr id="65" name="Tekstboks 174"/>
          <p:cNvSpPr txBox="1">
            <a:spLocks noChangeArrowheads="1"/>
          </p:cNvSpPr>
          <p:nvPr/>
        </p:nvSpPr>
        <p:spPr bwMode="auto">
          <a:xfrm>
            <a:off x="1451096" y="2821561"/>
            <a:ext cx="1118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b="1" dirty="0" smtClean="0">
                <a:latin typeface="Arial"/>
                <a:cs typeface="Arial"/>
              </a:rPr>
              <a:t>Range / Space</a:t>
            </a:r>
            <a:endParaRPr lang="da-DK" sz="1600" b="1" dirty="0">
              <a:latin typeface="Arial"/>
              <a:cs typeface="Arial"/>
            </a:endParaRPr>
          </a:p>
        </p:txBody>
      </p:sp>
      <p:sp>
        <p:nvSpPr>
          <p:cNvPr id="66" name="Tekstboks 174"/>
          <p:cNvSpPr txBox="1">
            <a:spLocks noChangeArrowheads="1"/>
          </p:cNvSpPr>
          <p:nvPr/>
        </p:nvSpPr>
        <p:spPr bwMode="auto">
          <a:xfrm>
            <a:off x="1428209" y="4811486"/>
            <a:ext cx="1163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b="1" dirty="0" smtClean="0">
                <a:latin typeface="Arial"/>
                <a:cs typeface="Arial"/>
              </a:rPr>
              <a:t>Pricing</a:t>
            </a:r>
            <a:endParaRPr lang="da-DK" sz="1600" b="1" dirty="0">
              <a:latin typeface="Arial"/>
              <a:cs typeface="Arial"/>
            </a:endParaRPr>
          </a:p>
        </p:txBody>
      </p:sp>
      <p:sp>
        <p:nvSpPr>
          <p:cNvPr id="69" name="Tekstboks 174"/>
          <p:cNvSpPr txBox="1">
            <a:spLocks noChangeArrowheads="1"/>
          </p:cNvSpPr>
          <p:nvPr/>
        </p:nvSpPr>
        <p:spPr bwMode="auto">
          <a:xfrm>
            <a:off x="1367245" y="3873211"/>
            <a:ext cx="12801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b="1" dirty="0" smtClean="0">
                <a:latin typeface="Arial"/>
                <a:cs typeface="Arial"/>
              </a:rPr>
              <a:t>Fulfillment</a:t>
            </a:r>
            <a:endParaRPr lang="da-DK" sz="1600" b="1" dirty="0">
              <a:latin typeface="Arial"/>
              <a:cs typeface="Arial"/>
            </a:endParaRPr>
          </a:p>
        </p:txBody>
      </p:sp>
      <p:sp>
        <p:nvSpPr>
          <p:cNvPr id="70" name="Tekstboks 174"/>
          <p:cNvSpPr txBox="1">
            <a:spLocks noChangeArrowheads="1"/>
          </p:cNvSpPr>
          <p:nvPr/>
        </p:nvSpPr>
        <p:spPr bwMode="auto">
          <a:xfrm>
            <a:off x="1428209" y="5765079"/>
            <a:ext cx="1163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b="1" dirty="0" smtClean="0">
                <a:latin typeface="Arial"/>
                <a:cs typeface="Arial"/>
              </a:rPr>
              <a:t>CRM</a:t>
            </a:r>
            <a:endParaRPr lang="da-DK" sz="1600" b="1" dirty="0">
              <a:latin typeface="Arial"/>
              <a:cs typeface="Arial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677862" y="6355356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January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16124" y="1820675"/>
            <a:ext cx="381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Self-discovery</a:t>
            </a:r>
          </a:p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Multistore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experts</a:t>
            </a:r>
          </a:p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Mobile checkout / warranty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73975" y="1889372"/>
            <a:ext cx="276638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Self-discovery</a:t>
            </a:r>
          </a:p>
          <a:p>
            <a:pPr marL="115888" indent="-115888">
              <a:lnSpc>
                <a:spcPts val="16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Self-checkout / warranty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13661" y="2759776"/>
            <a:ext cx="3505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Exhaustive / personalized range</a:t>
            </a:r>
          </a:p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Inspirational experiences</a:t>
            </a:r>
          </a:p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Larger range, smaller stores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75766" y="2758449"/>
            <a:ext cx="31146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Virtual ranges at many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touchpoints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2713" indent="-112713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Smaller stores</a:t>
            </a:r>
          </a:p>
          <a:p>
            <a:pPr marL="112713" indent="-112713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Virtual pop-up retail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27715" y="3706168"/>
            <a:ext cx="3020324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500"/>
              </a:lnSpc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Buy online, pick up in store</a:t>
            </a:r>
          </a:p>
          <a:p>
            <a:pPr marL="115888" indent="-115888">
              <a:lnSpc>
                <a:spcPts val="1500"/>
              </a:lnSpc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Try before you buy / pick up</a:t>
            </a:r>
          </a:p>
          <a:p>
            <a:pPr marL="115888" indent="-115888">
              <a:lnSpc>
                <a:spcPts val="1500"/>
              </a:lnSpc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Micro slots / same-day delivery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75767" y="3634052"/>
            <a:ext cx="3114675" cy="80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9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Direct supplier delivery</a:t>
            </a:r>
          </a:p>
          <a:p>
            <a:pPr marL="115888" indent="-115888">
              <a:lnSpc>
                <a:spcPts val="19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Multichannel ordering</a:t>
            </a:r>
          </a:p>
          <a:p>
            <a:pPr marL="115888" indent="-115888">
              <a:lnSpc>
                <a:spcPts val="19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Multipoint delivery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875767" y="4875360"/>
            <a:ext cx="3114675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Dynamic cross-channel pricing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25589" y="4875360"/>
            <a:ext cx="3352800" cy="30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Dynamic cross-channel pricing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24013" y="5815775"/>
            <a:ext cx="335280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Real-time customer view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75767" y="5823055"/>
            <a:ext cx="311467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lnSpc>
                <a:spcPts val="1600"/>
              </a:lnSpc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Self-managed customer view</a:t>
            </a:r>
          </a:p>
        </p:txBody>
      </p:sp>
      <p:pic>
        <p:nvPicPr>
          <p:cNvPr id="15362" name="Picture 2" descr="http://www.secretshopper123.com/items/mystery_shopp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846" y="5639973"/>
            <a:ext cx="891881" cy="6362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480088" cy="1143000"/>
          </a:xfrm>
        </p:spPr>
        <p:txBody>
          <a:bodyPr/>
          <a:lstStyle/>
          <a:p>
            <a:r>
              <a:rPr lang="en-US" dirty="0" smtClean="0"/>
              <a:t>Achieving the Potential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86350" y="3032882"/>
            <a:ext cx="498856" cy="769441"/>
          </a:xfrm>
        </p:spPr>
        <p:txBody>
          <a:bodyPr/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13"/>
          <p:cNvSpPr>
            <a:spLocks noChangeArrowheads="1"/>
          </p:cNvSpPr>
          <p:nvPr/>
        </p:nvSpPr>
        <p:spPr bwMode="auto">
          <a:xfrm rot="5400000">
            <a:off x="808485" y="3926165"/>
            <a:ext cx="4481513" cy="47647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61" name="AutoShape 13"/>
          <p:cNvSpPr>
            <a:spLocks noChangeArrowheads="1"/>
          </p:cNvSpPr>
          <p:nvPr/>
        </p:nvSpPr>
        <p:spPr bwMode="auto">
          <a:xfrm rot="5400000">
            <a:off x="3773759" y="3921809"/>
            <a:ext cx="4481513" cy="47647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0" y="45301"/>
            <a:ext cx="8229600" cy="1143000"/>
          </a:xfrm>
        </p:spPr>
        <p:txBody>
          <a:bodyPr/>
          <a:lstStyle/>
          <a:p>
            <a:r>
              <a:rPr lang="en-US" dirty="0" smtClean="0"/>
              <a:t>Three Development Phases</a:t>
            </a:r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17496" y="1949285"/>
            <a:ext cx="2557194" cy="432385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98910" y="1947223"/>
            <a:ext cx="2557194" cy="432385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273306" y="1946321"/>
            <a:ext cx="2557194" cy="432385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ltGray">
          <a:xfrm>
            <a:off x="6273306" y="1341485"/>
            <a:ext cx="2557194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ltGray">
          <a:xfrm>
            <a:off x="6191795" y="1457016"/>
            <a:ext cx="275190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Empowering:</a:t>
            </a: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Technology </a:t>
            </a:r>
            <a:r>
              <a:rPr lang="en-US" sz="1800" b="1" i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Ingrained in</a:t>
            </a:r>
            <a:r>
              <a:rPr lang="en-US" sz="18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 Shopping</a:t>
            </a:r>
            <a:endParaRPr lang="en-US" sz="1800" b="1" dirty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ltGray">
          <a:xfrm>
            <a:off x="3298910" y="1342387"/>
            <a:ext cx="2557194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ltGray">
          <a:xfrm>
            <a:off x="3388671" y="1449209"/>
            <a:ext cx="236929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Emerging:</a:t>
            </a: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Shopping </a:t>
            </a:r>
            <a:r>
              <a:rPr lang="en-US" sz="1800" b="1" i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Shaped by </a:t>
            </a: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Technology</a:t>
            </a: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ltGray">
          <a:xfrm>
            <a:off x="317496" y="1344449"/>
            <a:ext cx="2557194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87006" y="2342605"/>
            <a:ext cx="2582621" cy="339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68275" indent="-168275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800" b="1" dirty="0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Shopper preference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Self-checkout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Loyalty offers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Price check / lookup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Self-scanning</a:t>
            </a:r>
            <a:endParaRPr lang="en-US" sz="1800" b="1" dirty="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800" b="1" dirty="0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Web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 Product search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 Price comparison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 Peer reviews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 Personalized offers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 One-click checkout</a:t>
            </a:r>
            <a:endParaRPr lang="en-US" sz="1800" b="1" dirty="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ltGray">
          <a:xfrm>
            <a:off x="313509" y="1590615"/>
            <a:ext cx="2551611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Established: </a:t>
            </a: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Shopping</a:t>
            </a:r>
            <a:r>
              <a:rPr lang="en-US" sz="1800" b="1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with</a:t>
            </a:r>
            <a:r>
              <a:rPr lang="en-US" sz="1800" b="1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Technology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endParaRPr lang="en-US" sz="18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January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378402" y="2347319"/>
            <a:ext cx="2582621" cy="37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800" b="1" dirty="0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Net-like behaviors reach store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Mobile Internet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Location-based </a:t>
            </a:r>
            <a:br>
              <a:rPr lang="en-US" sz="1600" dirty="0" smtClean="0">
                <a:ea typeface="ＭＳ Ｐゴシック"/>
                <a:cs typeface="ＭＳ Ｐゴシック"/>
              </a:rPr>
            </a:br>
            <a:r>
              <a:rPr lang="en-US" sz="1600" dirty="0" smtClean="0">
                <a:ea typeface="ＭＳ Ｐゴシック"/>
                <a:cs typeface="ＭＳ Ｐゴシック"/>
              </a:rPr>
              <a:t>services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Comparison apps.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Social networks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Augmented reality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Group consumption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Interactive </a:t>
            </a:r>
            <a:br>
              <a:rPr lang="en-US" sz="1600" dirty="0" smtClean="0">
                <a:ea typeface="ＭＳ Ｐゴシック"/>
                <a:cs typeface="ＭＳ Ｐゴシック"/>
              </a:rPr>
            </a:br>
            <a:r>
              <a:rPr lang="en-US" sz="1600" dirty="0" smtClean="0">
                <a:ea typeface="ＭＳ Ｐゴシック"/>
                <a:cs typeface="ＭＳ Ｐゴシック"/>
              </a:rPr>
              <a:t>touch screens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In-store online ordering</a:t>
            </a:r>
          </a:p>
          <a:p>
            <a:pPr marL="174625" lvl="1" indent="-166688" defTabSz="814388" eaLnBrk="0" hangingPunct="0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Digital signage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53150" y="2341519"/>
            <a:ext cx="2582621" cy="39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800" b="1" dirty="0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Mash up virtual into the physical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Self-checkout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Loyalty offers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Price check / lookup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Self-scanning</a:t>
            </a:r>
            <a:endParaRPr lang="en-US" sz="1800" b="1" dirty="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1800" b="1" dirty="0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Examples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Deep search / finding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Peer reviews / comparisons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Virtual expertise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Personalized, location-based offers</a:t>
            </a:r>
          </a:p>
          <a:p>
            <a:pPr marL="174625" lvl="1" indent="-166688" defTabSz="814388" eaLnBrk="0" hangingPunct="0">
              <a:lnSpc>
                <a:spcPts val="17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ea typeface="ＭＳ Ｐゴシック"/>
                <a:cs typeface="ＭＳ Ｐゴシック"/>
              </a:rPr>
              <a:t>Social customer care</a:t>
            </a:r>
            <a:endParaRPr lang="en-US" sz="1800" b="1" dirty="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142"/>
            <a:ext cx="7896225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4326" y="1444147"/>
            <a:ext cx="8153858" cy="19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0350" lvl="0" indent="-260350" fontAlgn="base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111000"/>
              <a:buFont typeface="Wingdings" pitchFamily="2" charset="2"/>
              <a:buChar char="§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Executive Summary</a:t>
            </a:r>
          </a:p>
          <a:p>
            <a:pPr marL="260350" lvl="0" indent="-260350" fontAlgn="base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111000"/>
              <a:buFont typeface="Wingdings" pitchFamily="2" charset="2"/>
              <a:buChar char="§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According to the Research</a:t>
            </a:r>
          </a:p>
          <a:p>
            <a:pPr marL="260350" lvl="0" indent="-260350" fontAlgn="base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111000"/>
              <a:buFont typeface="Wingdings" pitchFamily="2" charset="2"/>
              <a:buChar char="§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A Significant Opportunity</a:t>
            </a:r>
          </a:p>
          <a:p>
            <a:pPr marL="260350" lvl="0" indent="-260350" fontAlgn="base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SzPct val="111000"/>
              <a:buFont typeface="Wingdings" pitchFamily="2" charset="2"/>
              <a:buChar char="§"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Achieving the Potential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January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Ahead: Target Demographics Should Guide Your Roadmap</a:t>
            </a:r>
            <a:endParaRPr lang="en-US" dirty="0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January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379994" y="1949285"/>
            <a:ext cx="2292720" cy="432385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960794" y="1947223"/>
            <a:ext cx="2292720" cy="432385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534576" y="1946321"/>
            <a:ext cx="2296687" cy="4323853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ltGray">
          <a:xfrm>
            <a:off x="6534576" y="1341485"/>
            <a:ext cx="2292720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ltGray">
          <a:xfrm>
            <a:off x="6522401" y="1457016"/>
            <a:ext cx="224400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err="1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Mashop</a:t>
            </a: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 Solutions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Technology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Ingrained in </a:t>
            </a: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Shopping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ltGray">
          <a:xfrm>
            <a:off x="3960794" y="1342387"/>
            <a:ext cx="2292720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ltGray">
          <a:xfrm>
            <a:off x="3962409" y="1449209"/>
            <a:ext cx="227293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All About Mobility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Shopping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Shaped by </a:t>
            </a:r>
            <a:r>
              <a:rPr lang="en-US" sz="1900" b="1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Technology</a:t>
            </a:r>
            <a:endParaRPr lang="en-US" sz="1900" b="1" dirty="0">
              <a:solidFill>
                <a:schemeClr val="bg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ltGray">
          <a:xfrm>
            <a:off x="1379994" y="1344449"/>
            <a:ext cx="2292720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ltGray">
          <a:xfrm>
            <a:off x="1367262" y="1590615"/>
            <a:ext cx="22990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In-Store / At Home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Shopping</a:t>
            </a: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with </a:t>
            </a: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  </a:t>
            </a:r>
            <a:r>
              <a:rPr lang="en-US" sz="1900" b="1" dirty="0" smtClean="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rPr>
              <a:t>Technology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endParaRPr lang="en-US" sz="1900" b="1" dirty="0">
              <a:solidFill>
                <a:schemeClr val="bg1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20650" y="2289222"/>
            <a:ext cx="8788399" cy="1260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120650" y="3612923"/>
            <a:ext cx="8788399" cy="1260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120650" y="4936626"/>
            <a:ext cx="8788399" cy="1260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632962" y="2704239"/>
            <a:ext cx="9666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Now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64367" y="2704239"/>
            <a:ext cx="18747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year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40143" y="3979414"/>
            <a:ext cx="8338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Now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ight Arrow 77"/>
          <p:cNvSpPr/>
          <p:nvPr/>
        </p:nvSpPr>
        <p:spPr bwMode="auto">
          <a:xfrm>
            <a:off x="3273425" y="3971109"/>
            <a:ext cx="1072151" cy="4937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67345" y="3979414"/>
            <a:ext cx="16328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year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37962" y="5279580"/>
            <a:ext cx="8338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Now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3273425" y="5288289"/>
            <a:ext cx="3762375" cy="6049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Bypass mobility-centric phase?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01983" y="5255634"/>
            <a:ext cx="990977" cy="6052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1-2</a:t>
            </a:r>
            <a:b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08511" y="3925383"/>
            <a:ext cx="990977" cy="6052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1-2 </a:t>
            </a:r>
            <a:b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5965369" y="3971109"/>
            <a:ext cx="1064623" cy="4937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5" name="Picture 12" descr="http://workempowermentfoundation.typepad.com/photos/uncategorized/2007/08/02/geny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" y="2490283"/>
            <a:ext cx="1143000" cy="758414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7" name="Picture 86" descr="Be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41" y="3766460"/>
            <a:ext cx="1066800" cy="76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377" y="5016139"/>
            <a:ext cx="1143000" cy="758415"/>
          </a:xfrm>
          <a:prstGeom prst="rect">
            <a:avLst/>
          </a:prstGeom>
          <a:ln w="3175">
            <a:noFill/>
          </a:ln>
        </p:spPr>
      </p:pic>
      <p:sp>
        <p:nvSpPr>
          <p:cNvPr id="89" name="Tekstboks 174"/>
          <p:cNvSpPr txBox="1">
            <a:spLocks noChangeArrowheads="1"/>
          </p:cNvSpPr>
          <p:nvPr/>
        </p:nvSpPr>
        <p:spPr bwMode="auto">
          <a:xfrm>
            <a:off x="191599" y="3226525"/>
            <a:ext cx="115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200" b="1" dirty="0" smtClean="0">
                <a:latin typeface="Arial"/>
                <a:cs typeface="Arial"/>
              </a:rPr>
              <a:t>Gen Y</a:t>
            </a:r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90" name="Tekstboks 174"/>
          <p:cNvSpPr txBox="1">
            <a:spLocks noChangeArrowheads="1"/>
          </p:cNvSpPr>
          <p:nvPr/>
        </p:nvSpPr>
        <p:spPr bwMode="auto">
          <a:xfrm>
            <a:off x="243842" y="4519749"/>
            <a:ext cx="1064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200" b="1" dirty="0" smtClean="0">
                <a:latin typeface="Arial"/>
                <a:cs typeface="Arial"/>
              </a:rPr>
              <a:t>Gen X</a:t>
            </a:r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91" name="Tekstboks 174"/>
          <p:cNvSpPr txBox="1">
            <a:spLocks noChangeArrowheads="1"/>
          </p:cNvSpPr>
          <p:nvPr/>
        </p:nvSpPr>
        <p:spPr bwMode="auto">
          <a:xfrm>
            <a:off x="252545" y="5734596"/>
            <a:ext cx="1108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200" b="1" dirty="0" smtClean="0">
                <a:latin typeface="Arial"/>
                <a:cs typeface="Arial"/>
              </a:rPr>
              <a:t>Boomers / Silvers</a:t>
            </a:r>
            <a:endParaRPr lang="da-DK" sz="12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Ahead: Segments / Competition Should Also Guide Your Roadmap</a:t>
            </a:r>
            <a:endParaRPr lang="en-US" dirty="0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Source: Cisco IBSG, January 2011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745772" y="1949285"/>
            <a:ext cx="2292720" cy="43490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143683" y="1947223"/>
            <a:ext cx="2292720" cy="43490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534576" y="1946321"/>
            <a:ext cx="2296687" cy="4349074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ltGray">
          <a:xfrm>
            <a:off x="6534576" y="1341485"/>
            <a:ext cx="2292720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ltGray">
          <a:xfrm>
            <a:off x="6534731" y="1439598"/>
            <a:ext cx="2280991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err="1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Mashop</a:t>
            </a: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 Solutions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Technology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Ingrained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in</a:t>
            </a: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 </a:t>
            </a: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Shopping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ltGray">
          <a:xfrm>
            <a:off x="4143683" y="1342387"/>
            <a:ext cx="2292720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ltGray">
          <a:xfrm>
            <a:off x="4145298" y="1439598"/>
            <a:ext cx="227293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All About Mobility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Shopping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Shaped by </a:t>
            </a: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Technology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ltGray">
          <a:xfrm>
            <a:off x="1745772" y="1344449"/>
            <a:ext cx="2292720" cy="89662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ltGray">
          <a:xfrm>
            <a:off x="1733040" y="1596360"/>
            <a:ext cx="22990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91440" rIns="82124" bIns="41061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C000"/>
                </a:solidFill>
                <a:latin typeface="Arial Narrow" pitchFamily="34" charset="0"/>
                <a:ea typeface="ＭＳ Ｐゴシック"/>
                <a:cs typeface="ＭＳ Ｐゴシック"/>
              </a:rPr>
              <a:t>In Store / At Home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Shopping </a:t>
            </a:r>
            <a:r>
              <a:rPr lang="en-US" sz="1900" b="1" i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with</a:t>
            </a:r>
            <a:r>
              <a:rPr lang="en-US" sz="1900" b="1" dirty="0" smtClean="0">
                <a:solidFill>
                  <a:srgbClr val="FFFFFF"/>
                </a:solidFill>
                <a:latin typeface="Arial Narrow" pitchFamily="34" charset="0"/>
                <a:ea typeface="ＭＳ Ｐゴシック"/>
                <a:cs typeface="ＭＳ Ｐゴシック"/>
              </a:rPr>
              <a:t>   Technology</a:t>
            </a:r>
          </a:p>
          <a:p>
            <a:pPr algn="ctr" defTabSz="814388" eaLnBrk="0" hangingPunct="0">
              <a:lnSpc>
                <a:spcPct val="95000"/>
              </a:lnSpc>
              <a:spcBef>
                <a:spcPts val="300"/>
              </a:spcBef>
            </a:pPr>
            <a:endParaRPr lang="en-US" sz="1900" b="1" dirty="0">
              <a:solidFill>
                <a:srgbClr val="FFFFFF"/>
              </a:solidFill>
              <a:latin typeface="Arial Narrow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128588" y="2272938"/>
            <a:ext cx="8791575" cy="17417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128588" y="4058194"/>
            <a:ext cx="8791575" cy="218585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6" name="Tekstboks 174"/>
          <p:cNvSpPr txBox="1">
            <a:spLocks noChangeArrowheads="1"/>
          </p:cNvSpPr>
          <p:nvPr/>
        </p:nvSpPr>
        <p:spPr bwMode="auto">
          <a:xfrm>
            <a:off x="337700" y="6010249"/>
            <a:ext cx="1188628" cy="2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da-DK" sz="1600" b="1" kern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Nonfood</a:t>
            </a:r>
            <a:endParaRPr lang="da-DK" sz="1600" b="1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84624" y="2397493"/>
            <a:ext cx="22719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Location-based offers</a:t>
            </a:r>
            <a:endParaRPr lang="en-US" sz="1600" kern="12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Personalized offers</a:t>
            </a:r>
          </a:p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One-click mobile checkout</a:t>
            </a:r>
          </a:p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Social customer care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584707" y="4114322"/>
            <a:ext cx="240511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rtl="0">
              <a:lnSpc>
                <a:spcPct val="85000"/>
              </a:lnSpc>
              <a:spcBef>
                <a:spcPts val="5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</a:t>
            </a: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eep search at shelf edge</a:t>
            </a:r>
            <a:endParaRPr lang="en-US" sz="1600" kern="12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174625" indent="-174625" algn="l" rtl="0">
              <a:lnSpc>
                <a:spcPct val="85000"/>
              </a:lnSpc>
              <a:spcBef>
                <a:spcPts val="5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Shelf-edge </a:t>
            </a: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</a:t>
            </a: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eer </a:t>
            </a: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reviews / comparisons</a:t>
            </a:r>
          </a:p>
          <a:p>
            <a:pPr marL="174625" indent="-174625" algn="l" rtl="0">
              <a:lnSpc>
                <a:spcPct val="85000"/>
              </a:lnSpc>
              <a:spcBef>
                <a:spcPts val="5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Virtual </a:t>
            </a: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expertise: store,  web, on the go</a:t>
            </a:r>
          </a:p>
          <a:p>
            <a:pPr marL="174625" indent="-174625" algn="l" rtl="0">
              <a:lnSpc>
                <a:spcPct val="85000"/>
              </a:lnSpc>
              <a:spcBef>
                <a:spcPts val="5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Interactive / immersive experiences</a:t>
            </a:r>
            <a:endParaRPr lang="en-US" sz="1600" kern="12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174625" indent="-174625" algn="l" rtl="0">
              <a:lnSpc>
                <a:spcPct val="85000"/>
              </a:lnSpc>
              <a:spcBef>
                <a:spcPts val="5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Social customer care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1849700" y="2663300"/>
            <a:ext cx="2095297" cy="3389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246946" y="2785776"/>
            <a:ext cx="2016842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Smartphones</a:t>
            </a: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Digital </a:t>
            </a: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signage</a:t>
            </a:r>
            <a:endParaRPr lang="en-US" sz="1600" kern="12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42776" y="4632175"/>
            <a:ext cx="2016842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Smartphones</a:t>
            </a: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Digital signage</a:t>
            </a:r>
          </a:p>
          <a:p>
            <a:pPr marL="174625" indent="-174625" algn="l" rtl="0">
              <a:lnSpc>
                <a:spcPct val="95000"/>
              </a:lnSpc>
              <a:spcBef>
                <a:spcPts val="600"/>
              </a:spcBef>
              <a:buClr>
                <a:srgbClr val="015F85"/>
              </a:buClr>
              <a:buFont typeface="Wingdings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Social </a:t>
            </a:r>
            <a:r>
              <a:rPr lang="en-US" sz="1600" kern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media </a:t>
            </a:r>
            <a:endParaRPr lang="en-US" sz="1600" kern="12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70" name="Picture 2" descr="http://www.insidesocal.com/bargain/Groceries.jpg"/>
          <p:cNvPicPr>
            <a:picLocks noChangeAspect="1" noChangeArrowheads="1"/>
          </p:cNvPicPr>
          <p:nvPr/>
        </p:nvPicPr>
        <p:blipFill>
          <a:blip r:embed="rId2" cstate="print"/>
          <a:srcRect r="4977"/>
          <a:stretch>
            <a:fillRect/>
          </a:stretch>
        </p:blipFill>
        <p:spPr bwMode="auto">
          <a:xfrm>
            <a:off x="331778" y="2516781"/>
            <a:ext cx="1210149" cy="1035008"/>
          </a:xfrm>
          <a:prstGeom prst="rect">
            <a:avLst/>
          </a:prstGeom>
          <a:noFill/>
        </p:spPr>
      </p:pic>
      <p:sp>
        <p:nvSpPr>
          <p:cNvPr id="92" name="Tekstboks 174"/>
          <p:cNvSpPr txBox="1">
            <a:spLocks noChangeArrowheads="1"/>
          </p:cNvSpPr>
          <p:nvPr/>
        </p:nvSpPr>
        <p:spPr bwMode="auto">
          <a:xfrm>
            <a:off x="344185" y="3544852"/>
            <a:ext cx="1158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rtl="0"/>
            <a:r>
              <a:rPr lang="da-DK" sz="1600" b="1" kern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Food</a:t>
            </a:r>
            <a:endParaRPr lang="da-DK" sz="1600" b="1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7172" name="Picture 4" descr="http://www.selectism.com/news/wp-content/uploads/2009/01/the-gap-pantone-t-shirt-shop-01.jpg"/>
          <p:cNvPicPr>
            <a:picLocks noChangeAspect="1" noChangeArrowheads="1"/>
          </p:cNvPicPr>
          <p:nvPr/>
        </p:nvPicPr>
        <p:blipFill>
          <a:blip r:embed="rId3" cstate="print"/>
          <a:srcRect l="25081" t="12926" r="9395" b="965"/>
          <a:stretch>
            <a:fillRect/>
          </a:stretch>
        </p:blipFill>
        <p:spPr bwMode="auto">
          <a:xfrm>
            <a:off x="400600" y="4981306"/>
            <a:ext cx="1096843" cy="963634"/>
          </a:xfrm>
          <a:prstGeom prst="rect">
            <a:avLst/>
          </a:prstGeom>
          <a:noFill/>
        </p:spPr>
      </p:pic>
      <p:pic>
        <p:nvPicPr>
          <p:cNvPr id="7176" name="Picture 8" descr="http://graphics8.nytimes.com/images/2009/06/17/technology/bits_lapto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93" y="4118055"/>
            <a:ext cx="1278570" cy="79910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956310" y="2318184"/>
            <a:ext cx="18369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80"/>
              </a:lnSpc>
              <a:buClr>
                <a:srgbClr val="FFFFFF"/>
              </a:buClr>
            </a:pPr>
            <a:r>
              <a:rPr lang="en-US" sz="1600" b="1" dirty="0" smtClean="0">
                <a:solidFill>
                  <a:srgbClr val="015F85"/>
                </a:solidFill>
                <a:latin typeface="Arial" pitchFamily="34" charset="0"/>
                <a:cs typeface="Arial" pitchFamily="34" charset="0"/>
              </a:rPr>
              <a:t>Today’s Baseline</a:t>
            </a:r>
            <a:endParaRPr lang="en-US" sz="1600" b="1" dirty="0">
              <a:solidFill>
                <a:srgbClr val="015F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46047" y="2342328"/>
            <a:ext cx="2159910" cy="367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95000"/>
              </a:lnSpc>
              <a:spcBef>
                <a:spcPts val="1200"/>
              </a:spcBef>
              <a:buClr>
                <a:srgbClr val="FFFFFF"/>
              </a:buClr>
            </a:pPr>
            <a:endParaRPr lang="en-US" sz="1600" b="1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>
              <a:lnSpc>
                <a:spcPct val="95000"/>
              </a:lnSpc>
              <a:spcBef>
                <a:spcPts val="1200"/>
              </a:spcBef>
              <a:buClr>
                <a:srgbClr val="FFFFFF"/>
              </a:buClr>
            </a:pPr>
            <a:r>
              <a:rPr lang="en-US" sz="1600" b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16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Store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Self-checkout</a:t>
            </a:r>
            <a:endParaRPr lang="en-US" sz="16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Loyalty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offers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Price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check / lookup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Self-scanning</a:t>
            </a:r>
            <a:endParaRPr lang="en-US" sz="16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>
              <a:lnSpc>
                <a:spcPct val="95000"/>
              </a:lnSpc>
              <a:spcBef>
                <a:spcPts val="1200"/>
              </a:spcBef>
              <a:buClr>
                <a:srgbClr val="FFFFFF"/>
              </a:buClr>
            </a:pPr>
            <a:r>
              <a:rPr lang="en-US" sz="16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The Web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Product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search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Price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comparison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Peer </a:t>
            </a:r>
            <a:r>
              <a:rPr lang="en-US" sz="16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reviews</a:t>
            </a: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Personalized </a:t>
            </a: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offers</a:t>
            </a:r>
            <a:endParaRPr lang="en-US" sz="16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74625" indent="-174625" algn="l" rtl="0">
              <a:lnSpc>
                <a:spcPct val="95000"/>
              </a:lnSpc>
              <a:spcBef>
                <a:spcPts val="200"/>
              </a:spcBef>
              <a:buClr>
                <a:srgbClr val="FFFFFF"/>
              </a:buClr>
              <a:buFont typeface="Wingdings" pitchFamily="2" charset="2"/>
              <a:buChar char="§"/>
            </a:pP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One-click </a:t>
            </a:r>
            <a:r>
              <a:rPr lang="en-US" sz="16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checkout</a:t>
            </a:r>
            <a:endParaRPr lang="en-US" sz="16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19088" y="1363663"/>
            <a:ext cx="3944228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860121" y="4046538"/>
            <a:ext cx="3944228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68830" y="1363663"/>
            <a:ext cx="3944228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19088" y="4046538"/>
            <a:ext cx="3944228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420" name="Rectangle 19"/>
          <p:cNvSpPr>
            <a:spLocks noChangeArrowheads="1"/>
          </p:cNvSpPr>
          <p:nvPr/>
        </p:nvSpPr>
        <p:spPr bwMode="auto">
          <a:xfrm>
            <a:off x="3417888" y="0"/>
            <a:ext cx="22844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defTabSz="814388">
              <a:lnSpc>
                <a:spcPct val="95000"/>
              </a:lnSpc>
              <a:spcBef>
                <a:spcPct val="50000"/>
              </a:spcBef>
              <a:buClr>
                <a:srgbClr val="0183B7"/>
              </a:buClr>
              <a:buSzPct val="100000"/>
              <a:buFont typeface="Wingdings" pitchFamily="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454025" y="1628775"/>
            <a:ext cx="165917" cy="35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defTabSz="814388"/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493713" y="4486275"/>
            <a:ext cx="165917" cy="35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>
            <a:spAutoFit/>
          </a:bodyPr>
          <a:lstStyle/>
          <a:p>
            <a:pPr algn="ctr" defTabSz="814388"/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0" descr="42-20047673 re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563" y="2919766"/>
            <a:ext cx="2453638" cy="17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49723" y="1454335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 Brand Promise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9612" y="148046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Customer Experience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3406" y="1860727"/>
            <a:ext cx="37490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Which net-like experiences will deliver brand promise in stores? </a:t>
            </a:r>
          </a:p>
          <a:p>
            <a:pPr marL="173038" lvl="2" indent="-173038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What’s the tech roadmap?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4011" y="4133628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Operations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723" y="41336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 Business Value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844" y="4467499"/>
            <a:ext cx="37533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How can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mashop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solutions             reinvigorate your store?</a:t>
            </a:r>
          </a:p>
          <a:p>
            <a:pPr marL="174625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How can they increase basket size, stock turnover, margins?</a:t>
            </a:r>
          </a:p>
          <a:p>
            <a:pPr marL="174625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How will shopper self-discovery optimize labor allocation?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January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74910" y="2064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Business and Technology Questions To Ask for My Shopping, My Way</a:t>
            </a:r>
            <a:endParaRPr lang="en-US" dirty="0"/>
          </a:p>
        </p:txBody>
      </p:sp>
      <p:pic>
        <p:nvPicPr>
          <p:cNvPr id="31" name="Picture 30" descr="Cisco_PPT_Arrow_blue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4" y="1964715"/>
            <a:ext cx="400071" cy="342918"/>
          </a:xfrm>
          <a:prstGeom prst="rect">
            <a:avLst/>
          </a:prstGeom>
        </p:spPr>
      </p:pic>
      <p:pic>
        <p:nvPicPr>
          <p:cNvPr id="32" name="Picture 31" descr="Cisco_PPT_Arrow_blue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374258" y="5186891"/>
            <a:ext cx="400071" cy="342918"/>
          </a:xfrm>
          <a:prstGeom prst="rect">
            <a:avLst/>
          </a:prstGeom>
        </p:spPr>
      </p:pic>
      <p:pic>
        <p:nvPicPr>
          <p:cNvPr id="35" name="Picture 34" descr="Cisco_PPT_Arrow_blue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828542" y="3618266"/>
            <a:ext cx="400071" cy="342918"/>
          </a:xfrm>
          <a:prstGeom prst="rect">
            <a:avLst/>
          </a:prstGeom>
        </p:spPr>
      </p:pic>
      <p:pic>
        <p:nvPicPr>
          <p:cNvPr id="36" name="Picture 35" descr="Cisco_PPT_Arrow_blue_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19021" y="3614081"/>
            <a:ext cx="400071" cy="3429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57202" y="1848577"/>
            <a:ext cx="37751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What’s the differentiating brand promise?</a:t>
            </a:r>
          </a:p>
          <a:p>
            <a:pPr marL="185738" indent="-185738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Where are customers digitally active?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98724" y="4455669"/>
            <a:ext cx="38760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9025" lvl="2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How can labor be reallocated / optimized?</a:t>
            </a:r>
          </a:p>
          <a:p>
            <a:pPr marL="174625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Which infrastructure improvements will be required?</a:t>
            </a:r>
          </a:p>
          <a:p>
            <a:pPr marL="174625" indent="-174625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How will CRM be delivered to all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touchpoints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099" y="1343025"/>
            <a:ext cx="6475911" cy="1857375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3200" dirty="0" smtClean="0"/>
              <a:t>I expect the Internet experience in the store </a:t>
            </a:r>
            <a:r>
              <a:rPr lang="en-US" sz="3200" i="1" dirty="0" smtClean="0"/>
              <a:t>and</a:t>
            </a:r>
            <a:r>
              <a:rPr lang="en-US" sz="3200" dirty="0" smtClean="0"/>
              <a:t> the store experience on the Internet.</a:t>
            </a:r>
            <a:endParaRPr lang="en-US" sz="3200" dirty="0"/>
          </a:p>
        </p:txBody>
      </p:sp>
      <p:pic>
        <p:nvPicPr>
          <p:cNvPr id="4" name="Picture 3" descr="Cisco_PPT_Quote_Gr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77" y="714635"/>
            <a:ext cx="1231963" cy="1206562"/>
          </a:xfrm>
          <a:prstGeom prst="rect">
            <a:avLst/>
          </a:prstGeom>
        </p:spPr>
      </p:pic>
      <p:pic>
        <p:nvPicPr>
          <p:cNvPr id="5" name="Picture 4" descr="Cisco_PPT_Quote_Gr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73760" y="2870200"/>
            <a:ext cx="1231963" cy="12065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34" y="36987"/>
            <a:ext cx="8229600" cy="1143000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83" y="1348092"/>
            <a:ext cx="8269004" cy="47089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Consumers’ behavior and expectations are being rapidly shaped                       by technology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This situation is accelerating retail commoditization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Cisco IBSG research indicates retailers can increase sales, grow conversion rates, and preserve margins by creating “</a:t>
            </a:r>
            <a:r>
              <a:rPr lang="en-US" sz="2000" dirty="0" err="1" smtClean="0"/>
              <a:t>mashops</a:t>
            </a:r>
            <a:r>
              <a:rPr lang="en-US" sz="2000" dirty="0" smtClean="0"/>
              <a:t>” that combine web-like experiences with the store shopping experience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research also shows retailers should focus on “calculating shoppers” (56% of population) rather than “extreme shoppers” (11% of population)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Several leading retailers are already creating </a:t>
            </a:r>
            <a:r>
              <a:rPr lang="en-US" sz="2000" dirty="0" err="1" smtClean="0"/>
              <a:t>mashop</a:t>
            </a:r>
            <a:r>
              <a:rPr lang="en-US" sz="2000" dirty="0" smtClean="0"/>
              <a:t> experiences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To begin, understand the experiences needed to enhance your brand promise, create a technology-based platform to deliver the needed experiences, and reassess / adjust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Retailers that fail to embrace </a:t>
            </a:r>
            <a:r>
              <a:rPr lang="en-US" sz="2000" dirty="0" err="1" smtClean="0"/>
              <a:t>mashop</a:t>
            </a:r>
            <a:r>
              <a:rPr lang="en-US" sz="2000" dirty="0" smtClean="0"/>
              <a:t> experiences will be more susceptible to commoditization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January 2011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22264" y="4137507"/>
            <a:ext cx="8509000" cy="2385213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219456" rIns="82124" bIns="41061"/>
          <a:lstStyle/>
          <a:p>
            <a:pPr defTabSz="814388" eaLnBrk="0" hangingPunct="0">
              <a:lnSpc>
                <a:spcPct val="85000"/>
              </a:lnSpc>
              <a:spcBef>
                <a:spcPct val="1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8299" t="15100" r="4" b="27747"/>
          <a:stretch>
            <a:fillRect/>
          </a:stretch>
        </p:blipFill>
        <p:spPr bwMode="auto">
          <a:xfrm>
            <a:off x="322262" y="1287672"/>
            <a:ext cx="8495235" cy="284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3170" y="46043"/>
            <a:ext cx="84690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Three Transitions Impacting Retail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94400" y="4164491"/>
            <a:ext cx="2937197" cy="1974341"/>
            <a:chOff x="293366" y="4119787"/>
            <a:chExt cx="2937197" cy="1974341"/>
          </a:xfrm>
        </p:grpSpPr>
        <p:sp>
          <p:nvSpPr>
            <p:cNvPr id="11" name="Rectangle 10"/>
            <p:cNvSpPr/>
            <p:nvPr/>
          </p:nvSpPr>
          <p:spPr>
            <a:xfrm>
              <a:off x="293366" y="4119787"/>
              <a:ext cx="28555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They’re Seeking Deals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568" y="4550798"/>
              <a:ext cx="2927995" cy="756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ts val="17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chemeClr val="accent1"/>
                  </a:solidFill>
                  <a:latin typeface="Arial Narrow" pitchFamily="34" charset="0"/>
                  <a:cs typeface="Arial" pitchFamily="34" charset="0"/>
                </a:rPr>
                <a:t>Shoppers flock back to the mall to hunt deals                    </a:t>
              </a: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—</a:t>
              </a:r>
              <a:r>
                <a:rPr lang="en-US" sz="1600" i="1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The New York Times</a:t>
              </a:r>
              <a:r>
                <a:rPr lang="en-US" sz="1600" i="1" dirty="0" smtClean="0">
                  <a:latin typeface="Arial Narrow" pitchFamily="34" charset="0"/>
                  <a:cs typeface="Arial" pitchFamily="34" charset="0"/>
                </a:rPr>
                <a:t>, </a:t>
              </a:r>
              <a:r>
                <a:rPr lang="en-US" sz="1600" dirty="0" smtClean="0">
                  <a:latin typeface="Arial Narrow" pitchFamily="34" charset="0"/>
                  <a:cs typeface="Arial" pitchFamily="34" charset="0"/>
                </a:rPr>
                <a:t>11/10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2569" y="5347770"/>
              <a:ext cx="2927994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ts val="17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chemeClr val="accent1"/>
                  </a:solidFill>
                  <a:latin typeface="Arial Narrow" pitchFamily="34" charset="0"/>
                  <a:cs typeface="Arial" pitchFamily="34" charset="0"/>
                </a:rPr>
                <a:t>Black Friday gains, but consumers stay nervous                                   </a:t>
              </a:r>
              <a:r>
                <a:rPr lang="en-US" sz="1600" dirty="0" smtClean="0">
                  <a:latin typeface="Arial Narrow" pitchFamily="34" charset="0"/>
                  <a:cs typeface="Arial" pitchFamily="34" charset="0"/>
                </a:rPr>
                <a:t>—MSNBC, 12/10</a:t>
              </a:r>
              <a:endParaRPr lang="en-US" sz="1600" dirty="0">
                <a:latin typeface="Arial Narrow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05777" y="4183287"/>
            <a:ext cx="3073789" cy="2077718"/>
            <a:chOff x="5988677" y="4183287"/>
            <a:chExt cx="3073789" cy="2077718"/>
          </a:xfrm>
        </p:grpSpPr>
        <p:sp>
          <p:nvSpPr>
            <p:cNvPr id="15" name="Rectangle 14"/>
            <p:cNvSpPr/>
            <p:nvPr/>
          </p:nvSpPr>
          <p:spPr>
            <a:xfrm>
              <a:off x="5988677" y="4183287"/>
              <a:ext cx="28719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Generational Impact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34471" y="4576198"/>
              <a:ext cx="2927995" cy="974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ts val="17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chemeClr val="accent1"/>
                  </a:solidFill>
                  <a:latin typeface="Arial Narrow" pitchFamily="34" charset="0"/>
                  <a:cs typeface="Arial" pitchFamily="34" charset="0"/>
                </a:rPr>
                <a:t>Bust of the baby-boomer economy: “generation spend” tightens belt                                         </a:t>
              </a:r>
              <a:r>
                <a:rPr lang="en-US" sz="1600" dirty="0" smtClean="0">
                  <a:latin typeface="Arial Narrow" pitchFamily="34" charset="0"/>
                  <a:cs typeface="Arial" pitchFamily="34" charset="0"/>
                </a:rPr>
                <a:t>—CNBC, 1/10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34472" y="5286807"/>
              <a:ext cx="2927994" cy="974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ts val="17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 dirty="0" smtClean="0">
                <a:latin typeface="Arial Narrow" pitchFamily="34" charset="0"/>
                <a:cs typeface="Arial" pitchFamily="34" charset="0"/>
              </a:endParaRPr>
            </a:p>
            <a:p>
              <a:pPr marL="174625" indent="-174625">
                <a:lnSpc>
                  <a:spcPts val="17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chemeClr val="accent1"/>
                  </a:solidFill>
                  <a:latin typeface="Arial Narrow" pitchFamily="34" charset="0"/>
                  <a:cs typeface="Arial" pitchFamily="34" charset="0"/>
                </a:rPr>
                <a:t>Gen X and Y pave way to economic recovery                                   </a:t>
              </a: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—</a:t>
              </a:r>
              <a:r>
                <a:rPr lang="en-US" sz="1600" dirty="0" err="1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Adweek</a:t>
              </a:r>
              <a:r>
                <a:rPr lang="en-US" sz="160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, 3/10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6009" y="4183287"/>
            <a:ext cx="262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Technology Adoption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200998" y="5267815"/>
            <a:ext cx="2068740" cy="46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163" y="4644053"/>
            <a:ext cx="292799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ts val="17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Mobile shopping clicks   with consumers, retailers                                                            </a:t>
            </a:r>
            <a:r>
              <a:rPr lang="en-US" sz="1600" i="1" dirty="0" smtClean="0">
                <a:latin typeface="Arial Narrow" pitchFamily="34" charset="0"/>
                <a:cs typeface="Arial" pitchFamily="34" charset="0"/>
              </a:rPr>
              <a:t>—Chicago Tribune, 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11/10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1163" y="5441025"/>
            <a:ext cx="3041147" cy="75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ts val="17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A high-tech edge on                 Black Friday                                             </a:t>
            </a:r>
            <a:r>
              <a:rPr lang="en-US" sz="1600" i="1" dirty="0" smtClean="0">
                <a:latin typeface="Arial Narrow" pitchFamily="34" charset="0"/>
                <a:cs typeface="Arial" pitchFamily="34" charset="0"/>
              </a:rPr>
              <a:t>—The Wall Street Journal, </a:t>
            </a:r>
            <a:r>
              <a:rPr lang="en-US" sz="1600" dirty="0" smtClean="0">
                <a:latin typeface="Arial Narrow" pitchFamily="34" charset="0"/>
                <a:cs typeface="Arial" pitchFamily="34" charset="0"/>
              </a:rPr>
              <a:t>11/10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-740322" y="5283568"/>
            <a:ext cx="2068742" cy="8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77862" y="6276975"/>
            <a:ext cx="8153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Sources: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The New York Times,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MSNBC,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Chicago Tribune, The Wall Street Journal,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CNBC,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Adweek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(all 2010)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4991308" y="5216360"/>
            <a:ext cx="1967823" cy="66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7394" y="2862100"/>
            <a:ext cx="5480088" cy="1143000"/>
          </a:xfrm>
        </p:spPr>
        <p:txBody>
          <a:bodyPr/>
          <a:lstStyle/>
          <a:p>
            <a:r>
              <a:rPr lang="en-US" dirty="0" smtClean="0"/>
              <a:t>According to the Research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5129147" y="1203766"/>
            <a:ext cx="3702116" cy="53777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530" y="1486150"/>
            <a:ext cx="4262672" cy="46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marL="173038" indent="-173038" defTabSz="814388" eaLnBrk="0" hangingPunct="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Consumers using more technology to help shop</a:t>
            </a:r>
          </a:p>
          <a:p>
            <a:pPr marL="173038" indent="-173038" defTabSz="814388" eaLnBrk="0" hangingPunct="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Tested hypotheses about the future of shopping</a:t>
            </a:r>
          </a:p>
          <a:p>
            <a:pPr marL="173038" indent="-173038" defTabSz="814388" eaLnBrk="0" hangingPunct="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ea typeface="ＭＳ Ｐゴシック"/>
                <a:cs typeface="Arial" pitchFamily="34" charset="0"/>
              </a:rPr>
              <a:t>Survey goals:</a:t>
            </a:r>
          </a:p>
          <a:p>
            <a:pPr marL="339725" lvl="1" indent="-165100" defTabSz="814388" eaLnBrk="0" hangingPunct="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Understand how / why consumers use technology</a:t>
            </a:r>
          </a:p>
          <a:p>
            <a:pPr marL="339725" lvl="1" indent="-165100" defTabSz="814388" eaLnBrk="0" hangingPunct="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Learn how technology is shaping consumers’ behavior / expectations</a:t>
            </a:r>
          </a:p>
          <a:p>
            <a:pPr marL="339725" lvl="1" indent="-165100" defTabSz="814388" eaLnBrk="0" hangingPunct="0">
              <a:lnSpc>
                <a:spcPct val="95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latin typeface="Arial" pitchFamily="34" charset="0"/>
                <a:ea typeface="ＭＳ Ｐゴシック"/>
                <a:cs typeface="Arial" pitchFamily="34" charset="0"/>
              </a:rPr>
              <a:t>Test delivery of technology-enabled shopping experiences that empower customers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2418" t="488" r="2051" b="4173"/>
          <a:stretch>
            <a:fillRect/>
          </a:stretch>
        </p:blipFill>
        <p:spPr bwMode="auto">
          <a:xfrm>
            <a:off x="5556067" y="1497875"/>
            <a:ext cx="2838997" cy="46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4910" y="20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</a:pPr>
            <a:r>
              <a:rPr lang="en-US" sz="3200" b="1" noProof="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Why Cisco Conducted the “My Shopping,  My Way” Shopper Survey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7862" y="6295967"/>
            <a:ext cx="4216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IBSG, 2010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261258" y="3065417"/>
            <a:ext cx="8570006" cy="3463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74910" y="20643"/>
            <a:ext cx="84690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en-US" sz="32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Technology Commoditizing Retail Due to Increased Data Access / Transparency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26457" y="3096320"/>
            <a:ext cx="2782499" cy="32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lnSpc>
                <a:spcPct val="80000"/>
              </a:lnSpc>
              <a:spcBef>
                <a:spcPts val="800"/>
              </a:spcBef>
              <a:buClr>
                <a:srgbClr val="015F85"/>
              </a:buClr>
              <a:buSzPct val="111000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Deal-seeking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time             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higher than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years ago</a:t>
            </a:r>
            <a:endParaRPr lang="en-US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 fontAlgn="base">
              <a:lnSpc>
                <a:spcPct val="80000"/>
              </a:lnSpc>
              <a:spcBef>
                <a:spcPts val="800"/>
              </a:spcBef>
              <a:buClr>
                <a:srgbClr val="015F85"/>
              </a:buClr>
              <a:buSzPct val="111000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Deal-seeking time to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increase in 2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years</a:t>
            </a:r>
            <a:endParaRPr lang="en-US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 fontAlgn="base">
              <a:lnSpc>
                <a:spcPct val="80000"/>
              </a:lnSpc>
              <a:spcBef>
                <a:spcPts val="800"/>
              </a:spcBef>
              <a:buClr>
                <a:srgbClr val="015F85"/>
              </a:buClr>
              <a:buSzPct val="111000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Have used group buying sites</a:t>
            </a:r>
          </a:p>
          <a:p>
            <a:pPr algn="l" rtl="0" fontAlgn="base">
              <a:lnSpc>
                <a:spcPct val="80000"/>
              </a:lnSpc>
              <a:spcBef>
                <a:spcPts val="800"/>
              </a:spcBef>
              <a:buClr>
                <a:srgbClr val="015F85"/>
              </a:buClr>
              <a:buSzPct val="111000"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Have used retailer Facebook sites</a:t>
            </a:r>
          </a:p>
          <a:p>
            <a:pPr algn="l" rtl="0" fontAlgn="base">
              <a:lnSpc>
                <a:spcPct val="80000"/>
              </a:lnSpc>
              <a:spcBef>
                <a:spcPts val="800"/>
              </a:spcBef>
              <a:buClr>
                <a:srgbClr val="015F85"/>
              </a:buClr>
              <a:buSzPct val="111000"/>
            </a:pPr>
            <a:r>
              <a:rPr lang="en-US" b="1" dirty="0">
                <a:latin typeface="Arial" pitchFamily="34" charset="0"/>
                <a:ea typeface="+mn-ea"/>
                <a:cs typeface="Arial" pitchFamily="34" charset="0"/>
              </a:rPr>
              <a:t>Have used coupon- sharing sites</a:t>
            </a:r>
          </a:p>
          <a:p>
            <a:pPr algn="l" rtl="0" fontAlgn="base">
              <a:lnSpc>
                <a:spcPct val="80000"/>
              </a:lnSpc>
              <a:spcBef>
                <a:spcPts val="800"/>
              </a:spcBef>
              <a:buClr>
                <a:srgbClr val="015F85"/>
              </a:buClr>
              <a:buSzPct val="111000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Use iPhones / Android devices</a:t>
            </a: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3039287" y="1234438"/>
            <a:ext cx="2808053" cy="529699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219456" rIns="82124" bIns="41061"/>
          <a:lstStyle/>
          <a:p>
            <a:pPr algn="l" defTabSz="814388" rtl="0" eaLnBrk="0" hangingPunct="0">
              <a:lnSpc>
                <a:spcPct val="85000"/>
              </a:lnSpc>
              <a:spcBef>
                <a:spcPct val="10000"/>
              </a:spcBef>
              <a:buClr>
                <a:srgbClr val="D7EAD1"/>
              </a:buClr>
              <a:buFont typeface="Wingdings" pitchFamily="2" charset="2"/>
              <a:buChar char="§"/>
            </a:pPr>
            <a:endParaRPr lang="en-GB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5952801" y="1238796"/>
            <a:ext cx="2808053" cy="529699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82124" tIns="219456" rIns="82124" bIns="41061"/>
          <a:lstStyle/>
          <a:p>
            <a:pPr algn="l" defTabSz="814388" rtl="0" eaLnBrk="0" hangingPunct="0">
              <a:lnSpc>
                <a:spcPct val="85000"/>
              </a:lnSpc>
              <a:spcBef>
                <a:spcPct val="10000"/>
              </a:spcBef>
              <a:buClr>
                <a:srgbClr val="D7EAD1"/>
              </a:buClr>
              <a:buFont typeface="Wingdings" pitchFamily="2" charset="2"/>
              <a:buChar char="§"/>
            </a:pPr>
            <a:endParaRPr lang="en-GB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8850" name="Picture 2" descr="http://experiencedynamics.blogs.com/photos/uncategorized/2008/08/27/user_happy.jpg"/>
          <p:cNvPicPr>
            <a:picLocks noChangeAspect="1" noChangeArrowheads="1"/>
          </p:cNvPicPr>
          <p:nvPr/>
        </p:nvPicPr>
        <p:blipFill>
          <a:blip r:embed="rId3"/>
          <a:srcRect r="11364" b="8758"/>
          <a:stretch>
            <a:fillRect/>
          </a:stretch>
        </p:blipFill>
        <p:spPr bwMode="auto">
          <a:xfrm>
            <a:off x="3840188" y="1811837"/>
            <a:ext cx="1238723" cy="7824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65417" y="1256571"/>
            <a:ext cx="27606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75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Calculating Shoppers (</a:t>
            </a:r>
            <a:r>
              <a:rPr lang="en-US" sz="175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56%)</a:t>
            </a:r>
            <a:endParaRPr lang="en-US" sz="175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15" descr="iPhone_barcode_scanner.jpg"/>
          <p:cNvPicPr>
            <a:picLocks noChangeAspect="1" noChangeArrowheads="1"/>
          </p:cNvPicPr>
          <p:nvPr/>
        </p:nvPicPr>
        <p:blipFill>
          <a:blip r:embed="rId4"/>
          <a:srcRect b="13656"/>
          <a:stretch>
            <a:fillRect/>
          </a:stretch>
        </p:blipFill>
        <p:spPr bwMode="auto">
          <a:xfrm>
            <a:off x="6809564" y="1811837"/>
            <a:ext cx="1143436" cy="78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65373" y="1256805"/>
            <a:ext cx="27780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700"/>
              </a:lnSpc>
            </a:pPr>
            <a:r>
              <a:rPr lang="en-US" sz="175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Extreme Shoppers (</a:t>
            </a:r>
            <a:r>
              <a:rPr lang="en-US" sz="175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11%)</a:t>
            </a:r>
            <a:endParaRPr lang="en-US" sz="175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8177" y="3082377"/>
            <a:ext cx="6764198" cy="314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9000"/>
              </a:lnSpc>
              <a:spcBef>
                <a:spcPts val="1200"/>
              </a:spcBef>
            </a:pP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      66%		             	       73%</a:t>
            </a:r>
            <a:endParaRPr lang="en-US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>
              <a:lnSpc>
                <a:spcPct val="139000"/>
              </a:lnSpc>
              <a:spcBef>
                <a:spcPts val="1200"/>
              </a:spcBef>
            </a:pP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      51%		             	       61%</a:t>
            </a:r>
            <a:endParaRPr lang="en-US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>
              <a:lnSpc>
                <a:spcPct val="139000"/>
              </a:lnSpc>
              <a:spcBef>
                <a:spcPts val="1200"/>
              </a:spcBef>
            </a:pP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      23%		             	       42%</a:t>
            </a:r>
            <a:endParaRPr lang="en-US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l" rtl="0">
              <a:lnSpc>
                <a:spcPct val="139000"/>
              </a:lnSpc>
              <a:spcBef>
                <a:spcPts val="1200"/>
              </a:spcBef>
            </a:pPr>
            <a:r>
              <a:rPr lang="en-US" b="1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		      31%		             	       56%</a:t>
            </a:r>
          </a:p>
          <a:p>
            <a:pPr algn="l" rtl="0">
              <a:lnSpc>
                <a:spcPct val="139000"/>
              </a:lnSpc>
              <a:spcBef>
                <a:spcPts val="1200"/>
              </a:spcBef>
            </a:pPr>
            <a:r>
              <a:rPr lang="en-US" b="1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		      33%		            	       60%</a:t>
            </a:r>
          </a:p>
          <a:p>
            <a:pPr algn="l" rtl="0">
              <a:lnSpc>
                <a:spcPct val="139000"/>
              </a:lnSpc>
              <a:spcBef>
                <a:spcPts val="1200"/>
              </a:spcBef>
            </a:pP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      18%		            	       65%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77127" y="2610266"/>
            <a:ext cx="24234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500"/>
              </a:lnSpc>
            </a:pPr>
            <a:r>
              <a:rPr lang="en-US" sz="1400" b="1" kern="1200" dirty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Gen Y (32%), Gen X (39%), Boomers/Silvers (29%)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2790" y="2610266"/>
            <a:ext cx="2751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1500"/>
              </a:lnSpc>
            </a:pPr>
            <a:r>
              <a:rPr lang="en-US" sz="1400" b="1" kern="1200" dirty="0">
                <a:solidFill>
                  <a:prstClr val="black"/>
                </a:solidFill>
                <a:latin typeface="Arial Narrow" pitchFamily="34" charset="0"/>
                <a:ea typeface="+mn-ea"/>
                <a:cs typeface="Arial" pitchFamily="34" charset="0"/>
              </a:rPr>
              <a:t>Gen Y (58%), Gen X (30%),   Boomers/Silvers (12%)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7862" y="6290417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Source: Cisco IBSG</a:t>
            </a:r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Research &amp; Economics </a:t>
            </a:r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Practice, </a:t>
            </a:r>
            <a:r>
              <a:rPr lang="en-US" sz="1200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2010. Note: U.S. respondents. 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pinellasnewsboy.com/files/2009/05/money-b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59" y="1781403"/>
            <a:ext cx="925286" cy="925286"/>
          </a:xfrm>
          <a:prstGeom prst="rect">
            <a:avLst/>
          </a:prstGeom>
          <a:noFill/>
        </p:spPr>
      </p:pic>
      <p:pic>
        <p:nvPicPr>
          <p:cNvPr id="9" name="Picture 16" descr="http://blog.wolfram.com/images/carlson/cloc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72" y="3048002"/>
            <a:ext cx="888763" cy="886294"/>
          </a:xfrm>
          <a:prstGeom prst="rect">
            <a:avLst/>
          </a:prstGeom>
          <a:noFill/>
        </p:spPr>
      </p:pic>
      <p:pic>
        <p:nvPicPr>
          <p:cNvPr id="78860" name="Picture 12" descr="http://www.webdesign-guru.co.uk/icon/wp-content/uploads/qualit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166" y="4443022"/>
            <a:ext cx="973116" cy="97311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257800" y="3048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top reasons for using technology in shopping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674910" y="20643"/>
            <a:ext cx="8164290" cy="1143000"/>
          </a:xfrm>
        </p:spPr>
        <p:txBody>
          <a:bodyPr/>
          <a:lstStyle/>
          <a:p>
            <a:r>
              <a:rPr lang="en-US" dirty="0" smtClean="0"/>
              <a:t>Top Reasons Consumers Use Technology for Shopping</a:t>
            </a:r>
            <a:endParaRPr lang="en-US" dirty="0"/>
          </a:p>
        </p:txBody>
      </p:sp>
      <p:sp>
        <p:nvSpPr>
          <p:cNvPr id="32" name="Content Placeholder 5"/>
          <p:cNvSpPr>
            <a:spLocks noGrp="1"/>
          </p:cNvSpPr>
          <p:nvPr>
            <p:ph idx="1"/>
          </p:nvPr>
        </p:nvSpPr>
        <p:spPr>
          <a:xfrm>
            <a:off x="1349504" y="2015283"/>
            <a:ext cx="7794496" cy="353327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Find lowest price: 63%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Save time: 47%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Find best selection: 26%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dirty="0" smtClean="0"/>
              <a:t>  	Find best-quality product: 25%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 Research &amp; Economics Practice, 2010. Note: U.S. respondents.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803400" y="137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8139" y="5804147"/>
            <a:ext cx="191738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Sample Size =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1,000 U.S. consumers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 descr="chartTitleString"/>
          <p:cNvSpPr txBox="1">
            <a:spLocks noChangeArrowheads="1"/>
          </p:cNvSpPr>
          <p:nvPr/>
        </p:nvSpPr>
        <p:spPr bwMode="auto">
          <a:xfrm>
            <a:off x="322217" y="1295400"/>
            <a:ext cx="850904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Which of the following are the three most important sources of information that you use to help make buying decisions?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825143" y="3639204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825143" y="2567656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825143" y="2037461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822630" y="5303148"/>
            <a:ext cx="829547" cy="3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Friends / Family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737831" y="5227445"/>
            <a:ext cx="8153270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V="1">
            <a:off x="814030" y="1973296"/>
            <a:ext cx="4575" cy="3254149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 flipV="1">
            <a:off x="5942896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V="1">
            <a:off x="1674070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V="1">
            <a:off x="3808483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4519954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738642" y="4172299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738642" y="2032699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04800" y="2989664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04800" y="2455619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04800" y="1921574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60%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355" y="5125846"/>
            <a:ext cx="11381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5" name="Title 27"/>
          <p:cNvSpPr>
            <a:spLocks noGrp="1"/>
          </p:cNvSpPr>
          <p:nvPr>
            <p:ph type="title"/>
          </p:nvPr>
        </p:nvSpPr>
        <p:spPr>
          <a:xfrm>
            <a:off x="674910" y="20643"/>
            <a:ext cx="8129456" cy="1143000"/>
          </a:xfrm>
        </p:spPr>
        <p:txBody>
          <a:bodyPr/>
          <a:lstStyle/>
          <a:p>
            <a:r>
              <a:rPr lang="en-US" dirty="0" smtClean="0"/>
              <a:t>Technology Is Reshaping How Shoppers Make Buying Decisions…</a:t>
            </a:r>
            <a:endParaRPr lang="en-US" dirty="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304800" y="3523709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304800" y="4057754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304800" y="4591799"/>
            <a:ext cx="41036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814388" eaLnBrk="0" hangingPunct="0">
              <a:lnSpc>
                <a:spcPct val="9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>
            <a:off x="738642" y="3102499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>
            <a:off x="738642" y="2567599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>
            <a:off x="738642" y="4707200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738642" y="3637399"/>
            <a:ext cx="90487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>
            <a:off x="825143" y="3104306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>
            <a:off x="825143" y="4179769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43"/>
          <p:cNvSpPr>
            <a:spLocks noChangeShapeType="1"/>
          </p:cNvSpPr>
          <p:nvPr/>
        </p:nvSpPr>
        <p:spPr bwMode="auto">
          <a:xfrm>
            <a:off x="825143" y="4706638"/>
            <a:ext cx="8006119" cy="0"/>
          </a:xfrm>
          <a:prstGeom prst="line">
            <a:avLst/>
          </a:prstGeom>
          <a:noFill/>
          <a:ln w="793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492783" y="3686547"/>
            <a:ext cx="466200" cy="1536908"/>
          </a:xfrm>
          <a:prstGeom prst="rect">
            <a:avLst/>
          </a:prstGeom>
          <a:solidFill>
            <a:srgbClr val="03B6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920709" y="3950163"/>
            <a:ext cx="465403" cy="1273292"/>
          </a:xfrm>
          <a:prstGeom prst="rect">
            <a:avLst/>
          </a:prstGeom>
          <a:solidFill>
            <a:srgbClr val="03B6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347041" y="4106918"/>
            <a:ext cx="465403" cy="1116538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6773373" y="4490093"/>
            <a:ext cx="465403" cy="733361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064857" y="2042991"/>
            <a:ext cx="466200" cy="3180464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1123360" y="2064802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60%</a:t>
            </a:r>
            <a:endParaRPr 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206746" y="3810825"/>
            <a:ext cx="466200" cy="1412629"/>
          </a:xfrm>
          <a:prstGeom prst="rect">
            <a:avLst/>
          </a:prstGeom>
          <a:solidFill>
            <a:srgbClr val="03B6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4633875" y="4019831"/>
            <a:ext cx="465403" cy="1203624"/>
          </a:xfrm>
          <a:prstGeom prst="rect">
            <a:avLst/>
          </a:prstGeom>
          <a:solidFill>
            <a:srgbClr val="03B6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060207" y="4237546"/>
            <a:ext cx="465403" cy="981547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7486539" y="4655557"/>
            <a:ext cx="465403" cy="563536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778820" y="3686547"/>
            <a:ext cx="466200" cy="1536908"/>
          </a:xfrm>
          <a:prstGeom prst="rect">
            <a:avLst/>
          </a:prstGeom>
          <a:solidFill>
            <a:srgbClr val="03B6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8199705" y="4707808"/>
            <a:ext cx="465403" cy="515632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1840283" y="3725417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29%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2558768" y="3721055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29%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3270023" y="3836994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27%</a:t>
            </a:r>
            <a:endParaRPr 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3986946" y="3982316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24%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4705431" y="4047626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23%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" name="AutoShape 38"/>
          <p:cNvSpPr>
            <a:spLocks/>
          </p:cNvSpPr>
          <p:nvPr/>
        </p:nvSpPr>
        <p:spPr bwMode="auto">
          <a:xfrm rot="16200000">
            <a:off x="3251955" y="1861402"/>
            <a:ext cx="350255" cy="3265197"/>
          </a:xfrm>
          <a:prstGeom prst="rightBrace">
            <a:avLst>
              <a:gd name="adj1" fmla="val 50893"/>
              <a:gd name="adj2" fmla="val 50000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84" name="Text Box 5" descr="chartTitleString"/>
          <p:cNvSpPr txBox="1">
            <a:spLocks noChangeArrowheads="1"/>
          </p:cNvSpPr>
          <p:nvPr/>
        </p:nvSpPr>
        <p:spPr bwMode="auto">
          <a:xfrm>
            <a:off x="1820094" y="2219336"/>
            <a:ext cx="3335383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 reviews more important than in-store employees, traditional media, and social networking </a:t>
            </a:r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5403893" y="4135046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21%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122378" y="4261314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19%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6833633" y="4507893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14%</a:t>
            </a:r>
            <a:endParaRPr lang="en-US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7550556" y="4679342"/>
            <a:ext cx="32579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11%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8269041" y="4727234"/>
            <a:ext cx="33502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10%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1638485" y="5303148"/>
            <a:ext cx="764636" cy="45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Online professional reviews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1" name="Line 24"/>
          <p:cNvSpPr>
            <a:spLocks noChangeShapeType="1"/>
          </p:cNvSpPr>
          <p:nvPr/>
        </p:nvSpPr>
        <p:spPr bwMode="auto">
          <a:xfrm flipV="1">
            <a:off x="6654367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 flipV="1">
            <a:off x="2385541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3097012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 flipV="1">
            <a:off x="5231425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Line 24"/>
          <p:cNvSpPr>
            <a:spLocks noChangeShapeType="1"/>
          </p:cNvSpPr>
          <p:nvPr/>
        </p:nvSpPr>
        <p:spPr bwMode="auto">
          <a:xfrm flipV="1">
            <a:off x="8077306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 flipV="1">
            <a:off x="7365838" y="5232980"/>
            <a:ext cx="0" cy="61912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3119410" y="5303148"/>
            <a:ext cx="702792" cy="3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Data on mfg. sites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3785213" y="5303148"/>
            <a:ext cx="789100" cy="45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In-store product displays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4536040" y="5303148"/>
            <a:ext cx="691748" cy="9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Online reviews (store-based retailer sites)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5130762" y="5303148"/>
            <a:ext cx="945220" cy="3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In-store employees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" name="Rectangle 9"/>
          <p:cNvSpPr>
            <a:spLocks noChangeArrowheads="1"/>
          </p:cNvSpPr>
          <p:nvPr/>
        </p:nvSpPr>
        <p:spPr bwMode="auto">
          <a:xfrm>
            <a:off x="5815415" y="5303148"/>
            <a:ext cx="94522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Print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" name="Rectangle 9"/>
          <p:cNvSpPr>
            <a:spLocks noChangeArrowheads="1"/>
          </p:cNvSpPr>
          <p:nvPr/>
        </p:nvSpPr>
        <p:spPr bwMode="auto">
          <a:xfrm>
            <a:off x="6685019" y="5303148"/>
            <a:ext cx="626482" cy="7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Customer reviews on blogs, message boards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5" name="Rectangle 9"/>
          <p:cNvSpPr>
            <a:spLocks noChangeArrowheads="1"/>
          </p:cNvSpPr>
          <p:nvPr/>
        </p:nvSpPr>
        <p:spPr bwMode="auto">
          <a:xfrm>
            <a:off x="7323830" y="5303148"/>
            <a:ext cx="850749" cy="6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Customer reviews on social networks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6" name="Rectangle 9"/>
          <p:cNvSpPr>
            <a:spLocks noChangeArrowheads="1"/>
          </p:cNvSpPr>
          <p:nvPr/>
        </p:nvSpPr>
        <p:spPr bwMode="auto">
          <a:xfrm>
            <a:off x="7976722" y="5303148"/>
            <a:ext cx="94522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TV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7" name="Rectangle 9"/>
          <p:cNvSpPr>
            <a:spLocks noChangeArrowheads="1"/>
          </p:cNvSpPr>
          <p:nvPr/>
        </p:nvSpPr>
        <p:spPr bwMode="auto">
          <a:xfrm>
            <a:off x="2428947" y="5303148"/>
            <a:ext cx="665803" cy="9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14388" eaLnBrk="0" hangingPunct="0">
              <a:lnSpc>
                <a:spcPct val="75000"/>
              </a:lnSpc>
            </a:pPr>
            <a:r>
              <a:rPr lang="en-US" sz="1300" dirty="0" smtClean="0">
                <a:latin typeface="Arial Narrow" pitchFamily="34" charset="0"/>
                <a:cs typeface="Arial" pitchFamily="34" charset="0"/>
              </a:rPr>
              <a:t>Customer reviews (online- only retailer sites)</a:t>
            </a:r>
            <a:endParaRPr lang="en-US" sz="13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677862" y="6276975"/>
            <a:ext cx="6738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Cisco IBSG Research &amp; Economics Practice, 2010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SG_PPT2007_Template_Light_FY11">
  <a:themeElements>
    <a:clrScheme name="IBSG 2010 Colors">
      <a:dk1>
        <a:sysClr val="windowText" lastClr="000000"/>
      </a:dk1>
      <a:lt1>
        <a:srgbClr val="FFFFFF"/>
      </a:lt1>
      <a:dk2>
        <a:srgbClr val="015F85"/>
      </a:dk2>
      <a:lt2>
        <a:srgbClr val="497E2E"/>
      </a:lt2>
      <a:accent1>
        <a:srgbClr val="015F85"/>
      </a:accent1>
      <a:accent2>
        <a:srgbClr val="47B0D5"/>
      </a:accent2>
      <a:accent3>
        <a:srgbClr val="497E2E"/>
      </a:accent3>
      <a:accent4>
        <a:srgbClr val="99D07E"/>
      </a:accent4>
      <a:accent5>
        <a:srgbClr val="61616B"/>
      </a:accent5>
      <a:accent6>
        <a:srgbClr val="C0C0C0"/>
      </a:accent6>
      <a:hlink>
        <a:srgbClr val="47B0D5"/>
      </a:hlink>
      <a:folHlink>
        <a:srgbClr val="D7E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BSG PPT White Template_Q1FY11[2]">
  <a:themeElements>
    <a:clrScheme name="IBSG Color Palette">
      <a:dk1>
        <a:srgbClr val="000000"/>
      </a:dk1>
      <a:lt1>
        <a:srgbClr val="FFFFFF"/>
      </a:lt1>
      <a:dk2>
        <a:srgbClr val="015F85"/>
      </a:dk2>
      <a:lt2>
        <a:srgbClr val="497E2E"/>
      </a:lt2>
      <a:accent1>
        <a:srgbClr val="0183B7"/>
      </a:accent1>
      <a:accent2>
        <a:srgbClr val="68B442"/>
      </a:accent2>
      <a:accent3>
        <a:srgbClr val="8E8E95"/>
      </a:accent3>
      <a:accent4>
        <a:srgbClr val="B21A1A"/>
      </a:accent4>
      <a:accent5>
        <a:srgbClr val="7F44C6"/>
      </a:accent5>
      <a:accent6>
        <a:srgbClr val="721E51"/>
      </a:accent6>
      <a:hlink>
        <a:srgbClr val="1FBDFD"/>
      </a:hlink>
      <a:folHlink>
        <a:srgbClr val="D7EAD1"/>
      </a:folHlink>
    </a:clrScheme>
    <a:fontScheme name="cisco_from_test_dark_master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sco_from_test_dark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_from_test_dark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_from_test_dark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_from_test_dark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_from_test_dark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_from_test_dark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_from_test_dark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_from_test_dark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_from_test_dark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_from_test_dark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_from_test_dark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_from_test_dark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BSG_PPT2007_Template_Light_FY11">
  <a:themeElements>
    <a:clrScheme name="IBSG 2010 Colors">
      <a:dk1>
        <a:sysClr val="windowText" lastClr="000000"/>
      </a:dk1>
      <a:lt1>
        <a:srgbClr val="FFFFFF"/>
      </a:lt1>
      <a:dk2>
        <a:srgbClr val="015F85"/>
      </a:dk2>
      <a:lt2>
        <a:srgbClr val="497E2E"/>
      </a:lt2>
      <a:accent1>
        <a:srgbClr val="015F85"/>
      </a:accent1>
      <a:accent2>
        <a:srgbClr val="47B0D5"/>
      </a:accent2>
      <a:accent3>
        <a:srgbClr val="497E2E"/>
      </a:accent3>
      <a:accent4>
        <a:srgbClr val="99D07E"/>
      </a:accent4>
      <a:accent5>
        <a:srgbClr val="61616B"/>
      </a:accent5>
      <a:accent6>
        <a:srgbClr val="C0C0C0"/>
      </a:accent6>
      <a:hlink>
        <a:srgbClr val="47B0D5"/>
      </a:hlink>
      <a:folHlink>
        <a:srgbClr val="D7E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IBSG_PPT2007_Template_Light_FY11">
  <a:themeElements>
    <a:clrScheme name="IBSG 2010 Colors">
      <a:dk1>
        <a:sysClr val="windowText" lastClr="000000"/>
      </a:dk1>
      <a:lt1>
        <a:srgbClr val="FFFFFF"/>
      </a:lt1>
      <a:dk2>
        <a:srgbClr val="015F85"/>
      </a:dk2>
      <a:lt2>
        <a:srgbClr val="497E2E"/>
      </a:lt2>
      <a:accent1>
        <a:srgbClr val="015F85"/>
      </a:accent1>
      <a:accent2>
        <a:srgbClr val="47B0D5"/>
      </a:accent2>
      <a:accent3>
        <a:srgbClr val="497E2E"/>
      </a:accent3>
      <a:accent4>
        <a:srgbClr val="99D07E"/>
      </a:accent4>
      <a:accent5>
        <a:srgbClr val="61616B"/>
      </a:accent5>
      <a:accent6>
        <a:srgbClr val="C0C0C0"/>
      </a:accent6>
      <a:hlink>
        <a:srgbClr val="47B0D5"/>
      </a:hlink>
      <a:folHlink>
        <a:srgbClr val="D7E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IBSG_PPT2007_Template_Light_FY11">
  <a:themeElements>
    <a:clrScheme name="IBSG 2010 Colors">
      <a:dk1>
        <a:sysClr val="windowText" lastClr="000000"/>
      </a:dk1>
      <a:lt1>
        <a:srgbClr val="FFFFFF"/>
      </a:lt1>
      <a:dk2>
        <a:srgbClr val="015F85"/>
      </a:dk2>
      <a:lt2>
        <a:srgbClr val="497E2E"/>
      </a:lt2>
      <a:accent1>
        <a:srgbClr val="015F85"/>
      </a:accent1>
      <a:accent2>
        <a:srgbClr val="47B0D5"/>
      </a:accent2>
      <a:accent3>
        <a:srgbClr val="497E2E"/>
      </a:accent3>
      <a:accent4>
        <a:srgbClr val="99D07E"/>
      </a:accent4>
      <a:accent5>
        <a:srgbClr val="61616B"/>
      </a:accent5>
      <a:accent6>
        <a:srgbClr val="C0C0C0"/>
      </a:accent6>
      <a:hlink>
        <a:srgbClr val="47B0D5"/>
      </a:hlink>
      <a:folHlink>
        <a:srgbClr val="D7E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IBSG_PPT2007_Template_Light_FY11</Template>
  <TotalTime>6652</TotalTime>
  <Words>1849</Words>
  <Application>Microsoft Office PowerPoint</Application>
  <PresentationFormat>On-screen Show (4:3)</PresentationFormat>
  <Paragraphs>405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IBSG_PPT2007_Template_Light_FY11</vt:lpstr>
      <vt:lpstr>IBSG PPT White Template_Q1FY11[2]</vt:lpstr>
      <vt:lpstr>1_IBSG_PPT2007_Template_Light_FY11</vt:lpstr>
      <vt:lpstr>2_IBSG_PPT2007_Template_Light_FY11</vt:lpstr>
      <vt:lpstr>3_IBSG_PPT2007_Template_Light_FY11</vt:lpstr>
      <vt:lpstr>My Shopping, My Way</vt:lpstr>
      <vt:lpstr>Agenda</vt:lpstr>
      <vt:lpstr>Executive Summary</vt:lpstr>
      <vt:lpstr>Slide 4</vt:lpstr>
      <vt:lpstr>According to the Research</vt:lpstr>
      <vt:lpstr>Slide 6</vt:lpstr>
      <vt:lpstr>Slide 7</vt:lpstr>
      <vt:lpstr>Top Reasons Consumers Use Technology for Shopping</vt:lpstr>
      <vt:lpstr>Technology Is Reshaping How Shoppers Make Buying Decisions…</vt:lpstr>
      <vt:lpstr>…And How They Access Information</vt:lpstr>
      <vt:lpstr>A Significant Opportunity</vt:lpstr>
      <vt:lpstr>Slide 12</vt:lpstr>
      <vt:lpstr>Slide 13</vt:lpstr>
      <vt:lpstr>Slide 14</vt:lpstr>
      <vt:lpstr>Slide 15</vt:lpstr>
      <vt:lpstr>Slide 16</vt:lpstr>
      <vt:lpstr>Slide 17</vt:lpstr>
      <vt:lpstr>Achieving the Potential</vt:lpstr>
      <vt:lpstr>Three Development Phases</vt:lpstr>
      <vt:lpstr>Looking Ahead: Target Demographics Should Guide Your Roadmap</vt:lpstr>
      <vt:lpstr>Looking Ahead: Segments / Competition Should Also Guide Your Roadmap</vt:lpstr>
      <vt:lpstr>Key Business and Technology Questions To Ask for My Shopping, My Way</vt:lpstr>
      <vt:lpstr>I expect the Internet experience in the store and the store experience on the Internet.</vt:lpstr>
      <vt:lpstr>Slide 24</vt:lpstr>
    </vt:vector>
  </TitlesOfParts>
  <Manager/>
  <Company>Cisco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Shopping, My Way</dc:title>
  <dc:subject>Improving consumer shopping experiences</dc:subject>
  <dc:creator>Cisco IBSG Retail Practice</dc:creator>
  <cp:keywords>Cisco, IBSG, Retail, mashup, mashop, web, virtual, physical, shopping, shoppers, experience, experiences, technology-enabled, technology-shaped</cp:keywords>
  <dc:description/>
  <cp:lastModifiedBy>Information Technology</cp:lastModifiedBy>
  <cp:revision>597</cp:revision>
  <dcterms:created xsi:type="dcterms:W3CDTF">2011-01-03T21:21:15Z</dcterms:created>
  <dcterms:modified xsi:type="dcterms:W3CDTF">2011-01-14T21:11:22Z</dcterms:modified>
  <cp:category/>
</cp:coreProperties>
</file>