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20"/>
  </p:notesMasterIdLst>
  <p:handoutMasterIdLst>
    <p:handoutMasterId r:id="rId21"/>
  </p:handoutMasterIdLst>
  <p:sldIdLst>
    <p:sldId id="475" r:id="rId2"/>
    <p:sldId id="514" r:id="rId3"/>
    <p:sldId id="510" r:id="rId4"/>
    <p:sldId id="506" r:id="rId5"/>
    <p:sldId id="504" r:id="rId6"/>
    <p:sldId id="500" r:id="rId7"/>
    <p:sldId id="494" r:id="rId8"/>
    <p:sldId id="495" r:id="rId9"/>
    <p:sldId id="496" r:id="rId10"/>
    <p:sldId id="497" r:id="rId11"/>
    <p:sldId id="476" r:id="rId12"/>
    <p:sldId id="473" r:id="rId13"/>
    <p:sldId id="511" r:id="rId14"/>
    <p:sldId id="513" r:id="rId15"/>
    <p:sldId id="515" r:id="rId16"/>
    <p:sldId id="516" r:id="rId17"/>
    <p:sldId id="378" r:id="rId18"/>
    <p:sldId id="275" r:id="rId19"/>
  </p:sldIdLst>
  <p:sldSz cx="9144000" cy="6858000" type="screen4x3"/>
  <p:notesSz cx="6997700" cy="9283700"/>
  <p:defaultTextStyle>
    <a:defPPr>
      <a:defRPr lang="en-US"/>
    </a:defPPr>
    <a:lvl1pPr algn="ctr" rtl="0" eaLnBrk="0" fontAlgn="base" hangingPunct="0">
      <a:lnSpc>
        <a:spcPct val="90000"/>
      </a:lnSpc>
      <a:spcBef>
        <a:spcPct val="0"/>
      </a:spcBef>
      <a:spcAft>
        <a:spcPct val="0"/>
      </a:spcAft>
      <a:defRPr sz="3200" kern="1200" baseline="-25000">
        <a:solidFill>
          <a:schemeClr val="tx1"/>
        </a:solidFill>
        <a:latin typeface="Arial" pitchFamily="34" charset="0"/>
        <a:ea typeface="+mn-ea"/>
        <a:cs typeface="+mn-cs"/>
      </a:defRPr>
    </a:lvl1pPr>
    <a:lvl2pPr marL="457200" algn="ctr" rtl="0" eaLnBrk="0" fontAlgn="base" hangingPunct="0">
      <a:lnSpc>
        <a:spcPct val="90000"/>
      </a:lnSpc>
      <a:spcBef>
        <a:spcPct val="0"/>
      </a:spcBef>
      <a:spcAft>
        <a:spcPct val="0"/>
      </a:spcAft>
      <a:defRPr sz="3200" kern="1200" baseline="-25000">
        <a:solidFill>
          <a:schemeClr val="tx1"/>
        </a:solidFill>
        <a:latin typeface="Arial" pitchFamily="34" charset="0"/>
        <a:ea typeface="+mn-ea"/>
        <a:cs typeface="+mn-cs"/>
      </a:defRPr>
    </a:lvl2pPr>
    <a:lvl3pPr marL="914400" algn="ctr" rtl="0" eaLnBrk="0" fontAlgn="base" hangingPunct="0">
      <a:lnSpc>
        <a:spcPct val="90000"/>
      </a:lnSpc>
      <a:spcBef>
        <a:spcPct val="0"/>
      </a:spcBef>
      <a:spcAft>
        <a:spcPct val="0"/>
      </a:spcAft>
      <a:defRPr sz="3200" kern="1200" baseline="-25000">
        <a:solidFill>
          <a:schemeClr val="tx1"/>
        </a:solidFill>
        <a:latin typeface="Arial" pitchFamily="34" charset="0"/>
        <a:ea typeface="+mn-ea"/>
        <a:cs typeface="+mn-cs"/>
      </a:defRPr>
    </a:lvl3pPr>
    <a:lvl4pPr marL="1371600" algn="ctr" rtl="0" eaLnBrk="0" fontAlgn="base" hangingPunct="0">
      <a:lnSpc>
        <a:spcPct val="90000"/>
      </a:lnSpc>
      <a:spcBef>
        <a:spcPct val="0"/>
      </a:spcBef>
      <a:spcAft>
        <a:spcPct val="0"/>
      </a:spcAft>
      <a:defRPr sz="3200" kern="1200" baseline="-25000">
        <a:solidFill>
          <a:schemeClr val="tx1"/>
        </a:solidFill>
        <a:latin typeface="Arial" pitchFamily="34" charset="0"/>
        <a:ea typeface="+mn-ea"/>
        <a:cs typeface="+mn-cs"/>
      </a:defRPr>
    </a:lvl4pPr>
    <a:lvl5pPr marL="1828800" algn="ctr" rtl="0" eaLnBrk="0" fontAlgn="base" hangingPunct="0">
      <a:lnSpc>
        <a:spcPct val="90000"/>
      </a:lnSpc>
      <a:spcBef>
        <a:spcPct val="0"/>
      </a:spcBef>
      <a:spcAft>
        <a:spcPct val="0"/>
      </a:spcAft>
      <a:defRPr sz="3200" kern="1200" baseline="-25000">
        <a:solidFill>
          <a:schemeClr val="tx1"/>
        </a:solidFill>
        <a:latin typeface="Arial" pitchFamily="34" charset="0"/>
        <a:ea typeface="+mn-ea"/>
        <a:cs typeface="+mn-cs"/>
      </a:defRPr>
    </a:lvl5pPr>
    <a:lvl6pPr marL="2286000" algn="l" defTabSz="914400" rtl="0" eaLnBrk="1" latinLnBrk="0" hangingPunct="1">
      <a:defRPr sz="3200" kern="1200" baseline="-25000">
        <a:solidFill>
          <a:schemeClr val="tx1"/>
        </a:solidFill>
        <a:latin typeface="Arial" pitchFamily="34" charset="0"/>
        <a:ea typeface="+mn-ea"/>
        <a:cs typeface="+mn-cs"/>
      </a:defRPr>
    </a:lvl6pPr>
    <a:lvl7pPr marL="2743200" algn="l" defTabSz="914400" rtl="0" eaLnBrk="1" latinLnBrk="0" hangingPunct="1">
      <a:defRPr sz="3200" kern="1200" baseline="-25000">
        <a:solidFill>
          <a:schemeClr val="tx1"/>
        </a:solidFill>
        <a:latin typeface="Arial" pitchFamily="34" charset="0"/>
        <a:ea typeface="+mn-ea"/>
        <a:cs typeface="+mn-cs"/>
      </a:defRPr>
    </a:lvl7pPr>
    <a:lvl8pPr marL="3200400" algn="l" defTabSz="914400" rtl="0" eaLnBrk="1" latinLnBrk="0" hangingPunct="1">
      <a:defRPr sz="3200" kern="1200" baseline="-25000">
        <a:solidFill>
          <a:schemeClr val="tx1"/>
        </a:solidFill>
        <a:latin typeface="Arial" pitchFamily="34" charset="0"/>
        <a:ea typeface="+mn-ea"/>
        <a:cs typeface="+mn-cs"/>
      </a:defRPr>
    </a:lvl8pPr>
    <a:lvl9pPr marL="3657600" algn="l" defTabSz="914400" rtl="0" eaLnBrk="1" latinLnBrk="0" hangingPunct="1">
      <a:defRPr sz="3200" kern="1200" baseline="-250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02A"/>
    <a:srgbClr val="FFFFFF"/>
    <a:srgbClr val="8A44AA"/>
    <a:srgbClr val="FFFF00"/>
    <a:srgbClr val="FC8932"/>
    <a:srgbClr val="8E8E95"/>
    <a:srgbClr val="C0C0C4"/>
    <a:srgbClr val="697E1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2798" autoAdjust="0"/>
    <p:restoredTop sz="90303" autoAdjust="0"/>
  </p:normalViewPr>
  <p:slideViewPr>
    <p:cSldViewPr snapToGrid="0" snapToObjects="1">
      <p:cViewPr>
        <p:scale>
          <a:sx n="75" d="100"/>
          <a:sy n="75" d="100"/>
        </p:scale>
        <p:origin x="-1878" y="-918"/>
      </p:cViewPr>
      <p:guideLst>
        <p:guide orient="horz" pos="1113"/>
        <p:guide orient="horz" pos="3080"/>
        <p:guide pos="3908"/>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596" y="3666"/>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38875" y="8597900"/>
            <a:ext cx="447675" cy="211138"/>
          </a:xfrm>
          <a:prstGeom prst="rect">
            <a:avLst/>
          </a:prstGeom>
          <a:noFill/>
          <a:ln w="9525">
            <a:noFill/>
            <a:miter lim="800000"/>
            <a:headEnd/>
            <a:tailEnd/>
          </a:ln>
          <a:effectLst/>
        </p:spPr>
        <p:txBody>
          <a:bodyPr wrap="none" lIns="91294" tIns="45647" rIns="91294" bIns="45647" anchor="ctr"/>
          <a:lstStyle/>
          <a:p>
            <a:pPr>
              <a:defRPr/>
            </a:pPr>
            <a:endParaRPr lang="en-US">
              <a:latin typeface="Arial" charset="0"/>
            </a:endParaRPr>
          </a:p>
        </p:txBody>
      </p:sp>
      <p:sp>
        <p:nvSpPr>
          <p:cNvPr id="3084" name="Rectangle 12"/>
          <p:cNvSpPr>
            <a:spLocks noChangeArrowheads="1"/>
          </p:cNvSpPr>
          <p:nvPr/>
        </p:nvSpPr>
        <p:spPr bwMode="auto">
          <a:xfrm>
            <a:off x="57150" y="8772525"/>
            <a:ext cx="2614613" cy="347663"/>
          </a:xfrm>
          <a:prstGeom prst="rect">
            <a:avLst/>
          </a:prstGeom>
          <a:noFill/>
          <a:ln w="9525">
            <a:noFill/>
            <a:miter lim="800000"/>
            <a:headEnd/>
            <a:tailEnd/>
          </a:ln>
          <a:effectLst/>
        </p:spPr>
        <p:txBody>
          <a:bodyPr lIns="95514" tIns="50105" rIns="95514" bIns="50105">
            <a:spAutoFit/>
          </a:bodyPr>
          <a:lstStyle/>
          <a:p>
            <a:pPr algn="l" defTabSz="610210">
              <a:lnSpc>
                <a:spcPct val="100000"/>
              </a:lnSpc>
              <a:tabLst>
                <a:tab pos="2383780" algn="l"/>
                <a:tab pos="4823034" algn="l"/>
              </a:tabLst>
              <a:defRPr/>
            </a:pPr>
            <a:r>
              <a:rPr lang="en-US" sz="800" baseline="0" dirty="0">
                <a:latin typeface="Arial" charset="0"/>
              </a:rPr>
              <a:t>© 2007, Cisco Systems, Inc. All rights reserved.</a:t>
            </a:r>
          </a:p>
          <a:p>
            <a:pPr algn="l" defTabSz="610210">
              <a:lnSpc>
                <a:spcPct val="100000"/>
              </a:lnSpc>
              <a:tabLst>
                <a:tab pos="2383780" algn="l"/>
                <a:tab pos="4823034" algn="l"/>
              </a:tabLst>
              <a:defRPr/>
            </a:pPr>
            <a:r>
              <a:rPr lang="en-US" sz="800" baseline="0" dirty="0">
                <a:latin typeface="Arial" charset="0"/>
              </a:rPr>
              <a:t>Presentation_ID.scr</a:t>
            </a:r>
          </a:p>
        </p:txBody>
      </p:sp>
      <p:sp>
        <p:nvSpPr>
          <p:cNvPr id="3085" name="Line 13"/>
          <p:cNvSpPr>
            <a:spLocks noChangeShapeType="1"/>
          </p:cNvSpPr>
          <p:nvPr/>
        </p:nvSpPr>
        <p:spPr bwMode="auto">
          <a:xfrm>
            <a:off x="152400" y="8786813"/>
            <a:ext cx="6640513" cy="0"/>
          </a:xfrm>
          <a:prstGeom prst="line">
            <a:avLst/>
          </a:prstGeom>
          <a:noFill/>
          <a:ln w="12700">
            <a:solidFill>
              <a:schemeClr val="tx1"/>
            </a:solidFill>
            <a:round/>
            <a:headEnd type="none" w="sm" len="sm"/>
            <a:tailEnd type="none" w="sm" len="sm"/>
          </a:ln>
          <a:effectLst/>
        </p:spPr>
        <p:txBody>
          <a:bodyPr wrap="none" lIns="91294" tIns="45647" rIns="91294" bIns="45647" anchor="ctr"/>
          <a:lstStyle/>
          <a:p>
            <a:pPr>
              <a:defRPr/>
            </a:pPr>
            <a:endParaRPr lang="en-US">
              <a:latin typeface="Arial" charset="0"/>
            </a:endParaRPr>
          </a:p>
        </p:txBody>
      </p:sp>
      <p:sp>
        <p:nvSpPr>
          <p:cNvPr id="3086" name="Rectangle 14"/>
          <p:cNvSpPr>
            <a:spLocks noChangeArrowheads="1"/>
          </p:cNvSpPr>
          <p:nvPr/>
        </p:nvSpPr>
        <p:spPr bwMode="auto">
          <a:xfrm>
            <a:off x="5918200" y="8669338"/>
            <a:ext cx="811213" cy="285750"/>
          </a:xfrm>
          <a:prstGeom prst="rect">
            <a:avLst/>
          </a:prstGeom>
          <a:noFill/>
          <a:ln w="9525">
            <a:noFill/>
            <a:miter lim="800000"/>
            <a:headEnd/>
            <a:tailEnd/>
          </a:ln>
          <a:effectLst/>
        </p:spPr>
        <p:txBody>
          <a:bodyPr lIns="18789" tIns="0" rIns="18789" bIns="0" anchor="b"/>
          <a:lstStyle/>
          <a:p>
            <a:pPr algn="r" defTabSz="901843">
              <a:lnSpc>
                <a:spcPct val="100000"/>
              </a:lnSpc>
              <a:defRPr/>
            </a:pPr>
            <a:fld id="{907BA46D-D683-4715-B9DB-7997A5BEF620}" type="slidenum">
              <a:rPr lang="en-US" sz="800" baseline="0">
                <a:latin typeface="Arial" charset="0"/>
              </a:rPr>
              <a:pPr algn="r" defTabSz="901843">
                <a:lnSpc>
                  <a:spcPct val="100000"/>
                </a:lnSpc>
                <a:defRPr/>
              </a:pPr>
              <a:t>‹#›</a:t>
            </a:fld>
            <a:endParaRPr lang="en-US" sz="800" baseline="0" dirty="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38875" y="8597900"/>
            <a:ext cx="447675" cy="211138"/>
          </a:xfrm>
          <a:prstGeom prst="rect">
            <a:avLst/>
          </a:prstGeom>
          <a:noFill/>
          <a:ln w="9525">
            <a:noFill/>
            <a:miter lim="800000"/>
            <a:headEnd/>
            <a:tailEnd/>
          </a:ln>
          <a:effectLst/>
        </p:spPr>
        <p:txBody>
          <a:bodyPr wrap="none" lIns="91294" tIns="45647" rIns="91294" bIns="45647" anchor="ctr"/>
          <a:lstStyle/>
          <a:p>
            <a:pPr>
              <a:defRPr/>
            </a:pPr>
            <a:endParaRPr lang="en-US">
              <a:latin typeface="Arial" charset="0"/>
            </a:endParaRPr>
          </a:p>
        </p:txBody>
      </p:sp>
      <p:sp>
        <p:nvSpPr>
          <p:cNvPr id="183305" name="Rectangle 9"/>
          <p:cNvSpPr>
            <a:spLocks noChangeArrowheads="1"/>
          </p:cNvSpPr>
          <p:nvPr/>
        </p:nvSpPr>
        <p:spPr bwMode="auto">
          <a:xfrm>
            <a:off x="57150" y="8772525"/>
            <a:ext cx="2614613" cy="347663"/>
          </a:xfrm>
          <a:prstGeom prst="rect">
            <a:avLst/>
          </a:prstGeom>
          <a:noFill/>
          <a:ln w="9525">
            <a:noFill/>
            <a:miter lim="800000"/>
            <a:headEnd/>
            <a:tailEnd/>
          </a:ln>
          <a:effectLst/>
        </p:spPr>
        <p:txBody>
          <a:bodyPr lIns="95514" tIns="50105" rIns="95514" bIns="50105">
            <a:spAutoFit/>
          </a:bodyPr>
          <a:lstStyle/>
          <a:p>
            <a:pPr algn="l" defTabSz="610210">
              <a:lnSpc>
                <a:spcPct val="100000"/>
              </a:lnSpc>
              <a:tabLst>
                <a:tab pos="2383780" algn="l"/>
                <a:tab pos="4823034" algn="l"/>
              </a:tabLst>
              <a:defRPr/>
            </a:pPr>
            <a:r>
              <a:rPr lang="en-US" sz="800" baseline="0" dirty="0">
                <a:latin typeface="Arial" charset="0"/>
              </a:rPr>
              <a:t>© 2007, Cisco Systems, Inc. All rights reserved.</a:t>
            </a:r>
          </a:p>
          <a:p>
            <a:pPr algn="l" defTabSz="610210">
              <a:lnSpc>
                <a:spcPct val="100000"/>
              </a:lnSpc>
              <a:tabLst>
                <a:tab pos="2383780" algn="l"/>
                <a:tab pos="4823034" algn="l"/>
              </a:tabLst>
              <a:defRPr/>
            </a:pPr>
            <a:r>
              <a:rPr lang="en-US" sz="800" baseline="0" dirty="0">
                <a:latin typeface="Arial" charset="0"/>
              </a:rPr>
              <a:t>Presentation_ID.scr</a:t>
            </a:r>
          </a:p>
        </p:txBody>
      </p:sp>
      <p:sp>
        <p:nvSpPr>
          <p:cNvPr id="183306" name="Line 10"/>
          <p:cNvSpPr>
            <a:spLocks noChangeShapeType="1"/>
          </p:cNvSpPr>
          <p:nvPr/>
        </p:nvSpPr>
        <p:spPr bwMode="auto">
          <a:xfrm>
            <a:off x="152400" y="8786813"/>
            <a:ext cx="6640513" cy="0"/>
          </a:xfrm>
          <a:prstGeom prst="line">
            <a:avLst/>
          </a:prstGeom>
          <a:noFill/>
          <a:ln w="12700">
            <a:solidFill>
              <a:schemeClr val="tx1"/>
            </a:solidFill>
            <a:round/>
            <a:headEnd type="none" w="sm" len="sm"/>
            <a:tailEnd type="none" w="sm" len="sm"/>
          </a:ln>
          <a:effectLst/>
        </p:spPr>
        <p:txBody>
          <a:bodyPr wrap="none" lIns="91294" tIns="45647" rIns="91294" bIns="45647" anchor="ctr"/>
          <a:lstStyle/>
          <a:p>
            <a:pPr>
              <a:defRPr/>
            </a:pPr>
            <a:endParaRPr lang="en-US">
              <a:latin typeface="Arial" charset="0"/>
            </a:endParaRPr>
          </a:p>
        </p:txBody>
      </p:sp>
      <p:sp>
        <p:nvSpPr>
          <p:cNvPr id="183307" name="Rectangle 11"/>
          <p:cNvSpPr>
            <a:spLocks noGrp="1" noChangeArrowheads="1"/>
          </p:cNvSpPr>
          <p:nvPr>
            <p:ph type="sldNum" sz="quarter" idx="5"/>
          </p:nvPr>
        </p:nvSpPr>
        <p:spPr bwMode="auto">
          <a:xfrm>
            <a:off x="5918200" y="8669338"/>
            <a:ext cx="811213" cy="285750"/>
          </a:xfrm>
          <a:prstGeom prst="rect">
            <a:avLst/>
          </a:prstGeom>
          <a:noFill/>
          <a:ln w="9525">
            <a:noFill/>
            <a:miter lim="800000"/>
            <a:headEnd/>
            <a:tailEnd/>
          </a:ln>
          <a:effectLst/>
        </p:spPr>
        <p:txBody>
          <a:bodyPr vert="horz" wrap="square" lIns="18789" tIns="0" rIns="18789" bIns="0" numCol="1" anchor="b" anchorCtr="0" compatLnSpc="1">
            <a:prstTxWarp prst="textNoShape">
              <a:avLst/>
            </a:prstTxWarp>
          </a:bodyPr>
          <a:lstStyle>
            <a:lvl1pPr algn="r" defTabSz="901843">
              <a:lnSpc>
                <a:spcPct val="100000"/>
              </a:lnSpc>
              <a:defRPr sz="800" baseline="0" smtClean="0">
                <a:latin typeface="Arial" charset="0"/>
              </a:defRPr>
            </a:lvl1pPr>
          </a:lstStyle>
          <a:p>
            <a:pPr>
              <a:defRPr/>
            </a:pPr>
            <a:fld id="{EA418684-1B38-45B6-9E72-C56C8BDB760E}" type="slidenum">
              <a:rPr lang="en-US"/>
              <a:pPr>
                <a:defRPr/>
              </a:pPr>
              <a:t>‹#›</a:t>
            </a:fld>
            <a:endParaRPr lang="en-US"/>
          </a:p>
        </p:txBody>
      </p:sp>
      <p:sp>
        <p:nvSpPr>
          <p:cNvPr id="23558" name="Rectangle 12"/>
          <p:cNvSpPr>
            <a:spLocks noChangeAspect="1" noChangeArrowheads="1" noTextEdit="1"/>
          </p:cNvSpPr>
          <p:nvPr>
            <p:ph type="sldImg" idx="2"/>
          </p:nvPr>
        </p:nvSpPr>
        <p:spPr bwMode="auto">
          <a:xfrm>
            <a:off x="871538" y="244475"/>
            <a:ext cx="5311775" cy="398462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6763" y="4371975"/>
            <a:ext cx="5459412" cy="4248150"/>
          </a:xfrm>
          <a:prstGeom prst="rect">
            <a:avLst/>
          </a:prstGeom>
          <a:noFill/>
          <a:ln w="9525">
            <a:noFill/>
            <a:miter lim="800000"/>
            <a:headEnd/>
            <a:tailEnd/>
          </a:ln>
          <a:effectLst/>
        </p:spPr>
        <p:txBody>
          <a:bodyPr vert="horz" wrap="square" lIns="95514" tIns="50105" rIns="95514" bIns="5010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sldNum" sz="quarter" idx="5"/>
          </p:nvPr>
        </p:nvSpPr>
        <p:spPr>
          <a:noFill/>
        </p:spPr>
        <p:txBody>
          <a:bodyPr/>
          <a:lstStyle/>
          <a:p>
            <a:pPr defTabSz="901700"/>
            <a:fld id="{0D165E87-DEBC-4EE6-9C43-D1C5ED1C16AF}" type="slidenum">
              <a:rPr lang="en-US">
                <a:latin typeface="Arial" pitchFamily="34" charset="0"/>
              </a:rPr>
              <a:pPr defTabSz="901700"/>
              <a:t>1</a:t>
            </a:fld>
            <a:endParaRPr lang="en-US">
              <a:latin typeface="Arial" pitchFamily="34" charset="0"/>
            </a:endParaRPr>
          </a:p>
        </p:txBody>
      </p:sp>
      <p:sp>
        <p:nvSpPr>
          <p:cNvPr id="24579" name="Rectangle 11"/>
          <p:cNvSpPr txBox="1">
            <a:spLocks noGrp="1" noChangeArrowheads="1"/>
          </p:cNvSpPr>
          <p:nvPr/>
        </p:nvSpPr>
        <p:spPr bwMode="auto">
          <a:xfrm>
            <a:off x="5918200" y="8669338"/>
            <a:ext cx="811213" cy="285750"/>
          </a:xfrm>
          <a:prstGeom prst="rect">
            <a:avLst/>
          </a:prstGeom>
          <a:noFill/>
          <a:ln w="9525">
            <a:noFill/>
            <a:miter lim="800000"/>
            <a:headEnd/>
            <a:tailEnd/>
          </a:ln>
        </p:spPr>
        <p:txBody>
          <a:bodyPr lIns="18789" tIns="0" rIns="18789" bIns="0" anchor="b"/>
          <a:lstStyle/>
          <a:p>
            <a:pPr algn="r" defTabSz="901700">
              <a:lnSpc>
                <a:spcPct val="100000"/>
              </a:lnSpc>
            </a:pPr>
            <a:fld id="{75AE6D87-04D1-46CE-905E-2DEE8F4CAC76}" type="slidenum">
              <a:rPr lang="en-US" sz="800" baseline="0">
                <a:cs typeface="Arial" pitchFamily="34" charset="0"/>
              </a:rPr>
              <a:pPr algn="r" defTabSz="901700">
                <a:lnSpc>
                  <a:spcPct val="100000"/>
                </a:lnSpc>
              </a:pPr>
              <a:t>1</a:t>
            </a:fld>
            <a:endParaRPr lang="en-US" sz="800" baseline="0">
              <a:cs typeface="Arial" pitchFamily="34" charset="0"/>
            </a:endParaRPr>
          </a:p>
        </p:txBody>
      </p:sp>
      <p:sp>
        <p:nvSpPr>
          <p:cNvPr id="24580" name="Rectangle 11"/>
          <p:cNvSpPr txBox="1">
            <a:spLocks noGrp="1" noChangeArrowheads="1"/>
          </p:cNvSpPr>
          <p:nvPr/>
        </p:nvSpPr>
        <p:spPr bwMode="auto">
          <a:xfrm>
            <a:off x="5918200" y="8669338"/>
            <a:ext cx="811213" cy="285750"/>
          </a:xfrm>
          <a:prstGeom prst="rect">
            <a:avLst/>
          </a:prstGeom>
          <a:noFill/>
          <a:ln w="9525">
            <a:noFill/>
            <a:miter lim="800000"/>
            <a:headEnd/>
            <a:tailEnd/>
          </a:ln>
        </p:spPr>
        <p:txBody>
          <a:bodyPr lIns="18789" tIns="0" rIns="18789" bIns="0" anchor="b"/>
          <a:lstStyle/>
          <a:p>
            <a:pPr algn="r" defTabSz="901700">
              <a:lnSpc>
                <a:spcPct val="100000"/>
              </a:lnSpc>
            </a:pPr>
            <a:fld id="{872331E7-1D6C-410B-8103-F43AD0E048D8}" type="slidenum">
              <a:rPr lang="en-US" sz="800" baseline="0">
                <a:cs typeface="Arial" pitchFamily="34" charset="0"/>
              </a:rPr>
              <a:pPr algn="r" defTabSz="901700">
                <a:lnSpc>
                  <a:spcPct val="100000"/>
                </a:lnSpc>
              </a:pPr>
              <a:t>1</a:t>
            </a:fld>
            <a:endParaRPr lang="en-US" sz="800" baseline="0">
              <a:cs typeface="Arial" pitchFamily="34" charset="0"/>
            </a:endParaRPr>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xfrm>
            <a:off x="404813" y="4371975"/>
            <a:ext cx="6110287" cy="4248150"/>
          </a:xfrm>
          <a:noFill/>
          <a:ln/>
        </p:spPr>
        <p:txBody>
          <a:bodyPr/>
          <a:lstStyle/>
          <a:p>
            <a:pPr>
              <a:buFontTx/>
              <a:buNone/>
            </a:pPr>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pPr defTabSz="901700"/>
            <a:fld id="{7B5A703F-CA7D-41A5-A843-4C3558B06C6D}" type="slidenum">
              <a:rPr lang="en-US">
                <a:latin typeface="Arial" pitchFamily="34" charset="0"/>
              </a:rPr>
              <a:pPr defTabSz="901700"/>
              <a:t>11</a:t>
            </a:fld>
            <a:endParaRPr lang="en-US">
              <a:latin typeface="Arial" pitchFamily="34" charset="0"/>
            </a:endParaRPr>
          </a:p>
        </p:txBody>
      </p:sp>
      <p:sp>
        <p:nvSpPr>
          <p:cNvPr id="34819" name="Rectangle 2"/>
          <p:cNvSpPr>
            <a:spLocks noChangeAspect="1" noChangeArrowheads="1" noTextEdit="1"/>
          </p:cNvSpPr>
          <p:nvPr>
            <p:ph type="sldImg"/>
          </p:nvPr>
        </p:nvSpPr>
        <p:spPr>
          <a:xfrm>
            <a:off x="1177925" y="696913"/>
            <a:ext cx="4641850" cy="3481387"/>
          </a:xfrm>
          <a:ln/>
        </p:spPr>
      </p:sp>
      <p:sp>
        <p:nvSpPr>
          <p:cNvPr id="34820" name="Rectangle 3"/>
          <p:cNvSpPr>
            <a:spLocks noGrp="1" noChangeArrowheads="1"/>
          </p:cNvSpPr>
          <p:nvPr>
            <p:ph type="body" idx="1"/>
          </p:nvPr>
        </p:nvSpPr>
        <p:spPr>
          <a:xfrm>
            <a:off x="700088" y="4410075"/>
            <a:ext cx="5597525" cy="4176713"/>
          </a:xfrm>
          <a:noFill/>
          <a:ln/>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Grp="1" noChangeArrowheads="1"/>
          </p:cNvSpPr>
          <p:nvPr>
            <p:ph type="sldNum" sz="quarter" idx="5"/>
          </p:nvPr>
        </p:nvSpPr>
        <p:spPr>
          <a:noFill/>
        </p:spPr>
        <p:txBody>
          <a:bodyPr/>
          <a:lstStyle/>
          <a:p>
            <a:pPr defTabSz="901700"/>
            <a:fld id="{B2FD1AD3-AE51-407A-8B94-2804508E56F9}" type="slidenum">
              <a:rPr lang="en-US">
                <a:latin typeface="Arial" pitchFamily="34" charset="0"/>
              </a:rPr>
              <a:pPr defTabSz="901700"/>
              <a:t>12</a:t>
            </a:fld>
            <a:endParaRPr lang="en-US">
              <a:latin typeface="Arial" pitchFamily="34" charset="0"/>
            </a:endParaRPr>
          </a:p>
        </p:txBody>
      </p:sp>
      <p:sp>
        <p:nvSpPr>
          <p:cNvPr id="35843" name="Rectangle 2"/>
          <p:cNvSpPr>
            <a:spLocks noChangeAspect="1" noChangeArrowheads="1" noTextEdit="1"/>
          </p:cNvSpPr>
          <p:nvPr>
            <p:ph type="sldImg"/>
          </p:nvPr>
        </p:nvSpPr>
        <p:spPr>
          <a:xfrm>
            <a:off x="839788" y="249238"/>
            <a:ext cx="5426075" cy="4070350"/>
          </a:xfrm>
          <a:ln/>
        </p:spPr>
      </p:sp>
      <p:sp>
        <p:nvSpPr>
          <p:cNvPr id="35844" name="Rectangle 3"/>
          <p:cNvSpPr>
            <a:spLocks noGrp="1" noChangeArrowheads="1"/>
          </p:cNvSpPr>
          <p:nvPr>
            <p:ph type="body" idx="1"/>
          </p:nvPr>
        </p:nvSpPr>
        <p:spPr>
          <a:xfrm>
            <a:off x="407988" y="4464050"/>
            <a:ext cx="6153150" cy="4337050"/>
          </a:xfrm>
          <a:noFill/>
          <a:ln/>
        </p:spPr>
        <p:txBody>
          <a:bodyPr/>
          <a:lstStyle/>
          <a:p>
            <a:pPr>
              <a:buFontTx/>
              <a:buNone/>
            </a:pPr>
            <a:endParaRPr lang="en-US" smtClean="0">
              <a:latin typeface="Arial" pitchFamily="34" charset="0"/>
            </a:endParaRPr>
          </a:p>
          <a:p>
            <a:pPr>
              <a:buFontTx/>
              <a:buNone/>
            </a:pPr>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sldNum" sz="quarter" idx="5"/>
          </p:nvPr>
        </p:nvSpPr>
        <p:spPr>
          <a:noFill/>
        </p:spPr>
        <p:txBody>
          <a:bodyPr/>
          <a:lstStyle/>
          <a:p>
            <a:pPr defTabSz="901700"/>
            <a:fld id="{B1F85194-0A09-4C02-A186-33DBBD66B425}" type="slidenum">
              <a:rPr lang="en-US">
                <a:latin typeface="Arial" pitchFamily="34" charset="0"/>
              </a:rPr>
              <a:pPr defTabSz="901700"/>
              <a:t>13</a:t>
            </a:fld>
            <a:endParaRPr lang="en-US">
              <a:latin typeface="Arial" pitchFamily="34" charset="0"/>
            </a:endParaRPr>
          </a:p>
        </p:txBody>
      </p:sp>
      <p:sp>
        <p:nvSpPr>
          <p:cNvPr id="36867" name="Rectangle 2"/>
          <p:cNvSpPr>
            <a:spLocks noChangeAspect="1" noChangeArrowheads="1" noTextEdit="1"/>
          </p:cNvSpPr>
          <p:nvPr>
            <p:ph type="sldImg"/>
          </p:nvPr>
        </p:nvSpPr>
        <p:spPr>
          <a:xfrm>
            <a:off x="873125" y="246063"/>
            <a:ext cx="5311775" cy="3984625"/>
          </a:xfrm>
          <a:ln/>
        </p:spPr>
      </p:sp>
      <p:sp>
        <p:nvSpPr>
          <p:cNvPr id="36868" name="Rectangle 3"/>
          <p:cNvSpPr>
            <a:spLocks noGrp="1" noChangeArrowheads="1"/>
          </p:cNvSpPr>
          <p:nvPr>
            <p:ph type="body" idx="1"/>
          </p:nvPr>
        </p:nvSpPr>
        <p:spPr>
          <a:noFill/>
          <a:ln/>
        </p:spPr>
        <p:txBody>
          <a:bodyPr/>
          <a:lstStyle/>
          <a:p>
            <a:pPr>
              <a:buFontTx/>
              <a:buNone/>
            </a:pPr>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sldNum" sz="quarter" idx="5"/>
          </p:nvPr>
        </p:nvSpPr>
        <p:spPr>
          <a:noFill/>
        </p:spPr>
        <p:txBody>
          <a:bodyPr/>
          <a:lstStyle/>
          <a:p>
            <a:pPr defTabSz="901700"/>
            <a:fld id="{C60CAD3A-FEB3-4B21-8CC0-3FB06F99C45F}" type="slidenum">
              <a:rPr lang="en-US">
                <a:latin typeface="Arial" pitchFamily="34" charset="0"/>
              </a:rPr>
              <a:pPr defTabSz="901700"/>
              <a:t>14</a:t>
            </a:fld>
            <a:endParaRPr lang="en-US">
              <a:latin typeface="Arial" pitchFamily="34" charset="0"/>
            </a:endParaRPr>
          </a:p>
        </p:txBody>
      </p:sp>
      <p:sp>
        <p:nvSpPr>
          <p:cNvPr id="37891" name="Rectangle 2"/>
          <p:cNvSpPr>
            <a:spLocks noChangeAspect="1" noChangeArrowheads="1" noTextEdit="1"/>
          </p:cNvSpPr>
          <p:nvPr>
            <p:ph type="sldImg"/>
          </p:nvPr>
        </p:nvSpPr>
        <p:spPr>
          <a:xfrm>
            <a:off x="873125" y="246063"/>
            <a:ext cx="5311775" cy="3984625"/>
          </a:xfrm>
          <a:ln/>
        </p:spPr>
      </p:sp>
      <p:sp>
        <p:nvSpPr>
          <p:cNvPr id="37892" name="Rectangle 3"/>
          <p:cNvSpPr>
            <a:spLocks noGrp="1" noChangeArrowheads="1"/>
          </p:cNvSpPr>
          <p:nvPr>
            <p:ph type="body" idx="1"/>
          </p:nvPr>
        </p:nvSpPr>
        <p:spPr>
          <a:noFill/>
          <a:ln/>
        </p:spPr>
        <p:txBody>
          <a:bodyPr/>
          <a:lstStyle/>
          <a:p>
            <a:pPr>
              <a:buFontTx/>
              <a:buNone/>
            </a:pPr>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sldNum" sz="quarter" idx="5"/>
          </p:nvPr>
        </p:nvSpPr>
        <p:spPr>
          <a:noFill/>
        </p:spPr>
        <p:txBody>
          <a:bodyPr/>
          <a:lstStyle/>
          <a:p>
            <a:pPr defTabSz="901700"/>
            <a:fld id="{65773D0D-47F0-40A3-AB98-429CAA8E6260}" type="slidenum">
              <a:rPr lang="en-US">
                <a:latin typeface="Arial" pitchFamily="34" charset="0"/>
              </a:rPr>
              <a:pPr defTabSz="901700"/>
              <a:t>15</a:t>
            </a:fld>
            <a:endParaRPr lang="en-US">
              <a:latin typeface="Arial" pitchFamily="34" charset="0"/>
            </a:endParaRPr>
          </a:p>
        </p:txBody>
      </p:sp>
      <p:sp>
        <p:nvSpPr>
          <p:cNvPr id="38915" name="Rectangle 2"/>
          <p:cNvSpPr>
            <a:spLocks noChangeAspect="1" noChangeArrowheads="1" noTextEdit="1"/>
          </p:cNvSpPr>
          <p:nvPr>
            <p:ph type="sldImg"/>
          </p:nvPr>
        </p:nvSpPr>
        <p:spPr>
          <a:xfrm>
            <a:off x="873125" y="246063"/>
            <a:ext cx="5311775" cy="3984625"/>
          </a:xfrm>
          <a:ln/>
        </p:spPr>
      </p:sp>
      <p:sp>
        <p:nvSpPr>
          <p:cNvPr id="38916" name="Rectangle 3"/>
          <p:cNvSpPr>
            <a:spLocks noGrp="1" noChangeArrowheads="1"/>
          </p:cNvSpPr>
          <p:nvPr>
            <p:ph type="body" idx="1"/>
          </p:nvPr>
        </p:nvSpPr>
        <p:spPr>
          <a:noFill/>
          <a:ln/>
        </p:spPr>
        <p:txBody>
          <a:bodyPr/>
          <a:lstStyle/>
          <a:p>
            <a:pPr>
              <a:spcAft>
                <a:spcPct val="10000"/>
              </a:spcAft>
              <a:buClr>
                <a:schemeClr val="tx1"/>
              </a:buClr>
              <a:buFontTx/>
              <a:buNone/>
            </a:pPr>
            <a:r>
              <a:rPr lang="en-US" smtClean="0">
                <a:latin typeface="Arial" pitchFamily="34" charset="0"/>
              </a:rPr>
              <a:t>Customer Testimonial from manufacturing (TI):</a:t>
            </a:r>
          </a:p>
          <a:p>
            <a:pPr>
              <a:spcAft>
                <a:spcPct val="10000"/>
              </a:spcAft>
              <a:buClr>
                <a:schemeClr val="tx1"/>
              </a:buClr>
              <a:buFontTx/>
              <a:buNone/>
            </a:pPr>
            <a:r>
              <a:rPr lang="en-US" smtClean="0">
                <a:latin typeface="Arial" pitchFamily="34" charset="0"/>
              </a:rPr>
              <a:t>Challenges</a:t>
            </a:r>
          </a:p>
          <a:p>
            <a:pPr>
              <a:spcAft>
                <a:spcPct val="10000"/>
              </a:spcAft>
              <a:buClr>
                <a:schemeClr val="tx1"/>
              </a:buClr>
            </a:pPr>
            <a:r>
              <a:rPr lang="en-US" smtClean="0">
                <a:latin typeface="Arial" pitchFamily="34" charset="0"/>
              </a:rPr>
              <a:t>Reduced time to market requiring collaboration across geographies</a:t>
            </a:r>
          </a:p>
          <a:p>
            <a:pPr>
              <a:spcAft>
                <a:spcPct val="10000"/>
              </a:spcAft>
              <a:buClr>
                <a:schemeClr val="tx1"/>
              </a:buClr>
            </a:pPr>
            <a:r>
              <a:rPr lang="en-US" smtClean="0">
                <a:latin typeface="Arial" pitchFamily="34" charset="0"/>
              </a:rPr>
              <a:t>Constantly changing environment</a:t>
            </a:r>
          </a:p>
          <a:p>
            <a:pPr>
              <a:spcAft>
                <a:spcPct val="10000"/>
              </a:spcAft>
              <a:buClr>
                <a:schemeClr val="tx1"/>
              </a:buClr>
            </a:pPr>
            <a:r>
              <a:rPr lang="en-US" smtClean="0">
                <a:latin typeface="Arial" pitchFamily="34" charset="0"/>
              </a:rPr>
              <a:t>Increased reliance on the network as essential platform </a:t>
            </a:r>
          </a:p>
          <a:p>
            <a:pPr>
              <a:spcAft>
                <a:spcPct val="10000"/>
              </a:spcAft>
              <a:buClr>
                <a:schemeClr val="tx1"/>
              </a:buClr>
              <a:buFontTx/>
              <a:buNone/>
            </a:pPr>
            <a:r>
              <a:rPr lang="en-US" smtClean="0">
                <a:latin typeface="Arial" pitchFamily="34" charset="0"/>
              </a:rPr>
              <a:t>Results with ASR deployment</a:t>
            </a:r>
          </a:p>
          <a:p>
            <a:pPr>
              <a:spcBef>
                <a:spcPct val="35000"/>
              </a:spcBef>
              <a:spcAft>
                <a:spcPct val="10000"/>
              </a:spcAft>
              <a:buClr>
                <a:schemeClr val="tx1"/>
              </a:buClr>
            </a:pPr>
            <a:r>
              <a:rPr lang="en-US" smtClean="0">
                <a:latin typeface="Arial" pitchFamily="34" charset="0"/>
              </a:rPr>
              <a:t>Improved collaboration at gigabit speeds</a:t>
            </a:r>
          </a:p>
          <a:p>
            <a:pPr>
              <a:spcBef>
                <a:spcPct val="35000"/>
              </a:spcBef>
              <a:spcAft>
                <a:spcPct val="10000"/>
              </a:spcAft>
              <a:buClr>
                <a:schemeClr val="tx1"/>
              </a:buClr>
            </a:pPr>
            <a:r>
              <a:rPr lang="en-US" smtClean="0">
                <a:latin typeface="Arial" pitchFamily="34" charset="0"/>
              </a:rPr>
              <a:t>Investment protection with flexibility and adaptability to address future needs</a:t>
            </a:r>
          </a:p>
          <a:p>
            <a:pPr>
              <a:spcBef>
                <a:spcPct val="35000"/>
              </a:spcBef>
              <a:spcAft>
                <a:spcPct val="10000"/>
              </a:spcAft>
              <a:buClr>
                <a:schemeClr val="tx1"/>
              </a:buClr>
            </a:pPr>
            <a:r>
              <a:rPr lang="en-US" smtClean="0">
                <a:latin typeface="Arial" pitchFamily="34" charset="0"/>
              </a:rPr>
              <a:t>Highly available network with minimized downtime - unplanned (security) and planned (software upgrades)</a:t>
            </a:r>
          </a:p>
          <a:p>
            <a:pPr>
              <a:spcAft>
                <a:spcPct val="10000"/>
              </a:spcAft>
              <a:buClr>
                <a:schemeClr val="tx1"/>
              </a:buClr>
              <a:buFontTx/>
              <a:buNone/>
            </a:pPr>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Grp="1" noChangeArrowheads="1"/>
          </p:cNvSpPr>
          <p:nvPr>
            <p:ph type="sldNum" sz="quarter" idx="5"/>
          </p:nvPr>
        </p:nvSpPr>
        <p:spPr>
          <a:noFill/>
        </p:spPr>
        <p:txBody>
          <a:bodyPr/>
          <a:lstStyle/>
          <a:p>
            <a:pPr defTabSz="901700"/>
            <a:fld id="{29458135-B348-4FD2-92F5-2871BE10D66D}" type="slidenum">
              <a:rPr lang="en-US">
                <a:latin typeface="Arial" pitchFamily="34" charset="0"/>
              </a:rPr>
              <a:pPr defTabSz="901700"/>
              <a:t>16</a:t>
            </a:fld>
            <a:endParaRPr lang="en-US">
              <a:latin typeface="Arial" pitchFamily="34" charset="0"/>
            </a:endParaRPr>
          </a:p>
        </p:txBody>
      </p:sp>
      <p:sp>
        <p:nvSpPr>
          <p:cNvPr id="39939" name="Rectangle 2"/>
          <p:cNvSpPr>
            <a:spLocks noChangeAspect="1" noChangeArrowheads="1" noTextEdit="1"/>
          </p:cNvSpPr>
          <p:nvPr>
            <p:ph type="sldImg"/>
          </p:nvPr>
        </p:nvSpPr>
        <p:spPr>
          <a:xfrm>
            <a:off x="873125" y="246063"/>
            <a:ext cx="5311775" cy="3984625"/>
          </a:xfrm>
          <a:ln/>
        </p:spPr>
      </p:sp>
      <p:sp>
        <p:nvSpPr>
          <p:cNvPr id="39940" name="Rectangle 3"/>
          <p:cNvSpPr>
            <a:spLocks noGrp="1" noChangeArrowheads="1"/>
          </p:cNvSpPr>
          <p:nvPr>
            <p:ph type="body" idx="1"/>
          </p:nvPr>
        </p:nvSpPr>
        <p:spPr>
          <a:noFill/>
          <a:ln/>
        </p:spPr>
        <p:txBody>
          <a:bodyPr/>
          <a:lstStyle/>
          <a:p>
            <a:pPr>
              <a:spcAft>
                <a:spcPct val="10000"/>
              </a:spcAft>
              <a:buClr>
                <a:schemeClr val="tx1"/>
              </a:buClr>
              <a:buFontTx/>
              <a:buNone/>
            </a:pPr>
            <a:r>
              <a:rPr lang="en-US" smtClean="0">
                <a:latin typeface="Arial" pitchFamily="34" charset="0"/>
              </a:rPr>
              <a:t>Customer Testimonial from manufacturing (TI):</a:t>
            </a:r>
          </a:p>
          <a:p>
            <a:pPr>
              <a:spcAft>
                <a:spcPct val="10000"/>
              </a:spcAft>
              <a:buClr>
                <a:schemeClr val="tx1"/>
              </a:buClr>
              <a:buFontTx/>
              <a:buNone/>
            </a:pPr>
            <a:r>
              <a:rPr lang="en-US" smtClean="0">
                <a:latin typeface="Arial" pitchFamily="34" charset="0"/>
              </a:rPr>
              <a:t>Challenges</a:t>
            </a:r>
          </a:p>
          <a:p>
            <a:pPr>
              <a:spcAft>
                <a:spcPct val="10000"/>
              </a:spcAft>
              <a:buClr>
                <a:schemeClr val="tx1"/>
              </a:buClr>
            </a:pPr>
            <a:r>
              <a:rPr lang="en-US" smtClean="0">
                <a:latin typeface="Arial" pitchFamily="34" charset="0"/>
              </a:rPr>
              <a:t>Reduced time to market requiring collaboration across geographies</a:t>
            </a:r>
          </a:p>
          <a:p>
            <a:pPr>
              <a:spcAft>
                <a:spcPct val="10000"/>
              </a:spcAft>
              <a:buClr>
                <a:schemeClr val="tx1"/>
              </a:buClr>
            </a:pPr>
            <a:r>
              <a:rPr lang="en-US" smtClean="0">
                <a:latin typeface="Arial" pitchFamily="34" charset="0"/>
              </a:rPr>
              <a:t>Constantly changing environment</a:t>
            </a:r>
          </a:p>
          <a:p>
            <a:pPr>
              <a:spcAft>
                <a:spcPct val="10000"/>
              </a:spcAft>
              <a:buClr>
                <a:schemeClr val="tx1"/>
              </a:buClr>
            </a:pPr>
            <a:r>
              <a:rPr lang="en-US" smtClean="0">
                <a:latin typeface="Arial" pitchFamily="34" charset="0"/>
              </a:rPr>
              <a:t>Increased reliance on the network as essential platform </a:t>
            </a:r>
          </a:p>
          <a:p>
            <a:pPr>
              <a:spcAft>
                <a:spcPct val="10000"/>
              </a:spcAft>
              <a:buClr>
                <a:schemeClr val="tx1"/>
              </a:buClr>
              <a:buFontTx/>
              <a:buNone/>
            </a:pPr>
            <a:r>
              <a:rPr lang="en-US" smtClean="0">
                <a:latin typeface="Arial" pitchFamily="34" charset="0"/>
              </a:rPr>
              <a:t>Results with ASR deployment</a:t>
            </a:r>
          </a:p>
          <a:p>
            <a:pPr>
              <a:spcBef>
                <a:spcPct val="35000"/>
              </a:spcBef>
              <a:spcAft>
                <a:spcPct val="10000"/>
              </a:spcAft>
              <a:buClr>
                <a:schemeClr val="tx1"/>
              </a:buClr>
            </a:pPr>
            <a:r>
              <a:rPr lang="en-US" smtClean="0">
                <a:latin typeface="Arial" pitchFamily="34" charset="0"/>
              </a:rPr>
              <a:t>Improved collaboration at gigabit speeds</a:t>
            </a:r>
          </a:p>
          <a:p>
            <a:pPr>
              <a:spcBef>
                <a:spcPct val="35000"/>
              </a:spcBef>
              <a:spcAft>
                <a:spcPct val="10000"/>
              </a:spcAft>
              <a:buClr>
                <a:schemeClr val="tx1"/>
              </a:buClr>
            </a:pPr>
            <a:r>
              <a:rPr lang="en-US" smtClean="0">
                <a:latin typeface="Arial" pitchFamily="34" charset="0"/>
              </a:rPr>
              <a:t>Investment protection with flexibility and adaptability to address future needs</a:t>
            </a:r>
          </a:p>
          <a:p>
            <a:pPr>
              <a:spcBef>
                <a:spcPct val="35000"/>
              </a:spcBef>
              <a:spcAft>
                <a:spcPct val="10000"/>
              </a:spcAft>
              <a:buClr>
                <a:schemeClr val="tx1"/>
              </a:buClr>
            </a:pPr>
            <a:r>
              <a:rPr lang="en-US" smtClean="0">
                <a:latin typeface="Arial" pitchFamily="34" charset="0"/>
              </a:rPr>
              <a:t>Highly available network with minimized downtime - unplanned (security) and planned (software upgrades)</a:t>
            </a:r>
          </a:p>
          <a:p>
            <a:pPr>
              <a:spcAft>
                <a:spcPct val="10000"/>
              </a:spcAft>
              <a:buClr>
                <a:schemeClr val="tx1"/>
              </a:buClr>
              <a:buFontTx/>
              <a:buNone/>
            </a:pPr>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sldNum" sz="quarter" idx="5"/>
          </p:nvPr>
        </p:nvSpPr>
        <p:spPr>
          <a:noFill/>
        </p:spPr>
        <p:txBody>
          <a:bodyPr/>
          <a:lstStyle/>
          <a:p>
            <a:pPr defTabSz="901700"/>
            <a:fld id="{8B597BF2-53F9-4CB6-BEA3-C1065E67446C}" type="slidenum">
              <a:rPr lang="en-US">
                <a:latin typeface="Arial" pitchFamily="34" charset="0"/>
              </a:rPr>
              <a:pPr defTabSz="901700"/>
              <a:t>17</a:t>
            </a:fld>
            <a:endParaRPr lang="en-US">
              <a:latin typeface="Arial" pitchFamily="34" charset="0"/>
            </a:endParaRPr>
          </a:p>
        </p:txBody>
      </p:sp>
      <p:sp>
        <p:nvSpPr>
          <p:cNvPr id="41987" name="Rectangle 2"/>
          <p:cNvSpPr>
            <a:spLocks noChangeAspect="1" noChangeArrowheads="1" noTextEdit="1"/>
          </p:cNvSpPr>
          <p:nvPr>
            <p:ph type="sldImg"/>
          </p:nvPr>
        </p:nvSpPr>
        <p:spPr>
          <a:xfrm>
            <a:off x="1177925" y="696913"/>
            <a:ext cx="4641850" cy="3481387"/>
          </a:xfrm>
          <a:ln/>
        </p:spPr>
      </p:sp>
      <p:sp>
        <p:nvSpPr>
          <p:cNvPr id="41988" name="Rectangle 3"/>
          <p:cNvSpPr>
            <a:spLocks noGrp="1" noChangeArrowheads="1"/>
          </p:cNvSpPr>
          <p:nvPr>
            <p:ph type="body" idx="1"/>
          </p:nvPr>
        </p:nvSpPr>
        <p:spPr>
          <a:xfrm>
            <a:off x="700088" y="4410075"/>
            <a:ext cx="5597525" cy="4176713"/>
          </a:xfrm>
          <a:noFill/>
          <a:ln/>
        </p:spPr>
        <p:txBody>
          <a:bodyPr/>
          <a:lstStyle/>
          <a:p>
            <a:pPr marL="2155825" lvl="4" indent="-227013" algn="just">
              <a:buFontTx/>
              <a:buNone/>
            </a:pPr>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sldNum" sz="quarter" idx="5"/>
          </p:nvPr>
        </p:nvSpPr>
        <p:spPr>
          <a:noFill/>
        </p:spPr>
        <p:txBody>
          <a:bodyPr/>
          <a:lstStyle/>
          <a:p>
            <a:pPr defTabSz="901700"/>
            <a:fld id="{DEDF24B8-E2A4-45AF-88CF-B38EB976B593}" type="slidenum">
              <a:rPr lang="en-US">
                <a:latin typeface="Arial" pitchFamily="34" charset="0"/>
              </a:rPr>
              <a:pPr defTabSz="901700"/>
              <a:t>18</a:t>
            </a:fld>
            <a:endParaRPr lang="en-US">
              <a:latin typeface="Arial" pitchFamily="34" charset="0"/>
            </a:endParaRPr>
          </a:p>
        </p:txBody>
      </p:sp>
      <p:sp>
        <p:nvSpPr>
          <p:cNvPr id="43011" name="Rectangle 2"/>
          <p:cNvSpPr>
            <a:spLocks noChangeAspect="1" noChangeArrowheads="1" noTextEdit="1"/>
          </p:cNvSpPr>
          <p:nvPr>
            <p:ph type="sldImg"/>
          </p:nvPr>
        </p:nvSpPr>
        <p:spPr>
          <a:xfrm>
            <a:off x="1177925" y="696913"/>
            <a:ext cx="4641850" cy="3481387"/>
          </a:xfrm>
          <a:ln/>
        </p:spPr>
      </p:sp>
      <p:sp>
        <p:nvSpPr>
          <p:cNvPr id="43012" name="Rectangle 3"/>
          <p:cNvSpPr>
            <a:spLocks noGrp="1" noChangeArrowheads="1"/>
          </p:cNvSpPr>
          <p:nvPr>
            <p:ph type="body" idx="1"/>
          </p:nvPr>
        </p:nvSpPr>
        <p:spPr>
          <a:xfrm>
            <a:off x="700088" y="4410075"/>
            <a:ext cx="5597525" cy="4176713"/>
          </a:xfrm>
          <a:noFill/>
          <a:ln/>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sldNum" sz="quarter" idx="5"/>
          </p:nvPr>
        </p:nvSpPr>
        <p:spPr>
          <a:noFill/>
        </p:spPr>
        <p:txBody>
          <a:bodyPr/>
          <a:lstStyle/>
          <a:p>
            <a:pPr defTabSz="901700"/>
            <a:fld id="{2A6765B0-8DBE-4163-96A0-10948ECBBE21}" type="slidenum">
              <a:rPr lang="en-US">
                <a:latin typeface="Arial" pitchFamily="34" charset="0"/>
              </a:rPr>
              <a:pPr defTabSz="901700"/>
              <a:t>2</a:t>
            </a:fld>
            <a:endParaRPr lang="en-US">
              <a:latin typeface="Arial" pitchFamily="34" charset="0"/>
            </a:endParaRPr>
          </a:p>
        </p:txBody>
      </p:sp>
      <p:sp>
        <p:nvSpPr>
          <p:cNvPr id="25603" name="Rectangle 2"/>
          <p:cNvSpPr>
            <a:spLocks noChangeAspect="1" noChangeArrowheads="1" noTextEdit="1"/>
          </p:cNvSpPr>
          <p:nvPr>
            <p:ph type="sldImg"/>
          </p:nvPr>
        </p:nvSpPr>
        <p:spPr>
          <a:xfrm>
            <a:off x="873125" y="246063"/>
            <a:ext cx="5313363" cy="3984625"/>
          </a:xfrm>
          <a:ln/>
        </p:spPr>
      </p:sp>
      <p:sp>
        <p:nvSpPr>
          <p:cNvPr id="25604" name="Rectangle 3"/>
          <p:cNvSpPr>
            <a:spLocks noGrp="1" noChangeArrowheads="1"/>
          </p:cNvSpPr>
          <p:nvPr>
            <p:ph type="body" idx="1"/>
          </p:nvPr>
        </p:nvSpPr>
        <p:spPr>
          <a:xfrm>
            <a:off x="404813" y="4370388"/>
            <a:ext cx="6108700" cy="4248150"/>
          </a:xfrm>
          <a:noFill/>
          <a:ln/>
        </p:spPr>
        <p:txBody>
          <a:bodyPr/>
          <a:lstStyle/>
          <a:p>
            <a:pPr>
              <a:buFontTx/>
              <a:buNone/>
            </a:pP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sldNum" sz="quarter" idx="5"/>
          </p:nvPr>
        </p:nvSpPr>
        <p:spPr>
          <a:noFill/>
        </p:spPr>
        <p:txBody>
          <a:bodyPr/>
          <a:lstStyle/>
          <a:p>
            <a:pPr defTabSz="901700"/>
            <a:fld id="{E72BE1E6-B5D3-4588-B5B4-CF95992FD559}" type="slidenum">
              <a:rPr lang="en-US">
                <a:latin typeface="Arial" pitchFamily="34" charset="0"/>
              </a:rPr>
              <a:pPr defTabSz="901700"/>
              <a:t>3</a:t>
            </a:fld>
            <a:endParaRPr lang="en-US">
              <a:latin typeface="Arial" pitchFamily="34" charset="0"/>
            </a:endParaRPr>
          </a:p>
        </p:txBody>
      </p:sp>
      <p:sp>
        <p:nvSpPr>
          <p:cNvPr id="26627" name="Rectangle 2"/>
          <p:cNvSpPr>
            <a:spLocks noChangeAspect="1" noChangeArrowheads="1" noTextEdit="1"/>
          </p:cNvSpPr>
          <p:nvPr>
            <p:ph type="sldImg"/>
          </p:nvPr>
        </p:nvSpPr>
        <p:spPr>
          <a:xfrm>
            <a:off x="873125" y="244475"/>
            <a:ext cx="5310188" cy="3983038"/>
          </a:xfrm>
          <a:ln/>
        </p:spPr>
      </p:sp>
      <p:sp>
        <p:nvSpPr>
          <p:cNvPr id="26628" name="Rectangle 3"/>
          <p:cNvSpPr>
            <a:spLocks noGrp="1" noChangeArrowheads="1"/>
          </p:cNvSpPr>
          <p:nvPr>
            <p:ph type="body" idx="1"/>
          </p:nvPr>
        </p:nvSpPr>
        <p:spPr>
          <a:xfrm>
            <a:off x="766763" y="4238625"/>
            <a:ext cx="5459412" cy="4249738"/>
          </a:xfrm>
          <a:noFill/>
          <a:ln/>
        </p:spPr>
        <p:txBody>
          <a:bodyPr/>
          <a:lstStyle/>
          <a:p>
            <a:pPr marL="0" indent="0" defTabSz="912813">
              <a:buFontTx/>
              <a:buNone/>
            </a:pP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sldNum" sz="quarter" idx="5"/>
          </p:nvPr>
        </p:nvSpPr>
        <p:spPr>
          <a:noFill/>
        </p:spPr>
        <p:txBody>
          <a:bodyPr/>
          <a:lstStyle/>
          <a:p>
            <a:pPr defTabSz="901700"/>
            <a:fld id="{CB3927EA-F86A-4F54-B258-343589716CF4}" type="slidenum">
              <a:rPr lang="en-US">
                <a:latin typeface="Arial" pitchFamily="34" charset="0"/>
              </a:rPr>
              <a:pPr defTabSz="901700"/>
              <a:t>4</a:t>
            </a:fld>
            <a:endParaRPr lang="en-US">
              <a:latin typeface="Arial" pitchFamily="34" charset="0"/>
            </a:endParaRPr>
          </a:p>
        </p:txBody>
      </p:sp>
      <p:sp>
        <p:nvSpPr>
          <p:cNvPr id="27651" name="Rectangle 2"/>
          <p:cNvSpPr>
            <a:spLocks noChangeAspect="1" noChangeArrowheads="1" noTextEdit="1"/>
          </p:cNvSpPr>
          <p:nvPr>
            <p:ph type="sldImg"/>
          </p:nvPr>
        </p:nvSpPr>
        <p:spPr>
          <a:xfrm>
            <a:off x="1177925" y="695325"/>
            <a:ext cx="4641850" cy="3482975"/>
          </a:xfrm>
          <a:ln/>
        </p:spPr>
      </p:sp>
      <p:sp>
        <p:nvSpPr>
          <p:cNvPr id="27652" name="Rectangle 3"/>
          <p:cNvSpPr>
            <a:spLocks noGrp="1" noChangeArrowheads="1"/>
          </p:cNvSpPr>
          <p:nvPr>
            <p:ph type="body" idx="1"/>
          </p:nvPr>
        </p:nvSpPr>
        <p:spPr>
          <a:xfrm>
            <a:off x="698500" y="4410075"/>
            <a:ext cx="5600700" cy="4178300"/>
          </a:xfrm>
          <a:noFill/>
          <a:ln/>
        </p:spPr>
        <p:txBody>
          <a:bodyPr/>
          <a:lstStyle/>
          <a:p>
            <a:endParaRPr lang="en-US" sz="1600" smtClean="0">
              <a:latin typeface="Arial" pitchFamily="34" charset="0"/>
            </a:endParaRPr>
          </a:p>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sldNum" sz="quarter" idx="5"/>
          </p:nvPr>
        </p:nvSpPr>
        <p:spPr>
          <a:noFill/>
        </p:spPr>
        <p:txBody>
          <a:bodyPr/>
          <a:lstStyle/>
          <a:p>
            <a:pPr defTabSz="901700"/>
            <a:fld id="{1E1678E0-CD20-40E2-A75A-FBFD9E3EB1B4}" type="slidenum">
              <a:rPr lang="en-US">
                <a:latin typeface="Arial" pitchFamily="34" charset="0"/>
              </a:rPr>
              <a:pPr defTabSz="901700"/>
              <a:t>5</a:t>
            </a:fld>
            <a:endParaRPr lang="en-US">
              <a:latin typeface="Arial" pitchFamily="34" charset="0"/>
            </a:endParaRPr>
          </a:p>
        </p:txBody>
      </p:sp>
      <p:sp>
        <p:nvSpPr>
          <p:cNvPr id="28675" name="Rectangle 11"/>
          <p:cNvSpPr txBox="1">
            <a:spLocks noGrp="1" noChangeArrowheads="1"/>
          </p:cNvSpPr>
          <p:nvPr/>
        </p:nvSpPr>
        <p:spPr bwMode="auto">
          <a:xfrm>
            <a:off x="5918200" y="8669338"/>
            <a:ext cx="811213" cy="285750"/>
          </a:xfrm>
          <a:prstGeom prst="rect">
            <a:avLst/>
          </a:prstGeom>
          <a:noFill/>
          <a:ln w="9525">
            <a:noFill/>
            <a:miter lim="800000"/>
            <a:headEnd/>
            <a:tailEnd/>
          </a:ln>
        </p:spPr>
        <p:txBody>
          <a:bodyPr lIns="18787" tIns="0" rIns="18787" bIns="0" anchor="b"/>
          <a:lstStyle/>
          <a:p>
            <a:pPr algn="r" defTabSz="901700">
              <a:lnSpc>
                <a:spcPct val="100000"/>
              </a:lnSpc>
            </a:pPr>
            <a:fld id="{4D65F6EB-D29D-4FA4-9C57-17995AC6590E}" type="slidenum">
              <a:rPr lang="en-US" sz="800" baseline="0"/>
              <a:pPr algn="r" defTabSz="901700">
                <a:lnSpc>
                  <a:spcPct val="100000"/>
                </a:lnSpc>
              </a:pPr>
              <a:t>5</a:t>
            </a:fld>
            <a:endParaRPr lang="en-US" sz="800" baseline="0"/>
          </a:p>
        </p:txBody>
      </p:sp>
      <p:sp>
        <p:nvSpPr>
          <p:cNvPr id="28676" name="Rectangle 2"/>
          <p:cNvSpPr>
            <a:spLocks noChangeAspect="1" noChangeArrowheads="1" noTextEdit="1"/>
          </p:cNvSpPr>
          <p:nvPr>
            <p:ph type="sldImg"/>
          </p:nvPr>
        </p:nvSpPr>
        <p:spPr>
          <a:xfrm>
            <a:off x="871538" y="246063"/>
            <a:ext cx="5311775" cy="3984625"/>
          </a:xfrm>
          <a:ln/>
        </p:spPr>
      </p:sp>
      <p:sp>
        <p:nvSpPr>
          <p:cNvPr id="28677" name="Rectangle 3"/>
          <p:cNvSpPr>
            <a:spLocks noGrp="1" noChangeArrowheads="1"/>
          </p:cNvSpPr>
          <p:nvPr>
            <p:ph type="body" idx="1"/>
          </p:nvPr>
        </p:nvSpPr>
        <p:spPr>
          <a:xfrm>
            <a:off x="404813" y="4370388"/>
            <a:ext cx="6110287" cy="4249737"/>
          </a:xfrm>
          <a:noFill/>
          <a:ln/>
        </p:spPr>
        <p:txBody>
          <a:bodyPr lIns="95504" tIns="50100" rIns="95504" bIns="50100"/>
          <a:lstStyle/>
          <a:p>
            <a:pPr lvl="1"/>
            <a:endParaRPr lang="en-US" smtClean="0">
              <a:latin typeface="Arial" pitchFamily="34" charset="0"/>
            </a:endParaRPr>
          </a:p>
          <a:p>
            <a:pPr lvl="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Grp="1" noChangeArrowheads="1"/>
          </p:cNvSpPr>
          <p:nvPr>
            <p:ph type="sldNum" sz="quarter" idx="5"/>
          </p:nvPr>
        </p:nvSpPr>
        <p:spPr>
          <a:noFill/>
        </p:spPr>
        <p:txBody>
          <a:bodyPr/>
          <a:lstStyle/>
          <a:p>
            <a:pPr defTabSz="901700"/>
            <a:fld id="{D026EDD8-DD08-4E69-B2B1-DA2AD719DECC}" type="slidenum">
              <a:rPr lang="en-US">
                <a:latin typeface="Arial" pitchFamily="34" charset="0"/>
              </a:rPr>
              <a:pPr defTabSz="901700"/>
              <a:t>6</a:t>
            </a:fld>
            <a:endParaRPr lang="en-US">
              <a:latin typeface="Arial" pitchFamily="34" charset="0"/>
            </a:endParaRPr>
          </a:p>
        </p:txBody>
      </p:sp>
      <p:sp>
        <p:nvSpPr>
          <p:cNvPr id="29699" name="Rectangle 2"/>
          <p:cNvSpPr>
            <a:spLocks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pPr defTabSz="901700"/>
            <a:fld id="{EE1E90A0-ED2D-4A1E-8627-E65E200FA86A}" type="slidenum">
              <a:rPr lang="en-US">
                <a:latin typeface="Arial" pitchFamily="34" charset="0"/>
              </a:rPr>
              <a:pPr defTabSz="901700"/>
              <a:t>8</a:t>
            </a:fld>
            <a:endParaRPr lang="en-US">
              <a:latin typeface="Arial" pitchFamily="34" charset="0"/>
            </a:endParaRPr>
          </a:p>
        </p:txBody>
      </p:sp>
      <p:sp>
        <p:nvSpPr>
          <p:cNvPr id="31747" name="Rectangle 11"/>
          <p:cNvSpPr txBox="1">
            <a:spLocks noGrp="1" noChangeArrowheads="1"/>
          </p:cNvSpPr>
          <p:nvPr/>
        </p:nvSpPr>
        <p:spPr bwMode="auto">
          <a:xfrm>
            <a:off x="5918200" y="8669338"/>
            <a:ext cx="811213" cy="285750"/>
          </a:xfrm>
          <a:prstGeom prst="rect">
            <a:avLst/>
          </a:prstGeom>
          <a:noFill/>
          <a:ln w="9525">
            <a:noFill/>
            <a:miter lim="800000"/>
            <a:headEnd/>
            <a:tailEnd/>
          </a:ln>
        </p:spPr>
        <p:txBody>
          <a:bodyPr lIns="18787" tIns="0" rIns="18787" bIns="0" anchor="b"/>
          <a:lstStyle/>
          <a:p>
            <a:pPr algn="r" defTabSz="901700">
              <a:lnSpc>
                <a:spcPct val="100000"/>
              </a:lnSpc>
            </a:pPr>
            <a:fld id="{0D4D5B75-8DF2-42DD-B1D6-F2F746929E73}" type="slidenum">
              <a:rPr lang="en-US" sz="800" baseline="0"/>
              <a:pPr algn="r" defTabSz="901700">
                <a:lnSpc>
                  <a:spcPct val="100000"/>
                </a:lnSpc>
              </a:pPr>
              <a:t>8</a:t>
            </a:fld>
            <a:endParaRPr lang="en-US" sz="800" baseline="0"/>
          </a:p>
        </p:txBody>
      </p:sp>
      <p:sp>
        <p:nvSpPr>
          <p:cNvPr id="31748" name="Rectangle 2"/>
          <p:cNvSpPr>
            <a:spLocks noChangeAspect="1" noChangeArrowheads="1" noTextEdit="1"/>
          </p:cNvSpPr>
          <p:nvPr>
            <p:ph type="sldImg"/>
          </p:nvPr>
        </p:nvSpPr>
        <p:spPr>
          <a:xfrm>
            <a:off x="871538" y="246063"/>
            <a:ext cx="5311775" cy="3984625"/>
          </a:xfrm>
          <a:ln/>
        </p:spPr>
      </p:sp>
      <p:sp>
        <p:nvSpPr>
          <p:cNvPr id="31749" name="Rectangle 3"/>
          <p:cNvSpPr>
            <a:spLocks noGrp="1" noChangeArrowheads="1"/>
          </p:cNvSpPr>
          <p:nvPr>
            <p:ph type="body" idx="1"/>
          </p:nvPr>
        </p:nvSpPr>
        <p:spPr>
          <a:xfrm>
            <a:off x="404813" y="4370388"/>
            <a:ext cx="6110287" cy="4249737"/>
          </a:xfrm>
          <a:noFill/>
          <a:ln/>
        </p:spPr>
        <p:txBody>
          <a:bodyPr lIns="95504" tIns="50100" rIns="95504" bIns="50100"/>
          <a:lstStyle/>
          <a:p>
            <a:pPr lvl="1"/>
            <a:endParaRPr lang="en-US" smtClean="0">
              <a:latin typeface="Arial" pitchFamily="34" charset="0"/>
            </a:endParaRPr>
          </a:p>
          <a:p>
            <a:pPr lvl="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pPr defTabSz="901700"/>
            <a:fld id="{D5D90C46-5257-4A37-914E-F6ABE7E125E7}" type="slidenum">
              <a:rPr lang="en-US">
                <a:latin typeface="Arial" pitchFamily="34" charset="0"/>
              </a:rPr>
              <a:pPr defTabSz="901700"/>
              <a:t>9</a:t>
            </a:fld>
            <a:endParaRPr lang="en-US">
              <a:latin typeface="Arial" pitchFamily="34" charset="0"/>
            </a:endParaRPr>
          </a:p>
        </p:txBody>
      </p:sp>
      <p:sp>
        <p:nvSpPr>
          <p:cNvPr id="32771" name="Rectangle 11"/>
          <p:cNvSpPr txBox="1">
            <a:spLocks noGrp="1" noChangeArrowheads="1"/>
          </p:cNvSpPr>
          <p:nvPr/>
        </p:nvSpPr>
        <p:spPr bwMode="auto">
          <a:xfrm>
            <a:off x="5918200" y="8669338"/>
            <a:ext cx="811213" cy="285750"/>
          </a:xfrm>
          <a:prstGeom prst="rect">
            <a:avLst/>
          </a:prstGeom>
          <a:noFill/>
          <a:ln w="9525">
            <a:noFill/>
            <a:miter lim="800000"/>
            <a:headEnd/>
            <a:tailEnd/>
          </a:ln>
        </p:spPr>
        <p:txBody>
          <a:bodyPr lIns="18787" tIns="0" rIns="18787" bIns="0" anchor="b"/>
          <a:lstStyle/>
          <a:p>
            <a:pPr algn="r" defTabSz="901700">
              <a:lnSpc>
                <a:spcPct val="100000"/>
              </a:lnSpc>
            </a:pPr>
            <a:fld id="{24B79F70-E818-4E9F-8EF4-8152418A768C}" type="slidenum">
              <a:rPr lang="en-US" sz="800" baseline="0"/>
              <a:pPr algn="r" defTabSz="901700">
                <a:lnSpc>
                  <a:spcPct val="100000"/>
                </a:lnSpc>
              </a:pPr>
              <a:t>9</a:t>
            </a:fld>
            <a:endParaRPr lang="en-US" sz="800" baseline="0"/>
          </a:p>
        </p:txBody>
      </p:sp>
      <p:sp>
        <p:nvSpPr>
          <p:cNvPr id="32772" name="Rectangle 2"/>
          <p:cNvSpPr>
            <a:spLocks noChangeAspect="1" noChangeArrowheads="1" noTextEdit="1"/>
          </p:cNvSpPr>
          <p:nvPr>
            <p:ph type="sldImg"/>
          </p:nvPr>
        </p:nvSpPr>
        <p:spPr>
          <a:xfrm>
            <a:off x="871538" y="246063"/>
            <a:ext cx="5311775" cy="3984625"/>
          </a:xfrm>
          <a:ln/>
        </p:spPr>
      </p:sp>
      <p:sp>
        <p:nvSpPr>
          <p:cNvPr id="32773" name="Rectangle 3"/>
          <p:cNvSpPr>
            <a:spLocks noGrp="1" noChangeArrowheads="1"/>
          </p:cNvSpPr>
          <p:nvPr>
            <p:ph type="body" idx="1"/>
          </p:nvPr>
        </p:nvSpPr>
        <p:spPr>
          <a:xfrm>
            <a:off x="404813" y="4370388"/>
            <a:ext cx="6110287" cy="4249737"/>
          </a:xfrm>
          <a:noFill/>
          <a:ln/>
        </p:spPr>
        <p:txBody>
          <a:bodyPr lIns="95504" tIns="50100" rIns="95504" bIns="50100"/>
          <a:lstStyle/>
          <a:p>
            <a:pPr lvl="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pPr defTabSz="901700"/>
            <a:fld id="{E39BB9AE-96AD-49CF-8425-E9AA14A391B7}" type="slidenum">
              <a:rPr lang="en-US">
                <a:latin typeface="Arial" pitchFamily="34" charset="0"/>
              </a:rPr>
              <a:pPr defTabSz="901700"/>
              <a:t>10</a:t>
            </a:fld>
            <a:endParaRPr lang="en-US">
              <a:latin typeface="Arial" pitchFamily="34" charset="0"/>
            </a:endParaRPr>
          </a:p>
        </p:txBody>
      </p:sp>
      <p:sp>
        <p:nvSpPr>
          <p:cNvPr id="33795" name="Rectangle 11"/>
          <p:cNvSpPr txBox="1">
            <a:spLocks noGrp="1" noChangeArrowheads="1"/>
          </p:cNvSpPr>
          <p:nvPr/>
        </p:nvSpPr>
        <p:spPr bwMode="auto">
          <a:xfrm>
            <a:off x="5918200" y="8669338"/>
            <a:ext cx="811213" cy="285750"/>
          </a:xfrm>
          <a:prstGeom prst="rect">
            <a:avLst/>
          </a:prstGeom>
          <a:noFill/>
          <a:ln w="9525">
            <a:noFill/>
            <a:miter lim="800000"/>
            <a:headEnd/>
            <a:tailEnd/>
          </a:ln>
        </p:spPr>
        <p:txBody>
          <a:bodyPr lIns="18787" tIns="0" rIns="18787" bIns="0" anchor="b"/>
          <a:lstStyle/>
          <a:p>
            <a:pPr algn="r" defTabSz="901700">
              <a:lnSpc>
                <a:spcPct val="100000"/>
              </a:lnSpc>
            </a:pPr>
            <a:fld id="{A1EF2AAA-57C8-45D5-AF7B-64C3A0BC0115}" type="slidenum">
              <a:rPr lang="en-US" sz="800" baseline="0"/>
              <a:pPr algn="r" defTabSz="901700">
                <a:lnSpc>
                  <a:spcPct val="100000"/>
                </a:lnSpc>
              </a:pPr>
              <a:t>10</a:t>
            </a:fld>
            <a:endParaRPr lang="en-US" sz="800" baseline="0"/>
          </a:p>
        </p:txBody>
      </p:sp>
      <p:sp>
        <p:nvSpPr>
          <p:cNvPr id="33796" name="Rectangle 2"/>
          <p:cNvSpPr>
            <a:spLocks noChangeAspect="1" noChangeArrowheads="1" noTextEdit="1"/>
          </p:cNvSpPr>
          <p:nvPr>
            <p:ph type="sldImg"/>
          </p:nvPr>
        </p:nvSpPr>
        <p:spPr>
          <a:xfrm>
            <a:off x="871538" y="246063"/>
            <a:ext cx="5311775" cy="3984625"/>
          </a:xfrm>
          <a:ln/>
        </p:spPr>
      </p:sp>
      <p:sp>
        <p:nvSpPr>
          <p:cNvPr id="33797" name="Rectangle 3"/>
          <p:cNvSpPr>
            <a:spLocks noGrp="1" noChangeArrowheads="1"/>
          </p:cNvSpPr>
          <p:nvPr>
            <p:ph type="body" idx="1"/>
          </p:nvPr>
        </p:nvSpPr>
        <p:spPr>
          <a:xfrm>
            <a:off x="404813" y="4370388"/>
            <a:ext cx="6110287" cy="4249737"/>
          </a:xfrm>
          <a:noFill/>
          <a:ln/>
        </p:spPr>
        <p:txBody>
          <a:bodyPr lIns="95504" tIns="50100" rIns="95504" bIns="50100"/>
          <a:lstStyle/>
          <a:p>
            <a:pPr lvl="1"/>
            <a:endParaRPr lang="en-US" smtClean="0">
              <a:latin typeface="Arial" pitchFamily="34" charset="0"/>
            </a:endParaRPr>
          </a:p>
          <a:p>
            <a:pPr lvl="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75"/>
          <p:cNvSpPr>
            <a:spLocks noChangeArrowheads="1"/>
          </p:cNvSpPr>
          <p:nvPr/>
        </p:nvSpPr>
        <p:spPr bwMode="auto">
          <a:xfrm rot="16200000">
            <a:off x="3200400" y="-1600200"/>
            <a:ext cx="2743200" cy="9144000"/>
          </a:xfrm>
          <a:prstGeom prst="rect">
            <a:avLst/>
          </a:prstGeom>
          <a:solidFill>
            <a:srgbClr val="0183B7"/>
          </a:solidFill>
          <a:ln w="9525" algn="ctr">
            <a:noFill/>
            <a:miter lim="800000"/>
            <a:headEnd/>
            <a:tailEnd/>
          </a:ln>
          <a:effectLst/>
        </p:spPr>
        <p:txBody>
          <a:bodyPr wrap="none" lIns="73025" tIns="36512" rIns="73025" bIns="36512" anchor="ctr"/>
          <a:lstStyle/>
          <a:p>
            <a:pPr>
              <a:defRPr/>
            </a:pPr>
            <a:endParaRPr lang="en-US">
              <a:latin typeface="Arial" charset="0"/>
            </a:endParaRPr>
          </a:p>
        </p:txBody>
      </p:sp>
      <p:grpSp>
        <p:nvGrpSpPr>
          <p:cNvPr id="5" name="Group 324"/>
          <p:cNvGrpSpPr>
            <a:grpSpLocks/>
          </p:cNvGrpSpPr>
          <p:nvPr/>
        </p:nvGrpSpPr>
        <p:grpSpPr bwMode="auto">
          <a:xfrm>
            <a:off x="609600" y="525463"/>
            <a:ext cx="1447800" cy="769937"/>
            <a:chOff x="384" y="331"/>
            <a:chExt cx="912" cy="485"/>
          </a:xfrm>
        </p:grpSpPr>
        <p:sp>
          <p:nvSpPr>
            <p:cNvPr id="6" name="AutoShape 284"/>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defRPr/>
              </a:pPr>
              <a:endParaRPr lang="en-US">
                <a:latin typeface="Arial" charset="0"/>
              </a:endParaRPr>
            </a:p>
          </p:txBody>
        </p:sp>
        <p:sp>
          <p:nvSpPr>
            <p:cNvPr id="7" name="Rectangle 285"/>
            <p:cNvSpPr>
              <a:spLocks noChangeArrowheads="1"/>
            </p:cNvSpPr>
            <p:nvPr/>
          </p:nvSpPr>
          <p:spPr bwMode="invGray">
            <a:xfrm>
              <a:off x="640" y="652"/>
              <a:ext cx="42" cy="158"/>
            </a:xfrm>
            <a:prstGeom prst="rect">
              <a:avLst/>
            </a:prstGeom>
            <a:solidFill>
              <a:schemeClr val="tx1"/>
            </a:solidFill>
            <a:ln w="9525">
              <a:noFill/>
              <a:miter lim="800000"/>
              <a:headEnd/>
              <a:tailEnd/>
            </a:ln>
          </p:spPr>
          <p:txBody>
            <a:bodyPr/>
            <a:lstStyle/>
            <a:p>
              <a:pPr>
                <a:defRPr/>
              </a:pPr>
              <a:endParaRPr lang="en-US">
                <a:latin typeface="Arial" charset="0"/>
              </a:endParaRPr>
            </a:p>
          </p:txBody>
        </p:sp>
        <p:sp>
          <p:nvSpPr>
            <p:cNvPr id="8" name="Freeform 286"/>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pPr>
                <a:defRPr/>
              </a:pPr>
              <a:endParaRPr lang="en-US">
                <a:latin typeface="Arial" charset="0"/>
              </a:endParaRPr>
            </a:p>
          </p:txBody>
        </p:sp>
        <p:sp>
          <p:nvSpPr>
            <p:cNvPr id="9" name="Freeform 287"/>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pPr>
                <a:defRPr/>
              </a:pPr>
              <a:endParaRPr lang="en-US">
                <a:latin typeface="Arial" charset="0"/>
              </a:endParaRPr>
            </a:p>
          </p:txBody>
        </p:sp>
        <p:sp>
          <p:nvSpPr>
            <p:cNvPr id="10" name="Freeform 288"/>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pPr>
                <a:defRPr/>
              </a:pPr>
              <a:endParaRPr lang="en-US">
                <a:latin typeface="Arial" charset="0"/>
              </a:endParaRPr>
            </a:p>
          </p:txBody>
        </p:sp>
        <p:sp>
          <p:nvSpPr>
            <p:cNvPr id="11" name="Freeform 289"/>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pPr>
                <a:defRPr/>
              </a:pPr>
              <a:endParaRPr lang="en-US">
                <a:latin typeface="Arial" charset="0"/>
              </a:endParaRPr>
            </a:p>
          </p:txBody>
        </p:sp>
        <p:sp>
          <p:nvSpPr>
            <p:cNvPr id="12" name="Freeform 290"/>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pPr>
                <a:defRPr/>
              </a:pPr>
              <a:endParaRPr lang="en-US">
                <a:latin typeface="Arial" charset="0"/>
              </a:endParaRPr>
            </a:p>
          </p:txBody>
        </p:sp>
        <p:sp>
          <p:nvSpPr>
            <p:cNvPr id="13" name="Freeform 291"/>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pPr>
                <a:defRPr/>
              </a:pPr>
              <a:endParaRPr lang="en-US">
                <a:latin typeface="Arial" charset="0"/>
              </a:endParaRPr>
            </a:p>
          </p:txBody>
        </p:sp>
        <p:sp>
          <p:nvSpPr>
            <p:cNvPr id="14" name="Freeform 292"/>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pPr>
                <a:defRPr/>
              </a:pPr>
              <a:endParaRPr lang="en-US">
                <a:latin typeface="Arial" charset="0"/>
              </a:endParaRPr>
            </a:p>
          </p:txBody>
        </p:sp>
        <p:sp>
          <p:nvSpPr>
            <p:cNvPr id="15" name="Freeform 293"/>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pPr>
                <a:defRPr/>
              </a:pPr>
              <a:endParaRPr lang="en-US">
                <a:latin typeface="Arial" charset="0"/>
              </a:endParaRPr>
            </a:p>
          </p:txBody>
        </p:sp>
        <p:sp>
          <p:nvSpPr>
            <p:cNvPr id="16" name="Freeform 294"/>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pPr>
                <a:defRPr/>
              </a:pPr>
              <a:endParaRPr lang="en-US">
                <a:latin typeface="Arial" charset="0"/>
              </a:endParaRPr>
            </a:p>
          </p:txBody>
        </p:sp>
        <p:sp>
          <p:nvSpPr>
            <p:cNvPr id="17" name="Freeform 295"/>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pPr>
                <a:defRPr/>
              </a:pPr>
              <a:endParaRPr lang="en-US">
                <a:latin typeface="Arial" charset="0"/>
              </a:endParaRPr>
            </a:p>
          </p:txBody>
        </p:sp>
        <p:sp>
          <p:nvSpPr>
            <p:cNvPr id="18" name="Freeform 296"/>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pPr>
                <a:defRPr/>
              </a:pPr>
              <a:endParaRPr lang="en-US">
                <a:latin typeface="Arial" charset="0"/>
              </a:endParaRPr>
            </a:p>
          </p:txBody>
        </p:sp>
        <p:sp>
          <p:nvSpPr>
            <p:cNvPr id="19" name="Freeform 297"/>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pPr>
                <a:defRPr/>
              </a:pPr>
              <a:endParaRPr lang="en-US">
                <a:latin typeface="Arial" charset="0"/>
              </a:endParaRPr>
            </a:p>
          </p:txBody>
        </p:sp>
        <p:sp>
          <p:nvSpPr>
            <p:cNvPr id="20" name="Freeform 298"/>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pPr>
                <a:defRPr/>
              </a:pPr>
              <a:endParaRPr lang="en-US">
                <a:latin typeface="Arial" charset="0"/>
              </a:endParaRPr>
            </a:p>
          </p:txBody>
        </p:sp>
      </p:grpSp>
      <p:sp>
        <p:nvSpPr>
          <p:cNvPr id="21" name="Rectangle 335"/>
          <p:cNvSpPr>
            <a:spLocks noChangeArrowheads="1"/>
          </p:cNvSpPr>
          <p:nvPr/>
        </p:nvSpPr>
        <p:spPr bwMode="white">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baseline="0">
                <a:solidFill>
                  <a:srgbClr val="777777"/>
                </a:solidFill>
                <a:latin typeface="Arial" charset="0"/>
              </a:rPr>
              <a:t>© 2008 Cisco Systems, Inc. All rights reserved.</a:t>
            </a:r>
          </a:p>
        </p:txBody>
      </p:sp>
      <p:sp>
        <p:nvSpPr>
          <p:cNvPr id="22" name="Rectangle 336"/>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baseline="0">
                <a:solidFill>
                  <a:srgbClr val="777777"/>
                </a:solidFill>
                <a:latin typeface="Arial" charset="0"/>
              </a:rPr>
              <a:t>Cisco Confidential</a:t>
            </a:r>
          </a:p>
        </p:txBody>
      </p:sp>
      <p:sp>
        <p:nvSpPr>
          <p:cNvPr id="23" name="Rectangle 337"/>
          <p:cNvSpPr>
            <a:spLocks noChangeArrowheads="1"/>
          </p:cNvSpPr>
          <p:nvPr/>
        </p:nvSpPr>
        <p:spPr bwMode="white">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baseline="0">
                <a:solidFill>
                  <a:srgbClr val="777777"/>
                </a:solidFill>
                <a:latin typeface="Arial" charset="0"/>
              </a:rPr>
              <a:t>Presentation_ID</a:t>
            </a:r>
          </a:p>
        </p:txBody>
      </p:sp>
      <p:sp>
        <p:nvSpPr>
          <p:cNvPr id="24" name="Rectangle 338"/>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3B73763B-3F7E-453F-A97F-71F631D81FA3}" type="slidenum">
              <a:rPr lang="en-US" sz="1000" baseline="0">
                <a:solidFill>
                  <a:srgbClr val="777777"/>
                </a:solidFill>
                <a:latin typeface="Arial" charset="0"/>
              </a:rPr>
              <a:pPr algn="r" defTabSz="814388">
                <a:lnSpc>
                  <a:spcPct val="100000"/>
                </a:lnSpc>
                <a:defRPr/>
              </a:pPr>
              <a:t>‹#›</a:t>
            </a:fld>
            <a:endParaRPr lang="en-US" sz="1000" baseline="0">
              <a:solidFill>
                <a:srgbClr val="777777"/>
              </a:solidFill>
              <a:latin typeface="Arial" charset="0"/>
            </a:endParaRPr>
          </a:p>
        </p:txBody>
      </p:sp>
      <p:pic>
        <p:nvPicPr>
          <p:cNvPr id="25" name="Picture 339" descr="HAE10628"/>
          <p:cNvPicPr>
            <a:picLocks noChangeAspect="1" noChangeArrowheads="1"/>
          </p:cNvPicPr>
          <p:nvPr/>
        </p:nvPicPr>
        <p:blipFill>
          <a:blip r:embed="rId2"/>
          <a:srcRect/>
          <a:stretch>
            <a:fillRect/>
          </a:stretch>
        </p:blipFill>
        <p:spPr bwMode="auto">
          <a:xfrm>
            <a:off x="4572000" y="1598613"/>
            <a:ext cx="4572000" cy="2744787"/>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650875" y="2557463"/>
            <a:ext cx="3692525" cy="830262"/>
          </a:xfrm>
          <a:ln/>
        </p:spPr>
        <p:txBody>
          <a:bodyPr anchor="ctr"/>
          <a:lstStyle>
            <a:lvl1pPr>
              <a:defRPr sz="3000" b="0">
                <a:solidFill>
                  <a:srgbClr val="FFFFFF"/>
                </a:solidFill>
              </a:defRPr>
            </a:lvl1pPr>
          </a:lstStyle>
          <a:p>
            <a:r>
              <a:rPr lang="en-US"/>
              <a:t>Click To Edit Master Title Style</a:t>
            </a:r>
          </a:p>
        </p:txBody>
      </p:sp>
      <p:sp>
        <p:nvSpPr>
          <p:cNvPr id="369874" name="Rectangle 210"/>
          <p:cNvSpPr>
            <a:spLocks noGrp="1" noChangeArrowheads="1"/>
          </p:cNvSpPr>
          <p:nvPr>
            <p:ph type="subTitle" idx="1"/>
          </p:nvPr>
        </p:nvSpPr>
        <p:spPr>
          <a:xfrm>
            <a:off x="650875" y="4733925"/>
            <a:ext cx="6940550" cy="419100"/>
          </a:xfrm>
          <a:ln/>
        </p:spPr>
        <p:txBody>
          <a:bodyPr/>
          <a:lstStyle>
            <a:lvl1pPr marL="0" indent="0">
              <a:lnSpc>
                <a:spcPct val="90000"/>
              </a:lnSpc>
              <a:buFont typeface="Wingdings" pitchFamily="2" charset="2"/>
              <a:buNone/>
              <a:defRPr sz="2000" b="1">
                <a:solidFill>
                  <a:srgbClr val="C0C0C4"/>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304800"/>
            <a:ext cx="2035175"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304800"/>
            <a:ext cx="5957887"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524000"/>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4000"/>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4" name="Rectangle 6278"/>
          <p:cNvSpPr>
            <a:spLocks noChangeArrowheads="1"/>
          </p:cNvSpPr>
          <p:nvPr/>
        </p:nvSpPr>
        <p:spPr bwMode="auto">
          <a:xfrm>
            <a:off x="0" y="0"/>
            <a:ext cx="9144000" cy="177800"/>
          </a:xfrm>
          <a:prstGeom prst="rect">
            <a:avLst/>
          </a:prstGeom>
          <a:solidFill>
            <a:schemeClr val="accent1"/>
          </a:solidFill>
          <a:ln w="25400" algn="ctr">
            <a:noFill/>
            <a:miter lim="800000"/>
            <a:headEnd/>
            <a:tailEnd/>
          </a:ln>
          <a:effectLst/>
        </p:spPr>
        <p:txBody>
          <a:bodyPr wrap="none" anchor="ctr"/>
          <a:lstStyle/>
          <a:p>
            <a:pPr>
              <a:defRPr/>
            </a:pPr>
            <a:endParaRPr lang="en-US">
              <a:latin typeface="Arial" charset="0"/>
            </a:endParaRPr>
          </a:p>
        </p:txBody>
      </p:sp>
      <p:sp>
        <p:nvSpPr>
          <p:cNvPr id="1028" name="Rectangle 6284"/>
          <p:cNvSpPr>
            <a:spLocks noGrp="1" noChangeArrowheads="1"/>
          </p:cNvSpPr>
          <p:nvPr>
            <p:ph type="body" idx="1"/>
          </p:nvPr>
        </p:nvSpPr>
        <p:spPr bwMode="auto">
          <a:xfrm>
            <a:off x="655638" y="1524000"/>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8" name="Rectangle 6312"/>
          <p:cNvSpPr>
            <a:spLocks noChangeArrowheads="1"/>
          </p:cNvSpPr>
          <p:nvPr/>
        </p:nvSpPr>
        <p:spPr bwMode="white">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baseline="0">
                <a:solidFill>
                  <a:srgbClr val="777777"/>
                </a:solidFill>
                <a:latin typeface="Arial" charset="0"/>
              </a:rPr>
              <a:t>© 2008 Cisco Systems, Inc. All rights reserved.</a:t>
            </a:r>
          </a:p>
        </p:txBody>
      </p:sp>
      <p:sp>
        <p:nvSpPr>
          <p:cNvPr id="368809" name="Rectangle 6313"/>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baseline="0">
                <a:solidFill>
                  <a:srgbClr val="777777"/>
                </a:solidFill>
                <a:latin typeface="Arial" charset="0"/>
              </a:rPr>
              <a:t>Cisco Confidential</a:t>
            </a:r>
          </a:p>
        </p:txBody>
      </p:sp>
      <p:sp>
        <p:nvSpPr>
          <p:cNvPr id="368810" name="Rectangle 6314"/>
          <p:cNvSpPr>
            <a:spLocks noChangeArrowheads="1"/>
          </p:cNvSpPr>
          <p:nvPr/>
        </p:nvSpPr>
        <p:spPr bwMode="white">
          <a:xfrm>
            <a:off x="193675" y="66722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baseline="0">
                <a:solidFill>
                  <a:srgbClr val="777777"/>
                </a:solidFill>
                <a:latin typeface="Arial" charset="0"/>
              </a:rPr>
              <a:t>Presentation_ID</a:t>
            </a:r>
          </a:p>
        </p:txBody>
      </p:sp>
      <p:sp>
        <p:nvSpPr>
          <p:cNvPr id="368811" name="Rectangle 631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E30C27A5-7EEC-412E-9047-B81CF5D687D2}" type="slidenum">
              <a:rPr lang="en-US" sz="1000" baseline="0">
                <a:solidFill>
                  <a:srgbClr val="777777"/>
                </a:solidFill>
                <a:latin typeface="Arial" charset="0"/>
              </a:rPr>
              <a:pPr algn="r" defTabSz="814388">
                <a:lnSpc>
                  <a:spcPct val="100000"/>
                </a:lnSpc>
                <a:defRPr/>
              </a:pPr>
              <a:t>‹#›</a:t>
            </a:fld>
            <a:endParaRPr lang="en-US" sz="1000" baseline="0">
              <a:solidFill>
                <a:srgbClr val="777777"/>
              </a:solidFill>
              <a:latin typeface="Arial" charset="0"/>
            </a:endParaRPr>
          </a:p>
        </p:txBody>
      </p:sp>
    </p:spTree>
  </p:cSld>
  <p:clrMap bg1="dk2" tx1="lt1" bg2="dk1" tx2="lt2" accent1="accent1" accent2="accent2" accent3="accent3" accent4="accent4" accent5="accent5" accent6="accent6" hlink="hlink" folHlink="folHlink"/>
  <p:sldLayoutIdLst>
    <p:sldLayoutId id="2147483681"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fontAlgn="base">
        <a:lnSpc>
          <a:spcPct val="90000"/>
        </a:lnSpc>
        <a:spcBef>
          <a:spcPct val="0"/>
        </a:spcBef>
        <a:spcAft>
          <a:spcPct val="0"/>
        </a:spcAft>
        <a:defRPr sz="3200" b="1">
          <a:solidFill>
            <a:schemeClr val="tx2"/>
          </a:solidFill>
          <a:latin typeface="Arial" charset="0"/>
        </a:defRPr>
      </a:lvl6pPr>
      <a:lvl7pPr marL="914400" algn="l" defTabSz="814388" rtl="0" fontAlgn="base">
        <a:lnSpc>
          <a:spcPct val="90000"/>
        </a:lnSpc>
        <a:spcBef>
          <a:spcPct val="0"/>
        </a:spcBef>
        <a:spcAft>
          <a:spcPct val="0"/>
        </a:spcAft>
        <a:defRPr sz="3200" b="1">
          <a:solidFill>
            <a:schemeClr val="tx2"/>
          </a:solidFill>
          <a:latin typeface="Arial" charset="0"/>
        </a:defRPr>
      </a:lvl7pPr>
      <a:lvl8pPr marL="1371600" algn="l" defTabSz="814388" rtl="0" fontAlgn="base">
        <a:lnSpc>
          <a:spcPct val="90000"/>
        </a:lnSpc>
        <a:spcBef>
          <a:spcPct val="0"/>
        </a:spcBef>
        <a:spcAft>
          <a:spcPct val="0"/>
        </a:spcAft>
        <a:defRPr sz="3200" b="1">
          <a:solidFill>
            <a:schemeClr val="tx2"/>
          </a:solidFill>
          <a:latin typeface="Arial" charset="0"/>
        </a:defRPr>
      </a:lvl8pPr>
      <a:lvl9pPr marL="1828800" algn="l" defTabSz="814388" rtl="0" fontAlgn="base">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0" fontAlgn="base" hangingPunct="0">
        <a:lnSpc>
          <a:spcPct val="95000"/>
        </a:lnSpc>
        <a:spcBef>
          <a:spcPct val="35000"/>
        </a:spcBef>
        <a:spcAft>
          <a:spcPct val="0"/>
        </a:spcAft>
        <a:defRPr sz="2000">
          <a:solidFill>
            <a:schemeClr val="tx1"/>
          </a:solidFill>
          <a:latin typeface="+mn-lt"/>
        </a:defRPr>
      </a:lvl6pPr>
      <a:lvl7pPr marL="2519363" algn="l" defTabSz="814388" rtl="0" eaLnBrk="0" fontAlgn="base" hangingPunct="0">
        <a:lnSpc>
          <a:spcPct val="95000"/>
        </a:lnSpc>
        <a:spcBef>
          <a:spcPct val="35000"/>
        </a:spcBef>
        <a:spcAft>
          <a:spcPct val="0"/>
        </a:spcAft>
        <a:defRPr sz="2000">
          <a:solidFill>
            <a:schemeClr val="tx1"/>
          </a:solidFill>
          <a:latin typeface="+mn-lt"/>
        </a:defRPr>
      </a:lvl7pPr>
      <a:lvl8pPr marL="2976563" algn="l" defTabSz="814388" rtl="0" eaLnBrk="0" fontAlgn="base" hangingPunct="0">
        <a:lnSpc>
          <a:spcPct val="95000"/>
        </a:lnSpc>
        <a:spcBef>
          <a:spcPct val="35000"/>
        </a:spcBef>
        <a:spcAft>
          <a:spcPct val="0"/>
        </a:spcAft>
        <a:defRPr sz="2000">
          <a:solidFill>
            <a:schemeClr val="tx1"/>
          </a:solidFill>
          <a:latin typeface="+mn-lt"/>
        </a:defRPr>
      </a:lvl8pPr>
      <a:lvl9pPr marL="3433763" algn="l" defTabSz="814388" rtl="0" eaLnBrk="0" fontAlgn="base" hangingPunct="0">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35.png"/><Relationship Id="rId3" Type="http://schemas.openxmlformats.org/officeDocument/2006/relationships/image" Target="../media/image42.png"/><Relationship Id="rId7" Type="http://schemas.openxmlformats.org/officeDocument/2006/relationships/image" Target="../media/image36.png"/><Relationship Id="rId12" Type="http://schemas.openxmlformats.org/officeDocument/2006/relationships/image" Target="../media/image44.w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7.wmf"/><Relationship Id="rId11" Type="http://schemas.openxmlformats.org/officeDocument/2006/relationships/image" Target="../media/image39.emf"/><Relationship Id="rId5" Type="http://schemas.openxmlformats.org/officeDocument/2006/relationships/image" Target="../media/image34.png"/><Relationship Id="rId10" Type="http://schemas.openxmlformats.org/officeDocument/2006/relationships/image" Target="../media/image38.wmf"/><Relationship Id="rId4" Type="http://schemas.openxmlformats.org/officeDocument/2006/relationships/image" Target="../media/image43.png"/><Relationship Id="rId9" Type="http://schemas.openxmlformats.org/officeDocument/2006/relationships/image" Target="../media/image20.wmf"/><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46.wmf"/><Relationship Id="rId7"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19.wmf"/><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png"/><Relationship Id="rId7"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38.wmf"/><Relationship Id="rId3" Type="http://schemas.openxmlformats.org/officeDocument/2006/relationships/image" Target="../media/image16.png"/><Relationship Id="rId7" Type="http://schemas.openxmlformats.org/officeDocument/2006/relationships/image" Target="../media/image35.png"/><Relationship Id="rId12" Type="http://schemas.openxmlformats.org/officeDocument/2006/relationships/image" Target="../media/image20.w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18.wmf"/><Relationship Id="rId5" Type="http://schemas.openxmlformats.org/officeDocument/2006/relationships/image" Target="../media/image33.wmf"/><Relationship Id="rId15" Type="http://schemas.openxmlformats.org/officeDocument/2006/relationships/image" Target="../media/image40.png"/><Relationship Id="rId10" Type="http://schemas.openxmlformats.org/officeDocument/2006/relationships/image" Target="../media/image37.wmf"/><Relationship Id="rId4" Type="http://schemas.openxmlformats.org/officeDocument/2006/relationships/image" Target="../media/image32.wmf"/><Relationship Id="rId9" Type="http://schemas.openxmlformats.org/officeDocument/2006/relationships/image" Target="../media/image36.png"/><Relationship Id="rId14" Type="http://schemas.openxmlformats.org/officeDocument/2006/relationships/image" Target="../media/image39.e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38.wmf"/><Relationship Id="rId3" Type="http://schemas.openxmlformats.org/officeDocument/2006/relationships/image" Target="../media/image16.png"/><Relationship Id="rId7" Type="http://schemas.openxmlformats.org/officeDocument/2006/relationships/image" Target="../media/image35.png"/><Relationship Id="rId12" Type="http://schemas.openxmlformats.org/officeDocument/2006/relationships/image" Target="../media/image20.w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18.wmf"/><Relationship Id="rId5" Type="http://schemas.openxmlformats.org/officeDocument/2006/relationships/image" Target="../media/image33.wmf"/><Relationship Id="rId15" Type="http://schemas.openxmlformats.org/officeDocument/2006/relationships/image" Target="../media/image41.emf"/><Relationship Id="rId10" Type="http://schemas.openxmlformats.org/officeDocument/2006/relationships/image" Target="../media/image37.wmf"/><Relationship Id="rId4" Type="http://schemas.openxmlformats.org/officeDocument/2006/relationships/image" Target="../media/image32.wmf"/><Relationship Id="rId9" Type="http://schemas.openxmlformats.org/officeDocument/2006/relationships/image" Target="../media/image36.png"/><Relationship Id="rId1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600200"/>
            <a:ext cx="5029200" cy="2743200"/>
          </a:xfrm>
          <a:prstGeom prst="rect">
            <a:avLst/>
          </a:prstGeom>
          <a:solidFill>
            <a:schemeClr val="accent1"/>
          </a:solidFill>
          <a:ln w="9525" algn="ctr">
            <a:noFill/>
            <a:miter lim="800000"/>
            <a:headEnd/>
            <a:tailEnd/>
          </a:ln>
        </p:spPr>
        <p:txBody>
          <a:bodyPr lIns="82124" tIns="41061" rIns="82124" bIns="41061" anchor="ctr">
            <a:spAutoFit/>
          </a:bodyPr>
          <a:lstStyle/>
          <a:p>
            <a:endParaRPr lang="en-US" sz="2400" baseline="0">
              <a:cs typeface="Arial" pitchFamily="34" charset="0"/>
            </a:endParaRPr>
          </a:p>
        </p:txBody>
      </p:sp>
      <p:pic>
        <p:nvPicPr>
          <p:cNvPr id="3075" name="Picture 12" descr="C406425_09R1_rgb_24xfall_prof"/>
          <p:cNvPicPr>
            <a:picLocks noChangeAspect="1" noChangeArrowheads="1"/>
          </p:cNvPicPr>
          <p:nvPr/>
        </p:nvPicPr>
        <p:blipFill>
          <a:blip r:embed="rId3"/>
          <a:srcRect/>
          <a:stretch>
            <a:fillRect/>
          </a:stretch>
        </p:blipFill>
        <p:spPr bwMode="auto">
          <a:xfrm>
            <a:off x="4864100" y="1600200"/>
            <a:ext cx="4279900" cy="2740025"/>
          </a:xfrm>
          <a:prstGeom prst="rect">
            <a:avLst/>
          </a:prstGeom>
          <a:noFill/>
          <a:ln w="9525">
            <a:noFill/>
            <a:miter lim="800000"/>
            <a:headEnd/>
            <a:tailEnd/>
          </a:ln>
        </p:spPr>
      </p:pic>
      <p:sp>
        <p:nvSpPr>
          <p:cNvPr id="3076" name="Rectangle 6"/>
          <p:cNvSpPr>
            <a:spLocks noChangeArrowheads="1"/>
          </p:cNvSpPr>
          <p:nvPr/>
        </p:nvSpPr>
        <p:spPr bwMode="white">
          <a:xfrm>
            <a:off x="-31750" y="2159000"/>
            <a:ext cx="5048250" cy="1765300"/>
          </a:xfrm>
          <a:prstGeom prst="rect">
            <a:avLst/>
          </a:prstGeom>
          <a:noFill/>
          <a:ln w="9525">
            <a:noFill/>
            <a:miter lim="800000"/>
            <a:headEnd/>
            <a:tailEnd/>
          </a:ln>
        </p:spPr>
        <p:txBody>
          <a:bodyPr lIns="82124" tIns="41061" rIns="82124" bIns="41061" anchor="ctr"/>
          <a:lstStyle/>
          <a:p>
            <a:pPr algn="l" defTabSz="814388" eaLnBrk="1" hangingPunct="1"/>
            <a:r>
              <a:rPr lang="en-US" sz="3000" baseline="0"/>
              <a:t>Taking WAN Edge to the Next Level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ChangeArrowheads="1"/>
          </p:cNvSpPr>
          <p:nvPr/>
        </p:nvSpPr>
        <p:spPr bwMode="auto">
          <a:xfrm>
            <a:off x="0" y="4079875"/>
            <a:ext cx="9144000" cy="2778125"/>
          </a:xfrm>
          <a:prstGeom prst="rect">
            <a:avLst/>
          </a:prstGeom>
          <a:gradFill rotWithShape="1">
            <a:gsLst>
              <a:gs pos="0">
                <a:schemeClr val="accent1">
                  <a:gamma/>
                  <a:shade val="0"/>
                  <a:invGamma/>
                  <a:alpha val="0"/>
                </a:schemeClr>
              </a:gs>
              <a:gs pos="100000">
                <a:schemeClr val="accent1">
                  <a:alpha val="64999"/>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3315" name="Rectangle 3"/>
          <p:cNvSpPr>
            <a:spLocks noGrp="1" noChangeArrowheads="1"/>
          </p:cNvSpPr>
          <p:nvPr>
            <p:ph type="title"/>
          </p:nvPr>
        </p:nvSpPr>
        <p:spPr>
          <a:xfrm>
            <a:off x="203200" y="188913"/>
            <a:ext cx="8940800" cy="838200"/>
          </a:xfrm>
        </p:spPr>
        <p:txBody>
          <a:bodyPr/>
          <a:lstStyle/>
          <a:p>
            <a:pPr eaLnBrk="1" hangingPunct="1"/>
            <a:r>
              <a:rPr lang="en-US" sz="2800" smtClean="0"/>
              <a:t>Secure Internet Gateway</a:t>
            </a:r>
            <a:endParaRPr lang="en-US" sz="2400" smtClean="0">
              <a:solidFill>
                <a:srgbClr val="FFFF00"/>
              </a:solidFill>
            </a:endParaRPr>
          </a:p>
        </p:txBody>
      </p:sp>
      <p:sp>
        <p:nvSpPr>
          <p:cNvPr id="13316" name="Rectangle 4"/>
          <p:cNvSpPr>
            <a:spLocks noChangeArrowheads="1"/>
          </p:cNvSpPr>
          <p:nvPr/>
        </p:nvSpPr>
        <p:spPr bwMode="auto">
          <a:xfrm>
            <a:off x="158750" y="1144588"/>
            <a:ext cx="4376738" cy="611187"/>
          </a:xfrm>
          <a:prstGeom prst="rect">
            <a:avLst/>
          </a:prstGeom>
          <a:solidFill>
            <a:srgbClr val="015F85"/>
          </a:solidFill>
          <a:ln w="9525" algn="ctr">
            <a:noFill/>
            <a:miter lim="800000"/>
            <a:headEnd/>
            <a:tailEnd/>
          </a:ln>
        </p:spPr>
        <p:txBody>
          <a:bodyPr wrap="none" lIns="73025" tIns="36511" rIns="73025" bIns="36511" anchor="ctr"/>
          <a:lstStyle/>
          <a:p>
            <a:endParaRPr lang="en-US"/>
          </a:p>
        </p:txBody>
      </p:sp>
      <p:sp>
        <p:nvSpPr>
          <p:cNvPr id="1505285" name="Rectangle 5"/>
          <p:cNvSpPr>
            <a:spLocks noChangeArrowheads="1"/>
          </p:cNvSpPr>
          <p:nvPr/>
        </p:nvSpPr>
        <p:spPr bwMode="auto">
          <a:xfrm flipV="1">
            <a:off x="158750" y="1557338"/>
            <a:ext cx="4376738" cy="254000"/>
          </a:xfrm>
          <a:prstGeom prst="rect">
            <a:avLst/>
          </a:prstGeom>
          <a:gradFill rotWithShape="1">
            <a:gsLst>
              <a:gs pos="0">
                <a:schemeClr val="bg1">
                  <a:alpha val="80000"/>
                </a:schemeClr>
              </a:gs>
              <a:gs pos="100000">
                <a:schemeClr val="bg1">
                  <a:gamma/>
                  <a:shade val="46275"/>
                  <a:invGamma/>
                  <a:alpha val="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3318" name="Rectangle 6"/>
          <p:cNvSpPr>
            <a:spLocks noChangeArrowheads="1"/>
          </p:cNvSpPr>
          <p:nvPr/>
        </p:nvSpPr>
        <p:spPr bwMode="auto">
          <a:xfrm>
            <a:off x="125413" y="1779588"/>
            <a:ext cx="4410075" cy="2308225"/>
          </a:xfrm>
          <a:prstGeom prst="rect">
            <a:avLst/>
          </a:prstGeom>
          <a:solidFill>
            <a:schemeClr val="accent1"/>
          </a:solidFill>
          <a:ln w="9525" algn="ctr">
            <a:noFill/>
            <a:miter lim="800000"/>
            <a:headEnd/>
            <a:tailEnd/>
          </a:ln>
        </p:spPr>
        <p:txBody>
          <a:bodyPr wrap="none" lIns="73025" tIns="36511" rIns="73025" bIns="36511" anchor="ctr"/>
          <a:lstStyle/>
          <a:p>
            <a:endParaRPr lang="en-US"/>
          </a:p>
        </p:txBody>
      </p:sp>
      <p:sp>
        <p:nvSpPr>
          <p:cNvPr id="13319" name="AutoShape 7"/>
          <p:cNvSpPr>
            <a:spLocks noChangeArrowheads="1"/>
          </p:cNvSpPr>
          <p:nvPr/>
        </p:nvSpPr>
        <p:spPr bwMode="auto">
          <a:xfrm flipV="1">
            <a:off x="209550" y="2108200"/>
            <a:ext cx="314325" cy="161925"/>
          </a:xfrm>
          <a:prstGeom prst="rtTriangle">
            <a:avLst/>
          </a:prstGeom>
          <a:solidFill>
            <a:schemeClr val="accent1"/>
          </a:solidFill>
          <a:ln w="9525" algn="ctr">
            <a:noFill/>
            <a:miter lim="800000"/>
            <a:headEnd/>
            <a:tailEnd/>
          </a:ln>
        </p:spPr>
        <p:txBody>
          <a:bodyPr wrap="none" lIns="82124" tIns="41061" rIns="82124" bIns="41061" anchor="ctr">
            <a:spAutoFit/>
          </a:bodyPr>
          <a:lstStyle/>
          <a:p>
            <a:endParaRPr lang="en-US"/>
          </a:p>
        </p:txBody>
      </p:sp>
      <p:sp>
        <p:nvSpPr>
          <p:cNvPr id="13320" name="AutoShape 8"/>
          <p:cNvSpPr>
            <a:spLocks noChangeArrowheads="1"/>
          </p:cNvSpPr>
          <p:nvPr/>
        </p:nvSpPr>
        <p:spPr bwMode="auto">
          <a:xfrm flipH="1" flipV="1">
            <a:off x="4160838" y="2108200"/>
            <a:ext cx="315912" cy="161925"/>
          </a:xfrm>
          <a:prstGeom prst="rtTriangle">
            <a:avLst/>
          </a:prstGeom>
          <a:solidFill>
            <a:schemeClr val="accent1"/>
          </a:solidFill>
          <a:ln w="9525" algn="ctr">
            <a:noFill/>
            <a:miter lim="800000"/>
            <a:headEnd/>
            <a:tailEnd/>
          </a:ln>
        </p:spPr>
        <p:txBody>
          <a:bodyPr wrap="none" lIns="82124" tIns="41061" rIns="82124" bIns="41061" anchor="ctr">
            <a:spAutoFit/>
          </a:bodyPr>
          <a:lstStyle/>
          <a:p>
            <a:endParaRPr lang="en-US"/>
          </a:p>
        </p:txBody>
      </p:sp>
      <p:sp>
        <p:nvSpPr>
          <p:cNvPr id="1505289" name="AutoShape 9"/>
          <p:cNvSpPr>
            <a:spLocks noChangeArrowheads="1"/>
          </p:cNvSpPr>
          <p:nvPr/>
        </p:nvSpPr>
        <p:spPr bwMode="auto">
          <a:xfrm>
            <a:off x="396875" y="1220788"/>
            <a:ext cx="3911600" cy="387350"/>
          </a:xfrm>
          <a:prstGeom prst="roundRect">
            <a:avLst>
              <a:gd name="adj" fmla="val 37282"/>
            </a:avLst>
          </a:prstGeom>
          <a:gradFill rotWithShape="1">
            <a:gsLst>
              <a:gs pos="0">
                <a:schemeClr val="tx1">
                  <a:alpha val="39999"/>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sp>
        <p:nvSpPr>
          <p:cNvPr id="13322" name="Rectangle 10"/>
          <p:cNvSpPr>
            <a:spLocks noChangeArrowheads="1"/>
          </p:cNvSpPr>
          <p:nvPr/>
        </p:nvSpPr>
        <p:spPr bwMode="auto">
          <a:xfrm>
            <a:off x="217488" y="1865313"/>
            <a:ext cx="4233862" cy="2259012"/>
          </a:xfrm>
          <a:prstGeom prst="rect">
            <a:avLst/>
          </a:prstGeom>
          <a:noFill/>
          <a:ln w="9525" algn="ctr">
            <a:noFill/>
            <a:miter lim="800000"/>
            <a:headEnd/>
            <a:tailEnd/>
          </a:ln>
        </p:spPr>
        <p:txBody>
          <a:bodyPr lIns="0" tIns="0" rIns="0" bIns="0"/>
          <a:lstStyle/>
          <a:p>
            <a:pPr marL="177800" indent="-177800" algn="l" defTabSz="814388">
              <a:lnSpc>
                <a:spcPct val="85000"/>
              </a:lnSpc>
              <a:spcBef>
                <a:spcPct val="80000"/>
              </a:spcBef>
              <a:buFont typeface="Wingdings" pitchFamily="2" charset="2"/>
              <a:buChar char="§"/>
            </a:pPr>
            <a:r>
              <a:rPr lang="en-US" sz="1800" baseline="0">
                <a:ea typeface="ＭＳ Ｐゴシック" charset="-128"/>
                <a:cs typeface="Arial" pitchFamily="34" charset="0"/>
              </a:rPr>
              <a:t>20G Firewall and NAT services</a:t>
            </a:r>
          </a:p>
          <a:p>
            <a:pPr marL="177800" indent="-177800" algn="l" defTabSz="814388">
              <a:lnSpc>
                <a:spcPct val="85000"/>
              </a:lnSpc>
              <a:spcBef>
                <a:spcPct val="80000"/>
              </a:spcBef>
              <a:buFont typeface="Wingdings" pitchFamily="2" charset="2"/>
              <a:buChar char="§"/>
            </a:pPr>
            <a:r>
              <a:rPr lang="en-US" sz="1800" baseline="0">
                <a:ea typeface="ＭＳ Ｐゴシック" charset="-128"/>
                <a:cs typeface="Arial" pitchFamily="34" charset="0"/>
              </a:rPr>
              <a:t>2 million HTTP connections</a:t>
            </a:r>
          </a:p>
          <a:p>
            <a:pPr marL="177800" indent="-177800" algn="l" defTabSz="814388">
              <a:lnSpc>
                <a:spcPct val="85000"/>
              </a:lnSpc>
              <a:spcBef>
                <a:spcPct val="80000"/>
              </a:spcBef>
              <a:buFont typeface="Wingdings" pitchFamily="2" charset="2"/>
              <a:buChar char="§"/>
            </a:pPr>
            <a:r>
              <a:rPr lang="en-US" sz="1800" baseline="0">
                <a:ea typeface="ＭＳ Ｐゴシック" charset="-128"/>
                <a:cs typeface="Arial" pitchFamily="34" charset="0"/>
              </a:rPr>
              <a:t>Netflow event Logging  - 40k/ sec</a:t>
            </a:r>
          </a:p>
          <a:p>
            <a:pPr marL="177800" indent="-177800" algn="l" defTabSz="814388">
              <a:lnSpc>
                <a:spcPct val="85000"/>
              </a:lnSpc>
              <a:spcBef>
                <a:spcPct val="80000"/>
              </a:spcBef>
              <a:buFont typeface="Wingdings" pitchFamily="2" charset="2"/>
              <a:buChar char="§"/>
            </a:pPr>
            <a:r>
              <a:rPr lang="en-US" sz="1800" baseline="0">
                <a:ea typeface="ＭＳ Ｐゴシック" charset="-128"/>
                <a:cs typeface="Arial" pitchFamily="34" charset="0"/>
              </a:rPr>
              <a:t>Flexible and granular Packet Matching</a:t>
            </a:r>
          </a:p>
          <a:p>
            <a:pPr marL="177800" indent="-177800" algn="l" defTabSz="814388">
              <a:lnSpc>
                <a:spcPct val="85000"/>
              </a:lnSpc>
              <a:spcBef>
                <a:spcPct val="80000"/>
              </a:spcBef>
              <a:buFont typeface="Wingdings" pitchFamily="2" charset="2"/>
              <a:buChar char="§"/>
            </a:pPr>
            <a:r>
              <a:rPr lang="en-US" sz="1800" baseline="0">
                <a:ea typeface="ＭＳ Ｐゴシック" charset="-128"/>
                <a:cs typeface="Arial" pitchFamily="34" charset="0"/>
              </a:rPr>
              <a:t>Control Plane Policing, Rate limiter</a:t>
            </a:r>
          </a:p>
        </p:txBody>
      </p:sp>
      <p:sp>
        <p:nvSpPr>
          <p:cNvPr id="13323" name="Text Box 11"/>
          <p:cNvSpPr txBox="1">
            <a:spLocks noChangeArrowheads="1"/>
          </p:cNvSpPr>
          <p:nvPr/>
        </p:nvSpPr>
        <p:spPr bwMode="auto">
          <a:xfrm>
            <a:off x="858838" y="1303338"/>
            <a:ext cx="3222625" cy="411162"/>
          </a:xfrm>
          <a:prstGeom prst="rect">
            <a:avLst/>
          </a:prstGeom>
          <a:noFill/>
          <a:ln w="38100" algn="ctr">
            <a:noFill/>
            <a:miter lim="800000"/>
            <a:headEnd/>
            <a:tailEnd/>
          </a:ln>
        </p:spPr>
        <p:txBody>
          <a:bodyPr lIns="82124" tIns="41061" rIns="82124" bIns="41061" anchor="ctr">
            <a:spAutoFit/>
          </a:bodyPr>
          <a:lstStyle/>
          <a:p>
            <a:pPr eaLnBrk="1" hangingPunct="1"/>
            <a:r>
              <a:rPr lang="en-US" sz="2400" b="1" baseline="0">
                <a:solidFill>
                  <a:srgbClr val="FFFFFF"/>
                </a:solidFill>
                <a:cs typeface="Arial" pitchFamily="34" charset="0"/>
              </a:rPr>
              <a:t>Solution</a:t>
            </a:r>
          </a:p>
        </p:txBody>
      </p:sp>
      <p:sp>
        <p:nvSpPr>
          <p:cNvPr id="13324" name="Rectangle 12"/>
          <p:cNvSpPr>
            <a:spLocks noChangeArrowheads="1"/>
          </p:cNvSpPr>
          <p:nvPr/>
        </p:nvSpPr>
        <p:spPr bwMode="auto">
          <a:xfrm>
            <a:off x="0" y="4008438"/>
            <a:ext cx="4864100" cy="623887"/>
          </a:xfrm>
          <a:prstGeom prst="rect">
            <a:avLst/>
          </a:prstGeom>
          <a:gradFill rotWithShape="1">
            <a:gsLst>
              <a:gs pos="0">
                <a:srgbClr val="FFFFFF">
                  <a:alpha val="0"/>
                </a:srgbClr>
              </a:gs>
              <a:gs pos="100000">
                <a:srgbClr val="000000"/>
              </a:gs>
            </a:gsLst>
            <a:lin ang="5400000" scaled="1"/>
          </a:gradFill>
          <a:ln w="9525" algn="ctr">
            <a:noFill/>
            <a:miter lim="800000"/>
            <a:headEnd/>
            <a:tailEnd/>
          </a:ln>
        </p:spPr>
        <p:txBody>
          <a:bodyPr wrap="none" lIns="73025" tIns="36511" rIns="73025" bIns="36511" anchor="ctr"/>
          <a:lstStyle/>
          <a:p>
            <a:endParaRPr lang="en-US"/>
          </a:p>
        </p:txBody>
      </p:sp>
      <p:sp>
        <p:nvSpPr>
          <p:cNvPr id="13325" name="Rectangle 13"/>
          <p:cNvSpPr>
            <a:spLocks noChangeArrowheads="1"/>
          </p:cNvSpPr>
          <p:nvPr/>
        </p:nvSpPr>
        <p:spPr bwMode="auto">
          <a:xfrm>
            <a:off x="4665663" y="1138238"/>
            <a:ext cx="4389437" cy="650875"/>
          </a:xfrm>
          <a:prstGeom prst="rect">
            <a:avLst/>
          </a:prstGeom>
          <a:solidFill>
            <a:srgbClr val="697E1C"/>
          </a:solidFill>
          <a:ln w="9525" algn="ctr">
            <a:noFill/>
            <a:miter lim="800000"/>
            <a:headEnd/>
            <a:tailEnd/>
          </a:ln>
        </p:spPr>
        <p:txBody>
          <a:bodyPr wrap="none" lIns="73025" tIns="36511" rIns="73025" bIns="36511" anchor="ctr"/>
          <a:lstStyle/>
          <a:p>
            <a:endParaRPr lang="en-US"/>
          </a:p>
        </p:txBody>
      </p:sp>
      <p:sp>
        <p:nvSpPr>
          <p:cNvPr id="1505294" name="Rectangle 14"/>
          <p:cNvSpPr>
            <a:spLocks noChangeArrowheads="1"/>
          </p:cNvSpPr>
          <p:nvPr/>
        </p:nvSpPr>
        <p:spPr bwMode="auto">
          <a:xfrm flipV="1">
            <a:off x="4665663" y="1550988"/>
            <a:ext cx="4389437" cy="254000"/>
          </a:xfrm>
          <a:prstGeom prst="rect">
            <a:avLst/>
          </a:prstGeom>
          <a:gradFill rotWithShape="1">
            <a:gsLst>
              <a:gs pos="0">
                <a:schemeClr val="bg1">
                  <a:alpha val="80000"/>
                </a:schemeClr>
              </a:gs>
              <a:gs pos="100000">
                <a:schemeClr val="bg1">
                  <a:gamma/>
                  <a:shade val="46275"/>
                  <a:invGamma/>
                  <a:alpha val="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3327" name="Rectangle 15"/>
          <p:cNvSpPr>
            <a:spLocks noChangeArrowheads="1"/>
          </p:cNvSpPr>
          <p:nvPr/>
        </p:nvSpPr>
        <p:spPr bwMode="auto">
          <a:xfrm>
            <a:off x="4665663" y="1814513"/>
            <a:ext cx="4389437" cy="2265362"/>
          </a:xfrm>
          <a:prstGeom prst="rect">
            <a:avLst/>
          </a:prstGeom>
          <a:solidFill>
            <a:srgbClr val="89A424"/>
          </a:solidFill>
          <a:ln w="9525" algn="ctr">
            <a:noFill/>
            <a:miter lim="800000"/>
            <a:headEnd/>
            <a:tailEnd/>
          </a:ln>
        </p:spPr>
        <p:txBody>
          <a:bodyPr wrap="none" lIns="73025" tIns="36511" rIns="73025" bIns="36511" anchor="ctr"/>
          <a:lstStyle/>
          <a:p>
            <a:endParaRPr lang="en-US"/>
          </a:p>
        </p:txBody>
      </p:sp>
      <p:sp>
        <p:nvSpPr>
          <p:cNvPr id="1505296" name="AutoShape 16"/>
          <p:cNvSpPr>
            <a:spLocks noChangeArrowheads="1"/>
          </p:cNvSpPr>
          <p:nvPr/>
        </p:nvSpPr>
        <p:spPr bwMode="auto">
          <a:xfrm>
            <a:off x="4903788" y="1214438"/>
            <a:ext cx="3924300" cy="387350"/>
          </a:xfrm>
          <a:prstGeom prst="roundRect">
            <a:avLst>
              <a:gd name="adj" fmla="val 37282"/>
            </a:avLst>
          </a:prstGeom>
          <a:gradFill rotWithShape="1">
            <a:gsLst>
              <a:gs pos="0">
                <a:schemeClr val="tx1">
                  <a:alpha val="39999"/>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sp>
        <p:nvSpPr>
          <p:cNvPr id="13329" name="Rectangle 17"/>
          <p:cNvSpPr>
            <a:spLocks noChangeArrowheads="1"/>
          </p:cNvSpPr>
          <p:nvPr/>
        </p:nvSpPr>
        <p:spPr bwMode="auto">
          <a:xfrm>
            <a:off x="4746625" y="1854200"/>
            <a:ext cx="4383088" cy="2259013"/>
          </a:xfrm>
          <a:prstGeom prst="rect">
            <a:avLst/>
          </a:prstGeom>
          <a:noFill/>
          <a:ln w="9525" algn="ctr">
            <a:noFill/>
            <a:miter lim="800000"/>
            <a:headEnd/>
            <a:tailEnd/>
          </a:ln>
        </p:spPr>
        <p:txBody>
          <a:bodyPr lIns="0" tIns="0" rIns="0" bIns="0"/>
          <a:lstStyle/>
          <a:p>
            <a:pPr marL="177800" indent="-177800" algn="l" defTabSz="814388">
              <a:lnSpc>
                <a:spcPct val="85000"/>
              </a:lnSpc>
              <a:spcBef>
                <a:spcPct val="85000"/>
              </a:spcBef>
              <a:buFont typeface="Wingdings" pitchFamily="2" charset="2"/>
              <a:buChar char="§"/>
            </a:pPr>
            <a:r>
              <a:rPr lang="en-US" sz="1800" baseline="0">
                <a:ea typeface="ＭＳ Ｐゴシック" charset="-128"/>
                <a:cs typeface="Arial" pitchFamily="34" charset="0"/>
              </a:rPr>
              <a:t>Defends enterprise network edge</a:t>
            </a:r>
          </a:p>
          <a:p>
            <a:pPr marL="177800" indent="-177800" algn="l" defTabSz="814388">
              <a:lnSpc>
                <a:spcPct val="85000"/>
              </a:lnSpc>
              <a:spcBef>
                <a:spcPct val="85000"/>
              </a:spcBef>
              <a:buFont typeface="Wingdings" pitchFamily="2" charset="2"/>
              <a:buChar char="§"/>
            </a:pPr>
            <a:r>
              <a:rPr lang="en-US" sz="1800" baseline="0">
                <a:ea typeface="ＭＳ Ｐゴシック" charset="-128"/>
                <a:cs typeface="Arial" pitchFamily="34" charset="0"/>
              </a:rPr>
              <a:t>Scalable access control at edge</a:t>
            </a:r>
          </a:p>
          <a:p>
            <a:pPr marL="177800" indent="-177800" algn="l" defTabSz="814388">
              <a:lnSpc>
                <a:spcPct val="85000"/>
              </a:lnSpc>
              <a:spcBef>
                <a:spcPct val="85000"/>
              </a:spcBef>
              <a:buFont typeface="Wingdings" pitchFamily="2" charset="2"/>
              <a:buChar char="§"/>
            </a:pPr>
            <a:r>
              <a:rPr lang="en-US" sz="1800" baseline="0">
                <a:ea typeface="ＭＳ Ｐゴシック" charset="-128"/>
                <a:cs typeface="Arial" pitchFamily="34" charset="0"/>
              </a:rPr>
              <a:t>Compliance requirements</a:t>
            </a:r>
          </a:p>
          <a:p>
            <a:pPr marL="177800" indent="-177800" algn="l" defTabSz="814388">
              <a:lnSpc>
                <a:spcPct val="85000"/>
              </a:lnSpc>
              <a:spcBef>
                <a:spcPct val="85000"/>
              </a:spcBef>
              <a:buFont typeface="Wingdings" pitchFamily="2" charset="2"/>
              <a:buChar char="§"/>
            </a:pPr>
            <a:r>
              <a:rPr lang="en-US" sz="1800" baseline="0">
                <a:ea typeface="ＭＳ Ｐゴシック" charset="-128"/>
                <a:cs typeface="Arial" pitchFamily="34" charset="0"/>
              </a:rPr>
              <a:t>Rapid first line of defense against threats</a:t>
            </a:r>
          </a:p>
          <a:p>
            <a:pPr marL="177800" indent="-177800" algn="l" defTabSz="814388">
              <a:lnSpc>
                <a:spcPct val="85000"/>
              </a:lnSpc>
              <a:spcBef>
                <a:spcPct val="85000"/>
              </a:spcBef>
              <a:buFont typeface="Wingdings" pitchFamily="2" charset="2"/>
              <a:buChar char="§"/>
            </a:pPr>
            <a:r>
              <a:rPr lang="en-US" sz="1800" baseline="0">
                <a:ea typeface="ＭＳ Ｐゴシック" charset="-128"/>
                <a:cs typeface="Arial" pitchFamily="34" charset="0"/>
              </a:rPr>
              <a:t>Denial of service protection</a:t>
            </a:r>
          </a:p>
        </p:txBody>
      </p:sp>
      <p:sp>
        <p:nvSpPr>
          <p:cNvPr id="13330" name="Text Box 18"/>
          <p:cNvSpPr txBox="1">
            <a:spLocks noChangeArrowheads="1"/>
          </p:cNvSpPr>
          <p:nvPr/>
        </p:nvSpPr>
        <p:spPr bwMode="auto">
          <a:xfrm>
            <a:off x="5278438" y="1328738"/>
            <a:ext cx="3233737" cy="357187"/>
          </a:xfrm>
          <a:prstGeom prst="rect">
            <a:avLst/>
          </a:prstGeom>
          <a:noFill/>
          <a:ln w="38100" algn="ctr">
            <a:noFill/>
            <a:miter lim="800000"/>
            <a:headEnd/>
            <a:tailEnd/>
          </a:ln>
        </p:spPr>
        <p:txBody>
          <a:bodyPr lIns="82124" tIns="41061" rIns="82124" bIns="41061" anchor="ctr">
            <a:spAutoFit/>
          </a:bodyPr>
          <a:lstStyle/>
          <a:p>
            <a:pPr eaLnBrk="1" hangingPunct="1">
              <a:lnSpc>
                <a:spcPct val="75000"/>
              </a:lnSpc>
            </a:pPr>
            <a:r>
              <a:rPr lang="en-US" sz="2400" b="1" baseline="0">
                <a:solidFill>
                  <a:srgbClr val="FFFFFF"/>
                </a:solidFill>
                <a:cs typeface="Arial" pitchFamily="34" charset="0"/>
              </a:rPr>
              <a:t>Benefits</a:t>
            </a:r>
          </a:p>
        </p:txBody>
      </p:sp>
      <p:sp>
        <p:nvSpPr>
          <p:cNvPr id="13331" name="Rectangle 19"/>
          <p:cNvSpPr>
            <a:spLocks noChangeArrowheads="1"/>
          </p:cNvSpPr>
          <p:nvPr/>
        </p:nvSpPr>
        <p:spPr bwMode="auto">
          <a:xfrm>
            <a:off x="4584700" y="4008438"/>
            <a:ext cx="4545013" cy="447675"/>
          </a:xfrm>
          <a:prstGeom prst="rect">
            <a:avLst/>
          </a:prstGeom>
          <a:gradFill rotWithShape="1">
            <a:gsLst>
              <a:gs pos="0">
                <a:srgbClr val="FFFFFF">
                  <a:alpha val="0"/>
                </a:srgbClr>
              </a:gs>
              <a:gs pos="100000">
                <a:srgbClr val="000000"/>
              </a:gs>
            </a:gsLst>
            <a:lin ang="5400000" scaled="1"/>
          </a:gradFill>
          <a:ln w="9525" algn="ctr">
            <a:noFill/>
            <a:miter lim="800000"/>
            <a:headEnd/>
            <a:tailEnd/>
          </a:ln>
        </p:spPr>
        <p:txBody>
          <a:bodyPr wrap="none" lIns="73025" tIns="36511" rIns="73025" bIns="36511" anchor="ctr"/>
          <a:lstStyle/>
          <a:p>
            <a:endParaRPr lang="en-US"/>
          </a:p>
        </p:txBody>
      </p:sp>
      <p:grpSp>
        <p:nvGrpSpPr>
          <p:cNvPr id="13332" name="Group 20"/>
          <p:cNvGrpSpPr>
            <a:grpSpLocks/>
          </p:cNvGrpSpPr>
          <p:nvPr/>
        </p:nvGrpSpPr>
        <p:grpSpPr bwMode="auto">
          <a:xfrm>
            <a:off x="-20638" y="4767263"/>
            <a:ext cx="2401888" cy="1965325"/>
            <a:chOff x="6193" y="996"/>
            <a:chExt cx="2343" cy="1154"/>
          </a:xfrm>
        </p:grpSpPr>
        <p:sp>
          <p:nvSpPr>
            <p:cNvPr id="13382" name="Oval 21"/>
            <p:cNvSpPr>
              <a:spLocks noChangeArrowheads="1"/>
            </p:cNvSpPr>
            <p:nvPr/>
          </p:nvSpPr>
          <p:spPr bwMode="auto">
            <a:xfrm>
              <a:off x="6193" y="1187"/>
              <a:ext cx="2343" cy="963"/>
            </a:xfrm>
            <a:prstGeom prst="ellipse">
              <a:avLst/>
            </a:prstGeom>
            <a:solidFill>
              <a:schemeClr val="bg1">
                <a:alpha val="27058"/>
              </a:schemeClr>
            </a:solidFill>
            <a:ln w="9525" algn="ctr">
              <a:noFill/>
              <a:round/>
              <a:headEnd/>
              <a:tailEnd/>
            </a:ln>
          </p:spPr>
          <p:txBody>
            <a:bodyPr wrap="none" lIns="73025" tIns="36511" rIns="73025" bIns="36511" anchor="ctr"/>
            <a:lstStyle/>
            <a:p>
              <a:endParaRPr lang="en-US"/>
            </a:p>
          </p:txBody>
        </p:sp>
        <p:sp>
          <p:nvSpPr>
            <p:cNvPr id="13383" name="AutoShape 22"/>
            <p:cNvSpPr>
              <a:spLocks noChangeAspect="1" noChangeArrowheads="1" noTextEdit="1"/>
            </p:cNvSpPr>
            <p:nvPr/>
          </p:nvSpPr>
          <p:spPr bwMode="auto">
            <a:xfrm>
              <a:off x="6281" y="996"/>
              <a:ext cx="2184" cy="1074"/>
            </a:xfrm>
            <a:prstGeom prst="rect">
              <a:avLst/>
            </a:prstGeom>
            <a:noFill/>
            <a:ln w="9525">
              <a:noFill/>
              <a:miter lim="800000"/>
              <a:headEnd/>
              <a:tailEnd/>
            </a:ln>
          </p:spPr>
          <p:txBody>
            <a:bodyPr/>
            <a:lstStyle/>
            <a:p>
              <a:endParaRPr lang="en-US"/>
            </a:p>
          </p:txBody>
        </p:sp>
        <p:sp>
          <p:nvSpPr>
            <p:cNvPr id="13384" name="Freeform 23"/>
            <p:cNvSpPr>
              <a:spLocks/>
            </p:cNvSpPr>
            <p:nvPr/>
          </p:nvSpPr>
          <p:spPr bwMode="auto">
            <a:xfrm>
              <a:off x="6280" y="1423"/>
              <a:ext cx="2182" cy="648"/>
            </a:xfrm>
            <a:custGeom>
              <a:avLst/>
              <a:gdLst>
                <a:gd name="T0" fmla="*/ 1381 w 1382"/>
                <a:gd name="T1" fmla="*/ 21 h 411"/>
                <a:gd name="T2" fmla="*/ 692 w 1382"/>
                <a:gd name="T3" fmla="*/ 271 h 411"/>
                <a:gd name="T4" fmla="*/ 1 w 1382"/>
                <a:gd name="T5" fmla="*/ 0 h 411"/>
                <a:gd name="T6" fmla="*/ 1 w 1382"/>
                <a:gd name="T7" fmla="*/ 0 h 411"/>
                <a:gd name="T8" fmla="*/ 1 w 1382"/>
                <a:gd name="T9" fmla="*/ 126 h 411"/>
                <a:gd name="T10" fmla="*/ 0 w 1382"/>
                <a:gd name="T11" fmla="*/ 140 h 411"/>
                <a:gd name="T12" fmla="*/ 691 w 1382"/>
                <a:gd name="T13" fmla="*/ 411 h 411"/>
                <a:gd name="T14" fmla="*/ 1382 w 1382"/>
                <a:gd name="T15" fmla="*/ 140 h 411"/>
                <a:gd name="T16" fmla="*/ 1381 w 1382"/>
                <a:gd name="T17" fmla="*/ 126 h 411"/>
                <a:gd name="T18" fmla="*/ 1381 w 1382"/>
                <a:gd name="T19" fmla="*/ 21 h 4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2"/>
                <a:gd name="T31" fmla="*/ 0 h 411"/>
                <a:gd name="T32" fmla="*/ 1382 w 1382"/>
                <a:gd name="T33" fmla="*/ 411 h 4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2" h="411">
                  <a:moveTo>
                    <a:pt x="1381" y="21"/>
                  </a:moveTo>
                  <a:cubicBezTo>
                    <a:pt x="1354" y="161"/>
                    <a:pt x="1056" y="271"/>
                    <a:pt x="692" y="271"/>
                  </a:cubicBezTo>
                  <a:cubicBezTo>
                    <a:pt x="311" y="271"/>
                    <a:pt x="2" y="150"/>
                    <a:pt x="1" y="0"/>
                  </a:cubicBezTo>
                  <a:cubicBezTo>
                    <a:pt x="1" y="0"/>
                    <a:pt x="1" y="0"/>
                    <a:pt x="1" y="0"/>
                  </a:cubicBezTo>
                  <a:cubicBezTo>
                    <a:pt x="1" y="126"/>
                    <a:pt x="1" y="126"/>
                    <a:pt x="1" y="126"/>
                  </a:cubicBezTo>
                  <a:cubicBezTo>
                    <a:pt x="1" y="130"/>
                    <a:pt x="0" y="135"/>
                    <a:pt x="0" y="140"/>
                  </a:cubicBezTo>
                  <a:cubicBezTo>
                    <a:pt x="0" y="290"/>
                    <a:pt x="310" y="411"/>
                    <a:pt x="691" y="411"/>
                  </a:cubicBezTo>
                  <a:cubicBezTo>
                    <a:pt x="1073" y="411"/>
                    <a:pt x="1382" y="290"/>
                    <a:pt x="1382" y="140"/>
                  </a:cubicBezTo>
                  <a:cubicBezTo>
                    <a:pt x="1382" y="135"/>
                    <a:pt x="1382" y="130"/>
                    <a:pt x="1381" y="126"/>
                  </a:cubicBezTo>
                  <a:lnTo>
                    <a:pt x="1381" y="21"/>
                  </a:lnTo>
                  <a:close/>
                </a:path>
              </a:pathLst>
            </a:custGeom>
            <a:gradFill rotWithShape="1">
              <a:gsLst>
                <a:gs pos="0">
                  <a:srgbClr val="003D55"/>
                </a:gs>
                <a:gs pos="50000">
                  <a:srgbClr val="0183B7"/>
                </a:gs>
                <a:gs pos="100000">
                  <a:srgbClr val="003D55"/>
                </a:gs>
              </a:gsLst>
              <a:lin ang="0" scaled="1"/>
            </a:gradFill>
            <a:ln w="9525">
              <a:noFill/>
              <a:round/>
              <a:headEnd/>
              <a:tailEnd/>
            </a:ln>
          </p:spPr>
          <p:txBody>
            <a:bodyPr lIns="82124" tIns="41061" rIns="82124" bIns="41061" anchor="ctr">
              <a:spAutoFit/>
            </a:bodyPr>
            <a:lstStyle/>
            <a:p>
              <a:endParaRPr lang="en-US"/>
            </a:p>
          </p:txBody>
        </p:sp>
        <p:sp>
          <p:nvSpPr>
            <p:cNvPr id="13385" name="Freeform 24"/>
            <p:cNvSpPr>
              <a:spLocks/>
            </p:cNvSpPr>
            <p:nvPr/>
          </p:nvSpPr>
          <p:spPr bwMode="auto">
            <a:xfrm>
              <a:off x="6281" y="996"/>
              <a:ext cx="2183" cy="855"/>
            </a:xfrm>
            <a:custGeom>
              <a:avLst/>
              <a:gdLst>
                <a:gd name="T0" fmla="*/ 691 w 1382"/>
                <a:gd name="T1" fmla="*/ 0 h 542"/>
                <a:gd name="T2" fmla="*/ 0 w 1382"/>
                <a:gd name="T3" fmla="*/ 271 h 542"/>
                <a:gd name="T4" fmla="*/ 0 w 1382"/>
                <a:gd name="T5" fmla="*/ 271 h 542"/>
                <a:gd name="T6" fmla="*/ 691 w 1382"/>
                <a:gd name="T7" fmla="*/ 542 h 542"/>
                <a:gd name="T8" fmla="*/ 1380 w 1382"/>
                <a:gd name="T9" fmla="*/ 292 h 542"/>
                <a:gd name="T10" fmla="*/ 1382 w 1382"/>
                <a:gd name="T11" fmla="*/ 271 h 542"/>
                <a:gd name="T12" fmla="*/ 691 w 1382"/>
                <a:gd name="T13" fmla="*/ 0 h 542"/>
                <a:gd name="T14" fmla="*/ 0 60000 65536"/>
                <a:gd name="T15" fmla="*/ 0 60000 65536"/>
                <a:gd name="T16" fmla="*/ 0 60000 65536"/>
                <a:gd name="T17" fmla="*/ 0 60000 65536"/>
                <a:gd name="T18" fmla="*/ 0 60000 65536"/>
                <a:gd name="T19" fmla="*/ 0 60000 65536"/>
                <a:gd name="T20" fmla="*/ 0 60000 65536"/>
                <a:gd name="T21" fmla="*/ 0 w 1382"/>
                <a:gd name="T22" fmla="*/ 0 h 542"/>
                <a:gd name="T23" fmla="*/ 1382 w 1382"/>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2" h="542">
                  <a:moveTo>
                    <a:pt x="691" y="0"/>
                  </a:moveTo>
                  <a:cubicBezTo>
                    <a:pt x="310" y="0"/>
                    <a:pt x="0" y="121"/>
                    <a:pt x="0" y="271"/>
                  </a:cubicBezTo>
                  <a:cubicBezTo>
                    <a:pt x="0" y="271"/>
                    <a:pt x="0" y="271"/>
                    <a:pt x="0" y="271"/>
                  </a:cubicBezTo>
                  <a:cubicBezTo>
                    <a:pt x="1" y="421"/>
                    <a:pt x="310" y="542"/>
                    <a:pt x="691" y="542"/>
                  </a:cubicBezTo>
                  <a:cubicBezTo>
                    <a:pt x="1055" y="542"/>
                    <a:pt x="1353" y="432"/>
                    <a:pt x="1380" y="292"/>
                  </a:cubicBezTo>
                  <a:cubicBezTo>
                    <a:pt x="1382" y="285"/>
                    <a:pt x="1382" y="278"/>
                    <a:pt x="1382" y="271"/>
                  </a:cubicBezTo>
                  <a:cubicBezTo>
                    <a:pt x="1382" y="121"/>
                    <a:pt x="1073" y="0"/>
                    <a:pt x="691" y="0"/>
                  </a:cubicBezTo>
                  <a:close/>
                </a:path>
              </a:pathLst>
            </a:custGeom>
            <a:gradFill rotWithShape="1">
              <a:gsLst>
                <a:gs pos="0">
                  <a:schemeClr val="accent1"/>
                </a:gs>
                <a:gs pos="100000">
                  <a:srgbClr val="47B0D5"/>
                </a:gs>
              </a:gsLst>
              <a:lin ang="5400000" scaled="1"/>
            </a:gradFill>
            <a:ln w="9525">
              <a:noFill/>
              <a:round/>
              <a:headEnd/>
              <a:tailEnd/>
            </a:ln>
          </p:spPr>
          <p:txBody>
            <a:bodyPr lIns="82124" tIns="41061" rIns="82124" bIns="41061" anchor="ctr">
              <a:spAutoFit/>
            </a:bodyPr>
            <a:lstStyle/>
            <a:p>
              <a:endParaRPr lang="en-US"/>
            </a:p>
          </p:txBody>
        </p:sp>
        <p:sp>
          <p:nvSpPr>
            <p:cNvPr id="1505305" name="Freeform 25"/>
            <p:cNvSpPr>
              <a:spLocks/>
            </p:cNvSpPr>
            <p:nvPr/>
          </p:nvSpPr>
          <p:spPr bwMode="auto">
            <a:xfrm>
              <a:off x="6281" y="996"/>
              <a:ext cx="2183" cy="855"/>
            </a:xfrm>
            <a:custGeom>
              <a:avLst/>
              <a:gdLst/>
              <a:ahLst/>
              <a:cxnLst>
                <a:cxn ang="0">
                  <a:pos x="691" y="0"/>
                </a:cxn>
                <a:cxn ang="0">
                  <a:pos x="0" y="271"/>
                </a:cxn>
                <a:cxn ang="0">
                  <a:pos x="0" y="271"/>
                </a:cxn>
                <a:cxn ang="0">
                  <a:pos x="691" y="542"/>
                </a:cxn>
                <a:cxn ang="0">
                  <a:pos x="1380" y="292"/>
                </a:cxn>
                <a:cxn ang="0">
                  <a:pos x="1382" y="271"/>
                </a:cxn>
                <a:cxn ang="0">
                  <a:pos x="691" y="0"/>
                </a:cxn>
              </a:cxnLst>
              <a:rect l="0" t="0" r="r" b="b"/>
              <a:pathLst>
                <a:path w="1382" h="542">
                  <a:moveTo>
                    <a:pt x="691" y="0"/>
                  </a:moveTo>
                  <a:cubicBezTo>
                    <a:pt x="310" y="0"/>
                    <a:pt x="0" y="121"/>
                    <a:pt x="0" y="271"/>
                  </a:cubicBezTo>
                  <a:cubicBezTo>
                    <a:pt x="0" y="271"/>
                    <a:pt x="0" y="271"/>
                    <a:pt x="0" y="271"/>
                  </a:cubicBezTo>
                  <a:cubicBezTo>
                    <a:pt x="1" y="421"/>
                    <a:pt x="310" y="542"/>
                    <a:pt x="691" y="542"/>
                  </a:cubicBezTo>
                  <a:cubicBezTo>
                    <a:pt x="1055" y="542"/>
                    <a:pt x="1353" y="432"/>
                    <a:pt x="1380" y="292"/>
                  </a:cubicBezTo>
                  <a:cubicBezTo>
                    <a:pt x="1382" y="285"/>
                    <a:pt x="1382" y="278"/>
                    <a:pt x="1382" y="271"/>
                  </a:cubicBezTo>
                  <a:cubicBezTo>
                    <a:pt x="1382" y="121"/>
                    <a:pt x="1073" y="0"/>
                    <a:pt x="691" y="0"/>
                  </a:cubicBezTo>
                  <a:close/>
                </a:path>
              </a:pathLst>
            </a:custGeom>
            <a:solidFill>
              <a:schemeClr val="accent1"/>
            </a:solidFill>
            <a:ln w="9525" cap="flat" cmpd="sng">
              <a:noFill/>
              <a:prstDash val="solid"/>
              <a:round/>
              <a:headEnd/>
              <a:tailEnd/>
            </a:ln>
            <a:effectLst>
              <a:outerShdw dist="17961" dir="2700000" algn="ctr" rotWithShape="0">
                <a:schemeClr val="bg2">
                  <a:alpha val="50000"/>
                </a:schemeClr>
              </a:outerShdw>
            </a:effectLst>
          </p:spPr>
          <p:txBody>
            <a:bodyPr lIns="82124" tIns="41061" rIns="82124" bIns="41061" anchor="ctr">
              <a:spAutoFit/>
            </a:bodyPr>
            <a:lstStyle/>
            <a:p>
              <a:pPr>
                <a:defRPr/>
              </a:pPr>
              <a:endParaRPr lang="en-US">
                <a:latin typeface="Arial" charset="0"/>
              </a:endParaRPr>
            </a:p>
          </p:txBody>
        </p:sp>
        <p:sp>
          <p:nvSpPr>
            <p:cNvPr id="13387" name="Oval 26"/>
            <p:cNvSpPr>
              <a:spLocks noChangeArrowheads="1"/>
            </p:cNvSpPr>
            <p:nvPr/>
          </p:nvSpPr>
          <p:spPr bwMode="auto">
            <a:xfrm>
              <a:off x="6498" y="1051"/>
              <a:ext cx="1750" cy="679"/>
            </a:xfrm>
            <a:prstGeom prst="ellipse">
              <a:avLst/>
            </a:prstGeom>
            <a:gradFill rotWithShape="1">
              <a:gsLst>
                <a:gs pos="0">
                  <a:srgbClr val="001822">
                    <a:alpha val="60001"/>
                  </a:srgbClr>
                </a:gs>
                <a:gs pos="100000">
                  <a:srgbClr val="01415B"/>
                </a:gs>
              </a:gsLst>
              <a:lin ang="5400000" scaled="1"/>
            </a:gradFill>
            <a:ln w="9525" algn="ctr">
              <a:noFill/>
              <a:round/>
              <a:headEnd/>
              <a:tailEnd/>
            </a:ln>
          </p:spPr>
          <p:txBody>
            <a:bodyPr lIns="82124" tIns="41061" rIns="82124" bIns="41061" anchor="ctr">
              <a:spAutoFit/>
            </a:bodyPr>
            <a:lstStyle/>
            <a:p>
              <a:endParaRPr lang="en-US"/>
            </a:p>
          </p:txBody>
        </p:sp>
      </p:grpSp>
      <p:grpSp>
        <p:nvGrpSpPr>
          <p:cNvPr id="13333" name="Group 27"/>
          <p:cNvGrpSpPr>
            <a:grpSpLocks/>
          </p:cNvGrpSpPr>
          <p:nvPr/>
        </p:nvGrpSpPr>
        <p:grpSpPr bwMode="auto">
          <a:xfrm>
            <a:off x="2886075" y="4270375"/>
            <a:ext cx="4629150" cy="2198688"/>
            <a:chOff x="1824" y="996"/>
            <a:chExt cx="2916" cy="875"/>
          </a:xfrm>
        </p:grpSpPr>
        <p:sp>
          <p:nvSpPr>
            <p:cNvPr id="13378" name="Line 28"/>
            <p:cNvSpPr>
              <a:spLocks noChangeShapeType="1"/>
            </p:cNvSpPr>
            <p:nvPr/>
          </p:nvSpPr>
          <p:spPr bwMode="auto">
            <a:xfrm flipV="1">
              <a:off x="1986" y="1430"/>
              <a:ext cx="2724" cy="6"/>
            </a:xfrm>
            <a:prstGeom prst="line">
              <a:avLst/>
            </a:prstGeom>
            <a:noFill/>
            <a:ln w="63500">
              <a:solidFill>
                <a:srgbClr val="A0C02A"/>
              </a:solidFill>
              <a:round/>
              <a:headEnd/>
              <a:tailEnd/>
            </a:ln>
          </p:spPr>
          <p:txBody>
            <a:bodyPr lIns="82124" tIns="41061" rIns="82124" bIns="41061" anchor="ctr">
              <a:spAutoFit/>
            </a:bodyPr>
            <a:lstStyle/>
            <a:p>
              <a:endParaRPr lang="en-US"/>
            </a:p>
          </p:txBody>
        </p:sp>
        <p:grpSp>
          <p:nvGrpSpPr>
            <p:cNvPr id="13379" name="Group 29"/>
            <p:cNvGrpSpPr>
              <a:grpSpLocks/>
            </p:cNvGrpSpPr>
            <p:nvPr/>
          </p:nvGrpSpPr>
          <p:grpSpPr bwMode="auto">
            <a:xfrm>
              <a:off x="1824" y="996"/>
              <a:ext cx="2916" cy="875"/>
              <a:chOff x="1824" y="942"/>
              <a:chExt cx="2916" cy="875"/>
            </a:xfrm>
          </p:grpSpPr>
          <p:sp>
            <p:nvSpPr>
              <p:cNvPr id="13380" name="Freeform 30"/>
              <p:cNvSpPr>
                <a:spLocks/>
              </p:cNvSpPr>
              <p:nvPr/>
            </p:nvSpPr>
            <p:spPr bwMode="auto">
              <a:xfrm flipV="1">
                <a:off x="1824" y="1350"/>
                <a:ext cx="2916" cy="467"/>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sp>
            <p:nvSpPr>
              <p:cNvPr id="13381" name="Freeform 31"/>
              <p:cNvSpPr>
                <a:spLocks/>
              </p:cNvSpPr>
              <p:nvPr/>
            </p:nvSpPr>
            <p:spPr bwMode="auto">
              <a:xfrm>
                <a:off x="1824" y="942"/>
                <a:ext cx="2916" cy="467"/>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grpSp>
      </p:grpSp>
      <p:pic>
        <p:nvPicPr>
          <p:cNvPr id="13334" name="Picture 10"/>
          <p:cNvPicPr>
            <a:picLocks noChangeArrowheads="1"/>
          </p:cNvPicPr>
          <p:nvPr/>
        </p:nvPicPr>
        <p:blipFill>
          <a:blip r:embed="rId3"/>
          <a:srcRect l="4164" t="16324" r="4164" b="15926"/>
          <a:stretch>
            <a:fillRect/>
          </a:stretch>
        </p:blipFill>
        <p:spPr bwMode="auto">
          <a:xfrm>
            <a:off x="352425" y="4962525"/>
            <a:ext cx="1308100" cy="976313"/>
          </a:xfrm>
          <a:prstGeom prst="rect">
            <a:avLst/>
          </a:prstGeom>
          <a:noFill/>
          <a:ln w="12700">
            <a:noFill/>
            <a:miter lim="800000"/>
            <a:headEnd/>
            <a:tailEnd/>
          </a:ln>
        </p:spPr>
      </p:pic>
      <p:sp>
        <p:nvSpPr>
          <p:cNvPr id="13335" name="Freeform 33"/>
          <p:cNvSpPr>
            <a:spLocks/>
          </p:cNvSpPr>
          <p:nvPr/>
        </p:nvSpPr>
        <p:spPr bwMode="auto">
          <a:xfrm>
            <a:off x="1463675" y="4984750"/>
            <a:ext cx="866775" cy="717550"/>
          </a:xfrm>
          <a:custGeom>
            <a:avLst/>
            <a:gdLst>
              <a:gd name="T0" fmla="*/ 0 w 390"/>
              <a:gd name="T1" fmla="*/ 150 h 396"/>
              <a:gd name="T2" fmla="*/ 390 w 390"/>
              <a:gd name="T3" fmla="*/ 0 h 396"/>
              <a:gd name="T4" fmla="*/ 390 w 390"/>
              <a:gd name="T5" fmla="*/ 396 h 396"/>
              <a:gd name="T6" fmla="*/ 6 w 390"/>
              <a:gd name="T7" fmla="*/ 240 h 396"/>
              <a:gd name="T8" fmla="*/ 0 60000 65536"/>
              <a:gd name="T9" fmla="*/ 0 60000 65536"/>
              <a:gd name="T10" fmla="*/ 0 60000 65536"/>
              <a:gd name="T11" fmla="*/ 0 60000 65536"/>
              <a:gd name="T12" fmla="*/ 0 w 390"/>
              <a:gd name="T13" fmla="*/ 0 h 396"/>
              <a:gd name="T14" fmla="*/ 390 w 390"/>
              <a:gd name="T15" fmla="*/ 396 h 396"/>
            </a:gdLst>
            <a:ahLst/>
            <a:cxnLst>
              <a:cxn ang="T8">
                <a:pos x="T0" y="T1"/>
              </a:cxn>
              <a:cxn ang="T9">
                <a:pos x="T2" y="T3"/>
              </a:cxn>
              <a:cxn ang="T10">
                <a:pos x="T4" y="T5"/>
              </a:cxn>
              <a:cxn ang="T11">
                <a:pos x="T6" y="T7"/>
              </a:cxn>
            </a:cxnLst>
            <a:rect l="T12" t="T13" r="T14" b="T15"/>
            <a:pathLst>
              <a:path w="390" h="396">
                <a:moveTo>
                  <a:pt x="0" y="150"/>
                </a:moveTo>
                <a:lnTo>
                  <a:pt x="390" y="0"/>
                </a:lnTo>
                <a:lnTo>
                  <a:pt x="390" y="396"/>
                </a:lnTo>
                <a:lnTo>
                  <a:pt x="6" y="240"/>
                </a:lnTo>
              </a:path>
            </a:pathLst>
          </a:custGeom>
          <a:gradFill rotWithShape="1">
            <a:gsLst>
              <a:gs pos="0">
                <a:srgbClr val="4A5913">
                  <a:alpha val="0"/>
                </a:srgbClr>
              </a:gs>
              <a:gs pos="100000">
                <a:srgbClr val="A0C02A"/>
              </a:gs>
            </a:gsLst>
            <a:lin ang="0" scaled="1"/>
          </a:gradFill>
          <a:ln w="9525">
            <a:noFill/>
            <a:round/>
            <a:headEnd/>
            <a:tailEnd/>
          </a:ln>
        </p:spPr>
        <p:txBody>
          <a:bodyPr lIns="82124" tIns="41061" rIns="82124" bIns="41061" anchor="ctr">
            <a:spAutoFit/>
          </a:bodyPr>
          <a:lstStyle/>
          <a:p>
            <a:endParaRPr lang="en-US"/>
          </a:p>
        </p:txBody>
      </p:sp>
      <p:sp>
        <p:nvSpPr>
          <p:cNvPr id="13336" name="Rectangle 34"/>
          <p:cNvSpPr>
            <a:spLocks noChangeArrowheads="1"/>
          </p:cNvSpPr>
          <p:nvPr/>
        </p:nvSpPr>
        <p:spPr bwMode="auto">
          <a:xfrm>
            <a:off x="2327275" y="4987925"/>
            <a:ext cx="1127125" cy="712788"/>
          </a:xfrm>
          <a:prstGeom prst="rect">
            <a:avLst/>
          </a:prstGeom>
          <a:solidFill>
            <a:srgbClr val="A0C02A"/>
          </a:solidFill>
          <a:ln w="9525" algn="ctr">
            <a:noFill/>
            <a:miter lim="800000"/>
            <a:headEnd/>
            <a:tailEnd/>
          </a:ln>
        </p:spPr>
        <p:txBody>
          <a:bodyPr lIns="82124" tIns="41061" rIns="82124" bIns="41061" anchor="ctr">
            <a:spAutoFit/>
          </a:bodyPr>
          <a:lstStyle/>
          <a:p>
            <a:endParaRPr lang="en-US"/>
          </a:p>
        </p:txBody>
      </p:sp>
      <p:sp>
        <p:nvSpPr>
          <p:cNvPr id="13337" name="Rectangle 41"/>
          <p:cNvSpPr>
            <a:spLocks noChangeArrowheads="1"/>
          </p:cNvSpPr>
          <p:nvPr/>
        </p:nvSpPr>
        <p:spPr bwMode="auto">
          <a:xfrm rot="1549260">
            <a:off x="5970588" y="5753100"/>
            <a:ext cx="1346200" cy="219075"/>
          </a:xfrm>
          <a:prstGeom prst="rect">
            <a:avLst/>
          </a:prstGeom>
          <a:noFill/>
          <a:ln w="9525" algn="ctr">
            <a:noFill/>
            <a:miter lim="800000"/>
            <a:headEnd/>
            <a:tailEnd/>
          </a:ln>
        </p:spPr>
        <p:txBody>
          <a:bodyPr wrap="none" lIns="82124" tIns="41061" rIns="82124" bIns="41061">
            <a:spAutoFit/>
          </a:bodyPr>
          <a:lstStyle/>
          <a:p>
            <a:pPr defTabSz="814388"/>
            <a:r>
              <a:rPr lang="en-US" sz="1000" baseline="0"/>
              <a:t>Remote Access VPN</a:t>
            </a:r>
          </a:p>
        </p:txBody>
      </p:sp>
      <p:sp>
        <p:nvSpPr>
          <p:cNvPr id="1505322" name="Oval 42"/>
          <p:cNvSpPr>
            <a:spLocks noChangeArrowheads="1"/>
          </p:cNvSpPr>
          <p:nvPr/>
        </p:nvSpPr>
        <p:spPr bwMode="auto">
          <a:xfrm>
            <a:off x="1600200" y="4235450"/>
            <a:ext cx="2609850" cy="2152650"/>
          </a:xfrm>
          <a:prstGeom prst="ellipse">
            <a:avLst/>
          </a:prstGeom>
          <a:gradFill rotWithShape="1">
            <a:gsLst>
              <a:gs pos="0">
                <a:schemeClr val="folHlink"/>
              </a:gs>
              <a:gs pos="100000">
                <a:schemeClr val="folHlink">
                  <a:gamma/>
                  <a:shade val="46275"/>
                  <a:invGamma/>
                  <a:alpha val="0"/>
                </a:schemeClr>
              </a:gs>
            </a:gsLst>
            <a:path path="shape">
              <a:fillToRect l="50000" t="50000" r="50000" b="50000"/>
            </a:path>
          </a:gradFill>
          <a:ln w="9525" algn="ctr">
            <a:noFill/>
            <a:round/>
            <a:headEnd/>
            <a:tailEnd/>
          </a:ln>
          <a:effectLst/>
        </p:spPr>
        <p:txBody>
          <a:bodyPr lIns="82124" tIns="41061" rIns="82124" bIns="41061" anchor="ctr">
            <a:spAutoFit/>
          </a:bodyPr>
          <a:lstStyle/>
          <a:p>
            <a:pPr>
              <a:defRPr/>
            </a:pPr>
            <a:endParaRPr lang="en-US">
              <a:latin typeface="Arial" charset="0"/>
            </a:endParaRPr>
          </a:p>
        </p:txBody>
      </p:sp>
      <p:sp>
        <p:nvSpPr>
          <p:cNvPr id="13339" name="Text Box 24"/>
          <p:cNvSpPr txBox="1">
            <a:spLocks noChangeArrowheads="1"/>
          </p:cNvSpPr>
          <p:nvPr/>
        </p:nvSpPr>
        <p:spPr bwMode="auto">
          <a:xfrm>
            <a:off x="2197100" y="5827713"/>
            <a:ext cx="1863725" cy="412750"/>
          </a:xfrm>
          <a:prstGeom prst="rect">
            <a:avLst/>
          </a:prstGeom>
          <a:noFill/>
          <a:ln w="9525" algn="ctr">
            <a:noFill/>
            <a:miter lim="800000"/>
            <a:headEnd/>
            <a:tailEnd/>
          </a:ln>
        </p:spPr>
        <p:txBody>
          <a:bodyPr lIns="82124" tIns="41061" rIns="82124" bIns="41061">
            <a:spAutoFit/>
          </a:bodyPr>
          <a:lstStyle/>
          <a:p>
            <a:pPr defTabSz="814388"/>
            <a:r>
              <a:rPr lang="en-US" sz="1200" b="1" baseline="0"/>
              <a:t>ASR 1000  w/ ESP-20G</a:t>
            </a:r>
          </a:p>
          <a:p>
            <a:pPr defTabSz="814388"/>
            <a:r>
              <a:rPr lang="en-US" sz="1200" b="1" baseline="0"/>
              <a:t>as Internet Gateway</a:t>
            </a:r>
          </a:p>
        </p:txBody>
      </p:sp>
      <p:pic>
        <p:nvPicPr>
          <p:cNvPr id="13340" name="Picture 45" descr="Cloud"/>
          <p:cNvPicPr>
            <a:picLocks noChangeArrowheads="1"/>
          </p:cNvPicPr>
          <p:nvPr/>
        </p:nvPicPr>
        <p:blipFill>
          <a:blip r:embed="rId4"/>
          <a:srcRect/>
          <a:stretch>
            <a:fillRect/>
          </a:stretch>
        </p:blipFill>
        <p:spPr bwMode="auto">
          <a:xfrm>
            <a:off x="6300788" y="4270375"/>
            <a:ext cx="833437" cy="625475"/>
          </a:xfrm>
          <a:prstGeom prst="rect">
            <a:avLst/>
          </a:prstGeom>
          <a:noFill/>
          <a:ln w="9525">
            <a:noFill/>
            <a:miter lim="800000"/>
            <a:headEnd/>
            <a:tailEnd/>
          </a:ln>
        </p:spPr>
      </p:pic>
      <p:sp>
        <p:nvSpPr>
          <p:cNvPr id="13341" name="Text Box 46"/>
          <p:cNvSpPr txBox="1">
            <a:spLocks noChangeArrowheads="1"/>
          </p:cNvSpPr>
          <p:nvPr/>
        </p:nvSpPr>
        <p:spPr bwMode="auto">
          <a:xfrm>
            <a:off x="6372225" y="4540250"/>
            <a:ext cx="630238" cy="219075"/>
          </a:xfrm>
          <a:prstGeom prst="rect">
            <a:avLst/>
          </a:prstGeom>
          <a:noFill/>
          <a:ln w="9525" algn="ctr">
            <a:noFill/>
            <a:miter lim="800000"/>
            <a:headEnd/>
            <a:tailEnd/>
          </a:ln>
        </p:spPr>
        <p:txBody>
          <a:bodyPr lIns="82124" tIns="41061" rIns="82124" bIns="41061">
            <a:spAutoFit/>
          </a:bodyPr>
          <a:lstStyle/>
          <a:p>
            <a:pPr defTabSz="814388"/>
            <a:r>
              <a:rPr lang="en-US" sz="1000" b="1" baseline="0">
                <a:solidFill>
                  <a:schemeClr val="bg1"/>
                </a:solidFill>
              </a:rPr>
              <a:t>ISP-1</a:t>
            </a:r>
          </a:p>
        </p:txBody>
      </p:sp>
      <p:pic>
        <p:nvPicPr>
          <p:cNvPr id="13342" name="Picture 47" descr="Cloud"/>
          <p:cNvPicPr>
            <a:picLocks noChangeArrowheads="1"/>
          </p:cNvPicPr>
          <p:nvPr/>
        </p:nvPicPr>
        <p:blipFill>
          <a:blip r:embed="rId5"/>
          <a:srcRect/>
          <a:stretch>
            <a:fillRect/>
          </a:stretch>
        </p:blipFill>
        <p:spPr bwMode="auto">
          <a:xfrm>
            <a:off x="5500688" y="5021263"/>
            <a:ext cx="746125" cy="495300"/>
          </a:xfrm>
          <a:prstGeom prst="rect">
            <a:avLst/>
          </a:prstGeom>
          <a:noFill/>
          <a:ln w="9525">
            <a:noFill/>
            <a:miter lim="800000"/>
            <a:headEnd/>
            <a:tailEnd/>
          </a:ln>
        </p:spPr>
      </p:pic>
      <p:sp>
        <p:nvSpPr>
          <p:cNvPr id="13343" name="Text Box 48"/>
          <p:cNvSpPr txBox="1">
            <a:spLocks noChangeArrowheads="1"/>
          </p:cNvSpPr>
          <p:nvPr/>
        </p:nvSpPr>
        <p:spPr bwMode="auto">
          <a:xfrm>
            <a:off x="5670550" y="5141913"/>
            <a:ext cx="493713" cy="355600"/>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IPsec</a:t>
            </a:r>
          </a:p>
          <a:p>
            <a:pPr defTabSz="814388"/>
            <a:r>
              <a:rPr lang="en-US" sz="1000" b="1" baseline="0">
                <a:solidFill>
                  <a:schemeClr val="bg1"/>
                </a:solidFill>
              </a:rPr>
              <a:t>Zone</a:t>
            </a:r>
          </a:p>
        </p:txBody>
      </p:sp>
      <p:sp>
        <p:nvSpPr>
          <p:cNvPr id="13344" name="Text Box 21"/>
          <p:cNvSpPr txBox="1">
            <a:spLocks noChangeArrowheads="1"/>
          </p:cNvSpPr>
          <p:nvPr/>
        </p:nvSpPr>
        <p:spPr bwMode="auto">
          <a:xfrm>
            <a:off x="8054975" y="5091113"/>
            <a:ext cx="1158875" cy="438150"/>
          </a:xfrm>
          <a:prstGeom prst="rect">
            <a:avLst/>
          </a:prstGeom>
          <a:noFill/>
          <a:ln w="9525" algn="ctr">
            <a:noFill/>
            <a:miter lim="800000"/>
            <a:headEnd/>
            <a:tailEnd/>
          </a:ln>
        </p:spPr>
        <p:txBody>
          <a:bodyPr wrap="none" lIns="73025" tIns="36512" rIns="73025" bIns="36512">
            <a:spAutoFit/>
          </a:bodyPr>
          <a:lstStyle/>
          <a:p>
            <a:pPr algn="l">
              <a:lnSpc>
                <a:spcPct val="100000"/>
              </a:lnSpc>
            </a:pPr>
            <a:r>
              <a:rPr lang="en-US" sz="1200" baseline="0"/>
              <a:t>ISR 2800/3800</a:t>
            </a:r>
          </a:p>
          <a:p>
            <a:pPr algn="l">
              <a:lnSpc>
                <a:spcPct val="100000"/>
              </a:lnSpc>
            </a:pPr>
            <a:r>
              <a:rPr lang="en-US" sz="1200" baseline="0"/>
              <a:t>Branch Offices</a:t>
            </a:r>
          </a:p>
        </p:txBody>
      </p:sp>
      <p:sp>
        <p:nvSpPr>
          <p:cNvPr id="13345" name="Text Box 22"/>
          <p:cNvSpPr txBox="1">
            <a:spLocks noChangeArrowheads="1"/>
          </p:cNvSpPr>
          <p:nvPr/>
        </p:nvSpPr>
        <p:spPr bwMode="auto">
          <a:xfrm>
            <a:off x="7983538" y="4216400"/>
            <a:ext cx="1146175" cy="438150"/>
          </a:xfrm>
          <a:prstGeom prst="rect">
            <a:avLst/>
          </a:prstGeom>
          <a:noFill/>
          <a:ln w="9525" algn="ctr">
            <a:noFill/>
            <a:miter lim="800000"/>
            <a:headEnd/>
            <a:tailEnd/>
          </a:ln>
        </p:spPr>
        <p:txBody>
          <a:bodyPr lIns="73025" tIns="36512" rIns="73025" bIns="36512">
            <a:spAutoFit/>
          </a:bodyPr>
          <a:lstStyle/>
          <a:p>
            <a:pPr algn="l">
              <a:lnSpc>
                <a:spcPct val="100000"/>
              </a:lnSpc>
            </a:pPr>
            <a:r>
              <a:rPr lang="en-US" sz="1200" baseline="0"/>
              <a:t>Public Internet Services</a:t>
            </a:r>
          </a:p>
        </p:txBody>
      </p:sp>
      <p:pic>
        <p:nvPicPr>
          <p:cNvPr id="13346" name="Picture 25"/>
          <p:cNvPicPr preferRelativeResize="0">
            <a:picLocks noChangeArrowheads="1"/>
          </p:cNvPicPr>
          <p:nvPr/>
        </p:nvPicPr>
        <p:blipFill>
          <a:blip r:embed="rId6"/>
          <a:srcRect/>
          <a:stretch>
            <a:fillRect/>
          </a:stretch>
        </p:blipFill>
        <p:spPr bwMode="auto">
          <a:xfrm>
            <a:off x="7219950" y="4967288"/>
            <a:ext cx="796925" cy="631825"/>
          </a:xfrm>
          <a:prstGeom prst="rect">
            <a:avLst/>
          </a:prstGeom>
          <a:noFill/>
          <a:ln w="9525">
            <a:noFill/>
            <a:miter lim="800000"/>
            <a:headEnd/>
            <a:tailEnd/>
          </a:ln>
        </p:spPr>
      </p:pic>
      <p:sp>
        <p:nvSpPr>
          <p:cNvPr id="13347" name="Text Box 35"/>
          <p:cNvSpPr txBox="1">
            <a:spLocks noChangeArrowheads="1"/>
          </p:cNvSpPr>
          <p:nvPr/>
        </p:nvSpPr>
        <p:spPr bwMode="auto">
          <a:xfrm>
            <a:off x="8026400" y="6167438"/>
            <a:ext cx="1117600" cy="438150"/>
          </a:xfrm>
          <a:prstGeom prst="rect">
            <a:avLst/>
          </a:prstGeom>
          <a:noFill/>
          <a:ln w="9525" algn="ctr">
            <a:noFill/>
            <a:miter lim="800000"/>
            <a:headEnd/>
            <a:tailEnd/>
          </a:ln>
        </p:spPr>
        <p:txBody>
          <a:bodyPr wrap="none" lIns="73025" tIns="36512" rIns="73025" bIns="36512">
            <a:spAutoFit/>
          </a:bodyPr>
          <a:lstStyle/>
          <a:p>
            <a:pPr algn="l">
              <a:lnSpc>
                <a:spcPct val="100000"/>
              </a:lnSpc>
            </a:pPr>
            <a:r>
              <a:rPr lang="en-US" sz="1200" baseline="0"/>
              <a:t>ISR 800</a:t>
            </a:r>
          </a:p>
          <a:p>
            <a:pPr algn="l">
              <a:lnSpc>
                <a:spcPct val="100000"/>
              </a:lnSpc>
            </a:pPr>
            <a:r>
              <a:rPr lang="en-US" sz="1200" baseline="0"/>
              <a:t>Telecommuter</a:t>
            </a:r>
          </a:p>
        </p:txBody>
      </p:sp>
      <p:pic>
        <p:nvPicPr>
          <p:cNvPr id="13348" name="Picture 32"/>
          <p:cNvPicPr>
            <a:picLocks noChangeAspect="1" noChangeArrowheads="1"/>
          </p:cNvPicPr>
          <p:nvPr/>
        </p:nvPicPr>
        <p:blipFill>
          <a:blip r:embed="rId7"/>
          <a:srcRect/>
          <a:stretch>
            <a:fillRect/>
          </a:stretch>
        </p:blipFill>
        <p:spPr bwMode="auto">
          <a:xfrm>
            <a:off x="7148513" y="5272088"/>
            <a:ext cx="549275" cy="260350"/>
          </a:xfrm>
          <a:prstGeom prst="rect">
            <a:avLst/>
          </a:prstGeom>
          <a:noFill/>
          <a:ln w="9525" algn="ctr">
            <a:noFill/>
            <a:miter lim="800000"/>
            <a:headEnd/>
            <a:tailEnd/>
          </a:ln>
        </p:spPr>
      </p:pic>
      <p:pic>
        <p:nvPicPr>
          <p:cNvPr id="13349" name="Picture 29"/>
          <p:cNvPicPr>
            <a:picLocks noChangeArrowheads="1"/>
          </p:cNvPicPr>
          <p:nvPr/>
        </p:nvPicPr>
        <p:blipFill>
          <a:blip r:embed="rId8"/>
          <a:srcRect/>
          <a:stretch>
            <a:fillRect/>
          </a:stretch>
        </p:blipFill>
        <p:spPr bwMode="auto">
          <a:xfrm>
            <a:off x="7205663" y="5949950"/>
            <a:ext cx="822325" cy="539750"/>
          </a:xfrm>
          <a:prstGeom prst="rect">
            <a:avLst/>
          </a:prstGeom>
          <a:noFill/>
          <a:ln w="9525">
            <a:noFill/>
            <a:miter lim="800000"/>
            <a:headEnd/>
            <a:tailEnd/>
          </a:ln>
        </p:spPr>
      </p:pic>
      <p:pic>
        <p:nvPicPr>
          <p:cNvPr id="13350" name="Picture 32"/>
          <p:cNvPicPr>
            <a:picLocks noChangeAspect="1" noChangeArrowheads="1"/>
          </p:cNvPicPr>
          <p:nvPr/>
        </p:nvPicPr>
        <p:blipFill>
          <a:blip r:embed="rId7"/>
          <a:srcRect/>
          <a:stretch>
            <a:fillRect/>
          </a:stretch>
        </p:blipFill>
        <p:spPr bwMode="auto">
          <a:xfrm>
            <a:off x="7148513" y="6167438"/>
            <a:ext cx="549275" cy="260350"/>
          </a:xfrm>
          <a:prstGeom prst="rect">
            <a:avLst/>
          </a:prstGeom>
          <a:noFill/>
          <a:ln w="9525" algn="ctr">
            <a:noFill/>
            <a:miter lim="800000"/>
            <a:headEnd/>
            <a:tailEnd/>
          </a:ln>
        </p:spPr>
      </p:pic>
      <p:pic>
        <p:nvPicPr>
          <p:cNvPr id="13351" name="Picture 28"/>
          <p:cNvPicPr>
            <a:picLocks noChangeArrowheads="1"/>
          </p:cNvPicPr>
          <p:nvPr/>
        </p:nvPicPr>
        <p:blipFill>
          <a:blip r:embed="rId9"/>
          <a:srcRect/>
          <a:stretch>
            <a:fillRect/>
          </a:stretch>
        </p:blipFill>
        <p:spPr bwMode="auto">
          <a:xfrm>
            <a:off x="7400925" y="6173788"/>
            <a:ext cx="312738" cy="409575"/>
          </a:xfrm>
          <a:prstGeom prst="rect">
            <a:avLst/>
          </a:prstGeom>
          <a:noFill/>
          <a:ln w="9525">
            <a:noFill/>
            <a:miter lim="800000"/>
            <a:headEnd/>
            <a:tailEnd/>
          </a:ln>
        </p:spPr>
      </p:pic>
      <p:pic>
        <p:nvPicPr>
          <p:cNvPr id="1505345" name="Picture 65" descr="NetRanger"/>
          <p:cNvPicPr>
            <a:picLocks noChangeAspect="1" noChangeArrowheads="1"/>
          </p:cNvPicPr>
          <p:nvPr/>
        </p:nvPicPr>
        <p:blipFill>
          <a:blip r:embed="rId10"/>
          <a:srcRect/>
          <a:stretch>
            <a:fillRect/>
          </a:stretch>
        </p:blipFill>
        <p:spPr bwMode="auto">
          <a:xfrm>
            <a:off x="6403975" y="5219700"/>
            <a:ext cx="506413" cy="288925"/>
          </a:xfrm>
          <a:prstGeom prst="rect">
            <a:avLst/>
          </a:prstGeom>
          <a:noFill/>
          <a:ln w="9525">
            <a:noFill/>
            <a:miter lim="800000"/>
            <a:headEnd/>
            <a:tailEnd/>
          </a:ln>
        </p:spPr>
      </p:pic>
      <p:sp>
        <p:nvSpPr>
          <p:cNvPr id="13353" name="Rectangle 66"/>
          <p:cNvSpPr>
            <a:spLocks noChangeArrowheads="1"/>
          </p:cNvSpPr>
          <p:nvPr/>
        </p:nvSpPr>
        <p:spPr bwMode="auto">
          <a:xfrm>
            <a:off x="6076950" y="4984750"/>
            <a:ext cx="1085850" cy="219075"/>
          </a:xfrm>
          <a:prstGeom prst="rect">
            <a:avLst/>
          </a:prstGeom>
          <a:noFill/>
          <a:ln w="9525" algn="ctr">
            <a:noFill/>
            <a:miter lim="800000"/>
            <a:headEnd/>
            <a:tailEnd/>
          </a:ln>
        </p:spPr>
        <p:txBody>
          <a:bodyPr wrap="none" lIns="82124" tIns="41061" rIns="82124" bIns="41061">
            <a:spAutoFit/>
          </a:bodyPr>
          <a:lstStyle/>
          <a:p>
            <a:pPr defTabSz="814388"/>
            <a:r>
              <a:rPr lang="en-US" sz="1000" baseline="0"/>
              <a:t>Site-to-Site VPN</a:t>
            </a:r>
          </a:p>
        </p:txBody>
      </p:sp>
      <p:pic>
        <p:nvPicPr>
          <p:cNvPr id="1505347" name="Picture 67" descr="NAC Appliance"/>
          <p:cNvPicPr>
            <a:picLocks noChangeAspect="1" noChangeArrowheads="1"/>
          </p:cNvPicPr>
          <p:nvPr/>
        </p:nvPicPr>
        <p:blipFill>
          <a:blip r:embed="rId11"/>
          <a:srcRect/>
          <a:stretch>
            <a:fillRect/>
          </a:stretch>
        </p:blipFill>
        <p:spPr bwMode="auto">
          <a:xfrm>
            <a:off x="6359525" y="6005513"/>
            <a:ext cx="512763" cy="369887"/>
          </a:xfrm>
          <a:prstGeom prst="rect">
            <a:avLst/>
          </a:prstGeom>
          <a:noFill/>
          <a:ln w="9525">
            <a:noFill/>
            <a:miter lim="800000"/>
            <a:headEnd/>
            <a:tailEnd/>
          </a:ln>
        </p:spPr>
      </p:pic>
      <p:grpSp>
        <p:nvGrpSpPr>
          <p:cNvPr id="13355" name="Group 68"/>
          <p:cNvGrpSpPr>
            <a:grpSpLocks/>
          </p:cNvGrpSpPr>
          <p:nvPr/>
        </p:nvGrpSpPr>
        <p:grpSpPr bwMode="auto">
          <a:xfrm>
            <a:off x="2089150" y="6350000"/>
            <a:ext cx="4046538" cy="333375"/>
            <a:chOff x="2554" y="794"/>
            <a:chExt cx="1885" cy="210"/>
          </a:xfrm>
        </p:grpSpPr>
        <p:sp>
          <p:nvSpPr>
            <p:cNvPr id="13376" name="Text Box 12"/>
            <p:cNvSpPr txBox="1">
              <a:spLocks noChangeArrowheads="1"/>
            </p:cNvSpPr>
            <p:nvPr/>
          </p:nvSpPr>
          <p:spPr bwMode="auto">
            <a:xfrm flipH="1">
              <a:off x="2639" y="794"/>
              <a:ext cx="1752" cy="180"/>
            </a:xfrm>
            <a:prstGeom prst="rect">
              <a:avLst/>
            </a:prstGeom>
            <a:noFill/>
            <a:ln w="9525">
              <a:noFill/>
              <a:miter lim="800000"/>
              <a:headEnd/>
              <a:tailEnd/>
            </a:ln>
          </p:spPr>
          <p:txBody>
            <a:bodyPr lIns="73025" tIns="36512" rIns="73025" bIns="36512">
              <a:spAutoFit/>
            </a:bodyPr>
            <a:lstStyle/>
            <a:p>
              <a:pPr>
                <a:lnSpc>
                  <a:spcPct val="100000"/>
                </a:lnSpc>
              </a:pPr>
              <a:r>
                <a:rPr lang="en-US" sz="1400" b="1" baseline="0">
                  <a:solidFill>
                    <a:schemeClr val="accent2"/>
                  </a:solidFill>
                </a:rPr>
                <a:t>Applications (e.g. Voice, Video)</a:t>
              </a:r>
            </a:p>
          </p:txBody>
        </p:sp>
        <p:sp>
          <p:nvSpPr>
            <p:cNvPr id="13377" name="Line 13"/>
            <p:cNvSpPr>
              <a:spLocks noChangeShapeType="1"/>
            </p:cNvSpPr>
            <p:nvPr/>
          </p:nvSpPr>
          <p:spPr bwMode="auto">
            <a:xfrm rot="5400000" flipV="1">
              <a:off x="3492" y="57"/>
              <a:ext cx="9" cy="1885"/>
            </a:xfrm>
            <a:prstGeom prst="line">
              <a:avLst/>
            </a:prstGeom>
            <a:noFill/>
            <a:ln w="38100">
              <a:solidFill>
                <a:schemeClr val="accent2"/>
              </a:solidFill>
              <a:round/>
              <a:headEnd type="triangle" w="med" len="med"/>
              <a:tailEnd type="triangle" w="med" len="med"/>
            </a:ln>
          </p:spPr>
          <p:txBody>
            <a:bodyPr lIns="82124" tIns="41061" rIns="82124" bIns="41061"/>
            <a:lstStyle/>
            <a:p>
              <a:endParaRPr lang="en-US"/>
            </a:p>
          </p:txBody>
        </p:sp>
      </p:grpSp>
      <p:grpSp>
        <p:nvGrpSpPr>
          <p:cNvPr id="6" name="Group 71"/>
          <p:cNvGrpSpPr>
            <a:grpSpLocks/>
          </p:cNvGrpSpPr>
          <p:nvPr/>
        </p:nvGrpSpPr>
        <p:grpSpPr bwMode="auto">
          <a:xfrm>
            <a:off x="3832225" y="4632325"/>
            <a:ext cx="950913" cy="412750"/>
            <a:chOff x="1728" y="1803"/>
            <a:chExt cx="572" cy="326"/>
          </a:xfrm>
        </p:grpSpPr>
        <p:pic>
          <p:nvPicPr>
            <p:cNvPr id="13374" name="Picture 72" descr="NetRanger"/>
            <p:cNvPicPr>
              <a:picLocks noChangeAspect="1" noChangeArrowheads="1"/>
            </p:cNvPicPr>
            <p:nvPr/>
          </p:nvPicPr>
          <p:blipFill>
            <a:blip r:embed="rId10"/>
            <a:srcRect/>
            <a:stretch>
              <a:fillRect/>
            </a:stretch>
          </p:blipFill>
          <p:spPr bwMode="auto">
            <a:xfrm>
              <a:off x="1744" y="1803"/>
              <a:ext cx="546" cy="326"/>
            </a:xfrm>
            <a:prstGeom prst="rect">
              <a:avLst/>
            </a:prstGeom>
            <a:noFill/>
            <a:ln w="9525">
              <a:noFill/>
              <a:miter lim="800000"/>
              <a:headEnd/>
              <a:tailEnd/>
            </a:ln>
          </p:spPr>
        </p:pic>
        <p:sp>
          <p:nvSpPr>
            <p:cNvPr id="13375" name="Text Box 73"/>
            <p:cNvSpPr txBox="1">
              <a:spLocks noChangeArrowheads="1"/>
            </p:cNvSpPr>
            <p:nvPr/>
          </p:nvSpPr>
          <p:spPr bwMode="auto">
            <a:xfrm>
              <a:off x="1728" y="1923"/>
              <a:ext cx="572" cy="176"/>
            </a:xfrm>
            <a:prstGeom prst="rect">
              <a:avLst/>
            </a:prstGeom>
            <a:noFill/>
            <a:ln w="38100">
              <a:noFill/>
              <a:miter lim="800000"/>
              <a:headEnd/>
              <a:tailEnd/>
            </a:ln>
          </p:spPr>
          <p:txBody>
            <a:bodyPr>
              <a:spAutoFit/>
            </a:bodyPr>
            <a:lstStyle/>
            <a:p>
              <a:pPr algn="l" eaLnBrk="1" hangingPunct="1">
                <a:lnSpc>
                  <a:spcPct val="85000"/>
                </a:lnSpc>
              </a:pPr>
              <a:r>
                <a:rPr lang="en-US" sz="1000" b="1" baseline="0">
                  <a:solidFill>
                    <a:schemeClr val="bg1"/>
                  </a:solidFill>
                </a:rPr>
                <a:t>NBAR, FPM</a:t>
              </a:r>
            </a:p>
          </p:txBody>
        </p:sp>
      </p:grpSp>
      <p:grpSp>
        <p:nvGrpSpPr>
          <p:cNvPr id="7" name="Group 74"/>
          <p:cNvGrpSpPr>
            <a:grpSpLocks/>
          </p:cNvGrpSpPr>
          <p:nvPr/>
        </p:nvGrpSpPr>
        <p:grpSpPr bwMode="auto">
          <a:xfrm>
            <a:off x="3975100" y="5438775"/>
            <a:ext cx="638175" cy="1035050"/>
            <a:chOff x="2793" y="3137"/>
            <a:chExt cx="402" cy="652"/>
          </a:xfrm>
        </p:grpSpPr>
        <p:pic>
          <p:nvPicPr>
            <p:cNvPr id="13372" name="Picture 288"/>
            <p:cNvPicPr>
              <a:picLocks noChangeArrowheads="1"/>
            </p:cNvPicPr>
            <p:nvPr/>
          </p:nvPicPr>
          <p:blipFill>
            <a:blip r:embed="rId12"/>
            <a:srcRect/>
            <a:stretch>
              <a:fillRect/>
            </a:stretch>
          </p:blipFill>
          <p:spPr bwMode="auto">
            <a:xfrm>
              <a:off x="2909" y="3137"/>
              <a:ext cx="148" cy="417"/>
            </a:xfrm>
            <a:prstGeom prst="rect">
              <a:avLst/>
            </a:prstGeom>
            <a:noFill/>
            <a:ln w="9525">
              <a:noFill/>
              <a:miter lim="800000"/>
              <a:headEnd/>
              <a:tailEnd/>
            </a:ln>
          </p:spPr>
        </p:pic>
        <p:sp>
          <p:nvSpPr>
            <p:cNvPr id="13373" name="Text Box 21"/>
            <p:cNvSpPr txBox="1">
              <a:spLocks noChangeArrowheads="1"/>
            </p:cNvSpPr>
            <p:nvPr/>
          </p:nvSpPr>
          <p:spPr bwMode="auto">
            <a:xfrm>
              <a:off x="2793" y="3608"/>
              <a:ext cx="402" cy="181"/>
            </a:xfrm>
            <a:prstGeom prst="rect">
              <a:avLst/>
            </a:prstGeom>
            <a:noFill/>
            <a:ln w="9525" algn="ctr">
              <a:noFill/>
              <a:miter lim="800000"/>
              <a:headEnd/>
              <a:tailEnd/>
            </a:ln>
          </p:spPr>
          <p:txBody>
            <a:bodyPr lIns="73025" tIns="36512" rIns="73025" bIns="36512"/>
            <a:lstStyle/>
            <a:p>
              <a:pPr algn="l">
                <a:lnSpc>
                  <a:spcPct val="100000"/>
                </a:lnSpc>
              </a:pPr>
              <a:r>
                <a:rPr lang="en-US" sz="1000" b="1" baseline="0">
                  <a:solidFill>
                    <a:schemeClr val="bg1"/>
                  </a:solidFill>
                </a:rPr>
                <a:t>Firewall</a:t>
              </a:r>
            </a:p>
          </p:txBody>
        </p:sp>
      </p:grpSp>
      <p:sp>
        <p:nvSpPr>
          <p:cNvPr id="13358" name="Freeform 83"/>
          <p:cNvSpPr>
            <a:spLocks/>
          </p:cNvSpPr>
          <p:nvPr/>
        </p:nvSpPr>
        <p:spPr bwMode="auto">
          <a:xfrm rot="204717" flipV="1">
            <a:off x="1617663" y="4525963"/>
            <a:ext cx="1042987" cy="576262"/>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sp>
        <p:nvSpPr>
          <p:cNvPr id="13359" name="Freeform 84"/>
          <p:cNvSpPr>
            <a:spLocks/>
          </p:cNvSpPr>
          <p:nvPr/>
        </p:nvSpPr>
        <p:spPr bwMode="auto">
          <a:xfrm>
            <a:off x="1600200" y="5508625"/>
            <a:ext cx="1006475" cy="641350"/>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grpSp>
        <p:nvGrpSpPr>
          <p:cNvPr id="13360" name="Group 85" descr="Custom:  Group 77"/>
          <p:cNvGrpSpPr>
            <a:grpSpLocks/>
          </p:cNvGrpSpPr>
          <p:nvPr/>
        </p:nvGrpSpPr>
        <p:grpSpPr bwMode="auto">
          <a:xfrm>
            <a:off x="1081088" y="5853113"/>
            <a:ext cx="862012" cy="639762"/>
            <a:chOff x="3350" y="1026"/>
            <a:chExt cx="712" cy="474"/>
          </a:xfrm>
        </p:grpSpPr>
        <p:pic>
          <p:nvPicPr>
            <p:cNvPr id="13370" name="Picture 86" descr="Cloud"/>
            <p:cNvPicPr>
              <a:picLocks noChangeArrowheads="1"/>
            </p:cNvPicPr>
            <p:nvPr/>
          </p:nvPicPr>
          <p:blipFill>
            <a:blip r:embed="rId4"/>
            <a:srcRect/>
            <a:stretch>
              <a:fillRect/>
            </a:stretch>
          </p:blipFill>
          <p:spPr bwMode="auto">
            <a:xfrm>
              <a:off x="3350" y="1026"/>
              <a:ext cx="712" cy="474"/>
            </a:xfrm>
            <a:prstGeom prst="rect">
              <a:avLst/>
            </a:prstGeom>
            <a:noFill/>
            <a:ln w="9525">
              <a:noFill/>
              <a:miter lim="800000"/>
              <a:headEnd/>
              <a:tailEnd/>
            </a:ln>
          </p:spPr>
        </p:pic>
        <p:sp>
          <p:nvSpPr>
            <p:cNvPr id="13371" name="Text Box 87"/>
            <p:cNvSpPr txBox="1">
              <a:spLocks noChangeArrowheads="1"/>
            </p:cNvSpPr>
            <p:nvPr/>
          </p:nvSpPr>
          <p:spPr bwMode="auto">
            <a:xfrm>
              <a:off x="3398" y="1251"/>
              <a:ext cx="645" cy="162"/>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DMZ Zone</a:t>
              </a:r>
            </a:p>
          </p:txBody>
        </p:sp>
      </p:grpSp>
      <p:grpSp>
        <p:nvGrpSpPr>
          <p:cNvPr id="13361" name="Group 88" descr="Custom:  Group 77"/>
          <p:cNvGrpSpPr>
            <a:grpSpLocks/>
          </p:cNvGrpSpPr>
          <p:nvPr/>
        </p:nvGrpSpPr>
        <p:grpSpPr bwMode="auto">
          <a:xfrm>
            <a:off x="1168400" y="4359275"/>
            <a:ext cx="862013" cy="658813"/>
            <a:chOff x="3350" y="1026"/>
            <a:chExt cx="712" cy="488"/>
          </a:xfrm>
        </p:grpSpPr>
        <p:pic>
          <p:nvPicPr>
            <p:cNvPr id="13368" name="Picture 89" descr="Cloud"/>
            <p:cNvPicPr>
              <a:picLocks noChangeArrowheads="1"/>
            </p:cNvPicPr>
            <p:nvPr/>
          </p:nvPicPr>
          <p:blipFill>
            <a:blip r:embed="rId4"/>
            <a:srcRect/>
            <a:stretch>
              <a:fillRect/>
            </a:stretch>
          </p:blipFill>
          <p:spPr bwMode="auto">
            <a:xfrm>
              <a:off x="3350" y="1026"/>
              <a:ext cx="712" cy="474"/>
            </a:xfrm>
            <a:prstGeom prst="rect">
              <a:avLst/>
            </a:prstGeom>
            <a:noFill/>
            <a:ln w="9525">
              <a:noFill/>
              <a:miter lim="800000"/>
              <a:headEnd/>
              <a:tailEnd/>
            </a:ln>
          </p:spPr>
        </p:pic>
        <p:sp>
          <p:nvSpPr>
            <p:cNvPr id="13369" name="Text Box 90"/>
            <p:cNvSpPr txBox="1">
              <a:spLocks noChangeArrowheads="1"/>
            </p:cNvSpPr>
            <p:nvPr/>
          </p:nvSpPr>
          <p:spPr bwMode="auto">
            <a:xfrm>
              <a:off x="3479" y="1251"/>
              <a:ext cx="484" cy="263"/>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Private</a:t>
              </a:r>
            </a:p>
            <a:p>
              <a:pPr defTabSz="814388"/>
              <a:r>
                <a:rPr lang="en-US" sz="1000" b="1" baseline="0">
                  <a:solidFill>
                    <a:schemeClr val="bg1"/>
                  </a:solidFill>
                </a:rPr>
                <a:t> Zone</a:t>
              </a:r>
            </a:p>
          </p:txBody>
        </p:sp>
      </p:grpSp>
      <p:pic>
        <p:nvPicPr>
          <p:cNvPr id="1505333" name="Picture 53" descr="ASR 1006 Front View Hi-Res image"/>
          <p:cNvPicPr>
            <a:picLocks noChangeAspect="1" noChangeArrowheads="1"/>
          </p:cNvPicPr>
          <p:nvPr/>
        </p:nvPicPr>
        <p:blipFill>
          <a:blip r:embed="rId13"/>
          <a:srcRect/>
          <a:stretch>
            <a:fillRect/>
          </a:stretch>
        </p:blipFill>
        <p:spPr bwMode="auto">
          <a:xfrm>
            <a:off x="2363788" y="5018088"/>
            <a:ext cx="1074737" cy="660400"/>
          </a:xfrm>
          <a:prstGeom prst="rect">
            <a:avLst/>
          </a:prstGeom>
          <a:noFill/>
          <a:ln w="25400">
            <a:noFill/>
            <a:miter lim="800000"/>
            <a:headEnd/>
            <a:tailEnd/>
          </a:ln>
        </p:spPr>
      </p:pic>
      <p:grpSp>
        <p:nvGrpSpPr>
          <p:cNvPr id="13363" name="Group 32"/>
          <p:cNvGrpSpPr>
            <a:grpSpLocks/>
          </p:cNvGrpSpPr>
          <p:nvPr/>
        </p:nvGrpSpPr>
        <p:grpSpPr bwMode="auto">
          <a:xfrm>
            <a:off x="7270750" y="4122738"/>
            <a:ext cx="731838" cy="700087"/>
            <a:chOff x="823" y="2274"/>
            <a:chExt cx="1012" cy="1012"/>
          </a:xfrm>
        </p:grpSpPr>
        <p:sp>
          <p:nvSpPr>
            <p:cNvPr id="13366" name="Oval 33"/>
            <p:cNvSpPr>
              <a:spLocks noChangeArrowheads="1"/>
            </p:cNvSpPr>
            <p:nvPr/>
          </p:nvSpPr>
          <p:spPr bwMode="auto">
            <a:xfrm>
              <a:off x="823" y="2274"/>
              <a:ext cx="1012" cy="1012"/>
            </a:xfrm>
            <a:prstGeom prst="ellipse">
              <a:avLst/>
            </a:prstGeom>
            <a:solidFill>
              <a:schemeClr val="accent1"/>
            </a:solidFill>
            <a:ln w="9525" algn="ctr">
              <a:noFill/>
              <a:round/>
              <a:headEnd/>
              <a:tailEnd/>
            </a:ln>
          </p:spPr>
          <p:txBody>
            <a:bodyPr wrap="none" lIns="73025" tIns="36511" rIns="73025" bIns="36511" anchor="ctr"/>
            <a:lstStyle/>
            <a:p>
              <a:pPr>
                <a:spcBef>
                  <a:spcPct val="80000"/>
                </a:spcBef>
                <a:buClr>
                  <a:schemeClr val="accent1"/>
                </a:buClr>
                <a:buSzPct val="100000"/>
                <a:buFont typeface="Wingdings" pitchFamily="2" charset="2"/>
                <a:buNone/>
              </a:pPr>
              <a:endParaRPr lang="en-US" sz="2400" baseline="0">
                <a:solidFill>
                  <a:srgbClr val="DDDDDD"/>
                </a:solidFill>
              </a:endParaRPr>
            </a:p>
          </p:txBody>
        </p:sp>
        <p:pic>
          <p:nvPicPr>
            <p:cNvPr id="13367" name="Picture 34" descr="mobile"/>
            <p:cNvPicPr>
              <a:picLocks noChangeAspect="1" noChangeArrowheads="1"/>
            </p:cNvPicPr>
            <p:nvPr/>
          </p:nvPicPr>
          <p:blipFill>
            <a:blip r:embed="rId14"/>
            <a:srcRect/>
            <a:stretch>
              <a:fillRect/>
            </a:stretch>
          </p:blipFill>
          <p:spPr bwMode="auto">
            <a:xfrm>
              <a:off x="849" y="2300"/>
              <a:ext cx="959" cy="959"/>
            </a:xfrm>
            <a:prstGeom prst="rect">
              <a:avLst/>
            </a:prstGeom>
            <a:noFill/>
            <a:ln w="9525">
              <a:noFill/>
              <a:miter lim="800000"/>
              <a:headEnd/>
              <a:tailEnd/>
            </a:ln>
          </p:spPr>
        </p:pic>
      </p:grpSp>
      <p:pic>
        <p:nvPicPr>
          <p:cNvPr id="13364" name="Picture 94" descr="Cloud"/>
          <p:cNvPicPr>
            <a:picLocks noChangeArrowheads="1"/>
          </p:cNvPicPr>
          <p:nvPr/>
        </p:nvPicPr>
        <p:blipFill>
          <a:blip r:embed="rId5"/>
          <a:srcRect/>
          <a:stretch>
            <a:fillRect/>
          </a:stretch>
        </p:blipFill>
        <p:spPr bwMode="auto">
          <a:xfrm>
            <a:off x="5659438" y="5580063"/>
            <a:ext cx="746125" cy="495300"/>
          </a:xfrm>
          <a:prstGeom prst="rect">
            <a:avLst/>
          </a:prstGeom>
          <a:noFill/>
          <a:ln w="9525">
            <a:noFill/>
            <a:miter lim="800000"/>
            <a:headEnd/>
            <a:tailEnd/>
          </a:ln>
        </p:spPr>
      </p:pic>
      <p:sp>
        <p:nvSpPr>
          <p:cNvPr id="13365" name="Text Box 95"/>
          <p:cNvSpPr txBox="1">
            <a:spLocks noChangeArrowheads="1"/>
          </p:cNvSpPr>
          <p:nvPr/>
        </p:nvSpPr>
        <p:spPr bwMode="auto">
          <a:xfrm>
            <a:off x="5811838" y="5762625"/>
            <a:ext cx="481012" cy="219075"/>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ISP-2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1505333"/>
                                        </p:tgtEl>
                                      </p:cBhvr>
                                      <p:by x="125000" y="125000"/>
                                    </p:animScale>
                                  </p:childTnLst>
                                </p:cTn>
                              </p:par>
                              <p:par>
                                <p:cTn id="7" presetID="53" presetClass="entr" presetSubtype="0" fill="hold" grpId="0" nodeType="withEffect">
                                  <p:stCondLst>
                                    <p:cond delay="0"/>
                                  </p:stCondLst>
                                  <p:childTnLst>
                                    <p:set>
                                      <p:cBhvr>
                                        <p:cTn id="8" dur="1" fill="hold">
                                          <p:stCondLst>
                                            <p:cond delay="0"/>
                                          </p:stCondLst>
                                        </p:cTn>
                                        <p:tgtEl>
                                          <p:spTgt spid="1505322"/>
                                        </p:tgtEl>
                                        <p:attrNameLst>
                                          <p:attrName>style.visibility</p:attrName>
                                        </p:attrNameLst>
                                      </p:cBhvr>
                                      <p:to>
                                        <p:strVal val="visible"/>
                                      </p:to>
                                    </p:set>
                                    <p:anim calcmode="lin" valueType="num">
                                      <p:cBhvr>
                                        <p:cTn id="9" dur="1000" fill="hold"/>
                                        <p:tgtEl>
                                          <p:spTgt spid="1505322"/>
                                        </p:tgtEl>
                                        <p:attrNameLst>
                                          <p:attrName>ppt_w</p:attrName>
                                        </p:attrNameLst>
                                      </p:cBhvr>
                                      <p:tavLst>
                                        <p:tav tm="0">
                                          <p:val>
                                            <p:fltVal val="0"/>
                                          </p:val>
                                        </p:tav>
                                        <p:tav tm="100000">
                                          <p:val>
                                            <p:strVal val="#ppt_w"/>
                                          </p:val>
                                        </p:tav>
                                      </p:tavLst>
                                    </p:anim>
                                    <p:anim calcmode="lin" valueType="num">
                                      <p:cBhvr>
                                        <p:cTn id="10" dur="1000" fill="hold"/>
                                        <p:tgtEl>
                                          <p:spTgt spid="1505322"/>
                                        </p:tgtEl>
                                        <p:attrNameLst>
                                          <p:attrName>ppt_h</p:attrName>
                                        </p:attrNameLst>
                                      </p:cBhvr>
                                      <p:tavLst>
                                        <p:tav tm="0">
                                          <p:val>
                                            <p:fltVal val="0"/>
                                          </p:val>
                                        </p:tav>
                                        <p:tav tm="100000">
                                          <p:val>
                                            <p:strVal val="#ppt_h"/>
                                          </p:val>
                                        </p:tav>
                                      </p:tavLst>
                                    </p:anim>
                                    <p:animEffect transition="in" filter="fade">
                                      <p:cBhvr>
                                        <p:cTn id="11" dur="1000"/>
                                        <p:tgtEl>
                                          <p:spTgt spid="1505322"/>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1.66667E-6 -2.59259E-6 L -0.13316 0.06968 " pathEditMode="relative" rAng="0" ptsTypes="AA">
                                      <p:cBhvr>
                                        <p:cTn id="14" dur="2000" fill="hold"/>
                                        <p:tgtEl>
                                          <p:spTgt spid="6"/>
                                        </p:tgtEl>
                                        <p:attrNameLst>
                                          <p:attrName>ppt_x</p:attrName>
                                          <p:attrName>ppt_y</p:attrName>
                                        </p:attrNameLst>
                                      </p:cBhvr>
                                      <p:rCtr x="-67" y="35"/>
                                    </p:animMotion>
                                  </p:childTnLst>
                                </p:cTn>
                              </p:par>
                            </p:childTnLst>
                          </p:cTn>
                        </p:par>
                        <p:par>
                          <p:cTn id="15" fill="hold">
                            <p:stCondLst>
                              <p:cond delay="3000"/>
                            </p:stCondLst>
                            <p:childTnLst>
                              <p:par>
                                <p:cTn id="16" presetID="4" presetClass="exit" presetSubtype="16" fill="hold" nodeType="afterEffect">
                                  <p:stCondLst>
                                    <p:cond delay="0"/>
                                  </p:stCondLst>
                                  <p:childTnLst>
                                    <p:animEffect transition="out" filter="box(i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0" presetClass="path" presetSubtype="0" accel="50000" decel="50000" fill="hold" nodeType="withEffect">
                                  <p:stCondLst>
                                    <p:cond delay="0"/>
                                  </p:stCondLst>
                                  <p:childTnLst>
                                    <p:animMotion origin="layout" path="M -4.72222E-6 4.07407E-6 L -0.13298 -0.07639 " pathEditMode="relative" rAng="0" ptsTypes="AA">
                                      <p:cBhvr>
                                        <p:cTn id="20" dur="2000" fill="hold"/>
                                        <p:tgtEl>
                                          <p:spTgt spid="7"/>
                                        </p:tgtEl>
                                        <p:attrNameLst>
                                          <p:attrName>ppt_x</p:attrName>
                                          <p:attrName>ppt_y</p:attrName>
                                        </p:attrNameLst>
                                      </p:cBhvr>
                                      <p:rCtr x="-66" y="-38"/>
                                    </p:animMotion>
                                  </p:childTnLst>
                                </p:cTn>
                              </p:par>
                            </p:childTnLst>
                          </p:cTn>
                        </p:par>
                        <p:par>
                          <p:cTn id="21" fill="hold">
                            <p:stCondLst>
                              <p:cond delay="5000"/>
                            </p:stCondLst>
                            <p:childTnLst>
                              <p:par>
                                <p:cTn id="22" presetID="4" presetClass="exit" presetSubtype="16" fill="hold" nodeType="afterEffect">
                                  <p:stCondLst>
                                    <p:cond delay="0"/>
                                  </p:stCondLst>
                                  <p:childTnLst>
                                    <p:animEffect transition="out" filter="box(in)">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5500"/>
                            </p:stCondLst>
                            <p:childTnLst>
                              <p:par>
                                <p:cTn id="26" presetID="0" presetClass="path" presetSubtype="0" accel="50000" decel="50000" fill="hold" nodeType="afterEffect">
                                  <p:stCondLst>
                                    <p:cond delay="0"/>
                                  </p:stCondLst>
                                  <p:childTnLst>
                                    <p:animMotion origin="layout" path="M 1.11111E-6 3.7037E-6 L 0.09236 3.7037E-6 " pathEditMode="relative" rAng="0" ptsTypes="AA">
                                      <p:cBhvr>
                                        <p:cTn id="27" dur="2000" fill="hold"/>
                                        <p:tgtEl>
                                          <p:spTgt spid="1505347"/>
                                        </p:tgtEl>
                                        <p:attrNameLst>
                                          <p:attrName>ppt_x</p:attrName>
                                          <p:attrName>ppt_y</p:attrName>
                                        </p:attrNameLst>
                                      </p:cBhvr>
                                      <p:rCtr x="46" y="0"/>
                                    </p:animMotion>
                                  </p:childTnLst>
                                </p:cTn>
                              </p:par>
                            </p:childTnLst>
                          </p:cTn>
                        </p:par>
                        <p:par>
                          <p:cTn id="28" fill="hold">
                            <p:stCondLst>
                              <p:cond delay="7500"/>
                            </p:stCondLst>
                            <p:childTnLst>
                              <p:par>
                                <p:cTn id="29" presetID="4" presetClass="exit" presetSubtype="16" fill="hold" nodeType="afterEffect">
                                  <p:stCondLst>
                                    <p:cond delay="0"/>
                                  </p:stCondLst>
                                  <p:childTnLst>
                                    <p:animEffect transition="out" filter="box(in)">
                                      <p:cBhvr>
                                        <p:cTn id="30" dur="500"/>
                                        <p:tgtEl>
                                          <p:spTgt spid="1505347"/>
                                        </p:tgtEl>
                                      </p:cBhvr>
                                    </p:animEffect>
                                    <p:set>
                                      <p:cBhvr>
                                        <p:cTn id="31" dur="1" fill="hold">
                                          <p:stCondLst>
                                            <p:cond delay="499"/>
                                          </p:stCondLst>
                                        </p:cTn>
                                        <p:tgtEl>
                                          <p:spTgt spid="1505347"/>
                                        </p:tgtEl>
                                        <p:attrNameLst>
                                          <p:attrName>style.visibility</p:attrName>
                                        </p:attrNameLst>
                                      </p:cBhvr>
                                      <p:to>
                                        <p:strVal val="hidden"/>
                                      </p:to>
                                    </p:set>
                                  </p:childTnLst>
                                </p:cTn>
                              </p:par>
                            </p:childTnLst>
                          </p:cTn>
                        </p:par>
                        <p:par>
                          <p:cTn id="32" fill="hold">
                            <p:stCondLst>
                              <p:cond delay="8000"/>
                            </p:stCondLst>
                            <p:childTnLst>
                              <p:par>
                                <p:cTn id="33" presetID="0" presetClass="path" presetSubtype="0" accel="50000" decel="50000" fill="hold" nodeType="afterEffect">
                                  <p:stCondLst>
                                    <p:cond delay="0"/>
                                  </p:stCondLst>
                                  <p:childTnLst>
                                    <p:animMotion origin="layout" path="M -2.22222E-6 4.07407E-6 L 0.09028 4.07407E-6 " pathEditMode="relative" rAng="0" ptsTypes="AA">
                                      <p:cBhvr>
                                        <p:cTn id="34" dur="2000" fill="hold"/>
                                        <p:tgtEl>
                                          <p:spTgt spid="1505345"/>
                                        </p:tgtEl>
                                        <p:attrNameLst>
                                          <p:attrName>ppt_x</p:attrName>
                                          <p:attrName>ppt_y</p:attrName>
                                        </p:attrNameLst>
                                      </p:cBhvr>
                                      <p:rCtr x="45" y="0"/>
                                    </p:animMotion>
                                  </p:childTnLst>
                                </p:cTn>
                              </p:par>
                            </p:childTnLst>
                          </p:cTn>
                        </p:par>
                        <p:par>
                          <p:cTn id="35" fill="hold">
                            <p:stCondLst>
                              <p:cond delay="10000"/>
                            </p:stCondLst>
                            <p:childTnLst>
                              <p:par>
                                <p:cTn id="36" presetID="4" presetClass="exit" presetSubtype="16" fill="hold" nodeType="afterEffect">
                                  <p:stCondLst>
                                    <p:cond delay="0"/>
                                  </p:stCondLst>
                                  <p:childTnLst>
                                    <p:animEffect transition="out" filter="box(in)">
                                      <p:cBhvr>
                                        <p:cTn id="37" dur="500"/>
                                        <p:tgtEl>
                                          <p:spTgt spid="1505345"/>
                                        </p:tgtEl>
                                      </p:cBhvr>
                                    </p:animEffect>
                                    <p:set>
                                      <p:cBhvr>
                                        <p:cTn id="38" dur="1" fill="hold">
                                          <p:stCondLst>
                                            <p:cond delay="499"/>
                                          </p:stCondLst>
                                        </p:cTn>
                                        <p:tgtEl>
                                          <p:spTgt spid="15053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Line 2"/>
          <p:cNvSpPr>
            <a:spLocks noChangeShapeType="1"/>
          </p:cNvSpPr>
          <p:nvPr/>
        </p:nvSpPr>
        <p:spPr bwMode="auto">
          <a:xfrm flipH="1">
            <a:off x="3786188" y="1304925"/>
            <a:ext cx="1671637" cy="295275"/>
          </a:xfrm>
          <a:prstGeom prst="line">
            <a:avLst/>
          </a:prstGeom>
          <a:noFill/>
          <a:ln w="25400">
            <a:solidFill>
              <a:schemeClr val="accent2"/>
            </a:solidFill>
            <a:round/>
            <a:headEnd/>
            <a:tailEnd/>
          </a:ln>
        </p:spPr>
        <p:txBody>
          <a:bodyPr wrap="none" lIns="82124" tIns="41061" rIns="82124" bIns="41061" anchor="ctr">
            <a:spAutoFit/>
          </a:bodyPr>
          <a:lstStyle/>
          <a:p>
            <a:endParaRPr lang="en-US"/>
          </a:p>
        </p:txBody>
      </p:sp>
      <p:sp>
        <p:nvSpPr>
          <p:cNvPr id="1458179" name="Line 3"/>
          <p:cNvSpPr>
            <a:spLocks noChangeShapeType="1"/>
          </p:cNvSpPr>
          <p:nvPr/>
        </p:nvSpPr>
        <p:spPr bwMode="auto">
          <a:xfrm flipH="1">
            <a:off x="3067050" y="1971675"/>
            <a:ext cx="2701925" cy="47625"/>
          </a:xfrm>
          <a:prstGeom prst="line">
            <a:avLst/>
          </a:prstGeom>
          <a:noFill/>
          <a:ln w="25400">
            <a:solidFill>
              <a:schemeClr val="accent2"/>
            </a:solidFill>
            <a:round/>
            <a:headEnd/>
            <a:tailEnd/>
          </a:ln>
        </p:spPr>
        <p:txBody>
          <a:bodyPr lIns="82124" tIns="41061" rIns="82124" bIns="41061" anchor="ctr">
            <a:spAutoFit/>
          </a:bodyPr>
          <a:lstStyle/>
          <a:p>
            <a:endParaRPr lang="en-US"/>
          </a:p>
        </p:txBody>
      </p:sp>
      <p:sp>
        <p:nvSpPr>
          <p:cNvPr id="1458180" name="AutoShape 4"/>
          <p:cNvSpPr>
            <a:spLocks noChangeArrowheads="1"/>
          </p:cNvSpPr>
          <p:nvPr/>
        </p:nvSpPr>
        <p:spPr bwMode="auto">
          <a:xfrm>
            <a:off x="2930525" y="3241675"/>
            <a:ext cx="3248025" cy="127000"/>
          </a:xfrm>
          <a:prstGeom prst="leftRightArrow">
            <a:avLst>
              <a:gd name="adj1" fmla="val 52500"/>
              <a:gd name="adj2" fmla="val 105497"/>
            </a:avLst>
          </a:prstGeom>
          <a:gradFill rotWithShape="1">
            <a:gsLst>
              <a:gs pos="0">
                <a:srgbClr val="AA78C6"/>
              </a:gs>
              <a:gs pos="100000">
                <a:srgbClr val="66327E"/>
              </a:gs>
            </a:gsLst>
            <a:path path="rect">
              <a:fillToRect l="50000" t="50000" r="50000" b="50000"/>
            </a:path>
          </a:gradFill>
          <a:ln w="9525" algn="ctr">
            <a:noFill/>
            <a:miter lim="800000"/>
            <a:headEnd/>
            <a:tailEnd/>
          </a:ln>
        </p:spPr>
        <p:txBody>
          <a:bodyPr wrap="none" lIns="73025" tIns="36511" rIns="73025" bIns="36511" anchor="ctr"/>
          <a:lstStyle/>
          <a:p>
            <a:endParaRPr lang="en-US"/>
          </a:p>
        </p:txBody>
      </p:sp>
      <p:sp>
        <p:nvSpPr>
          <p:cNvPr id="1458181" name="AutoShape 5"/>
          <p:cNvSpPr>
            <a:spLocks noChangeArrowheads="1"/>
          </p:cNvSpPr>
          <p:nvPr/>
        </p:nvSpPr>
        <p:spPr bwMode="auto">
          <a:xfrm>
            <a:off x="2930525" y="3614738"/>
            <a:ext cx="3248025" cy="127000"/>
          </a:xfrm>
          <a:prstGeom prst="leftRightArrow">
            <a:avLst>
              <a:gd name="adj1" fmla="val 52500"/>
              <a:gd name="adj2" fmla="val 105497"/>
            </a:avLst>
          </a:prstGeom>
          <a:gradFill rotWithShape="1">
            <a:gsLst>
              <a:gs pos="0">
                <a:srgbClr val="AA78C6"/>
              </a:gs>
              <a:gs pos="100000">
                <a:srgbClr val="66327E"/>
              </a:gs>
            </a:gsLst>
            <a:path path="rect">
              <a:fillToRect l="50000" t="50000" r="50000" b="50000"/>
            </a:path>
          </a:gradFill>
          <a:ln w="9525" algn="ctr">
            <a:noFill/>
            <a:miter lim="800000"/>
            <a:headEnd/>
            <a:tailEnd/>
          </a:ln>
        </p:spPr>
        <p:txBody>
          <a:bodyPr wrap="none" lIns="73025" tIns="36511" rIns="73025" bIns="36511" anchor="ctr"/>
          <a:lstStyle/>
          <a:p>
            <a:endParaRPr lang="en-US"/>
          </a:p>
        </p:txBody>
      </p:sp>
      <p:sp>
        <p:nvSpPr>
          <p:cNvPr id="1458182" name="AutoShape 6"/>
          <p:cNvSpPr>
            <a:spLocks noChangeArrowheads="1"/>
          </p:cNvSpPr>
          <p:nvPr/>
        </p:nvSpPr>
        <p:spPr bwMode="auto">
          <a:xfrm>
            <a:off x="2930525" y="3984625"/>
            <a:ext cx="3248025" cy="127000"/>
          </a:xfrm>
          <a:prstGeom prst="leftRightArrow">
            <a:avLst>
              <a:gd name="adj1" fmla="val 52500"/>
              <a:gd name="adj2" fmla="val 105497"/>
            </a:avLst>
          </a:prstGeom>
          <a:gradFill rotWithShape="1">
            <a:gsLst>
              <a:gs pos="0">
                <a:srgbClr val="AA78C6"/>
              </a:gs>
              <a:gs pos="100000">
                <a:srgbClr val="66327E"/>
              </a:gs>
            </a:gsLst>
            <a:path path="rect">
              <a:fillToRect l="50000" t="50000" r="50000" b="50000"/>
            </a:path>
          </a:gradFill>
          <a:ln w="9525" algn="ctr">
            <a:noFill/>
            <a:miter lim="800000"/>
            <a:headEnd/>
            <a:tailEnd/>
          </a:ln>
        </p:spPr>
        <p:txBody>
          <a:bodyPr wrap="none" lIns="73025" tIns="36511" rIns="73025" bIns="36511" anchor="ctr"/>
          <a:lstStyle/>
          <a:p>
            <a:endParaRPr lang="en-US"/>
          </a:p>
        </p:txBody>
      </p:sp>
      <p:sp>
        <p:nvSpPr>
          <p:cNvPr id="1458183" name="AutoShape 7"/>
          <p:cNvSpPr>
            <a:spLocks noChangeArrowheads="1"/>
          </p:cNvSpPr>
          <p:nvPr/>
        </p:nvSpPr>
        <p:spPr bwMode="auto">
          <a:xfrm>
            <a:off x="2930525" y="4468813"/>
            <a:ext cx="3248025" cy="127000"/>
          </a:xfrm>
          <a:prstGeom prst="leftRightArrow">
            <a:avLst>
              <a:gd name="adj1" fmla="val 52500"/>
              <a:gd name="adj2" fmla="val 105497"/>
            </a:avLst>
          </a:prstGeom>
          <a:gradFill rotWithShape="1">
            <a:gsLst>
              <a:gs pos="0">
                <a:srgbClr val="AA78C6"/>
              </a:gs>
              <a:gs pos="100000">
                <a:srgbClr val="66327E"/>
              </a:gs>
            </a:gsLst>
            <a:path path="rect">
              <a:fillToRect l="50000" t="50000" r="50000" b="50000"/>
            </a:path>
          </a:gradFill>
          <a:ln w="9525" algn="ctr">
            <a:noFill/>
            <a:miter lim="800000"/>
            <a:headEnd/>
            <a:tailEnd/>
          </a:ln>
        </p:spPr>
        <p:txBody>
          <a:bodyPr wrap="none" lIns="73025" tIns="36511" rIns="73025" bIns="36511" anchor="ctr"/>
          <a:lstStyle/>
          <a:p>
            <a:endParaRPr lang="en-US"/>
          </a:p>
        </p:txBody>
      </p:sp>
      <p:grpSp>
        <p:nvGrpSpPr>
          <p:cNvPr id="2" name="Group 8"/>
          <p:cNvGrpSpPr>
            <a:grpSpLocks/>
          </p:cNvGrpSpPr>
          <p:nvPr/>
        </p:nvGrpSpPr>
        <p:grpSpPr bwMode="auto">
          <a:xfrm>
            <a:off x="436563" y="2311400"/>
            <a:ext cx="2625725" cy="2857500"/>
            <a:chOff x="275" y="860"/>
            <a:chExt cx="1654" cy="1976"/>
          </a:xfrm>
        </p:grpSpPr>
        <p:sp>
          <p:nvSpPr>
            <p:cNvPr id="14480" name="Rectangle 9"/>
            <p:cNvSpPr>
              <a:spLocks noChangeArrowheads="1"/>
            </p:cNvSpPr>
            <p:nvPr/>
          </p:nvSpPr>
          <p:spPr bwMode="auto">
            <a:xfrm>
              <a:off x="341" y="860"/>
              <a:ext cx="1488" cy="592"/>
            </a:xfrm>
            <a:prstGeom prst="rect">
              <a:avLst/>
            </a:prstGeom>
            <a:solidFill>
              <a:srgbClr val="015F85"/>
            </a:solidFill>
            <a:ln w="9525" algn="ctr">
              <a:noFill/>
              <a:miter lim="800000"/>
              <a:headEnd/>
              <a:tailEnd/>
            </a:ln>
          </p:spPr>
          <p:txBody>
            <a:bodyPr wrap="none" lIns="73025" tIns="36511" rIns="73025" bIns="36511" anchor="ctr"/>
            <a:lstStyle/>
            <a:p>
              <a:endParaRPr lang="en-US"/>
            </a:p>
          </p:txBody>
        </p:sp>
        <p:sp>
          <p:nvSpPr>
            <p:cNvPr id="1458186" name="Rectangle 10"/>
            <p:cNvSpPr>
              <a:spLocks noChangeArrowheads="1"/>
            </p:cNvSpPr>
            <p:nvPr/>
          </p:nvSpPr>
          <p:spPr bwMode="auto">
            <a:xfrm flipV="1">
              <a:off x="341" y="1275"/>
              <a:ext cx="1488" cy="172"/>
            </a:xfrm>
            <a:prstGeom prst="rect">
              <a:avLst/>
            </a:prstGeom>
            <a:gradFill rotWithShape="1">
              <a:gsLst>
                <a:gs pos="0">
                  <a:schemeClr val="bg1">
                    <a:alpha val="80000"/>
                  </a:schemeClr>
                </a:gs>
                <a:gs pos="100000">
                  <a:schemeClr val="bg1">
                    <a:gamma/>
                    <a:shade val="46275"/>
                    <a:invGamma/>
                    <a:alpha val="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4482" name="Rectangle 11"/>
            <p:cNvSpPr>
              <a:spLocks noChangeArrowheads="1"/>
            </p:cNvSpPr>
            <p:nvPr/>
          </p:nvSpPr>
          <p:spPr bwMode="auto">
            <a:xfrm>
              <a:off x="341" y="1371"/>
              <a:ext cx="1488" cy="1232"/>
            </a:xfrm>
            <a:prstGeom prst="rect">
              <a:avLst/>
            </a:prstGeom>
            <a:solidFill>
              <a:schemeClr val="accent1"/>
            </a:solidFill>
            <a:ln w="9525" algn="ctr">
              <a:noFill/>
              <a:miter lim="800000"/>
              <a:headEnd/>
              <a:tailEnd/>
            </a:ln>
          </p:spPr>
          <p:txBody>
            <a:bodyPr wrap="none" lIns="73025" tIns="36511" rIns="73025" bIns="36511" anchor="ctr"/>
            <a:lstStyle/>
            <a:p>
              <a:endParaRPr lang="en-US"/>
            </a:p>
          </p:txBody>
        </p:sp>
        <p:sp>
          <p:nvSpPr>
            <p:cNvPr id="14483" name="AutoShape 12"/>
            <p:cNvSpPr>
              <a:spLocks noChangeArrowheads="1"/>
            </p:cNvSpPr>
            <p:nvPr/>
          </p:nvSpPr>
          <p:spPr bwMode="auto">
            <a:xfrm flipV="1">
              <a:off x="358" y="1490"/>
              <a:ext cx="107" cy="111"/>
            </a:xfrm>
            <a:prstGeom prst="rtTriangle">
              <a:avLst/>
            </a:prstGeom>
            <a:solidFill>
              <a:schemeClr val="accent1"/>
            </a:solidFill>
            <a:ln w="9525" algn="ctr">
              <a:noFill/>
              <a:miter lim="800000"/>
              <a:headEnd/>
              <a:tailEnd/>
            </a:ln>
          </p:spPr>
          <p:txBody>
            <a:bodyPr wrap="none" lIns="82124" tIns="41061" rIns="82124" bIns="41061" anchor="ctr">
              <a:spAutoFit/>
            </a:bodyPr>
            <a:lstStyle/>
            <a:p>
              <a:endParaRPr lang="en-US"/>
            </a:p>
          </p:txBody>
        </p:sp>
        <p:sp>
          <p:nvSpPr>
            <p:cNvPr id="14484" name="AutoShape 13"/>
            <p:cNvSpPr>
              <a:spLocks noChangeArrowheads="1"/>
            </p:cNvSpPr>
            <p:nvPr/>
          </p:nvSpPr>
          <p:spPr bwMode="auto">
            <a:xfrm flipH="1" flipV="1">
              <a:off x="1702" y="1490"/>
              <a:ext cx="107" cy="111"/>
            </a:xfrm>
            <a:prstGeom prst="rtTriangle">
              <a:avLst/>
            </a:prstGeom>
            <a:solidFill>
              <a:schemeClr val="accent1"/>
            </a:solidFill>
            <a:ln w="9525" algn="ctr">
              <a:noFill/>
              <a:miter lim="800000"/>
              <a:headEnd/>
              <a:tailEnd/>
            </a:ln>
          </p:spPr>
          <p:txBody>
            <a:bodyPr wrap="none" lIns="82124" tIns="41061" rIns="82124" bIns="41061" anchor="ctr">
              <a:spAutoFit/>
            </a:bodyPr>
            <a:lstStyle/>
            <a:p>
              <a:endParaRPr lang="en-US"/>
            </a:p>
          </p:txBody>
        </p:sp>
        <p:sp>
          <p:nvSpPr>
            <p:cNvPr id="1458190" name="AutoShape 14"/>
            <p:cNvSpPr>
              <a:spLocks noChangeArrowheads="1"/>
            </p:cNvSpPr>
            <p:nvPr/>
          </p:nvSpPr>
          <p:spPr bwMode="auto">
            <a:xfrm>
              <a:off x="422" y="910"/>
              <a:ext cx="1330" cy="262"/>
            </a:xfrm>
            <a:prstGeom prst="roundRect">
              <a:avLst>
                <a:gd name="adj" fmla="val 37282"/>
              </a:avLst>
            </a:prstGeom>
            <a:gradFill rotWithShape="1">
              <a:gsLst>
                <a:gs pos="0">
                  <a:schemeClr val="tx1">
                    <a:alpha val="39999"/>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sp>
          <p:nvSpPr>
            <p:cNvPr id="14486" name="Rectangle 15"/>
            <p:cNvSpPr>
              <a:spLocks noChangeArrowheads="1"/>
            </p:cNvSpPr>
            <p:nvPr/>
          </p:nvSpPr>
          <p:spPr bwMode="auto">
            <a:xfrm>
              <a:off x="406" y="1467"/>
              <a:ext cx="1440" cy="903"/>
            </a:xfrm>
            <a:prstGeom prst="rect">
              <a:avLst/>
            </a:prstGeom>
            <a:noFill/>
            <a:ln w="9525" algn="ctr">
              <a:noFill/>
              <a:miter lim="800000"/>
              <a:headEnd/>
              <a:tailEnd/>
            </a:ln>
          </p:spPr>
          <p:txBody>
            <a:bodyPr lIns="0" tIns="0" rIns="0" bIns="0"/>
            <a:lstStyle/>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Firewall, IPsec</a:t>
              </a:r>
            </a:p>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WAAS </a:t>
              </a:r>
            </a:p>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CME, SRST, QoS</a:t>
              </a:r>
            </a:p>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CSM, Netflow, Event Logging</a:t>
              </a:r>
            </a:p>
          </p:txBody>
        </p:sp>
        <p:sp>
          <p:nvSpPr>
            <p:cNvPr id="14487" name="Text Box 16"/>
            <p:cNvSpPr txBox="1">
              <a:spLocks noChangeArrowheads="1"/>
            </p:cNvSpPr>
            <p:nvPr/>
          </p:nvSpPr>
          <p:spPr bwMode="auto">
            <a:xfrm>
              <a:off x="579" y="980"/>
              <a:ext cx="1096" cy="247"/>
            </a:xfrm>
            <a:prstGeom prst="rect">
              <a:avLst/>
            </a:prstGeom>
            <a:noFill/>
            <a:ln w="38100" algn="ctr">
              <a:noFill/>
              <a:miter lim="800000"/>
              <a:headEnd/>
              <a:tailEnd/>
            </a:ln>
          </p:spPr>
          <p:txBody>
            <a:bodyPr lIns="82124" tIns="41061" rIns="82124" bIns="41061" anchor="ctr">
              <a:spAutoFit/>
            </a:bodyPr>
            <a:lstStyle/>
            <a:p>
              <a:pPr eaLnBrk="1" hangingPunct="1"/>
              <a:r>
                <a:rPr lang="en-US" sz="2000" b="1" baseline="0">
                  <a:solidFill>
                    <a:srgbClr val="FFFFFF"/>
                  </a:solidFill>
                  <a:cs typeface="Arial" pitchFamily="34" charset="0"/>
                </a:rPr>
                <a:t>Branch</a:t>
              </a:r>
            </a:p>
          </p:txBody>
        </p:sp>
        <p:sp>
          <p:nvSpPr>
            <p:cNvPr id="14488" name="Rectangle 17"/>
            <p:cNvSpPr>
              <a:spLocks noChangeArrowheads="1"/>
            </p:cNvSpPr>
            <p:nvPr/>
          </p:nvSpPr>
          <p:spPr bwMode="auto">
            <a:xfrm>
              <a:off x="275" y="2260"/>
              <a:ext cx="1654" cy="576"/>
            </a:xfrm>
            <a:prstGeom prst="rect">
              <a:avLst/>
            </a:prstGeom>
            <a:gradFill rotWithShape="1">
              <a:gsLst>
                <a:gs pos="0">
                  <a:srgbClr val="FFFFFF">
                    <a:alpha val="0"/>
                  </a:srgbClr>
                </a:gs>
                <a:gs pos="100000">
                  <a:srgbClr val="000000"/>
                </a:gs>
              </a:gsLst>
              <a:lin ang="5400000" scaled="1"/>
            </a:gradFill>
            <a:ln w="9525" algn="ctr">
              <a:noFill/>
              <a:miter lim="800000"/>
              <a:headEnd/>
              <a:tailEnd/>
            </a:ln>
          </p:spPr>
          <p:txBody>
            <a:bodyPr wrap="none" lIns="73025" tIns="36511" rIns="73025" bIns="36511" anchor="ctr"/>
            <a:lstStyle/>
            <a:p>
              <a:endParaRPr lang="en-US"/>
            </a:p>
          </p:txBody>
        </p:sp>
      </p:grpSp>
      <p:grpSp>
        <p:nvGrpSpPr>
          <p:cNvPr id="3" name="Group 18"/>
          <p:cNvGrpSpPr>
            <a:grpSpLocks/>
          </p:cNvGrpSpPr>
          <p:nvPr/>
        </p:nvGrpSpPr>
        <p:grpSpPr bwMode="auto">
          <a:xfrm>
            <a:off x="6076950" y="2311400"/>
            <a:ext cx="2625725" cy="2857500"/>
            <a:chOff x="3813" y="860"/>
            <a:chExt cx="1654" cy="1976"/>
          </a:xfrm>
        </p:grpSpPr>
        <p:sp>
          <p:nvSpPr>
            <p:cNvPr id="14473" name="Rectangle 19"/>
            <p:cNvSpPr>
              <a:spLocks noChangeArrowheads="1"/>
            </p:cNvSpPr>
            <p:nvPr/>
          </p:nvSpPr>
          <p:spPr bwMode="auto">
            <a:xfrm>
              <a:off x="3906" y="860"/>
              <a:ext cx="1488" cy="592"/>
            </a:xfrm>
            <a:prstGeom prst="rect">
              <a:avLst/>
            </a:prstGeom>
            <a:solidFill>
              <a:srgbClr val="697E1C"/>
            </a:solidFill>
            <a:ln w="9525" algn="ctr">
              <a:noFill/>
              <a:miter lim="800000"/>
              <a:headEnd/>
              <a:tailEnd/>
            </a:ln>
          </p:spPr>
          <p:txBody>
            <a:bodyPr wrap="none" lIns="73025" tIns="36511" rIns="73025" bIns="36511" anchor="ctr"/>
            <a:lstStyle/>
            <a:p>
              <a:endParaRPr lang="en-US"/>
            </a:p>
          </p:txBody>
        </p:sp>
        <p:sp>
          <p:nvSpPr>
            <p:cNvPr id="1458196" name="Rectangle 20"/>
            <p:cNvSpPr>
              <a:spLocks noChangeArrowheads="1"/>
            </p:cNvSpPr>
            <p:nvPr/>
          </p:nvSpPr>
          <p:spPr bwMode="auto">
            <a:xfrm flipV="1">
              <a:off x="3906" y="1275"/>
              <a:ext cx="1488" cy="172"/>
            </a:xfrm>
            <a:prstGeom prst="rect">
              <a:avLst/>
            </a:prstGeom>
            <a:gradFill rotWithShape="1">
              <a:gsLst>
                <a:gs pos="0">
                  <a:schemeClr val="bg1">
                    <a:alpha val="80000"/>
                  </a:schemeClr>
                </a:gs>
                <a:gs pos="100000">
                  <a:schemeClr val="bg1">
                    <a:gamma/>
                    <a:shade val="46275"/>
                    <a:invGamma/>
                    <a:alpha val="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4475" name="Rectangle 21"/>
            <p:cNvSpPr>
              <a:spLocks noChangeArrowheads="1"/>
            </p:cNvSpPr>
            <p:nvPr/>
          </p:nvSpPr>
          <p:spPr bwMode="auto">
            <a:xfrm>
              <a:off x="3906" y="1371"/>
              <a:ext cx="1488" cy="1232"/>
            </a:xfrm>
            <a:prstGeom prst="rect">
              <a:avLst/>
            </a:prstGeom>
            <a:solidFill>
              <a:srgbClr val="89A424"/>
            </a:solidFill>
            <a:ln w="9525" algn="ctr">
              <a:noFill/>
              <a:miter lim="800000"/>
              <a:headEnd/>
              <a:tailEnd/>
            </a:ln>
          </p:spPr>
          <p:txBody>
            <a:bodyPr wrap="none" lIns="73025" tIns="36511" rIns="73025" bIns="36511" anchor="ctr"/>
            <a:lstStyle/>
            <a:p>
              <a:endParaRPr lang="en-US"/>
            </a:p>
          </p:txBody>
        </p:sp>
        <p:sp>
          <p:nvSpPr>
            <p:cNvPr id="1458198" name="AutoShape 22"/>
            <p:cNvSpPr>
              <a:spLocks noChangeArrowheads="1"/>
            </p:cNvSpPr>
            <p:nvPr/>
          </p:nvSpPr>
          <p:spPr bwMode="auto">
            <a:xfrm>
              <a:off x="3987" y="910"/>
              <a:ext cx="1330" cy="262"/>
            </a:xfrm>
            <a:prstGeom prst="roundRect">
              <a:avLst>
                <a:gd name="adj" fmla="val 37282"/>
              </a:avLst>
            </a:prstGeom>
            <a:gradFill rotWithShape="1">
              <a:gsLst>
                <a:gs pos="0">
                  <a:schemeClr val="tx1">
                    <a:alpha val="39999"/>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sp>
          <p:nvSpPr>
            <p:cNvPr id="14477" name="Rectangle 23"/>
            <p:cNvSpPr>
              <a:spLocks noChangeArrowheads="1"/>
            </p:cNvSpPr>
            <p:nvPr/>
          </p:nvSpPr>
          <p:spPr bwMode="auto">
            <a:xfrm>
              <a:off x="3971" y="1467"/>
              <a:ext cx="1440" cy="961"/>
            </a:xfrm>
            <a:prstGeom prst="rect">
              <a:avLst/>
            </a:prstGeom>
            <a:noFill/>
            <a:ln w="9525" algn="ctr">
              <a:noFill/>
              <a:miter lim="800000"/>
              <a:headEnd/>
              <a:tailEnd/>
            </a:ln>
          </p:spPr>
          <p:txBody>
            <a:bodyPr lIns="0" tIns="0" rIns="0" bIns="0"/>
            <a:lstStyle/>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Firewall, IPsec</a:t>
              </a:r>
            </a:p>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WCCP, NBAR, FPM</a:t>
              </a:r>
            </a:p>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SBC, H-QoS</a:t>
              </a:r>
            </a:p>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CSM, Netflow, Event Logging</a:t>
              </a:r>
            </a:p>
          </p:txBody>
        </p:sp>
        <p:sp>
          <p:nvSpPr>
            <p:cNvPr id="14478" name="Text Box 24"/>
            <p:cNvSpPr txBox="1">
              <a:spLocks noChangeArrowheads="1"/>
            </p:cNvSpPr>
            <p:nvPr/>
          </p:nvSpPr>
          <p:spPr bwMode="auto">
            <a:xfrm>
              <a:off x="4114" y="917"/>
              <a:ext cx="1096" cy="373"/>
            </a:xfrm>
            <a:prstGeom prst="rect">
              <a:avLst/>
            </a:prstGeom>
            <a:noFill/>
            <a:ln w="38100" algn="ctr">
              <a:noFill/>
              <a:miter lim="800000"/>
              <a:headEnd/>
              <a:tailEnd/>
            </a:ln>
          </p:spPr>
          <p:txBody>
            <a:bodyPr lIns="82124" tIns="41061" rIns="82124" bIns="41061" anchor="ctr">
              <a:spAutoFit/>
            </a:bodyPr>
            <a:lstStyle/>
            <a:p>
              <a:pPr eaLnBrk="1" hangingPunct="1">
                <a:lnSpc>
                  <a:spcPct val="75000"/>
                </a:lnSpc>
              </a:pPr>
              <a:r>
                <a:rPr lang="en-US" sz="2000" b="1" baseline="0">
                  <a:solidFill>
                    <a:srgbClr val="FFFFFF"/>
                  </a:solidFill>
                  <a:cs typeface="Arial" pitchFamily="34" charset="0"/>
                </a:rPr>
                <a:t>WAN </a:t>
              </a:r>
              <a:br>
                <a:rPr lang="en-US" sz="2000" b="1" baseline="0">
                  <a:solidFill>
                    <a:srgbClr val="FFFFFF"/>
                  </a:solidFill>
                  <a:cs typeface="Arial" pitchFamily="34" charset="0"/>
                </a:rPr>
              </a:br>
              <a:r>
                <a:rPr lang="en-US" sz="2000" b="1" baseline="0">
                  <a:solidFill>
                    <a:srgbClr val="FFFFFF"/>
                  </a:solidFill>
                  <a:cs typeface="Arial" pitchFamily="34" charset="0"/>
                </a:rPr>
                <a:t>Head-End</a:t>
              </a:r>
            </a:p>
          </p:txBody>
        </p:sp>
        <p:sp>
          <p:nvSpPr>
            <p:cNvPr id="14479" name="Rectangle 25"/>
            <p:cNvSpPr>
              <a:spLocks noChangeArrowheads="1"/>
            </p:cNvSpPr>
            <p:nvPr/>
          </p:nvSpPr>
          <p:spPr bwMode="auto">
            <a:xfrm>
              <a:off x="3813" y="2260"/>
              <a:ext cx="1654" cy="576"/>
            </a:xfrm>
            <a:prstGeom prst="rect">
              <a:avLst/>
            </a:prstGeom>
            <a:gradFill rotWithShape="1">
              <a:gsLst>
                <a:gs pos="0">
                  <a:srgbClr val="FFFFFF">
                    <a:alpha val="0"/>
                  </a:srgbClr>
                </a:gs>
                <a:gs pos="100000">
                  <a:srgbClr val="000000"/>
                </a:gs>
              </a:gsLst>
              <a:lin ang="5400000" scaled="1"/>
            </a:gradFill>
            <a:ln w="9525" algn="ctr">
              <a:noFill/>
              <a:miter lim="800000"/>
              <a:headEnd/>
              <a:tailEnd/>
            </a:ln>
          </p:spPr>
          <p:txBody>
            <a:bodyPr wrap="none" lIns="73025" tIns="36511" rIns="73025" bIns="36511" anchor="ctr"/>
            <a:lstStyle/>
            <a:p>
              <a:endParaRPr lang="en-US"/>
            </a:p>
          </p:txBody>
        </p:sp>
      </p:grpSp>
      <p:grpSp>
        <p:nvGrpSpPr>
          <p:cNvPr id="4" name="Group 26"/>
          <p:cNvGrpSpPr>
            <a:grpSpLocks/>
          </p:cNvGrpSpPr>
          <p:nvPr/>
        </p:nvGrpSpPr>
        <p:grpSpPr bwMode="auto">
          <a:xfrm>
            <a:off x="2968625" y="2320925"/>
            <a:ext cx="3178175" cy="2857500"/>
            <a:chOff x="1870" y="1040"/>
            <a:chExt cx="2002" cy="1976"/>
          </a:xfrm>
        </p:grpSpPr>
        <p:grpSp>
          <p:nvGrpSpPr>
            <p:cNvPr id="14465" name="Group 27"/>
            <p:cNvGrpSpPr>
              <a:grpSpLocks/>
            </p:cNvGrpSpPr>
            <p:nvPr/>
          </p:nvGrpSpPr>
          <p:grpSpPr bwMode="auto">
            <a:xfrm>
              <a:off x="1870" y="1040"/>
              <a:ext cx="2002" cy="1976"/>
              <a:chOff x="2044" y="860"/>
              <a:chExt cx="1654" cy="1976"/>
            </a:xfrm>
          </p:grpSpPr>
          <p:sp>
            <p:nvSpPr>
              <p:cNvPr id="14468" name="Rectangle 28"/>
              <p:cNvSpPr>
                <a:spLocks noChangeArrowheads="1"/>
              </p:cNvSpPr>
              <p:nvPr/>
            </p:nvSpPr>
            <p:spPr bwMode="auto">
              <a:xfrm>
                <a:off x="2137" y="860"/>
                <a:ext cx="1488" cy="592"/>
              </a:xfrm>
              <a:prstGeom prst="rect">
                <a:avLst/>
              </a:prstGeom>
              <a:gradFill rotWithShape="1">
                <a:gsLst>
                  <a:gs pos="0">
                    <a:srgbClr val="66327E"/>
                  </a:gs>
                  <a:gs pos="100000">
                    <a:srgbClr val="2F173A">
                      <a:alpha val="0"/>
                    </a:srgbClr>
                  </a:gs>
                </a:gsLst>
                <a:lin ang="5400000" scaled="1"/>
              </a:gradFill>
              <a:ln w="9525" algn="ctr">
                <a:noFill/>
                <a:miter lim="800000"/>
                <a:headEnd/>
                <a:tailEnd/>
              </a:ln>
            </p:spPr>
            <p:txBody>
              <a:bodyPr wrap="none" lIns="73025" tIns="36511" rIns="73025" bIns="36511" anchor="ctr"/>
              <a:lstStyle/>
              <a:p>
                <a:endParaRPr lang="en-US"/>
              </a:p>
            </p:txBody>
          </p:sp>
          <p:sp>
            <p:nvSpPr>
              <p:cNvPr id="1458205" name="Rectangle 29"/>
              <p:cNvSpPr>
                <a:spLocks noChangeArrowheads="1"/>
              </p:cNvSpPr>
              <p:nvPr/>
            </p:nvSpPr>
            <p:spPr bwMode="auto">
              <a:xfrm flipV="1">
                <a:off x="2137" y="1275"/>
                <a:ext cx="1488" cy="172"/>
              </a:xfrm>
              <a:prstGeom prst="rect">
                <a:avLst/>
              </a:prstGeom>
              <a:gradFill rotWithShape="1">
                <a:gsLst>
                  <a:gs pos="0">
                    <a:schemeClr val="bg1">
                      <a:alpha val="80000"/>
                    </a:schemeClr>
                  </a:gs>
                  <a:gs pos="100000">
                    <a:schemeClr val="bg1">
                      <a:gamma/>
                      <a:shade val="46275"/>
                      <a:invGamma/>
                      <a:alpha val="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4470" name="Rectangle 30"/>
              <p:cNvSpPr>
                <a:spLocks noChangeArrowheads="1"/>
              </p:cNvSpPr>
              <p:nvPr/>
            </p:nvSpPr>
            <p:spPr bwMode="auto">
              <a:xfrm>
                <a:off x="2137" y="1371"/>
                <a:ext cx="1488" cy="1232"/>
              </a:xfrm>
              <a:prstGeom prst="rect">
                <a:avLst/>
              </a:prstGeom>
              <a:solidFill>
                <a:srgbClr val="66327E"/>
              </a:solidFill>
              <a:ln w="9525" algn="ctr">
                <a:noFill/>
                <a:miter lim="800000"/>
                <a:headEnd/>
                <a:tailEnd/>
              </a:ln>
            </p:spPr>
            <p:txBody>
              <a:bodyPr wrap="none" lIns="73025" tIns="36511" rIns="73025" bIns="36511" anchor="ctr"/>
              <a:lstStyle/>
              <a:p>
                <a:endParaRPr lang="en-US"/>
              </a:p>
            </p:txBody>
          </p:sp>
          <p:sp>
            <p:nvSpPr>
              <p:cNvPr id="1458207" name="AutoShape 31"/>
              <p:cNvSpPr>
                <a:spLocks noChangeArrowheads="1"/>
              </p:cNvSpPr>
              <p:nvPr/>
            </p:nvSpPr>
            <p:spPr bwMode="auto">
              <a:xfrm>
                <a:off x="2218" y="910"/>
                <a:ext cx="1329" cy="262"/>
              </a:xfrm>
              <a:prstGeom prst="roundRect">
                <a:avLst>
                  <a:gd name="adj" fmla="val 37282"/>
                </a:avLst>
              </a:prstGeom>
              <a:gradFill rotWithShape="1">
                <a:gsLst>
                  <a:gs pos="0">
                    <a:schemeClr val="tx1">
                      <a:alpha val="39999"/>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sp>
            <p:nvSpPr>
              <p:cNvPr id="14472" name="Rectangle 32"/>
              <p:cNvSpPr>
                <a:spLocks noChangeArrowheads="1"/>
              </p:cNvSpPr>
              <p:nvPr/>
            </p:nvSpPr>
            <p:spPr bwMode="auto">
              <a:xfrm>
                <a:off x="2044" y="2260"/>
                <a:ext cx="1654" cy="576"/>
              </a:xfrm>
              <a:prstGeom prst="rect">
                <a:avLst/>
              </a:prstGeom>
              <a:gradFill rotWithShape="1">
                <a:gsLst>
                  <a:gs pos="0">
                    <a:srgbClr val="FFFFFF">
                      <a:alpha val="0"/>
                    </a:srgbClr>
                  </a:gs>
                  <a:gs pos="100000">
                    <a:srgbClr val="000000"/>
                  </a:gs>
                </a:gsLst>
                <a:lin ang="5400000" scaled="1"/>
              </a:gradFill>
              <a:ln w="9525" algn="ctr">
                <a:noFill/>
                <a:miter lim="800000"/>
                <a:headEnd/>
                <a:tailEnd/>
              </a:ln>
            </p:spPr>
            <p:txBody>
              <a:bodyPr wrap="none" lIns="73025" tIns="36511" rIns="73025" bIns="36511" anchor="ctr"/>
              <a:lstStyle/>
              <a:p>
                <a:endParaRPr lang="en-US"/>
              </a:p>
            </p:txBody>
          </p:sp>
        </p:grpSp>
        <p:sp>
          <p:nvSpPr>
            <p:cNvPr id="14466" name="Rectangle 33"/>
            <p:cNvSpPr>
              <a:spLocks noChangeArrowheads="1"/>
            </p:cNvSpPr>
            <p:nvPr/>
          </p:nvSpPr>
          <p:spPr bwMode="auto">
            <a:xfrm>
              <a:off x="2046" y="1647"/>
              <a:ext cx="1680" cy="961"/>
            </a:xfrm>
            <a:prstGeom prst="rect">
              <a:avLst/>
            </a:prstGeom>
            <a:noFill/>
            <a:ln w="9525" algn="ctr">
              <a:noFill/>
              <a:miter lim="800000"/>
              <a:headEnd/>
              <a:tailEnd/>
            </a:ln>
          </p:spPr>
          <p:txBody>
            <a:bodyPr lIns="0" tIns="0" rIns="0" bIns="0"/>
            <a:lstStyle/>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Security</a:t>
              </a:r>
            </a:p>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Application Optimization</a:t>
              </a:r>
            </a:p>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Unified Communication</a:t>
              </a:r>
            </a:p>
            <a:p>
              <a:pPr marL="177800" indent="-177800" algn="l" defTabSz="814388">
                <a:lnSpc>
                  <a:spcPct val="85000"/>
                </a:lnSpc>
                <a:spcBef>
                  <a:spcPct val="50000"/>
                </a:spcBef>
                <a:buFont typeface="Wingdings" pitchFamily="2" charset="2"/>
                <a:buChar char="§"/>
              </a:pPr>
              <a:r>
                <a:rPr lang="en-US" sz="1800" baseline="0">
                  <a:ea typeface="ＭＳ Ｐゴシック" charset="-128"/>
                  <a:cs typeface="Arial" pitchFamily="34" charset="0"/>
                </a:rPr>
                <a:t>Network Management</a:t>
              </a:r>
            </a:p>
          </p:txBody>
        </p:sp>
        <p:sp>
          <p:nvSpPr>
            <p:cNvPr id="14467" name="Text Box 34"/>
            <p:cNvSpPr txBox="1">
              <a:spLocks noChangeArrowheads="1"/>
            </p:cNvSpPr>
            <p:nvPr/>
          </p:nvSpPr>
          <p:spPr bwMode="auto">
            <a:xfrm>
              <a:off x="2345" y="1177"/>
              <a:ext cx="1096" cy="215"/>
            </a:xfrm>
            <a:prstGeom prst="rect">
              <a:avLst/>
            </a:prstGeom>
            <a:noFill/>
            <a:ln w="38100" algn="ctr">
              <a:noFill/>
              <a:miter lim="800000"/>
              <a:headEnd/>
              <a:tailEnd/>
            </a:ln>
          </p:spPr>
          <p:txBody>
            <a:bodyPr lIns="82124" tIns="41061" rIns="82124" bIns="41061" anchor="ctr">
              <a:spAutoFit/>
            </a:bodyPr>
            <a:lstStyle/>
            <a:p>
              <a:pPr eaLnBrk="1" hangingPunct="1">
                <a:lnSpc>
                  <a:spcPct val="75000"/>
                </a:lnSpc>
              </a:pPr>
              <a:r>
                <a:rPr lang="en-US" sz="2000" b="1" baseline="0">
                  <a:solidFill>
                    <a:srgbClr val="FFFFFF"/>
                  </a:solidFill>
                  <a:cs typeface="Arial" pitchFamily="34" charset="0"/>
                </a:rPr>
                <a:t>End-to-End</a:t>
              </a:r>
            </a:p>
          </p:txBody>
        </p:sp>
      </p:grpSp>
      <p:grpSp>
        <p:nvGrpSpPr>
          <p:cNvPr id="6" name="Group 35"/>
          <p:cNvGrpSpPr>
            <a:grpSpLocks/>
          </p:cNvGrpSpPr>
          <p:nvPr/>
        </p:nvGrpSpPr>
        <p:grpSpPr bwMode="auto">
          <a:xfrm>
            <a:off x="-142875" y="4948238"/>
            <a:ext cx="9144000" cy="2043112"/>
            <a:chOff x="0" y="3033"/>
            <a:chExt cx="5760" cy="1287"/>
          </a:xfrm>
        </p:grpSpPr>
        <p:sp>
          <p:nvSpPr>
            <p:cNvPr id="14463" name="Rectangle 36"/>
            <p:cNvSpPr>
              <a:spLocks noChangeArrowheads="1"/>
            </p:cNvSpPr>
            <p:nvPr/>
          </p:nvSpPr>
          <p:spPr bwMode="auto">
            <a:xfrm>
              <a:off x="0" y="3033"/>
              <a:ext cx="5760" cy="1287"/>
            </a:xfrm>
            <a:prstGeom prst="rect">
              <a:avLst/>
            </a:prstGeom>
            <a:noFill/>
            <a:ln w="9525" algn="ctr">
              <a:noFill/>
              <a:miter lim="800000"/>
              <a:headEnd/>
              <a:tailEnd/>
            </a:ln>
          </p:spPr>
          <p:txBody>
            <a:bodyPr wrap="none" lIns="73025" tIns="36511" rIns="73025" bIns="36511" anchor="ctr"/>
            <a:lstStyle/>
            <a:p>
              <a:endParaRPr lang="en-US"/>
            </a:p>
          </p:txBody>
        </p:sp>
        <p:sp>
          <p:nvSpPr>
            <p:cNvPr id="14464" name="Text Box 37"/>
            <p:cNvSpPr txBox="1">
              <a:spLocks noChangeArrowheads="1"/>
            </p:cNvSpPr>
            <p:nvPr/>
          </p:nvSpPr>
          <p:spPr bwMode="auto">
            <a:xfrm>
              <a:off x="1898" y="3037"/>
              <a:ext cx="1997" cy="225"/>
            </a:xfrm>
            <a:prstGeom prst="rect">
              <a:avLst/>
            </a:prstGeom>
            <a:noFill/>
            <a:ln w="9525" algn="ctr">
              <a:noFill/>
              <a:miter lim="800000"/>
              <a:headEnd/>
              <a:tailEnd/>
            </a:ln>
          </p:spPr>
          <p:txBody>
            <a:bodyPr wrap="none" lIns="82124" tIns="41061" rIns="82124" bIns="41061" anchor="b">
              <a:spAutoFit/>
            </a:bodyPr>
            <a:lstStyle/>
            <a:p>
              <a:pPr defTabSz="814388" eaLnBrk="1" hangingPunct="1"/>
              <a:r>
                <a:rPr lang="en-US" sz="2000" b="1" baseline="0">
                  <a:cs typeface="Arial" pitchFamily="34" charset="0"/>
                </a:rPr>
                <a:t>For Customers Who Are:</a:t>
              </a:r>
            </a:p>
          </p:txBody>
        </p:sp>
      </p:grpSp>
      <p:sp>
        <p:nvSpPr>
          <p:cNvPr id="14348" name="Rectangle 38"/>
          <p:cNvSpPr>
            <a:spLocks noGrp="1" noChangeArrowheads="1"/>
          </p:cNvSpPr>
          <p:nvPr>
            <p:ph type="title"/>
          </p:nvPr>
        </p:nvSpPr>
        <p:spPr>
          <a:xfrm>
            <a:off x="436563" y="228600"/>
            <a:ext cx="8601075" cy="838200"/>
          </a:xfrm>
        </p:spPr>
        <p:txBody>
          <a:bodyPr/>
          <a:lstStyle/>
          <a:p>
            <a:pPr eaLnBrk="1" hangingPunct="1"/>
            <a:r>
              <a:rPr lang="en-US" smtClean="0"/>
              <a:t>Cisco ASR 1000 + ISR Series</a:t>
            </a:r>
            <a:br>
              <a:rPr lang="en-US" smtClean="0"/>
            </a:br>
            <a:r>
              <a:rPr lang="en-US" sz="2400" b="0" smtClean="0">
                <a:solidFill>
                  <a:schemeClr val="folHlink"/>
                </a:solidFill>
              </a:rPr>
              <a:t>A Holistic End-to-End Branch-WAN Solution</a:t>
            </a:r>
            <a:r>
              <a:rPr lang="en-US" sz="2800" smtClean="0"/>
              <a:t> </a:t>
            </a:r>
          </a:p>
        </p:txBody>
      </p:sp>
      <p:grpSp>
        <p:nvGrpSpPr>
          <p:cNvPr id="7" name="Group 39"/>
          <p:cNvGrpSpPr>
            <a:grpSpLocks/>
          </p:cNvGrpSpPr>
          <p:nvPr/>
        </p:nvGrpSpPr>
        <p:grpSpPr bwMode="auto">
          <a:xfrm>
            <a:off x="106363" y="5256213"/>
            <a:ext cx="2152650" cy="2106612"/>
            <a:chOff x="67" y="2993"/>
            <a:chExt cx="1356" cy="1327"/>
          </a:xfrm>
        </p:grpSpPr>
        <p:grpSp>
          <p:nvGrpSpPr>
            <p:cNvPr id="14459" name="Group 40"/>
            <p:cNvGrpSpPr>
              <a:grpSpLocks/>
            </p:cNvGrpSpPr>
            <p:nvPr/>
          </p:nvGrpSpPr>
          <p:grpSpPr bwMode="auto">
            <a:xfrm>
              <a:off x="67" y="2993"/>
              <a:ext cx="1356" cy="1327"/>
              <a:chOff x="67" y="2993"/>
              <a:chExt cx="1356" cy="1327"/>
            </a:xfrm>
          </p:grpSpPr>
          <p:sp>
            <p:nvSpPr>
              <p:cNvPr id="14461" name="Rectangle 41"/>
              <p:cNvSpPr>
                <a:spLocks noChangeArrowheads="1"/>
              </p:cNvSpPr>
              <p:nvPr/>
            </p:nvSpPr>
            <p:spPr bwMode="auto">
              <a:xfrm>
                <a:off x="67" y="2993"/>
                <a:ext cx="1356" cy="1327"/>
              </a:xfrm>
              <a:prstGeom prst="rect">
                <a:avLst/>
              </a:prstGeom>
              <a:gradFill rotWithShape="1">
                <a:gsLst>
                  <a:gs pos="0">
                    <a:srgbClr val="66327E"/>
                  </a:gs>
                  <a:gs pos="100000">
                    <a:srgbClr val="2F173A">
                      <a:alpha val="0"/>
                    </a:srgbClr>
                  </a:gs>
                </a:gsLst>
                <a:lin ang="5400000" scaled="1"/>
              </a:gradFill>
              <a:ln w="9525" algn="ctr">
                <a:noFill/>
                <a:miter lim="800000"/>
                <a:headEnd/>
                <a:tailEnd/>
              </a:ln>
            </p:spPr>
            <p:txBody>
              <a:bodyPr wrap="none" lIns="73025" tIns="36511" rIns="73025" bIns="36511" anchor="ctr"/>
              <a:lstStyle/>
              <a:p>
                <a:endParaRPr lang="en-US"/>
              </a:p>
            </p:txBody>
          </p:sp>
          <p:sp>
            <p:nvSpPr>
              <p:cNvPr id="1458218" name="AutoShape 42"/>
              <p:cNvSpPr>
                <a:spLocks noChangeArrowheads="1"/>
              </p:cNvSpPr>
              <p:nvPr/>
            </p:nvSpPr>
            <p:spPr bwMode="auto">
              <a:xfrm>
                <a:off x="118" y="3047"/>
                <a:ext cx="1254" cy="263"/>
              </a:xfrm>
              <a:prstGeom prst="roundRect">
                <a:avLst>
                  <a:gd name="adj" fmla="val 37282"/>
                </a:avLst>
              </a:prstGeom>
              <a:gradFill rotWithShape="1">
                <a:gsLst>
                  <a:gs pos="0">
                    <a:schemeClr val="tx1">
                      <a:alpha val="20000"/>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grpSp>
        <p:sp>
          <p:nvSpPr>
            <p:cNvPr id="14460" name="Rectangle 43"/>
            <p:cNvSpPr>
              <a:spLocks noChangeArrowheads="1"/>
            </p:cNvSpPr>
            <p:nvPr/>
          </p:nvSpPr>
          <p:spPr bwMode="auto">
            <a:xfrm>
              <a:off x="107" y="3188"/>
              <a:ext cx="1276" cy="571"/>
            </a:xfrm>
            <a:prstGeom prst="rect">
              <a:avLst/>
            </a:prstGeom>
            <a:noFill/>
            <a:ln w="9525" algn="ctr">
              <a:noFill/>
              <a:miter lim="800000"/>
              <a:headEnd/>
              <a:tailEnd/>
            </a:ln>
          </p:spPr>
          <p:txBody>
            <a:bodyPr lIns="82124" tIns="41061" rIns="82124" bIns="41061">
              <a:spAutoFit/>
            </a:bodyPr>
            <a:lstStyle/>
            <a:p>
              <a:pPr defTabSz="814388" eaLnBrk="1" hangingPunct="1">
                <a:lnSpc>
                  <a:spcPct val="100000"/>
                </a:lnSpc>
              </a:pPr>
              <a:r>
                <a:rPr lang="en-US" sz="1800" baseline="0">
                  <a:ea typeface="ＭＳ Ｐゴシック" charset="-128"/>
                  <a:cs typeface="Arial" pitchFamily="34" charset="0"/>
                </a:rPr>
                <a:t>Increasing</a:t>
              </a:r>
            </a:p>
            <a:p>
              <a:pPr defTabSz="814388" eaLnBrk="1" hangingPunct="1">
                <a:lnSpc>
                  <a:spcPct val="100000"/>
                </a:lnSpc>
              </a:pPr>
              <a:r>
                <a:rPr lang="en-US" sz="1800" baseline="0">
                  <a:ea typeface="ＭＳ Ｐゴシック" charset="-128"/>
                  <a:cs typeface="Arial" pitchFamily="34" charset="0"/>
                </a:rPr>
                <a:t>Branches,</a:t>
              </a:r>
            </a:p>
            <a:p>
              <a:pPr defTabSz="814388" eaLnBrk="1" hangingPunct="1">
                <a:lnSpc>
                  <a:spcPct val="100000"/>
                </a:lnSpc>
              </a:pPr>
              <a:r>
                <a:rPr lang="en-US" sz="1800" baseline="0">
                  <a:ea typeface="ＭＳ Ｐゴシック" charset="-128"/>
                  <a:cs typeface="Arial" pitchFamily="34" charset="0"/>
                </a:rPr>
                <a:t>Teleworkers </a:t>
              </a:r>
            </a:p>
          </p:txBody>
        </p:sp>
      </p:grpSp>
      <p:grpSp>
        <p:nvGrpSpPr>
          <p:cNvPr id="9" name="Group 44"/>
          <p:cNvGrpSpPr>
            <a:grpSpLocks/>
          </p:cNvGrpSpPr>
          <p:nvPr/>
        </p:nvGrpSpPr>
        <p:grpSpPr bwMode="auto">
          <a:xfrm>
            <a:off x="2365375" y="5256213"/>
            <a:ext cx="2152650" cy="2106612"/>
            <a:chOff x="1490" y="2993"/>
            <a:chExt cx="1356" cy="1327"/>
          </a:xfrm>
        </p:grpSpPr>
        <p:grpSp>
          <p:nvGrpSpPr>
            <p:cNvPr id="14455" name="Group 45"/>
            <p:cNvGrpSpPr>
              <a:grpSpLocks/>
            </p:cNvGrpSpPr>
            <p:nvPr/>
          </p:nvGrpSpPr>
          <p:grpSpPr bwMode="auto">
            <a:xfrm>
              <a:off x="1490" y="2993"/>
              <a:ext cx="1356" cy="1327"/>
              <a:chOff x="1490" y="2993"/>
              <a:chExt cx="1356" cy="1327"/>
            </a:xfrm>
          </p:grpSpPr>
          <p:sp>
            <p:nvSpPr>
              <p:cNvPr id="14457" name="Rectangle 46"/>
              <p:cNvSpPr>
                <a:spLocks noChangeArrowheads="1"/>
              </p:cNvSpPr>
              <p:nvPr/>
            </p:nvSpPr>
            <p:spPr bwMode="auto">
              <a:xfrm>
                <a:off x="1490" y="2993"/>
                <a:ext cx="1356" cy="1327"/>
              </a:xfrm>
              <a:prstGeom prst="rect">
                <a:avLst/>
              </a:prstGeom>
              <a:gradFill rotWithShape="1">
                <a:gsLst>
                  <a:gs pos="0">
                    <a:srgbClr val="66327E"/>
                  </a:gs>
                  <a:gs pos="100000">
                    <a:srgbClr val="2F173A">
                      <a:alpha val="0"/>
                    </a:srgbClr>
                  </a:gs>
                </a:gsLst>
                <a:lin ang="5400000" scaled="1"/>
              </a:gradFill>
              <a:ln w="9525" algn="ctr">
                <a:noFill/>
                <a:miter lim="800000"/>
                <a:headEnd/>
                <a:tailEnd/>
              </a:ln>
            </p:spPr>
            <p:txBody>
              <a:bodyPr wrap="none" lIns="73025" tIns="36511" rIns="73025" bIns="36511" anchor="ctr"/>
              <a:lstStyle/>
              <a:p>
                <a:endParaRPr lang="en-US"/>
              </a:p>
            </p:txBody>
          </p:sp>
          <p:sp>
            <p:nvSpPr>
              <p:cNvPr id="1458223" name="AutoShape 47"/>
              <p:cNvSpPr>
                <a:spLocks noChangeArrowheads="1"/>
              </p:cNvSpPr>
              <p:nvPr/>
            </p:nvSpPr>
            <p:spPr bwMode="auto">
              <a:xfrm>
                <a:off x="1541" y="3047"/>
                <a:ext cx="1254" cy="263"/>
              </a:xfrm>
              <a:prstGeom prst="roundRect">
                <a:avLst>
                  <a:gd name="adj" fmla="val 37282"/>
                </a:avLst>
              </a:prstGeom>
              <a:gradFill rotWithShape="1">
                <a:gsLst>
                  <a:gs pos="0">
                    <a:schemeClr val="tx1">
                      <a:alpha val="20000"/>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grpSp>
        <p:sp>
          <p:nvSpPr>
            <p:cNvPr id="14456" name="Rectangle 48"/>
            <p:cNvSpPr>
              <a:spLocks noChangeArrowheads="1"/>
            </p:cNvSpPr>
            <p:nvPr/>
          </p:nvSpPr>
          <p:spPr bwMode="auto">
            <a:xfrm>
              <a:off x="1538" y="3188"/>
              <a:ext cx="1260" cy="571"/>
            </a:xfrm>
            <a:prstGeom prst="rect">
              <a:avLst/>
            </a:prstGeom>
            <a:noFill/>
            <a:ln w="9525" algn="ctr">
              <a:noFill/>
              <a:miter lim="800000"/>
              <a:headEnd/>
              <a:tailEnd/>
            </a:ln>
          </p:spPr>
          <p:txBody>
            <a:bodyPr lIns="82124" tIns="41061" rIns="82124" bIns="41061">
              <a:spAutoFit/>
            </a:bodyPr>
            <a:lstStyle/>
            <a:p>
              <a:pPr defTabSz="814388" eaLnBrk="1" hangingPunct="1">
                <a:lnSpc>
                  <a:spcPct val="100000"/>
                </a:lnSpc>
              </a:pPr>
              <a:r>
                <a:rPr lang="en-US" sz="1800" baseline="0">
                  <a:ea typeface="ＭＳ Ｐゴシック" charset="-128"/>
                  <a:cs typeface="Arial" pitchFamily="34" charset="0"/>
                </a:rPr>
                <a:t>Facing Stringent</a:t>
              </a:r>
            </a:p>
            <a:p>
              <a:pPr defTabSz="814388" eaLnBrk="1" hangingPunct="1">
                <a:lnSpc>
                  <a:spcPct val="100000"/>
                </a:lnSpc>
              </a:pPr>
              <a:r>
                <a:rPr lang="en-US" sz="1800" baseline="0">
                  <a:ea typeface="ＭＳ Ｐゴシック" charset="-128"/>
                  <a:cs typeface="Arial" pitchFamily="34" charset="0"/>
                </a:rPr>
                <a:t>Security</a:t>
              </a:r>
            </a:p>
            <a:p>
              <a:pPr defTabSz="814388" eaLnBrk="1" hangingPunct="1">
                <a:lnSpc>
                  <a:spcPct val="100000"/>
                </a:lnSpc>
              </a:pPr>
              <a:r>
                <a:rPr lang="en-US" sz="1800" baseline="0">
                  <a:ea typeface="ＭＳ Ｐゴシック" charset="-128"/>
                  <a:cs typeface="Arial" pitchFamily="34" charset="0"/>
                </a:rPr>
                <a:t>Requirements</a:t>
              </a:r>
            </a:p>
          </p:txBody>
        </p:sp>
      </p:grpSp>
      <p:grpSp>
        <p:nvGrpSpPr>
          <p:cNvPr id="11" name="Group 49"/>
          <p:cNvGrpSpPr>
            <a:grpSpLocks/>
          </p:cNvGrpSpPr>
          <p:nvPr/>
        </p:nvGrpSpPr>
        <p:grpSpPr bwMode="auto">
          <a:xfrm>
            <a:off x="4624388" y="5256213"/>
            <a:ext cx="2152650" cy="2106612"/>
            <a:chOff x="2913" y="2993"/>
            <a:chExt cx="1356" cy="1327"/>
          </a:xfrm>
        </p:grpSpPr>
        <p:grpSp>
          <p:nvGrpSpPr>
            <p:cNvPr id="14451" name="Group 50"/>
            <p:cNvGrpSpPr>
              <a:grpSpLocks/>
            </p:cNvGrpSpPr>
            <p:nvPr/>
          </p:nvGrpSpPr>
          <p:grpSpPr bwMode="auto">
            <a:xfrm>
              <a:off x="2913" y="2993"/>
              <a:ext cx="1356" cy="1327"/>
              <a:chOff x="2913" y="2993"/>
              <a:chExt cx="1356" cy="1327"/>
            </a:xfrm>
          </p:grpSpPr>
          <p:sp>
            <p:nvSpPr>
              <p:cNvPr id="14453" name="Rectangle 51"/>
              <p:cNvSpPr>
                <a:spLocks noChangeArrowheads="1"/>
              </p:cNvSpPr>
              <p:nvPr/>
            </p:nvSpPr>
            <p:spPr bwMode="auto">
              <a:xfrm>
                <a:off x="2913" y="2993"/>
                <a:ext cx="1356" cy="1327"/>
              </a:xfrm>
              <a:prstGeom prst="rect">
                <a:avLst/>
              </a:prstGeom>
              <a:gradFill rotWithShape="1">
                <a:gsLst>
                  <a:gs pos="0">
                    <a:srgbClr val="66327E"/>
                  </a:gs>
                  <a:gs pos="100000">
                    <a:srgbClr val="2F173A">
                      <a:alpha val="0"/>
                    </a:srgbClr>
                  </a:gs>
                </a:gsLst>
                <a:lin ang="5400000" scaled="1"/>
              </a:gradFill>
              <a:ln w="9525" algn="ctr">
                <a:noFill/>
                <a:miter lim="800000"/>
                <a:headEnd/>
                <a:tailEnd/>
              </a:ln>
            </p:spPr>
            <p:txBody>
              <a:bodyPr wrap="none" lIns="73025" tIns="36511" rIns="73025" bIns="36511" anchor="ctr"/>
              <a:lstStyle/>
              <a:p>
                <a:endParaRPr lang="en-US"/>
              </a:p>
            </p:txBody>
          </p:sp>
          <p:sp>
            <p:nvSpPr>
              <p:cNvPr id="1458228" name="AutoShape 52"/>
              <p:cNvSpPr>
                <a:spLocks noChangeArrowheads="1"/>
              </p:cNvSpPr>
              <p:nvPr/>
            </p:nvSpPr>
            <p:spPr bwMode="auto">
              <a:xfrm>
                <a:off x="2964" y="3047"/>
                <a:ext cx="1254" cy="263"/>
              </a:xfrm>
              <a:prstGeom prst="roundRect">
                <a:avLst>
                  <a:gd name="adj" fmla="val 37282"/>
                </a:avLst>
              </a:prstGeom>
              <a:gradFill rotWithShape="1">
                <a:gsLst>
                  <a:gs pos="0">
                    <a:schemeClr val="tx1">
                      <a:alpha val="20000"/>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grpSp>
        <p:sp>
          <p:nvSpPr>
            <p:cNvPr id="14452" name="Rectangle 53"/>
            <p:cNvSpPr>
              <a:spLocks noChangeArrowheads="1"/>
            </p:cNvSpPr>
            <p:nvPr/>
          </p:nvSpPr>
          <p:spPr bwMode="auto">
            <a:xfrm>
              <a:off x="2961" y="3188"/>
              <a:ext cx="1260" cy="571"/>
            </a:xfrm>
            <a:prstGeom prst="rect">
              <a:avLst/>
            </a:prstGeom>
            <a:noFill/>
            <a:ln w="9525" algn="ctr">
              <a:noFill/>
              <a:miter lim="800000"/>
              <a:headEnd/>
              <a:tailEnd/>
            </a:ln>
          </p:spPr>
          <p:txBody>
            <a:bodyPr lIns="82124" tIns="41061" rIns="82124" bIns="41061">
              <a:spAutoFit/>
            </a:bodyPr>
            <a:lstStyle/>
            <a:p>
              <a:pPr defTabSz="814388" eaLnBrk="1" hangingPunct="1">
                <a:lnSpc>
                  <a:spcPct val="100000"/>
                </a:lnSpc>
              </a:pPr>
              <a:r>
                <a:rPr lang="en-US" sz="1800" baseline="0">
                  <a:ea typeface="ＭＳ Ｐゴシック" charset="-128"/>
                  <a:cs typeface="Arial" pitchFamily="34" charset="0"/>
                </a:rPr>
                <a:t>Consolidating</a:t>
              </a:r>
            </a:p>
            <a:p>
              <a:pPr defTabSz="814388" eaLnBrk="1" hangingPunct="1">
                <a:lnSpc>
                  <a:spcPct val="100000"/>
                </a:lnSpc>
              </a:pPr>
              <a:r>
                <a:rPr lang="en-US" sz="1800" baseline="0">
                  <a:ea typeface="ＭＳ Ｐゴシック" charset="-128"/>
                  <a:cs typeface="Arial" pitchFamily="34" charset="0"/>
                </a:rPr>
                <a:t>Data</a:t>
              </a:r>
            </a:p>
            <a:p>
              <a:pPr defTabSz="814388" eaLnBrk="1" hangingPunct="1">
                <a:lnSpc>
                  <a:spcPct val="100000"/>
                </a:lnSpc>
              </a:pPr>
              <a:r>
                <a:rPr lang="en-US" sz="1800" baseline="0">
                  <a:ea typeface="ＭＳ Ｐゴシック" charset="-128"/>
                  <a:cs typeface="Arial" pitchFamily="34" charset="0"/>
                </a:rPr>
                <a:t>Centers</a:t>
              </a:r>
            </a:p>
          </p:txBody>
        </p:sp>
      </p:grpSp>
      <p:grpSp>
        <p:nvGrpSpPr>
          <p:cNvPr id="13" name="Group 54"/>
          <p:cNvGrpSpPr>
            <a:grpSpLocks/>
          </p:cNvGrpSpPr>
          <p:nvPr/>
        </p:nvGrpSpPr>
        <p:grpSpPr bwMode="auto">
          <a:xfrm>
            <a:off x="6884988" y="5256213"/>
            <a:ext cx="2152650" cy="2106612"/>
            <a:chOff x="4337" y="2993"/>
            <a:chExt cx="1356" cy="1327"/>
          </a:xfrm>
        </p:grpSpPr>
        <p:grpSp>
          <p:nvGrpSpPr>
            <p:cNvPr id="14447" name="Group 55"/>
            <p:cNvGrpSpPr>
              <a:grpSpLocks/>
            </p:cNvGrpSpPr>
            <p:nvPr/>
          </p:nvGrpSpPr>
          <p:grpSpPr bwMode="auto">
            <a:xfrm>
              <a:off x="4337" y="2993"/>
              <a:ext cx="1356" cy="1327"/>
              <a:chOff x="4337" y="2993"/>
              <a:chExt cx="1356" cy="1327"/>
            </a:xfrm>
          </p:grpSpPr>
          <p:sp>
            <p:nvSpPr>
              <p:cNvPr id="14449" name="Rectangle 56"/>
              <p:cNvSpPr>
                <a:spLocks noChangeArrowheads="1"/>
              </p:cNvSpPr>
              <p:nvPr/>
            </p:nvSpPr>
            <p:spPr bwMode="auto">
              <a:xfrm>
                <a:off x="4337" y="2993"/>
                <a:ext cx="1356" cy="1327"/>
              </a:xfrm>
              <a:prstGeom prst="rect">
                <a:avLst/>
              </a:prstGeom>
              <a:gradFill rotWithShape="1">
                <a:gsLst>
                  <a:gs pos="0">
                    <a:srgbClr val="66327E"/>
                  </a:gs>
                  <a:gs pos="100000">
                    <a:srgbClr val="2F173A">
                      <a:alpha val="0"/>
                    </a:srgbClr>
                  </a:gs>
                </a:gsLst>
                <a:lin ang="5400000" scaled="1"/>
              </a:gradFill>
              <a:ln w="9525" algn="ctr">
                <a:noFill/>
                <a:miter lim="800000"/>
                <a:headEnd/>
                <a:tailEnd/>
              </a:ln>
            </p:spPr>
            <p:txBody>
              <a:bodyPr wrap="none" lIns="73025" tIns="36511" rIns="73025" bIns="36511" anchor="ctr"/>
              <a:lstStyle/>
              <a:p>
                <a:endParaRPr lang="en-US"/>
              </a:p>
            </p:txBody>
          </p:sp>
          <p:sp>
            <p:nvSpPr>
              <p:cNvPr id="1458233" name="AutoShape 57"/>
              <p:cNvSpPr>
                <a:spLocks noChangeArrowheads="1"/>
              </p:cNvSpPr>
              <p:nvPr/>
            </p:nvSpPr>
            <p:spPr bwMode="auto">
              <a:xfrm>
                <a:off x="4388" y="3047"/>
                <a:ext cx="1254" cy="263"/>
              </a:xfrm>
              <a:prstGeom prst="roundRect">
                <a:avLst>
                  <a:gd name="adj" fmla="val 37282"/>
                </a:avLst>
              </a:prstGeom>
              <a:gradFill rotWithShape="1">
                <a:gsLst>
                  <a:gs pos="0">
                    <a:schemeClr val="tx1">
                      <a:alpha val="20000"/>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grpSp>
        <p:sp>
          <p:nvSpPr>
            <p:cNvPr id="14448" name="Rectangle 58"/>
            <p:cNvSpPr>
              <a:spLocks noChangeArrowheads="1"/>
            </p:cNvSpPr>
            <p:nvPr/>
          </p:nvSpPr>
          <p:spPr bwMode="auto">
            <a:xfrm>
              <a:off x="4385" y="3188"/>
              <a:ext cx="1260" cy="571"/>
            </a:xfrm>
            <a:prstGeom prst="rect">
              <a:avLst/>
            </a:prstGeom>
            <a:noFill/>
            <a:ln w="9525" algn="ctr">
              <a:noFill/>
              <a:miter lim="800000"/>
              <a:headEnd/>
              <a:tailEnd/>
            </a:ln>
          </p:spPr>
          <p:txBody>
            <a:bodyPr lIns="82124" tIns="41061" rIns="82124" bIns="41061">
              <a:spAutoFit/>
            </a:bodyPr>
            <a:lstStyle/>
            <a:p>
              <a:pPr defTabSz="814388" eaLnBrk="1" hangingPunct="1">
                <a:lnSpc>
                  <a:spcPct val="100000"/>
                </a:lnSpc>
              </a:pPr>
              <a:r>
                <a:rPr lang="en-US" sz="1800" baseline="0">
                  <a:ea typeface="ＭＳ Ｐゴシック" charset="-128"/>
                  <a:cs typeface="Arial" pitchFamily="34" charset="0"/>
                </a:rPr>
                <a:t>Adding</a:t>
              </a:r>
            </a:p>
            <a:p>
              <a:pPr defTabSz="814388" eaLnBrk="1" hangingPunct="1">
                <a:lnSpc>
                  <a:spcPct val="100000"/>
                </a:lnSpc>
              </a:pPr>
              <a:r>
                <a:rPr lang="en-US" sz="1800" baseline="0">
                  <a:ea typeface="ＭＳ Ｐゴシック" charset="-128"/>
                  <a:cs typeface="Arial" pitchFamily="34" charset="0"/>
                </a:rPr>
                <a:t>High-Bandwidth</a:t>
              </a:r>
            </a:p>
            <a:p>
              <a:pPr defTabSz="814388" eaLnBrk="1" hangingPunct="1">
                <a:lnSpc>
                  <a:spcPct val="100000"/>
                </a:lnSpc>
              </a:pPr>
              <a:r>
                <a:rPr lang="en-US" sz="1800" baseline="0">
                  <a:ea typeface="ＭＳ Ｐゴシック" charset="-128"/>
                  <a:cs typeface="Arial" pitchFamily="34" charset="0"/>
                </a:rPr>
                <a:t>Web 2.0 Apps</a:t>
              </a:r>
            </a:p>
          </p:txBody>
        </p:sp>
      </p:grpSp>
      <p:grpSp>
        <p:nvGrpSpPr>
          <p:cNvPr id="15" name="Group 59"/>
          <p:cNvGrpSpPr>
            <a:grpSpLocks/>
          </p:cNvGrpSpPr>
          <p:nvPr/>
        </p:nvGrpSpPr>
        <p:grpSpPr bwMode="auto">
          <a:xfrm>
            <a:off x="6545263" y="1062038"/>
            <a:ext cx="2589212" cy="1149350"/>
            <a:chOff x="4129" y="669"/>
            <a:chExt cx="1631" cy="724"/>
          </a:xfrm>
        </p:grpSpPr>
        <p:sp>
          <p:nvSpPr>
            <p:cNvPr id="14368" name="Line 20"/>
            <p:cNvSpPr>
              <a:spLocks noChangeShapeType="1"/>
            </p:cNvSpPr>
            <p:nvPr/>
          </p:nvSpPr>
          <p:spPr bwMode="auto">
            <a:xfrm flipH="1" flipV="1">
              <a:off x="4727" y="993"/>
              <a:ext cx="14" cy="239"/>
            </a:xfrm>
            <a:prstGeom prst="line">
              <a:avLst/>
            </a:prstGeom>
            <a:noFill/>
            <a:ln w="38100">
              <a:solidFill>
                <a:schemeClr val="accent2"/>
              </a:solidFill>
              <a:round/>
              <a:headEnd/>
              <a:tailEnd/>
            </a:ln>
          </p:spPr>
          <p:txBody>
            <a:bodyPr lIns="82124" tIns="41061" rIns="82124" bIns="41061"/>
            <a:lstStyle/>
            <a:p>
              <a:endParaRPr lang="en-US"/>
            </a:p>
          </p:txBody>
        </p:sp>
        <p:pic>
          <p:nvPicPr>
            <p:cNvPr id="14369" name="Picture 19"/>
            <p:cNvPicPr>
              <a:picLocks noChangeArrowheads="1"/>
            </p:cNvPicPr>
            <p:nvPr/>
          </p:nvPicPr>
          <p:blipFill>
            <a:blip r:embed="rId3"/>
            <a:srcRect/>
            <a:stretch>
              <a:fillRect/>
            </a:stretch>
          </p:blipFill>
          <p:spPr bwMode="auto">
            <a:xfrm>
              <a:off x="4528" y="1161"/>
              <a:ext cx="376" cy="232"/>
            </a:xfrm>
            <a:prstGeom prst="rect">
              <a:avLst/>
            </a:prstGeom>
            <a:noFill/>
            <a:ln w="9525">
              <a:noFill/>
              <a:miter lim="800000"/>
              <a:headEnd/>
              <a:tailEnd/>
            </a:ln>
          </p:spPr>
        </p:pic>
        <p:sp>
          <p:nvSpPr>
            <p:cNvPr id="14370" name="Text Box 21"/>
            <p:cNvSpPr txBox="1">
              <a:spLocks noChangeArrowheads="1"/>
            </p:cNvSpPr>
            <p:nvPr/>
          </p:nvSpPr>
          <p:spPr bwMode="auto">
            <a:xfrm>
              <a:off x="4532" y="1160"/>
              <a:ext cx="431" cy="200"/>
            </a:xfrm>
            <a:prstGeom prst="rect">
              <a:avLst/>
            </a:prstGeom>
            <a:noFill/>
            <a:ln w="9525">
              <a:noFill/>
              <a:miter lim="800000"/>
              <a:headEnd/>
              <a:tailEnd/>
            </a:ln>
          </p:spPr>
          <p:txBody>
            <a:bodyPr lIns="73025" tIns="36512" rIns="73025" bIns="36512">
              <a:spAutoFit/>
            </a:bodyPr>
            <a:lstStyle/>
            <a:p>
              <a:pPr>
                <a:lnSpc>
                  <a:spcPct val="100000"/>
                </a:lnSpc>
              </a:pPr>
              <a:endParaRPr lang="en-US" sz="800" baseline="0">
                <a:solidFill>
                  <a:schemeClr val="bg1"/>
                </a:solidFill>
                <a:ea typeface="ＭＳ Ｐゴシック" charset="-128"/>
                <a:cs typeface="Arial" pitchFamily="34" charset="0"/>
              </a:endParaRPr>
            </a:p>
            <a:p>
              <a:pPr>
                <a:lnSpc>
                  <a:spcPct val="100000"/>
                </a:lnSpc>
              </a:pPr>
              <a:r>
                <a:rPr lang="en-US" sz="800" baseline="0">
                  <a:solidFill>
                    <a:schemeClr val="bg1"/>
                  </a:solidFill>
                  <a:ea typeface="ＭＳ Ｐゴシック" charset="-128"/>
                  <a:cs typeface="Arial" pitchFamily="34" charset="0"/>
                </a:rPr>
                <a:t>ISP</a:t>
              </a:r>
            </a:p>
          </p:txBody>
        </p:sp>
        <p:grpSp>
          <p:nvGrpSpPr>
            <p:cNvPr id="14371" name="Group 63"/>
            <p:cNvGrpSpPr>
              <a:grpSpLocks/>
            </p:cNvGrpSpPr>
            <p:nvPr/>
          </p:nvGrpSpPr>
          <p:grpSpPr bwMode="auto">
            <a:xfrm>
              <a:off x="4141" y="760"/>
              <a:ext cx="396" cy="154"/>
              <a:chOff x="4183" y="1222"/>
              <a:chExt cx="396" cy="154"/>
            </a:xfrm>
          </p:grpSpPr>
          <p:pic>
            <p:nvPicPr>
              <p:cNvPr id="14445" name="Picture 36" descr="Router with firewall"/>
              <p:cNvPicPr>
                <a:picLocks noChangeAspect="1" noChangeArrowheads="1"/>
              </p:cNvPicPr>
              <p:nvPr/>
            </p:nvPicPr>
            <p:blipFill>
              <a:blip r:embed="rId4"/>
              <a:srcRect/>
              <a:stretch>
                <a:fillRect/>
              </a:stretch>
            </p:blipFill>
            <p:spPr bwMode="auto">
              <a:xfrm>
                <a:off x="4275" y="1222"/>
                <a:ext cx="213" cy="122"/>
              </a:xfrm>
              <a:prstGeom prst="rect">
                <a:avLst/>
              </a:prstGeom>
              <a:noFill/>
              <a:ln w="9525">
                <a:noFill/>
                <a:miter lim="800000"/>
                <a:headEnd/>
                <a:tailEnd/>
              </a:ln>
            </p:spPr>
          </p:pic>
          <p:sp>
            <p:nvSpPr>
              <p:cNvPr id="14446" name="Text Box 37"/>
              <p:cNvSpPr txBox="1">
                <a:spLocks noChangeArrowheads="1"/>
              </p:cNvSpPr>
              <p:nvPr/>
            </p:nvSpPr>
            <p:spPr bwMode="auto">
              <a:xfrm>
                <a:off x="4183" y="1249"/>
                <a:ext cx="396" cy="127"/>
              </a:xfrm>
              <a:prstGeom prst="rect">
                <a:avLst/>
              </a:prstGeom>
              <a:noFill/>
              <a:ln w="9525" algn="ctr">
                <a:noFill/>
                <a:miter lim="800000"/>
                <a:headEnd/>
                <a:tailEnd/>
              </a:ln>
            </p:spPr>
            <p:txBody>
              <a:bodyPr anchor="ctr">
                <a:spAutoFit/>
              </a:bodyPr>
              <a:lstStyle/>
              <a:p>
                <a:pPr defTabSz="814388">
                  <a:spcBef>
                    <a:spcPct val="50000"/>
                  </a:spcBef>
                </a:pPr>
                <a:r>
                  <a:rPr lang="en-US" sz="800" baseline="0">
                    <a:ea typeface="ＭＳ Ｐゴシック" charset="-128"/>
                    <a:cs typeface="Arial" pitchFamily="34" charset="0"/>
                  </a:rPr>
                  <a:t>NAT/VPN</a:t>
                </a:r>
              </a:p>
            </p:txBody>
          </p:sp>
        </p:grpSp>
        <p:pic>
          <p:nvPicPr>
            <p:cNvPr id="14372" name="Picture 66"/>
            <p:cNvPicPr>
              <a:picLocks noChangeArrowheads="1"/>
            </p:cNvPicPr>
            <p:nvPr/>
          </p:nvPicPr>
          <p:blipFill>
            <a:blip r:embed="rId5"/>
            <a:srcRect/>
            <a:stretch>
              <a:fillRect/>
            </a:stretch>
          </p:blipFill>
          <p:spPr bwMode="auto">
            <a:xfrm>
              <a:off x="4815" y="738"/>
              <a:ext cx="331" cy="261"/>
            </a:xfrm>
            <a:prstGeom prst="rect">
              <a:avLst/>
            </a:prstGeom>
            <a:noFill/>
            <a:ln w="9525">
              <a:noFill/>
              <a:miter lim="800000"/>
              <a:headEnd/>
              <a:tailEnd/>
            </a:ln>
          </p:spPr>
        </p:pic>
        <p:sp>
          <p:nvSpPr>
            <p:cNvPr id="14373" name="Text Box 3"/>
            <p:cNvSpPr txBox="1">
              <a:spLocks noChangeArrowheads="1"/>
            </p:cNvSpPr>
            <p:nvPr/>
          </p:nvSpPr>
          <p:spPr bwMode="auto">
            <a:xfrm>
              <a:off x="4830" y="1009"/>
              <a:ext cx="368" cy="132"/>
            </a:xfrm>
            <a:prstGeom prst="rect">
              <a:avLst/>
            </a:prstGeom>
            <a:noFill/>
            <a:ln w="9525">
              <a:noFill/>
              <a:miter lim="800000"/>
              <a:headEnd/>
              <a:tailEnd/>
            </a:ln>
          </p:spPr>
          <p:txBody>
            <a:bodyPr wrap="none" lIns="73025" tIns="36512" rIns="73025" bIns="36512">
              <a:spAutoFit/>
            </a:bodyPr>
            <a:lstStyle/>
            <a:p>
              <a:pPr>
                <a:lnSpc>
                  <a:spcPct val="100000"/>
                </a:lnSpc>
              </a:pPr>
              <a:r>
                <a:rPr lang="en-US" sz="900" baseline="0">
                  <a:ea typeface="ＭＳ Ｐゴシック" charset="-128"/>
                  <a:cs typeface="Arial" pitchFamily="34" charset="0"/>
                </a:rPr>
                <a:t>Hub Site</a:t>
              </a:r>
            </a:p>
          </p:txBody>
        </p:sp>
        <p:sp>
          <p:nvSpPr>
            <p:cNvPr id="14374" name="Text Box 17"/>
            <p:cNvSpPr txBox="1">
              <a:spLocks noChangeArrowheads="1"/>
            </p:cNvSpPr>
            <p:nvPr/>
          </p:nvSpPr>
          <p:spPr bwMode="auto">
            <a:xfrm>
              <a:off x="5124" y="669"/>
              <a:ext cx="636" cy="396"/>
            </a:xfrm>
            <a:prstGeom prst="rect">
              <a:avLst/>
            </a:prstGeom>
            <a:noFill/>
            <a:ln w="9525" algn="ctr">
              <a:noFill/>
              <a:miter lim="800000"/>
              <a:headEnd/>
              <a:tailEnd/>
            </a:ln>
          </p:spPr>
          <p:txBody>
            <a:bodyPr lIns="82124" tIns="41061" rIns="82124" bIns="41061">
              <a:spAutoFit/>
            </a:bodyPr>
            <a:lstStyle/>
            <a:p>
              <a:pPr algn="l" defTabSz="814388"/>
              <a:r>
                <a:rPr lang="en-US" sz="1000" baseline="0">
                  <a:ea typeface="ＭＳ Ｐゴシック" charset="-128"/>
                  <a:cs typeface="Arial" pitchFamily="34" charset="0"/>
                </a:rPr>
                <a:t>ASR 1000 as WAN Router and Internet Gateway</a:t>
              </a:r>
            </a:p>
          </p:txBody>
        </p:sp>
        <p:grpSp>
          <p:nvGrpSpPr>
            <p:cNvPr id="14375" name="Group 69"/>
            <p:cNvGrpSpPr>
              <a:grpSpLocks/>
            </p:cNvGrpSpPr>
            <p:nvPr/>
          </p:nvGrpSpPr>
          <p:grpSpPr bwMode="auto">
            <a:xfrm>
              <a:off x="4544" y="851"/>
              <a:ext cx="370" cy="192"/>
              <a:chOff x="872" y="983"/>
              <a:chExt cx="370" cy="192"/>
            </a:xfrm>
          </p:grpSpPr>
          <p:sp>
            <p:nvSpPr>
              <p:cNvPr id="14382" name="AutoShape 70"/>
              <p:cNvSpPr>
                <a:spLocks noChangeAspect="1" noChangeArrowheads="1"/>
              </p:cNvSpPr>
              <p:nvPr/>
            </p:nvSpPr>
            <p:spPr bwMode="auto">
              <a:xfrm>
                <a:off x="902" y="983"/>
                <a:ext cx="309" cy="192"/>
              </a:xfrm>
              <a:prstGeom prst="rect">
                <a:avLst/>
              </a:prstGeom>
              <a:noFill/>
              <a:ln w="9525">
                <a:noFill/>
                <a:miter lim="800000"/>
                <a:headEnd/>
                <a:tailEnd/>
              </a:ln>
            </p:spPr>
            <p:txBody>
              <a:bodyPr/>
              <a:lstStyle/>
              <a:p>
                <a:endParaRPr lang="en-US"/>
              </a:p>
            </p:txBody>
          </p:sp>
          <p:sp>
            <p:nvSpPr>
              <p:cNvPr id="14383" name="Rectangle 71"/>
              <p:cNvSpPr>
                <a:spLocks noChangeArrowheads="1"/>
              </p:cNvSpPr>
              <p:nvPr/>
            </p:nvSpPr>
            <p:spPr bwMode="auto">
              <a:xfrm>
                <a:off x="967" y="1077"/>
                <a:ext cx="176" cy="98"/>
              </a:xfrm>
              <a:prstGeom prst="rect">
                <a:avLst/>
              </a:prstGeom>
              <a:solidFill>
                <a:srgbClr val="007BB5"/>
              </a:solidFill>
              <a:ln w="9525" algn="ctr">
                <a:solidFill>
                  <a:srgbClr val="83A2CF"/>
                </a:solidFill>
                <a:miter lim="800000"/>
                <a:headEnd/>
                <a:tailEnd/>
              </a:ln>
            </p:spPr>
            <p:txBody>
              <a:bodyPr/>
              <a:lstStyle/>
              <a:p>
                <a:pPr marL="346075" indent="-346075" algn="l" defTabSz="814388">
                  <a:spcBef>
                    <a:spcPct val="80000"/>
                  </a:spcBef>
                  <a:buClr>
                    <a:schemeClr val="accent1"/>
                  </a:buClr>
                  <a:buSzPct val="100000"/>
                  <a:buFont typeface="Wingdings" pitchFamily="2" charset="2"/>
                  <a:buNone/>
                  <a:tabLst>
                    <a:tab pos="1143000" algn="l"/>
                  </a:tabLst>
                </a:pPr>
                <a:endParaRPr lang="en-US" sz="1200" baseline="0">
                  <a:solidFill>
                    <a:srgbClr val="DDDDDD"/>
                  </a:solidFill>
                  <a:ea typeface="ＭＳ Ｐゴシック" charset="-128"/>
                  <a:cs typeface="Arial" pitchFamily="34" charset="0"/>
                </a:endParaRPr>
              </a:p>
            </p:txBody>
          </p:sp>
          <p:sp>
            <p:nvSpPr>
              <p:cNvPr id="14384" name="AutoShape 72"/>
              <p:cNvSpPr>
                <a:spLocks noChangeAspect="1" noChangeArrowheads="1"/>
              </p:cNvSpPr>
              <p:nvPr/>
            </p:nvSpPr>
            <p:spPr bwMode="auto">
              <a:xfrm>
                <a:off x="902" y="984"/>
                <a:ext cx="309" cy="94"/>
              </a:xfrm>
              <a:prstGeom prst="rect">
                <a:avLst/>
              </a:prstGeom>
              <a:noFill/>
              <a:ln w="9525">
                <a:noFill/>
                <a:miter lim="800000"/>
                <a:headEnd/>
                <a:tailEnd/>
              </a:ln>
            </p:spPr>
            <p:txBody>
              <a:bodyPr/>
              <a:lstStyle/>
              <a:p>
                <a:endParaRPr lang="en-US"/>
              </a:p>
            </p:txBody>
          </p:sp>
          <p:sp>
            <p:nvSpPr>
              <p:cNvPr id="14385" name="Freeform 73"/>
              <p:cNvSpPr>
                <a:spLocks/>
              </p:cNvSpPr>
              <p:nvPr/>
            </p:nvSpPr>
            <p:spPr bwMode="auto">
              <a:xfrm>
                <a:off x="902" y="984"/>
                <a:ext cx="307" cy="53"/>
              </a:xfrm>
              <a:custGeom>
                <a:avLst/>
                <a:gdLst>
                  <a:gd name="T0" fmla="*/ 760 w 3590"/>
                  <a:gd name="T1" fmla="*/ 995 h 999"/>
                  <a:gd name="T2" fmla="*/ 0 w 3590"/>
                  <a:gd name="T3" fmla="*/ 472 h 999"/>
                  <a:gd name="T4" fmla="*/ 760 w 3590"/>
                  <a:gd name="T5" fmla="*/ 0 h 999"/>
                  <a:gd name="T6" fmla="*/ 2808 w 3590"/>
                  <a:gd name="T7" fmla="*/ 0 h 999"/>
                  <a:gd name="T8" fmla="*/ 3590 w 3590"/>
                  <a:gd name="T9" fmla="*/ 472 h 999"/>
                  <a:gd name="T10" fmla="*/ 2803 w 3590"/>
                  <a:gd name="T11" fmla="*/ 999 h 999"/>
                  <a:gd name="T12" fmla="*/ 760 w 3590"/>
                  <a:gd name="T13" fmla="*/ 995 h 999"/>
                  <a:gd name="T14" fmla="*/ 0 60000 65536"/>
                  <a:gd name="T15" fmla="*/ 0 60000 65536"/>
                  <a:gd name="T16" fmla="*/ 0 60000 65536"/>
                  <a:gd name="T17" fmla="*/ 0 60000 65536"/>
                  <a:gd name="T18" fmla="*/ 0 60000 65536"/>
                  <a:gd name="T19" fmla="*/ 0 60000 65536"/>
                  <a:gd name="T20" fmla="*/ 0 60000 65536"/>
                  <a:gd name="T21" fmla="*/ 0 w 3590"/>
                  <a:gd name="T22" fmla="*/ 0 h 999"/>
                  <a:gd name="T23" fmla="*/ 3590 w 3590"/>
                  <a:gd name="T24" fmla="*/ 999 h 9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0" h="999">
                    <a:moveTo>
                      <a:pt x="760" y="995"/>
                    </a:moveTo>
                    <a:lnTo>
                      <a:pt x="0" y="472"/>
                    </a:lnTo>
                    <a:lnTo>
                      <a:pt x="760" y="0"/>
                    </a:lnTo>
                    <a:lnTo>
                      <a:pt x="2808" y="0"/>
                    </a:lnTo>
                    <a:lnTo>
                      <a:pt x="3590" y="472"/>
                    </a:lnTo>
                    <a:lnTo>
                      <a:pt x="2803" y="999"/>
                    </a:lnTo>
                    <a:lnTo>
                      <a:pt x="760" y="995"/>
                    </a:lnTo>
                    <a:close/>
                  </a:path>
                </a:pathLst>
              </a:custGeom>
              <a:solidFill>
                <a:srgbClr val="D25E6C"/>
              </a:solidFill>
              <a:ln w="9525">
                <a:noFill/>
                <a:round/>
                <a:headEnd/>
                <a:tailEnd/>
              </a:ln>
            </p:spPr>
            <p:txBody>
              <a:bodyPr/>
              <a:lstStyle/>
              <a:p>
                <a:endParaRPr lang="en-US"/>
              </a:p>
            </p:txBody>
          </p:sp>
          <p:sp>
            <p:nvSpPr>
              <p:cNvPr id="14386" name="Line 74"/>
              <p:cNvSpPr>
                <a:spLocks noChangeShapeType="1"/>
              </p:cNvSpPr>
              <p:nvPr/>
            </p:nvSpPr>
            <p:spPr bwMode="auto">
              <a:xfrm flipH="1" flipV="1">
                <a:off x="902" y="1009"/>
                <a:ext cx="65" cy="27"/>
              </a:xfrm>
              <a:prstGeom prst="line">
                <a:avLst/>
              </a:prstGeom>
              <a:noFill/>
              <a:ln w="6350">
                <a:solidFill>
                  <a:srgbClr val="AAE6FF"/>
                </a:solidFill>
                <a:round/>
                <a:headEnd/>
                <a:tailEnd/>
              </a:ln>
            </p:spPr>
            <p:txBody>
              <a:bodyPr/>
              <a:lstStyle/>
              <a:p>
                <a:endParaRPr lang="en-US"/>
              </a:p>
            </p:txBody>
          </p:sp>
          <p:sp>
            <p:nvSpPr>
              <p:cNvPr id="14387" name="Line 75"/>
              <p:cNvSpPr>
                <a:spLocks noChangeShapeType="1"/>
              </p:cNvSpPr>
              <p:nvPr/>
            </p:nvSpPr>
            <p:spPr bwMode="auto">
              <a:xfrm>
                <a:off x="902" y="1009"/>
                <a:ext cx="0" cy="0"/>
              </a:xfrm>
              <a:prstGeom prst="line">
                <a:avLst/>
              </a:prstGeom>
              <a:noFill/>
              <a:ln w="6350">
                <a:solidFill>
                  <a:srgbClr val="AAE6FF"/>
                </a:solidFill>
                <a:round/>
                <a:headEnd/>
                <a:tailEnd/>
              </a:ln>
            </p:spPr>
            <p:txBody>
              <a:bodyPr/>
              <a:lstStyle/>
              <a:p>
                <a:endParaRPr lang="en-US"/>
              </a:p>
            </p:txBody>
          </p:sp>
          <p:sp>
            <p:nvSpPr>
              <p:cNvPr id="14388" name="Line 76"/>
              <p:cNvSpPr>
                <a:spLocks noChangeShapeType="1"/>
              </p:cNvSpPr>
              <p:nvPr/>
            </p:nvSpPr>
            <p:spPr bwMode="auto">
              <a:xfrm flipV="1">
                <a:off x="902" y="984"/>
                <a:ext cx="65" cy="25"/>
              </a:xfrm>
              <a:prstGeom prst="line">
                <a:avLst/>
              </a:prstGeom>
              <a:noFill/>
              <a:ln w="6350">
                <a:solidFill>
                  <a:srgbClr val="AAE6FF"/>
                </a:solidFill>
                <a:round/>
                <a:headEnd/>
                <a:tailEnd/>
              </a:ln>
            </p:spPr>
            <p:txBody>
              <a:bodyPr/>
              <a:lstStyle/>
              <a:p>
                <a:endParaRPr lang="en-US"/>
              </a:p>
            </p:txBody>
          </p:sp>
          <p:sp>
            <p:nvSpPr>
              <p:cNvPr id="14389" name="Line 77"/>
              <p:cNvSpPr>
                <a:spLocks noChangeShapeType="1"/>
              </p:cNvSpPr>
              <p:nvPr/>
            </p:nvSpPr>
            <p:spPr bwMode="auto">
              <a:xfrm>
                <a:off x="967" y="984"/>
                <a:ext cx="0" cy="0"/>
              </a:xfrm>
              <a:prstGeom prst="line">
                <a:avLst/>
              </a:prstGeom>
              <a:noFill/>
              <a:ln w="6350">
                <a:solidFill>
                  <a:srgbClr val="AAE6FF"/>
                </a:solidFill>
                <a:round/>
                <a:headEnd/>
                <a:tailEnd/>
              </a:ln>
            </p:spPr>
            <p:txBody>
              <a:bodyPr/>
              <a:lstStyle/>
              <a:p>
                <a:endParaRPr lang="en-US"/>
              </a:p>
            </p:txBody>
          </p:sp>
          <p:sp>
            <p:nvSpPr>
              <p:cNvPr id="14390" name="Line 78"/>
              <p:cNvSpPr>
                <a:spLocks noChangeShapeType="1"/>
              </p:cNvSpPr>
              <p:nvPr/>
            </p:nvSpPr>
            <p:spPr bwMode="auto">
              <a:xfrm>
                <a:off x="1142" y="984"/>
                <a:ext cx="1" cy="0"/>
              </a:xfrm>
              <a:prstGeom prst="line">
                <a:avLst/>
              </a:prstGeom>
              <a:noFill/>
              <a:ln w="6350">
                <a:solidFill>
                  <a:srgbClr val="AAE6FF"/>
                </a:solidFill>
                <a:round/>
                <a:headEnd/>
                <a:tailEnd/>
              </a:ln>
            </p:spPr>
            <p:txBody>
              <a:bodyPr/>
              <a:lstStyle/>
              <a:p>
                <a:endParaRPr lang="en-US"/>
              </a:p>
            </p:txBody>
          </p:sp>
          <p:sp>
            <p:nvSpPr>
              <p:cNvPr id="14391" name="Line 79"/>
              <p:cNvSpPr>
                <a:spLocks noChangeShapeType="1"/>
              </p:cNvSpPr>
              <p:nvPr/>
            </p:nvSpPr>
            <p:spPr bwMode="auto">
              <a:xfrm>
                <a:off x="1142" y="984"/>
                <a:ext cx="67" cy="25"/>
              </a:xfrm>
              <a:prstGeom prst="line">
                <a:avLst/>
              </a:prstGeom>
              <a:noFill/>
              <a:ln w="6350">
                <a:solidFill>
                  <a:srgbClr val="AAE6FF"/>
                </a:solidFill>
                <a:round/>
                <a:headEnd/>
                <a:tailEnd/>
              </a:ln>
            </p:spPr>
            <p:txBody>
              <a:bodyPr/>
              <a:lstStyle/>
              <a:p>
                <a:endParaRPr lang="en-US"/>
              </a:p>
            </p:txBody>
          </p:sp>
          <p:sp>
            <p:nvSpPr>
              <p:cNvPr id="14392" name="Line 80"/>
              <p:cNvSpPr>
                <a:spLocks noChangeShapeType="1"/>
              </p:cNvSpPr>
              <p:nvPr/>
            </p:nvSpPr>
            <p:spPr bwMode="auto">
              <a:xfrm>
                <a:off x="1144" y="1036"/>
                <a:ext cx="0" cy="1"/>
              </a:xfrm>
              <a:prstGeom prst="line">
                <a:avLst/>
              </a:prstGeom>
              <a:noFill/>
              <a:ln w="6350">
                <a:solidFill>
                  <a:srgbClr val="AAE6FF"/>
                </a:solidFill>
                <a:round/>
                <a:headEnd/>
                <a:tailEnd/>
              </a:ln>
            </p:spPr>
            <p:txBody>
              <a:bodyPr/>
              <a:lstStyle/>
              <a:p>
                <a:endParaRPr lang="en-US"/>
              </a:p>
            </p:txBody>
          </p:sp>
          <p:sp>
            <p:nvSpPr>
              <p:cNvPr id="14393" name="Line 81"/>
              <p:cNvSpPr>
                <a:spLocks noChangeShapeType="1"/>
              </p:cNvSpPr>
              <p:nvPr/>
            </p:nvSpPr>
            <p:spPr bwMode="auto">
              <a:xfrm>
                <a:off x="967" y="1036"/>
                <a:ext cx="0" cy="1"/>
              </a:xfrm>
              <a:prstGeom prst="line">
                <a:avLst/>
              </a:prstGeom>
              <a:noFill/>
              <a:ln w="6350">
                <a:solidFill>
                  <a:srgbClr val="AAE6FF"/>
                </a:solidFill>
                <a:round/>
                <a:headEnd/>
                <a:tailEnd/>
              </a:ln>
            </p:spPr>
            <p:txBody>
              <a:bodyPr/>
              <a:lstStyle/>
              <a:p>
                <a:endParaRPr lang="en-US"/>
              </a:p>
            </p:txBody>
          </p:sp>
          <p:sp>
            <p:nvSpPr>
              <p:cNvPr id="14394" name="Rectangle 82"/>
              <p:cNvSpPr>
                <a:spLocks noChangeArrowheads="1"/>
              </p:cNvSpPr>
              <p:nvPr/>
            </p:nvSpPr>
            <p:spPr bwMode="auto">
              <a:xfrm>
                <a:off x="967" y="1036"/>
                <a:ext cx="175" cy="41"/>
              </a:xfrm>
              <a:prstGeom prst="rect">
                <a:avLst/>
              </a:prstGeom>
              <a:solidFill>
                <a:srgbClr val="A04F5C"/>
              </a:solidFill>
              <a:ln w="12700" algn="ctr">
                <a:solidFill>
                  <a:srgbClr val="EDAAB4"/>
                </a:solidFill>
                <a:miter lim="800000"/>
                <a:headEnd/>
                <a:tailEnd/>
              </a:ln>
            </p:spPr>
            <p:txBody>
              <a:bodyPr/>
              <a:lstStyle/>
              <a:p>
                <a:endParaRPr lang="en-US"/>
              </a:p>
            </p:txBody>
          </p:sp>
          <p:sp>
            <p:nvSpPr>
              <p:cNvPr id="14395" name="Line 83"/>
              <p:cNvSpPr>
                <a:spLocks noChangeShapeType="1"/>
              </p:cNvSpPr>
              <p:nvPr/>
            </p:nvSpPr>
            <p:spPr bwMode="auto">
              <a:xfrm>
                <a:off x="967" y="1036"/>
                <a:ext cx="0" cy="41"/>
              </a:xfrm>
              <a:prstGeom prst="line">
                <a:avLst/>
              </a:prstGeom>
              <a:noFill/>
              <a:ln w="6350">
                <a:solidFill>
                  <a:srgbClr val="AAE6FF"/>
                </a:solidFill>
                <a:round/>
                <a:headEnd/>
                <a:tailEnd/>
              </a:ln>
            </p:spPr>
            <p:txBody>
              <a:bodyPr/>
              <a:lstStyle/>
              <a:p>
                <a:endParaRPr lang="en-US"/>
              </a:p>
            </p:txBody>
          </p:sp>
          <p:sp>
            <p:nvSpPr>
              <p:cNvPr id="14396" name="Line 84"/>
              <p:cNvSpPr>
                <a:spLocks noChangeShapeType="1"/>
              </p:cNvSpPr>
              <p:nvPr/>
            </p:nvSpPr>
            <p:spPr bwMode="auto">
              <a:xfrm>
                <a:off x="967" y="1077"/>
                <a:ext cx="0" cy="0"/>
              </a:xfrm>
              <a:prstGeom prst="line">
                <a:avLst/>
              </a:prstGeom>
              <a:noFill/>
              <a:ln w="6350">
                <a:solidFill>
                  <a:srgbClr val="AAE6FF"/>
                </a:solidFill>
                <a:round/>
                <a:headEnd/>
                <a:tailEnd/>
              </a:ln>
            </p:spPr>
            <p:txBody>
              <a:bodyPr/>
              <a:lstStyle/>
              <a:p>
                <a:endParaRPr lang="en-US"/>
              </a:p>
            </p:txBody>
          </p:sp>
          <p:sp>
            <p:nvSpPr>
              <p:cNvPr id="14397" name="Line 85"/>
              <p:cNvSpPr>
                <a:spLocks noChangeShapeType="1"/>
              </p:cNvSpPr>
              <p:nvPr/>
            </p:nvSpPr>
            <p:spPr bwMode="auto">
              <a:xfrm>
                <a:off x="967" y="1077"/>
                <a:ext cx="177" cy="0"/>
              </a:xfrm>
              <a:prstGeom prst="line">
                <a:avLst/>
              </a:prstGeom>
              <a:noFill/>
              <a:ln w="6350">
                <a:solidFill>
                  <a:srgbClr val="AAE6FF"/>
                </a:solidFill>
                <a:round/>
                <a:headEnd/>
                <a:tailEnd/>
              </a:ln>
            </p:spPr>
            <p:txBody>
              <a:bodyPr/>
              <a:lstStyle/>
              <a:p>
                <a:endParaRPr lang="en-US"/>
              </a:p>
            </p:txBody>
          </p:sp>
          <p:sp>
            <p:nvSpPr>
              <p:cNvPr id="14398" name="Line 86"/>
              <p:cNvSpPr>
                <a:spLocks noChangeShapeType="1"/>
              </p:cNvSpPr>
              <p:nvPr/>
            </p:nvSpPr>
            <p:spPr bwMode="auto">
              <a:xfrm>
                <a:off x="1144" y="1077"/>
                <a:ext cx="0" cy="0"/>
              </a:xfrm>
              <a:prstGeom prst="line">
                <a:avLst/>
              </a:prstGeom>
              <a:noFill/>
              <a:ln w="6350">
                <a:solidFill>
                  <a:srgbClr val="AAE6FF"/>
                </a:solidFill>
                <a:round/>
                <a:headEnd/>
                <a:tailEnd/>
              </a:ln>
            </p:spPr>
            <p:txBody>
              <a:bodyPr/>
              <a:lstStyle/>
              <a:p>
                <a:endParaRPr lang="en-US"/>
              </a:p>
            </p:txBody>
          </p:sp>
          <p:sp>
            <p:nvSpPr>
              <p:cNvPr id="14399" name="Line 87"/>
              <p:cNvSpPr>
                <a:spLocks noChangeShapeType="1"/>
              </p:cNvSpPr>
              <p:nvPr/>
            </p:nvSpPr>
            <p:spPr bwMode="auto">
              <a:xfrm flipV="1">
                <a:off x="1144" y="1036"/>
                <a:ext cx="0" cy="41"/>
              </a:xfrm>
              <a:prstGeom prst="line">
                <a:avLst/>
              </a:prstGeom>
              <a:noFill/>
              <a:ln w="6350">
                <a:solidFill>
                  <a:srgbClr val="AAE6FF"/>
                </a:solidFill>
                <a:round/>
                <a:headEnd/>
                <a:tailEnd/>
              </a:ln>
            </p:spPr>
            <p:txBody>
              <a:bodyPr/>
              <a:lstStyle/>
              <a:p>
                <a:endParaRPr lang="en-US"/>
              </a:p>
            </p:txBody>
          </p:sp>
          <p:sp>
            <p:nvSpPr>
              <p:cNvPr id="14400" name="Line 88"/>
              <p:cNvSpPr>
                <a:spLocks noChangeShapeType="1"/>
              </p:cNvSpPr>
              <p:nvPr/>
            </p:nvSpPr>
            <p:spPr bwMode="auto">
              <a:xfrm>
                <a:off x="1144" y="1036"/>
                <a:ext cx="0" cy="1"/>
              </a:xfrm>
              <a:prstGeom prst="line">
                <a:avLst/>
              </a:prstGeom>
              <a:noFill/>
              <a:ln w="6350">
                <a:solidFill>
                  <a:srgbClr val="AAE6FF"/>
                </a:solidFill>
                <a:round/>
                <a:headEnd/>
                <a:tailEnd/>
              </a:ln>
            </p:spPr>
            <p:txBody>
              <a:bodyPr/>
              <a:lstStyle/>
              <a:p>
                <a:endParaRPr lang="en-US"/>
              </a:p>
            </p:txBody>
          </p:sp>
          <p:sp>
            <p:nvSpPr>
              <p:cNvPr id="14401" name="Line 89"/>
              <p:cNvSpPr>
                <a:spLocks noChangeShapeType="1"/>
              </p:cNvSpPr>
              <p:nvPr/>
            </p:nvSpPr>
            <p:spPr bwMode="auto">
              <a:xfrm>
                <a:off x="967" y="1036"/>
                <a:ext cx="0" cy="1"/>
              </a:xfrm>
              <a:prstGeom prst="line">
                <a:avLst/>
              </a:prstGeom>
              <a:noFill/>
              <a:ln w="6350">
                <a:solidFill>
                  <a:srgbClr val="AAE6FF"/>
                </a:solidFill>
                <a:round/>
                <a:headEnd/>
                <a:tailEnd/>
              </a:ln>
            </p:spPr>
            <p:txBody>
              <a:bodyPr/>
              <a:lstStyle/>
              <a:p>
                <a:endParaRPr lang="en-US"/>
              </a:p>
            </p:txBody>
          </p:sp>
          <p:sp>
            <p:nvSpPr>
              <p:cNvPr id="14402" name="Freeform 90"/>
              <p:cNvSpPr>
                <a:spLocks/>
              </p:cNvSpPr>
              <p:nvPr/>
            </p:nvSpPr>
            <p:spPr bwMode="auto">
              <a:xfrm>
                <a:off x="1142" y="1009"/>
                <a:ext cx="67" cy="68"/>
              </a:xfrm>
              <a:custGeom>
                <a:avLst/>
                <a:gdLst>
                  <a:gd name="T0" fmla="*/ 0 w 138"/>
                  <a:gd name="T1" fmla="*/ 91 h 226"/>
                  <a:gd name="T2" fmla="*/ 0 w 138"/>
                  <a:gd name="T3" fmla="*/ 226 h 226"/>
                  <a:gd name="T4" fmla="*/ 138 w 138"/>
                  <a:gd name="T5" fmla="*/ 135 h 226"/>
                  <a:gd name="T6" fmla="*/ 138 w 138"/>
                  <a:gd name="T7" fmla="*/ 0 h 226"/>
                  <a:gd name="T8" fmla="*/ 0 w 138"/>
                  <a:gd name="T9" fmla="*/ 91 h 226"/>
                  <a:gd name="T10" fmla="*/ 0 60000 65536"/>
                  <a:gd name="T11" fmla="*/ 0 60000 65536"/>
                  <a:gd name="T12" fmla="*/ 0 60000 65536"/>
                  <a:gd name="T13" fmla="*/ 0 60000 65536"/>
                  <a:gd name="T14" fmla="*/ 0 60000 65536"/>
                  <a:gd name="T15" fmla="*/ 0 w 138"/>
                  <a:gd name="T16" fmla="*/ 0 h 226"/>
                  <a:gd name="T17" fmla="*/ 138 w 138"/>
                  <a:gd name="T18" fmla="*/ 226 h 226"/>
                </a:gdLst>
                <a:ahLst/>
                <a:cxnLst>
                  <a:cxn ang="T10">
                    <a:pos x="T0" y="T1"/>
                  </a:cxn>
                  <a:cxn ang="T11">
                    <a:pos x="T2" y="T3"/>
                  </a:cxn>
                  <a:cxn ang="T12">
                    <a:pos x="T4" y="T5"/>
                  </a:cxn>
                  <a:cxn ang="T13">
                    <a:pos x="T6" y="T7"/>
                  </a:cxn>
                  <a:cxn ang="T14">
                    <a:pos x="T8" y="T9"/>
                  </a:cxn>
                </a:cxnLst>
                <a:rect l="T15" t="T16" r="T17" b="T18"/>
                <a:pathLst>
                  <a:path w="138" h="226">
                    <a:moveTo>
                      <a:pt x="0" y="91"/>
                    </a:moveTo>
                    <a:lnTo>
                      <a:pt x="0" y="226"/>
                    </a:lnTo>
                    <a:lnTo>
                      <a:pt x="138" y="135"/>
                    </a:lnTo>
                    <a:lnTo>
                      <a:pt x="138" y="0"/>
                    </a:lnTo>
                    <a:lnTo>
                      <a:pt x="0" y="91"/>
                    </a:lnTo>
                    <a:close/>
                  </a:path>
                </a:pathLst>
              </a:custGeom>
              <a:solidFill>
                <a:srgbClr val="A04F5C"/>
              </a:solidFill>
              <a:ln w="9525">
                <a:noFill/>
                <a:round/>
                <a:headEnd/>
                <a:tailEnd/>
              </a:ln>
            </p:spPr>
            <p:txBody>
              <a:bodyPr/>
              <a:lstStyle/>
              <a:p>
                <a:endParaRPr lang="en-US"/>
              </a:p>
            </p:txBody>
          </p:sp>
          <p:sp>
            <p:nvSpPr>
              <p:cNvPr id="14403" name="Line 91"/>
              <p:cNvSpPr>
                <a:spLocks noChangeShapeType="1"/>
              </p:cNvSpPr>
              <p:nvPr/>
            </p:nvSpPr>
            <p:spPr bwMode="auto">
              <a:xfrm>
                <a:off x="1144" y="1077"/>
                <a:ext cx="0" cy="0"/>
              </a:xfrm>
              <a:prstGeom prst="line">
                <a:avLst/>
              </a:prstGeom>
              <a:noFill/>
              <a:ln w="6350">
                <a:solidFill>
                  <a:srgbClr val="AAE6FF"/>
                </a:solidFill>
                <a:round/>
                <a:headEnd/>
                <a:tailEnd/>
              </a:ln>
            </p:spPr>
            <p:txBody>
              <a:bodyPr/>
              <a:lstStyle/>
              <a:p>
                <a:endParaRPr lang="en-US"/>
              </a:p>
            </p:txBody>
          </p:sp>
          <p:sp>
            <p:nvSpPr>
              <p:cNvPr id="14404" name="Line 92"/>
              <p:cNvSpPr>
                <a:spLocks noChangeShapeType="1"/>
              </p:cNvSpPr>
              <p:nvPr/>
            </p:nvSpPr>
            <p:spPr bwMode="auto">
              <a:xfrm flipV="1">
                <a:off x="1144" y="1049"/>
                <a:ext cx="65" cy="28"/>
              </a:xfrm>
              <a:prstGeom prst="line">
                <a:avLst/>
              </a:prstGeom>
              <a:noFill/>
              <a:ln w="6350">
                <a:solidFill>
                  <a:srgbClr val="AAE6FF"/>
                </a:solidFill>
                <a:round/>
                <a:headEnd/>
                <a:tailEnd/>
              </a:ln>
            </p:spPr>
            <p:txBody>
              <a:bodyPr/>
              <a:lstStyle/>
              <a:p>
                <a:endParaRPr lang="en-US"/>
              </a:p>
            </p:txBody>
          </p:sp>
          <p:sp>
            <p:nvSpPr>
              <p:cNvPr id="14405" name="Line 93"/>
              <p:cNvSpPr>
                <a:spLocks noChangeShapeType="1"/>
              </p:cNvSpPr>
              <p:nvPr/>
            </p:nvSpPr>
            <p:spPr bwMode="auto">
              <a:xfrm>
                <a:off x="1144" y="1036"/>
                <a:ext cx="0" cy="1"/>
              </a:xfrm>
              <a:prstGeom prst="line">
                <a:avLst/>
              </a:prstGeom>
              <a:noFill/>
              <a:ln w="6350">
                <a:solidFill>
                  <a:srgbClr val="AAE6FF"/>
                </a:solidFill>
                <a:round/>
                <a:headEnd/>
                <a:tailEnd/>
              </a:ln>
            </p:spPr>
            <p:txBody>
              <a:bodyPr/>
              <a:lstStyle/>
              <a:p>
                <a:endParaRPr lang="en-US"/>
              </a:p>
            </p:txBody>
          </p:sp>
          <p:sp>
            <p:nvSpPr>
              <p:cNvPr id="14406" name="Freeform 94"/>
              <p:cNvSpPr>
                <a:spLocks/>
              </p:cNvSpPr>
              <p:nvPr/>
            </p:nvSpPr>
            <p:spPr bwMode="auto">
              <a:xfrm>
                <a:off x="902" y="1009"/>
                <a:ext cx="65" cy="68"/>
              </a:xfrm>
              <a:custGeom>
                <a:avLst/>
                <a:gdLst>
                  <a:gd name="T0" fmla="*/ 138 w 138"/>
                  <a:gd name="T1" fmla="*/ 91 h 226"/>
                  <a:gd name="T2" fmla="*/ 138 w 138"/>
                  <a:gd name="T3" fmla="*/ 226 h 226"/>
                  <a:gd name="T4" fmla="*/ 0 w 138"/>
                  <a:gd name="T5" fmla="*/ 128 h 226"/>
                  <a:gd name="T6" fmla="*/ 0 w 138"/>
                  <a:gd name="T7" fmla="*/ 0 h 226"/>
                  <a:gd name="T8" fmla="*/ 138 w 138"/>
                  <a:gd name="T9" fmla="*/ 91 h 226"/>
                  <a:gd name="T10" fmla="*/ 0 60000 65536"/>
                  <a:gd name="T11" fmla="*/ 0 60000 65536"/>
                  <a:gd name="T12" fmla="*/ 0 60000 65536"/>
                  <a:gd name="T13" fmla="*/ 0 60000 65536"/>
                  <a:gd name="T14" fmla="*/ 0 60000 65536"/>
                  <a:gd name="T15" fmla="*/ 0 w 138"/>
                  <a:gd name="T16" fmla="*/ 0 h 226"/>
                  <a:gd name="T17" fmla="*/ 138 w 138"/>
                  <a:gd name="T18" fmla="*/ 226 h 226"/>
                </a:gdLst>
                <a:ahLst/>
                <a:cxnLst>
                  <a:cxn ang="T10">
                    <a:pos x="T0" y="T1"/>
                  </a:cxn>
                  <a:cxn ang="T11">
                    <a:pos x="T2" y="T3"/>
                  </a:cxn>
                  <a:cxn ang="T12">
                    <a:pos x="T4" y="T5"/>
                  </a:cxn>
                  <a:cxn ang="T13">
                    <a:pos x="T6" y="T7"/>
                  </a:cxn>
                  <a:cxn ang="T14">
                    <a:pos x="T8" y="T9"/>
                  </a:cxn>
                </a:cxnLst>
                <a:rect l="T15" t="T16" r="T17" b="T18"/>
                <a:pathLst>
                  <a:path w="138" h="226">
                    <a:moveTo>
                      <a:pt x="138" y="91"/>
                    </a:moveTo>
                    <a:lnTo>
                      <a:pt x="138" y="226"/>
                    </a:lnTo>
                    <a:lnTo>
                      <a:pt x="0" y="128"/>
                    </a:lnTo>
                    <a:lnTo>
                      <a:pt x="0" y="0"/>
                    </a:lnTo>
                    <a:lnTo>
                      <a:pt x="138" y="91"/>
                    </a:lnTo>
                    <a:close/>
                  </a:path>
                </a:pathLst>
              </a:custGeom>
              <a:solidFill>
                <a:srgbClr val="A04F5C"/>
              </a:solidFill>
              <a:ln w="12700">
                <a:solidFill>
                  <a:srgbClr val="EDAAB4"/>
                </a:solidFill>
                <a:round/>
                <a:headEnd/>
                <a:tailEnd/>
              </a:ln>
            </p:spPr>
            <p:txBody>
              <a:bodyPr/>
              <a:lstStyle/>
              <a:p>
                <a:endParaRPr lang="en-US"/>
              </a:p>
            </p:txBody>
          </p:sp>
          <p:sp>
            <p:nvSpPr>
              <p:cNvPr id="14407" name="Line 95"/>
              <p:cNvSpPr>
                <a:spLocks noChangeShapeType="1"/>
              </p:cNvSpPr>
              <p:nvPr/>
            </p:nvSpPr>
            <p:spPr bwMode="auto">
              <a:xfrm>
                <a:off x="967" y="1077"/>
                <a:ext cx="0" cy="0"/>
              </a:xfrm>
              <a:prstGeom prst="line">
                <a:avLst/>
              </a:prstGeom>
              <a:noFill/>
              <a:ln w="6350">
                <a:solidFill>
                  <a:srgbClr val="AAE6FF"/>
                </a:solidFill>
                <a:round/>
                <a:headEnd/>
                <a:tailEnd/>
              </a:ln>
            </p:spPr>
            <p:txBody>
              <a:bodyPr/>
              <a:lstStyle/>
              <a:p>
                <a:endParaRPr lang="en-US"/>
              </a:p>
            </p:txBody>
          </p:sp>
          <p:sp>
            <p:nvSpPr>
              <p:cNvPr id="14408" name="Line 96"/>
              <p:cNvSpPr>
                <a:spLocks noChangeShapeType="1"/>
              </p:cNvSpPr>
              <p:nvPr/>
            </p:nvSpPr>
            <p:spPr bwMode="auto">
              <a:xfrm flipH="1" flipV="1">
                <a:off x="902" y="1047"/>
                <a:ext cx="65" cy="30"/>
              </a:xfrm>
              <a:prstGeom prst="line">
                <a:avLst/>
              </a:prstGeom>
              <a:noFill/>
              <a:ln w="6350">
                <a:solidFill>
                  <a:srgbClr val="AAE6FF"/>
                </a:solidFill>
                <a:round/>
                <a:headEnd/>
                <a:tailEnd/>
              </a:ln>
            </p:spPr>
            <p:txBody>
              <a:bodyPr/>
              <a:lstStyle/>
              <a:p>
                <a:endParaRPr lang="en-US"/>
              </a:p>
            </p:txBody>
          </p:sp>
          <p:sp>
            <p:nvSpPr>
              <p:cNvPr id="14409" name="Line 97"/>
              <p:cNvSpPr>
                <a:spLocks noChangeShapeType="1"/>
              </p:cNvSpPr>
              <p:nvPr/>
            </p:nvSpPr>
            <p:spPr bwMode="auto">
              <a:xfrm>
                <a:off x="902" y="1047"/>
                <a:ext cx="0" cy="1"/>
              </a:xfrm>
              <a:prstGeom prst="line">
                <a:avLst/>
              </a:prstGeom>
              <a:noFill/>
              <a:ln w="6350">
                <a:solidFill>
                  <a:srgbClr val="AAE6FF"/>
                </a:solidFill>
                <a:round/>
                <a:headEnd/>
                <a:tailEnd/>
              </a:ln>
            </p:spPr>
            <p:txBody>
              <a:bodyPr/>
              <a:lstStyle/>
              <a:p>
                <a:endParaRPr lang="en-US"/>
              </a:p>
            </p:txBody>
          </p:sp>
          <p:sp>
            <p:nvSpPr>
              <p:cNvPr id="14410" name="Line 98"/>
              <p:cNvSpPr>
                <a:spLocks noChangeShapeType="1"/>
              </p:cNvSpPr>
              <p:nvPr/>
            </p:nvSpPr>
            <p:spPr bwMode="auto">
              <a:xfrm flipV="1">
                <a:off x="902" y="1009"/>
                <a:ext cx="0" cy="38"/>
              </a:xfrm>
              <a:prstGeom prst="line">
                <a:avLst/>
              </a:prstGeom>
              <a:noFill/>
              <a:ln w="6350">
                <a:solidFill>
                  <a:srgbClr val="AAE6FF"/>
                </a:solidFill>
                <a:round/>
                <a:headEnd/>
                <a:tailEnd/>
              </a:ln>
            </p:spPr>
            <p:txBody>
              <a:bodyPr/>
              <a:lstStyle/>
              <a:p>
                <a:endParaRPr lang="en-US"/>
              </a:p>
            </p:txBody>
          </p:sp>
          <p:sp>
            <p:nvSpPr>
              <p:cNvPr id="14411" name="Line 99"/>
              <p:cNvSpPr>
                <a:spLocks noChangeShapeType="1"/>
              </p:cNvSpPr>
              <p:nvPr/>
            </p:nvSpPr>
            <p:spPr bwMode="auto">
              <a:xfrm>
                <a:off x="902" y="1009"/>
                <a:ext cx="0" cy="0"/>
              </a:xfrm>
              <a:prstGeom prst="line">
                <a:avLst/>
              </a:prstGeom>
              <a:noFill/>
              <a:ln w="6350">
                <a:solidFill>
                  <a:srgbClr val="AAE6FF"/>
                </a:solidFill>
                <a:round/>
                <a:headEnd/>
                <a:tailEnd/>
              </a:ln>
            </p:spPr>
            <p:txBody>
              <a:bodyPr/>
              <a:lstStyle/>
              <a:p>
                <a:endParaRPr lang="en-US"/>
              </a:p>
            </p:txBody>
          </p:sp>
          <p:sp>
            <p:nvSpPr>
              <p:cNvPr id="14412" name="Line 100"/>
              <p:cNvSpPr>
                <a:spLocks noChangeShapeType="1"/>
              </p:cNvSpPr>
              <p:nvPr/>
            </p:nvSpPr>
            <p:spPr bwMode="auto">
              <a:xfrm>
                <a:off x="967" y="1036"/>
                <a:ext cx="0" cy="1"/>
              </a:xfrm>
              <a:prstGeom prst="line">
                <a:avLst/>
              </a:prstGeom>
              <a:noFill/>
              <a:ln w="6350">
                <a:solidFill>
                  <a:srgbClr val="AAE6FF"/>
                </a:solidFill>
                <a:round/>
                <a:headEnd/>
                <a:tailEnd/>
              </a:ln>
            </p:spPr>
            <p:txBody>
              <a:bodyPr/>
              <a:lstStyle/>
              <a:p>
                <a:endParaRPr lang="en-US"/>
              </a:p>
            </p:txBody>
          </p:sp>
          <p:sp>
            <p:nvSpPr>
              <p:cNvPr id="14413" name="Freeform 101"/>
              <p:cNvSpPr>
                <a:spLocks/>
              </p:cNvSpPr>
              <p:nvPr/>
            </p:nvSpPr>
            <p:spPr bwMode="auto">
              <a:xfrm>
                <a:off x="1142" y="1050"/>
                <a:ext cx="67" cy="125"/>
              </a:xfrm>
              <a:custGeom>
                <a:avLst/>
                <a:gdLst>
                  <a:gd name="T0" fmla="*/ 0 w 144"/>
                  <a:gd name="T1" fmla="*/ 92 h 420"/>
                  <a:gd name="T2" fmla="*/ 144 w 144"/>
                  <a:gd name="T3" fmla="*/ 0 h 420"/>
                  <a:gd name="T4" fmla="*/ 144 w 144"/>
                  <a:gd name="T5" fmla="*/ 308 h 420"/>
                  <a:gd name="T6" fmla="*/ 0 w 144"/>
                  <a:gd name="T7" fmla="*/ 420 h 420"/>
                  <a:gd name="T8" fmla="*/ 0 w 144"/>
                  <a:gd name="T9" fmla="*/ 92 h 420"/>
                  <a:gd name="T10" fmla="*/ 0 60000 65536"/>
                  <a:gd name="T11" fmla="*/ 0 60000 65536"/>
                  <a:gd name="T12" fmla="*/ 0 60000 65536"/>
                  <a:gd name="T13" fmla="*/ 0 60000 65536"/>
                  <a:gd name="T14" fmla="*/ 0 60000 65536"/>
                  <a:gd name="T15" fmla="*/ 0 w 144"/>
                  <a:gd name="T16" fmla="*/ 0 h 420"/>
                  <a:gd name="T17" fmla="*/ 144 w 144"/>
                  <a:gd name="T18" fmla="*/ 420 h 420"/>
                </a:gdLst>
                <a:ahLst/>
                <a:cxnLst>
                  <a:cxn ang="T10">
                    <a:pos x="T0" y="T1"/>
                  </a:cxn>
                  <a:cxn ang="T11">
                    <a:pos x="T2" y="T3"/>
                  </a:cxn>
                  <a:cxn ang="T12">
                    <a:pos x="T4" y="T5"/>
                  </a:cxn>
                  <a:cxn ang="T13">
                    <a:pos x="T6" y="T7"/>
                  </a:cxn>
                  <a:cxn ang="T14">
                    <a:pos x="T8" y="T9"/>
                  </a:cxn>
                </a:cxnLst>
                <a:rect l="T15" t="T16" r="T17" b="T18"/>
                <a:pathLst>
                  <a:path w="144" h="420">
                    <a:moveTo>
                      <a:pt x="0" y="92"/>
                    </a:moveTo>
                    <a:lnTo>
                      <a:pt x="144" y="0"/>
                    </a:lnTo>
                    <a:lnTo>
                      <a:pt x="144" y="308"/>
                    </a:lnTo>
                    <a:lnTo>
                      <a:pt x="0" y="420"/>
                    </a:lnTo>
                    <a:lnTo>
                      <a:pt x="0" y="92"/>
                    </a:lnTo>
                    <a:close/>
                  </a:path>
                </a:pathLst>
              </a:custGeom>
              <a:solidFill>
                <a:srgbClr val="007BB5"/>
              </a:solidFill>
              <a:ln w="9525">
                <a:solidFill>
                  <a:srgbClr val="83A2CF"/>
                </a:solidFill>
                <a:round/>
                <a:headEnd/>
                <a:tailEnd/>
              </a:ln>
            </p:spPr>
            <p:txBody>
              <a:bodyPr/>
              <a:lstStyle/>
              <a:p>
                <a:endParaRPr lang="en-US"/>
              </a:p>
            </p:txBody>
          </p:sp>
          <p:sp>
            <p:nvSpPr>
              <p:cNvPr id="14414" name="Freeform 102"/>
              <p:cNvSpPr>
                <a:spLocks/>
              </p:cNvSpPr>
              <p:nvPr/>
            </p:nvSpPr>
            <p:spPr bwMode="auto">
              <a:xfrm>
                <a:off x="902" y="1047"/>
                <a:ext cx="65" cy="128"/>
              </a:xfrm>
              <a:custGeom>
                <a:avLst/>
                <a:gdLst>
                  <a:gd name="T0" fmla="*/ 136 w 136"/>
                  <a:gd name="T1" fmla="*/ 424 h 424"/>
                  <a:gd name="T2" fmla="*/ 136 w 136"/>
                  <a:gd name="T3" fmla="*/ 100 h 424"/>
                  <a:gd name="T4" fmla="*/ 0 w 136"/>
                  <a:gd name="T5" fmla="*/ 0 h 424"/>
                  <a:gd name="T6" fmla="*/ 0 w 136"/>
                  <a:gd name="T7" fmla="*/ 316 h 424"/>
                  <a:gd name="T8" fmla="*/ 136 w 136"/>
                  <a:gd name="T9" fmla="*/ 424 h 424"/>
                  <a:gd name="T10" fmla="*/ 0 60000 65536"/>
                  <a:gd name="T11" fmla="*/ 0 60000 65536"/>
                  <a:gd name="T12" fmla="*/ 0 60000 65536"/>
                  <a:gd name="T13" fmla="*/ 0 60000 65536"/>
                  <a:gd name="T14" fmla="*/ 0 60000 65536"/>
                  <a:gd name="T15" fmla="*/ 0 w 136"/>
                  <a:gd name="T16" fmla="*/ 0 h 424"/>
                  <a:gd name="T17" fmla="*/ 136 w 136"/>
                  <a:gd name="T18" fmla="*/ 424 h 424"/>
                </a:gdLst>
                <a:ahLst/>
                <a:cxnLst>
                  <a:cxn ang="T10">
                    <a:pos x="T0" y="T1"/>
                  </a:cxn>
                  <a:cxn ang="T11">
                    <a:pos x="T2" y="T3"/>
                  </a:cxn>
                  <a:cxn ang="T12">
                    <a:pos x="T4" y="T5"/>
                  </a:cxn>
                  <a:cxn ang="T13">
                    <a:pos x="T6" y="T7"/>
                  </a:cxn>
                  <a:cxn ang="T14">
                    <a:pos x="T8" y="T9"/>
                  </a:cxn>
                </a:cxnLst>
                <a:rect l="T15" t="T16" r="T17" b="T18"/>
                <a:pathLst>
                  <a:path w="136" h="424">
                    <a:moveTo>
                      <a:pt x="136" y="424"/>
                    </a:moveTo>
                    <a:lnTo>
                      <a:pt x="136" y="100"/>
                    </a:lnTo>
                    <a:lnTo>
                      <a:pt x="0" y="0"/>
                    </a:lnTo>
                    <a:lnTo>
                      <a:pt x="0" y="316"/>
                    </a:lnTo>
                    <a:lnTo>
                      <a:pt x="136" y="424"/>
                    </a:lnTo>
                    <a:close/>
                  </a:path>
                </a:pathLst>
              </a:custGeom>
              <a:solidFill>
                <a:srgbClr val="007BB5"/>
              </a:solidFill>
              <a:ln w="9525">
                <a:solidFill>
                  <a:srgbClr val="83A2CF"/>
                </a:solidFill>
                <a:round/>
                <a:headEnd/>
                <a:tailEnd/>
              </a:ln>
            </p:spPr>
            <p:txBody>
              <a:bodyPr/>
              <a:lstStyle/>
              <a:p>
                <a:endParaRPr lang="en-US"/>
              </a:p>
            </p:txBody>
          </p:sp>
          <p:sp>
            <p:nvSpPr>
              <p:cNvPr id="14415" name="Line 103"/>
              <p:cNvSpPr>
                <a:spLocks noChangeShapeType="1"/>
              </p:cNvSpPr>
              <p:nvPr/>
            </p:nvSpPr>
            <p:spPr bwMode="auto">
              <a:xfrm rot="19610905" flipV="1">
                <a:off x="1078" y="1018"/>
                <a:ext cx="111" cy="0"/>
              </a:xfrm>
              <a:prstGeom prst="line">
                <a:avLst/>
              </a:prstGeom>
              <a:noFill/>
              <a:ln w="9525">
                <a:solidFill>
                  <a:srgbClr val="EDAAB4"/>
                </a:solidFill>
                <a:round/>
                <a:headEnd/>
                <a:tailEnd/>
              </a:ln>
            </p:spPr>
            <p:txBody>
              <a:bodyPr/>
              <a:lstStyle/>
              <a:p>
                <a:endParaRPr lang="en-US"/>
              </a:p>
            </p:txBody>
          </p:sp>
          <p:sp>
            <p:nvSpPr>
              <p:cNvPr id="14416" name="Line 104"/>
              <p:cNvSpPr>
                <a:spLocks noChangeShapeType="1"/>
              </p:cNvSpPr>
              <p:nvPr/>
            </p:nvSpPr>
            <p:spPr bwMode="auto">
              <a:xfrm rot="-1989095">
                <a:off x="1024" y="1012"/>
                <a:ext cx="141" cy="1"/>
              </a:xfrm>
              <a:prstGeom prst="line">
                <a:avLst/>
              </a:prstGeom>
              <a:noFill/>
              <a:ln w="9525">
                <a:solidFill>
                  <a:srgbClr val="EDAAB4"/>
                </a:solidFill>
                <a:round/>
                <a:headEnd/>
                <a:tailEnd/>
              </a:ln>
            </p:spPr>
            <p:txBody>
              <a:bodyPr/>
              <a:lstStyle/>
              <a:p>
                <a:endParaRPr lang="en-US"/>
              </a:p>
            </p:txBody>
          </p:sp>
          <p:sp>
            <p:nvSpPr>
              <p:cNvPr id="14417" name="Line 105"/>
              <p:cNvSpPr>
                <a:spLocks noChangeShapeType="1"/>
              </p:cNvSpPr>
              <p:nvPr/>
            </p:nvSpPr>
            <p:spPr bwMode="auto">
              <a:xfrm rot="-1989095">
                <a:off x="938" y="1006"/>
                <a:ext cx="135" cy="1"/>
              </a:xfrm>
              <a:prstGeom prst="line">
                <a:avLst/>
              </a:prstGeom>
              <a:noFill/>
              <a:ln w="9525">
                <a:solidFill>
                  <a:srgbClr val="EDAAB4"/>
                </a:solidFill>
                <a:round/>
                <a:headEnd/>
                <a:tailEnd/>
              </a:ln>
            </p:spPr>
            <p:txBody>
              <a:bodyPr/>
              <a:lstStyle/>
              <a:p>
                <a:endParaRPr lang="en-US"/>
              </a:p>
            </p:txBody>
          </p:sp>
          <p:sp>
            <p:nvSpPr>
              <p:cNvPr id="14418" name="Line 106"/>
              <p:cNvSpPr>
                <a:spLocks noChangeShapeType="1"/>
              </p:cNvSpPr>
              <p:nvPr/>
            </p:nvSpPr>
            <p:spPr bwMode="auto">
              <a:xfrm rot="-1989095">
                <a:off x="917" y="1001"/>
                <a:ext cx="105" cy="0"/>
              </a:xfrm>
              <a:prstGeom prst="line">
                <a:avLst/>
              </a:prstGeom>
              <a:noFill/>
              <a:ln w="9525">
                <a:solidFill>
                  <a:srgbClr val="EDAAB4"/>
                </a:solidFill>
                <a:round/>
                <a:headEnd/>
                <a:tailEnd/>
              </a:ln>
            </p:spPr>
            <p:txBody>
              <a:bodyPr/>
              <a:lstStyle/>
              <a:p>
                <a:endParaRPr lang="en-US"/>
              </a:p>
            </p:txBody>
          </p:sp>
          <p:sp>
            <p:nvSpPr>
              <p:cNvPr id="14419" name="Line 107"/>
              <p:cNvSpPr>
                <a:spLocks noChangeShapeType="1"/>
              </p:cNvSpPr>
              <p:nvPr/>
            </p:nvSpPr>
            <p:spPr bwMode="auto">
              <a:xfrm rot="-1989095">
                <a:off x="970" y="1010"/>
                <a:ext cx="155" cy="0"/>
              </a:xfrm>
              <a:prstGeom prst="line">
                <a:avLst/>
              </a:prstGeom>
              <a:noFill/>
              <a:ln w="9525">
                <a:solidFill>
                  <a:srgbClr val="EDAAB4"/>
                </a:solidFill>
                <a:round/>
                <a:headEnd/>
                <a:tailEnd/>
              </a:ln>
            </p:spPr>
            <p:txBody>
              <a:bodyPr/>
              <a:lstStyle/>
              <a:p>
                <a:endParaRPr lang="en-US"/>
              </a:p>
            </p:txBody>
          </p:sp>
          <p:sp>
            <p:nvSpPr>
              <p:cNvPr id="14420" name="Line 108"/>
              <p:cNvSpPr>
                <a:spLocks noChangeShapeType="1"/>
              </p:cNvSpPr>
              <p:nvPr/>
            </p:nvSpPr>
            <p:spPr bwMode="auto">
              <a:xfrm rot="-1989095">
                <a:off x="949" y="990"/>
                <a:ext cx="14" cy="16"/>
              </a:xfrm>
              <a:prstGeom prst="line">
                <a:avLst/>
              </a:prstGeom>
              <a:noFill/>
              <a:ln w="9525">
                <a:solidFill>
                  <a:srgbClr val="EDAAB4"/>
                </a:solidFill>
                <a:round/>
                <a:headEnd/>
                <a:tailEnd/>
              </a:ln>
            </p:spPr>
            <p:txBody>
              <a:bodyPr/>
              <a:lstStyle/>
              <a:p>
                <a:endParaRPr lang="en-US"/>
              </a:p>
            </p:txBody>
          </p:sp>
          <p:sp>
            <p:nvSpPr>
              <p:cNvPr id="14421" name="Line 109"/>
              <p:cNvSpPr>
                <a:spLocks noChangeShapeType="1"/>
              </p:cNvSpPr>
              <p:nvPr/>
            </p:nvSpPr>
            <p:spPr bwMode="auto">
              <a:xfrm rot="-1989095">
                <a:off x="955" y="1007"/>
                <a:ext cx="14" cy="15"/>
              </a:xfrm>
              <a:prstGeom prst="line">
                <a:avLst/>
              </a:prstGeom>
              <a:noFill/>
              <a:ln w="9525">
                <a:solidFill>
                  <a:srgbClr val="EDAAB4"/>
                </a:solidFill>
                <a:round/>
                <a:headEnd/>
                <a:tailEnd/>
              </a:ln>
            </p:spPr>
            <p:txBody>
              <a:bodyPr/>
              <a:lstStyle/>
              <a:p>
                <a:endParaRPr lang="en-US"/>
              </a:p>
            </p:txBody>
          </p:sp>
          <p:sp>
            <p:nvSpPr>
              <p:cNvPr id="14422" name="Line 110"/>
              <p:cNvSpPr>
                <a:spLocks noChangeShapeType="1"/>
              </p:cNvSpPr>
              <p:nvPr/>
            </p:nvSpPr>
            <p:spPr bwMode="auto">
              <a:xfrm rot="-1989095">
                <a:off x="1004" y="987"/>
                <a:ext cx="14" cy="15"/>
              </a:xfrm>
              <a:prstGeom prst="line">
                <a:avLst/>
              </a:prstGeom>
              <a:noFill/>
              <a:ln w="9525">
                <a:solidFill>
                  <a:srgbClr val="EDAAB4"/>
                </a:solidFill>
                <a:round/>
                <a:headEnd/>
                <a:tailEnd/>
              </a:ln>
            </p:spPr>
            <p:txBody>
              <a:bodyPr/>
              <a:lstStyle/>
              <a:p>
                <a:endParaRPr lang="en-US"/>
              </a:p>
            </p:txBody>
          </p:sp>
          <p:sp>
            <p:nvSpPr>
              <p:cNvPr id="14423" name="Line 111"/>
              <p:cNvSpPr>
                <a:spLocks noChangeShapeType="1"/>
              </p:cNvSpPr>
              <p:nvPr/>
            </p:nvSpPr>
            <p:spPr bwMode="auto">
              <a:xfrm rot="-1989095">
                <a:off x="1003" y="1006"/>
                <a:ext cx="15" cy="17"/>
              </a:xfrm>
              <a:prstGeom prst="line">
                <a:avLst/>
              </a:prstGeom>
              <a:noFill/>
              <a:ln w="9525">
                <a:solidFill>
                  <a:srgbClr val="EDAAB4"/>
                </a:solidFill>
                <a:round/>
                <a:headEnd/>
                <a:tailEnd/>
              </a:ln>
            </p:spPr>
            <p:txBody>
              <a:bodyPr/>
              <a:lstStyle/>
              <a:p>
                <a:endParaRPr lang="en-US"/>
              </a:p>
            </p:txBody>
          </p:sp>
          <p:sp>
            <p:nvSpPr>
              <p:cNvPr id="14424" name="Line 112"/>
              <p:cNvSpPr>
                <a:spLocks noChangeShapeType="1"/>
              </p:cNvSpPr>
              <p:nvPr/>
            </p:nvSpPr>
            <p:spPr bwMode="auto">
              <a:xfrm rot="-1989095">
                <a:off x="1057" y="985"/>
                <a:ext cx="14" cy="17"/>
              </a:xfrm>
              <a:prstGeom prst="line">
                <a:avLst/>
              </a:prstGeom>
              <a:noFill/>
              <a:ln w="9525">
                <a:solidFill>
                  <a:srgbClr val="EDAAB4"/>
                </a:solidFill>
                <a:round/>
                <a:headEnd/>
                <a:tailEnd/>
              </a:ln>
            </p:spPr>
            <p:txBody>
              <a:bodyPr/>
              <a:lstStyle/>
              <a:p>
                <a:endParaRPr lang="en-US"/>
              </a:p>
            </p:txBody>
          </p:sp>
          <p:grpSp>
            <p:nvGrpSpPr>
              <p:cNvPr id="14425" name="Group 113"/>
              <p:cNvGrpSpPr>
                <a:grpSpLocks/>
              </p:cNvGrpSpPr>
              <p:nvPr/>
            </p:nvGrpSpPr>
            <p:grpSpPr bwMode="auto">
              <a:xfrm rot="10357491">
                <a:off x="942" y="992"/>
                <a:ext cx="103" cy="18"/>
                <a:chOff x="2340" y="947"/>
                <a:chExt cx="1195" cy="345"/>
              </a:xfrm>
            </p:grpSpPr>
            <p:sp>
              <p:nvSpPr>
                <p:cNvPr id="14443" name="Freeform 114"/>
                <p:cNvSpPr>
                  <a:spLocks/>
                </p:cNvSpPr>
                <p:nvPr/>
              </p:nvSpPr>
              <p:spPr bwMode="auto">
                <a:xfrm>
                  <a:off x="2340" y="947"/>
                  <a:ext cx="1173" cy="328"/>
                </a:xfrm>
                <a:custGeom>
                  <a:avLst/>
                  <a:gdLst>
                    <a:gd name="T0" fmla="*/ 213 w 213"/>
                    <a:gd name="T1" fmla="*/ 44 h 57"/>
                    <a:gd name="T2" fmla="*/ 166 w 213"/>
                    <a:gd name="T3" fmla="*/ 57 h 57"/>
                    <a:gd name="T4" fmla="*/ 51 w 213"/>
                    <a:gd name="T5" fmla="*/ 22 h 57"/>
                    <a:gd name="T6" fmla="*/ 0 w 213"/>
                    <a:gd name="T7" fmla="*/ 32 h 57"/>
                    <a:gd name="T8" fmla="*/ 28 w 213"/>
                    <a:gd name="T9" fmla="*/ 0 h 57"/>
                    <a:gd name="T10" fmla="*/ 162 w 213"/>
                    <a:gd name="T11" fmla="*/ 0 h 57"/>
                    <a:gd name="T12" fmla="*/ 107 w 213"/>
                    <a:gd name="T13" fmla="*/ 10 h 57"/>
                    <a:gd name="T14" fmla="*/ 213 w 213"/>
                    <a:gd name="T15" fmla="*/ 44 h 57"/>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57"/>
                    <a:gd name="T26" fmla="*/ 213 w 21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57">
                      <a:moveTo>
                        <a:pt x="213" y="44"/>
                      </a:moveTo>
                      <a:lnTo>
                        <a:pt x="166" y="57"/>
                      </a:lnTo>
                      <a:lnTo>
                        <a:pt x="51" y="22"/>
                      </a:lnTo>
                      <a:lnTo>
                        <a:pt x="0" y="32"/>
                      </a:lnTo>
                      <a:lnTo>
                        <a:pt x="28" y="0"/>
                      </a:lnTo>
                      <a:lnTo>
                        <a:pt x="162" y="0"/>
                      </a:lnTo>
                      <a:lnTo>
                        <a:pt x="107" y="10"/>
                      </a:lnTo>
                      <a:lnTo>
                        <a:pt x="213" y="44"/>
                      </a:lnTo>
                      <a:close/>
                    </a:path>
                  </a:pathLst>
                </a:custGeom>
                <a:solidFill>
                  <a:srgbClr val="000000"/>
                </a:solidFill>
                <a:ln w="9525">
                  <a:noFill/>
                  <a:round/>
                  <a:headEnd/>
                  <a:tailEnd/>
                </a:ln>
              </p:spPr>
              <p:txBody>
                <a:bodyPr/>
                <a:lstStyle/>
                <a:p>
                  <a:endParaRPr lang="en-US"/>
                </a:p>
              </p:txBody>
            </p:sp>
            <p:sp>
              <p:nvSpPr>
                <p:cNvPr id="14444" name="Freeform 115"/>
                <p:cNvSpPr>
                  <a:spLocks/>
                </p:cNvSpPr>
                <p:nvPr/>
              </p:nvSpPr>
              <p:spPr bwMode="auto">
                <a:xfrm>
                  <a:off x="2362" y="965"/>
                  <a:ext cx="1173" cy="327"/>
                </a:xfrm>
                <a:custGeom>
                  <a:avLst/>
                  <a:gdLst>
                    <a:gd name="T0" fmla="*/ 213 w 213"/>
                    <a:gd name="T1" fmla="*/ 44 h 57"/>
                    <a:gd name="T2" fmla="*/ 166 w 213"/>
                    <a:gd name="T3" fmla="*/ 57 h 57"/>
                    <a:gd name="T4" fmla="*/ 51 w 213"/>
                    <a:gd name="T5" fmla="*/ 19 h 57"/>
                    <a:gd name="T6" fmla="*/ 0 w 213"/>
                    <a:gd name="T7" fmla="*/ 32 h 57"/>
                    <a:gd name="T8" fmla="*/ 28 w 213"/>
                    <a:gd name="T9" fmla="*/ 0 h 57"/>
                    <a:gd name="T10" fmla="*/ 162 w 213"/>
                    <a:gd name="T11" fmla="*/ 0 h 57"/>
                    <a:gd name="T12" fmla="*/ 107 w 213"/>
                    <a:gd name="T13" fmla="*/ 10 h 57"/>
                    <a:gd name="T14" fmla="*/ 213 w 213"/>
                    <a:gd name="T15" fmla="*/ 44 h 57"/>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57"/>
                    <a:gd name="T26" fmla="*/ 213 w 21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57">
                      <a:moveTo>
                        <a:pt x="213" y="44"/>
                      </a:moveTo>
                      <a:lnTo>
                        <a:pt x="166" y="57"/>
                      </a:lnTo>
                      <a:lnTo>
                        <a:pt x="51" y="19"/>
                      </a:lnTo>
                      <a:lnTo>
                        <a:pt x="0" y="32"/>
                      </a:lnTo>
                      <a:lnTo>
                        <a:pt x="28" y="0"/>
                      </a:lnTo>
                      <a:lnTo>
                        <a:pt x="162" y="0"/>
                      </a:lnTo>
                      <a:lnTo>
                        <a:pt x="107" y="10"/>
                      </a:lnTo>
                      <a:lnTo>
                        <a:pt x="213" y="44"/>
                      </a:lnTo>
                      <a:close/>
                    </a:path>
                  </a:pathLst>
                </a:custGeom>
                <a:solidFill>
                  <a:srgbClr val="FFFFFF"/>
                </a:solidFill>
                <a:ln w="9525">
                  <a:noFill/>
                  <a:round/>
                  <a:headEnd/>
                  <a:tailEnd/>
                </a:ln>
              </p:spPr>
              <p:txBody>
                <a:bodyPr/>
                <a:lstStyle/>
                <a:p>
                  <a:endParaRPr lang="en-US"/>
                </a:p>
              </p:txBody>
            </p:sp>
          </p:grpSp>
          <p:sp>
            <p:nvSpPr>
              <p:cNvPr id="14426" name="Line 116"/>
              <p:cNvSpPr>
                <a:spLocks noChangeShapeType="1"/>
              </p:cNvSpPr>
              <p:nvPr/>
            </p:nvSpPr>
            <p:spPr bwMode="auto">
              <a:xfrm rot="-1989095">
                <a:off x="1060" y="1004"/>
                <a:ext cx="15" cy="17"/>
              </a:xfrm>
              <a:prstGeom prst="line">
                <a:avLst/>
              </a:prstGeom>
              <a:noFill/>
              <a:ln w="9525">
                <a:solidFill>
                  <a:srgbClr val="EDAAB4"/>
                </a:solidFill>
                <a:round/>
                <a:headEnd/>
                <a:tailEnd/>
              </a:ln>
            </p:spPr>
            <p:txBody>
              <a:bodyPr/>
              <a:lstStyle/>
              <a:p>
                <a:endParaRPr lang="en-US"/>
              </a:p>
            </p:txBody>
          </p:sp>
          <p:sp>
            <p:nvSpPr>
              <p:cNvPr id="14427" name="Line 117"/>
              <p:cNvSpPr>
                <a:spLocks noChangeShapeType="1"/>
              </p:cNvSpPr>
              <p:nvPr/>
            </p:nvSpPr>
            <p:spPr bwMode="auto">
              <a:xfrm rot="-1989095">
                <a:off x="1008" y="1026"/>
                <a:ext cx="11" cy="14"/>
              </a:xfrm>
              <a:prstGeom prst="line">
                <a:avLst/>
              </a:prstGeom>
              <a:noFill/>
              <a:ln w="9525">
                <a:solidFill>
                  <a:srgbClr val="EDAAB4"/>
                </a:solidFill>
                <a:round/>
                <a:headEnd/>
                <a:tailEnd/>
              </a:ln>
            </p:spPr>
            <p:txBody>
              <a:bodyPr/>
              <a:lstStyle/>
              <a:p>
                <a:endParaRPr lang="en-US"/>
              </a:p>
            </p:txBody>
          </p:sp>
          <p:sp>
            <p:nvSpPr>
              <p:cNvPr id="14428" name="Line 118"/>
              <p:cNvSpPr>
                <a:spLocks noChangeShapeType="1"/>
              </p:cNvSpPr>
              <p:nvPr/>
            </p:nvSpPr>
            <p:spPr bwMode="auto">
              <a:xfrm rot="-1989095">
                <a:off x="1113" y="983"/>
                <a:ext cx="16" cy="18"/>
              </a:xfrm>
              <a:prstGeom prst="line">
                <a:avLst/>
              </a:prstGeom>
              <a:noFill/>
              <a:ln w="9525">
                <a:solidFill>
                  <a:srgbClr val="EDAAB4"/>
                </a:solidFill>
                <a:round/>
                <a:headEnd/>
                <a:tailEnd/>
              </a:ln>
            </p:spPr>
            <p:txBody>
              <a:bodyPr/>
              <a:lstStyle/>
              <a:p>
                <a:endParaRPr lang="en-US"/>
              </a:p>
            </p:txBody>
          </p:sp>
          <p:grpSp>
            <p:nvGrpSpPr>
              <p:cNvPr id="14429" name="Group 119"/>
              <p:cNvGrpSpPr>
                <a:grpSpLocks/>
              </p:cNvGrpSpPr>
              <p:nvPr/>
            </p:nvGrpSpPr>
            <p:grpSpPr bwMode="auto">
              <a:xfrm rot="-557643">
                <a:off x="1043" y="988"/>
                <a:ext cx="103" cy="18"/>
                <a:chOff x="2384" y="533"/>
                <a:chExt cx="1195" cy="345"/>
              </a:xfrm>
            </p:grpSpPr>
            <p:sp>
              <p:nvSpPr>
                <p:cNvPr id="14441" name="Freeform 120"/>
                <p:cNvSpPr>
                  <a:spLocks/>
                </p:cNvSpPr>
                <p:nvPr/>
              </p:nvSpPr>
              <p:spPr bwMode="auto">
                <a:xfrm>
                  <a:off x="2384" y="533"/>
                  <a:ext cx="1173" cy="328"/>
                </a:xfrm>
                <a:custGeom>
                  <a:avLst/>
                  <a:gdLst>
                    <a:gd name="T0" fmla="*/ 0 w 213"/>
                    <a:gd name="T1" fmla="*/ 44 h 57"/>
                    <a:gd name="T2" fmla="*/ 47 w 213"/>
                    <a:gd name="T3" fmla="*/ 57 h 57"/>
                    <a:gd name="T4" fmla="*/ 158 w 213"/>
                    <a:gd name="T5" fmla="*/ 22 h 57"/>
                    <a:gd name="T6" fmla="*/ 213 w 213"/>
                    <a:gd name="T7" fmla="*/ 31 h 57"/>
                    <a:gd name="T8" fmla="*/ 186 w 213"/>
                    <a:gd name="T9" fmla="*/ 0 h 57"/>
                    <a:gd name="T10" fmla="*/ 47 w 213"/>
                    <a:gd name="T11" fmla="*/ 0 h 57"/>
                    <a:gd name="T12" fmla="*/ 107 w 213"/>
                    <a:gd name="T13" fmla="*/ 9 h 57"/>
                    <a:gd name="T14" fmla="*/ 0 w 213"/>
                    <a:gd name="T15" fmla="*/ 44 h 57"/>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57"/>
                    <a:gd name="T26" fmla="*/ 213 w 21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57">
                      <a:moveTo>
                        <a:pt x="0" y="44"/>
                      </a:moveTo>
                      <a:lnTo>
                        <a:pt x="47" y="57"/>
                      </a:lnTo>
                      <a:lnTo>
                        <a:pt x="158" y="22"/>
                      </a:lnTo>
                      <a:lnTo>
                        <a:pt x="213" y="31"/>
                      </a:lnTo>
                      <a:lnTo>
                        <a:pt x="186" y="0"/>
                      </a:lnTo>
                      <a:lnTo>
                        <a:pt x="47" y="0"/>
                      </a:lnTo>
                      <a:lnTo>
                        <a:pt x="107" y="9"/>
                      </a:lnTo>
                      <a:lnTo>
                        <a:pt x="0" y="44"/>
                      </a:lnTo>
                      <a:close/>
                    </a:path>
                  </a:pathLst>
                </a:custGeom>
                <a:solidFill>
                  <a:srgbClr val="000000"/>
                </a:solidFill>
                <a:ln w="9525">
                  <a:noFill/>
                  <a:round/>
                  <a:headEnd/>
                  <a:tailEnd/>
                </a:ln>
              </p:spPr>
              <p:txBody>
                <a:bodyPr/>
                <a:lstStyle/>
                <a:p>
                  <a:endParaRPr lang="en-US"/>
                </a:p>
              </p:txBody>
            </p:sp>
            <p:sp>
              <p:nvSpPr>
                <p:cNvPr id="14442" name="Freeform 121"/>
                <p:cNvSpPr>
                  <a:spLocks/>
                </p:cNvSpPr>
                <p:nvPr/>
              </p:nvSpPr>
              <p:spPr bwMode="auto">
                <a:xfrm>
                  <a:off x="2406" y="551"/>
                  <a:ext cx="1173" cy="327"/>
                </a:xfrm>
                <a:custGeom>
                  <a:avLst/>
                  <a:gdLst>
                    <a:gd name="T0" fmla="*/ 0 w 213"/>
                    <a:gd name="T1" fmla="*/ 44 h 57"/>
                    <a:gd name="T2" fmla="*/ 47 w 213"/>
                    <a:gd name="T3" fmla="*/ 57 h 57"/>
                    <a:gd name="T4" fmla="*/ 158 w 213"/>
                    <a:gd name="T5" fmla="*/ 19 h 57"/>
                    <a:gd name="T6" fmla="*/ 213 w 213"/>
                    <a:gd name="T7" fmla="*/ 32 h 57"/>
                    <a:gd name="T8" fmla="*/ 182 w 213"/>
                    <a:gd name="T9" fmla="*/ 0 h 57"/>
                    <a:gd name="T10" fmla="*/ 47 w 213"/>
                    <a:gd name="T11" fmla="*/ 0 h 57"/>
                    <a:gd name="T12" fmla="*/ 107 w 213"/>
                    <a:gd name="T13" fmla="*/ 10 h 57"/>
                    <a:gd name="T14" fmla="*/ 0 w 213"/>
                    <a:gd name="T15" fmla="*/ 44 h 57"/>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57"/>
                    <a:gd name="T26" fmla="*/ 213 w 21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57">
                      <a:moveTo>
                        <a:pt x="0" y="44"/>
                      </a:moveTo>
                      <a:lnTo>
                        <a:pt x="47" y="57"/>
                      </a:lnTo>
                      <a:lnTo>
                        <a:pt x="158" y="19"/>
                      </a:lnTo>
                      <a:lnTo>
                        <a:pt x="213" y="32"/>
                      </a:lnTo>
                      <a:lnTo>
                        <a:pt x="182" y="0"/>
                      </a:lnTo>
                      <a:lnTo>
                        <a:pt x="47" y="0"/>
                      </a:lnTo>
                      <a:lnTo>
                        <a:pt x="107" y="10"/>
                      </a:lnTo>
                      <a:lnTo>
                        <a:pt x="0" y="44"/>
                      </a:lnTo>
                      <a:close/>
                    </a:path>
                  </a:pathLst>
                </a:custGeom>
                <a:solidFill>
                  <a:srgbClr val="FFFFFF"/>
                </a:solidFill>
                <a:ln w="9525">
                  <a:noFill/>
                  <a:round/>
                  <a:headEnd/>
                  <a:tailEnd/>
                </a:ln>
              </p:spPr>
              <p:txBody>
                <a:bodyPr/>
                <a:lstStyle/>
                <a:p>
                  <a:endParaRPr lang="en-US"/>
                </a:p>
              </p:txBody>
            </p:sp>
          </p:grpSp>
          <p:grpSp>
            <p:nvGrpSpPr>
              <p:cNvPr id="14430" name="Group 122"/>
              <p:cNvGrpSpPr>
                <a:grpSpLocks/>
              </p:cNvGrpSpPr>
              <p:nvPr/>
            </p:nvGrpSpPr>
            <p:grpSpPr bwMode="auto">
              <a:xfrm rot="10223364">
                <a:off x="964" y="1013"/>
                <a:ext cx="102" cy="18"/>
                <a:chOff x="2384" y="533"/>
                <a:chExt cx="1195" cy="345"/>
              </a:xfrm>
            </p:grpSpPr>
            <p:sp>
              <p:nvSpPr>
                <p:cNvPr id="14439" name="Freeform 123"/>
                <p:cNvSpPr>
                  <a:spLocks/>
                </p:cNvSpPr>
                <p:nvPr/>
              </p:nvSpPr>
              <p:spPr bwMode="auto">
                <a:xfrm>
                  <a:off x="2384" y="533"/>
                  <a:ext cx="1173" cy="328"/>
                </a:xfrm>
                <a:custGeom>
                  <a:avLst/>
                  <a:gdLst>
                    <a:gd name="T0" fmla="*/ 0 w 213"/>
                    <a:gd name="T1" fmla="*/ 44 h 57"/>
                    <a:gd name="T2" fmla="*/ 47 w 213"/>
                    <a:gd name="T3" fmla="*/ 57 h 57"/>
                    <a:gd name="T4" fmla="*/ 158 w 213"/>
                    <a:gd name="T5" fmla="*/ 22 h 57"/>
                    <a:gd name="T6" fmla="*/ 213 w 213"/>
                    <a:gd name="T7" fmla="*/ 31 h 57"/>
                    <a:gd name="T8" fmla="*/ 186 w 213"/>
                    <a:gd name="T9" fmla="*/ 0 h 57"/>
                    <a:gd name="T10" fmla="*/ 47 w 213"/>
                    <a:gd name="T11" fmla="*/ 0 h 57"/>
                    <a:gd name="T12" fmla="*/ 107 w 213"/>
                    <a:gd name="T13" fmla="*/ 9 h 57"/>
                    <a:gd name="T14" fmla="*/ 0 w 213"/>
                    <a:gd name="T15" fmla="*/ 44 h 57"/>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57"/>
                    <a:gd name="T26" fmla="*/ 213 w 21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57">
                      <a:moveTo>
                        <a:pt x="0" y="44"/>
                      </a:moveTo>
                      <a:lnTo>
                        <a:pt x="47" y="57"/>
                      </a:lnTo>
                      <a:lnTo>
                        <a:pt x="158" y="22"/>
                      </a:lnTo>
                      <a:lnTo>
                        <a:pt x="213" y="31"/>
                      </a:lnTo>
                      <a:lnTo>
                        <a:pt x="186" y="0"/>
                      </a:lnTo>
                      <a:lnTo>
                        <a:pt x="47" y="0"/>
                      </a:lnTo>
                      <a:lnTo>
                        <a:pt x="107" y="9"/>
                      </a:lnTo>
                      <a:lnTo>
                        <a:pt x="0" y="44"/>
                      </a:lnTo>
                      <a:close/>
                    </a:path>
                  </a:pathLst>
                </a:custGeom>
                <a:solidFill>
                  <a:srgbClr val="000000"/>
                </a:solidFill>
                <a:ln w="9525">
                  <a:noFill/>
                  <a:round/>
                  <a:headEnd/>
                  <a:tailEnd/>
                </a:ln>
              </p:spPr>
              <p:txBody>
                <a:bodyPr/>
                <a:lstStyle/>
                <a:p>
                  <a:endParaRPr lang="en-US"/>
                </a:p>
              </p:txBody>
            </p:sp>
            <p:sp>
              <p:nvSpPr>
                <p:cNvPr id="14440" name="Freeform 124"/>
                <p:cNvSpPr>
                  <a:spLocks/>
                </p:cNvSpPr>
                <p:nvPr/>
              </p:nvSpPr>
              <p:spPr bwMode="auto">
                <a:xfrm>
                  <a:off x="2406" y="551"/>
                  <a:ext cx="1173" cy="327"/>
                </a:xfrm>
                <a:custGeom>
                  <a:avLst/>
                  <a:gdLst>
                    <a:gd name="T0" fmla="*/ 0 w 213"/>
                    <a:gd name="T1" fmla="*/ 44 h 57"/>
                    <a:gd name="T2" fmla="*/ 47 w 213"/>
                    <a:gd name="T3" fmla="*/ 57 h 57"/>
                    <a:gd name="T4" fmla="*/ 158 w 213"/>
                    <a:gd name="T5" fmla="*/ 19 h 57"/>
                    <a:gd name="T6" fmla="*/ 213 w 213"/>
                    <a:gd name="T7" fmla="*/ 32 h 57"/>
                    <a:gd name="T8" fmla="*/ 182 w 213"/>
                    <a:gd name="T9" fmla="*/ 0 h 57"/>
                    <a:gd name="T10" fmla="*/ 47 w 213"/>
                    <a:gd name="T11" fmla="*/ 0 h 57"/>
                    <a:gd name="T12" fmla="*/ 107 w 213"/>
                    <a:gd name="T13" fmla="*/ 10 h 57"/>
                    <a:gd name="T14" fmla="*/ 0 w 213"/>
                    <a:gd name="T15" fmla="*/ 44 h 57"/>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57"/>
                    <a:gd name="T26" fmla="*/ 213 w 21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57">
                      <a:moveTo>
                        <a:pt x="0" y="44"/>
                      </a:moveTo>
                      <a:lnTo>
                        <a:pt x="47" y="57"/>
                      </a:lnTo>
                      <a:lnTo>
                        <a:pt x="158" y="19"/>
                      </a:lnTo>
                      <a:lnTo>
                        <a:pt x="213" y="32"/>
                      </a:lnTo>
                      <a:lnTo>
                        <a:pt x="182" y="0"/>
                      </a:lnTo>
                      <a:lnTo>
                        <a:pt x="47" y="0"/>
                      </a:lnTo>
                      <a:lnTo>
                        <a:pt x="107" y="10"/>
                      </a:lnTo>
                      <a:lnTo>
                        <a:pt x="0" y="44"/>
                      </a:lnTo>
                      <a:close/>
                    </a:path>
                  </a:pathLst>
                </a:custGeom>
                <a:solidFill>
                  <a:srgbClr val="FFFFFF"/>
                </a:solidFill>
                <a:ln w="9525">
                  <a:noFill/>
                  <a:round/>
                  <a:headEnd/>
                  <a:tailEnd/>
                </a:ln>
              </p:spPr>
              <p:txBody>
                <a:bodyPr/>
                <a:lstStyle/>
                <a:p>
                  <a:endParaRPr lang="en-US"/>
                </a:p>
              </p:txBody>
            </p:sp>
          </p:grpSp>
          <p:sp>
            <p:nvSpPr>
              <p:cNvPr id="14431" name="Line 125"/>
              <p:cNvSpPr>
                <a:spLocks noChangeShapeType="1"/>
              </p:cNvSpPr>
              <p:nvPr/>
            </p:nvSpPr>
            <p:spPr bwMode="auto">
              <a:xfrm rot="-1989095">
                <a:off x="1114" y="1004"/>
                <a:ext cx="15" cy="16"/>
              </a:xfrm>
              <a:prstGeom prst="line">
                <a:avLst/>
              </a:prstGeom>
              <a:noFill/>
              <a:ln w="9525">
                <a:solidFill>
                  <a:srgbClr val="EDAAB4"/>
                </a:solidFill>
                <a:round/>
                <a:headEnd/>
                <a:tailEnd/>
              </a:ln>
            </p:spPr>
            <p:txBody>
              <a:bodyPr/>
              <a:lstStyle/>
              <a:p>
                <a:endParaRPr lang="en-US"/>
              </a:p>
            </p:txBody>
          </p:sp>
          <p:sp>
            <p:nvSpPr>
              <p:cNvPr id="14432" name="Line 126"/>
              <p:cNvSpPr>
                <a:spLocks noChangeShapeType="1"/>
              </p:cNvSpPr>
              <p:nvPr/>
            </p:nvSpPr>
            <p:spPr bwMode="auto">
              <a:xfrm rot="-1989095">
                <a:off x="1069" y="1022"/>
                <a:ext cx="15" cy="17"/>
              </a:xfrm>
              <a:prstGeom prst="line">
                <a:avLst/>
              </a:prstGeom>
              <a:noFill/>
              <a:ln w="9525">
                <a:solidFill>
                  <a:srgbClr val="EDAAB4"/>
                </a:solidFill>
                <a:round/>
                <a:headEnd/>
                <a:tailEnd/>
              </a:ln>
            </p:spPr>
            <p:txBody>
              <a:bodyPr/>
              <a:lstStyle/>
              <a:p>
                <a:endParaRPr lang="en-US"/>
              </a:p>
            </p:txBody>
          </p:sp>
          <p:sp>
            <p:nvSpPr>
              <p:cNvPr id="14433" name="Line 127"/>
              <p:cNvSpPr>
                <a:spLocks noChangeShapeType="1"/>
              </p:cNvSpPr>
              <p:nvPr/>
            </p:nvSpPr>
            <p:spPr bwMode="auto">
              <a:xfrm rot="-1989095">
                <a:off x="1167" y="1003"/>
                <a:ext cx="16" cy="18"/>
              </a:xfrm>
              <a:prstGeom prst="line">
                <a:avLst/>
              </a:prstGeom>
              <a:noFill/>
              <a:ln w="9525">
                <a:solidFill>
                  <a:srgbClr val="EDAAB4"/>
                </a:solidFill>
                <a:round/>
                <a:headEnd/>
                <a:tailEnd/>
              </a:ln>
            </p:spPr>
            <p:txBody>
              <a:bodyPr/>
              <a:lstStyle/>
              <a:p>
                <a:endParaRPr lang="en-US"/>
              </a:p>
            </p:txBody>
          </p:sp>
          <p:sp>
            <p:nvSpPr>
              <p:cNvPr id="14434" name="Line 128"/>
              <p:cNvSpPr>
                <a:spLocks noChangeShapeType="1"/>
              </p:cNvSpPr>
              <p:nvPr/>
            </p:nvSpPr>
            <p:spPr bwMode="auto">
              <a:xfrm rot="-1989095">
                <a:off x="1123" y="1020"/>
                <a:ext cx="16" cy="18"/>
              </a:xfrm>
              <a:prstGeom prst="line">
                <a:avLst/>
              </a:prstGeom>
              <a:noFill/>
              <a:ln w="9525">
                <a:solidFill>
                  <a:srgbClr val="EDAAB4"/>
                </a:solidFill>
                <a:round/>
                <a:headEnd/>
                <a:tailEnd/>
              </a:ln>
            </p:spPr>
            <p:txBody>
              <a:bodyPr/>
              <a:lstStyle/>
              <a:p>
                <a:endParaRPr lang="en-US"/>
              </a:p>
            </p:txBody>
          </p:sp>
          <p:grpSp>
            <p:nvGrpSpPr>
              <p:cNvPr id="14435" name="Group 129"/>
              <p:cNvGrpSpPr>
                <a:grpSpLocks/>
              </p:cNvGrpSpPr>
              <p:nvPr/>
            </p:nvGrpSpPr>
            <p:grpSpPr bwMode="auto">
              <a:xfrm rot="-658725">
                <a:off x="1059" y="1009"/>
                <a:ext cx="102" cy="18"/>
                <a:chOff x="2340" y="947"/>
                <a:chExt cx="1195" cy="345"/>
              </a:xfrm>
            </p:grpSpPr>
            <p:sp>
              <p:nvSpPr>
                <p:cNvPr id="14437" name="Freeform 130"/>
                <p:cNvSpPr>
                  <a:spLocks/>
                </p:cNvSpPr>
                <p:nvPr/>
              </p:nvSpPr>
              <p:spPr bwMode="auto">
                <a:xfrm>
                  <a:off x="2340" y="947"/>
                  <a:ext cx="1173" cy="328"/>
                </a:xfrm>
                <a:custGeom>
                  <a:avLst/>
                  <a:gdLst>
                    <a:gd name="T0" fmla="*/ 213 w 213"/>
                    <a:gd name="T1" fmla="*/ 44 h 57"/>
                    <a:gd name="T2" fmla="*/ 166 w 213"/>
                    <a:gd name="T3" fmla="*/ 57 h 57"/>
                    <a:gd name="T4" fmla="*/ 51 w 213"/>
                    <a:gd name="T5" fmla="*/ 22 h 57"/>
                    <a:gd name="T6" fmla="*/ 0 w 213"/>
                    <a:gd name="T7" fmla="*/ 32 h 57"/>
                    <a:gd name="T8" fmla="*/ 28 w 213"/>
                    <a:gd name="T9" fmla="*/ 0 h 57"/>
                    <a:gd name="T10" fmla="*/ 162 w 213"/>
                    <a:gd name="T11" fmla="*/ 0 h 57"/>
                    <a:gd name="T12" fmla="*/ 107 w 213"/>
                    <a:gd name="T13" fmla="*/ 10 h 57"/>
                    <a:gd name="T14" fmla="*/ 213 w 213"/>
                    <a:gd name="T15" fmla="*/ 44 h 57"/>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57"/>
                    <a:gd name="T26" fmla="*/ 213 w 21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57">
                      <a:moveTo>
                        <a:pt x="213" y="44"/>
                      </a:moveTo>
                      <a:lnTo>
                        <a:pt x="166" y="57"/>
                      </a:lnTo>
                      <a:lnTo>
                        <a:pt x="51" y="22"/>
                      </a:lnTo>
                      <a:lnTo>
                        <a:pt x="0" y="32"/>
                      </a:lnTo>
                      <a:lnTo>
                        <a:pt x="28" y="0"/>
                      </a:lnTo>
                      <a:lnTo>
                        <a:pt x="162" y="0"/>
                      </a:lnTo>
                      <a:lnTo>
                        <a:pt x="107" y="10"/>
                      </a:lnTo>
                      <a:lnTo>
                        <a:pt x="213" y="44"/>
                      </a:lnTo>
                      <a:close/>
                    </a:path>
                  </a:pathLst>
                </a:custGeom>
                <a:solidFill>
                  <a:srgbClr val="000000"/>
                </a:solidFill>
                <a:ln w="9525">
                  <a:noFill/>
                  <a:round/>
                  <a:headEnd/>
                  <a:tailEnd/>
                </a:ln>
              </p:spPr>
              <p:txBody>
                <a:bodyPr/>
                <a:lstStyle/>
                <a:p>
                  <a:endParaRPr lang="en-US"/>
                </a:p>
              </p:txBody>
            </p:sp>
            <p:sp>
              <p:nvSpPr>
                <p:cNvPr id="14438" name="Freeform 131"/>
                <p:cNvSpPr>
                  <a:spLocks/>
                </p:cNvSpPr>
                <p:nvPr/>
              </p:nvSpPr>
              <p:spPr bwMode="auto">
                <a:xfrm>
                  <a:off x="2362" y="965"/>
                  <a:ext cx="1173" cy="327"/>
                </a:xfrm>
                <a:custGeom>
                  <a:avLst/>
                  <a:gdLst>
                    <a:gd name="T0" fmla="*/ 213 w 213"/>
                    <a:gd name="T1" fmla="*/ 44 h 57"/>
                    <a:gd name="T2" fmla="*/ 166 w 213"/>
                    <a:gd name="T3" fmla="*/ 57 h 57"/>
                    <a:gd name="T4" fmla="*/ 51 w 213"/>
                    <a:gd name="T5" fmla="*/ 19 h 57"/>
                    <a:gd name="T6" fmla="*/ 0 w 213"/>
                    <a:gd name="T7" fmla="*/ 32 h 57"/>
                    <a:gd name="T8" fmla="*/ 28 w 213"/>
                    <a:gd name="T9" fmla="*/ 0 h 57"/>
                    <a:gd name="T10" fmla="*/ 162 w 213"/>
                    <a:gd name="T11" fmla="*/ 0 h 57"/>
                    <a:gd name="T12" fmla="*/ 107 w 213"/>
                    <a:gd name="T13" fmla="*/ 10 h 57"/>
                    <a:gd name="T14" fmla="*/ 213 w 213"/>
                    <a:gd name="T15" fmla="*/ 44 h 57"/>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57"/>
                    <a:gd name="T26" fmla="*/ 213 w 213"/>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57">
                      <a:moveTo>
                        <a:pt x="213" y="44"/>
                      </a:moveTo>
                      <a:lnTo>
                        <a:pt x="166" y="57"/>
                      </a:lnTo>
                      <a:lnTo>
                        <a:pt x="51" y="19"/>
                      </a:lnTo>
                      <a:lnTo>
                        <a:pt x="0" y="32"/>
                      </a:lnTo>
                      <a:lnTo>
                        <a:pt x="28" y="0"/>
                      </a:lnTo>
                      <a:lnTo>
                        <a:pt x="162" y="0"/>
                      </a:lnTo>
                      <a:lnTo>
                        <a:pt x="107" y="10"/>
                      </a:lnTo>
                      <a:lnTo>
                        <a:pt x="213" y="44"/>
                      </a:lnTo>
                      <a:close/>
                    </a:path>
                  </a:pathLst>
                </a:custGeom>
                <a:solidFill>
                  <a:srgbClr val="FFFFFF"/>
                </a:solidFill>
                <a:ln w="9525">
                  <a:noFill/>
                  <a:round/>
                  <a:headEnd/>
                  <a:tailEnd/>
                </a:ln>
              </p:spPr>
              <p:txBody>
                <a:bodyPr/>
                <a:lstStyle/>
                <a:p>
                  <a:endParaRPr lang="en-US"/>
                </a:p>
              </p:txBody>
            </p:sp>
          </p:grpSp>
          <p:sp>
            <p:nvSpPr>
              <p:cNvPr id="14436" name="Text Box 132"/>
              <p:cNvSpPr txBox="1">
                <a:spLocks noChangeArrowheads="1"/>
              </p:cNvSpPr>
              <p:nvPr/>
            </p:nvSpPr>
            <p:spPr bwMode="auto">
              <a:xfrm>
                <a:off x="872" y="1099"/>
                <a:ext cx="370" cy="64"/>
              </a:xfrm>
              <a:prstGeom prst="rect">
                <a:avLst/>
              </a:prstGeom>
              <a:noFill/>
              <a:ln w="9525" algn="ctr">
                <a:noFill/>
                <a:miter lim="800000"/>
                <a:headEnd/>
                <a:tailEnd/>
              </a:ln>
            </p:spPr>
            <p:txBody>
              <a:bodyPr lIns="82124" tIns="41061" rIns="82124" bIns="41061"/>
              <a:lstStyle/>
              <a:p>
                <a:pPr marL="346075" indent="-346075" defTabSz="814388">
                  <a:spcBef>
                    <a:spcPct val="50000"/>
                  </a:spcBef>
                  <a:buClr>
                    <a:schemeClr val="accent1"/>
                  </a:buClr>
                  <a:buSzPct val="100000"/>
                  <a:buFont typeface="Wingdings" pitchFamily="2" charset="2"/>
                  <a:buNone/>
                  <a:tabLst>
                    <a:tab pos="1143000" algn="l"/>
                  </a:tabLst>
                </a:pPr>
                <a:r>
                  <a:rPr lang="en-US" sz="800" baseline="0">
                    <a:solidFill>
                      <a:srgbClr val="FFFFFF"/>
                    </a:solidFill>
                    <a:ea typeface="ＭＳ Ｐゴシック" charset="-128"/>
                    <a:cs typeface="Arial" pitchFamily="34" charset="0"/>
                  </a:rPr>
                  <a:t>QFP</a:t>
                </a:r>
              </a:p>
            </p:txBody>
          </p:sp>
        </p:grpSp>
        <p:grpSp>
          <p:nvGrpSpPr>
            <p:cNvPr id="14376" name="Group 39"/>
            <p:cNvGrpSpPr>
              <a:grpSpLocks/>
            </p:cNvGrpSpPr>
            <p:nvPr/>
          </p:nvGrpSpPr>
          <p:grpSpPr bwMode="auto">
            <a:xfrm>
              <a:off x="4192" y="1150"/>
              <a:ext cx="300" cy="193"/>
              <a:chOff x="2205" y="2571"/>
              <a:chExt cx="594" cy="480"/>
            </a:xfrm>
          </p:grpSpPr>
          <p:pic>
            <p:nvPicPr>
              <p:cNvPr id="14380" name="Picture 40"/>
              <p:cNvPicPr>
                <a:picLocks noChangeArrowheads="1"/>
              </p:cNvPicPr>
              <p:nvPr/>
            </p:nvPicPr>
            <p:blipFill>
              <a:blip r:embed="rId6"/>
              <a:srcRect/>
              <a:stretch>
                <a:fillRect/>
              </a:stretch>
            </p:blipFill>
            <p:spPr bwMode="auto">
              <a:xfrm>
                <a:off x="2251" y="2571"/>
                <a:ext cx="435" cy="340"/>
              </a:xfrm>
              <a:prstGeom prst="rect">
                <a:avLst/>
              </a:prstGeom>
              <a:noFill/>
              <a:ln w="9525">
                <a:noFill/>
                <a:miter lim="800000"/>
                <a:headEnd/>
                <a:tailEnd/>
              </a:ln>
            </p:spPr>
          </p:pic>
          <p:sp>
            <p:nvSpPr>
              <p:cNvPr id="14381" name="Text Box 41"/>
              <p:cNvSpPr txBox="1">
                <a:spLocks noChangeArrowheads="1"/>
              </p:cNvSpPr>
              <p:nvPr/>
            </p:nvSpPr>
            <p:spPr bwMode="auto">
              <a:xfrm>
                <a:off x="2205" y="2730"/>
                <a:ext cx="594" cy="321"/>
              </a:xfrm>
              <a:prstGeom prst="rect">
                <a:avLst/>
              </a:prstGeom>
              <a:solidFill>
                <a:srgbClr val="3399FF">
                  <a:alpha val="0"/>
                </a:srgbClr>
              </a:solidFill>
              <a:ln w="9525" algn="ctr">
                <a:noFill/>
                <a:miter lim="800000"/>
                <a:headEnd/>
                <a:tailEnd/>
              </a:ln>
            </p:spPr>
            <p:txBody>
              <a:bodyPr lIns="82124" tIns="41061" rIns="82124" bIns="41061">
                <a:spAutoFit/>
              </a:bodyPr>
              <a:lstStyle/>
              <a:p>
                <a:pPr marL="236538" indent="-236538" defTabSz="814388">
                  <a:spcBef>
                    <a:spcPct val="50000"/>
                  </a:spcBef>
                  <a:buClr>
                    <a:schemeClr val="accent1"/>
                  </a:buClr>
                  <a:buSzPct val="100000"/>
                  <a:buFont typeface="Wingdings" pitchFamily="2" charset="2"/>
                  <a:buNone/>
                </a:pPr>
                <a:r>
                  <a:rPr lang="en-US" sz="900" baseline="0">
                    <a:ea typeface="ＭＳ Ｐゴシック" charset="-128"/>
                    <a:cs typeface="Arial" pitchFamily="34" charset="0"/>
                  </a:rPr>
                  <a:t>FW</a:t>
                </a:r>
              </a:p>
            </p:txBody>
          </p:sp>
        </p:grpSp>
        <p:grpSp>
          <p:nvGrpSpPr>
            <p:cNvPr id="14377" name="Group 136"/>
            <p:cNvGrpSpPr>
              <a:grpSpLocks/>
            </p:cNvGrpSpPr>
            <p:nvPr/>
          </p:nvGrpSpPr>
          <p:grpSpPr bwMode="auto">
            <a:xfrm>
              <a:off x="4129" y="912"/>
              <a:ext cx="414" cy="256"/>
              <a:chOff x="4549" y="1206"/>
              <a:chExt cx="414" cy="256"/>
            </a:xfrm>
          </p:grpSpPr>
          <p:pic>
            <p:nvPicPr>
              <p:cNvPr id="14378" name="Picture 137" descr="NAC Appliance"/>
              <p:cNvPicPr preferRelativeResize="0">
                <a:picLocks noChangeArrowheads="1"/>
              </p:cNvPicPr>
              <p:nvPr/>
            </p:nvPicPr>
            <p:blipFill>
              <a:blip r:embed="rId7"/>
              <a:srcRect/>
              <a:stretch>
                <a:fillRect/>
              </a:stretch>
            </p:blipFill>
            <p:spPr bwMode="auto">
              <a:xfrm>
                <a:off x="4648" y="1206"/>
                <a:ext cx="191" cy="143"/>
              </a:xfrm>
              <a:prstGeom prst="rect">
                <a:avLst/>
              </a:prstGeom>
              <a:noFill/>
              <a:ln w="9525">
                <a:noFill/>
                <a:miter lim="800000"/>
                <a:headEnd/>
                <a:tailEnd/>
              </a:ln>
            </p:spPr>
          </p:pic>
          <p:sp>
            <p:nvSpPr>
              <p:cNvPr id="14379" name="Text Box 138"/>
              <p:cNvSpPr txBox="1">
                <a:spLocks noChangeArrowheads="1"/>
              </p:cNvSpPr>
              <p:nvPr/>
            </p:nvSpPr>
            <p:spPr bwMode="auto">
              <a:xfrm>
                <a:off x="4549" y="1339"/>
                <a:ext cx="414" cy="123"/>
              </a:xfrm>
              <a:prstGeom prst="rect">
                <a:avLst/>
              </a:prstGeom>
              <a:noFill/>
              <a:ln w="38100">
                <a:noFill/>
                <a:miter lim="800000"/>
                <a:headEnd/>
                <a:tailEnd/>
              </a:ln>
            </p:spPr>
            <p:txBody>
              <a:bodyPr>
                <a:spAutoFit/>
              </a:bodyPr>
              <a:lstStyle/>
              <a:p>
                <a:pPr eaLnBrk="1" hangingPunct="1">
                  <a:lnSpc>
                    <a:spcPct val="85000"/>
                  </a:lnSpc>
                </a:pPr>
                <a:r>
                  <a:rPr lang="en-US" sz="800" b="1" baseline="0">
                    <a:ea typeface="ＭＳ Ｐゴシック" charset="-128"/>
                    <a:cs typeface="Arial" pitchFamily="34" charset="0"/>
                  </a:rPr>
                  <a:t>FPM</a:t>
                </a:r>
                <a:endParaRPr lang="en-US" sz="1200" b="1" baseline="0">
                  <a:ea typeface="ＭＳ Ｐゴシック" charset="-128"/>
                  <a:cs typeface="Arial" pitchFamily="34" charset="0"/>
                </a:endParaRPr>
              </a:p>
            </p:txBody>
          </p:sp>
        </p:grpSp>
      </p:grpSp>
      <p:grpSp>
        <p:nvGrpSpPr>
          <p:cNvPr id="24" name="Group 139"/>
          <p:cNvGrpSpPr>
            <a:grpSpLocks/>
          </p:cNvGrpSpPr>
          <p:nvPr/>
        </p:nvGrpSpPr>
        <p:grpSpPr bwMode="auto">
          <a:xfrm>
            <a:off x="857250" y="1317625"/>
            <a:ext cx="1228725" cy="987425"/>
            <a:chOff x="540" y="830"/>
            <a:chExt cx="774" cy="622"/>
          </a:xfrm>
        </p:grpSpPr>
        <p:grpSp>
          <p:nvGrpSpPr>
            <p:cNvPr id="14358" name="Group 140"/>
            <p:cNvGrpSpPr>
              <a:grpSpLocks/>
            </p:cNvGrpSpPr>
            <p:nvPr/>
          </p:nvGrpSpPr>
          <p:grpSpPr bwMode="auto">
            <a:xfrm>
              <a:off x="540" y="1052"/>
              <a:ext cx="384" cy="400"/>
              <a:chOff x="462" y="1022"/>
              <a:chExt cx="384" cy="400"/>
            </a:xfrm>
          </p:grpSpPr>
          <p:sp>
            <p:nvSpPr>
              <p:cNvPr id="14364" name="Text Box 14"/>
              <p:cNvSpPr txBox="1">
                <a:spLocks noChangeArrowheads="1"/>
              </p:cNvSpPr>
              <p:nvPr/>
            </p:nvSpPr>
            <p:spPr bwMode="auto">
              <a:xfrm>
                <a:off x="462" y="1022"/>
                <a:ext cx="225" cy="142"/>
              </a:xfrm>
              <a:prstGeom prst="rect">
                <a:avLst/>
              </a:prstGeom>
              <a:noFill/>
              <a:ln w="9525" algn="ctr">
                <a:noFill/>
                <a:miter lim="800000"/>
                <a:headEnd/>
                <a:tailEnd/>
              </a:ln>
            </p:spPr>
            <p:txBody>
              <a:bodyPr wrap="none" lIns="73025" tIns="36512" rIns="73025" bIns="36512">
                <a:spAutoFit/>
              </a:bodyPr>
              <a:lstStyle/>
              <a:p>
                <a:pPr>
                  <a:lnSpc>
                    <a:spcPct val="100000"/>
                  </a:lnSpc>
                </a:pPr>
                <a:r>
                  <a:rPr lang="en-US" sz="1000" baseline="0">
                    <a:ea typeface="ＭＳ Ｐゴシック" charset="-128"/>
                    <a:cs typeface="Arial" pitchFamily="34" charset="0"/>
                  </a:rPr>
                  <a:t>ISR</a:t>
                </a:r>
              </a:p>
            </p:txBody>
          </p:sp>
          <p:pic>
            <p:nvPicPr>
              <p:cNvPr id="14365" name="Picture 13"/>
              <p:cNvPicPr>
                <a:picLocks noChangeArrowheads="1"/>
              </p:cNvPicPr>
              <p:nvPr/>
            </p:nvPicPr>
            <p:blipFill>
              <a:blip r:embed="rId8"/>
              <a:srcRect/>
              <a:stretch>
                <a:fillRect/>
              </a:stretch>
            </p:blipFill>
            <p:spPr bwMode="auto">
              <a:xfrm>
                <a:off x="696" y="1084"/>
                <a:ext cx="150" cy="197"/>
              </a:xfrm>
              <a:prstGeom prst="rect">
                <a:avLst/>
              </a:prstGeom>
              <a:noFill/>
              <a:ln w="9525">
                <a:noFill/>
                <a:miter lim="800000"/>
                <a:headEnd/>
                <a:tailEnd/>
              </a:ln>
            </p:spPr>
          </p:pic>
          <p:pic>
            <p:nvPicPr>
              <p:cNvPr id="14366" name="Picture 27"/>
              <p:cNvPicPr>
                <a:picLocks noChangeAspect="1" noChangeArrowheads="1"/>
              </p:cNvPicPr>
              <p:nvPr/>
            </p:nvPicPr>
            <p:blipFill>
              <a:blip r:embed="rId9"/>
              <a:srcRect/>
              <a:stretch>
                <a:fillRect/>
              </a:stretch>
            </p:blipFill>
            <p:spPr bwMode="auto">
              <a:xfrm>
                <a:off x="478" y="1144"/>
                <a:ext cx="268" cy="127"/>
              </a:xfrm>
              <a:prstGeom prst="rect">
                <a:avLst/>
              </a:prstGeom>
              <a:noFill/>
              <a:ln w="9525" algn="ctr">
                <a:noFill/>
                <a:miter lim="800000"/>
                <a:headEnd/>
                <a:tailEnd/>
              </a:ln>
            </p:spPr>
          </p:pic>
          <p:sp>
            <p:nvSpPr>
              <p:cNvPr id="14367" name="Text Box 14"/>
              <p:cNvSpPr txBox="1">
                <a:spLocks noChangeArrowheads="1"/>
              </p:cNvSpPr>
              <p:nvPr/>
            </p:nvSpPr>
            <p:spPr bwMode="auto">
              <a:xfrm>
                <a:off x="493" y="1280"/>
                <a:ext cx="344" cy="142"/>
              </a:xfrm>
              <a:prstGeom prst="rect">
                <a:avLst/>
              </a:prstGeom>
              <a:noFill/>
              <a:ln w="9525" algn="ctr">
                <a:noFill/>
                <a:miter lim="800000"/>
                <a:headEnd/>
                <a:tailEnd/>
              </a:ln>
            </p:spPr>
            <p:txBody>
              <a:bodyPr wrap="none" lIns="73025" tIns="36512" rIns="73025" bIns="36512">
                <a:spAutoFit/>
              </a:bodyPr>
              <a:lstStyle/>
              <a:p>
                <a:pPr>
                  <a:lnSpc>
                    <a:spcPct val="100000"/>
                  </a:lnSpc>
                </a:pPr>
                <a:r>
                  <a:rPr lang="en-US" sz="1000" baseline="0">
                    <a:ea typeface="ＭＳ Ｐゴシック" charset="-128"/>
                    <a:cs typeface="Arial" pitchFamily="34" charset="0"/>
                  </a:rPr>
                  <a:t>Branch</a:t>
                </a:r>
              </a:p>
            </p:txBody>
          </p:sp>
        </p:grpSp>
        <p:grpSp>
          <p:nvGrpSpPr>
            <p:cNvPr id="14359" name="Group 145"/>
            <p:cNvGrpSpPr>
              <a:grpSpLocks/>
            </p:cNvGrpSpPr>
            <p:nvPr/>
          </p:nvGrpSpPr>
          <p:grpSpPr bwMode="auto">
            <a:xfrm>
              <a:off x="930" y="830"/>
              <a:ext cx="384" cy="400"/>
              <a:chOff x="462" y="1022"/>
              <a:chExt cx="384" cy="400"/>
            </a:xfrm>
          </p:grpSpPr>
          <p:sp>
            <p:nvSpPr>
              <p:cNvPr id="14360" name="Text Box 14"/>
              <p:cNvSpPr txBox="1">
                <a:spLocks noChangeArrowheads="1"/>
              </p:cNvSpPr>
              <p:nvPr/>
            </p:nvSpPr>
            <p:spPr bwMode="auto">
              <a:xfrm>
                <a:off x="462" y="1022"/>
                <a:ext cx="225" cy="142"/>
              </a:xfrm>
              <a:prstGeom prst="rect">
                <a:avLst/>
              </a:prstGeom>
              <a:noFill/>
              <a:ln w="9525" algn="ctr">
                <a:noFill/>
                <a:miter lim="800000"/>
                <a:headEnd/>
                <a:tailEnd/>
              </a:ln>
            </p:spPr>
            <p:txBody>
              <a:bodyPr wrap="none" lIns="73025" tIns="36512" rIns="73025" bIns="36512">
                <a:spAutoFit/>
              </a:bodyPr>
              <a:lstStyle/>
              <a:p>
                <a:pPr>
                  <a:lnSpc>
                    <a:spcPct val="100000"/>
                  </a:lnSpc>
                </a:pPr>
                <a:r>
                  <a:rPr lang="en-US" sz="1000" baseline="0">
                    <a:ea typeface="ＭＳ Ｐゴシック" charset="-128"/>
                    <a:cs typeface="Arial" pitchFamily="34" charset="0"/>
                  </a:rPr>
                  <a:t>ISR</a:t>
                </a:r>
              </a:p>
            </p:txBody>
          </p:sp>
          <p:pic>
            <p:nvPicPr>
              <p:cNvPr id="14361" name="Picture 13"/>
              <p:cNvPicPr>
                <a:picLocks noChangeArrowheads="1"/>
              </p:cNvPicPr>
              <p:nvPr/>
            </p:nvPicPr>
            <p:blipFill>
              <a:blip r:embed="rId8"/>
              <a:srcRect/>
              <a:stretch>
                <a:fillRect/>
              </a:stretch>
            </p:blipFill>
            <p:spPr bwMode="auto">
              <a:xfrm>
                <a:off x="696" y="1084"/>
                <a:ext cx="150" cy="197"/>
              </a:xfrm>
              <a:prstGeom prst="rect">
                <a:avLst/>
              </a:prstGeom>
              <a:noFill/>
              <a:ln w="9525">
                <a:noFill/>
                <a:miter lim="800000"/>
                <a:headEnd/>
                <a:tailEnd/>
              </a:ln>
            </p:spPr>
          </p:pic>
          <p:pic>
            <p:nvPicPr>
              <p:cNvPr id="14362" name="Picture 27"/>
              <p:cNvPicPr>
                <a:picLocks noChangeAspect="1" noChangeArrowheads="1"/>
              </p:cNvPicPr>
              <p:nvPr/>
            </p:nvPicPr>
            <p:blipFill>
              <a:blip r:embed="rId9"/>
              <a:srcRect/>
              <a:stretch>
                <a:fillRect/>
              </a:stretch>
            </p:blipFill>
            <p:spPr bwMode="auto">
              <a:xfrm>
                <a:off x="478" y="1144"/>
                <a:ext cx="268" cy="127"/>
              </a:xfrm>
              <a:prstGeom prst="rect">
                <a:avLst/>
              </a:prstGeom>
              <a:noFill/>
              <a:ln w="9525" algn="ctr">
                <a:noFill/>
                <a:miter lim="800000"/>
                <a:headEnd/>
                <a:tailEnd/>
              </a:ln>
            </p:spPr>
          </p:pic>
          <p:sp>
            <p:nvSpPr>
              <p:cNvPr id="14363" name="Text Box 14"/>
              <p:cNvSpPr txBox="1">
                <a:spLocks noChangeArrowheads="1"/>
              </p:cNvSpPr>
              <p:nvPr/>
            </p:nvSpPr>
            <p:spPr bwMode="auto">
              <a:xfrm>
                <a:off x="493" y="1280"/>
                <a:ext cx="344" cy="142"/>
              </a:xfrm>
              <a:prstGeom prst="rect">
                <a:avLst/>
              </a:prstGeom>
              <a:noFill/>
              <a:ln w="9525" algn="ctr">
                <a:noFill/>
                <a:miter lim="800000"/>
                <a:headEnd/>
                <a:tailEnd/>
              </a:ln>
            </p:spPr>
            <p:txBody>
              <a:bodyPr wrap="none" lIns="73025" tIns="36512" rIns="73025" bIns="36512">
                <a:spAutoFit/>
              </a:bodyPr>
              <a:lstStyle/>
              <a:p>
                <a:pPr>
                  <a:lnSpc>
                    <a:spcPct val="100000"/>
                  </a:lnSpc>
                </a:pPr>
                <a:r>
                  <a:rPr lang="en-US" sz="1000" baseline="0">
                    <a:ea typeface="ＭＳ Ｐゴシック" charset="-128"/>
                    <a:cs typeface="Arial" pitchFamily="34" charset="0"/>
                  </a:rPr>
                  <a:t>Branch</a:t>
                </a:r>
              </a:p>
            </p:txBody>
          </p:sp>
        </p:grpSp>
      </p:grpSp>
      <p:grpSp>
        <p:nvGrpSpPr>
          <p:cNvPr id="27" name="Group 150"/>
          <p:cNvGrpSpPr>
            <a:grpSpLocks/>
          </p:cNvGrpSpPr>
          <p:nvPr/>
        </p:nvGrpSpPr>
        <p:grpSpPr bwMode="auto">
          <a:xfrm>
            <a:off x="3941763" y="1333500"/>
            <a:ext cx="1274762" cy="758825"/>
            <a:chOff x="2495" y="792"/>
            <a:chExt cx="924" cy="550"/>
          </a:xfrm>
        </p:grpSpPr>
        <p:pic>
          <p:nvPicPr>
            <p:cNvPr id="14356" name="Picture 9"/>
            <p:cNvPicPr>
              <a:picLocks noChangeArrowheads="1"/>
            </p:cNvPicPr>
            <p:nvPr/>
          </p:nvPicPr>
          <p:blipFill>
            <a:blip r:embed="rId3"/>
            <a:srcRect/>
            <a:stretch>
              <a:fillRect/>
            </a:stretch>
          </p:blipFill>
          <p:spPr bwMode="auto">
            <a:xfrm>
              <a:off x="2495" y="792"/>
              <a:ext cx="924" cy="550"/>
            </a:xfrm>
            <a:prstGeom prst="rect">
              <a:avLst/>
            </a:prstGeom>
            <a:noFill/>
            <a:ln w="9525">
              <a:noFill/>
              <a:miter lim="800000"/>
              <a:headEnd/>
              <a:tailEnd/>
            </a:ln>
          </p:spPr>
        </p:pic>
        <p:sp>
          <p:nvSpPr>
            <p:cNvPr id="14357" name="Text Box 10"/>
            <p:cNvSpPr txBox="1">
              <a:spLocks noChangeArrowheads="1"/>
            </p:cNvSpPr>
            <p:nvPr/>
          </p:nvSpPr>
          <p:spPr bwMode="auto">
            <a:xfrm>
              <a:off x="2596" y="980"/>
              <a:ext cx="736" cy="252"/>
            </a:xfrm>
            <a:prstGeom prst="rect">
              <a:avLst/>
            </a:prstGeom>
            <a:noFill/>
            <a:ln w="9525" algn="ctr">
              <a:noFill/>
              <a:miter lim="800000"/>
              <a:headEnd/>
              <a:tailEnd/>
            </a:ln>
          </p:spPr>
          <p:txBody>
            <a:bodyPr lIns="73025" tIns="36512" rIns="73025" bIns="36512">
              <a:spAutoFit/>
            </a:bodyPr>
            <a:lstStyle/>
            <a:p>
              <a:pPr>
                <a:lnSpc>
                  <a:spcPct val="100000"/>
                </a:lnSpc>
              </a:pPr>
              <a:r>
                <a:rPr lang="en-US" sz="1800" b="1" baseline="0">
                  <a:solidFill>
                    <a:schemeClr val="bg1"/>
                  </a:solidFill>
                  <a:ea typeface="ＭＳ Ｐゴシック" charset="-128"/>
                  <a:cs typeface="Arial" pitchFamily="34" charset="0"/>
                </a:rPr>
                <a:t>WAN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7" presetClass="entr" presetSubtype="10" fill="hold" grpId="0" nodeType="afterEffect">
                                  <p:stCondLst>
                                    <p:cond delay="0"/>
                                  </p:stCondLst>
                                  <p:childTnLst>
                                    <p:set>
                                      <p:cBhvr>
                                        <p:cTn id="27" dur="1" fill="hold">
                                          <p:stCondLst>
                                            <p:cond delay="0"/>
                                          </p:stCondLst>
                                        </p:cTn>
                                        <p:tgtEl>
                                          <p:spTgt spid="1458180"/>
                                        </p:tgtEl>
                                        <p:attrNameLst>
                                          <p:attrName>style.visibility</p:attrName>
                                        </p:attrNameLst>
                                      </p:cBhvr>
                                      <p:to>
                                        <p:strVal val="visible"/>
                                      </p:to>
                                    </p:set>
                                    <p:anim calcmode="lin" valueType="num">
                                      <p:cBhvr>
                                        <p:cTn id="28" dur="500" fill="hold"/>
                                        <p:tgtEl>
                                          <p:spTgt spid="1458180"/>
                                        </p:tgtEl>
                                        <p:attrNameLst>
                                          <p:attrName>ppt_w</p:attrName>
                                        </p:attrNameLst>
                                      </p:cBhvr>
                                      <p:tavLst>
                                        <p:tav tm="0">
                                          <p:val>
                                            <p:fltVal val="0"/>
                                          </p:val>
                                        </p:tav>
                                        <p:tav tm="100000">
                                          <p:val>
                                            <p:strVal val="#ppt_w"/>
                                          </p:val>
                                        </p:tav>
                                      </p:tavLst>
                                    </p:anim>
                                    <p:anim calcmode="lin" valueType="num">
                                      <p:cBhvr>
                                        <p:cTn id="29" dur="500" fill="hold"/>
                                        <p:tgtEl>
                                          <p:spTgt spid="1458180"/>
                                        </p:tgtEl>
                                        <p:attrNameLst>
                                          <p:attrName>ppt_h</p:attrName>
                                        </p:attrNameLst>
                                      </p:cBhvr>
                                      <p:tavLst>
                                        <p:tav tm="0">
                                          <p:val>
                                            <p:strVal val="#ppt_h"/>
                                          </p:val>
                                        </p:tav>
                                        <p:tav tm="100000">
                                          <p:val>
                                            <p:strVal val="#ppt_h"/>
                                          </p:val>
                                        </p:tav>
                                      </p:tavLst>
                                    </p:anim>
                                  </p:childTnLst>
                                </p:cTn>
                              </p:par>
                            </p:childTnLst>
                          </p:cTn>
                        </p:par>
                        <p:par>
                          <p:cTn id="30" fill="hold">
                            <p:stCondLst>
                              <p:cond delay="1500"/>
                            </p:stCondLst>
                            <p:childTnLst>
                              <p:par>
                                <p:cTn id="31" presetID="17" presetClass="entr" presetSubtype="10" fill="hold" grpId="0" nodeType="afterEffect">
                                  <p:stCondLst>
                                    <p:cond delay="0"/>
                                  </p:stCondLst>
                                  <p:childTnLst>
                                    <p:set>
                                      <p:cBhvr>
                                        <p:cTn id="32" dur="1" fill="hold">
                                          <p:stCondLst>
                                            <p:cond delay="0"/>
                                          </p:stCondLst>
                                        </p:cTn>
                                        <p:tgtEl>
                                          <p:spTgt spid="1458181"/>
                                        </p:tgtEl>
                                        <p:attrNameLst>
                                          <p:attrName>style.visibility</p:attrName>
                                        </p:attrNameLst>
                                      </p:cBhvr>
                                      <p:to>
                                        <p:strVal val="visible"/>
                                      </p:to>
                                    </p:set>
                                    <p:anim calcmode="lin" valueType="num">
                                      <p:cBhvr>
                                        <p:cTn id="33" dur="500" fill="hold"/>
                                        <p:tgtEl>
                                          <p:spTgt spid="1458181"/>
                                        </p:tgtEl>
                                        <p:attrNameLst>
                                          <p:attrName>ppt_w</p:attrName>
                                        </p:attrNameLst>
                                      </p:cBhvr>
                                      <p:tavLst>
                                        <p:tav tm="0">
                                          <p:val>
                                            <p:fltVal val="0"/>
                                          </p:val>
                                        </p:tav>
                                        <p:tav tm="100000">
                                          <p:val>
                                            <p:strVal val="#ppt_w"/>
                                          </p:val>
                                        </p:tav>
                                      </p:tavLst>
                                    </p:anim>
                                    <p:anim calcmode="lin" valueType="num">
                                      <p:cBhvr>
                                        <p:cTn id="34" dur="500" fill="hold"/>
                                        <p:tgtEl>
                                          <p:spTgt spid="1458181"/>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17" presetClass="entr" presetSubtype="10" fill="hold" grpId="0" nodeType="afterEffect">
                                  <p:stCondLst>
                                    <p:cond delay="0"/>
                                  </p:stCondLst>
                                  <p:childTnLst>
                                    <p:set>
                                      <p:cBhvr>
                                        <p:cTn id="37" dur="1" fill="hold">
                                          <p:stCondLst>
                                            <p:cond delay="0"/>
                                          </p:stCondLst>
                                        </p:cTn>
                                        <p:tgtEl>
                                          <p:spTgt spid="1458182"/>
                                        </p:tgtEl>
                                        <p:attrNameLst>
                                          <p:attrName>style.visibility</p:attrName>
                                        </p:attrNameLst>
                                      </p:cBhvr>
                                      <p:to>
                                        <p:strVal val="visible"/>
                                      </p:to>
                                    </p:set>
                                    <p:anim calcmode="lin" valueType="num">
                                      <p:cBhvr>
                                        <p:cTn id="38" dur="500" fill="hold"/>
                                        <p:tgtEl>
                                          <p:spTgt spid="1458182"/>
                                        </p:tgtEl>
                                        <p:attrNameLst>
                                          <p:attrName>ppt_w</p:attrName>
                                        </p:attrNameLst>
                                      </p:cBhvr>
                                      <p:tavLst>
                                        <p:tav tm="0">
                                          <p:val>
                                            <p:fltVal val="0"/>
                                          </p:val>
                                        </p:tav>
                                        <p:tav tm="100000">
                                          <p:val>
                                            <p:strVal val="#ppt_w"/>
                                          </p:val>
                                        </p:tav>
                                      </p:tavLst>
                                    </p:anim>
                                    <p:anim calcmode="lin" valueType="num">
                                      <p:cBhvr>
                                        <p:cTn id="39" dur="500" fill="hold"/>
                                        <p:tgtEl>
                                          <p:spTgt spid="1458182"/>
                                        </p:tgtEl>
                                        <p:attrNameLst>
                                          <p:attrName>ppt_h</p:attrName>
                                        </p:attrNameLst>
                                      </p:cBhvr>
                                      <p:tavLst>
                                        <p:tav tm="0">
                                          <p:val>
                                            <p:strVal val="#ppt_h"/>
                                          </p:val>
                                        </p:tav>
                                        <p:tav tm="100000">
                                          <p:val>
                                            <p:strVal val="#ppt_h"/>
                                          </p:val>
                                        </p:tav>
                                      </p:tavLst>
                                    </p:anim>
                                  </p:childTnLst>
                                </p:cTn>
                              </p:par>
                            </p:childTnLst>
                          </p:cTn>
                        </p:par>
                        <p:par>
                          <p:cTn id="40" fill="hold">
                            <p:stCondLst>
                              <p:cond delay="2500"/>
                            </p:stCondLst>
                            <p:childTnLst>
                              <p:par>
                                <p:cTn id="41" presetID="17" presetClass="entr" presetSubtype="10" fill="hold" grpId="0" nodeType="afterEffect">
                                  <p:stCondLst>
                                    <p:cond delay="0"/>
                                  </p:stCondLst>
                                  <p:childTnLst>
                                    <p:set>
                                      <p:cBhvr>
                                        <p:cTn id="42" dur="1" fill="hold">
                                          <p:stCondLst>
                                            <p:cond delay="0"/>
                                          </p:stCondLst>
                                        </p:cTn>
                                        <p:tgtEl>
                                          <p:spTgt spid="1458183"/>
                                        </p:tgtEl>
                                        <p:attrNameLst>
                                          <p:attrName>style.visibility</p:attrName>
                                        </p:attrNameLst>
                                      </p:cBhvr>
                                      <p:to>
                                        <p:strVal val="visible"/>
                                      </p:to>
                                    </p:set>
                                    <p:anim calcmode="lin" valueType="num">
                                      <p:cBhvr>
                                        <p:cTn id="43" dur="500" fill="hold"/>
                                        <p:tgtEl>
                                          <p:spTgt spid="1458183"/>
                                        </p:tgtEl>
                                        <p:attrNameLst>
                                          <p:attrName>ppt_w</p:attrName>
                                        </p:attrNameLst>
                                      </p:cBhvr>
                                      <p:tavLst>
                                        <p:tav tm="0">
                                          <p:val>
                                            <p:fltVal val="0"/>
                                          </p:val>
                                        </p:tav>
                                        <p:tav tm="100000">
                                          <p:val>
                                            <p:strVal val="#ppt_w"/>
                                          </p:val>
                                        </p:tav>
                                      </p:tavLst>
                                    </p:anim>
                                    <p:anim calcmode="lin" valueType="num">
                                      <p:cBhvr>
                                        <p:cTn id="44" dur="500" fill="hold"/>
                                        <p:tgtEl>
                                          <p:spTgt spid="145818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nodeType="clickEffect">
                                  <p:stCondLst>
                                    <p:cond delay="0"/>
                                  </p:stCondLst>
                                  <p:childTnLst>
                                    <p:animMotion origin="layout" path="M 2.77778E-7 -4.44444E-6 L -0.30868 -4.44444E-6 " pathEditMode="relative" rAng="0" ptsTypes="AA">
                                      <p:cBhvr>
                                        <p:cTn id="48" dur="2000" fill="hold"/>
                                        <p:tgtEl>
                                          <p:spTgt spid="3"/>
                                        </p:tgtEl>
                                        <p:attrNameLst>
                                          <p:attrName>ppt_x</p:attrName>
                                          <p:attrName>ppt_y</p:attrName>
                                        </p:attrNameLst>
                                      </p:cBhvr>
                                      <p:rCtr x="-154" y="0"/>
                                    </p:animMotion>
                                  </p:childTnLst>
                                </p:cTn>
                              </p:par>
                              <p:par>
                                <p:cTn id="49" presetID="63" presetClass="path" presetSubtype="0" accel="50000" decel="50000" fill="hold" nodeType="withEffect">
                                  <p:stCondLst>
                                    <p:cond delay="0"/>
                                  </p:stCondLst>
                                  <p:childTnLst>
                                    <p:animMotion origin="layout" path="M 5.55556E-7 -4.44444E-6 L 0.30816 -4.44444E-6 " pathEditMode="relative" rAng="0" ptsTypes="AA">
                                      <p:cBhvr>
                                        <p:cTn id="50" dur="2000" fill="hold"/>
                                        <p:tgtEl>
                                          <p:spTgt spid="2"/>
                                        </p:tgtEl>
                                        <p:attrNameLst>
                                          <p:attrName>ppt_x</p:attrName>
                                          <p:attrName>ppt_y</p:attrName>
                                        </p:attrNameLst>
                                      </p:cBhvr>
                                      <p:rCtr x="154" y="0"/>
                                    </p:animMotion>
                                  </p:childTnLst>
                                </p:cTn>
                              </p:par>
                              <p:par>
                                <p:cTn id="51" presetID="63" presetClass="path" presetSubtype="0" accel="50000" decel="50000" fill="hold" nodeType="withEffect">
                                  <p:stCondLst>
                                    <p:cond delay="0"/>
                                  </p:stCondLst>
                                  <p:childTnLst>
                                    <p:animMotion origin="layout" path="M 3.61111E-6 -2.22222E-6 L 0.18854 -2.22222E-6 " pathEditMode="relative" rAng="0" ptsTypes="AA">
                                      <p:cBhvr>
                                        <p:cTn id="52" dur="2000" fill="hold"/>
                                        <p:tgtEl>
                                          <p:spTgt spid="24"/>
                                        </p:tgtEl>
                                        <p:attrNameLst>
                                          <p:attrName>ppt_x</p:attrName>
                                          <p:attrName>ppt_y</p:attrName>
                                        </p:attrNameLst>
                                      </p:cBhvr>
                                      <p:rCtr x="94" y="0"/>
                                    </p:animMotion>
                                  </p:childTnLst>
                                </p:cTn>
                              </p:par>
                              <p:par>
                                <p:cTn id="53" presetID="35" presetClass="path" presetSubtype="0" accel="50000" decel="50000" fill="hold" nodeType="withEffect">
                                  <p:stCondLst>
                                    <p:cond delay="0"/>
                                  </p:stCondLst>
                                  <p:childTnLst>
                                    <p:animMotion origin="layout" path="M -3.33333E-6 2.59259E-6 L -0.13645 2.59259E-6 " pathEditMode="relative" rAng="0" ptsTypes="AA">
                                      <p:cBhvr>
                                        <p:cTn id="54" dur="2000" fill="hold"/>
                                        <p:tgtEl>
                                          <p:spTgt spid="15"/>
                                        </p:tgtEl>
                                        <p:attrNameLst>
                                          <p:attrName>ppt_x</p:attrName>
                                          <p:attrName>ppt_y</p:attrName>
                                        </p:attrNameLst>
                                      </p:cBhvr>
                                      <p:rCtr x="-68" y="0"/>
                                    </p:animMotion>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0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58179"/>
                                        </p:tgtEl>
                                        <p:attrNameLst>
                                          <p:attrName>style.visibility</p:attrName>
                                        </p:attrNameLst>
                                      </p:cBhvr>
                                      <p:to>
                                        <p:strVal val="visible"/>
                                      </p:to>
                                    </p:set>
                                    <p:animEffect transition="in" filter="fade">
                                      <p:cBhvr>
                                        <p:cTn id="61" dur="500"/>
                                        <p:tgtEl>
                                          <p:spTgt spid="145817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58178"/>
                                        </p:tgtEl>
                                        <p:attrNameLst>
                                          <p:attrName>style.visibility</p:attrName>
                                        </p:attrNameLst>
                                      </p:cBhvr>
                                      <p:to>
                                        <p:strVal val="visible"/>
                                      </p:to>
                                    </p:set>
                                    <p:animEffect transition="in" filter="fade">
                                      <p:cBhvr>
                                        <p:cTn id="64" dur="500"/>
                                        <p:tgtEl>
                                          <p:spTgt spid="1458178"/>
                                        </p:tgtEl>
                                      </p:cBhvr>
                                    </p:animEffect>
                                  </p:childTnLst>
                                </p:cTn>
                              </p:par>
                              <p:par>
                                <p:cTn id="65" presetID="17" presetClass="exit" presetSubtype="10" fill="hold" grpId="1" nodeType="withEffect">
                                  <p:stCondLst>
                                    <p:cond delay="0"/>
                                  </p:stCondLst>
                                  <p:childTnLst>
                                    <p:anim calcmode="lin" valueType="num">
                                      <p:cBhvr>
                                        <p:cTn id="66" dur="1000"/>
                                        <p:tgtEl>
                                          <p:spTgt spid="1458180"/>
                                        </p:tgtEl>
                                        <p:attrNameLst>
                                          <p:attrName>ppt_w</p:attrName>
                                        </p:attrNameLst>
                                      </p:cBhvr>
                                      <p:tavLst>
                                        <p:tav tm="0">
                                          <p:val>
                                            <p:strVal val="ppt_w"/>
                                          </p:val>
                                        </p:tav>
                                        <p:tav tm="100000">
                                          <p:val>
                                            <p:fltVal val="0"/>
                                          </p:val>
                                        </p:tav>
                                      </p:tavLst>
                                    </p:anim>
                                    <p:anim calcmode="lin" valueType="num">
                                      <p:cBhvr>
                                        <p:cTn id="67" dur="1000"/>
                                        <p:tgtEl>
                                          <p:spTgt spid="1458180"/>
                                        </p:tgtEl>
                                        <p:attrNameLst>
                                          <p:attrName>ppt_h</p:attrName>
                                        </p:attrNameLst>
                                      </p:cBhvr>
                                      <p:tavLst>
                                        <p:tav tm="0">
                                          <p:val>
                                            <p:strVal val="ppt_h"/>
                                          </p:val>
                                        </p:tav>
                                        <p:tav tm="100000">
                                          <p:val>
                                            <p:strVal val="ppt_h"/>
                                          </p:val>
                                        </p:tav>
                                      </p:tavLst>
                                    </p:anim>
                                    <p:set>
                                      <p:cBhvr>
                                        <p:cTn id="68" dur="1" fill="hold">
                                          <p:stCondLst>
                                            <p:cond delay="999"/>
                                          </p:stCondLst>
                                        </p:cTn>
                                        <p:tgtEl>
                                          <p:spTgt spid="1458180"/>
                                        </p:tgtEl>
                                        <p:attrNameLst>
                                          <p:attrName>style.visibility</p:attrName>
                                        </p:attrNameLst>
                                      </p:cBhvr>
                                      <p:to>
                                        <p:strVal val="hidden"/>
                                      </p:to>
                                    </p:set>
                                  </p:childTnLst>
                                </p:cTn>
                              </p:par>
                              <p:par>
                                <p:cTn id="69" presetID="17" presetClass="exit" presetSubtype="10" fill="hold" grpId="1" nodeType="withEffect">
                                  <p:stCondLst>
                                    <p:cond delay="0"/>
                                  </p:stCondLst>
                                  <p:childTnLst>
                                    <p:anim calcmode="lin" valueType="num">
                                      <p:cBhvr>
                                        <p:cTn id="70" dur="1000"/>
                                        <p:tgtEl>
                                          <p:spTgt spid="1458181"/>
                                        </p:tgtEl>
                                        <p:attrNameLst>
                                          <p:attrName>ppt_w</p:attrName>
                                        </p:attrNameLst>
                                      </p:cBhvr>
                                      <p:tavLst>
                                        <p:tav tm="0">
                                          <p:val>
                                            <p:strVal val="ppt_w"/>
                                          </p:val>
                                        </p:tav>
                                        <p:tav tm="100000">
                                          <p:val>
                                            <p:fltVal val="0"/>
                                          </p:val>
                                        </p:tav>
                                      </p:tavLst>
                                    </p:anim>
                                    <p:anim calcmode="lin" valueType="num">
                                      <p:cBhvr>
                                        <p:cTn id="71" dur="1000"/>
                                        <p:tgtEl>
                                          <p:spTgt spid="1458181"/>
                                        </p:tgtEl>
                                        <p:attrNameLst>
                                          <p:attrName>ppt_h</p:attrName>
                                        </p:attrNameLst>
                                      </p:cBhvr>
                                      <p:tavLst>
                                        <p:tav tm="0">
                                          <p:val>
                                            <p:strVal val="ppt_h"/>
                                          </p:val>
                                        </p:tav>
                                        <p:tav tm="100000">
                                          <p:val>
                                            <p:strVal val="ppt_h"/>
                                          </p:val>
                                        </p:tav>
                                      </p:tavLst>
                                    </p:anim>
                                    <p:set>
                                      <p:cBhvr>
                                        <p:cTn id="72" dur="1" fill="hold">
                                          <p:stCondLst>
                                            <p:cond delay="999"/>
                                          </p:stCondLst>
                                        </p:cTn>
                                        <p:tgtEl>
                                          <p:spTgt spid="1458181"/>
                                        </p:tgtEl>
                                        <p:attrNameLst>
                                          <p:attrName>style.visibility</p:attrName>
                                        </p:attrNameLst>
                                      </p:cBhvr>
                                      <p:to>
                                        <p:strVal val="hidden"/>
                                      </p:to>
                                    </p:set>
                                  </p:childTnLst>
                                </p:cTn>
                              </p:par>
                              <p:par>
                                <p:cTn id="73" presetID="17" presetClass="exit" presetSubtype="10" fill="hold" grpId="1" nodeType="withEffect">
                                  <p:stCondLst>
                                    <p:cond delay="0"/>
                                  </p:stCondLst>
                                  <p:childTnLst>
                                    <p:anim calcmode="lin" valueType="num">
                                      <p:cBhvr>
                                        <p:cTn id="74" dur="1000"/>
                                        <p:tgtEl>
                                          <p:spTgt spid="1458182"/>
                                        </p:tgtEl>
                                        <p:attrNameLst>
                                          <p:attrName>ppt_w</p:attrName>
                                        </p:attrNameLst>
                                      </p:cBhvr>
                                      <p:tavLst>
                                        <p:tav tm="0">
                                          <p:val>
                                            <p:strVal val="ppt_w"/>
                                          </p:val>
                                        </p:tav>
                                        <p:tav tm="100000">
                                          <p:val>
                                            <p:fltVal val="0"/>
                                          </p:val>
                                        </p:tav>
                                      </p:tavLst>
                                    </p:anim>
                                    <p:anim calcmode="lin" valueType="num">
                                      <p:cBhvr>
                                        <p:cTn id="75" dur="1000"/>
                                        <p:tgtEl>
                                          <p:spTgt spid="1458182"/>
                                        </p:tgtEl>
                                        <p:attrNameLst>
                                          <p:attrName>ppt_h</p:attrName>
                                        </p:attrNameLst>
                                      </p:cBhvr>
                                      <p:tavLst>
                                        <p:tav tm="0">
                                          <p:val>
                                            <p:strVal val="ppt_h"/>
                                          </p:val>
                                        </p:tav>
                                        <p:tav tm="100000">
                                          <p:val>
                                            <p:strVal val="ppt_h"/>
                                          </p:val>
                                        </p:tav>
                                      </p:tavLst>
                                    </p:anim>
                                    <p:set>
                                      <p:cBhvr>
                                        <p:cTn id="76" dur="1" fill="hold">
                                          <p:stCondLst>
                                            <p:cond delay="999"/>
                                          </p:stCondLst>
                                        </p:cTn>
                                        <p:tgtEl>
                                          <p:spTgt spid="1458182"/>
                                        </p:tgtEl>
                                        <p:attrNameLst>
                                          <p:attrName>style.visibility</p:attrName>
                                        </p:attrNameLst>
                                      </p:cBhvr>
                                      <p:to>
                                        <p:strVal val="hidden"/>
                                      </p:to>
                                    </p:set>
                                  </p:childTnLst>
                                </p:cTn>
                              </p:par>
                              <p:par>
                                <p:cTn id="77" presetID="17" presetClass="exit" presetSubtype="10" fill="hold" grpId="1" nodeType="withEffect">
                                  <p:stCondLst>
                                    <p:cond delay="0"/>
                                  </p:stCondLst>
                                  <p:childTnLst>
                                    <p:anim calcmode="lin" valueType="num">
                                      <p:cBhvr>
                                        <p:cTn id="78" dur="1000"/>
                                        <p:tgtEl>
                                          <p:spTgt spid="1458183"/>
                                        </p:tgtEl>
                                        <p:attrNameLst>
                                          <p:attrName>ppt_w</p:attrName>
                                        </p:attrNameLst>
                                      </p:cBhvr>
                                      <p:tavLst>
                                        <p:tav tm="0">
                                          <p:val>
                                            <p:strVal val="ppt_w"/>
                                          </p:val>
                                        </p:tav>
                                        <p:tav tm="100000">
                                          <p:val>
                                            <p:fltVal val="0"/>
                                          </p:val>
                                        </p:tav>
                                      </p:tavLst>
                                    </p:anim>
                                    <p:anim calcmode="lin" valueType="num">
                                      <p:cBhvr>
                                        <p:cTn id="79" dur="1000"/>
                                        <p:tgtEl>
                                          <p:spTgt spid="1458183"/>
                                        </p:tgtEl>
                                        <p:attrNameLst>
                                          <p:attrName>ppt_h</p:attrName>
                                        </p:attrNameLst>
                                      </p:cBhvr>
                                      <p:tavLst>
                                        <p:tav tm="0">
                                          <p:val>
                                            <p:strVal val="ppt_h"/>
                                          </p:val>
                                        </p:tav>
                                        <p:tav tm="100000">
                                          <p:val>
                                            <p:strVal val="ppt_h"/>
                                          </p:val>
                                        </p:tav>
                                      </p:tavLst>
                                    </p:anim>
                                    <p:set>
                                      <p:cBhvr>
                                        <p:cTn id="80" dur="1" fill="hold">
                                          <p:stCondLst>
                                            <p:cond delay="999"/>
                                          </p:stCondLst>
                                        </p:cTn>
                                        <p:tgtEl>
                                          <p:spTgt spid="1458183"/>
                                        </p:tgtEl>
                                        <p:attrNameLst>
                                          <p:attrName>style.visibility</p:attrName>
                                        </p:attrNameLst>
                                      </p:cBhvr>
                                      <p:to>
                                        <p:strVal val="hidden"/>
                                      </p:to>
                                    </p:se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1000"/>
                                        <p:tgtEl>
                                          <p:spTgt spid="4"/>
                                        </p:tgtEl>
                                      </p:cBhvr>
                                    </p:animEffect>
                                    <p:anim calcmode="lin" valueType="num">
                                      <p:cBhvr>
                                        <p:cTn id="85" dur="1000" fill="hold"/>
                                        <p:tgtEl>
                                          <p:spTgt spid="4"/>
                                        </p:tgtEl>
                                        <p:attrNameLst>
                                          <p:attrName>ppt_x</p:attrName>
                                        </p:attrNameLst>
                                      </p:cBhvr>
                                      <p:tavLst>
                                        <p:tav tm="0">
                                          <p:val>
                                            <p:strVal val="#ppt_x"/>
                                          </p:val>
                                        </p:tav>
                                        <p:tav tm="100000">
                                          <p:val>
                                            <p:strVal val="#ppt_x"/>
                                          </p:val>
                                        </p:tav>
                                      </p:tavLst>
                                    </p:anim>
                                    <p:anim calcmode="lin" valueType="num">
                                      <p:cBhvr>
                                        <p:cTn id="86" dur="1000" fill="hold"/>
                                        <p:tgtEl>
                                          <p:spTgt spid="4"/>
                                        </p:tgtEl>
                                        <p:attrNameLst>
                                          <p:attrName>ppt_y</p:attrName>
                                        </p:attrNameLst>
                                      </p:cBhvr>
                                      <p:tavLst>
                                        <p:tav tm="0">
                                          <p:val>
                                            <p:strVal val="#ppt_y-.1"/>
                                          </p:val>
                                        </p:tav>
                                        <p:tav tm="100000">
                                          <p:val>
                                            <p:strVal val="#ppt_y"/>
                                          </p:val>
                                        </p:tav>
                                      </p:tavLst>
                                    </p:anim>
                                  </p:childTnLst>
                                </p:cTn>
                              </p:par>
                              <p:par>
                                <p:cTn id="87" presetID="10" presetClass="exit" presetSubtype="0" fill="hold" nodeType="withEffect">
                                  <p:stCondLst>
                                    <p:cond delay="0"/>
                                  </p:stCondLst>
                                  <p:childTnLst>
                                    <p:animEffect transition="out" filter="fade">
                                      <p:cBhvr>
                                        <p:cTn id="88" dur="2000"/>
                                        <p:tgtEl>
                                          <p:spTgt spid="3"/>
                                        </p:tgtEl>
                                      </p:cBhvr>
                                    </p:animEffect>
                                    <p:set>
                                      <p:cBhvr>
                                        <p:cTn id="89" dur="1" fill="hold">
                                          <p:stCondLst>
                                            <p:cond delay="1999"/>
                                          </p:stCondLst>
                                        </p:cTn>
                                        <p:tgtEl>
                                          <p:spTgt spid="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2"/>
                                        </p:tgtEl>
                                      </p:cBhvr>
                                    </p:animEffect>
                                    <p:set>
                                      <p:cBhvr>
                                        <p:cTn id="92" dur="1" fill="hold">
                                          <p:stCondLst>
                                            <p:cond delay="1999"/>
                                          </p:stCondLst>
                                        </p:cTn>
                                        <p:tgtEl>
                                          <p:spTgt spid="2"/>
                                        </p:tgtEl>
                                        <p:attrNameLst>
                                          <p:attrName>style.visibility</p:attrName>
                                        </p:attrNameLst>
                                      </p:cBhvr>
                                      <p:to>
                                        <p:strVal val="hidden"/>
                                      </p:to>
                                    </p:set>
                                  </p:childTnLst>
                                </p:cTn>
                              </p:par>
                              <p:par>
                                <p:cTn id="93" presetID="42" presetClass="entr" presetSubtype="0" fill="hold" nodeType="with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1000"/>
                                        <p:tgtEl>
                                          <p:spTgt spid="6"/>
                                        </p:tgtEl>
                                      </p:cBhvr>
                                    </p:animEffect>
                                    <p:anim calcmode="lin" valueType="num">
                                      <p:cBhvr>
                                        <p:cTn id="96" dur="1000" fill="hold"/>
                                        <p:tgtEl>
                                          <p:spTgt spid="6"/>
                                        </p:tgtEl>
                                        <p:attrNameLst>
                                          <p:attrName>ppt_x</p:attrName>
                                        </p:attrNameLst>
                                      </p:cBhvr>
                                      <p:tavLst>
                                        <p:tav tm="0">
                                          <p:val>
                                            <p:strVal val="#ppt_x"/>
                                          </p:val>
                                        </p:tav>
                                        <p:tav tm="100000">
                                          <p:val>
                                            <p:strVal val="#ppt_x"/>
                                          </p:val>
                                        </p:tav>
                                      </p:tavLst>
                                    </p:anim>
                                    <p:anim calcmode="lin" valueType="num">
                                      <p:cBhvr>
                                        <p:cTn id="97" dur="1000" fill="hold"/>
                                        <p:tgtEl>
                                          <p:spTgt spid="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fade">
                                      <p:cBhvr>
                                        <p:cTn id="100" dur="1000"/>
                                        <p:tgtEl>
                                          <p:spTgt spid="7"/>
                                        </p:tgtEl>
                                      </p:cBhvr>
                                    </p:animEffect>
                                    <p:anim calcmode="lin" valueType="num">
                                      <p:cBhvr>
                                        <p:cTn id="101" dur="1000" fill="hold"/>
                                        <p:tgtEl>
                                          <p:spTgt spid="7"/>
                                        </p:tgtEl>
                                        <p:attrNameLst>
                                          <p:attrName>ppt_x</p:attrName>
                                        </p:attrNameLst>
                                      </p:cBhvr>
                                      <p:tavLst>
                                        <p:tav tm="0">
                                          <p:val>
                                            <p:strVal val="#ppt_x"/>
                                          </p:val>
                                        </p:tav>
                                        <p:tav tm="100000">
                                          <p:val>
                                            <p:strVal val="#ppt_x"/>
                                          </p:val>
                                        </p:tav>
                                      </p:tavLst>
                                    </p:anim>
                                    <p:anim calcmode="lin" valueType="num">
                                      <p:cBhvr>
                                        <p:cTn id="102" dur="1000" fill="hold"/>
                                        <p:tgtEl>
                                          <p:spTgt spid="7"/>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fade">
                                      <p:cBhvr>
                                        <p:cTn id="105" dur="1000"/>
                                        <p:tgtEl>
                                          <p:spTgt spid="9"/>
                                        </p:tgtEl>
                                      </p:cBhvr>
                                    </p:animEffect>
                                    <p:anim calcmode="lin" valueType="num">
                                      <p:cBhvr>
                                        <p:cTn id="106" dur="1000" fill="hold"/>
                                        <p:tgtEl>
                                          <p:spTgt spid="9"/>
                                        </p:tgtEl>
                                        <p:attrNameLst>
                                          <p:attrName>ppt_x</p:attrName>
                                        </p:attrNameLst>
                                      </p:cBhvr>
                                      <p:tavLst>
                                        <p:tav tm="0">
                                          <p:val>
                                            <p:strVal val="#ppt_x"/>
                                          </p:val>
                                        </p:tav>
                                        <p:tav tm="100000">
                                          <p:val>
                                            <p:strVal val="#ppt_x"/>
                                          </p:val>
                                        </p:tav>
                                      </p:tavLst>
                                    </p:anim>
                                    <p:anim calcmode="lin" valueType="num">
                                      <p:cBhvr>
                                        <p:cTn id="107" dur="1000" fill="hold"/>
                                        <p:tgtEl>
                                          <p:spTgt spid="9"/>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fade">
                                      <p:cBhvr>
                                        <p:cTn id="110" dur="1000"/>
                                        <p:tgtEl>
                                          <p:spTgt spid="11"/>
                                        </p:tgtEl>
                                      </p:cBhvr>
                                    </p:animEffect>
                                    <p:anim calcmode="lin" valueType="num">
                                      <p:cBhvr>
                                        <p:cTn id="111" dur="1000" fill="hold"/>
                                        <p:tgtEl>
                                          <p:spTgt spid="11"/>
                                        </p:tgtEl>
                                        <p:attrNameLst>
                                          <p:attrName>ppt_x</p:attrName>
                                        </p:attrNameLst>
                                      </p:cBhvr>
                                      <p:tavLst>
                                        <p:tav tm="0">
                                          <p:val>
                                            <p:strVal val="#ppt_x"/>
                                          </p:val>
                                        </p:tav>
                                        <p:tav tm="100000">
                                          <p:val>
                                            <p:strVal val="#ppt_x"/>
                                          </p:val>
                                        </p:tav>
                                      </p:tavLst>
                                    </p:anim>
                                    <p:anim calcmode="lin" valueType="num">
                                      <p:cBhvr>
                                        <p:cTn id="112" dur="1000" fill="hold"/>
                                        <p:tgtEl>
                                          <p:spTgt spid="11"/>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0"/>
                                        <p:tgtEl>
                                          <p:spTgt spid="13"/>
                                        </p:tgtEl>
                                      </p:cBhvr>
                                    </p:animEffect>
                                    <p:anim calcmode="lin" valueType="num">
                                      <p:cBhvr>
                                        <p:cTn id="116" dur="1000" fill="hold"/>
                                        <p:tgtEl>
                                          <p:spTgt spid="13"/>
                                        </p:tgtEl>
                                        <p:attrNameLst>
                                          <p:attrName>ppt_x</p:attrName>
                                        </p:attrNameLst>
                                      </p:cBhvr>
                                      <p:tavLst>
                                        <p:tav tm="0">
                                          <p:val>
                                            <p:strVal val="#ppt_x"/>
                                          </p:val>
                                        </p:tav>
                                        <p:tav tm="100000">
                                          <p:val>
                                            <p:strVal val="#ppt_x"/>
                                          </p:val>
                                        </p:tav>
                                      </p:tavLst>
                                    </p:anim>
                                    <p:anim calcmode="lin" valueType="num">
                                      <p:cBhvr>
                                        <p:cTn id="1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78" grpId="0" animBg="1"/>
      <p:bldP spid="1458179" grpId="0" animBg="1"/>
      <p:bldP spid="1458180" grpId="0" animBg="1"/>
      <p:bldP spid="1458180" grpId="1" animBg="1"/>
      <p:bldP spid="1458181" grpId="0" animBg="1"/>
      <p:bldP spid="1458181" grpId="1" animBg="1"/>
      <p:bldP spid="1458182" grpId="0" animBg="1"/>
      <p:bldP spid="1458182" grpId="1" animBg="1"/>
      <p:bldP spid="1458183" grpId="0" animBg="1"/>
      <p:bldP spid="145818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5" descr="ASR 1006 Angled View Hi-Res image"/>
          <p:cNvPicPr>
            <a:picLocks noChangeAspect="1" noChangeArrowheads="1"/>
          </p:cNvPicPr>
          <p:nvPr/>
        </p:nvPicPr>
        <p:blipFill>
          <a:blip r:embed="rId3"/>
          <a:srcRect/>
          <a:stretch>
            <a:fillRect/>
          </a:stretch>
        </p:blipFill>
        <p:spPr bwMode="auto">
          <a:xfrm>
            <a:off x="3906838" y="2646363"/>
            <a:ext cx="1974850" cy="1441450"/>
          </a:xfrm>
          <a:prstGeom prst="rect">
            <a:avLst/>
          </a:prstGeom>
          <a:noFill/>
          <a:ln w="9525">
            <a:noFill/>
            <a:miter lim="800000"/>
            <a:headEnd/>
            <a:tailEnd/>
          </a:ln>
        </p:spPr>
      </p:pic>
      <p:sp>
        <p:nvSpPr>
          <p:cNvPr id="15363" name="Rectangle 3"/>
          <p:cNvSpPr>
            <a:spLocks noChangeArrowheads="1"/>
          </p:cNvSpPr>
          <p:nvPr/>
        </p:nvSpPr>
        <p:spPr bwMode="auto">
          <a:xfrm>
            <a:off x="0" y="3659188"/>
            <a:ext cx="9144000" cy="3198812"/>
          </a:xfrm>
          <a:prstGeom prst="rect">
            <a:avLst/>
          </a:prstGeom>
          <a:gradFill rotWithShape="1">
            <a:gsLst>
              <a:gs pos="0">
                <a:srgbClr val="2C2C2F">
                  <a:alpha val="12999"/>
                </a:srgbClr>
              </a:gs>
              <a:gs pos="100000">
                <a:srgbClr val="5F5F65"/>
              </a:gs>
            </a:gsLst>
            <a:lin ang="5400000" scaled="1"/>
          </a:gradFill>
          <a:ln w="9525" algn="ctr">
            <a:noFill/>
            <a:miter lim="800000"/>
            <a:headEnd/>
            <a:tailEnd/>
          </a:ln>
        </p:spPr>
        <p:txBody>
          <a:bodyPr wrap="none" lIns="73025" tIns="36511" rIns="73025" bIns="36511" anchor="ctr"/>
          <a:lstStyle/>
          <a:p>
            <a:endParaRPr lang="en-US"/>
          </a:p>
        </p:txBody>
      </p:sp>
      <p:sp>
        <p:nvSpPr>
          <p:cNvPr id="15364" name="Freeform 4"/>
          <p:cNvSpPr>
            <a:spLocks/>
          </p:cNvSpPr>
          <p:nvPr/>
        </p:nvSpPr>
        <p:spPr bwMode="auto">
          <a:xfrm>
            <a:off x="3495675" y="1422400"/>
            <a:ext cx="666750" cy="5248275"/>
          </a:xfrm>
          <a:custGeom>
            <a:avLst/>
            <a:gdLst>
              <a:gd name="T0" fmla="*/ 0 w 420"/>
              <a:gd name="T1" fmla="*/ 0 h 2424"/>
              <a:gd name="T2" fmla="*/ 420 w 420"/>
              <a:gd name="T3" fmla="*/ 600 h 2424"/>
              <a:gd name="T4" fmla="*/ 420 w 420"/>
              <a:gd name="T5" fmla="*/ 1896 h 2424"/>
              <a:gd name="T6" fmla="*/ 0 w 420"/>
              <a:gd name="T7" fmla="*/ 2424 h 2424"/>
              <a:gd name="T8" fmla="*/ 0 w 420"/>
              <a:gd name="T9" fmla="*/ 0 h 2424"/>
              <a:gd name="T10" fmla="*/ 0 60000 65536"/>
              <a:gd name="T11" fmla="*/ 0 60000 65536"/>
              <a:gd name="T12" fmla="*/ 0 60000 65536"/>
              <a:gd name="T13" fmla="*/ 0 60000 65536"/>
              <a:gd name="T14" fmla="*/ 0 60000 65536"/>
              <a:gd name="T15" fmla="*/ 0 w 420"/>
              <a:gd name="T16" fmla="*/ 0 h 2424"/>
              <a:gd name="T17" fmla="*/ 420 w 420"/>
              <a:gd name="T18" fmla="*/ 2424 h 2424"/>
            </a:gdLst>
            <a:ahLst/>
            <a:cxnLst>
              <a:cxn ang="T10">
                <a:pos x="T0" y="T1"/>
              </a:cxn>
              <a:cxn ang="T11">
                <a:pos x="T2" y="T3"/>
              </a:cxn>
              <a:cxn ang="T12">
                <a:pos x="T4" y="T5"/>
              </a:cxn>
              <a:cxn ang="T13">
                <a:pos x="T6" y="T7"/>
              </a:cxn>
              <a:cxn ang="T14">
                <a:pos x="T8" y="T9"/>
              </a:cxn>
            </a:cxnLst>
            <a:rect l="T15" t="T16" r="T17" b="T18"/>
            <a:pathLst>
              <a:path w="420" h="2424">
                <a:moveTo>
                  <a:pt x="0" y="0"/>
                </a:moveTo>
                <a:lnTo>
                  <a:pt x="420" y="600"/>
                </a:lnTo>
                <a:lnTo>
                  <a:pt x="420" y="1896"/>
                </a:lnTo>
                <a:lnTo>
                  <a:pt x="0" y="2424"/>
                </a:lnTo>
                <a:lnTo>
                  <a:pt x="0" y="0"/>
                </a:lnTo>
                <a:close/>
              </a:path>
            </a:pathLst>
          </a:custGeom>
          <a:gradFill rotWithShape="1">
            <a:gsLst>
              <a:gs pos="0">
                <a:srgbClr val="47B0D5"/>
              </a:gs>
              <a:gs pos="100000">
                <a:srgbClr val="215163">
                  <a:alpha val="0"/>
                </a:srgbClr>
              </a:gs>
            </a:gsLst>
            <a:lin ang="0" scaled="1"/>
          </a:gradFill>
          <a:ln w="9525">
            <a:noFill/>
            <a:round/>
            <a:headEnd/>
            <a:tailEnd/>
          </a:ln>
        </p:spPr>
        <p:txBody>
          <a:bodyPr lIns="82124" tIns="41061" rIns="82124" bIns="41061" anchor="ctr">
            <a:spAutoFit/>
          </a:bodyPr>
          <a:lstStyle/>
          <a:p>
            <a:endParaRPr lang="en-US"/>
          </a:p>
        </p:txBody>
      </p:sp>
      <p:sp>
        <p:nvSpPr>
          <p:cNvPr id="15365" name="Rectangle 5"/>
          <p:cNvSpPr>
            <a:spLocks noChangeArrowheads="1"/>
          </p:cNvSpPr>
          <p:nvPr/>
        </p:nvSpPr>
        <p:spPr bwMode="auto">
          <a:xfrm>
            <a:off x="0" y="6662738"/>
            <a:ext cx="9144000" cy="36512"/>
          </a:xfrm>
          <a:prstGeom prst="rect">
            <a:avLst/>
          </a:prstGeom>
          <a:gradFill rotWithShape="1">
            <a:gsLst>
              <a:gs pos="0">
                <a:srgbClr val="84848C"/>
              </a:gs>
              <a:gs pos="100000">
                <a:srgbClr val="3D3D41">
                  <a:alpha val="26999"/>
                </a:srgbClr>
              </a:gs>
            </a:gsLst>
            <a:lin ang="2700000" scaled="1"/>
          </a:gradFill>
          <a:ln w="9525" algn="ctr">
            <a:noFill/>
            <a:miter lim="800000"/>
            <a:headEnd/>
            <a:tailEnd/>
          </a:ln>
        </p:spPr>
        <p:txBody>
          <a:bodyPr wrap="none" lIns="82124" tIns="41061" rIns="82124" bIns="41061" anchor="ctr"/>
          <a:lstStyle/>
          <a:p>
            <a:endParaRPr lang="en-US"/>
          </a:p>
        </p:txBody>
      </p:sp>
      <p:sp>
        <p:nvSpPr>
          <p:cNvPr id="15366" name="Rectangle 6"/>
          <p:cNvSpPr>
            <a:spLocks noGrp="1" noChangeArrowheads="1"/>
          </p:cNvSpPr>
          <p:nvPr>
            <p:ph type="title"/>
          </p:nvPr>
        </p:nvSpPr>
        <p:spPr>
          <a:xfrm>
            <a:off x="365125" y="0"/>
            <a:ext cx="8145463" cy="838200"/>
          </a:xfrm>
        </p:spPr>
        <p:txBody>
          <a:bodyPr/>
          <a:lstStyle/>
          <a:p>
            <a:pPr eaLnBrk="1" hangingPunct="1"/>
            <a:r>
              <a:rPr lang="en-US" smtClean="0"/>
              <a:t>Investment Enhancement Delivered</a:t>
            </a:r>
            <a:endParaRPr lang="en-US" sz="2800" smtClean="0"/>
          </a:p>
        </p:txBody>
      </p:sp>
      <p:graphicFrame>
        <p:nvGraphicFramePr>
          <p:cNvPr id="1452118" name="Group 86"/>
          <p:cNvGraphicFramePr>
            <a:graphicFrameLocks noGrp="1"/>
          </p:cNvGraphicFramePr>
          <p:nvPr/>
        </p:nvGraphicFramePr>
        <p:xfrm>
          <a:off x="266700" y="1422400"/>
          <a:ext cx="3333243" cy="5248023"/>
        </p:xfrm>
        <a:graphic>
          <a:graphicData uri="http://schemas.openxmlformats.org/drawingml/2006/table">
            <a:tbl>
              <a:tblPr/>
              <a:tblGrid>
                <a:gridCol w="2401888"/>
                <a:gridCol w="189992"/>
                <a:gridCol w="741363"/>
              </a:tblGrid>
              <a:tr h="509588">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ASR 1006 Chassis</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5%</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r>
              <a:tr h="520700">
                <a:tc>
                  <a:txBody>
                    <a:bodyPr/>
                    <a:lstStyle/>
                    <a:p>
                      <a:pPr marL="0" marR="0" lvl="0" indent="0" algn="l"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RP1 Route Processor </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4%</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r>
              <a:tr h="51911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ESP-10G Processor</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9%</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r>
              <a:tr h="520700">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3 SIP Modules</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8%</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r>
              <a:tr h="53181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2 10x1 GE SPA &amp;         2 1x10 GE SPA</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30%</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r>
              <a:tr h="51911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6 8x10/100 FE SPA</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30%</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r>
              <a:tr h="533400">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Optics</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r>
              <a:tr h="533400">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Advanced Ent. Software</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3%</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r>
              <a:tr h="533400">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tx1"/>
                          </a:solidFill>
                          <a:effectLst/>
                          <a:latin typeface="Arial" charset="0"/>
                        </a:rPr>
                        <a:t>Security + FPI License</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rPr>
                        <a:t>8%</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15F85"/>
                    </a:solidFill>
                  </a:tcPr>
                </a:tc>
              </a:tr>
              <a:tr h="51911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bg1"/>
                          </a:solidFill>
                          <a:effectLst/>
                          <a:latin typeface="Arial" charset="0"/>
                        </a:rPr>
                        <a:t>Investment</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7B0D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7B0D5"/>
                    </a:solidFill>
                  </a:tcPr>
                </a:tc>
                <a:tc>
                  <a:txBody>
                    <a:bodyPr/>
                    <a:lstStyle/>
                    <a:p>
                      <a:pPr marL="0" marR="0" lvl="0" indent="0" algn="r" defTabSz="814388"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Arial" charset="0"/>
                        </a:rPr>
                        <a:t>100%</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47B0D5"/>
                    </a:solidFill>
                  </a:tcPr>
                </a:tc>
              </a:tr>
            </a:tbl>
          </a:graphicData>
        </a:graphic>
      </p:graphicFrame>
      <p:sp>
        <p:nvSpPr>
          <p:cNvPr id="15412" name="Line 44"/>
          <p:cNvSpPr>
            <a:spLocks noChangeShapeType="1"/>
          </p:cNvSpPr>
          <p:nvPr/>
        </p:nvSpPr>
        <p:spPr bwMode="auto">
          <a:xfrm>
            <a:off x="4356100" y="1096963"/>
            <a:ext cx="0" cy="523875"/>
          </a:xfrm>
          <a:prstGeom prst="line">
            <a:avLst/>
          </a:prstGeom>
          <a:noFill/>
          <a:ln w="28575" cap="sq">
            <a:noFill/>
            <a:round/>
            <a:headEnd/>
            <a:tailEnd/>
          </a:ln>
        </p:spPr>
        <p:txBody>
          <a:bodyPr lIns="82124" tIns="41061" rIns="82124" bIns="41061"/>
          <a:lstStyle/>
          <a:p>
            <a:endParaRPr lang="en-US"/>
          </a:p>
        </p:txBody>
      </p:sp>
      <p:sp>
        <p:nvSpPr>
          <p:cNvPr id="15413" name="Line 45"/>
          <p:cNvSpPr>
            <a:spLocks noChangeShapeType="1"/>
          </p:cNvSpPr>
          <p:nvPr/>
        </p:nvSpPr>
        <p:spPr bwMode="auto">
          <a:xfrm>
            <a:off x="7575550" y="1096963"/>
            <a:ext cx="0" cy="523875"/>
          </a:xfrm>
          <a:prstGeom prst="line">
            <a:avLst/>
          </a:prstGeom>
          <a:noFill/>
          <a:ln w="28575" cap="sq">
            <a:noFill/>
            <a:round/>
            <a:headEnd/>
            <a:tailEnd/>
          </a:ln>
        </p:spPr>
        <p:txBody>
          <a:bodyPr lIns="82124" tIns="41061" rIns="82124" bIns="41061"/>
          <a:lstStyle/>
          <a:p>
            <a:endParaRPr lang="en-US"/>
          </a:p>
        </p:txBody>
      </p:sp>
      <p:sp>
        <p:nvSpPr>
          <p:cNvPr id="15414" name="Text Box 46"/>
          <p:cNvSpPr txBox="1">
            <a:spLocks noChangeArrowheads="1"/>
          </p:cNvSpPr>
          <p:nvPr/>
        </p:nvSpPr>
        <p:spPr bwMode="auto">
          <a:xfrm>
            <a:off x="3778250" y="1947863"/>
            <a:ext cx="2406650" cy="514350"/>
          </a:xfrm>
          <a:prstGeom prst="rect">
            <a:avLst/>
          </a:prstGeom>
          <a:noFill/>
          <a:ln w="38100" algn="ctr">
            <a:noFill/>
            <a:miter lim="800000"/>
            <a:headEnd/>
            <a:tailEnd/>
          </a:ln>
        </p:spPr>
        <p:txBody>
          <a:bodyPr lIns="73025" tIns="36512" rIns="73025" bIns="36512">
            <a:spAutoFit/>
          </a:bodyPr>
          <a:lstStyle/>
          <a:p>
            <a:pPr>
              <a:spcBef>
                <a:spcPct val="20000"/>
              </a:spcBef>
            </a:pPr>
            <a:r>
              <a:rPr lang="en-US" sz="1600" b="1" baseline="0"/>
              <a:t>Cisco ASR 1000 Series with ESP-20G</a:t>
            </a:r>
          </a:p>
        </p:txBody>
      </p:sp>
      <p:sp>
        <p:nvSpPr>
          <p:cNvPr id="1452079" name="Rectangle 47"/>
          <p:cNvSpPr>
            <a:spLocks noChangeArrowheads="1"/>
          </p:cNvSpPr>
          <p:nvPr/>
        </p:nvSpPr>
        <p:spPr bwMode="auto">
          <a:xfrm>
            <a:off x="3816350" y="5664200"/>
            <a:ext cx="5327650" cy="855663"/>
          </a:xfrm>
          <a:prstGeom prst="rect">
            <a:avLst/>
          </a:prstGeom>
          <a:noFill/>
          <a:ln w="9525">
            <a:noFill/>
            <a:miter lim="800000"/>
            <a:headEnd/>
            <a:tailEnd/>
          </a:ln>
        </p:spPr>
        <p:txBody>
          <a:bodyPr lIns="82124" tIns="41061" rIns="82124" bIns="41061" anchor="ctr"/>
          <a:lstStyle/>
          <a:p>
            <a:pPr defTabSz="814388">
              <a:spcBef>
                <a:spcPct val="20000"/>
              </a:spcBef>
              <a:tabLst>
                <a:tab pos="4459288" algn="l"/>
              </a:tabLst>
            </a:pPr>
            <a:r>
              <a:rPr lang="en-US" sz="2000" baseline="0">
                <a:solidFill>
                  <a:srgbClr val="FFFF00"/>
                </a:solidFill>
              </a:rPr>
              <a:t>Doubles the performance for Advanced WAN Services with &lt;10% investment upgrade</a:t>
            </a:r>
          </a:p>
        </p:txBody>
      </p:sp>
      <p:grpSp>
        <p:nvGrpSpPr>
          <p:cNvPr id="2" name="Group 84"/>
          <p:cNvGrpSpPr>
            <a:grpSpLocks/>
          </p:cNvGrpSpPr>
          <p:nvPr/>
        </p:nvGrpSpPr>
        <p:grpSpPr bwMode="auto">
          <a:xfrm>
            <a:off x="6537325" y="2624138"/>
            <a:ext cx="2573338" cy="2895600"/>
            <a:chOff x="4118" y="1485"/>
            <a:chExt cx="1621" cy="1824"/>
          </a:xfrm>
        </p:grpSpPr>
        <p:sp>
          <p:nvSpPr>
            <p:cNvPr id="15432" name="Text Box 49"/>
            <p:cNvSpPr txBox="1">
              <a:spLocks noChangeArrowheads="1"/>
            </p:cNvSpPr>
            <p:nvPr/>
          </p:nvSpPr>
          <p:spPr bwMode="auto">
            <a:xfrm>
              <a:off x="4301" y="1485"/>
              <a:ext cx="1283" cy="497"/>
            </a:xfrm>
            <a:prstGeom prst="rect">
              <a:avLst/>
            </a:prstGeom>
            <a:noFill/>
            <a:ln w="38100" algn="ctr">
              <a:noFill/>
              <a:miter lim="800000"/>
              <a:headEnd/>
              <a:tailEnd/>
            </a:ln>
          </p:spPr>
          <p:txBody>
            <a:bodyPr lIns="73025" tIns="36512" rIns="73025" bIns="36512">
              <a:spAutoFit/>
            </a:bodyPr>
            <a:lstStyle/>
            <a:p>
              <a:pPr>
                <a:spcBef>
                  <a:spcPct val="20000"/>
                </a:spcBef>
              </a:pPr>
              <a:r>
                <a:rPr lang="en-US" sz="1600" b="1" baseline="0"/>
                <a:t>Upgrade to </a:t>
              </a:r>
              <a:r>
                <a:rPr lang="en-US" sz="1800" b="1" baseline="0">
                  <a:solidFill>
                    <a:srgbClr val="FC8932"/>
                  </a:solidFill>
                </a:rPr>
                <a:t>ESP-20G</a:t>
              </a:r>
              <a:r>
                <a:rPr lang="en-US" sz="1600" b="1" baseline="0"/>
                <a:t> Forwarding Processor</a:t>
              </a:r>
              <a:endParaRPr lang="en-US" sz="1800" b="1" baseline="0">
                <a:solidFill>
                  <a:srgbClr val="FC8932"/>
                </a:solidFill>
              </a:endParaRPr>
            </a:p>
          </p:txBody>
        </p:sp>
        <p:sp>
          <p:nvSpPr>
            <p:cNvPr id="15433" name="Rectangle 53"/>
            <p:cNvSpPr>
              <a:spLocks noChangeArrowheads="1"/>
            </p:cNvSpPr>
            <p:nvPr/>
          </p:nvSpPr>
          <p:spPr bwMode="auto">
            <a:xfrm>
              <a:off x="4118" y="2840"/>
              <a:ext cx="1621" cy="469"/>
            </a:xfrm>
            <a:prstGeom prst="rect">
              <a:avLst/>
            </a:prstGeom>
            <a:noFill/>
            <a:ln w="9525" algn="ctr">
              <a:noFill/>
              <a:miter lim="800000"/>
              <a:headEnd/>
              <a:tailEnd/>
            </a:ln>
          </p:spPr>
          <p:txBody>
            <a:bodyPr lIns="82124" tIns="41061" rIns="82124" bIns="41061">
              <a:spAutoFit/>
            </a:bodyPr>
            <a:lstStyle/>
            <a:p>
              <a:pPr defTabSz="814388">
                <a:spcBef>
                  <a:spcPct val="20000"/>
                </a:spcBef>
              </a:pPr>
              <a:r>
                <a:rPr lang="en-US" sz="1600" b="1" baseline="0">
                  <a:solidFill>
                    <a:srgbClr val="FFFF00"/>
                  </a:solidFill>
                </a:rPr>
                <a:t>&gt; 90% of Initial </a:t>
              </a:r>
              <a:br>
                <a:rPr lang="en-US" sz="1600" b="1" baseline="0">
                  <a:solidFill>
                    <a:srgbClr val="FFFF00"/>
                  </a:solidFill>
                </a:rPr>
              </a:br>
              <a:r>
                <a:rPr lang="en-US" sz="1600" b="1" baseline="0">
                  <a:solidFill>
                    <a:srgbClr val="FFFF00"/>
                  </a:solidFill>
                </a:rPr>
                <a:t>Investment Is</a:t>
              </a:r>
              <a:br>
                <a:rPr lang="en-US" sz="1600" b="1" baseline="0">
                  <a:solidFill>
                    <a:srgbClr val="FFFF00"/>
                  </a:solidFill>
                </a:rPr>
              </a:br>
              <a:r>
                <a:rPr lang="en-US" sz="1600" b="1" baseline="0">
                  <a:solidFill>
                    <a:srgbClr val="FFFF00"/>
                  </a:solidFill>
                </a:rPr>
                <a:t>Maintained!</a:t>
              </a:r>
            </a:p>
          </p:txBody>
        </p:sp>
      </p:grpSp>
      <p:graphicFrame>
        <p:nvGraphicFramePr>
          <p:cNvPr id="1452087" name="Group 55"/>
          <p:cNvGraphicFramePr>
            <a:graphicFrameLocks noGrp="1"/>
          </p:cNvGraphicFramePr>
          <p:nvPr/>
        </p:nvGraphicFramePr>
        <p:xfrm>
          <a:off x="277813" y="2452688"/>
          <a:ext cx="3322130" cy="519113"/>
        </p:xfrm>
        <a:graphic>
          <a:graphicData uri="http://schemas.openxmlformats.org/drawingml/2006/table">
            <a:tbl>
              <a:tblPr/>
              <a:tblGrid>
                <a:gridCol w="2393950"/>
                <a:gridCol w="189992"/>
                <a:gridCol w="738188"/>
              </a:tblGrid>
              <a:tr h="519113">
                <a:tc>
                  <a:txBody>
                    <a:bodyPr/>
                    <a:lstStyle/>
                    <a:p>
                      <a:pPr marL="0" marR="0" lvl="0" indent="0" algn="l"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bg1"/>
                          </a:solidFill>
                          <a:effectLst/>
                          <a:latin typeface="Arial" charset="0"/>
                        </a:rPr>
                        <a:t>ESP-20G Processor</a:t>
                      </a:r>
                    </a:p>
                  </a:txBody>
                  <a:tcPr marL="82296" marR="82296" marT="36576" marB="3657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bg1"/>
                          </a:solidFill>
                          <a:effectLst/>
                          <a:latin typeface="Arial" charset="0"/>
                        </a:rPr>
                        <a:t>=</a:t>
                      </a:r>
                    </a:p>
                  </a:txBody>
                  <a:tcPr marL="82296" marR="82296" marT="36576" marB="36576" anchor="ctr" horzOverflow="overflow">
                    <a:lnL w="28575" cap="flat" cmpd="sng" algn="ctr">
                      <a:solidFill>
                        <a:schemeClr val="bg1"/>
                      </a:solidFill>
                      <a:prstDash val="solid"/>
                      <a:round/>
                      <a:headEnd type="none" w="med" len="med"/>
                      <a:tailEnd type="none" w="med" len="med"/>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814388" rtl="0" eaLnBrk="0" fontAlgn="base" latinLnBrk="0" hangingPunct="0">
                        <a:lnSpc>
                          <a:spcPct val="95000"/>
                        </a:lnSpc>
                        <a:spcBef>
                          <a:spcPct val="50000"/>
                        </a:spcBef>
                        <a:spcAft>
                          <a:spcPct val="0"/>
                        </a:spcAft>
                        <a:buClr>
                          <a:schemeClr val="tx2"/>
                        </a:buClr>
                        <a:buSzPct val="100000"/>
                        <a:buFont typeface="Wingdings" pitchFamily="2" charset="2"/>
                        <a:buNone/>
                        <a:tabLst/>
                      </a:pPr>
                      <a:r>
                        <a:rPr kumimoji="0" lang="en-US" sz="1600" b="1" i="0" u="none" strike="noStrike" cap="none" normalizeH="0" baseline="0" smtClean="0">
                          <a:ln>
                            <a:noFill/>
                          </a:ln>
                          <a:solidFill>
                            <a:schemeClr val="bg1"/>
                          </a:solidFill>
                          <a:effectLst/>
                          <a:latin typeface="Arial" charset="0"/>
                        </a:rPr>
                        <a:t>9%</a:t>
                      </a:r>
                    </a:p>
                  </a:txBody>
                  <a:tcPr marL="82296" marR="82296" marT="36576" marB="36576" anchor="ctr" horzOverflow="overflow">
                    <a:lnL>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FF00"/>
                    </a:solidFill>
                  </a:tcPr>
                </a:tc>
              </a:tr>
            </a:tbl>
          </a:graphicData>
        </a:graphic>
      </p:graphicFrame>
      <p:sp>
        <p:nvSpPr>
          <p:cNvPr id="15426" name="Text Box 64"/>
          <p:cNvSpPr txBox="1">
            <a:spLocks noChangeArrowheads="1"/>
          </p:cNvSpPr>
          <p:nvPr/>
        </p:nvSpPr>
        <p:spPr bwMode="auto">
          <a:xfrm>
            <a:off x="365125" y="1001713"/>
            <a:ext cx="3027363" cy="420687"/>
          </a:xfrm>
          <a:prstGeom prst="rect">
            <a:avLst/>
          </a:prstGeom>
          <a:noFill/>
          <a:ln w="9525" algn="ctr">
            <a:noFill/>
            <a:miter lim="800000"/>
            <a:headEnd/>
            <a:tailEnd/>
          </a:ln>
        </p:spPr>
        <p:txBody>
          <a:bodyPr wrap="none">
            <a:spAutoFit/>
          </a:bodyPr>
          <a:lstStyle/>
          <a:p>
            <a:pPr defTabSz="814388"/>
            <a:r>
              <a:rPr lang="en-US" sz="2400" b="1" baseline="0"/>
              <a:t>Original Investment</a:t>
            </a:r>
          </a:p>
        </p:txBody>
      </p:sp>
      <p:grpSp>
        <p:nvGrpSpPr>
          <p:cNvPr id="3" name="Group 85"/>
          <p:cNvGrpSpPr>
            <a:grpSpLocks/>
          </p:cNvGrpSpPr>
          <p:nvPr/>
        </p:nvGrpSpPr>
        <p:grpSpPr bwMode="auto">
          <a:xfrm>
            <a:off x="4205288" y="3413125"/>
            <a:ext cx="4764087" cy="1328738"/>
            <a:chOff x="2649" y="1982"/>
            <a:chExt cx="3001" cy="837"/>
          </a:xfrm>
        </p:grpSpPr>
        <p:grpSp>
          <p:nvGrpSpPr>
            <p:cNvPr id="15428" name="Group 50"/>
            <p:cNvGrpSpPr>
              <a:grpSpLocks/>
            </p:cNvGrpSpPr>
            <p:nvPr/>
          </p:nvGrpSpPr>
          <p:grpSpPr bwMode="auto">
            <a:xfrm>
              <a:off x="2649" y="2047"/>
              <a:ext cx="1702" cy="570"/>
              <a:chOff x="2562" y="2239"/>
              <a:chExt cx="1779" cy="570"/>
            </a:xfrm>
          </p:grpSpPr>
          <p:sp>
            <p:nvSpPr>
              <p:cNvPr id="15430" name="Rectangle 51"/>
              <p:cNvSpPr>
                <a:spLocks noChangeArrowheads="1"/>
              </p:cNvSpPr>
              <p:nvPr/>
            </p:nvSpPr>
            <p:spPr bwMode="auto">
              <a:xfrm>
                <a:off x="2562" y="2281"/>
                <a:ext cx="1062" cy="82"/>
              </a:xfrm>
              <a:prstGeom prst="rect">
                <a:avLst/>
              </a:prstGeom>
              <a:noFill/>
              <a:ln w="25400" algn="ctr">
                <a:solidFill>
                  <a:srgbClr val="FFFF00"/>
                </a:solidFill>
                <a:miter lim="800000"/>
                <a:headEnd/>
                <a:tailEnd/>
              </a:ln>
            </p:spPr>
            <p:txBody>
              <a:bodyPr lIns="82124" tIns="41061" rIns="82124" bIns="41061" anchor="ctr">
                <a:spAutoFit/>
              </a:bodyPr>
              <a:lstStyle/>
              <a:p>
                <a:endParaRPr lang="en-US"/>
              </a:p>
            </p:txBody>
          </p:sp>
          <p:sp>
            <p:nvSpPr>
              <p:cNvPr id="15431" name="Freeform 52"/>
              <p:cNvSpPr>
                <a:spLocks/>
              </p:cNvSpPr>
              <p:nvPr/>
            </p:nvSpPr>
            <p:spPr bwMode="auto">
              <a:xfrm>
                <a:off x="3627" y="2239"/>
                <a:ext cx="714" cy="570"/>
              </a:xfrm>
              <a:custGeom>
                <a:avLst/>
                <a:gdLst>
                  <a:gd name="T0" fmla="*/ 554 w 714"/>
                  <a:gd name="T1" fmla="*/ 0 h 570"/>
                  <a:gd name="T2" fmla="*/ 0 w 714"/>
                  <a:gd name="T3" fmla="*/ 35 h 570"/>
                  <a:gd name="T4" fmla="*/ 0 w 714"/>
                  <a:gd name="T5" fmla="*/ 131 h 570"/>
                  <a:gd name="T6" fmla="*/ 714 w 714"/>
                  <a:gd name="T7" fmla="*/ 570 h 570"/>
                  <a:gd name="T8" fmla="*/ 554 w 714"/>
                  <a:gd name="T9" fmla="*/ 0 h 570"/>
                  <a:gd name="T10" fmla="*/ 0 60000 65536"/>
                  <a:gd name="T11" fmla="*/ 0 60000 65536"/>
                  <a:gd name="T12" fmla="*/ 0 60000 65536"/>
                  <a:gd name="T13" fmla="*/ 0 60000 65536"/>
                  <a:gd name="T14" fmla="*/ 0 60000 65536"/>
                  <a:gd name="T15" fmla="*/ 0 w 714"/>
                  <a:gd name="T16" fmla="*/ 0 h 570"/>
                  <a:gd name="T17" fmla="*/ 714 w 714"/>
                  <a:gd name="T18" fmla="*/ 570 h 570"/>
                </a:gdLst>
                <a:ahLst/>
                <a:cxnLst>
                  <a:cxn ang="T10">
                    <a:pos x="T0" y="T1"/>
                  </a:cxn>
                  <a:cxn ang="T11">
                    <a:pos x="T2" y="T3"/>
                  </a:cxn>
                  <a:cxn ang="T12">
                    <a:pos x="T4" y="T5"/>
                  </a:cxn>
                  <a:cxn ang="T13">
                    <a:pos x="T6" y="T7"/>
                  </a:cxn>
                  <a:cxn ang="T14">
                    <a:pos x="T8" y="T9"/>
                  </a:cxn>
                </a:cxnLst>
                <a:rect l="T15" t="T16" r="T17" b="T18"/>
                <a:pathLst>
                  <a:path w="714" h="570">
                    <a:moveTo>
                      <a:pt x="554" y="0"/>
                    </a:moveTo>
                    <a:lnTo>
                      <a:pt x="0" y="35"/>
                    </a:lnTo>
                    <a:lnTo>
                      <a:pt x="0" y="131"/>
                    </a:lnTo>
                    <a:lnTo>
                      <a:pt x="714" y="570"/>
                    </a:lnTo>
                    <a:lnTo>
                      <a:pt x="554" y="0"/>
                    </a:lnTo>
                    <a:close/>
                  </a:path>
                </a:pathLst>
              </a:custGeom>
              <a:gradFill rotWithShape="1">
                <a:gsLst>
                  <a:gs pos="0">
                    <a:srgbClr val="FFFF00"/>
                  </a:gs>
                  <a:gs pos="100000">
                    <a:srgbClr val="767600">
                      <a:alpha val="0"/>
                    </a:srgbClr>
                  </a:gs>
                </a:gsLst>
                <a:lin ang="0" scaled="1"/>
              </a:gradFill>
              <a:ln w="9525">
                <a:noFill/>
                <a:round/>
                <a:headEnd/>
                <a:tailEnd/>
              </a:ln>
            </p:spPr>
            <p:txBody>
              <a:bodyPr lIns="82124" tIns="41061" rIns="82124" bIns="41061" anchor="ctr">
                <a:spAutoFit/>
              </a:bodyPr>
              <a:lstStyle/>
              <a:p>
                <a:endParaRPr lang="en-US"/>
              </a:p>
            </p:txBody>
          </p:sp>
        </p:grpSp>
        <p:pic>
          <p:nvPicPr>
            <p:cNvPr id="15429" name="Picture 66"/>
            <p:cNvPicPr preferRelativeResize="0">
              <a:picLocks noChangeAspect="1" noChangeArrowheads="1"/>
            </p:cNvPicPr>
            <p:nvPr/>
          </p:nvPicPr>
          <p:blipFill>
            <a:blip r:embed="rId4"/>
            <a:srcRect/>
            <a:stretch>
              <a:fillRect/>
            </a:stretch>
          </p:blipFill>
          <p:spPr bwMode="auto">
            <a:xfrm>
              <a:off x="4224" y="1982"/>
              <a:ext cx="1426" cy="837"/>
            </a:xfrm>
            <a:prstGeom prst="rect">
              <a:avLst/>
            </a:prstGeom>
            <a:noFill/>
            <a:ln w="9525" algn="ctr">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52087"/>
                                        </p:tgtEl>
                                        <p:attrNameLst>
                                          <p:attrName>style.visibility</p:attrName>
                                        </p:attrNameLst>
                                      </p:cBhvr>
                                      <p:to>
                                        <p:strVal val="visible"/>
                                      </p:to>
                                    </p:set>
                                    <p:animEffect transition="in" filter="wipe(left)">
                                      <p:cBhvr>
                                        <p:cTn id="7" dur="500"/>
                                        <p:tgtEl>
                                          <p:spTgt spid="14520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1452079"/>
                                        </p:tgtEl>
                                        <p:attrNameLst>
                                          <p:attrName>style.visibility</p:attrName>
                                        </p:attrNameLst>
                                      </p:cBhvr>
                                      <p:to>
                                        <p:strVal val="visible"/>
                                      </p:to>
                                    </p:set>
                                    <p:animEffect transition="in" filter="dissolve">
                                      <p:cBhvr>
                                        <p:cTn id="19" dur="500"/>
                                        <p:tgtEl>
                                          <p:spTgt spid="1452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0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Cisco ASR 1000 Series</a:t>
            </a:r>
            <a:br>
              <a:rPr lang="en-US" dirty="0" smtClean="0"/>
            </a:br>
            <a:r>
              <a:rPr lang="en-US" dirty="0" smtClean="0"/>
              <a:t> </a:t>
            </a:r>
            <a:r>
              <a:rPr lang="en-US" dirty="0" smtClean="0">
                <a:solidFill>
                  <a:srgbClr val="FFC000"/>
                </a:solidFill>
              </a:rPr>
              <a:t>WAN </a:t>
            </a:r>
            <a:r>
              <a:rPr lang="en-US" dirty="0" smtClean="0">
                <a:solidFill>
                  <a:srgbClr val="FFC000"/>
                </a:solidFill>
              </a:rPr>
              <a:t>Aggregation : </a:t>
            </a:r>
            <a:r>
              <a:rPr lang="en-US" dirty="0" err="1" smtClean="0">
                <a:solidFill>
                  <a:srgbClr val="FFC000"/>
                </a:solidFill>
              </a:rPr>
              <a:t>NHS</a:t>
            </a:r>
            <a:r>
              <a:rPr lang="en-US" dirty="0" smtClean="0">
                <a:solidFill>
                  <a:srgbClr val="FFC000"/>
                </a:solidFill>
              </a:rPr>
              <a:t> Lothian</a:t>
            </a:r>
          </a:p>
        </p:txBody>
      </p:sp>
      <p:sp>
        <p:nvSpPr>
          <p:cNvPr id="1546243" name="Rectangle 3"/>
          <p:cNvSpPr>
            <a:spLocks noChangeArrowheads="1"/>
          </p:cNvSpPr>
          <p:nvPr/>
        </p:nvSpPr>
        <p:spPr bwMode="auto">
          <a:xfrm>
            <a:off x="425450" y="2166938"/>
            <a:ext cx="8366125" cy="2708275"/>
          </a:xfrm>
          <a:prstGeom prst="rect">
            <a:avLst/>
          </a:prstGeom>
          <a:gradFill rotWithShape="1">
            <a:gsLst>
              <a:gs pos="0">
                <a:schemeClr val="accent1"/>
              </a:gs>
              <a:gs pos="100000">
                <a:schemeClr val="accent1">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16388" name="Rectangle 4"/>
          <p:cNvSpPr>
            <a:spLocks noChangeArrowheads="1"/>
          </p:cNvSpPr>
          <p:nvPr/>
        </p:nvSpPr>
        <p:spPr bwMode="auto">
          <a:xfrm>
            <a:off x="425450" y="1835150"/>
            <a:ext cx="8366125" cy="463550"/>
          </a:xfrm>
          <a:prstGeom prst="rect">
            <a:avLst/>
          </a:prstGeom>
          <a:gradFill rotWithShape="1">
            <a:gsLst>
              <a:gs pos="0">
                <a:srgbClr val="002C3E"/>
              </a:gs>
              <a:gs pos="100000">
                <a:srgbClr val="015F85"/>
              </a:gs>
            </a:gsLst>
            <a:lin ang="5400000" scaled="1"/>
          </a:gradFill>
          <a:ln w="9525" algn="ctr">
            <a:noFill/>
            <a:miter lim="800000"/>
            <a:headEnd/>
            <a:tailEnd/>
          </a:ln>
        </p:spPr>
        <p:txBody>
          <a:bodyPr wrap="none" lIns="73025" tIns="36511" rIns="73025" bIns="36511" anchor="ctr"/>
          <a:lstStyle/>
          <a:p>
            <a:endParaRPr lang="en-US"/>
          </a:p>
        </p:txBody>
      </p:sp>
      <p:sp>
        <p:nvSpPr>
          <p:cNvPr id="16389" name="Rectangle 5"/>
          <p:cNvSpPr>
            <a:spLocks noChangeArrowheads="1"/>
          </p:cNvSpPr>
          <p:nvPr/>
        </p:nvSpPr>
        <p:spPr bwMode="auto">
          <a:xfrm>
            <a:off x="396875" y="2297113"/>
            <a:ext cx="8408988" cy="6985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6390" name="Line 6"/>
          <p:cNvSpPr>
            <a:spLocks noChangeShapeType="1"/>
          </p:cNvSpPr>
          <p:nvPr/>
        </p:nvSpPr>
        <p:spPr bwMode="auto">
          <a:xfrm>
            <a:off x="4454525" y="1787525"/>
            <a:ext cx="0" cy="2886075"/>
          </a:xfrm>
          <a:prstGeom prst="line">
            <a:avLst/>
          </a:prstGeom>
          <a:noFill/>
          <a:ln w="28575">
            <a:solidFill>
              <a:schemeClr val="bg1"/>
            </a:solidFill>
            <a:round/>
            <a:headEnd/>
            <a:tailEnd/>
          </a:ln>
        </p:spPr>
        <p:txBody>
          <a:bodyPr lIns="82124" tIns="41061" rIns="82124" bIns="41061" anchor="ctr">
            <a:spAutoFit/>
          </a:bodyPr>
          <a:lstStyle/>
          <a:p>
            <a:endParaRPr lang="en-US"/>
          </a:p>
        </p:txBody>
      </p:sp>
      <p:sp>
        <p:nvSpPr>
          <p:cNvPr id="16391" name="Rectangle 7"/>
          <p:cNvSpPr>
            <a:spLocks noChangeArrowheads="1"/>
          </p:cNvSpPr>
          <p:nvPr/>
        </p:nvSpPr>
        <p:spPr bwMode="auto">
          <a:xfrm flipV="1">
            <a:off x="50800" y="4448175"/>
            <a:ext cx="9144000" cy="22860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546248" name="Rectangle 8"/>
          <p:cNvSpPr>
            <a:spLocks noChangeArrowheads="1"/>
          </p:cNvSpPr>
          <p:nvPr/>
        </p:nvSpPr>
        <p:spPr bwMode="auto">
          <a:xfrm>
            <a:off x="50800" y="4783138"/>
            <a:ext cx="9144000" cy="1871662"/>
          </a:xfrm>
          <a:prstGeom prst="rect">
            <a:avLst/>
          </a:prstGeom>
          <a:gradFill rotWithShape="1">
            <a:gsLst>
              <a:gs pos="0">
                <a:schemeClr val="folHlink">
                  <a:alpha val="35001"/>
                </a:schemeClr>
              </a:gs>
              <a:gs pos="100000">
                <a:schemeClr val="folHlink">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16393" name="Rectangle 9"/>
          <p:cNvSpPr>
            <a:spLocks noChangeArrowheads="1"/>
          </p:cNvSpPr>
          <p:nvPr/>
        </p:nvSpPr>
        <p:spPr bwMode="auto">
          <a:xfrm>
            <a:off x="38100" y="4795838"/>
            <a:ext cx="9144000" cy="22860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6394" name="Rectangle 10"/>
          <p:cNvSpPr>
            <a:spLocks noChangeArrowheads="1"/>
          </p:cNvSpPr>
          <p:nvPr/>
        </p:nvSpPr>
        <p:spPr bwMode="auto">
          <a:xfrm>
            <a:off x="50800" y="4643438"/>
            <a:ext cx="9144000" cy="171450"/>
          </a:xfrm>
          <a:prstGeom prst="rect">
            <a:avLst/>
          </a:prstGeom>
          <a:gradFill rotWithShape="1">
            <a:gsLst>
              <a:gs pos="0">
                <a:srgbClr val="613E00"/>
              </a:gs>
              <a:gs pos="100000">
                <a:srgbClr val="D28700"/>
              </a:gs>
            </a:gsLst>
            <a:lin ang="5400000" scaled="1"/>
          </a:gradFill>
          <a:ln w="9525" algn="ctr">
            <a:noFill/>
            <a:miter lim="800000"/>
            <a:headEnd/>
            <a:tailEnd/>
          </a:ln>
        </p:spPr>
        <p:txBody>
          <a:bodyPr wrap="none" lIns="73025" tIns="36511" rIns="73025" bIns="36511" anchor="ctr"/>
          <a:lstStyle/>
          <a:p>
            <a:endParaRPr lang="en-US"/>
          </a:p>
        </p:txBody>
      </p:sp>
      <p:sp>
        <p:nvSpPr>
          <p:cNvPr id="16395" name="Rectangle 11"/>
          <p:cNvSpPr>
            <a:spLocks noChangeArrowheads="1"/>
          </p:cNvSpPr>
          <p:nvPr/>
        </p:nvSpPr>
        <p:spPr bwMode="auto">
          <a:xfrm>
            <a:off x="4848225" y="1925638"/>
            <a:ext cx="2946400" cy="33020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baseline="0">
                <a:solidFill>
                  <a:schemeClr val="tx2"/>
                </a:solidFill>
                <a:cs typeface="Arial" pitchFamily="34" charset="0"/>
              </a:rPr>
              <a:t>Business Results</a:t>
            </a:r>
          </a:p>
        </p:txBody>
      </p:sp>
      <p:sp>
        <p:nvSpPr>
          <p:cNvPr id="16396" name="Rectangle 12"/>
          <p:cNvSpPr>
            <a:spLocks noChangeArrowheads="1"/>
          </p:cNvSpPr>
          <p:nvPr/>
        </p:nvSpPr>
        <p:spPr bwMode="auto">
          <a:xfrm>
            <a:off x="830263" y="1912938"/>
            <a:ext cx="2946400" cy="33020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baseline="0">
                <a:solidFill>
                  <a:schemeClr val="tx2"/>
                </a:solidFill>
                <a:cs typeface="Arial" pitchFamily="34" charset="0"/>
              </a:rPr>
              <a:t>Business Challenges</a:t>
            </a:r>
          </a:p>
        </p:txBody>
      </p:sp>
      <p:sp>
        <p:nvSpPr>
          <p:cNvPr id="16397" name="Rectangle 13"/>
          <p:cNvSpPr>
            <a:spLocks noChangeArrowheads="1"/>
          </p:cNvSpPr>
          <p:nvPr/>
        </p:nvSpPr>
        <p:spPr bwMode="auto">
          <a:xfrm>
            <a:off x="542925" y="2416175"/>
            <a:ext cx="3743325" cy="1552575"/>
          </a:xfrm>
          <a:prstGeom prst="rect">
            <a:avLst/>
          </a:prstGeom>
          <a:noFill/>
          <a:ln w="9525" algn="ctr">
            <a:noFill/>
            <a:miter lim="800000"/>
            <a:headEnd/>
            <a:tailEnd/>
          </a:ln>
        </p:spPr>
        <p:txBody>
          <a:bodyPr lIns="82124" tIns="41061" rIns="82124" bIns="41061"/>
          <a:lstStyle/>
          <a:p>
            <a:pPr marL="177800" indent="-177800" algn="l" defTabSz="814388">
              <a:lnSpc>
                <a:spcPct val="100000"/>
              </a:lnSpc>
              <a:spcBef>
                <a:spcPct val="105000"/>
              </a:spcBef>
              <a:buFont typeface="Wingdings" pitchFamily="2" charset="2"/>
              <a:buChar char="§"/>
            </a:pPr>
            <a:r>
              <a:rPr lang="en-US" sz="2400">
                <a:solidFill>
                  <a:schemeClr val="tx2"/>
                </a:solidFill>
              </a:rPr>
              <a:t>Improve provision of Healthcare</a:t>
            </a:r>
            <a:endParaRPr lang="en-US" sz="1600" baseline="0">
              <a:solidFill>
                <a:schemeClr val="tx2"/>
              </a:solidFill>
            </a:endParaRPr>
          </a:p>
          <a:p>
            <a:pPr marL="177800" indent="-177800" algn="l" defTabSz="814388">
              <a:lnSpc>
                <a:spcPct val="100000"/>
              </a:lnSpc>
              <a:spcBef>
                <a:spcPct val="105000"/>
              </a:spcBef>
              <a:buFont typeface="Wingdings" pitchFamily="2" charset="2"/>
              <a:buChar char="§"/>
            </a:pPr>
            <a:r>
              <a:rPr lang="en-US" sz="1600" baseline="0">
                <a:solidFill>
                  <a:schemeClr val="tx2"/>
                </a:solidFill>
              </a:rPr>
              <a:t>Implement Digital Imaging systems </a:t>
            </a:r>
          </a:p>
          <a:p>
            <a:pPr marL="177800" indent="-177800" algn="l" defTabSz="814388">
              <a:lnSpc>
                <a:spcPct val="100000"/>
              </a:lnSpc>
              <a:spcBef>
                <a:spcPct val="105000"/>
              </a:spcBef>
              <a:buFont typeface="Wingdings" pitchFamily="2" charset="2"/>
              <a:buChar char="§"/>
            </a:pPr>
            <a:r>
              <a:rPr lang="en-GB" sz="1600" baseline="0">
                <a:solidFill>
                  <a:schemeClr val="tx2"/>
                </a:solidFill>
              </a:rPr>
              <a:t>Increase Green credentials</a:t>
            </a:r>
            <a:endParaRPr lang="en-US" sz="1600" baseline="0">
              <a:solidFill>
                <a:schemeClr val="tx2"/>
              </a:solidFill>
            </a:endParaRPr>
          </a:p>
        </p:txBody>
      </p:sp>
      <p:sp>
        <p:nvSpPr>
          <p:cNvPr id="16398" name="Rectangle 14"/>
          <p:cNvSpPr>
            <a:spLocks noChangeArrowheads="1"/>
          </p:cNvSpPr>
          <p:nvPr/>
        </p:nvSpPr>
        <p:spPr bwMode="auto">
          <a:xfrm>
            <a:off x="831850" y="6350000"/>
            <a:ext cx="7713663" cy="249238"/>
          </a:xfrm>
          <a:prstGeom prst="rect">
            <a:avLst/>
          </a:prstGeom>
          <a:noFill/>
          <a:ln w="9525" algn="ctr">
            <a:noFill/>
            <a:miter lim="800000"/>
            <a:headEnd/>
            <a:tailEnd/>
          </a:ln>
        </p:spPr>
        <p:txBody>
          <a:bodyPr lIns="82124" tIns="41061" rIns="82124" bIns="41061"/>
          <a:lstStyle/>
          <a:p>
            <a:pPr defTabSz="814388">
              <a:spcBef>
                <a:spcPct val="45000"/>
              </a:spcBef>
              <a:buClr>
                <a:schemeClr val="tx2"/>
              </a:buClr>
              <a:buSzPct val="100000"/>
              <a:buFont typeface="Wingdings" pitchFamily="2" charset="2"/>
              <a:buNone/>
            </a:pPr>
            <a:r>
              <a:rPr lang="en-US" sz="2000" baseline="0">
                <a:solidFill>
                  <a:srgbClr val="FFFF00"/>
                </a:solidFill>
              </a:rPr>
              <a:t>Iain Robertson, Head of IT, National Health Service (NHS) Lothian</a:t>
            </a:r>
          </a:p>
        </p:txBody>
      </p:sp>
      <p:sp>
        <p:nvSpPr>
          <p:cNvPr id="16399" name="Text Box 15"/>
          <p:cNvSpPr txBox="1">
            <a:spLocks noChangeArrowheads="1"/>
          </p:cNvSpPr>
          <p:nvPr/>
        </p:nvSpPr>
        <p:spPr bwMode="auto">
          <a:xfrm>
            <a:off x="350838" y="1295400"/>
            <a:ext cx="8207375" cy="371475"/>
          </a:xfrm>
          <a:prstGeom prst="rect">
            <a:avLst/>
          </a:prstGeom>
          <a:noFill/>
          <a:ln w="9525" algn="ctr">
            <a:noFill/>
            <a:miter lim="800000"/>
            <a:headEnd/>
            <a:tailEnd/>
          </a:ln>
        </p:spPr>
        <p:txBody>
          <a:bodyPr lIns="82124" tIns="41061" rIns="82124" bIns="41061">
            <a:spAutoFit/>
          </a:bodyPr>
          <a:lstStyle/>
          <a:p>
            <a:pPr algn="l" defTabSz="814388">
              <a:lnSpc>
                <a:spcPct val="95000"/>
              </a:lnSpc>
              <a:spcBef>
                <a:spcPct val="50000"/>
              </a:spcBef>
              <a:buClr>
                <a:schemeClr val="bg1"/>
              </a:buClr>
              <a:buSzPct val="100000"/>
              <a:buFont typeface="Wingdings" pitchFamily="2" charset="2"/>
              <a:buNone/>
            </a:pPr>
            <a:r>
              <a:rPr lang="en-US" sz="2000" b="1" baseline="0">
                <a:solidFill>
                  <a:schemeClr val="folHlink"/>
                </a:solidFill>
              </a:rPr>
              <a:t>Improved Services at Reduced Costs for Today and Tomorrow</a:t>
            </a:r>
          </a:p>
        </p:txBody>
      </p:sp>
      <p:sp>
        <p:nvSpPr>
          <p:cNvPr id="1546256" name="Rectangle 16"/>
          <p:cNvSpPr>
            <a:spLocks noChangeArrowheads="1"/>
          </p:cNvSpPr>
          <p:nvPr/>
        </p:nvSpPr>
        <p:spPr bwMode="auto">
          <a:xfrm>
            <a:off x="4656138" y="2524125"/>
            <a:ext cx="4221162" cy="1622425"/>
          </a:xfrm>
          <a:prstGeom prst="rect">
            <a:avLst/>
          </a:prstGeom>
          <a:noFill/>
          <a:ln w="9525" algn="ctr">
            <a:noFill/>
            <a:miter lim="800000"/>
            <a:headEnd/>
            <a:tailEnd/>
          </a:ln>
          <a:effectLst/>
        </p:spPr>
        <p:txBody>
          <a:bodyPr lIns="82124" tIns="41061" rIns="82124" bIns="41061">
            <a:spAutoFit/>
          </a:bodyPr>
          <a:lstStyle/>
          <a:p>
            <a:pPr marL="236538" indent="-236538" algn="l" defTabSz="814388">
              <a:lnSpc>
                <a:spcPct val="100000"/>
              </a:lnSpc>
              <a:spcBef>
                <a:spcPct val="105000"/>
              </a:spcBef>
              <a:spcAft>
                <a:spcPct val="10000"/>
              </a:spcAft>
              <a:buClr>
                <a:schemeClr val="tx1"/>
              </a:buClr>
              <a:buSzPct val="100000"/>
              <a:buFont typeface="Wingdings" pitchFamily="2" charset="2"/>
              <a:buChar char="§"/>
              <a:defRPr/>
            </a:pPr>
            <a:r>
              <a:rPr lang="en-US" sz="1600" baseline="0">
                <a:effectLst>
                  <a:outerShdw blurRad="38100" dist="38100" dir="2700000" algn="tl">
                    <a:srgbClr val="000000"/>
                  </a:outerShdw>
                </a:effectLst>
                <a:latin typeface="Arial" charset="0"/>
              </a:rPr>
              <a:t>Quicker diagnosis using digital images </a:t>
            </a:r>
          </a:p>
          <a:p>
            <a:pPr marL="236538" indent="-236538" algn="l" defTabSz="814388">
              <a:lnSpc>
                <a:spcPct val="100000"/>
              </a:lnSpc>
              <a:spcBef>
                <a:spcPct val="105000"/>
              </a:spcBef>
              <a:spcAft>
                <a:spcPct val="10000"/>
              </a:spcAft>
              <a:buClr>
                <a:schemeClr val="tx1"/>
              </a:buClr>
              <a:buSzPct val="100000"/>
              <a:buFont typeface="Wingdings" pitchFamily="2" charset="2"/>
              <a:buChar char="§"/>
              <a:defRPr/>
            </a:pPr>
            <a:r>
              <a:rPr lang="en-GB" sz="1600" baseline="0">
                <a:effectLst>
                  <a:outerShdw blurRad="38100" dist="38100" dir="2700000" algn="tl">
                    <a:srgbClr val="000000"/>
                  </a:outerShdw>
                </a:effectLst>
                <a:latin typeface="Arial" charset="0"/>
              </a:rPr>
              <a:t>Improved patient security and throughput</a:t>
            </a:r>
            <a:endParaRPr lang="en-US" sz="1600" baseline="0">
              <a:effectLst>
                <a:outerShdw blurRad="38100" dist="38100" dir="2700000" algn="tl">
                  <a:srgbClr val="000000"/>
                </a:outerShdw>
              </a:effectLst>
              <a:latin typeface="Arial" charset="0"/>
            </a:endParaRPr>
          </a:p>
          <a:p>
            <a:pPr marL="236538" indent="-236538" algn="l" defTabSz="814388">
              <a:lnSpc>
                <a:spcPct val="100000"/>
              </a:lnSpc>
              <a:spcBef>
                <a:spcPct val="105000"/>
              </a:spcBef>
              <a:spcAft>
                <a:spcPct val="10000"/>
              </a:spcAft>
              <a:buClr>
                <a:schemeClr val="tx1"/>
              </a:buClr>
              <a:buSzPct val="100000"/>
              <a:buFont typeface="Wingdings" pitchFamily="2" charset="2"/>
              <a:buChar char="§"/>
              <a:defRPr/>
            </a:pPr>
            <a:r>
              <a:rPr lang="en-US" sz="1600" baseline="0">
                <a:effectLst>
                  <a:outerShdw blurRad="38100" dist="38100" dir="2700000" algn="tl">
                    <a:srgbClr val="000000"/>
                  </a:outerShdw>
                </a:effectLst>
                <a:latin typeface="Arial" charset="0"/>
              </a:rPr>
              <a:t>Elimination of harmful waste associated with traditional X-Rays</a:t>
            </a:r>
          </a:p>
        </p:txBody>
      </p:sp>
      <p:sp>
        <p:nvSpPr>
          <p:cNvPr id="16401" name="Rectangle 17"/>
          <p:cNvSpPr>
            <a:spLocks noChangeArrowheads="1"/>
          </p:cNvSpPr>
          <p:nvPr/>
        </p:nvSpPr>
        <p:spPr bwMode="auto">
          <a:xfrm>
            <a:off x="50800" y="4930775"/>
            <a:ext cx="8945563" cy="1393825"/>
          </a:xfrm>
          <a:prstGeom prst="rect">
            <a:avLst/>
          </a:prstGeom>
          <a:noFill/>
          <a:ln w="9525" algn="ctr">
            <a:noFill/>
            <a:miter lim="800000"/>
            <a:headEnd/>
            <a:tailEnd/>
          </a:ln>
        </p:spPr>
        <p:txBody>
          <a:bodyPr lIns="82124" tIns="41061" rIns="82124" bIns="41061"/>
          <a:lstStyle/>
          <a:p>
            <a:pPr marL="114300" indent="-114300" defTabSz="814388">
              <a:lnSpc>
                <a:spcPct val="95000"/>
              </a:lnSpc>
              <a:spcBef>
                <a:spcPct val="50000"/>
              </a:spcBef>
              <a:buClr>
                <a:schemeClr val="tx2"/>
              </a:buClr>
              <a:buSzPct val="100000"/>
              <a:buFont typeface="Wingdings" pitchFamily="2" charset="2"/>
              <a:buNone/>
            </a:pPr>
            <a:r>
              <a:rPr lang="en-US" sz="1800" baseline="0"/>
              <a:t>"The ASR 1000 platform with its high-performance embedded services and security has allowed NHS Lothian to deliver state of the art medical imaging to improve the quality of health care provisioning, provide data security, and additionally eliminate the harmful waste associated with the processing and development of traditional X-Rays."</a:t>
            </a:r>
            <a:r>
              <a:rPr lang="en-US" sz="2000" baseline="0"/>
              <a:t> </a:t>
            </a:r>
          </a:p>
        </p:txBody>
      </p:sp>
      <p:pic>
        <p:nvPicPr>
          <p:cNvPr id="16402" name="Picture 18"/>
          <p:cNvPicPr>
            <a:picLocks noChangeAspect="1" noChangeArrowheads="1"/>
          </p:cNvPicPr>
          <p:nvPr/>
        </p:nvPicPr>
        <p:blipFill>
          <a:blip r:embed="rId3"/>
          <a:srcRect/>
          <a:stretch>
            <a:fillRect/>
          </a:stretch>
        </p:blipFill>
        <p:spPr bwMode="auto">
          <a:xfrm>
            <a:off x="8205788" y="692150"/>
            <a:ext cx="901700" cy="901700"/>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42938" y="304800"/>
            <a:ext cx="8464550" cy="838200"/>
          </a:xfrm>
        </p:spPr>
        <p:txBody>
          <a:bodyPr/>
          <a:lstStyle/>
          <a:p>
            <a:pPr eaLnBrk="1" hangingPunct="1"/>
            <a:r>
              <a:rPr lang="en-US" dirty="0" smtClean="0"/>
              <a:t>Cisco ASR 1000 Series</a:t>
            </a:r>
            <a:br>
              <a:rPr lang="en-US" dirty="0" smtClean="0"/>
            </a:br>
            <a:r>
              <a:rPr lang="en-US" dirty="0" smtClean="0">
                <a:solidFill>
                  <a:srgbClr val="FFC000"/>
                </a:solidFill>
              </a:rPr>
              <a:t>WAN </a:t>
            </a:r>
            <a:r>
              <a:rPr lang="en-US" dirty="0" smtClean="0">
                <a:solidFill>
                  <a:srgbClr val="FFC000"/>
                </a:solidFill>
              </a:rPr>
              <a:t>Aggregation: </a:t>
            </a:r>
            <a:r>
              <a:rPr lang="en-US" dirty="0" err="1" smtClean="0">
                <a:solidFill>
                  <a:srgbClr val="FFC000"/>
                </a:solidFill>
              </a:rPr>
              <a:t>GarantiBank</a:t>
            </a:r>
            <a:endParaRPr lang="en-US" dirty="0" smtClean="0">
              <a:solidFill>
                <a:srgbClr val="FFC000"/>
              </a:solidFill>
            </a:endParaRPr>
          </a:p>
        </p:txBody>
      </p:sp>
      <p:sp>
        <p:nvSpPr>
          <p:cNvPr id="1554435" name="Rectangle 3"/>
          <p:cNvSpPr>
            <a:spLocks noChangeArrowheads="1"/>
          </p:cNvSpPr>
          <p:nvPr/>
        </p:nvSpPr>
        <p:spPr bwMode="auto">
          <a:xfrm>
            <a:off x="425450" y="2166938"/>
            <a:ext cx="8366125" cy="2708275"/>
          </a:xfrm>
          <a:prstGeom prst="rect">
            <a:avLst/>
          </a:prstGeom>
          <a:gradFill rotWithShape="1">
            <a:gsLst>
              <a:gs pos="0">
                <a:schemeClr val="accent1"/>
              </a:gs>
              <a:gs pos="100000">
                <a:schemeClr val="accent1">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17412" name="Rectangle 4"/>
          <p:cNvSpPr>
            <a:spLocks noChangeArrowheads="1"/>
          </p:cNvSpPr>
          <p:nvPr/>
        </p:nvSpPr>
        <p:spPr bwMode="auto">
          <a:xfrm>
            <a:off x="425450" y="1835150"/>
            <a:ext cx="8366125" cy="463550"/>
          </a:xfrm>
          <a:prstGeom prst="rect">
            <a:avLst/>
          </a:prstGeom>
          <a:gradFill rotWithShape="1">
            <a:gsLst>
              <a:gs pos="0">
                <a:srgbClr val="002C3E"/>
              </a:gs>
              <a:gs pos="100000">
                <a:srgbClr val="015F85"/>
              </a:gs>
            </a:gsLst>
            <a:lin ang="5400000" scaled="1"/>
          </a:gradFill>
          <a:ln w="9525" algn="ctr">
            <a:noFill/>
            <a:miter lim="800000"/>
            <a:headEnd/>
            <a:tailEnd/>
          </a:ln>
        </p:spPr>
        <p:txBody>
          <a:bodyPr wrap="none" lIns="73025" tIns="36511" rIns="73025" bIns="36511" anchor="ctr"/>
          <a:lstStyle/>
          <a:p>
            <a:endParaRPr lang="en-US"/>
          </a:p>
        </p:txBody>
      </p:sp>
      <p:sp>
        <p:nvSpPr>
          <p:cNvPr id="17413" name="Rectangle 5"/>
          <p:cNvSpPr>
            <a:spLocks noChangeArrowheads="1"/>
          </p:cNvSpPr>
          <p:nvPr/>
        </p:nvSpPr>
        <p:spPr bwMode="auto">
          <a:xfrm>
            <a:off x="396875" y="2297113"/>
            <a:ext cx="8408988" cy="6985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7414" name="Line 6"/>
          <p:cNvSpPr>
            <a:spLocks noChangeShapeType="1"/>
          </p:cNvSpPr>
          <p:nvPr/>
        </p:nvSpPr>
        <p:spPr bwMode="auto">
          <a:xfrm>
            <a:off x="4454525" y="1787525"/>
            <a:ext cx="0" cy="2886075"/>
          </a:xfrm>
          <a:prstGeom prst="line">
            <a:avLst/>
          </a:prstGeom>
          <a:noFill/>
          <a:ln w="28575">
            <a:solidFill>
              <a:schemeClr val="bg1"/>
            </a:solidFill>
            <a:round/>
            <a:headEnd/>
            <a:tailEnd/>
          </a:ln>
        </p:spPr>
        <p:txBody>
          <a:bodyPr lIns="82124" tIns="41061" rIns="82124" bIns="41061" anchor="ctr">
            <a:spAutoFit/>
          </a:bodyPr>
          <a:lstStyle/>
          <a:p>
            <a:endParaRPr lang="en-US"/>
          </a:p>
        </p:txBody>
      </p:sp>
      <p:sp>
        <p:nvSpPr>
          <p:cNvPr id="17415" name="Rectangle 7"/>
          <p:cNvSpPr>
            <a:spLocks noChangeArrowheads="1"/>
          </p:cNvSpPr>
          <p:nvPr/>
        </p:nvSpPr>
        <p:spPr bwMode="auto">
          <a:xfrm flipV="1">
            <a:off x="50800" y="4448175"/>
            <a:ext cx="9144000" cy="22860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554440" name="Rectangle 8"/>
          <p:cNvSpPr>
            <a:spLocks noChangeArrowheads="1"/>
          </p:cNvSpPr>
          <p:nvPr/>
        </p:nvSpPr>
        <p:spPr bwMode="auto">
          <a:xfrm>
            <a:off x="50800" y="4783138"/>
            <a:ext cx="9144000" cy="1871662"/>
          </a:xfrm>
          <a:prstGeom prst="rect">
            <a:avLst/>
          </a:prstGeom>
          <a:gradFill rotWithShape="1">
            <a:gsLst>
              <a:gs pos="0">
                <a:schemeClr val="folHlink">
                  <a:alpha val="35001"/>
                </a:schemeClr>
              </a:gs>
              <a:gs pos="100000">
                <a:schemeClr val="folHlink">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17417" name="Rectangle 9"/>
          <p:cNvSpPr>
            <a:spLocks noChangeArrowheads="1"/>
          </p:cNvSpPr>
          <p:nvPr/>
        </p:nvSpPr>
        <p:spPr bwMode="auto">
          <a:xfrm>
            <a:off x="38100" y="4795838"/>
            <a:ext cx="9144000" cy="22860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7418" name="Rectangle 10"/>
          <p:cNvSpPr>
            <a:spLocks noChangeArrowheads="1"/>
          </p:cNvSpPr>
          <p:nvPr/>
        </p:nvSpPr>
        <p:spPr bwMode="auto">
          <a:xfrm>
            <a:off x="50800" y="4643438"/>
            <a:ext cx="9144000" cy="171450"/>
          </a:xfrm>
          <a:prstGeom prst="rect">
            <a:avLst/>
          </a:prstGeom>
          <a:gradFill rotWithShape="1">
            <a:gsLst>
              <a:gs pos="0">
                <a:srgbClr val="613E00"/>
              </a:gs>
              <a:gs pos="100000">
                <a:srgbClr val="D28700"/>
              </a:gs>
            </a:gsLst>
            <a:lin ang="5400000" scaled="1"/>
          </a:gradFill>
          <a:ln w="9525" algn="ctr">
            <a:noFill/>
            <a:miter lim="800000"/>
            <a:headEnd/>
            <a:tailEnd/>
          </a:ln>
        </p:spPr>
        <p:txBody>
          <a:bodyPr wrap="none" lIns="73025" tIns="36511" rIns="73025" bIns="36511" anchor="ctr"/>
          <a:lstStyle/>
          <a:p>
            <a:endParaRPr lang="en-US"/>
          </a:p>
        </p:txBody>
      </p:sp>
      <p:sp>
        <p:nvSpPr>
          <p:cNvPr id="17419" name="Rectangle 11"/>
          <p:cNvSpPr>
            <a:spLocks noChangeArrowheads="1"/>
          </p:cNvSpPr>
          <p:nvPr/>
        </p:nvSpPr>
        <p:spPr bwMode="auto">
          <a:xfrm>
            <a:off x="4848225" y="1925638"/>
            <a:ext cx="2946400" cy="33020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baseline="0">
                <a:solidFill>
                  <a:schemeClr val="tx2"/>
                </a:solidFill>
                <a:cs typeface="Arial" pitchFamily="34" charset="0"/>
              </a:rPr>
              <a:t>Business Results</a:t>
            </a:r>
          </a:p>
        </p:txBody>
      </p:sp>
      <p:sp>
        <p:nvSpPr>
          <p:cNvPr id="17420" name="Rectangle 12"/>
          <p:cNvSpPr>
            <a:spLocks noChangeArrowheads="1"/>
          </p:cNvSpPr>
          <p:nvPr/>
        </p:nvSpPr>
        <p:spPr bwMode="auto">
          <a:xfrm>
            <a:off x="830263" y="1912938"/>
            <a:ext cx="2946400" cy="33020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baseline="0">
                <a:solidFill>
                  <a:schemeClr val="tx2"/>
                </a:solidFill>
                <a:cs typeface="Arial" pitchFamily="34" charset="0"/>
              </a:rPr>
              <a:t>Business Challenges</a:t>
            </a:r>
          </a:p>
        </p:txBody>
      </p:sp>
      <p:sp>
        <p:nvSpPr>
          <p:cNvPr id="17421" name="Rectangle 13"/>
          <p:cNvSpPr>
            <a:spLocks noChangeArrowheads="1"/>
          </p:cNvSpPr>
          <p:nvPr/>
        </p:nvSpPr>
        <p:spPr bwMode="auto">
          <a:xfrm>
            <a:off x="530225" y="2581275"/>
            <a:ext cx="3911600" cy="1849438"/>
          </a:xfrm>
          <a:prstGeom prst="rect">
            <a:avLst/>
          </a:prstGeom>
          <a:noFill/>
          <a:ln w="9525" algn="ctr">
            <a:noFill/>
            <a:miter lim="800000"/>
            <a:headEnd/>
            <a:tailEnd/>
          </a:ln>
        </p:spPr>
        <p:txBody>
          <a:bodyPr lIns="82124" tIns="41061" rIns="82124" bIns="41061"/>
          <a:lstStyle/>
          <a:p>
            <a:pPr marL="177800" indent="-177800" algn="l" defTabSz="814388">
              <a:lnSpc>
                <a:spcPct val="100000"/>
              </a:lnSpc>
              <a:spcBef>
                <a:spcPct val="100000"/>
              </a:spcBef>
              <a:buFont typeface="Wingdings" pitchFamily="2" charset="2"/>
              <a:buChar char="§"/>
            </a:pPr>
            <a:r>
              <a:rPr lang="en-US" sz="1600" baseline="0">
                <a:solidFill>
                  <a:schemeClr val="tx2"/>
                </a:solidFill>
              </a:rPr>
              <a:t>Deploying new customer services</a:t>
            </a:r>
          </a:p>
          <a:p>
            <a:pPr marL="177800" indent="-177800" algn="l" defTabSz="814388">
              <a:lnSpc>
                <a:spcPct val="100000"/>
              </a:lnSpc>
              <a:spcBef>
                <a:spcPct val="100000"/>
              </a:spcBef>
              <a:buFont typeface="Wingdings" pitchFamily="2" charset="2"/>
              <a:buChar char="§"/>
            </a:pPr>
            <a:r>
              <a:rPr lang="en-US" sz="1600" baseline="0">
                <a:solidFill>
                  <a:schemeClr val="tx2"/>
                </a:solidFill>
              </a:rPr>
              <a:t>Customer retention and acquisition</a:t>
            </a:r>
          </a:p>
          <a:p>
            <a:pPr marL="177800" indent="-177800" algn="l" defTabSz="814388">
              <a:lnSpc>
                <a:spcPct val="100000"/>
              </a:lnSpc>
              <a:spcBef>
                <a:spcPct val="100000"/>
              </a:spcBef>
              <a:buFont typeface="Wingdings" pitchFamily="2" charset="2"/>
              <a:buChar char="§"/>
            </a:pPr>
            <a:r>
              <a:rPr lang="en-US" sz="1600" baseline="0">
                <a:solidFill>
                  <a:schemeClr val="tx2"/>
                </a:solidFill>
              </a:rPr>
              <a:t>Client confidentiality</a:t>
            </a:r>
          </a:p>
          <a:p>
            <a:pPr marL="177800" indent="-177800" algn="l" defTabSz="814388">
              <a:lnSpc>
                <a:spcPct val="100000"/>
              </a:lnSpc>
              <a:spcBef>
                <a:spcPct val="100000"/>
              </a:spcBef>
              <a:buFont typeface="Wingdings" pitchFamily="2" charset="2"/>
              <a:buChar char="§"/>
            </a:pPr>
            <a:r>
              <a:rPr lang="en-US" sz="1600" baseline="0">
                <a:solidFill>
                  <a:schemeClr val="tx2"/>
                </a:solidFill>
              </a:rPr>
              <a:t>Increased OpEx </a:t>
            </a:r>
          </a:p>
        </p:txBody>
      </p:sp>
      <p:sp>
        <p:nvSpPr>
          <p:cNvPr id="17422" name="Rectangle 14"/>
          <p:cNvSpPr>
            <a:spLocks noChangeArrowheads="1"/>
          </p:cNvSpPr>
          <p:nvPr/>
        </p:nvSpPr>
        <p:spPr bwMode="auto">
          <a:xfrm>
            <a:off x="831850" y="6343650"/>
            <a:ext cx="8045450" cy="249238"/>
          </a:xfrm>
          <a:prstGeom prst="rect">
            <a:avLst/>
          </a:prstGeom>
          <a:noFill/>
          <a:ln w="9525" algn="ctr">
            <a:noFill/>
            <a:miter lim="800000"/>
            <a:headEnd/>
            <a:tailEnd/>
          </a:ln>
        </p:spPr>
        <p:txBody>
          <a:bodyPr lIns="82124" tIns="41061" rIns="82124" bIns="41061"/>
          <a:lstStyle/>
          <a:p>
            <a:pPr defTabSz="814388">
              <a:spcBef>
                <a:spcPct val="45000"/>
              </a:spcBef>
              <a:buClr>
                <a:schemeClr val="tx2"/>
              </a:buClr>
              <a:buSzPct val="100000"/>
              <a:buFont typeface="Wingdings" pitchFamily="2" charset="2"/>
              <a:buNone/>
            </a:pPr>
            <a:r>
              <a:rPr lang="en-US" sz="2000" baseline="0">
                <a:solidFill>
                  <a:srgbClr val="FFFF00"/>
                </a:solidFill>
              </a:rPr>
              <a:t> Ilker Sayar</a:t>
            </a:r>
            <a:r>
              <a:rPr lang="en-US" sz="2000" baseline="0"/>
              <a:t> </a:t>
            </a:r>
            <a:r>
              <a:rPr lang="en-US" sz="2000" baseline="0">
                <a:solidFill>
                  <a:srgbClr val="FFFF00"/>
                </a:solidFill>
              </a:rPr>
              <a:t>, Network Services Manager, GarantiBank, Turkey</a:t>
            </a:r>
          </a:p>
        </p:txBody>
      </p:sp>
      <p:sp>
        <p:nvSpPr>
          <p:cNvPr id="17423" name="Text Box 15"/>
          <p:cNvSpPr txBox="1">
            <a:spLocks noChangeArrowheads="1"/>
          </p:cNvSpPr>
          <p:nvPr/>
        </p:nvSpPr>
        <p:spPr bwMode="auto">
          <a:xfrm>
            <a:off x="669925" y="1295400"/>
            <a:ext cx="8207375" cy="371475"/>
          </a:xfrm>
          <a:prstGeom prst="rect">
            <a:avLst/>
          </a:prstGeom>
          <a:noFill/>
          <a:ln w="9525" algn="ctr">
            <a:noFill/>
            <a:miter lim="800000"/>
            <a:headEnd/>
            <a:tailEnd/>
          </a:ln>
        </p:spPr>
        <p:txBody>
          <a:bodyPr lIns="82124" tIns="41061" rIns="82124" bIns="41061">
            <a:spAutoFit/>
          </a:bodyPr>
          <a:lstStyle/>
          <a:p>
            <a:pPr algn="l" defTabSz="814388">
              <a:lnSpc>
                <a:spcPct val="95000"/>
              </a:lnSpc>
              <a:spcBef>
                <a:spcPct val="50000"/>
              </a:spcBef>
              <a:buClr>
                <a:schemeClr val="bg1"/>
              </a:buClr>
              <a:buSzPct val="100000"/>
              <a:buFont typeface="Wingdings" pitchFamily="2" charset="2"/>
              <a:buNone/>
            </a:pPr>
            <a:r>
              <a:rPr lang="en-US" sz="2000" b="1" baseline="0">
                <a:solidFill>
                  <a:schemeClr val="folHlink"/>
                </a:solidFill>
              </a:rPr>
              <a:t>Profitable growth through new services</a:t>
            </a:r>
          </a:p>
        </p:txBody>
      </p:sp>
      <p:sp>
        <p:nvSpPr>
          <p:cNvPr id="1554448" name="Rectangle 16"/>
          <p:cNvSpPr>
            <a:spLocks noChangeArrowheads="1"/>
          </p:cNvSpPr>
          <p:nvPr/>
        </p:nvSpPr>
        <p:spPr bwMode="auto">
          <a:xfrm>
            <a:off x="4518025" y="2568575"/>
            <a:ext cx="4589463" cy="1849438"/>
          </a:xfrm>
          <a:prstGeom prst="rect">
            <a:avLst/>
          </a:prstGeom>
          <a:noFill/>
          <a:ln w="9525" algn="ctr">
            <a:noFill/>
            <a:miter lim="800000"/>
            <a:headEnd/>
            <a:tailEnd/>
          </a:ln>
          <a:effectLst/>
        </p:spPr>
        <p:txBody>
          <a:bodyPr lIns="82124" tIns="41061" rIns="82124" bIns="41061"/>
          <a:lstStyle/>
          <a:p>
            <a:pPr marL="236538" indent="-236538" algn="l" defTabSz="814388">
              <a:lnSpc>
                <a:spcPct val="100000"/>
              </a:lnSpc>
              <a:spcBef>
                <a:spcPct val="55000"/>
              </a:spcBef>
              <a:spcAft>
                <a:spcPct val="10000"/>
              </a:spcAft>
              <a:buClr>
                <a:schemeClr val="tx1"/>
              </a:buClr>
              <a:buSzPct val="100000"/>
              <a:buFont typeface="Wingdings" pitchFamily="2" charset="2"/>
              <a:buChar char="§"/>
              <a:defRPr/>
            </a:pPr>
            <a:r>
              <a:rPr lang="en-US" sz="1600" baseline="0">
                <a:effectLst>
                  <a:outerShdw blurRad="38100" dist="38100" dir="2700000" algn="tl">
                    <a:srgbClr val="000000"/>
                  </a:outerShdw>
                </a:effectLst>
                <a:latin typeface="Arial" charset="0"/>
              </a:rPr>
              <a:t>Anytime, anywhere personalized services</a:t>
            </a:r>
          </a:p>
          <a:p>
            <a:pPr marL="236538" indent="-236538" algn="l" defTabSz="814388">
              <a:lnSpc>
                <a:spcPct val="100000"/>
              </a:lnSpc>
              <a:spcBef>
                <a:spcPct val="55000"/>
              </a:spcBef>
              <a:spcAft>
                <a:spcPct val="10000"/>
              </a:spcAft>
              <a:buClr>
                <a:schemeClr val="tx1"/>
              </a:buClr>
              <a:buSzPct val="100000"/>
              <a:buFont typeface="Wingdings" pitchFamily="2" charset="2"/>
              <a:buChar char="§"/>
              <a:defRPr/>
            </a:pPr>
            <a:r>
              <a:rPr lang="en-US" sz="1600" baseline="0">
                <a:effectLst>
                  <a:outerShdw blurRad="38100" dist="38100" dir="2700000" algn="tl">
                    <a:srgbClr val="000000"/>
                  </a:outerShdw>
                </a:effectLst>
                <a:latin typeface="Arial" charset="0"/>
              </a:rPr>
              <a:t>Reduced cost through optimization and automation </a:t>
            </a:r>
          </a:p>
          <a:p>
            <a:pPr marL="236538" indent="-236538" algn="l" defTabSz="814388">
              <a:lnSpc>
                <a:spcPct val="100000"/>
              </a:lnSpc>
              <a:spcBef>
                <a:spcPct val="55000"/>
              </a:spcBef>
              <a:spcAft>
                <a:spcPct val="10000"/>
              </a:spcAft>
              <a:buClr>
                <a:schemeClr val="tx1"/>
              </a:buClr>
              <a:buSzPct val="100000"/>
              <a:buFont typeface="Wingdings" pitchFamily="2" charset="2"/>
              <a:buChar char="§"/>
              <a:defRPr/>
            </a:pPr>
            <a:r>
              <a:rPr lang="en-US" sz="1600" baseline="0">
                <a:effectLst>
                  <a:outerShdw blurRad="38100" dist="38100" dir="2700000" algn="tl">
                    <a:srgbClr val="000000"/>
                  </a:outerShdw>
                </a:effectLst>
                <a:latin typeface="Arial" charset="0"/>
              </a:rPr>
              <a:t>Reduced risk through adaptable solutions</a:t>
            </a:r>
          </a:p>
          <a:p>
            <a:pPr marL="236538" indent="-236538" algn="l" defTabSz="814388">
              <a:lnSpc>
                <a:spcPct val="100000"/>
              </a:lnSpc>
              <a:spcBef>
                <a:spcPct val="55000"/>
              </a:spcBef>
              <a:spcAft>
                <a:spcPct val="10000"/>
              </a:spcAft>
              <a:buClr>
                <a:schemeClr val="tx1"/>
              </a:buClr>
              <a:buSzPct val="100000"/>
              <a:buFont typeface="Wingdings" pitchFamily="2" charset="2"/>
              <a:buChar char="§"/>
              <a:defRPr/>
            </a:pPr>
            <a:r>
              <a:rPr lang="en-US" sz="1600" baseline="0">
                <a:effectLst>
                  <a:outerShdw blurRad="38100" dist="38100" dir="2700000" algn="tl">
                    <a:srgbClr val="000000"/>
                  </a:outerShdw>
                </a:effectLst>
                <a:latin typeface="Arial" charset="0"/>
              </a:rPr>
              <a:t>Green IT - Reduced power, and space</a:t>
            </a:r>
          </a:p>
        </p:txBody>
      </p:sp>
      <p:sp>
        <p:nvSpPr>
          <p:cNvPr id="17425" name="Rectangle 17"/>
          <p:cNvSpPr>
            <a:spLocks noChangeArrowheads="1"/>
          </p:cNvSpPr>
          <p:nvPr/>
        </p:nvSpPr>
        <p:spPr bwMode="auto">
          <a:xfrm>
            <a:off x="219075" y="4867275"/>
            <a:ext cx="8658225" cy="1725613"/>
          </a:xfrm>
          <a:prstGeom prst="rect">
            <a:avLst/>
          </a:prstGeom>
          <a:noFill/>
          <a:ln w="9525" algn="ctr">
            <a:noFill/>
            <a:miter lim="800000"/>
            <a:headEnd/>
            <a:tailEnd/>
          </a:ln>
        </p:spPr>
        <p:txBody>
          <a:bodyPr lIns="82124" tIns="41061" rIns="82124" bIns="41061"/>
          <a:lstStyle/>
          <a:p>
            <a:pPr marL="114300" indent="-114300" algn="l" defTabSz="814388">
              <a:lnSpc>
                <a:spcPct val="95000"/>
              </a:lnSpc>
              <a:spcBef>
                <a:spcPct val="50000"/>
              </a:spcBef>
              <a:buClr>
                <a:schemeClr val="tx2"/>
              </a:buClr>
              <a:buSzPct val="100000"/>
              <a:buFont typeface="Wingdings" pitchFamily="2" charset="2"/>
              <a:buNone/>
            </a:pPr>
            <a:r>
              <a:rPr lang="en-US" sz="1600" baseline="0"/>
              <a:t>"After upgrading our infrastructure, we had to ensure that communications over our wide area network between our headquarter locations and branch offices, as well was with our customers, was reliable, highly secure and superior in quality. We chose Cisco's ASR 1000 Series for our WAN infrastructure for its future-proof architecture and tremendous investment protection. This platform gives us the ability to support not only our current requirements but also, our vision to unify our voice, video and data networks." </a:t>
            </a:r>
          </a:p>
        </p:txBody>
      </p:sp>
      <p:pic>
        <p:nvPicPr>
          <p:cNvPr id="17426" name="Picture 20" descr="garanti_logo_350x113px72Dpi"/>
          <p:cNvPicPr>
            <a:picLocks noChangeAspect="1" noChangeArrowheads="1"/>
          </p:cNvPicPr>
          <p:nvPr/>
        </p:nvPicPr>
        <p:blipFill>
          <a:blip r:embed="rId3"/>
          <a:srcRect/>
          <a:stretch>
            <a:fillRect/>
          </a:stretch>
        </p:blipFill>
        <p:spPr bwMode="auto">
          <a:xfrm>
            <a:off x="7140575" y="1141413"/>
            <a:ext cx="2003425" cy="6461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Cisco ASR 1000 Series</a:t>
            </a:r>
            <a:br>
              <a:rPr lang="en-US" smtClean="0"/>
            </a:br>
            <a:r>
              <a:rPr lang="en-US" smtClean="0">
                <a:solidFill>
                  <a:srgbClr val="FFC000"/>
                </a:solidFill>
              </a:rPr>
              <a:t>WAN Aggregation : Lufthansa</a:t>
            </a:r>
          </a:p>
        </p:txBody>
      </p:sp>
      <p:sp>
        <p:nvSpPr>
          <p:cNvPr id="1257475" name="Rectangle 3"/>
          <p:cNvSpPr>
            <a:spLocks noChangeArrowheads="1"/>
          </p:cNvSpPr>
          <p:nvPr/>
        </p:nvSpPr>
        <p:spPr bwMode="auto">
          <a:xfrm>
            <a:off x="425450" y="2166938"/>
            <a:ext cx="8366125" cy="2708275"/>
          </a:xfrm>
          <a:prstGeom prst="rect">
            <a:avLst/>
          </a:prstGeom>
          <a:gradFill rotWithShape="1">
            <a:gsLst>
              <a:gs pos="0">
                <a:schemeClr val="accent1"/>
              </a:gs>
              <a:gs pos="100000">
                <a:schemeClr val="accent1">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18436" name="Rectangle 4"/>
          <p:cNvSpPr>
            <a:spLocks noChangeArrowheads="1"/>
          </p:cNvSpPr>
          <p:nvPr/>
        </p:nvSpPr>
        <p:spPr bwMode="auto">
          <a:xfrm>
            <a:off x="425450" y="1835150"/>
            <a:ext cx="8366125" cy="463550"/>
          </a:xfrm>
          <a:prstGeom prst="rect">
            <a:avLst/>
          </a:prstGeom>
          <a:gradFill rotWithShape="1">
            <a:gsLst>
              <a:gs pos="0">
                <a:srgbClr val="002C3E"/>
              </a:gs>
              <a:gs pos="100000">
                <a:srgbClr val="015F85"/>
              </a:gs>
            </a:gsLst>
            <a:lin ang="5400000" scaled="1"/>
          </a:gradFill>
          <a:ln w="9525" algn="ctr">
            <a:noFill/>
            <a:miter lim="800000"/>
            <a:headEnd/>
            <a:tailEnd/>
          </a:ln>
        </p:spPr>
        <p:txBody>
          <a:bodyPr wrap="none" lIns="73025" tIns="36511" rIns="73025" bIns="36511" anchor="ctr"/>
          <a:lstStyle/>
          <a:p>
            <a:endParaRPr lang="en-US"/>
          </a:p>
        </p:txBody>
      </p:sp>
      <p:sp>
        <p:nvSpPr>
          <p:cNvPr id="18437" name="Rectangle 5"/>
          <p:cNvSpPr>
            <a:spLocks noChangeArrowheads="1"/>
          </p:cNvSpPr>
          <p:nvPr/>
        </p:nvSpPr>
        <p:spPr bwMode="auto">
          <a:xfrm>
            <a:off x="396875" y="2297113"/>
            <a:ext cx="8408988" cy="6985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8438" name="Line 6"/>
          <p:cNvSpPr>
            <a:spLocks noChangeShapeType="1"/>
          </p:cNvSpPr>
          <p:nvPr/>
        </p:nvSpPr>
        <p:spPr bwMode="auto">
          <a:xfrm>
            <a:off x="4454525" y="1787525"/>
            <a:ext cx="0" cy="2886075"/>
          </a:xfrm>
          <a:prstGeom prst="line">
            <a:avLst/>
          </a:prstGeom>
          <a:noFill/>
          <a:ln w="28575">
            <a:solidFill>
              <a:schemeClr val="bg1"/>
            </a:solidFill>
            <a:round/>
            <a:headEnd/>
            <a:tailEnd/>
          </a:ln>
        </p:spPr>
        <p:txBody>
          <a:bodyPr lIns="82124" tIns="41061" rIns="82124" bIns="41061" anchor="ctr">
            <a:spAutoFit/>
          </a:bodyPr>
          <a:lstStyle/>
          <a:p>
            <a:endParaRPr lang="en-US"/>
          </a:p>
        </p:txBody>
      </p:sp>
      <p:sp>
        <p:nvSpPr>
          <p:cNvPr id="18439" name="Rectangle 7"/>
          <p:cNvSpPr>
            <a:spLocks noChangeArrowheads="1"/>
          </p:cNvSpPr>
          <p:nvPr/>
        </p:nvSpPr>
        <p:spPr bwMode="auto">
          <a:xfrm flipV="1">
            <a:off x="50800" y="4448175"/>
            <a:ext cx="9144000" cy="22860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257480" name="Rectangle 8"/>
          <p:cNvSpPr>
            <a:spLocks noChangeArrowheads="1"/>
          </p:cNvSpPr>
          <p:nvPr/>
        </p:nvSpPr>
        <p:spPr bwMode="auto">
          <a:xfrm>
            <a:off x="50800" y="4783138"/>
            <a:ext cx="9144000" cy="1871662"/>
          </a:xfrm>
          <a:prstGeom prst="rect">
            <a:avLst/>
          </a:prstGeom>
          <a:gradFill rotWithShape="1">
            <a:gsLst>
              <a:gs pos="0">
                <a:schemeClr val="folHlink">
                  <a:alpha val="35001"/>
                </a:schemeClr>
              </a:gs>
              <a:gs pos="100000">
                <a:schemeClr val="folHlink">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18441" name="Rectangle 9"/>
          <p:cNvSpPr>
            <a:spLocks noChangeArrowheads="1"/>
          </p:cNvSpPr>
          <p:nvPr/>
        </p:nvSpPr>
        <p:spPr bwMode="auto">
          <a:xfrm>
            <a:off x="0" y="4795838"/>
            <a:ext cx="9144000" cy="22860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8442" name="Rectangle 10"/>
          <p:cNvSpPr>
            <a:spLocks noChangeArrowheads="1"/>
          </p:cNvSpPr>
          <p:nvPr/>
        </p:nvSpPr>
        <p:spPr bwMode="auto">
          <a:xfrm>
            <a:off x="50800" y="4643438"/>
            <a:ext cx="9144000" cy="171450"/>
          </a:xfrm>
          <a:prstGeom prst="rect">
            <a:avLst/>
          </a:prstGeom>
          <a:gradFill rotWithShape="1">
            <a:gsLst>
              <a:gs pos="0">
                <a:srgbClr val="613E00"/>
              </a:gs>
              <a:gs pos="100000">
                <a:srgbClr val="D28700"/>
              </a:gs>
            </a:gsLst>
            <a:lin ang="5400000" scaled="1"/>
          </a:gradFill>
          <a:ln w="9525" algn="ctr">
            <a:noFill/>
            <a:miter lim="800000"/>
            <a:headEnd/>
            <a:tailEnd/>
          </a:ln>
        </p:spPr>
        <p:txBody>
          <a:bodyPr wrap="none" lIns="73025" tIns="36511" rIns="73025" bIns="36511" anchor="ctr"/>
          <a:lstStyle/>
          <a:p>
            <a:endParaRPr lang="en-US"/>
          </a:p>
        </p:txBody>
      </p:sp>
      <p:sp>
        <p:nvSpPr>
          <p:cNvPr id="18443" name="Rectangle 11"/>
          <p:cNvSpPr>
            <a:spLocks noChangeArrowheads="1"/>
          </p:cNvSpPr>
          <p:nvPr/>
        </p:nvSpPr>
        <p:spPr bwMode="auto">
          <a:xfrm>
            <a:off x="4848225" y="1925638"/>
            <a:ext cx="2946400" cy="33020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a:solidFill>
                  <a:schemeClr val="tx2"/>
                </a:solidFill>
                <a:cs typeface="Arial" pitchFamily="34" charset="0"/>
              </a:rPr>
              <a:t>Business Results</a:t>
            </a:r>
          </a:p>
        </p:txBody>
      </p:sp>
      <p:sp>
        <p:nvSpPr>
          <p:cNvPr id="18444" name="Rectangle 12"/>
          <p:cNvSpPr>
            <a:spLocks noChangeArrowheads="1"/>
          </p:cNvSpPr>
          <p:nvPr/>
        </p:nvSpPr>
        <p:spPr bwMode="auto">
          <a:xfrm>
            <a:off x="830263" y="1912938"/>
            <a:ext cx="2946400" cy="33020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a:solidFill>
                  <a:schemeClr val="tx2"/>
                </a:solidFill>
                <a:cs typeface="Arial" pitchFamily="34" charset="0"/>
              </a:rPr>
              <a:t>Business Challenges</a:t>
            </a:r>
          </a:p>
        </p:txBody>
      </p:sp>
      <p:sp>
        <p:nvSpPr>
          <p:cNvPr id="18445" name="Rectangle 13"/>
          <p:cNvSpPr>
            <a:spLocks noChangeArrowheads="1"/>
          </p:cNvSpPr>
          <p:nvPr/>
        </p:nvSpPr>
        <p:spPr bwMode="auto">
          <a:xfrm>
            <a:off x="542925" y="2593975"/>
            <a:ext cx="3810000" cy="1552575"/>
          </a:xfrm>
          <a:prstGeom prst="rect">
            <a:avLst/>
          </a:prstGeom>
          <a:noFill/>
          <a:ln w="9525" algn="ctr">
            <a:noFill/>
            <a:miter lim="800000"/>
            <a:headEnd/>
            <a:tailEnd/>
          </a:ln>
        </p:spPr>
        <p:txBody>
          <a:bodyPr lIns="82124" tIns="41061" rIns="82124" bIns="41061"/>
          <a:lstStyle/>
          <a:p>
            <a:pPr marL="177800" indent="-177800" algn="l" defTabSz="814388">
              <a:lnSpc>
                <a:spcPct val="100000"/>
              </a:lnSpc>
              <a:spcBef>
                <a:spcPct val="100000"/>
              </a:spcBef>
              <a:buFont typeface="Wingdings" pitchFamily="2" charset="2"/>
              <a:buChar char="§"/>
            </a:pPr>
            <a:r>
              <a:rPr lang="en-US" sz="1600">
                <a:solidFill>
                  <a:schemeClr val="tx2"/>
                </a:solidFill>
              </a:rPr>
              <a:t>Value-added real-time services </a:t>
            </a:r>
          </a:p>
          <a:p>
            <a:pPr marL="177800" indent="-177800" algn="l" defTabSz="814388">
              <a:lnSpc>
                <a:spcPct val="100000"/>
              </a:lnSpc>
              <a:spcBef>
                <a:spcPct val="100000"/>
              </a:spcBef>
              <a:buFont typeface="Wingdings" pitchFamily="2" charset="2"/>
              <a:buChar char="§"/>
            </a:pPr>
            <a:r>
              <a:rPr lang="en-US" sz="1600">
                <a:solidFill>
                  <a:schemeClr val="tx2"/>
                </a:solidFill>
              </a:rPr>
              <a:t>Customer and workforce data security</a:t>
            </a:r>
          </a:p>
          <a:p>
            <a:pPr marL="177800" indent="-177800" algn="l" defTabSz="814388">
              <a:lnSpc>
                <a:spcPct val="100000"/>
              </a:lnSpc>
              <a:spcBef>
                <a:spcPct val="100000"/>
              </a:spcBef>
              <a:buFont typeface="Wingdings" pitchFamily="2" charset="2"/>
              <a:buChar char="§"/>
            </a:pPr>
            <a:r>
              <a:rPr lang="en-US" sz="1600">
                <a:solidFill>
                  <a:schemeClr val="tx2"/>
                </a:solidFill>
              </a:rPr>
              <a:t>Worldwide access and coverage</a:t>
            </a:r>
          </a:p>
        </p:txBody>
      </p:sp>
      <p:sp>
        <p:nvSpPr>
          <p:cNvPr id="18446" name="Text Box 14"/>
          <p:cNvSpPr txBox="1">
            <a:spLocks noChangeArrowheads="1"/>
          </p:cNvSpPr>
          <p:nvPr/>
        </p:nvSpPr>
        <p:spPr bwMode="auto">
          <a:xfrm>
            <a:off x="669925" y="1295400"/>
            <a:ext cx="6796088" cy="371475"/>
          </a:xfrm>
          <a:prstGeom prst="rect">
            <a:avLst/>
          </a:prstGeom>
          <a:noFill/>
          <a:ln w="9525" algn="ctr">
            <a:noFill/>
            <a:miter lim="800000"/>
            <a:headEnd/>
            <a:tailEnd/>
          </a:ln>
        </p:spPr>
        <p:txBody>
          <a:bodyPr lIns="82124" tIns="41061" rIns="82124" bIns="41061">
            <a:spAutoFit/>
          </a:bodyPr>
          <a:lstStyle/>
          <a:p>
            <a:pPr algn="l" defTabSz="814388">
              <a:lnSpc>
                <a:spcPct val="95000"/>
              </a:lnSpc>
              <a:spcBef>
                <a:spcPct val="50000"/>
              </a:spcBef>
              <a:buClr>
                <a:schemeClr val="bg1"/>
              </a:buClr>
              <a:buSzPct val="100000"/>
              <a:buFont typeface="Wingdings" pitchFamily="2" charset="2"/>
              <a:buNone/>
            </a:pPr>
            <a:r>
              <a:rPr lang="en-US" sz="2000" b="1">
                <a:solidFill>
                  <a:schemeClr val="folHlink"/>
                </a:solidFill>
              </a:rPr>
              <a:t>Secure, Reliable, Scalable Service Delivery Made Easy</a:t>
            </a:r>
          </a:p>
        </p:txBody>
      </p:sp>
      <p:sp>
        <p:nvSpPr>
          <p:cNvPr id="1257487" name="Rectangle 15"/>
          <p:cNvSpPr>
            <a:spLocks noChangeArrowheads="1"/>
          </p:cNvSpPr>
          <p:nvPr/>
        </p:nvSpPr>
        <p:spPr bwMode="auto">
          <a:xfrm>
            <a:off x="4637088" y="2552700"/>
            <a:ext cx="4065587" cy="2109788"/>
          </a:xfrm>
          <a:prstGeom prst="rect">
            <a:avLst/>
          </a:prstGeom>
          <a:noFill/>
          <a:ln w="9525" algn="ctr">
            <a:noFill/>
            <a:miter lim="800000"/>
            <a:headEnd/>
            <a:tailEnd/>
          </a:ln>
          <a:effectLst/>
        </p:spPr>
        <p:txBody>
          <a:bodyPr lIns="82124" tIns="41061" rIns="82124" bIns="41061">
            <a:spAutoFit/>
          </a:bodyPr>
          <a:lstStyle/>
          <a:p>
            <a:pPr marL="236538" indent="-236538" algn="l" defTabSz="814388">
              <a:lnSpc>
                <a:spcPct val="100000"/>
              </a:lnSpc>
              <a:spcBef>
                <a:spcPct val="100000"/>
              </a:spcBef>
              <a:spcAft>
                <a:spcPct val="10000"/>
              </a:spcAft>
              <a:buClr>
                <a:schemeClr val="tx1"/>
              </a:buClr>
              <a:buSzPct val="100000"/>
              <a:buFont typeface="Wingdings" pitchFamily="2" charset="2"/>
              <a:buChar char="§"/>
              <a:defRPr/>
            </a:pPr>
            <a:r>
              <a:rPr lang="en-US" sz="1600">
                <a:effectLst>
                  <a:outerShdw blurRad="38100" dist="38100" dir="2700000" algn="tl">
                    <a:srgbClr val="000000"/>
                  </a:outerShdw>
                </a:effectLst>
                <a:latin typeface="Arial" charset="0"/>
              </a:rPr>
              <a:t>Enhanced customer service reliability</a:t>
            </a:r>
          </a:p>
          <a:p>
            <a:pPr marL="236538" indent="-236538" algn="l" defTabSz="814388">
              <a:lnSpc>
                <a:spcPct val="100000"/>
              </a:lnSpc>
              <a:spcBef>
                <a:spcPct val="100000"/>
              </a:spcBef>
              <a:spcAft>
                <a:spcPct val="10000"/>
              </a:spcAft>
              <a:buClr>
                <a:schemeClr val="tx1"/>
              </a:buClr>
              <a:buSzPct val="100000"/>
              <a:buFont typeface="Wingdings" pitchFamily="2" charset="2"/>
              <a:buChar char="§"/>
              <a:defRPr/>
            </a:pPr>
            <a:r>
              <a:rPr lang="en-US" sz="1600">
                <a:effectLst>
                  <a:outerShdw blurRad="38100" dist="38100" dir="2700000" algn="tl">
                    <a:srgbClr val="000000"/>
                  </a:outerShdw>
                </a:effectLst>
                <a:latin typeface="Arial" charset="0"/>
              </a:rPr>
              <a:t>Smoother infrastructure upgrade</a:t>
            </a:r>
          </a:p>
          <a:p>
            <a:pPr marL="236538" indent="-236538" algn="l" defTabSz="814388">
              <a:lnSpc>
                <a:spcPct val="100000"/>
              </a:lnSpc>
              <a:spcBef>
                <a:spcPct val="100000"/>
              </a:spcBef>
              <a:spcAft>
                <a:spcPct val="10000"/>
              </a:spcAft>
              <a:buClr>
                <a:schemeClr val="tx1"/>
              </a:buClr>
              <a:buSzPct val="100000"/>
              <a:buFont typeface="Wingdings" pitchFamily="2" charset="2"/>
              <a:buChar char="§"/>
              <a:defRPr/>
            </a:pPr>
            <a:r>
              <a:rPr lang="en-US" sz="1600">
                <a:effectLst>
                  <a:outerShdw blurRad="38100" dist="38100" dir="2700000" algn="tl">
                    <a:srgbClr val="000000"/>
                  </a:outerShdw>
                </a:effectLst>
                <a:latin typeface="Arial" charset="0"/>
              </a:rPr>
              <a:t>Improved access and business efficiency</a:t>
            </a:r>
          </a:p>
          <a:p>
            <a:pPr marL="236538" indent="-236538" algn="l" defTabSz="814388">
              <a:lnSpc>
                <a:spcPct val="100000"/>
              </a:lnSpc>
              <a:spcBef>
                <a:spcPct val="100000"/>
              </a:spcBef>
              <a:spcAft>
                <a:spcPct val="10000"/>
              </a:spcAft>
              <a:buClr>
                <a:schemeClr val="tx1"/>
              </a:buClr>
              <a:buSzPct val="100000"/>
              <a:buFont typeface="Wingdings" pitchFamily="2" charset="2"/>
              <a:buNone/>
              <a:defRPr/>
            </a:pPr>
            <a:endParaRPr lang="en-US" sz="1600">
              <a:effectLst>
                <a:outerShdw blurRad="38100" dist="38100" dir="2700000" algn="tl">
                  <a:srgbClr val="000000"/>
                </a:outerShdw>
              </a:effectLst>
              <a:latin typeface="Arial" charset="0"/>
            </a:endParaRPr>
          </a:p>
        </p:txBody>
      </p:sp>
      <p:sp>
        <p:nvSpPr>
          <p:cNvPr id="18448" name="Rectangle 16"/>
          <p:cNvSpPr>
            <a:spLocks noChangeArrowheads="1"/>
          </p:cNvSpPr>
          <p:nvPr/>
        </p:nvSpPr>
        <p:spPr bwMode="auto">
          <a:xfrm>
            <a:off x="985838" y="6065838"/>
            <a:ext cx="7129462" cy="382587"/>
          </a:xfrm>
          <a:prstGeom prst="rect">
            <a:avLst/>
          </a:prstGeom>
          <a:solidFill>
            <a:schemeClr val="bg1">
              <a:alpha val="25098"/>
            </a:schemeClr>
          </a:solidFill>
          <a:ln w="9525" algn="ctr">
            <a:noFill/>
            <a:miter lim="800000"/>
            <a:headEnd/>
            <a:tailEnd/>
          </a:ln>
        </p:spPr>
        <p:txBody>
          <a:bodyPr wrap="none" lIns="73025" tIns="36511" rIns="73025" bIns="36511" anchor="ctr"/>
          <a:lstStyle/>
          <a:p>
            <a:endParaRPr lang="en-US"/>
          </a:p>
        </p:txBody>
      </p:sp>
      <p:sp>
        <p:nvSpPr>
          <p:cNvPr id="18449" name="Rectangle 17"/>
          <p:cNvSpPr>
            <a:spLocks noChangeArrowheads="1"/>
          </p:cNvSpPr>
          <p:nvPr/>
        </p:nvSpPr>
        <p:spPr bwMode="auto">
          <a:xfrm>
            <a:off x="0" y="4894263"/>
            <a:ext cx="8856663" cy="1639887"/>
          </a:xfrm>
          <a:prstGeom prst="rect">
            <a:avLst/>
          </a:prstGeom>
          <a:noFill/>
          <a:ln w="9525" algn="ctr">
            <a:noFill/>
            <a:miter lim="800000"/>
            <a:headEnd/>
            <a:tailEnd/>
          </a:ln>
        </p:spPr>
        <p:txBody>
          <a:bodyPr lIns="82124" tIns="41061" rIns="82124" bIns="41061">
            <a:spAutoFit/>
          </a:bodyPr>
          <a:lstStyle/>
          <a:p>
            <a:pPr defTabSz="814388">
              <a:lnSpc>
                <a:spcPct val="95000"/>
              </a:lnSpc>
              <a:spcBef>
                <a:spcPct val="50000"/>
              </a:spcBef>
              <a:buClr>
                <a:schemeClr val="tx2"/>
              </a:buClr>
              <a:buSzPct val="100000"/>
              <a:buFont typeface="Wingdings" pitchFamily="2" charset="2"/>
              <a:buNone/>
            </a:pPr>
            <a:r>
              <a:rPr lang="en-US" sz="1600"/>
              <a:t>“We operate IT systems for our customers that are critical for their core business processes. So non-stop operations is an extremely important issue for us. We are witnessing an increased demand on highly secure, scalable, and reliable IT infrastructure services. The Cisco ASR 1000 Series helps us meet those demands. For example, the 'in service software update' feature offers great improvements towards non-stop operations .”</a:t>
            </a:r>
          </a:p>
          <a:p>
            <a:pPr defTabSz="814388">
              <a:lnSpc>
                <a:spcPct val="95000"/>
              </a:lnSpc>
              <a:spcBef>
                <a:spcPct val="50000"/>
              </a:spcBef>
              <a:buClr>
                <a:schemeClr val="tx2"/>
              </a:buClr>
              <a:buSzPct val="100000"/>
              <a:buFont typeface="Wingdings" pitchFamily="2" charset="2"/>
              <a:buNone/>
            </a:pPr>
            <a:r>
              <a:rPr lang="en-US" sz="1800">
                <a:solidFill>
                  <a:srgbClr val="FFFF00"/>
                </a:solidFill>
              </a:rPr>
              <a:t>Bardo Werum, VP Cross-Industries and Operation, Lufthansa Systems</a:t>
            </a:r>
          </a:p>
        </p:txBody>
      </p:sp>
      <p:pic>
        <p:nvPicPr>
          <p:cNvPr id="18450" name="Picture 18"/>
          <p:cNvPicPr>
            <a:picLocks noChangeAspect="1" noChangeArrowheads="1"/>
          </p:cNvPicPr>
          <p:nvPr/>
        </p:nvPicPr>
        <p:blipFill>
          <a:blip r:embed="rId3"/>
          <a:srcRect/>
          <a:stretch>
            <a:fillRect/>
          </a:stretch>
        </p:blipFill>
        <p:spPr bwMode="auto">
          <a:xfrm>
            <a:off x="7150100" y="792163"/>
            <a:ext cx="1993900" cy="561975"/>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Cisco ASR 1000 Series</a:t>
            </a:r>
            <a:br>
              <a:rPr lang="en-US" smtClean="0"/>
            </a:br>
            <a:r>
              <a:rPr lang="en-US" smtClean="0">
                <a:solidFill>
                  <a:srgbClr val="FFC000"/>
                </a:solidFill>
              </a:rPr>
              <a:t>WAN Aggregation : Texas Instruments</a:t>
            </a:r>
          </a:p>
        </p:txBody>
      </p:sp>
      <p:sp>
        <p:nvSpPr>
          <p:cNvPr id="1259523" name="Rectangle 3"/>
          <p:cNvSpPr>
            <a:spLocks noChangeArrowheads="1"/>
          </p:cNvSpPr>
          <p:nvPr/>
        </p:nvSpPr>
        <p:spPr bwMode="auto">
          <a:xfrm>
            <a:off x="425450" y="2166938"/>
            <a:ext cx="8366125" cy="2708275"/>
          </a:xfrm>
          <a:prstGeom prst="rect">
            <a:avLst/>
          </a:prstGeom>
          <a:gradFill rotWithShape="1">
            <a:gsLst>
              <a:gs pos="0">
                <a:schemeClr val="accent1"/>
              </a:gs>
              <a:gs pos="100000">
                <a:schemeClr val="accent1">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19460" name="Rectangle 4"/>
          <p:cNvSpPr>
            <a:spLocks noChangeArrowheads="1"/>
          </p:cNvSpPr>
          <p:nvPr/>
        </p:nvSpPr>
        <p:spPr bwMode="auto">
          <a:xfrm>
            <a:off x="425450" y="1835150"/>
            <a:ext cx="8366125" cy="463550"/>
          </a:xfrm>
          <a:prstGeom prst="rect">
            <a:avLst/>
          </a:prstGeom>
          <a:gradFill rotWithShape="1">
            <a:gsLst>
              <a:gs pos="0">
                <a:srgbClr val="002C3E"/>
              </a:gs>
              <a:gs pos="100000">
                <a:srgbClr val="015F85"/>
              </a:gs>
            </a:gsLst>
            <a:lin ang="5400000" scaled="1"/>
          </a:gradFill>
          <a:ln w="9525" algn="ctr">
            <a:noFill/>
            <a:miter lim="800000"/>
            <a:headEnd/>
            <a:tailEnd/>
          </a:ln>
        </p:spPr>
        <p:txBody>
          <a:bodyPr wrap="none" lIns="73025" tIns="36511" rIns="73025" bIns="36511" anchor="ctr"/>
          <a:lstStyle/>
          <a:p>
            <a:endParaRPr lang="en-US"/>
          </a:p>
        </p:txBody>
      </p:sp>
      <p:sp>
        <p:nvSpPr>
          <p:cNvPr id="19461" name="Rectangle 5"/>
          <p:cNvSpPr>
            <a:spLocks noChangeArrowheads="1"/>
          </p:cNvSpPr>
          <p:nvPr/>
        </p:nvSpPr>
        <p:spPr bwMode="auto">
          <a:xfrm>
            <a:off x="396875" y="2297113"/>
            <a:ext cx="8408988" cy="6985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9462" name="Line 6"/>
          <p:cNvSpPr>
            <a:spLocks noChangeShapeType="1"/>
          </p:cNvSpPr>
          <p:nvPr/>
        </p:nvSpPr>
        <p:spPr bwMode="auto">
          <a:xfrm>
            <a:off x="4454525" y="1787525"/>
            <a:ext cx="0" cy="2886075"/>
          </a:xfrm>
          <a:prstGeom prst="line">
            <a:avLst/>
          </a:prstGeom>
          <a:noFill/>
          <a:ln w="28575">
            <a:solidFill>
              <a:schemeClr val="bg1"/>
            </a:solidFill>
            <a:round/>
            <a:headEnd/>
            <a:tailEnd/>
          </a:ln>
        </p:spPr>
        <p:txBody>
          <a:bodyPr lIns="82124" tIns="41061" rIns="82124" bIns="41061" anchor="ctr">
            <a:spAutoFit/>
          </a:bodyPr>
          <a:lstStyle/>
          <a:p>
            <a:endParaRPr lang="en-US"/>
          </a:p>
        </p:txBody>
      </p:sp>
      <p:sp>
        <p:nvSpPr>
          <p:cNvPr id="19463" name="Rectangle 7"/>
          <p:cNvSpPr>
            <a:spLocks noChangeArrowheads="1"/>
          </p:cNvSpPr>
          <p:nvPr/>
        </p:nvSpPr>
        <p:spPr bwMode="auto">
          <a:xfrm flipV="1">
            <a:off x="50800" y="4448175"/>
            <a:ext cx="9144000" cy="22860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grpSp>
        <p:nvGrpSpPr>
          <p:cNvPr id="19464" name="Group 8"/>
          <p:cNvGrpSpPr>
            <a:grpSpLocks/>
          </p:cNvGrpSpPr>
          <p:nvPr/>
        </p:nvGrpSpPr>
        <p:grpSpPr bwMode="auto">
          <a:xfrm>
            <a:off x="47625" y="4643438"/>
            <a:ext cx="9147175" cy="2011362"/>
            <a:chOff x="30" y="2925"/>
            <a:chExt cx="5762" cy="1267"/>
          </a:xfrm>
        </p:grpSpPr>
        <p:sp>
          <p:nvSpPr>
            <p:cNvPr id="1259529" name="Rectangle 9"/>
            <p:cNvSpPr>
              <a:spLocks noChangeArrowheads="1"/>
            </p:cNvSpPr>
            <p:nvPr/>
          </p:nvSpPr>
          <p:spPr bwMode="auto">
            <a:xfrm>
              <a:off x="32" y="3013"/>
              <a:ext cx="5760" cy="1179"/>
            </a:xfrm>
            <a:prstGeom prst="rect">
              <a:avLst/>
            </a:prstGeom>
            <a:gradFill rotWithShape="1">
              <a:gsLst>
                <a:gs pos="0">
                  <a:schemeClr val="folHlink">
                    <a:alpha val="35001"/>
                  </a:schemeClr>
                </a:gs>
                <a:gs pos="100000">
                  <a:schemeClr val="folHlink">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19474" name="Rectangle 10"/>
            <p:cNvSpPr>
              <a:spLocks noChangeArrowheads="1"/>
            </p:cNvSpPr>
            <p:nvPr/>
          </p:nvSpPr>
          <p:spPr bwMode="auto">
            <a:xfrm>
              <a:off x="30" y="3021"/>
              <a:ext cx="5760" cy="144"/>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9475" name="Rectangle 11"/>
            <p:cNvSpPr>
              <a:spLocks noChangeArrowheads="1"/>
            </p:cNvSpPr>
            <p:nvPr/>
          </p:nvSpPr>
          <p:spPr bwMode="auto">
            <a:xfrm>
              <a:off x="32" y="2925"/>
              <a:ext cx="5760" cy="108"/>
            </a:xfrm>
            <a:prstGeom prst="rect">
              <a:avLst/>
            </a:prstGeom>
            <a:gradFill rotWithShape="1">
              <a:gsLst>
                <a:gs pos="0">
                  <a:srgbClr val="613E00"/>
                </a:gs>
                <a:gs pos="100000">
                  <a:srgbClr val="D28700"/>
                </a:gs>
              </a:gsLst>
              <a:lin ang="5400000" scaled="1"/>
            </a:gradFill>
            <a:ln w="9525" algn="ctr">
              <a:noFill/>
              <a:miter lim="800000"/>
              <a:headEnd/>
              <a:tailEnd/>
            </a:ln>
          </p:spPr>
          <p:txBody>
            <a:bodyPr wrap="none" lIns="73025" tIns="36511" rIns="73025" bIns="36511" anchor="ctr"/>
            <a:lstStyle/>
            <a:p>
              <a:endParaRPr lang="en-US"/>
            </a:p>
          </p:txBody>
        </p:sp>
      </p:grpSp>
      <p:sp>
        <p:nvSpPr>
          <p:cNvPr id="19465" name="Rectangle 12"/>
          <p:cNvSpPr>
            <a:spLocks noChangeArrowheads="1"/>
          </p:cNvSpPr>
          <p:nvPr/>
        </p:nvSpPr>
        <p:spPr bwMode="auto">
          <a:xfrm>
            <a:off x="4848225" y="1925638"/>
            <a:ext cx="2946400" cy="33020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a:solidFill>
                  <a:schemeClr val="tx2"/>
                </a:solidFill>
                <a:cs typeface="Arial" pitchFamily="34" charset="0"/>
              </a:rPr>
              <a:t>Business Results</a:t>
            </a:r>
          </a:p>
        </p:txBody>
      </p:sp>
      <p:sp>
        <p:nvSpPr>
          <p:cNvPr id="19466" name="Rectangle 13"/>
          <p:cNvSpPr>
            <a:spLocks noChangeArrowheads="1"/>
          </p:cNvSpPr>
          <p:nvPr/>
        </p:nvSpPr>
        <p:spPr bwMode="auto">
          <a:xfrm>
            <a:off x="830263" y="1912938"/>
            <a:ext cx="2946400" cy="33020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a:solidFill>
                  <a:schemeClr val="tx2"/>
                </a:solidFill>
                <a:cs typeface="Arial" pitchFamily="34" charset="0"/>
              </a:rPr>
              <a:t>Business Challenges</a:t>
            </a:r>
          </a:p>
        </p:txBody>
      </p:sp>
      <p:sp>
        <p:nvSpPr>
          <p:cNvPr id="19467" name="Rectangle 14"/>
          <p:cNvSpPr>
            <a:spLocks noChangeArrowheads="1"/>
          </p:cNvSpPr>
          <p:nvPr/>
        </p:nvSpPr>
        <p:spPr bwMode="auto">
          <a:xfrm>
            <a:off x="542925" y="2593975"/>
            <a:ext cx="3743325" cy="1552575"/>
          </a:xfrm>
          <a:prstGeom prst="rect">
            <a:avLst/>
          </a:prstGeom>
          <a:noFill/>
          <a:ln w="9525" algn="ctr">
            <a:noFill/>
            <a:miter lim="800000"/>
            <a:headEnd/>
            <a:tailEnd/>
          </a:ln>
        </p:spPr>
        <p:txBody>
          <a:bodyPr lIns="82124" tIns="41061" rIns="82124" bIns="41061"/>
          <a:lstStyle/>
          <a:p>
            <a:pPr marL="177800" indent="-177800" algn="l" defTabSz="814388">
              <a:lnSpc>
                <a:spcPct val="100000"/>
              </a:lnSpc>
              <a:spcBef>
                <a:spcPct val="100000"/>
              </a:spcBef>
              <a:buFont typeface="Wingdings" pitchFamily="2" charset="2"/>
              <a:buChar char="§"/>
            </a:pPr>
            <a:r>
              <a:rPr lang="en-US" sz="1600">
                <a:solidFill>
                  <a:schemeClr val="tx2"/>
                </a:solidFill>
              </a:rPr>
              <a:t>Time to market </a:t>
            </a:r>
          </a:p>
          <a:p>
            <a:pPr marL="177800" indent="-177800" algn="l" defTabSz="814388">
              <a:lnSpc>
                <a:spcPct val="100000"/>
              </a:lnSpc>
              <a:spcBef>
                <a:spcPct val="100000"/>
              </a:spcBef>
              <a:buFont typeface="Wingdings" pitchFamily="2" charset="2"/>
              <a:buChar char="§"/>
            </a:pPr>
            <a:r>
              <a:rPr lang="en-US" sz="1600">
                <a:solidFill>
                  <a:schemeClr val="tx2"/>
                </a:solidFill>
              </a:rPr>
              <a:t>Changing business environment</a:t>
            </a:r>
          </a:p>
          <a:p>
            <a:pPr marL="177800" indent="-177800" algn="l" defTabSz="814388">
              <a:lnSpc>
                <a:spcPct val="100000"/>
              </a:lnSpc>
              <a:spcBef>
                <a:spcPct val="100000"/>
              </a:spcBef>
              <a:buFont typeface="Wingdings" pitchFamily="2" charset="2"/>
              <a:buChar char="§"/>
            </a:pPr>
            <a:r>
              <a:rPr lang="en-US" sz="1600">
                <a:solidFill>
                  <a:schemeClr val="tx2"/>
                </a:solidFill>
              </a:rPr>
              <a:t>Reliance on network infrastructure</a:t>
            </a:r>
          </a:p>
        </p:txBody>
      </p:sp>
      <p:sp>
        <p:nvSpPr>
          <p:cNvPr id="19468" name="Text Box 15"/>
          <p:cNvSpPr txBox="1">
            <a:spLocks noChangeArrowheads="1"/>
          </p:cNvSpPr>
          <p:nvPr/>
        </p:nvSpPr>
        <p:spPr bwMode="auto">
          <a:xfrm>
            <a:off x="669925" y="1295400"/>
            <a:ext cx="5740400" cy="371475"/>
          </a:xfrm>
          <a:prstGeom prst="rect">
            <a:avLst/>
          </a:prstGeom>
          <a:noFill/>
          <a:ln w="9525" algn="ctr">
            <a:noFill/>
            <a:miter lim="800000"/>
            <a:headEnd/>
            <a:tailEnd/>
          </a:ln>
        </p:spPr>
        <p:txBody>
          <a:bodyPr lIns="82124" tIns="41061" rIns="82124" bIns="41061">
            <a:spAutoFit/>
          </a:bodyPr>
          <a:lstStyle/>
          <a:p>
            <a:pPr algn="l" defTabSz="814388">
              <a:lnSpc>
                <a:spcPct val="95000"/>
              </a:lnSpc>
              <a:spcBef>
                <a:spcPct val="50000"/>
              </a:spcBef>
              <a:buClr>
                <a:schemeClr val="bg1"/>
              </a:buClr>
              <a:buSzPct val="100000"/>
              <a:buFont typeface="Wingdings" pitchFamily="2" charset="2"/>
              <a:buNone/>
            </a:pPr>
            <a:r>
              <a:rPr lang="en-US" sz="2000" b="1">
                <a:solidFill>
                  <a:schemeClr val="folHlink"/>
                </a:solidFill>
              </a:rPr>
              <a:t>One Innovation Enables Another Innovation</a:t>
            </a:r>
          </a:p>
        </p:txBody>
      </p:sp>
      <p:sp>
        <p:nvSpPr>
          <p:cNvPr id="1259536" name="Rectangle 16"/>
          <p:cNvSpPr>
            <a:spLocks noChangeArrowheads="1"/>
          </p:cNvSpPr>
          <p:nvPr/>
        </p:nvSpPr>
        <p:spPr bwMode="auto">
          <a:xfrm>
            <a:off x="4656138" y="2500313"/>
            <a:ext cx="4065587" cy="1536700"/>
          </a:xfrm>
          <a:prstGeom prst="rect">
            <a:avLst/>
          </a:prstGeom>
          <a:noFill/>
          <a:ln w="9525" algn="ctr">
            <a:noFill/>
            <a:miter lim="800000"/>
            <a:headEnd/>
            <a:tailEnd/>
          </a:ln>
          <a:effectLst/>
        </p:spPr>
        <p:txBody>
          <a:bodyPr lIns="82124" tIns="41061" rIns="82124" bIns="41061">
            <a:spAutoFit/>
          </a:bodyPr>
          <a:lstStyle/>
          <a:p>
            <a:pPr marL="236538" indent="-236538" algn="l" defTabSz="814388">
              <a:lnSpc>
                <a:spcPct val="100000"/>
              </a:lnSpc>
              <a:spcBef>
                <a:spcPct val="55000"/>
              </a:spcBef>
              <a:spcAft>
                <a:spcPct val="10000"/>
              </a:spcAft>
              <a:buClr>
                <a:schemeClr val="tx1"/>
              </a:buClr>
              <a:buSzPct val="100000"/>
              <a:buFont typeface="Wingdings" pitchFamily="2" charset="2"/>
              <a:buChar char="§"/>
              <a:defRPr/>
            </a:pPr>
            <a:r>
              <a:rPr lang="en-US" sz="1600">
                <a:effectLst>
                  <a:outerShdw blurRad="38100" dist="38100" dir="2700000" algn="tl">
                    <a:srgbClr val="000000"/>
                  </a:outerShdw>
                </a:effectLst>
                <a:latin typeface="Arial" charset="0"/>
              </a:rPr>
              <a:t>Improved collaboration</a:t>
            </a:r>
          </a:p>
          <a:p>
            <a:pPr marL="236538" indent="-236538" algn="l" defTabSz="814388">
              <a:lnSpc>
                <a:spcPct val="100000"/>
              </a:lnSpc>
              <a:spcBef>
                <a:spcPct val="55000"/>
              </a:spcBef>
              <a:spcAft>
                <a:spcPct val="10000"/>
              </a:spcAft>
              <a:buClr>
                <a:schemeClr val="tx1"/>
              </a:buClr>
              <a:buSzPct val="100000"/>
              <a:buFont typeface="Wingdings" pitchFamily="2" charset="2"/>
              <a:buChar char="§"/>
              <a:defRPr/>
            </a:pPr>
            <a:r>
              <a:rPr lang="en-US" sz="1600">
                <a:effectLst>
                  <a:outerShdw blurRad="38100" dist="38100" dir="2700000" algn="tl">
                    <a:srgbClr val="000000"/>
                  </a:outerShdw>
                </a:effectLst>
                <a:latin typeface="Arial" charset="0"/>
              </a:rPr>
              <a:t>Enhanced investment protection</a:t>
            </a:r>
          </a:p>
          <a:p>
            <a:pPr marL="236538" indent="-236538" algn="l" defTabSz="814388">
              <a:lnSpc>
                <a:spcPct val="100000"/>
              </a:lnSpc>
              <a:spcBef>
                <a:spcPct val="55000"/>
              </a:spcBef>
              <a:spcAft>
                <a:spcPct val="10000"/>
              </a:spcAft>
              <a:buClr>
                <a:schemeClr val="tx1"/>
              </a:buClr>
              <a:buSzPct val="100000"/>
              <a:buFont typeface="Wingdings" pitchFamily="2" charset="2"/>
              <a:buChar char="§"/>
              <a:defRPr/>
            </a:pPr>
            <a:r>
              <a:rPr lang="en-US" sz="1600">
                <a:effectLst>
                  <a:outerShdw blurRad="38100" dist="38100" dir="2700000" algn="tl">
                    <a:srgbClr val="000000"/>
                  </a:outerShdw>
                </a:effectLst>
                <a:latin typeface="Arial" charset="0"/>
              </a:rPr>
              <a:t>Greater flexibility and adaptability</a:t>
            </a:r>
          </a:p>
          <a:p>
            <a:pPr marL="236538" indent="-236538" algn="l" defTabSz="814388">
              <a:lnSpc>
                <a:spcPct val="100000"/>
              </a:lnSpc>
              <a:spcBef>
                <a:spcPct val="55000"/>
              </a:spcBef>
              <a:spcAft>
                <a:spcPct val="10000"/>
              </a:spcAft>
              <a:buClr>
                <a:schemeClr val="tx1"/>
              </a:buClr>
              <a:buSzPct val="100000"/>
              <a:buFont typeface="Wingdings" pitchFamily="2" charset="2"/>
              <a:buChar char="§"/>
              <a:defRPr/>
            </a:pPr>
            <a:r>
              <a:rPr lang="en-US" sz="1600">
                <a:effectLst>
                  <a:outerShdw blurRad="38100" dist="38100" dir="2700000" algn="tl">
                    <a:srgbClr val="000000"/>
                  </a:outerShdw>
                </a:effectLst>
                <a:latin typeface="Arial" charset="0"/>
              </a:rPr>
              <a:t>Resilient network infrastructure</a:t>
            </a:r>
          </a:p>
        </p:txBody>
      </p:sp>
      <p:pic>
        <p:nvPicPr>
          <p:cNvPr id="19470" name="Picture 17" descr="DataServer"/>
          <p:cNvPicPr>
            <a:picLocks noChangeAspect="1" noChangeArrowheads="1"/>
          </p:cNvPicPr>
          <p:nvPr/>
        </p:nvPicPr>
        <p:blipFill>
          <a:blip r:embed="rId3"/>
          <a:srcRect/>
          <a:stretch>
            <a:fillRect/>
          </a:stretch>
        </p:blipFill>
        <p:spPr bwMode="auto">
          <a:xfrm>
            <a:off x="6654800" y="1187450"/>
            <a:ext cx="2489200" cy="590550"/>
          </a:xfrm>
          <a:prstGeom prst="rect">
            <a:avLst/>
          </a:prstGeom>
          <a:noFill/>
          <a:ln w="9525">
            <a:noFill/>
            <a:miter lim="800000"/>
            <a:headEnd/>
            <a:tailEnd/>
          </a:ln>
        </p:spPr>
      </p:pic>
      <p:sp>
        <p:nvSpPr>
          <p:cNvPr id="19471" name="Rectangle 18"/>
          <p:cNvSpPr>
            <a:spLocks noChangeArrowheads="1"/>
          </p:cNvSpPr>
          <p:nvPr/>
        </p:nvSpPr>
        <p:spPr bwMode="auto">
          <a:xfrm>
            <a:off x="985838" y="6065838"/>
            <a:ext cx="7129462" cy="382587"/>
          </a:xfrm>
          <a:prstGeom prst="rect">
            <a:avLst/>
          </a:prstGeom>
          <a:solidFill>
            <a:schemeClr val="bg1">
              <a:alpha val="25098"/>
            </a:schemeClr>
          </a:solidFill>
          <a:ln w="9525" algn="ctr">
            <a:noFill/>
            <a:miter lim="800000"/>
            <a:headEnd/>
            <a:tailEnd/>
          </a:ln>
        </p:spPr>
        <p:txBody>
          <a:bodyPr wrap="none" lIns="73025" tIns="36511" rIns="73025" bIns="36511" anchor="ctr"/>
          <a:lstStyle/>
          <a:p>
            <a:endParaRPr lang="en-US"/>
          </a:p>
        </p:txBody>
      </p:sp>
      <p:sp>
        <p:nvSpPr>
          <p:cNvPr id="19472" name="Rectangle 19"/>
          <p:cNvSpPr>
            <a:spLocks noChangeArrowheads="1"/>
          </p:cNvSpPr>
          <p:nvPr/>
        </p:nvSpPr>
        <p:spPr bwMode="auto">
          <a:xfrm>
            <a:off x="125413" y="5151438"/>
            <a:ext cx="8856662" cy="1522412"/>
          </a:xfrm>
          <a:prstGeom prst="rect">
            <a:avLst/>
          </a:prstGeom>
          <a:noFill/>
          <a:ln w="9525" algn="ctr">
            <a:noFill/>
            <a:miter lim="800000"/>
            <a:headEnd/>
            <a:tailEnd/>
          </a:ln>
        </p:spPr>
        <p:txBody>
          <a:bodyPr lIns="82124" tIns="41061" rIns="82124" bIns="41061">
            <a:spAutoFit/>
          </a:bodyPr>
          <a:lstStyle/>
          <a:p>
            <a:pPr defTabSz="814388">
              <a:lnSpc>
                <a:spcPct val="95000"/>
              </a:lnSpc>
              <a:spcBef>
                <a:spcPct val="50000"/>
              </a:spcBef>
              <a:buClr>
                <a:schemeClr val="tx2"/>
              </a:buClr>
              <a:buSzPct val="100000"/>
              <a:buFont typeface="Wingdings" pitchFamily="2" charset="2"/>
              <a:buNone/>
            </a:pPr>
            <a:r>
              <a:rPr lang="en-US" sz="1800"/>
              <a:t>“"For Texas Instruments, the Cisco ASR 1000 Series gives us the assurance we need to manage and secure vastly greater traffic flow at our network edge, while enabling us to focus on what we do best—accelerating the pace of innovation and serving our customers.”</a:t>
            </a:r>
          </a:p>
          <a:p>
            <a:pPr defTabSz="814388">
              <a:lnSpc>
                <a:spcPct val="95000"/>
              </a:lnSpc>
              <a:spcBef>
                <a:spcPct val="50000"/>
              </a:spcBef>
              <a:buClr>
                <a:schemeClr val="tx2"/>
              </a:buClr>
              <a:buSzPct val="100000"/>
              <a:buFont typeface="Wingdings" pitchFamily="2" charset="2"/>
              <a:buNone/>
            </a:pPr>
            <a:r>
              <a:rPr lang="en-US" sz="1800">
                <a:solidFill>
                  <a:srgbClr val="FFFF00"/>
                </a:solidFill>
              </a:rPr>
              <a:t>Brian Bonner, CIO, Texas Instruments</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04775" y="4024313"/>
            <a:ext cx="8926513" cy="957262"/>
          </a:xfrm>
          <a:prstGeom prst="rect">
            <a:avLst/>
          </a:prstGeom>
          <a:gradFill rotWithShape="1">
            <a:gsLst>
              <a:gs pos="0">
                <a:srgbClr val="66327E"/>
              </a:gs>
              <a:gs pos="100000">
                <a:srgbClr val="8A44AA"/>
              </a:gs>
            </a:gsLst>
            <a:lin ang="5400000" scaled="1"/>
          </a:gradFill>
          <a:ln w="9525" algn="ctr">
            <a:noFill/>
            <a:miter lim="800000"/>
            <a:headEnd/>
            <a:tailEnd/>
          </a:ln>
        </p:spPr>
        <p:txBody>
          <a:bodyPr wrap="none" lIns="73025" tIns="36511" rIns="73025" bIns="36511" anchor="ctr"/>
          <a:lstStyle/>
          <a:p>
            <a:endParaRPr lang="en-US"/>
          </a:p>
        </p:txBody>
      </p:sp>
      <p:sp>
        <p:nvSpPr>
          <p:cNvPr id="21507" name="Rectangle 3"/>
          <p:cNvSpPr>
            <a:spLocks noChangeArrowheads="1"/>
          </p:cNvSpPr>
          <p:nvPr/>
        </p:nvSpPr>
        <p:spPr bwMode="auto">
          <a:xfrm>
            <a:off x="220663" y="4119563"/>
            <a:ext cx="8661400" cy="1036637"/>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21508" name="Rectangle 4"/>
          <p:cNvSpPr>
            <a:spLocks noChangeArrowheads="1"/>
          </p:cNvSpPr>
          <p:nvPr/>
        </p:nvSpPr>
        <p:spPr bwMode="auto">
          <a:xfrm>
            <a:off x="104775" y="2968625"/>
            <a:ext cx="8926513" cy="93980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endParaRPr lang="en-US"/>
          </a:p>
        </p:txBody>
      </p:sp>
      <p:sp>
        <p:nvSpPr>
          <p:cNvPr id="21509" name="Rectangle 5"/>
          <p:cNvSpPr>
            <a:spLocks noChangeArrowheads="1"/>
          </p:cNvSpPr>
          <p:nvPr/>
        </p:nvSpPr>
        <p:spPr bwMode="auto">
          <a:xfrm>
            <a:off x="220663" y="3079750"/>
            <a:ext cx="8661400" cy="739775"/>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21510" name="Rectangle 6"/>
          <p:cNvSpPr>
            <a:spLocks noChangeArrowheads="1"/>
          </p:cNvSpPr>
          <p:nvPr/>
        </p:nvSpPr>
        <p:spPr bwMode="auto">
          <a:xfrm>
            <a:off x="104775" y="1936750"/>
            <a:ext cx="8926513" cy="947738"/>
          </a:xfrm>
          <a:prstGeom prst="rect">
            <a:avLst/>
          </a:prstGeom>
          <a:gradFill rotWithShape="1">
            <a:gsLst>
              <a:gs pos="0">
                <a:srgbClr val="3E67A4"/>
              </a:gs>
              <a:gs pos="100000">
                <a:srgbClr val="678DC5"/>
              </a:gs>
            </a:gsLst>
            <a:lin ang="5400000" scaled="1"/>
          </a:gradFill>
          <a:ln w="9525" algn="ctr">
            <a:noFill/>
            <a:miter lim="800000"/>
            <a:headEnd/>
            <a:tailEnd/>
          </a:ln>
        </p:spPr>
        <p:txBody>
          <a:bodyPr wrap="none" lIns="73025" tIns="36511" rIns="73025" bIns="36511" anchor="ctr"/>
          <a:lstStyle/>
          <a:p>
            <a:endParaRPr lang="en-US"/>
          </a:p>
        </p:txBody>
      </p:sp>
      <p:sp>
        <p:nvSpPr>
          <p:cNvPr id="21511" name="Rectangle 7"/>
          <p:cNvSpPr>
            <a:spLocks noChangeArrowheads="1"/>
          </p:cNvSpPr>
          <p:nvPr/>
        </p:nvSpPr>
        <p:spPr bwMode="auto">
          <a:xfrm>
            <a:off x="228600" y="2030413"/>
            <a:ext cx="8661400" cy="739775"/>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21512" name="Oval 9"/>
          <p:cNvSpPr>
            <a:spLocks noChangeArrowheads="1"/>
          </p:cNvSpPr>
          <p:nvPr/>
        </p:nvSpPr>
        <p:spPr bwMode="auto">
          <a:xfrm>
            <a:off x="8750300" y="1185863"/>
            <a:ext cx="280988" cy="3322637"/>
          </a:xfrm>
          <a:prstGeom prst="ellipse">
            <a:avLst/>
          </a:prstGeom>
          <a:gradFill rotWithShape="1">
            <a:gsLst>
              <a:gs pos="0">
                <a:schemeClr val="tx1">
                  <a:alpha val="35001"/>
                </a:schemeClr>
              </a:gs>
              <a:gs pos="100000">
                <a:schemeClr val="tx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sp>
        <p:nvSpPr>
          <p:cNvPr id="21513" name="Rectangle 10"/>
          <p:cNvSpPr>
            <a:spLocks noGrp="1" noChangeArrowheads="1"/>
          </p:cNvSpPr>
          <p:nvPr>
            <p:ph type="title"/>
          </p:nvPr>
        </p:nvSpPr>
        <p:spPr/>
        <p:txBody>
          <a:bodyPr/>
          <a:lstStyle/>
          <a:p>
            <a:pPr eaLnBrk="1" hangingPunct="1"/>
            <a:r>
              <a:rPr lang="en-US" smtClean="0"/>
              <a:t>Summary</a:t>
            </a:r>
          </a:p>
        </p:txBody>
      </p:sp>
      <p:sp>
        <p:nvSpPr>
          <p:cNvPr id="21514" name="Rectangle 11"/>
          <p:cNvSpPr>
            <a:spLocks noChangeArrowheads="1"/>
          </p:cNvSpPr>
          <p:nvPr/>
        </p:nvSpPr>
        <p:spPr bwMode="auto">
          <a:xfrm>
            <a:off x="220663" y="2154238"/>
            <a:ext cx="8923337" cy="719137"/>
          </a:xfrm>
          <a:prstGeom prst="rect">
            <a:avLst/>
          </a:prstGeom>
          <a:noFill/>
          <a:ln w="9525" algn="ctr">
            <a:noFill/>
            <a:miter lim="800000"/>
            <a:headEnd/>
            <a:tailEnd/>
          </a:ln>
        </p:spPr>
        <p:txBody>
          <a:bodyPr lIns="82124" tIns="41061" rIns="82124" bIns="41061"/>
          <a:lstStyle/>
          <a:p>
            <a:pPr algn="l" defTabSz="814388">
              <a:lnSpc>
                <a:spcPct val="100000"/>
              </a:lnSpc>
              <a:spcBef>
                <a:spcPct val="105000"/>
              </a:spcBef>
              <a:buClr>
                <a:schemeClr val="bg1"/>
              </a:buClr>
              <a:buSzPct val="100000"/>
              <a:buFont typeface="Wingdings" pitchFamily="2" charset="2"/>
              <a:buNone/>
            </a:pPr>
            <a:r>
              <a:rPr lang="en-US" sz="2100" baseline="0"/>
              <a:t>Enabling network growth through ASR 1000 innovation</a:t>
            </a:r>
          </a:p>
        </p:txBody>
      </p:sp>
      <p:sp>
        <p:nvSpPr>
          <p:cNvPr id="21515" name="Oval 12"/>
          <p:cNvSpPr>
            <a:spLocks noChangeArrowheads="1"/>
          </p:cNvSpPr>
          <p:nvPr/>
        </p:nvSpPr>
        <p:spPr bwMode="auto">
          <a:xfrm>
            <a:off x="8609013" y="990600"/>
            <a:ext cx="280987" cy="4710113"/>
          </a:xfrm>
          <a:prstGeom prst="ellipse">
            <a:avLst/>
          </a:prstGeom>
          <a:gradFill rotWithShape="1">
            <a:gsLst>
              <a:gs pos="0">
                <a:schemeClr val="bg1">
                  <a:alpha val="35001"/>
                </a:schemeClr>
              </a:gs>
              <a:gs pos="100000">
                <a:schemeClr val="tx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sp>
        <p:nvSpPr>
          <p:cNvPr id="21516" name="Rectangle 19"/>
          <p:cNvSpPr>
            <a:spLocks noChangeArrowheads="1"/>
          </p:cNvSpPr>
          <p:nvPr/>
        </p:nvSpPr>
        <p:spPr bwMode="auto">
          <a:xfrm>
            <a:off x="188913" y="3205163"/>
            <a:ext cx="8923337" cy="703262"/>
          </a:xfrm>
          <a:prstGeom prst="rect">
            <a:avLst/>
          </a:prstGeom>
          <a:noFill/>
          <a:ln w="9525" algn="ctr">
            <a:noFill/>
            <a:miter lim="800000"/>
            <a:headEnd/>
            <a:tailEnd/>
          </a:ln>
        </p:spPr>
        <p:txBody>
          <a:bodyPr lIns="82124" tIns="41061" rIns="82124" bIns="41061"/>
          <a:lstStyle/>
          <a:p>
            <a:pPr algn="l" defTabSz="814388">
              <a:lnSpc>
                <a:spcPct val="100000"/>
              </a:lnSpc>
              <a:spcBef>
                <a:spcPct val="105000"/>
              </a:spcBef>
              <a:buClr>
                <a:schemeClr val="bg1"/>
              </a:buClr>
              <a:buSzPct val="100000"/>
              <a:buFont typeface="Wingdings" pitchFamily="2" charset="2"/>
              <a:buNone/>
            </a:pPr>
            <a:r>
              <a:rPr lang="en-US" sz="2100" baseline="0"/>
              <a:t>End-to-end Branch-WAN service delivery with ASR 1000 and ISR Series</a:t>
            </a:r>
          </a:p>
        </p:txBody>
      </p:sp>
      <p:sp>
        <p:nvSpPr>
          <p:cNvPr id="21517" name="Rectangle 20"/>
          <p:cNvSpPr>
            <a:spLocks noChangeArrowheads="1"/>
          </p:cNvSpPr>
          <p:nvPr/>
        </p:nvSpPr>
        <p:spPr bwMode="auto">
          <a:xfrm>
            <a:off x="228600" y="4225925"/>
            <a:ext cx="8923338" cy="755650"/>
          </a:xfrm>
          <a:prstGeom prst="rect">
            <a:avLst/>
          </a:prstGeom>
          <a:noFill/>
          <a:ln w="9525" algn="ctr">
            <a:noFill/>
            <a:miter lim="800000"/>
            <a:headEnd/>
            <a:tailEnd/>
          </a:ln>
        </p:spPr>
        <p:txBody>
          <a:bodyPr lIns="82124" tIns="41061" rIns="82124" bIns="41061"/>
          <a:lstStyle/>
          <a:p>
            <a:pPr algn="l" defTabSz="814388">
              <a:lnSpc>
                <a:spcPct val="100000"/>
              </a:lnSpc>
              <a:spcBef>
                <a:spcPct val="105000"/>
              </a:spcBef>
              <a:buClr>
                <a:schemeClr val="bg1"/>
              </a:buClr>
              <a:buSzPct val="100000"/>
              <a:buFont typeface="Wingdings" pitchFamily="2" charset="2"/>
              <a:buNone/>
            </a:pPr>
            <a:r>
              <a:rPr lang="en-US" sz="2100" baseline="0"/>
              <a:t>ESP-20G provides investment enhancement and operational efficiency</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2741613" y="2357438"/>
            <a:ext cx="3810000" cy="2025650"/>
            <a:chOff x="3272" y="1316"/>
            <a:chExt cx="1889" cy="1002"/>
          </a:xfrm>
        </p:grpSpPr>
        <p:sp>
          <p:nvSpPr>
            <p:cNvPr id="22531" name="AutoShape 3"/>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22532" name="Rectangle 4"/>
            <p:cNvSpPr>
              <a:spLocks noChangeArrowheads="1"/>
            </p:cNvSpPr>
            <p:nvPr/>
          </p:nvSpPr>
          <p:spPr bwMode="auto">
            <a:xfrm>
              <a:off x="3803" y="1980"/>
              <a:ext cx="86" cy="325"/>
            </a:xfrm>
            <a:prstGeom prst="rect">
              <a:avLst/>
            </a:prstGeom>
            <a:solidFill>
              <a:schemeClr val="tx1"/>
            </a:solidFill>
            <a:ln w="9525">
              <a:noFill/>
              <a:miter lim="800000"/>
              <a:headEnd/>
              <a:tailEnd/>
            </a:ln>
          </p:spPr>
          <p:txBody>
            <a:bodyPr/>
            <a:lstStyle/>
            <a:p>
              <a:endParaRPr lang="en-US"/>
            </a:p>
          </p:txBody>
        </p:sp>
        <p:sp>
          <p:nvSpPr>
            <p:cNvPr id="22533" name="Freeform 5"/>
            <p:cNvSpPr>
              <a:spLocks/>
            </p:cNvSpPr>
            <p:nvPr/>
          </p:nvSpPr>
          <p:spPr bwMode="auto">
            <a:xfrm>
              <a:off x="4304" y="1971"/>
              <a:ext cx="249" cy="343"/>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tx1"/>
            </a:solidFill>
            <a:ln w="9525">
              <a:noFill/>
              <a:round/>
              <a:headEnd/>
              <a:tailEnd/>
            </a:ln>
          </p:spPr>
          <p:txBody>
            <a:bodyPr/>
            <a:lstStyle/>
            <a:p>
              <a:endParaRPr lang="en-US"/>
            </a:p>
          </p:txBody>
        </p:sp>
        <p:sp>
          <p:nvSpPr>
            <p:cNvPr id="22534" name="Freeform 6"/>
            <p:cNvSpPr>
              <a:spLocks/>
            </p:cNvSpPr>
            <p:nvPr/>
          </p:nvSpPr>
          <p:spPr bwMode="auto">
            <a:xfrm>
              <a:off x="3443" y="1971"/>
              <a:ext cx="249" cy="343"/>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tx1"/>
            </a:solidFill>
            <a:ln w="9525">
              <a:noFill/>
              <a:round/>
              <a:headEnd/>
              <a:tailEnd/>
            </a:ln>
          </p:spPr>
          <p:txBody>
            <a:bodyPr/>
            <a:lstStyle/>
            <a:p>
              <a:endParaRPr lang="en-US"/>
            </a:p>
          </p:txBody>
        </p:sp>
        <p:sp>
          <p:nvSpPr>
            <p:cNvPr id="22535" name="Freeform 7"/>
            <p:cNvSpPr>
              <a:spLocks noEditPoints="1"/>
            </p:cNvSpPr>
            <p:nvPr/>
          </p:nvSpPr>
          <p:spPr bwMode="auto">
            <a:xfrm>
              <a:off x="4643" y="1971"/>
              <a:ext cx="342" cy="343"/>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tx1"/>
            </a:solidFill>
            <a:ln w="9525">
              <a:noFill/>
              <a:round/>
              <a:headEnd/>
              <a:tailEnd/>
            </a:ln>
          </p:spPr>
          <p:txBody>
            <a:bodyPr/>
            <a:lstStyle/>
            <a:p>
              <a:endParaRPr lang="en-US"/>
            </a:p>
          </p:txBody>
        </p:sp>
        <p:sp>
          <p:nvSpPr>
            <p:cNvPr id="22536" name="Freeform 8"/>
            <p:cNvSpPr>
              <a:spLocks/>
            </p:cNvSpPr>
            <p:nvPr/>
          </p:nvSpPr>
          <p:spPr bwMode="auto">
            <a:xfrm>
              <a:off x="4000" y="1971"/>
              <a:ext cx="223" cy="343"/>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tx1"/>
            </a:solidFill>
            <a:ln w="9525">
              <a:noFill/>
              <a:round/>
              <a:headEnd/>
              <a:tailEnd/>
            </a:ln>
          </p:spPr>
          <p:txBody>
            <a:bodyPr/>
            <a:lstStyle/>
            <a:p>
              <a:endParaRPr lang="en-US"/>
            </a:p>
          </p:txBody>
        </p:sp>
        <p:sp>
          <p:nvSpPr>
            <p:cNvPr id="22537" name="Freeform 9"/>
            <p:cNvSpPr>
              <a:spLocks/>
            </p:cNvSpPr>
            <p:nvPr/>
          </p:nvSpPr>
          <p:spPr bwMode="auto">
            <a:xfrm>
              <a:off x="3272" y="1586"/>
              <a:ext cx="81" cy="167"/>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sp>
          <p:nvSpPr>
            <p:cNvPr id="22538" name="Freeform 10"/>
            <p:cNvSpPr>
              <a:spLocks/>
            </p:cNvSpPr>
            <p:nvPr/>
          </p:nvSpPr>
          <p:spPr bwMode="auto">
            <a:xfrm>
              <a:off x="3499" y="1474"/>
              <a:ext cx="81" cy="279"/>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tx1"/>
            </a:solidFill>
            <a:ln w="9525">
              <a:noFill/>
              <a:round/>
              <a:headEnd/>
              <a:tailEnd/>
            </a:ln>
          </p:spPr>
          <p:txBody>
            <a:bodyPr/>
            <a:lstStyle/>
            <a:p>
              <a:endParaRPr lang="en-US"/>
            </a:p>
          </p:txBody>
        </p:sp>
        <p:sp>
          <p:nvSpPr>
            <p:cNvPr id="22539" name="Freeform 11"/>
            <p:cNvSpPr>
              <a:spLocks/>
            </p:cNvSpPr>
            <p:nvPr/>
          </p:nvSpPr>
          <p:spPr bwMode="auto">
            <a:xfrm>
              <a:off x="3722" y="1320"/>
              <a:ext cx="81" cy="514"/>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22540" name="Freeform 12"/>
            <p:cNvSpPr>
              <a:spLocks/>
            </p:cNvSpPr>
            <p:nvPr/>
          </p:nvSpPr>
          <p:spPr bwMode="auto">
            <a:xfrm>
              <a:off x="3949" y="1474"/>
              <a:ext cx="81" cy="279"/>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22541" name="Freeform 13"/>
            <p:cNvSpPr>
              <a:spLocks/>
            </p:cNvSpPr>
            <p:nvPr/>
          </p:nvSpPr>
          <p:spPr bwMode="auto">
            <a:xfrm>
              <a:off x="4171" y="1586"/>
              <a:ext cx="86" cy="167"/>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tx1"/>
            </a:solidFill>
            <a:ln w="9525">
              <a:noFill/>
              <a:round/>
              <a:headEnd/>
              <a:tailEnd/>
            </a:ln>
          </p:spPr>
          <p:txBody>
            <a:bodyPr/>
            <a:lstStyle/>
            <a:p>
              <a:endParaRPr lang="en-US"/>
            </a:p>
          </p:txBody>
        </p:sp>
        <p:sp>
          <p:nvSpPr>
            <p:cNvPr id="22542" name="Freeform 14"/>
            <p:cNvSpPr>
              <a:spLocks/>
            </p:cNvSpPr>
            <p:nvPr/>
          </p:nvSpPr>
          <p:spPr bwMode="auto">
            <a:xfrm>
              <a:off x="4398" y="1474"/>
              <a:ext cx="82" cy="279"/>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22543" name="Freeform 15"/>
            <p:cNvSpPr>
              <a:spLocks/>
            </p:cNvSpPr>
            <p:nvPr/>
          </p:nvSpPr>
          <p:spPr bwMode="auto">
            <a:xfrm>
              <a:off x="4625" y="1320"/>
              <a:ext cx="82" cy="514"/>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tx1"/>
            </a:solidFill>
            <a:ln w="9525">
              <a:noFill/>
              <a:round/>
              <a:headEnd/>
              <a:tailEnd/>
            </a:ln>
          </p:spPr>
          <p:txBody>
            <a:bodyPr/>
            <a:lstStyle/>
            <a:p>
              <a:endParaRPr lang="en-US"/>
            </a:p>
          </p:txBody>
        </p:sp>
        <p:sp>
          <p:nvSpPr>
            <p:cNvPr id="22544" name="Freeform 16"/>
            <p:cNvSpPr>
              <a:spLocks/>
            </p:cNvSpPr>
            <p:nvPr/>
          </p:nvSpPr>
          <p:spPr bwMode="auto">
            <a:xfrm>
              <a:off x="4848" y="1474"/>
              <a:ext cx="82" cy="279"/>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tx1"/>
            </a:solidFill>
            <a:ln w="9525">
              <a:noFill/>
              <a:round/>
              <a:headEnd/>
              <a:tailEnd/>
            </a:ln>
          </p:spPr>
          <p:txBody>
            <a:bodyPr/>
            <a:lstStyle/>
            <a:p>
              <a:endParaRPr lang="en-US"/>
            </a:p>
          </p:txBody>
        </p:sp>
        <p:sp>
          <p:nvSpPr>
            <p:cNvPr id="22545" name="Freeform 17"/>
            <p:cNvSpPr>
              <a:spLocks/>
            </p:cNvSpPr>
            <p:nvPr/>
          </p:nvSpPr>
          <p:spPr bwMode="auto">
            <a:xfrm>
              <a:off x="5075" y="1586"/>
              <a:ext cx="82" cy="167"/>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tx1"/>
            </a:solidFill>
            <a:ln w="9525">
              <a:noFill/>
              <a:round/>
              <a:headEnd/>
              <a:tailEnd/>
            </a:ln>
          </p:spPr>
          <p:txBody>
            <a:bodyPr/>
            <a:lstStyle/>
            <a:p>
              <a:endParaRPr lang="en-US"/>
            </a:p>
          </p:txBody>
        </p:sp>
      </p:gr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3286125"/>
            <a:ext cx="9144000" cy="525463"/>
          </a:xfrm>
          <a:prstGeom prst="rect">
            <a:avLst/>
          </a:prstGeom>
          <a:gradFill rotWithShape="1">
            <a:gsLst>
              <a:gs pos="0">
                <a:schemeClr val="bg1">
                  <a:alpha val="0"/>
                </a:schemeClr>
              </a:gs>
              <a:gs pos="100000">
                <a:schemeClr val="tx1">
                  <a:alpha val="28000"/>
                </a:schemeClr>
              </a:gs>
            </a:gsLst>
            <a:lin ang="5400000" scaled="1"/>
          </a:gradFill>
          <a:ln w="9525" algn="ctr">
            <a:noFill/>
            <a:miter lim="800000"/>
            <a:headEnd/>
            <a:tailEnd/>
          </a:ln>
        </p:spPr>
        <p:txBody>
          <a:bodyPr wrap="none" lIns="73025" tIns="36511" rIns="73025" bIns="36511" anchor="ctr"/>
          <a:lstStyle/>
          <a:p>
            <a:endParaRPr lang="en-US"/>
          </a:p>
        </p:txBody>
      </p:sp>
      <p:sp>
        <p:nvSpPr>
          <p:cNvPr id="4099" name="Rectangle 3"/>
          <p:cNvSpPr>
            <a:spLocks noChangeArrowheads="1"/>
          </p:cNvSpPr>
          <p:nvPr/>
        </p:nvSpPr>
        <p:spPr bwMode="auto">
          <a:xfrm flipV="1">
            <a:off x="0" y="3609975"/>
            <a:ext cx="9144000" cy="22860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1556484" name="Rectangle 4"/>
          <p:cNvSpPr>
            <a:spLocks noChangeArrowheads="1"/>
          </p:cNvSpPr>
          <p:nvPr/>
        </p:nvSpPr>
        <p:spPr bwMode="auto">
          <a:xfrm>
            <a:off x="0" y="3810000"/>
            <a:ext cx="9144000" cy="2514600"/>
          </a:xfrm>
          <a:prstGeom prst="rect">
            <a:avLst/>
          </a:prstGeom>
          <a:gradFill rotWithShape="1">
            <a:gsLst>
              <a:gs pos="0">
                <a:schemeClr val="folHlink">
                  <a:alpha val="35001"/>
                </a:schemeClr>
              </a:gs>
              <a:gs pos="100000">
                <a:schemeClr val="folHlink">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1556485" name="AutoShape 5"/>
          <p:cNvSpPr>
            <a:spLocks noChangeArrowheads="1"/>
          </p:cNvSpPr>
          <p:nvPr/>
        </p:nvSpPr>
        <p:spPr bwMode="auto">
          <a:xfrm>
            <a:off x="0" y="6019800"/>
            <a:ext cx="8991600" cy="533400"/>
          </a:xfrm>
          <a:prstGeom prst="rightArrow">
            <a:avLst>
              <a:gd name="adj1" fmla="val 44639"/>
              <a:gd name="adj2" fmla="val 94665"/>
            </a:avLst>
          </a:prstGeom>
          <a:gradFill rotWithShape="1">
            <a:gsLst>
              <a:gs pos="0">
                <a:srgbClr val="D28700"/>
              </a:gs>
              <a:gs pos="100000">
                <a:srgbClr val="EFB525"/>
              </a:gs>
            </a:gsLst>
            <a:lin ang="5400000" scaled="1"/>
          </a:gradFill>
          <a:ln w="9525" algn="ctr">
            <a:noFill/>
            <a:miter lim="800000"/>
            <a:headEnd/>
            <a:tailEnd/>
          </a:ln>
        </p:spPr>
        <p:txBody>
          <a:bodyPr wrap="none" lIns="73025" tIns="36511" rIns="73025" bIns="36511" anchor="ctr"/>
          <a:lstStyle/>
          <a:p>
            <a:endParaRPr lang="en-US"/>
          </a:p>
        </p:txBody>
      </p:sp>
      <p:sp>
        <p:nvSpPr>
          <p:cNvPr id="4102" name="Oval 6"/>
          <p:cNvSpPr>
            <a:spLocks noChangeArrowheads="1"/>
          </p:cNvSpPr>
          <p:nvPr/>
        </p:nvSpPr>
        <p:spPr bwMode="auto">
          <a:xfrm>
            <a:off x="3916363" y="5880100"/>
            <a:ext cx="1309687" cy="749300"/>
          </a:xfrm>
          <a:prstGeom prst="ellipse">
            <a:avLst/>
          </a:prstGeom>
          <a:gradFill rotWithShape="1">
            <a:gsLst>
              <a:gs pos="0">
                <a:srgbClr val="0183B7"/>
              </a:gs>
              <a:gs pos="100000">
                <a:srgbClr val="003D55"/>
              </a:gs>
            </a:gsLst>
            <a:path path="shape">
              <a:fillToRect l="50000" t="50000" r="50000" b="50000"/>
            </a:path>
          </a:gradFill>
          <a:ln w="9525" algn="ctr">
            <a:solidFill>
              <a:schemeClr val="tx1"/>
            </a:solidFill>
            <a:round/>
            <a:headEnd/>
            <a:tailEnd/>
          </a:ln>
        </p:spPr>
        <p:txBody>
          <a:bodyPr lIns="82124" tIns="41061" rIns="82124" bIns="41061" anchor="ctr">
            <a:spAutoFit/>
          </a:bodyPr>
          <a:lstStyle/>
          <a:p>
            <a:endParaRPr lang="en-US"/>
          </a:p>
        </p:txBody>
      </p:sp>
      <p:sp>
        <p:nvSpPr>
          <p:cNvPr id="4103" name="Oval 7"/>
          <p:cNvSpPr>
            <a:spLocks noChangeArrowheads="1"/>
          </p:cNvSpPr>
          <p:nvPr/>
        </p:nvSpPr>
        <p:spPr bwMode="auto">
          <a:xfrm>
            <a:off x="1341438" y="5880100"/>
            <a:ext cx="742950" cy="749300"/>
          </a:xfrm>
          <a:prstGeom prst="ellipse">
            <a:avLst/>
          </a:prstGeom>
          <a:gradFill rotWithShape="1">
            <a:gsLst>
              <a:gs pos="0">
                <a:srgbClr val="0183B7"/>
              </a:gs>
              <a:gs pos="100000">
                <a:srgbClr val="003D55"/>
              </a:gs>
            </a:gsLst>
            <a:path path="shape">
              <a:fillToRect l="50000" t="50000" r="50000" b="50000"/>
            </a:path>
          </a:gradFill>
          <a:ln w="9525" algn="ctr">
            <a:solidFill>
              <a:schemeClr val="tx1"/>
            </a:solidFill>
            <a:round/>
            <a:headEnd/>
            <a:tailEnd/>
          </a:ln>
        </p:spPr>
        <p:txBody>
          <a:bodyPr lIns="82124" tIns="41061" rIns="82124" bIns="41061" anchor="ctr">
            <a:spAutoFit/>
          </a:bodyPr>
          <a:lstStyle/>
          <a:p>
            <a:endParaRPr lang="en-US"/>
          </a:p>
        </p:txBody>
      </p:sp>
      <p:sp>
        <p:nvSpPr>
          <p:cNvPr id="4104" name="Rectangle 8"/>
          <p:cNvSpPr>
            <a:spLocks noChangeArrowheads="1"/>
          </p:cNvSpPr>
          <p:nvPr/>
        </p:nvSpPr>
        <p:spPr bwMode="auto">
          <a:xfrm>
            <a:off x="1371600" y="4286250"/>
            <a:ext cx="762000" cy="381000"/>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4105" name="Rectangle 9"/>
          <p:cNvSpPr>
            <a:spLocks noChangeArrowheads="1"/>
          </p:cNvSpPr>
          <p:nvPr/>
        </p:nvSpPr>
        <p:spPr bwMode="auto">
          <a:xfrm>
            <a:off x="4267200" y="4286250"/>
            <a:ext cx="762000" cy="381000"/>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4106" name="Rectangle 10"/>
          <p:cNvSpPr>
            <a:spLocks noChangeArrowheads="1"/>
          </p:cNvSpPr>
          <p:nvPr/>
        </p:nvSpPr>
        <p:spPr bwMode="auto">
          <a:xfrm>
            <a:off x="7162800" y="4286250"/>
            <a:ext cx="762000" cy="381000"/>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4107" name="Rectangle 11"/>
          <p:cNvSpPr>
            <a:spLocks noChangeArrowheads="1"/>
          </p:cNvSpPr>
          <p:nvPr/>
        </p:nvSpPr>
        <p:spPr bwMode="auto">
          <a:xfrm>
            <a:off x="5918200" y="1609725"/>
            <a:ext cx="2806700" cy="1481138"/>
          </a:xfrm>
          <a:prstGeom prst="rect">
            <a:avLst/>
          </a:prstGeom>
          <a:gradFill rotWithShape="1">
            <a:gsLst>
              <a:gs pos="0">
                <a:srgbClr val="002C3E"/>
              </a:gs>
              <a:gs pos="100000">
                <a:srgbClr val="015F85"/>
              </a:gs>
            </a:gsLst>
            <a:lin ang="5400000" scaled="1"/>
          </a:gradFill>
          <a:ln w="9525" algn="ctr">
            <a:noFill/>
            <a:miter lim="800000"/>
            <a:headEnd/>
            <a:tailEnd/>
          </a:ln>
        </p:spPr>
        <p:txBody>
          <a:bodyPr wrap="none" lIns="73025" tIns="36511" rIns="73025" bIns="36511" anchor="ctr"/>
          <a:lstStyle/>
          <a:p>
            <a:endParaRPr lang="en-US"/>
          </a:p>
        </p:txBody>
      </p:sp>
      <p:sp>
        <p:nvSpPr>
          <p:cNvPr id="4108" name="Rectangle 12"/>
          <p:cNvSpPr>
            <a:spLocks noGrp="1" noChangeArrowheads="1"/>
          </p:cNvSpPr>
          <p:nvPr>
            <p:ph type="title"/>
          </p:nvPr>
        </p:nvSpPr>
        <p:spPr/>
        <p:txBody>
          <a:bodyPr/>
          <a:lstStyle/>
          <a:p>
            <a:pPr eaLnBrk="1" hangingPunct="1"/>
            <a:r>
              <a:rPr lang="en-US" smtClean="0"/>
              <a:t>Introducing - ASR 1000 Series Routers</a:t>
            </a:r>
            <a:endParaRPr lang="en-US" sz="3000" smtClean="0">
              <a:solidFill>
                <a:srgbClr val="FFFF00"/>
              </a:solidFill>
            </a:endParaRPr>
          </a:p>
        </p:txBody>
      </p:sp>
      <p:sp>
        <p:nvSpPr>
          <p:cNvPr id="4109" name="Rectangle 13"/>
          <p:cNvSpPr>
            <a:spLocks noChangeArrowheads="1"/>
          </p:cNvSpPr>
          <p:nvPr/>
        </p:nvSpPr>
        <p:spPr bwMode="auto">
          <a:xfrm>
            <a:off x="279400" y="1592263"/>
            <a:ext cx="2819400" cy="1493837"/>
          </a:xfrm>
          <a:prstGeom prst="rect">
            <a:avLst/>
          </a:prstGeom>
          <a:gradFill rotWithShape="1">
            <a:gsLst>
              <a:gs pos="0">
                <a:srgbClr val="002C3E"/>
              </a:gs>
              <a:gs pos="100000">
                <a:srgbClr val="015F85"/>
              </a:gs>
            </a:gsLst>
            <a:lin ang="5400000" scaled="1"/>
          </a:gradFill>
          <a:ln w="9525" algn="ctr">
            <a:noFill/>
            <a:miter lim="800000"/>
            <a:headEnd/>
            <a:tailEnd/>
          </a:ln>
        </p:spPr>
        <p:txBody>
          <a:bodyPr wrap="none" lIns="73025" tIns="36511" rIns="73025" bIns="36511" anchor="ctr"/>
          <a:lstStyle/>
          <a:p>
            <a:endParaRPr lang="en-US"/>
          </a:p>
        </p:txBody>
      </p:sp>
      <p:sp>
        <p:nvSpPr>
          <p:cNvPr id="4110" name="Rectangle 14"/>
          <p:cNvSpPr>
            <a:spLocks noChangeArrowheads="1"/>
          </p:cNvSpPr>
          <p:nvPr/>
        </p:nvSpPr>
        <p:spPr bwMode="auto">
          <a:xfrm>
            <a:off x="6021388" y="1789113"/>
            <a:ext cx="2698750" cy="57785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baseline="0">
                <a:solidFill>
                  <a:schemeClr val="tx2"/>
                </a:solidFill>
                <a:cs typeface="Arial" pitchFamily="34" charset="0"/>
              </a:rPr>
              <a:t>Industry’s Smallest, Most Powerful Routers</a:t>
            </a:r>
          </a:p>
        </p:txBody>
      </p:sp>
      <p:sp>
        <p:nvSpPr>
          <p:cNvPr id="4111" name="Rectangle 15"/>
          <p:cNvSpPr>
            <a:spLocks noChangeArrowheads="1"/>
          </p:cNvSpPr>
          <p:nvPr/>
        </p:nvSpPr>
        <p:spPr bwMode="auto">
          <a:xfrm>
            <a:off x="3098800" y="1604963"/>
            <a:ext cx="2832100" cy="1490662"/>
          </a:xfrm>
          <a:prstGeom prst="rect">
            <a:avLst/>
          </a:prstGeom>
          <a:gradFill rotWithShape="1">
            <a:gsLst>
              <a:gs pos="0">
                <a:srgbClr val="002C3E"/>
              </a:gs>
              <a:gs pos="100000">
                <a:srgbClr val="015F85"/>
              </a:gs>
            </a:gsLst>
            <a:lin ang="5400000" scaled="1"/>
          </a:gradFill>
          <a:ln w="9525" algn="ctr">
            <a:noFill/>
            <a:miter lim="800000"/>
            <a:headEnd/>
            <a:tailEnd/>
          </a:ln>
        </p:spPr>
        <p:txBody>
          <a:bodyPr wrap="none" lIns="73025" tIns="36511" rIns="73025" bIns="36511" anchor="ctr"/>
          <a:lstStyle/>
          <a:p>
            <a:endParaRPr lang="en-US"/>
          </a:p>
        </p:txBody>
      </p:sp>
      <p:sp>
        <p:nvSpPr>
          <p:cNvPr id="4112" name="Rectangle 16"/>
          <p:cNvSpPr>
            <a:spLocks noChangeArrowheads="1"/>
          </p:cNvSpPr>
          <p:nvPr/>
        </p:nvSpPr>
        <p:spPr bwMode="auto">
          <a:xfrm>
            <a:off x="3352800" y="1795463"/>
            <a:ext cx="2133600" cy="57785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baseline="0">
                <a:solidFill>
                  <a:schemeClr val="tx2"/>
                </a:solidFill>
                <a:cs typeface="Arial" pitchFamily="34" charset="0"/>
              </a:rPr>
              <a:t>Business Critical Resiliency</a:t>
            </a:r>
          </a:p>
        </p:txBody>
      </p:sp>
      <p:sp>
        <p:nvSpPr>
          <p:cNvPr id="4113" name="Rectangle 17"/>
          <p:cNvSpPr>
            <a:spLocks noChangeArrowheads="1"/>
          </p:cNvSpPr>
          <p:nvPr/>
        </p:nvSpPr>
        <p:spPr bwMode="auto">
          <a:xfrm>
            <a:off x="1422400" y="4286250"/>
            <a:ext cx="736600" cy="523875"/>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600" b="1" baseline="0">
                <a:cs typeface="Arial" pitchFamily="34" charset="0"/>
              </a:rPr>
              <a:t>ASR 1002</a:t>
            </a:r>
          </a:p>
        </p:txBody>
      </p:sp>
      <p:sp>
        <p:nvSpPr>
          <p:cNvPr id="4114" name="Rectangle 18"/>
          <p:cNvSpPr>
            <a:spLocks noChangeArrowheads="1"/>
          </p:cNvSpPr>
          <p:nvPr/>
        </p:nvSpPr>
        <p:spPr bwMode="auto">
          <a:xfrm>
            <a:off x="4279900" y="4286250"/>
            <a:ext cx="736600" cy="523875"/>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600" b="1" baseline="0">
                <a:cs typeface="Arial" pitchFamily="34" charset="0"/>
              </a:rPr>
              <a:t>ASR 1004 </a:t>
            </a:r>
          </a:p>
        </p:txBody>
      </p:sp>
      <p:sp>
        <p:nvSpPr>
          <p:cNvPr id="4115" name="Rectangle 19"/>
          <p:cNvSpPr>
            <a:spLocks noChangeArrowheads="1"/>
          </p:cNvSpPr>
          <p:nvPr/>
        </p:nvSpPr>
        <p:spPr bwMode="auto">
          <a:xfrm>
            <a:off x="7162800" y="4265613"/>
            <a:ext cx="736600" cy="523875"/>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600" b="1" baseline="0">
                <a:cs typeface="Arial" pitchFamily="34" charset="0"/>
              </a:rPr>
              <a:t>ASR 1006 </a:t>
            </a:r>
          </a:p>
        </p:txBody>
      </p:sp>
      <p:sp>
        <p:nvSpPr>
          <p:cNvPr id="4116" name="Rectangle 20"/>
          <p:cNvSpPr>
            <a:spLocks noChangeArrowheads="1"/>
          </p:cNvSpPr>
          <p:nvPr/>
        </p:nvSpPr>
        <p:spPr bwMode="auto">
          <a:xfrm>
            <a:off x="0" y="4095750"/>
            <a:ext cx="9144000" cy="228600"/>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4117" name="Rectangle 21"/>
          <p:cNvSpPr>
            <a:spLocks noChangeArrowheads="1"/>
          </p:cNvSpPr>
          <p:nvPr/>
        </p:nvSpPr>
        <p:spPr bwMode="auto">
          <a:xfrm>
            <a:off x="0" y="3714750"/>
            <a:ext cx="9144000" cy="438150"/>
          </a:xfrm>
          <a:prstGeom prst="rect">
            <a:avLst/>
          </a:prstGeom>
          <a:gradFill rotWithShape="1">
            <a:gsLst>
              <a:gs pos="0">
                <a:srgbClr val="613E00"/>
              </a:gs>
              <a:gs pos="100000">
                <a:srgbClr val="D28700"/>
              </a:gs>
            </a:gsLst>
            <a:lin ang="5400000" scaled="1"/>
          </a:gradFill>
          <a:ln w="9525" algn="ctr">
            <a:noFill/>
            <a:miter lim="800000"/>
            <a:headEnd/>
            <a:tailEnd/>
          </a:ln>
        </p:spPr>
        <p:txBody>
          <a:bodyPr wrap="none" lIns="73025" tIns="36511" rIns="73025" bIns="36511" anchor="ctr"/>
          <a:lstStyle/>
          <a:p>
            <a:endParaRPr lang="en-US"/>
          </a:p>
        </p:txBody>
      </p:sp>
      <p:sp>
        <p:nvSpPr>
          <p:cNvPr id="4118" name="Text Box 22"/>
          <p:cNvSpPr txBox="1">
            <a:spLocks noChangeArrowheads="1"/>
          </p:cNvSpPr>
          <p:nvPr/>
        </p:nvSpPr>
        <p:spPr bwMode="auto">
          <a:xfrm>
            <a:off x="904875" y="3757613"/>
            <a:ext cx="7334250" cy="377825"/>
          </a:xfrm>
          <a:prstGeom prst="rect">
            <a:avLst/>
          </a:prstGeom>
          <a:noFill/>
          <a:ln w="9525" algn="ctr">
            <a:noFill/>
            <a:miter lim="800000"/>
            <a:headEnd/>
            <a:tailEnd/>
          </a:ln>
        </p:spPr>
        <p:txBody>
          <a:bodyPr lIns="73025" tIns="36512" rIns="73025" bIns="36512">
            <a:spAutoFit/>
          </a:bodyPr>
          <a:lstStyle/>
          <a:p>
            <a:pPr marL="174625" indent="-174625">
              <a:lnSpc>
                <a:spcPct val="100000"/>
              </a:lnSpc>
              <a:spcBef>
                <a:spcPct val="10000"/>
              </a:spcBef>
              <a:buClr>
                <a:schemeClr val="accent1"/>
              </a:buClr>
            </a:pPr>
            <a:r>
              <a:rPr lang="en-US" sz="2000" b="1" baseline="0"/>
              <a:t>Embedded High-Performance Resilient Services </a:t>
            </a:r>
          </a:p>
        </p:txBody>
      </p:sp>
      <p:pic>
        <p:nvPicPr>
          <p:cNvPr id="4119" name="Picture 23" descr="ASR 1002 Front View Hi-Res image"/>
          <p:cNvPicPr>
            <a:picLocks noChangeAspect="1" noChangeArrowheads="1"/>
          </p:cNvPicPr>
          <p:nvPr/>
        </p:nvPicPr>
        <p:blipFill>
          <a:blip r:embed="rId3"/>
          <a:srcRect b="-540"/>
          <a:stretch>
            <a:fillRect/>
          </a:stretch>
        </p:blipFill>
        <p:spPr bwMode="auto">
          <a:xfrm>
            <a:off x="838200" y="4924425"/>
            <a:ext cx="1889125" cy="685800"/>
          </a:xfrm>
          <a:prstGeom prst="rect">
            <a:avLst/>
          </a:prstGeom>
          <a:noFill/>
          <a:ln w="9525">
            <a:noFill/>
            <a:miter lim="800000"/>
            <a:headEnd/>
            <a:tailEnd/>
          </a:ln>
        </p:spPr>
      </p:pic>
      <p:pic>
        <p:nvPicPr>
          <p:cNvPr id="4120" name="Picture 24" descr="ASR 1004 Front View  NO cc-blank Hi-Res image"/>
          <p:cNvPicPr>
            <a:picLocks noChangeAspect="1" noChangeArrowheads="1"/>
          </p:cNvPicPr>
          <p:nvPr/>
        </p:nvPicPr>
        <p:blipFill>
          <a:blip r:embed="rId4"/>
          <a:srcRect/>
          <a:stretch>
            <a:fillRect/>
          </a:stretch>
        </p:blipFill>
        <p:spPr bwMode="auto">
          <a:xfrm>
            <a:off x="3657600" y="4887913"/>
            <a:ext cx="1839913" cy="758825"/>
          </a:xfrm>
          <a:prstGeom prst="rect">
            <a:avLst/>
          </a:prstGeom>
          <a:noFill/>
          <a:ln w="9525">
            <a:noFill/>
            <a:miter lim="800000"/>
            <a:headEnd/>
            <a:tailEnd/>
          </a:ln>
        </p:spPr>
      </p:pic>
      <p:pic>
        <p:nvPicPr>
          <p:cNvPr id="4121" name="Picture 25" descr="ASR 1006 Front View Hi-Res image"/>
          <p:cNvPicPr>
            <a:picLocks noChangeAspect="1" noChangeArrowheads="1"/>
          </p:cNvPicPr>
          <p:nvPr/>
        </p:nvPicPr>
        <p:blipFill>
          <a:blip r:embed="rId5"/>
          <a:srcRect/>
          <a:stretch>
            <a:fillRect/>
          </a:stretch>
        </p:blipFill>
        <p:spPr bwMode="auto">
          <a:xfrm>
            <a:off x="6629400" y="4714875"/>
            <a:ext cx="1800225" cy="1106488"/>
          </a:xfrm>
          <a:prstGeom prst="rect">
            <a:avLst/>
          </a:prstGeom>
          <a:noFill/>
          <a:ln w="9525">
            <a:noFill/>
            <a:miter lim="800000"/>
            <a:headEnd/>
            <a:tailEnd/>
          </a:ln>
        </p:spPr>
      </p:pic>
      <p:sp>
        <p:nvSpPr>
          <p:cNvPr id="4122" name="Rectangle 26"/>
          <p:cNvSpPr>
            <a:spLocks noChangeArrowheads="1"/>
          </p:cNvSpPr>
          <p:nvPr/>
        </p:nvSpPr>
        <p:spPr bwMode="auto">
          <a:xfrm>
            <a:off x="1287463" y="6034088"/>
            <a:ext cx="850900" cy="466725"/>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400" baseline="0">
                <a:cs typeface="Arial" pitchFamily="34" charset="0"/>
              </a:rPr>
              <a:t>5–10</a:t>
            </a:r>
            <a:br>
              <a:rPr lang="en-US" sz="1400" baseline="0">
                <a:cs typeface="Arial" pitchFamily="34" charset="0"/>
              </a:rPr>
            </a:br>
            <a:r>
              <a:rPr lang="en-US" sz="1400" baseline="0">
                <a:cs typeface="Arial" pitchFamily="34" charset="0"/>
              </a:rPr>
              <a:t>Gbps </a:t>
            </a:r>
          </a:p>
        </p:txBody>
      </p:sp>
      <p:sp>
        <p:nvSpPr>
          <p:cNvPr id="4123" name="Rectangle 27"/>
          <p:cNvSpPr>
            <a:spLocks noChangeArrowheads="1"/>
          </p:cNvSpPr>
          <p:nvPr/>
        </p:nvSpPr>
        <p:spPr bwMode="auto">
          <a:xfrm>
            <a:off x="3948113" y="6119813"/>
            <a:ext cx="1219200" cy="303212"/>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600" baseline="0">
                <a:cs typeface="Arial" pitchFamily="34" charset="0"/>
              </a:rPr>
              <a:t>20+ Gbps </a:t>
            </a:r>
          </a:p>
        </p:txBody>
      </p:sp>
      <p:sp>
        <p:nvSpPr>
          <p:cNvPr id="4124" name="Rectangle 28"/>
          <p:cNvSpPr>
            <a:spLocks noChangeArrowheads="1"/>
          </p:cNvSpPr>
          <p:nvPr/>
        </p:nvSpPr>
        <p:spPr bwMode="auto">
          <a:xfrm>
            <a:off x="381000" y="1603375"/>
            <a:ext cx="8382000" cy="739775"/>
          </a:xfrm>
          <a:prstGeom prst="rect">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4125" name="Rectangle 29"/>
          <p:cNvSpPr>
            <a:spLocks noChangeArrowheads="1"/>
          </p:cNvSpPr>
          <p:nvPr/>
        </p:nvSpPr>
        <p:spPr bwMode="auto">
          <a:xfrm>
            <a:off x="508000" y="1795463"/>
            <a:ext cx="2070100" cy="577850"/>
          </a:xfrm>
          <a:prstGeom prst="rect">
            <a:avLst/>
          </a:prstGeom>
          <a:noFill/>
          <a:ln w="9525" algn="ctr">
            <a:noFill/>
            <a:miter lim="800000"/>
            <a:headEnd/>
            <a:tailEnd/>
          </a:ln>
        </p:spPr>
        <p:txBody>
          <a:bodyPr lIns="82124" tIns="41061" rIns="82124" bIns="41061">
            <a:spAutoFit/>
          </a:bodyPr>
          <a:lstStyle/>
          <a:p>
            <a:pPr algn="l" defTabSz="814388">
              <a:spcBef>
                <a:spcPct val="50000"/>
              </a:spcBef>
            </a:pPr>
            <a:r>
              <a:rPr lang="en-US" sz="1800" b="1" baseline="0">
                <a:solidFill>
                  <a:schemeClr val="tx2"/>
                </a:solidFill>
                <a:cs typeface="Arial" pitchFamily="34" charset="0"/>
              </a:rPr>
              <a:t>Instant-on </a:t>
            </a:r>
            <a:br>
              <a:rPr lang="en-US" sz="1800" b="1" baseline="0">
                <a:solidFill>
                  <a:schemeClr val="tx2"/>
                </a:solidFill>
                <a:cs typeface="Arial" pitchFamily="34" charset="0"/>
              </a:rPr>
            </a:br>
            <a:r>
              <a:rPr lang="en-US" sz="1800" b="1" baseline="0">
                <a:solidFill>
                  <a:schemeClr val="tx2"/>
                </a:solidFill>
                <a:cs typeface="Arial" pitchFamily="34" charset="0"/>
              </a:rPr>
              <a:t>Service Delivery </a:t>
            </a:r>
          </a:p>
        </p:txBody>
      </p:sp>
      <p:sp>
        <p:nvSpPr>
          <p:cNvPr id="4126" name="Oval 30"/>
          <p:cNvSpPr>
            <a:spLocks noChangeArrowheads="1"/>
          </p:cNvSpPr>
          <p:nvPr/>
        </p:nvSpPr>
        <p:spPr bwMode="auto">
          <a:xfrm>
            <a:off x="6870700" y="5916613"/>
            <a:ext cx="1309688" cy="749300"/>
          </a:xfrm>
          <a:prstGeom prst="ellipse">
            <a:avLst/>
          </a:prstGeom>
          <a:gradFill rotWithShape="1">
            <a:gsLst>
              <a:gs pos="0">
                <a:srgbClr val="0183B7"/>
              </a:gs>
              <a:gs pos="100000">
                <a:srgbClr val="003D55"/>
              </a:gs>
            </a:gsLst>
            <a:path path="shape">
              <a:fillToRect l="50000" t="50000" r="50000" b="50000"/>
            </a:path>
          </a:gradFill>
          <a:ln w="9525" algn="ctr">
            <a:solidFill>
              <a:schemeClr val="tx1"/>
            </a:solidFill>
            <a:round/>
            <a:headEnd/>
            <a:tailEnd/>
          </a:ln>
        </p:spPr>
        <p:txBody>
          <a:bodyPr lIns="82124" tIns="41061" rIns="82124" bIns="41061" anchor="ctr">
            <a:spAutoFit/>
          </a:bodyPr>
          <a:lstStyle/>
          <a:p>
            <a:endParaRPr lang="en-US"/>
          </a:p>
        </p:txBody>
      </p:sp>
      <p:sp>
        <p:nvSpPr>
          <p:cNvPr id="4127" name="Rectangle 31"/>
          <p:cNvSpPr>
            <a:spLocks noChangeArrowheads="1"/>
          </p:cNvSpPr>
          <p:nvPr/>
        </p:nvSpPr>
        <p:spPr bwMode="auto">
          <a:xfrm>
            <a:off x="6902450" y="6156325"/>
            <a:ext cx="1219200" cy="303213"/>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600" baseline="0">
                <a:cs typeface="Arial" pitchFamily="34" charset="0"/>
              </a:rPr>
              <a:t>20+ Gbps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56485"/>
                                        </p:tgtEl>
                                        <p:attrNameLst>
                                          <p:attrName>style.visibility</p:attrName>
                                        </p:attrNameLst>
                                      </p:cBhvr>
                                      <p:to>
                                        <p:strVal val="visible"/>
                                      </p:to>
                                    </p:set>
                                    <p:animEffect transition="in" filter="wipe(left)">
                                      <p:cBhvr>
                                        <p:cTn id="7" dur="1000"/>
                                        <p:tgtEl>
                                          <p:spTgt spid="1556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187"/>
          <p:cNvPicPr>
            <a:picLocks noChangeAspect="1" noChangeArrowheads="1"/>
          </p:cNvPicPr>
          <p:nvPr/>
        </p:nvPicPr>
        <p:blipFill>
          <a:blip r:embed="rId3">
            <a:lum bright="-36000" contrast="-12000"/>
          </a:blip>
          <a:srcRect/>
          <a:stretch>
            <a:fillRect/>
          </a:stretch>
        </p:blipFill>
        <p:spPr bwMode="auto">
          <a:xfrm>
            <a:off x="728663" y="1647825"/>
            <a:ext cx="8075612" cy="3541713"/>
          </a:xfrm>
          <a:prstGeom prst="rect">
            <a:avLst/>
          </a:prstGeom>
          <a:noFill/>
          <a:ln w="9525">
            <a:noFill/>
            <a:miter lim="800000"/>
            <a:headEnd/>
            <a:tailEnd/>
          </a:ln>
        </p:spPr>
      </p:pic>
      <p:sp>
        <p:nvSpPr>
          <p:cNvPr id="5123" name="Rectangle 3"/>
          <p:cNvSpPr>
            <a:spLocks noGrp="1" noChangeArrowheads="1"/>
          </p:cNvSpPr>
          <p:nvPr>
            <p:ph type="title"/>
          </p:nvPr>
        </p:nvSpPr>
        <p:spPr>
          <a:xfrm>
            <a:off x="466725" y="192088"/>
            <a:ext cx="8145463" cy="838200"/>
          </a:xfrm>
        </p:spPr>
        <p:txBody>
          <a:bodyPr/>
          <a:lstStyle/>
          <a:p>
            <a:pPr eaLnBrk="1" hangingPunct="1"/>
            <a:r>
              <a:rPr lang="en-US" sz="2400" i="1" smtClean="0">
                <a:solidFill>
                  <a:schemeClr val="folHlink"/>
                </a:solidFill>
              </a:rPr>
              <a:t>350 Global Customers in 10 Months and Counting!</a:t>
            </a:r>
            <a:r>
              <a:rPr lang="en-US" sz="2800" smtClean="0"/>
              <a:t> </a:t>
            </a:r>
            <a:br>
              <a:rPr lang="en-US" sz="2800" smtClean="0"/>
            </a:br>
            <a:r>
              <a:rPr lang="en-US" smtClean="0"/>
              <a:t>Cisco ASR 1000 Series Routers</a:t>
            </a:r>
          </a:p>
        </p:txBody>
      </p:sp>
      <p:sp>
        <p:nvSpPr>
          <p:cNvPr id="5124" name="Rectangle 4"/>
          <p:cNvSpPr>
            <a:spLocks noChangeArrowheads="1"/>
          </p:cNvSpPr>
          <p:nvPr/>
        </p:nvSpPr>
        <p:spPr bwMode="auto">
          <a:xfrm>
            <a:off x="0" y="5184775"/>
            <a:ext cx="9144000" cy="1038225"/>
          </a:xfrm>
          <a:prstGeom prst="rect">
            <a:avLst/>
          </a:prstGeom>
          <a:gradFill rotWithShape="1">
            <a:gsLst>
              <a:gs pos="0">
                <a:srgbClr val="5F5F65">
                  <a:alpha val="79999"/>
                </a:srgbClr>
              </a:gs>
              <a:gs pos="100000">
                <a:srgbClr val="2C2C2F">
                  <a:alpha val="0"/>
                </a:srgbClr>
              </a:gs>
            </a:gsLst>
            <a:lin ang="5400000" scaled="1"/>
          </a:gradFill>
          <a:ln w="9525" algn="ctr">
            <a:noFill/>
            <a:miter lim="800000"/>
            <a:headEnd/>
            <a:tailEnd/>
          </a:ln>
        </p:spPr>
        <p:txBody>
          <a:bodyPr lIns="82124" tIns="41061" rIns="82124" bIns="41061" anchor="ctr">
            <a:spAutoFit/>
          </a:bodyPr>
          <a:lstStyle/>
          <a:p>
            <a:endParaRPr lang="en-US"/>
          </a:p>
        </p:txBody>
      </p:sp>
      <p:grpSp>
        <p:nvGrpSpPr>
          <p:cNvPr id="2" name="Group 19"/>
          <p:cNvGrpSpPr>
            <a:grpSpLocks/>
          </p:cNvGrpSpPr>
          <p:nvPr/>
        </p:nvGrpSpPr>
        <p:grpSpPr bwMode="auto">
          <a:xfrm>
            <a:off x="265113" y="6035675"/>
            <a:ext cx="8801100" cy="574675"/>
            <a:chOff x="118" y="4839"/>
            <a:chExt cx="5544" cy="362"/>
          </a:xfrm>
        </p:grpSpPr>
        <p:sp>
          <p:nvSpPr>
            <p:cNvPr id="1544212" name="AutoShape 20"/>
            <p:cNvSpPr>
              <a:spLocks noChangeArrowheads="1"/>
            </p:cNvSpPr>
            <p:nvPr/>
          </p:nvSpPr>
          <p:spPr bwMode="auto">
            <a:xfrm>
              <a:off x="118" y="4839"/>
              <a:ext cx="5544" cy="362"/>
            </a:xfrm>
            <a:prstGeom prst="roundRect">
              <a:avLst>
                <a:gd name="adj" fmla="val 25412"/>
              </a:avLst>
            </a:prstGeom>
            <a:gradFill rotWithShape="1">
              <a:gsLst>
                <a:gs pos="0">
                  <a:schemeClr val="folHlink"/>
                </a:gs>
                <a:gs pos="100000">
                  <a:schemeClr val="folHlink">
                    <a:gamma/>
                    <a:shade val="63529"/>
                    <a:invGamma/>
                  </a:schemeClr>
                </a:gs>
              </a:gsLst>
              <a:lin ang="2700000" scaled="1"/>
            </a:gradFill>
            <a:ln w="38100" algn="ctr">
              <a:solidFill>
                <a:srgbClr val="F0C566"/>
              </a:solidFill>
              <a:round/>
              <a:headEnd/>
              <a:tailEnd/>
            </a:ln>
            <a:effectLst/>
          </p:spPr>
          <p:txBody>
            <a:bodyPr lIns="82124" tIns="41061" rIns="82124" bIns="41061" anchor="ctr">
              <a:spAutoFit/>
            </a:bodyPr>
            <a:lstStyle/>
            <a:p>
              <a:pPr>
                <a:defRPr/>
              </a:pPr>
              <a:endParaRPr lang="en-US">
                <a:latin typeface="Arial" charset="0"/>
              </a:endParaRPr>
            </a:p>
          </p:txBody>
        </p:sp>
        <p:sp>
          <p:nvSpPr>
            <p:cNvPr id="5277" name="Rectangle 21"/>
            <p:cNvSpPr>
              <a:spLocks noChangeArrowheads="1"/>
            </p:cNvSpPr>
            <p:nvPr/>
          </p:nvSpPr>
          <p:spPr bwMode="auto">
            <a:xfrm>
              <a:off x="384" y="4890"/>
              <a:ext cx="4992" cy="259"/>
            </a:xfrm>
            <a:prstGeom prst="rect">
              <a:avLst/>
            </a:prstGeom>
            <a:noFill/>
            <a:ln w="9525" algn="ctr">
              <a:noFill/>
              <a:miter lim="800000"/>
              <a:headEnd/>
              <a:tailEnd/>
            </a:ln>
          </p:spPr>
          <p:txBody>
            <a:bodyPr lIns="82124" tIns="41061" rIns="82124" bIns="41061" anchor="ctr">
              <a:spAutoFit/>
            </a:bodyPr>
            <a:lstStyle/>
            <a:p>
              <a:pPr defTabSz="814388"/>
              <a:r>
                <a:rPr lang="en-US" sz="2400" baseline="0">
                  <a:cs typeface="Arial" pitchFamily="34" charset="0"/>
                </a:rPr>
                <a:t>Fastest Selling High End WAN Aggregation Router!</a:t>
              </a:r>
            </a:p>
          </p:txBody>
        </p:sp>
      </p:grpSp>
      <p:sp>
        <p:nvSpPr>
          <p:cNvPr id="5126" name="AutoShape 22"/>
          <p:cNvSpPr>
            <a:spLocks noChangeAspect="1" noChangeArrowheads="1" noTextEdit="1"/>
          </p:cNvSpPr>
          <p:nvPr/>
        </p:nvSpPr>
        <p:spPr bwMode="auto">
          <a:xfrm>
            <a:off x="1841500" y="2171700"/>
            <a:ext cx="7620000" cy="3644900"/>
          </a:xfrm>
          <a:prstGeom prst="rect">
            <a:avLst/>
          </a:prstGeom>
          <a:noFill/>
          <a:ln w="9525">
            <a:noFill/>
            <a:miter lim="800000"/>
            <a:headEnd/>
            <a:tailEnd/>
          </a:ln>
        </p:spPr>
        <p:txBody>
          <a:bodyPr/>
          <a:lstStyle/>
          <a:p>
            <a:endParaRPr lang="en-US"/>
          </a:p>
        </p:txBody>
      </p:sp>
      <p:sp>
        <p:nvSpPr>
          <p:cNvPr id="5127" name="Line 23"/>
          <p:cNvSpPr>
            <a:spLocks noChangeShapeType="1"/>
          </p:cNvSpPr>
          <p:nvPr/>
        </p:nvSpPr>
        <p:spPr bwMode="auto">
          <a:xfrm>
            <a:off x="2025650" y="5337175"/>
            <a:ext cx="6227763" cy="1588"/>
          </a:xfrm>
          <a:prstGeom prst="line">
            <a:avLst/>
          </a:prstGeom>
          <a:noFill/>
          <a:ln w="28575">
            <a:solidFill>
              <a:srgbClr val="C0C0C0"/>
            </a:solidFill>
            <a:round/>
            <a:headEnd/>
            <a:tailEnd/>
          </a:ln>
        </p:spPr>
        <p:txBody>
          <a:bodyPr/>
          <a:lstStyle/>
          <a:p>
            <a:endParaRPr lang="en-US"/>
          </a:p>
        </p:txBody>
      </p:sp>
      <p:sp>
        <p:nvSpPr>
          <p:cNvPr id="1544216" name="Rectangle 24"/>
          <p:cNvSpPr>
            <a:spLocks noChangeArrowheads="1"/>
          </p:cNvSpPr>
          <p:nvPr/>
        </p:nvSpPr>
        <p:spPr bwMode="auto">
          <a:xfrm>
            <a:off x="2333625" y="5472113"/>
            <a:ext cx="939800" cy="247650"/>
          </a:xfrm>
          <a:prstGeom prst="rect">
            <a:avLst/>
          </a:prstGeom>
          <a:noFill/>
          <a:ln w="9525">
            <a:noFill/>
            <a:miter lim="800000"/>
            <a:headEnd/>
            <a:tailEnd/>
          </a:ln>
        </p:spPr>
        <p:txBody>
          <a:bodyPr wrap="none" lIns="0" tIns="0" rIns="0" bIns="0">
            <a:spAutoFit/>
          </a:bodyPr>
          <a:lstStyle/>
          <a:p>
            <a:pPr defTabSz="814388"/>
            <a:r>
              <a:rPr lang="en-US" sz="1800" baseline="0">
                <a:solidFill>
                  <a:srgbClr val="FFFFFF"/>
                </a:solidFill>
              </a:rPr>
              <a:t>2 Months</a:t>
            </a:r>
            <a:endParaRPr lang="en-US" sz="2400"/>
          </a:p>
        </p:txBody>
      </p:sp>
      <p:sp>
        <p:nvSpPr>
          <p:cNvPr id="1544217" name="Rectangle 25"/>
          <p:cNvSpPr>
            <a:spLocks noChangeArrowheads="1"/>
          </p:cNvSpPr>
          <p:nvPr/>
        </p:nvSpPr>
        <p:spPr bwMode="auto">
          <a:xfrm>
            <a:off x="3892550" y="5472113"/>
            <a:ext cx="939800" cy="247650"/>
          </a:xfrm>
          <a:prstGeom prst="rect">
            <a:avLst/>
          </a:prstGeom>
          <a:noFill/>
          <a:ln w="9525">
            <a:noFill/>
            <a:miter lim="800000"/>
            <a:headEnd/>
            <a:tailEnd/>
          </a:ln>
        </p:spPr>
        <p:txBody>
          <a:bodyPr wrap="none" lIns="0" tIns="0" rIns="0" bIns="0">
            <a:spAutoFit/>
          </a:bodyPr>
          <a:lstStyle/>
          <a:p>
            <a:pPr defTabSz="814388"/>
            <a:r>
              <a:rPr lang="en-US" sz="1800" baseline="0">
                <a:solidFill>
                  <a:srgbClr val="FFFFFF"/>
                </a:solidFill>
              </a:rPr>
              <a:t>4 Months</a:t>
            </a:r>
            <a:endParaRPr lang="en-US" sz="2400"/>
          </a:p>
        </p:txBody>
      </p:sp>
      <p:sp>
        <p:nvSpPr>
          <p:cNvPr id="1544218" name="Rectangle 26"/>
          <p:cNvSpPr>
            <a:spLocks noChangeArrowheads="1"/>
          </p:cNvSpPr>
          <p:nvPr/>
        </p:nvSpPr>
        <p:spPr bwMode="auto">
          <a:xfrm>
            <a:off x="5453063" y="5472113"/>
            <a:ext cx="939800" cy="247650"/>
          </a:xfrm>
          <a:prstGeom prst="rect">
            <a:avLst/>
          </a:prstGeom>
          <a:noFill/>
          <a:ln w="9525">
            <a:noFill/>
            <a:miter lim="800000"/>
            <a:headEnd/>
            <a:tailEnd/>
          </a:ln>
        </p:spPr>
        <p:txBody>
          <a:bodyPr wrap="none" lIns="0" tIns="0" rIns="0" bIns="0">
            <a:spAutoFit/>
          </a:bodyPr>
          <a:lstStyle/>
          <a:p>
            <a:pPr defTabSz="814388"/>
            <a:r>
              <a:rPr lang="en-US" sz="1800" baseline="0">
                <a:solidFill>
                  <a:srgbClr val="FFFFFF"/>
                </a:solidFill>
              </a:rPr>
              <a:t>6 Months</a:t>
            </a:r>
            <a:endParaRPr lang="en-US" sz="2400"/>
          </a:p>
        </p:txBody>
      </p:sp>
      <p:sp>
        <p:nvSpPr>
          <p:cNvPr id="1544219" name="Rectangle 27"/>
          <p:cNvSpPr>
            <a:spLocks noChangeArrowheads="1"/>
          </p:cNvSpPr>
          <p:nvPr/>
        </p:nvSpPr>
        <p:spPr bwMode="auto">
          <a:xfrm>
            <a:off x="6943725" y="5472113"/>
            <a:ext cx="1066800" cy="247650"/>
          </a:xfrm>
          <a:prstGeom prst="rect">
            <a:avLst/>
          </a:prstGeom>
          <a:noFill/>
          <a:ln w="9525">
            <a:noFill/>
            <a:miter lim="800000"/>
            <a:headEnd/>
            <a:tailEnd/>
          </a:ln>
        </p:spPr>
        <p:txBody>
          <a:bodyPr wrap="none" lIns="0" tIns="0" rIns="0" bIns="0">
            <a:spAutoFit/>
          </a:bodyPr>
          <a:lstStyle/>
          <a:p>
            <a:pPr defTabSz="814388"/>
            <a:r>
              <a:rPr lang="en-US" sz="1800" baseline="0">
                <a:solidFill>
                  <a:srgbClr val="FFFFFF"/>
                </a:solidFill>
              </a:rPr>
              <a:t>10 Months</a:t>
            </a:r>
            <a:endParaRPr lang="en-US" sz="2400"/>
          </a:p>
        </p:txBody>
      </p:sp>
      <p:grpSp>
        <p:nvGrpSpPr>
          <p:cNvPr id="3" name="Group 28"/>
          <p:cNvGrpSpPr>
            <a:grpSpLocks/>
          </p:cNvGrpSpPr>
          <p:nvPr/>
        </p:nvGrpSpPr>
        <p:grpSpPr bwMode="auto">
          <a:xfrm>
            <a:off x="3802063" y="4341813"/>
            <a:ext cx="1120775" cy="857250"/>
            <a:chOff x="2395" y="2735"/>
            <a:chExt cx="706" cy="540"/>
          </a:xfrm>
        </p:grpSpPr>
        <p:sp>
          <p:nvSpPr>
            <p:cNvPr id="5218" name="Rectangle 29"/>
            <p:cNvSpPr>
              <a:spLocks noChangeArrowheads="1"/>
            </p:cNvSpPr>
            <p:nvPr/>
          </p:nvSpPr>
          <p:spPr bwMode="auto">
            <a:xfrm>
              <a:off x="2395" y="2735"/>
              <a:ext cx="706" cy="18"/>
            </a:xfrm>
            <a:prstGeom prst="rect">
              <a:avLst/>
            </a:prstGeom>
            <a:solidFill>
              <a:srgbClr val="C0C0C4"/>
            </a:solidFill>
            <a:ln w="9525">
              <a:noFill/>
              <a:miter lim="800000"/>
              <a:headEnd/>
              <a:tailEnd/>
            </a:ln>
          </p:spPr>
          <p:txBody>
            <a:bodyPr/>
            <a:lstStyle/>
            <a:p>
              <a:endParaRPr lang="en-US"/>
            </a:p>
          </p:txBody>
        </p:sp>
        <p:sp>
          <p:nvSpPr>
            <p:cNvPr id="5219" name="Rectangle 30"/>
            <p:cNvSpPr>
              <a:spLocks noChangeArrowheads="1"/>
            </p:cNvSpPr>
            <p:nvPr/>
          </p:nvSpPr>
          <p:spPr bwMode="auto">
            <a:xfrm>
              <a:off x="2395" y="2753"/>
              <a:ext cx="706" cy="36"/>
            </a:xfrm>
            <a:prstGeom prst="rect">
              <a:avLst/>
            </a:prstGeom>
            <a:solidFill>
              <a:srgbClr val="BFBFC3"/>
            </a:solidFill>
            <a:ln w="9525">
              <a:noFill/>
              <a:miter lim="800000"/>
              <a:headEnd/>
              <a:tailEnd/>
            </a:ln>
          </p:spPr>
          <p:txBody>
            <a:bodyPr/>
            <a:lstStyle/>
            <a:p>
              <a:endParaRPr lang="en-US"/>
            </a:p>
          </p:txBody>
        </p:sp>
        <p:sp>
          <p:nvSpPr>
            <p:cNvPr id="5220" name="Rectangle 31"/>
            <p:cNvSpPr>
              <a:spLocks noChangeArrowheads="1"/>
            </p:cNvSpPr>
            <p:nvPr/>
          </p:nvSpPr>
          <p:spPr bwMode="auto">
            <a:xfrm>
              <a:off x="2395" y="2789"/>
              <a:ext cx="706" cy="25"/>
            </a:xfrm>
            <a:prstGeom prst="rect">
              <a:avLst/>
            </a:prstGeom>
            <a:solidFill>
              <a:srgbClr val="BEBEC2"/>
            </a:solidFill>
            <a:ln w="9525">
              <a:noFill/>
              <a:miter lim="800000"/>
              <a:headEnd/>
              <a:tailEnd/>
            </a:ln>
          </p:spPr>
          <p:txBody>
            <a:bodyPr/>
            <a:lstStyle/>
            <a:p>
              <a:endParaRPr lang="en-US"/>
            </a:p>
          </p:txBody>
        </p:sp>
        <p:sp>
          <p:nvSpPr>
            <p:cNvPr id="5221" name="Rectangle 32"/>
            <p:cNvSpPr>
              <a:spLocks noChangeArrowheads="1"/>
            </p:cNvSpPr>
            <p:nvPr/>
          </p:nvSpPr>
          <p:spPr bwMode="auto">
            <a:xfrm>
              <a:off x="2395" y="2814"/>
              <a:ext cx="706" cy="18"/>
            </a:xfrm>
            <a:prstGeom prst="rect">
              <a:avLst/>
            </a:prstGeom>
            <a:solidFill>
              <a:srgbClr val="BDBDC1"/>
            </a:solidFill>
            <a:ln w="9525">
              <a:noFill/>
              <a:miter lim="800000"/>
              <a:headEnd/>
              <a:tailEnd/>
            </a:ln>
          </p:spPr>
          <p:txBody>
            <a:bodyPr/>
            <a:lstStyle/>
            <a:p>
              <a:endParaRPr lang="en-US"/>
            </a:p>
          </p:txBody>
        </p:sp>
        <p:sp>
          <p:nvSpPr>
            <p:cNvPr id="5222" name="Rectangle 33"/>
            <p:cNvSpPr>
              <a:spLocks noChangeArrowheads="1"/>
            </p:cNvSpPr>
            <p:nvPr/>
          </p:nvSpPr>
          <p:spPr bwMode="auto">
            <a:xfrm>
              <a:off x="2395" y="2832"/>
              <a:ext cx="706" cy="18"/>
            </a:xfrm>
            <a:prstGeom prst="rect">
              <a:avLst/>
            </a:prstGeom>
            <a:solidFill>
              <a:srgbClr val="BCBCC0"/>
            </a:solidFill>
            <a:ln w="9525">
              <a:noFill/>
              <a:miter lim="800000"/>
              <a:headEnd/>
              <a:tailEnd/>
            </a:ln>
          </p:spPr>
          <p:txBody>
            <a:bodyPr/>
            <a:lstStyle/>
            <a:p>
              <a:endParaRPr lang="en-US"/>
            </a:p>
          </p:txBody>
        </p:sp>
        <p:sp>
          <p:nvSpPr>
            <p:cNvPr id="5223" name="Rectangle 34"/>
            <p:cNvSpPr>
              <a:spLocks noChangeArrowheads="1"/>
            </p:cNvSpPr>
            <p:nvPr/>
          </p:nvSpPr>
          <p:spPr bwMode="auto">
            <a:xfrm>
              <a:off x="2395" y="2850"/>
              <a:ext cx="706" cy="6"/>
            </a:xfrm>
            <a:prstGeom prst="rect">
              <a:avLst/>
            </a:prstGeom>
            <a:solidFill>
              <a:srgbClr val="BBBBBF"/>
            </a:solidFill>
            <a:ln w="9525">
              <a:noFill/>
              <a:miter lim="800000"/>
              <a:headEnd/>
              <a:tailEnd/>
            </a:ln>
          </p:spPr>
          <p:txBody>
            <a:bodyPr/>
            <a:lstStyle/>
            <a:p>
              <a:endParaRPr lang="en-US"/>
            </a:p>
          </p:txBody>
        </p:sp>
        <p:sp>
          <p:nvSpPr>
            <p:cNvPr id="5224" name="Rectangle 35"/>
            <p:cNvSpPr>
              <a:spLocks noChangeArrowheads="1"/>
            </p:cNvSpPr>
            <p:nvPr/>
          </p:nvSpPr>
          <p:spPr bwMode="auto">
            <a:xfrm>
              <a:off x="2395" y="2856"/>
              <a:ext cx="706" cy="18"/>
            </a:xfrm>
            <a:prstGeom prst="rect">
              <a:avLst/>
            </a:prstGeom>
            <a:solidFill>
              <a:srgbClr val="BABABE"/>
            </a:solidFill>
            <a:ln w="9525">
              <a:noFill/>
              <a:miter lim="800000"/>
              <a:headEnd/>
              <a:tailEnd/>
            </a:ln>
          </p:spPr>
          <p:txBody>
            <a:bodyPr/>
            <a:lstStyle/>
            <a:p>
              <a:endParaRPr lang="en-US"/>
            </a:p>
          </p:txBody>
        </p:sp>
        <p:sp>
          <p:nvSpPr>
            <p:cNvPr id="5225" name="Rectangle 36"/>
            <p:cNvSpPr>
              <a:spLocks noChangeArrowheads="1"/>
            </p:cNvSpPr>
            <p:nvPr/>
          </p:nvSpPr>
          <p:spPr bwMode="auto">
            <a:xfrm>
              <a:off x="2395" y="2874"/>
              <a:ext cx="706" cy="6"/>
            </a:xfrm>
            <a:prstGeom prst="rect">
              <a:avLst/>
            </a:prstGeom>
            <a:solidFill>
              <a:srgbClr val="B9B9BD"/>
            </a:solidFill>
            <a:ln w="9525">
              <a:noFill/>
              <a:miter lim="800000"/>
              <a:headEnd/>
              <a:tailEnd/>
            </a:ln>
          </p:spPr>
          <p:txBody>
            <a:bodyPr/>
            <a:lstStyle/>
            <a:p>
              <a:endParaRPr lang="en-US"/>
            </a:p>
          </p:txBody>
        </p:sp>
        <p:sp>
          <p:nvSpPr>
            <p:cNvPr id="5226" name="Rectangle 37"/>
            <p:cNvSpPr>
              <a:spLocks noChangeArrowheads="1"/>
            </p:cNvSpPr>
            <p:nvPr/>
          </p:nvSpPr>
          <p:spPr bwMode="auto">
            <a:xfrm>
              <a:off x="2395" y="2880"/>
              <a:ext cx="706" cy="13"/>
            </a:xfrm>
            <a:prstGeom prst="rect">
              <a:avLst/>
            </a:prstGeom>
            <a:solidFill>
              <a:srgbClr val="B8B8BC"/>
            </a:solidFill>
            <a:ln w="9525">
              <a:noFill/>
              <a:miter lim="800000"/>
              <a:headEnd/>
              <a:tailEnd/>
            </a:ln>
          </p:spPr>
          <p:txBody>
            <a:bodyPr/>
            <a:lstStyle/>
            <a:p>
              <a:endParaRPr lang="en-US"/>
            </a:p>
          </p:txBody>
        </p:sp>
        <p:sp>
          <p:nvSpPr>
            <p:cNvPr id="5227" name="Rectangle 38"/>
            <p:cNvSpPr>
              <a:spLocks noChangeArrowheads="1"/>
            </p:cNvSpPr>
            <p:nvPr/>
          </p:nvSpPr>
          <p:spPr bwMode="auto">
            <a:xfrm>
              <a:off x="2395" y="2893"/>
              <a:ext cx="706" cy="6"/>
            </a:xfrm>
            <a:prstGeom prst="rect">
              <a:avLst/>
            </a:prstGeom>
            <a:solidFill>
              <a:srgbClr val="B7B7BB"/>
            </a:solidFill>
            <a:ln w="9525">
              <a:noFill/>
              <a:miter lim="800000"/>
              <a:headEnd/>
              <a:tailEnd/>
            </a:ln>
          </p:spPr>
          <p:txBody>
            <a:bodyPr/>
            <a:lstStyle/>
            <a:p>
              <a:endParaRPr lang="en-US"/>
            </a:p>
          </p:txBody>
        </p:sp>
        <p:sp>
          <p:nvSpPr>
            <p:cNvPr id="5228" name="Rectangle 39"/>
            <p:cNvSpPr>
              <a:spLocks noChangeArrowheads="1"/>
            </p:cNvSpPr>
            <p:nvPr/>
          </p:nvSpPr>
          <p:spPr bwMode="auto">
            <a:xfrm>
              <a:off x="2395" y="2899"/>
              <a:ext cx="706" cy="12"/>
            </a:xfrm>
            <a:prstGeom prst="rect">
              <a:avLst/>
            </a:prstGeom>
            <a:solidFill>
              <a:srgbClr val="B6B6BA"/>
            </a:solidFill>
            <a:ln w="9525">
              <a:noFill/>
              <a:miter lim="800000"/>
              <a:headEnd/>
              <a:tailEnd/>
            </a:ln>
          </p:spPr>
          <p:txBody>
            <a:bodyPr/>
            <a:lstStyle/>
            <a:p>
              <a:endParaRPr lang="en-US"/>
            </a:p>
          </p:txBody>
        </p:sp>
        <p:sp>
          <p:nvSpPr>
            <p:cNvPr id="5229" name="Rectangle 40"/>
            <p:cNvSpPr>
              <a:spLocks noChangeArrowheads="1"/>
            </p:cNvSpPr>
            <p:nvPr/>
          </p:nvSpPr>
          <p:spPr bwMode="auto">
            <a:xfrm>
              <a:off x="2395" y="2911"/>
              <a:ext cx="706" cy="6"/>
            </a:xfrm>
            <a:prstGeom prst="rect">
              <a:avLst/>
            </a:prstGeom>
            <a:solidFill>
              <a:srgbClr val="B5B5B9"/>
            </a:solidFill>
            <a:ln w="9525">
              <a:noFill/>
              <a:miter lim="800000"/>
              <a:headEnd/>
              <a:tailEnd/>
            </a:ln>
          </p:spPr>
          <p:txBody>
            <a:bodyPr/>
            <a:lstStyle/>
            <a:p>
              <a:endParaRPr lang="en-US"/>
            </a:p>
          </p:txBody>
        </p:sp>
        <p:sp>
          <p:nvSpPr>
            <p:cNvPr id="5230" name="Rectangle 41"/>
            <p:cNvSpPr>
              <a:spLocks noChangeArrowheads="1"/>
            </p:cNvSpPr>
            <p:nvPr/>
          </p:nvSpPr>
          <p:spPr bwMode="auto">
            <a:xfrm>
              <a:off x="2395" y="2917"/>
              <a:ext cx="706" cy="6"/>
            </a:xfrm>
            <a:prstGeom prst="rect">
              <a:avLst/>
            </a:prstGeom>
            <a:solidFill>
              <a:srgbClr val="B4B4B8"/>
            </a:solidFill>
            <a:ln w="9525">
              <a:noFill/>
              <a:miter lim="800000"/>
              <a:headEnd/>
              <a:tailEnd/>
            </a:ln>
          </p:spPr>
          <p:txBody>
            <a:bodyPr/>
            <a:lstStyle/>
            <a:p>
              <a:endParaRPr lang="en-US"/>
            </a:p>
          </p:txBody>
        </p:sp>
        <p:sp>
          <p:nvSpPr>
            <p:cNvPr id="5231" name="Rectangle 42"/>
            <p:cNvSpPr>
              <a:spLocks noChangeArrowheads="1"/>
            </p:cNvSpPr>
            <p:nvPr/>
          </p:nvSpPr>
          <p:spPr bwMode="auto">
            <a:xfrm>
              <a:off x="2395" y="2923"/>
              <a:ext cx="706" cy="12"/>
            </a:xfrm>
            <a:prstGeom prst="rect">
              <a:avLst/>
            </a:prstGeom>
            <a:solidFill>
              <a:srgbClr val="B3B3B7"/>
            </a:solidFill>
            <a:ln w="9525">
              <a:noFill/>
              <a:miter lim="800000"/>
              <a:headEnd/>
              <a:tailEnd/>
            </a:ln>
          </p:spPr>
          <p:txBody>
            <a:bodyPr/>
            <a:lstStyle/>
            <a:p>
              <a:endParaRPr lang="en-US"/>
            </a:p>
          </p:txBody>
        </p:sp>
        <p:sp>
          <p:nvSpPr>
            <p:cNvPr id="5232" name="Rectangle 43"/>
            <p:cNvSpPr>
              <a:spLocks noChangeArrowheads="1"/>
            </p:cNvSpPr>
            <p:nvPr/>
          </p:nvSpPr>
          <p:spPr bwMode="auto">
            <a:xfrm>
              <a:off x="2395" y="2935"/>
              <a:ext cx="706" cy="6"/>
            </a:xfrm>
            <a:prstGeom prst="rect">
              <a:avLst/>
            </a:prstGeom>
            <a:solidFill>
              <a:srgbClr val="B2B2B6"/>
            </a:solidFill>
            <a:ln w="9525">
              <a:noFill/>
              <a:miter lim="800000"/>
              <a:headEnd/>
              <a:tailEnd/>
            </a:ln>
          </p:spPr>
          <p:txBody>
            <a:bodyPr/>
            <a:lstStyle/>
            <a:p>
              <a:endParaRPr lang="en-US"/>
            </a:p>
          </p:txBody>
        </p:sp>
        <p:sp>
          <p:nvSpPr>
            <p:cNvPr id="5233" name="Rectangle 44"/>
            <p:cNvSpPr>
              <a:spLocks noChangeArrowheads="1"/>
            </p:cNvSpPr>
            <p:nvPr/>
          </p:nvSpPr>
          <p:spPr bwMode="auto">
            <a:xfrm>
              <a:off x="2395" y="2941"/>
              <a:ext cx="706" cy="6"/>
            </a:xfrm>
            <a:prstGeom prst="rect">
              <a:avLst/>
            </a:prstGeom>
            <a:solidFill>
              <a:srgbClr val="B1B1B5"/>
            </a:solidFill>
            <a:ln w="9525">
              <a:noFill/>
              <a:miter lim="800000"/>
              <a:headEnd/>
              <a:tailEnd/>
            </a:ln>
          </p:spPr>
          <p:txBody>
            <a:bodyPr/>
            <a:lstStyle/>
            <a:p>
              <a:endParaRPr lang="en-US"/>
            </a:p>
          </p:txBody>
        </p:sp>
        <p:sp>
          <p:nvSpPr>
            <p:cNvPr id="5234" name="Rectangle 45"/>
            <p:cNvSpPr>
              <a:spLocks noChangeArrowheads="1"/>
            </p:cNvSpPr>
            <p:nvPr/>
          </p:nvSpPr>
          <p:spPr bwMode="auto">
            <a:xfrm>
              <a:off x="2395" y="2947"/>
              <a:ext cx="706" cy="12"/>
            </a:xfrm>
            <a:prstGeom prst="rect">
              <a:avLst/>
            </a:prstGeom>
            <a:solidFill>
              <a:srgbClr val="B0B0B4"/>
            </a:solidFill>
            <a:ln w="9525">
              <a:noFill/>
              <a:miter lim="800000"/>
              <a:headEnd/>
              <a:tailEnd/>
            </a:ln>
          </p:spPr>
          <p:txBody>
            <a:bodyPr/>
            <a:lstStyle/>
            <a:p>
              <a:endParaRPr lang="en-US"/>
            </a:p>
          </p:txBody>
        </p:sp>
        <p:sp>
          <p:nvSpPr>
            <p:cNvPr id="5235" name="Rectangle 46"/>
            <p:cNvSpPr>
              <a:spLocks noChangeArrowheads="1"/>
            </p:cNvSpPr>
            <p:nvPr/>
          </p:nvSpPr>
          <p:spPr bwMode="auto">
            <a:xfrm>
              <a:off x="2395" y="2959"/>
              <a:ext cx="706" cy="6"/>
            </a:xfrm>
            <a:prstGeom prst="rect">
              <a:avLst/>
            </a:prstGeom>
            <a:solidFill>
              <a:srgbClr val="AFAFB3"/>
            </a:solidFill>
            <a:ln w="9525">
              <a:noFill/>
              <a:miter lim="800000"/>
              <a:headEnd/>
              <a:tailEnd/>
            </a:ln>
          </p:spPr>
          <p:txBody>
            <a:bodyPr/>
            <a:lstStyle/>
            <a:p>
              <a:endParaRPr lang="en-US"/>
            </a:p>
          </p:txBody>
        </p:sp>
        <p:sp>
          <p:nvSpPr>
            <p:cNvPr id="5236" name="Rectangle 47"/>
            <p:cNvSpPr>
              <a:spLocks noChangeArrowheads="1"/>
            </p:cNvSpPr>
            <p:nvPr/>
          </p:nvSpPr>
          <p:spPr bwMode="auto">
            <a:xfrm>
              <a:off x="2395" y="2965"/>
              <a:ext cx="706" cy="6"/>
            </a:xfrm>
            <a:prstGeom prst="rect">
              <a:avLst/>
            </a:prstGeom>
            <a:solidFill>
              <a:srgbClr val="AEAEB2"/>
            </a:solidFill>
            <a:ln w="9525">
              <a:noFill/>
              <a:miter lim="800000"/>
              <a:headEnd/>
              <a:tailEnd/>
            </a:ln>
          </p:spPr>
          <p:txBody>
            <a:bodyPr/>
            <a:lstStyle/>
            <a:p>
              <a:endParaRPr lang="en-US"/>
            </a:p>
          </p:txBody>
        </p:sp>
        <p:sp>
          <p:nvSpPr>
            <p:cNvPr id="5237" name="Rectangle 48"/>
            <p:cNvSpPr>
              <a:spLocks noChangeArrowheads="1"/>
            </p:cNvSpPr>
            <p:nvPr/>
          </p:nvSpPr>
          <p:spPr bwMode="auto">
            <a:xfrm>
              <a:off x="2395" y="2971"/>
              <a:ext cx="706" cy="7"/>
            </a:xfrm>
            <a:prstGeom prst="rect">
              <a:avLst/>
            </a:prstGeom>
            <a:solidFill>
              <a:srgbClr val="ADADB1"/>
            </a:solidFill>
            <a:ln w="9525">
              <a:noFill/>
              <a:miter lim="800000"/>
              <a:headEnd/>
              <a:tailEnd/>
            </a:ln>
          </p:spPr>
          <p:txBody>
            <a:bodyPr/>
            <a:lstStyle/>
            <a:p>
              <a:endParaRPr lang="en-US"/>
            </a:p>
          </p:txBody>
        </p:sp>
        <p:sp>
          <p:nvSpPr>
            <p:cNvPr id="5238" name="Rectangle 49"/>
            <p:cNvSpPr>
              <a:spLocks noChangeArrowheads="1"/>
            </p:cNvSpPr>
            <p:nvPr/>
          </p:nvSpPr>
          <p:spPr bwMode="auto">
            <a:xfrm>
              <a:off x="2395" y="2978"/>
              <a:ext cx="706" cy="6"/>
            </a:xfrm>
            <a:prstGeom prst="rect">
              <a:avLst/>
            </a:prstGeom>
            <a:solidFill>
              <a:srgbClr val="ACACB0"/>
            </a:solidFill>
            <a:ln w="9525">
              <a:noFill/>
              <a:miter lim="800000"/>
              <a:headEnd/>
              <a:tailEnd/>
            </a:ln>
          </p:spPr>
          <p:txBody>
            <a:bodyPr/>
            <a:lstStyle/>
            <a:p>
              <a:endParaRPr lang="en-US"/>
            </a:p>
          </p:txBody>
        </p:sp>
        <p:sp>
          <p:nvSpPr>
            <p:cNvPr id="5239" name="Rectangle 50"/>
            <p:cNvSpPr>
              <a:spLocks noChangeArrowheads="1"/>
            </p:cNvSpPr>
            <p:nvPr/>
          </p:nvSpPr>
          <p:spPr bwMode="auto">
            <a:xfrm>
              <a:off x="2395" y="2984"/>
              <a:ext cx="706" cy="6"/>
            </a:xfrm>
            <a:prstGeom prst="rect">
              <a:avLst/>
            </a:prstGeom>
            <a:solidFill>
              <a:srgbClr val="ABABAF"/>
            </a:solidFill>
            <a:ln w="9525">
              <a:noFill/>
              <a:miter lim="800000"/>
              <a:headEnd/>
              <a:tailEnd/>
            </a:ln>
          </p:spPr>
          <p:txBody>
            <a:bodyPr/>
            <a:lstStyle/>
            <a:p>
              <a:endParaRPr lang="en-US"/>
            </a:p>
          </p:txBody>
        </p:sp>
        <p:sp>
          <p:nvSpPr>
            <p:cNvPr id="5240" name="Rectangle 51"/>
            <p:cNvSpPr>
              <a:spLocks noChangeArrowheads="1"/>
            </p:cNvSpPr>
            <p:nvPr/>
          </p:nvSpPr>
          <p:spPr bwMode="auto">
            <a:xfrm>
              <a:off x="2395" y="2990"/>
              <a:ext cx="706" cy="6"/>
            </a:xfrm>
            <a:prstGeom prst="rect">
              <a:avLst/>
            </a:prstGeom>
            <a:solidFill>
              <a:srgbClr val="AAAAAE"/>
            </a:solidFill>
            <a:ln w="9525">
              <a:noFill/>
              <a:miter lim="800000"/>
              <a:headEnd/>
              <a:tailEnd/>
            </a:ln>
          </p:spPr>
          <p:txBody>
            <a:bodyPr/>
            <a:lstStyle/>
            <a:p>
              <a:endParaRPr lang="en-US"/>
            </a:p>
          </p:txBody>
        </p:sp>
        <p:sp>
          <p:nvSpPr>
            <p:cNvPr id="5241" name="Rectangle 52"/>
            <p:cNvSpPr>
              <a:spLocks noChangeArrowheads="1"/>
            </p:cNvSpPr>
            <p:nvPr/>
          </p:nvSpPr>
          <p:spPr bwMode="auto">
            <a:xfrm>
              <a:off x="2395" y="2996"/>
              <a:ext cx="706" cy="6"/>
            </a:xfrm>
            <a:prstGeom prst="rect">
              <a:avLst/>
            </a:prstGeom>
            <a:solidFill>
              <a:srgbClr val="A9A9AD"/>
            </a:solidFill>
            <a:ln w="9525">
              <a:noFill/>
              <a:miter lim="800000"/>
              <a:headEnd/>
              <a:tailEnd/>
            </a:ln>
          </p:spPr>
          <p:txBody>
            <a:bodyPr/>
            <a:lstStyle/>
            <a:p>
              <a:endParaRPr lang="en-US"/>
            </a:p>
          </p:txBody>
        </p:sp>
        <p:sp>
          <p:nvSpPr>
            <p:cNvPr id="5242" name="Rectangle 53"/>
            <p:cNvSpPr>
              <a:spLocks noChangeArrowheads="1"/>
            </p:cNvSpPr>
            <p:nvPr/>
          </p:nvSpPr>
          <p:spPr bwMode="auto">
            <a:xfrm>
              <a:off x="2395" y="3002"/>
              <a:ext cx="706" cy="6"/>
            </a:xfrm>
            <a:prstGeom prst="rect">
              <a:avLst/>
            </a:prstGeom>
            <a:solidFill>
              <a:srgbClr val="A8A8AC"/>
            </a:solidFill>
            <a:ln w="9525">
              <a:noFill/>
              <a:miter lim="800000"/>
              <a:headEnd/>
              <a:tailEnd/>
            </a:ln>
          </p:spPr>
          <p:txBody>
            <a:bodyPr/>
            <a:lstStyle/>
            <a:p>
              <a:endParaRPr lang="en-US"/>
            </a:p>
          </p:txBody>
        </p:sp>
        <p:sp>
          <p:nvSpPr>
            <p:cNvPr id="5243" name="Rectangle 54"/>
            <p:cNvSpPr>
              <a:spLocks noChangeArrowheads="1"/>
            </p:cNvSpPr>
            <p:nvPr/>
          </p:nvSpPr>
          <p:spPr bwMode="auto">
            <a:xfrm>
              <a:off x="2395" y="3008"/>
              <a:ext cx="706" cy="6"/>
            </a:xfrm>
            <a:prstGeom prst="rect">
              <a:avLst/>
            </a:prstGeom>
            <a:solidFill>
              <a:srgbClr val="A7A7AB"/>
            </a:solidFill>
            <a:ln w="9525">
              <a:noFill/>
              <a:miter lim="800000"/>
              <a:headEnd/>
              <a:tailEnd/>
            </a:ln>
          </p:spPr>
          <p:txBody>
            <a:bodyPr/>
            <a:lstStyle/>
            <a:p>
              <a:endParaRPr lang="en-US"/>
            </a:p>
          </p:txBody>
        </p:sp>
        <p:sp>
          <p:nvSpPr>
            <p:cNvPr id="5244" name="Rectangle 55"/>
            <p:cNvSpPr>
              <a:spLocks noChangeArrowheads="1"/>
            </p:cNvSpPr>
            <p:nvPr/>
          </p:nvSpPr>
          <p:spPr bwMode="auto">
            <a:xfrm>
              <a:off x="2395" y="3014"/>
              <a:ext cx="706" cy="6"/>
            </a:xfrm>
            <a:prstGeom prst="rect">
              <a:avLst/>
            </a:prstGeom>
            <a:solidFill>
              <a:srgbClr val="A7A7AA"/>
            </a:solidFill>
            <a:ln w="9525">
              <a:noFill/>
              <a:miter lim="800000"/>
              <a:headEnd/>
              <a:tailEnd/>
            </a:ln>
          </p:spPr>
          <p:txBody>
            <a:bodyPr/>
            <a:lstStyle/>
            <a:p>
              <a:endParaRPr lang="en-US"/>
            </a:p>
          </p:txBody>
        </p:sp>
        <p:sp>
          <p:nvSpPr>
            <p:cNvPr id="5245" name="Rectangle 56"/>
            <p:cNvSpPr>
              <a:spLocks noChangeArrowheads="1"/>
            </p:cNvSpPr>
            <p:nvPr/>
          </p:nvSpPr>
          <p:spPr bwMode="auto">
            <a:xfrm>
              <a:off x="2395" y="3020"/>
              <a:ext cx="706" cy="6"/>
            </a:xfrm>
            <a:prstGeom prst="rect">
              <a:avLst/>
            </a:prstGeom>
            <a:solidFill>
              <a:srgbClr val="A6A6A9"/>
            </a:solidFill>
            <a:ln w="9525">
              <a:noFill/>
              <a:miter lim="800000"/>
              <a:headEnd/>
              <a:tailEnd/>
            </a:ln>
          </p:spPr>
          <p:txBody>
            <a:bodyPr/>
            <a:lstStyle/>
            <a:p>
              <a:endParaRPr lang="en-US"/>
            </a:p>
          </p:txBody>
        </p:sp>
        <p:sp>
          <p:nvSpPr>
            <p:cNvPr id="5246" name="Rectangle 57"/>
            <p:cNvSpPr>
              <a:spLocks noChangeArrowheads="1"/>
            </p:cNvSpPr>
            <p:nvPr/>
          </p:nvSpPr>
          <p:spPr bwMode="auto">
            <a:xfrm>
              <a:off x="2395" y="3026"/>
              <a:ext cx="706" cy="6"/>
            </a:xfrm>
            <a:prstGeom prst="rect">
              <a:avLst/>
            </a:prstGeom>
            <a:solidFill>
              <a:srgbClr val="A4A4A8"/>
            </a:solidFill>
            <a:ln w="9525">
              <a:noFill/>
              <a:miter lim="800000"/>
              <a:headEnd/>
              <a:tailEnd/>
            </a:ln>
          </p:spPr>
          <p:txBody>
            <a:bodyPr/>
            <a:lstStyle/>
            <a:p>
              <a:endParaRPr lang="en-US"/>
            </a:p>
          </p:txBody>
        </p:sp>
        <p:sp>
          <p:nvSpPr>
            <p:cNvPr id="5247" name="Rectangle 58"/>
            <p:cNvSpPr>
              <a:spLocks noChangeArrowheads="1"/>
            </p:cNvSpPr>
            <p:nvPr/>
          </p:nvSpPr>
          <p:spPr bwMode="auto">
            <a:xfrm>
              <a:off x="2395" y="3032"/>
              <a:ext cx="706" cy="6"/>
            </a:xfrm>
            <a:prstGeom prst="rect">
              <a:avLst/>
            </a:prstGeom>
            <a:solidFill>
              <a:srgbClr val="A3A3A7"/>
            </a:solidFill>
            <a:ln w="9525">
              <a:noFill/>
              <a:miter lim="800000"/>
              <a:headEnd/>
              <a:tailEnd/>
            </a:ln>
          </p:spPr>
          <p:txBody>
            <a:bodyPr/>
            <a:lstStyle/>
            <a:p>
              <a:endParaRPr lang="en-US"/>
            </a:p>
          </p:txBody>
        </p:sp>
        <p:sp>
          <p:nvSpPr>
            <p:cNvPr id="5248" name="Rectangle 59"/>
            <p:cNvSpPr>
              <a:spLocks noChangeArrowheads="1"/>
            </p:cNvSpPr>
            <p:nvPr/>
          </p:nvSpPr>
          <p:spPr bwMode="auto">
            <a:xfrm>
              <a:off x="2395" y="3038"/>
              <a:ext cx="706" cy="6"/>
            </a:xfrm>
            <a:prstGeom prst="rect">
              <a:avLst/>
            </a:prstGeom>
            <a:solidFill>
              <a:srgbClr val="A3A3A6"/>
            </a:solidFill>
            <a:ln w="9525">
              <a:noFill/>
              <a:miter lim="800000"/>
              <a:headEnd/>
              <a:tailEnd/>
            </a:ln>
          </p:spPr>
          <p:txBody>
            <a:bodyPr/>
            <a:lstStyle/>
            <a:p>
              <a:endParaRPr lang="en-US"/>
            </a:p>
          </p:txBody>
        </p:sp>
        <p:sp>
          <p:nvSpPr>
            <p:cNvPr id="5249" name="Rectangle 60"/>
            <p:cNvSpPr>
              <a:spLocks noChangeArrowheads="1"/>
            </p:cNvSpPr>
            <p:nvPr/>
          </p:nvSpPr>
          <p:spPr bwMode="auto">
            <a:xfrm>
              <a:off x="2395" y="3044"/>
              <a:ext cx="706" cy="6"/>
            </a:xfrm>
            <a:prstGeom prst="rect">
              <a:avLst/>
            </a:prstGeom>
            <a:solidFill>
              <a:srgbClr val="A2A2A5"/>
            </a:solidFill>
            <a:ln w="9525">
              <a:noFill/>
              <a:miter lim="800000"/>
              <a:headEnd/>
              <a:tailEnd/>
            </a:ln>
          </p:spPr>
          <p:txBody>
            <a:bodyPr/>
            <a:lstStyle/>
            <a:p>
              <a:endParaRPr lang="en-US"/>
            </a:p>
          </p:txBody>
        </p:sp>
        <p:sp>
          <p:nvSpPr>
            <p:cNvPr id="5250" name="Rectangle 61"/>
            <p:cNvSpPr>
              <a:spLocks noChangeArrowheads="1"/>
            </p:cNvSpPr>
            <p:nvPr/>
          </p:nvSpPr>
          <p:spPr bwMode="auto">
            <a:xfrm>
              <a:off x="2395" y="3050"/>
              <a:ext cx="706" cy="7"/>
            </a:xfrm>
            <a:prstGeom prst="rect">
              <a:avLst/>
            </a:prstGeom>
            <a:solidFill>
              <a:srgbClr val="A1A1A4"/>
            </a:solidFill>
            <a:ln w="9525">
              <a:noFill/>
              <a:miter lim="800000"/>
              <a:headEnd/>
              <a:tailEnd/>
            </a:ln>
          </p:spPr>
          <p:txBody>
            <a:bodyPr/>
            <a:lstStyle/>
            <a:p>
              <a:endParaRPr lang="en-US"/>
            </a:p>
          </p:txBody>
        </p:sp>
        <p:sp>
          <p:nvSpPr>
            <p:cNvPr id="5251" name="Rectangle 62"/>
            <p:cNvSpPr>
              <a:spLocks noChangeArrowheads="1"/>
            </p:cNvSpPr>
            <p:nvPr/>
          </p:nvSpPr>
          <p:spPr bwMode="auto">
            <a:xfrm>
              <a:off x="2395" y="3057"/>
              <a:ext cx="706" cy="6"/>
            </a:xfrm>
            <a:prstGeom prst="rect">
              <a:avLst/>
            </a:prstGeom>
            <a:solidFill>
              <a:srgbClr val="A0A0A3"/>
            </a:solidFill>
            <a:ln w="9525">
              <a:noFill/>
              <a:miter lim="800000"/>
              <a:headEnd/>
              <a:tailEnd/>
            </a:ln>
          </p:spPr>
          <p:txBody>
            <a:bodyPr/>
            <a:lstStyle/>
            <a:p>
              <a:endParaRPr lang="en-US"/>
            </a:p>
          </p:txBody>
        </p:sp>
        <p:sp>
          <p:nvSpPr>
            <p:cNvPr id="5252" name="Rectangle 63"/>
            <p:cNvSpPr>
              <a:spLocks noChangeArrowheads="1"/>
            </p:cNvSpPr>
            <p:nvPr/>
          </p:nvSpPr>
          <p:spPr bwMode="auto">
            <a:xfrm>
              <a:off x="2395" y="3063"/>
              <a:ext cx="706" cy="6"/>
            </a:xfrm>
            <a:prstGeom prst="rect">
              <a:avLst/>
            </a:prstGeom>
            <a:solidFill>
              <a:srgbClr val="9F9FA2"/>
            </a:solidFill>
            <a:ln w="9525">
              <a:noFill/>
              <a:miter lim="800000"/>
              <a:headEnd/>
              <a:tailEnd/>
            </a:ln>
          </p:spPr>
          <p:txBody>
            <a:bodyPr/>
            <a:lstStyle/>
            <a:p>
              <a:endParaRPr lang="en-US"/>
            </a:p>
          </p:txBody>
        </p:sp>
        <p:sp>
          <p:nvSpPr>
            <p:cNvPr id="5253" name="Rectangle 64"/>
            <p:cNvSpPr>
              <a:spLocks noChangeArrowheads="1"/>
            </p:cNvSpPr>
            <p:nvPr/>
          </p:nvSpPr>
          <p:spPr bwMode="auto">
            <a:xfrm>
              <a:off x="2395" y="3069"/>
              <a:ext cx="706" cy="6"/>
            </a:xfrm>
            <a:prstGeom prst="rect">
              <a:avLst/>
            </a:prstGeom>
            <a:solidFill>
              <a:srgbClr val="9E9EA1"/>
            </a:solidFill>
            <a:ln w="9525">
              <a:noFill/>
              <a:miter lim="800000"/>
              <a:headEnd/>
              <a:tailEnd/>
            </a:ln>
          </p:spPr>
          <p:txBody>
            <a:bodyPr/>
            <a:lstStyle/>
            <a:p>
              <a:endParaRPr lang="en-US"/>
            </a:p>
          </p:txBody>
        </p:sp>
        <p:sp>
          <p:nvSpPr>
            <p:cNvPr id="5254" name="Rectangle 65"/>
            <p:cNvSpPr>
              <a:spLocks noChangeArrowheads="1"/>
            </p:cNvSpPr>
            <p:nvPr/>
          </p:nvSpPr>
          <p:spPr bwMode="auto">
            <a:xfrm>
              <a:off x="2395" y="3075"/>
              <a:ext cx="706" cy="6"/>
            </a:xfrm>
            <a:prstGeom prst="rect">
              <a:avLst/>
            </a:prstGeom>
            <a:solidFill>
              <a:srgbClr val="9D9DA0"/>
            </a:solidFill>
            <a:ln w="9525">
              <a:noFill/>
              <a:miter lim="800000"/>
              <a:headEnd/>
              <a:tailEnd/>
            </a:ln>
          </p:spPr>
          <p:txBody>
            <a:bodyPr/>
            <a:lstStyle/>
            <a:p>
              <a:endParaRPr lang="en-US"/>
            </a:p>
          </p:txBody>
        </p:sp>
        <p:sp>
          <p:nvSpPr>
            <p:cNvPr id="5255" name="Rectangle 66"/>
            <p:cNvSpPr>
              <a:spLocks noChangeArrowheads="1"/>
            </p:cNvSpPr>
            <p:nvPr/>
          </p:nvSpPr>
          <p:spPr bwMode="auto">
            <a:xfrm>
              <a:off x="2395" y="3081"/>
              <a:ext cx="706" cy="6"/>
            </a:xfrm>
            <a:prstGeom prst="rect">
              <a:avLst/>
            </a:prstGeom>
            <a:solidFill>
              <a:srgbClr val="9C9CA0"/>
            </a:solidFill>
            <a:ln w="9525">
              <a:noFill/>
              <a:miter lim="800000"/>
              <a:headEnd/>
              <a:tailEnd/>
            </a:ln>
          </p:spPr>
          <p:txBody>
            <a:bodyPr/>
            <a:lstStyle/>
            <a:p>
              <a:endParaRPr lang="en-US"/>
            </a:p>
          </p:txBody>
        </p:sp>
        <p:sp>
          <p:nvSpPr>
            <p:cNvPr id="5256" name="Rectangle 67"/>
            <p:cNvSpPr>
              <a:spLocks noChangeArrowheads="1"/>
            </p:cNvSpPr>
            <p:nvPr/>
          </p:nvSpPr>
          <p:spPr bwMode="auto">
            <a:xfrm>
              <a:off x="2395" y="3087"/>
              <a:ext cx="706" cy="6"/>
            </a:xfrm>
            <a:prstGeom prst="rect">
              <a:avLst/>
            </a:prstGeom>
            <a:solidFill>
              <a:srgbClr val="9B9B9F"/>
            </a:solidFill>
            <a:ln w="9525">
              <a:noFill/>
              <a:miter lim="800000"/>
              <a:headEnd/>
              <a:tailEnd/>
            </a:ln>
          </p:spPr>
          <p:txBody>
            <a:bodyPr/>
            <a:lstStyle/>
            <a:p>
              <a:endParaRPr lang="en-US"/>
            </a:p>
          </p:txBody>
        </p:sp>
        <p:sp>
          <p:nvSpPr>
            <p:cNvPr id="5257" name="Rectangle 68"/>
            <p:cNvSpPr>
              <a:spLocks noChangeArrowheads="1"/>
            </p:cNvSpPr>
            <p:nvPr/>
          </p:nvSpPr>
          <p:spPr bwMode="auto">
            <a:xfrm>
              <a:off x="2395" y="3093"/>
              <a:ext cx="706" cy="6"/>
            </a:xfrm>
            <a:prstGeom prst="rect">
              <a:avLst/>
            </a:prstGeom>
            <a:solidFill>
              <a:srgbClr val="9A9A9D"/>
            </a:solidFill>
            <a:ln w="9525">
              <a:noFill/>
              <a:miter lim="800000"/>
              <a:headEnd/>
              <a:tailEnd/>
            </a:ln>
          </p:spPr>
          <p:txBody>
            <a:bodyPr/>
            <a:lstStyle/>
            <a:p>
              <a:endParaRPr lang="en-US"/>
            </a:p>
          </p:txBody>
        </p:sp>
        <p:sp>
          <p:nvSpPr>
            <p:cNvPr id="5258" name="Rectangle 69"/>
            <p:cNvSpPr>
              <a:spLocks noChangeArrowheads="1"/>
            </p:cNvSpPr>
            <p:nvPr/>
          </p:nvSpPr>
          <p:spPr bwMode="auto">
            <a:xfrm>
              <a:off x="2395" y="3099"/>
              <a:ext cx="706" cy="12"/>
            </a:xfrm>
            <a:prstGeom prst="rect">
              <a:avLst/>
            </a:prstGeom>
            <a:solidFill>
              <a:srgbClr val="99999C"/>
            </a:solidFill>
            <a:ln w="9525">
              <a:noFill/>
              <a:miter lim="800000"/>
              <a:headEnd/>
              <a:tailEnd/>
            </a:ln>
          </p:spPr>
          <p:txBody>
            <a:bodyPr/>
            <a:lstStyle/>
            <a:p>
              <a:endParaRPr lang="en-US"/>
            </a:p>
          </p:txBody>
        </p:sp>
        <p:sp>
          <p:nvSpPr>
            <p:cNvPr id="5259" name="Rectangle 70"/>
            <p:cNvSpPr>
              <a:spLocks noChangeArrowheads="1"/>
            </p:cNvSpPr>
            <p:nvPr/>
          </p:nvSpPr>
          <p:spPr bwMode="auto">
            <a:xfrm>
              <a:off x="2395" y="3111"/>
              <a:ext cx="706" cy="6"/>
            </a:xfrm>
            <a:prstGeom prst="rect">
              <a:avLst/>
            </a:prstGeom>
            <a:solidFill>
              <a:srgbClr val="98989B"/>
            </a:solidFill>
            <a:ln w="9525">
              <a:noFill/>
              <a:miter lim="800000"/>
              <a:headEnd/>
              <a:tailEnd/>
            </a:ln>
          </p:spPr>
          <p:txBody>
            <a:bodyPr/>
            <a:lstStyle/>
            <a:p>
              <a:endParaRPr lang="en-US"/>
            </a:p>
          </p:txBody>
        </p:sp>
        <p:sp>
          <p:nvSpPr>
            <p:cNvPr id="5260" name="Rectangle 71"/>
            <p:cNvSpPr>
              <a:spLocks noChangeArrowheads="1"/>
            </p:cNvSpPr>
            <p:nvPr/>
          </p:nvSpPr>
          <p:spPr bwMode="auto">
            <a:xfrm>
              <a:off x="2395" y="3117"/>
              <a:ext cx="706" cy="12"/>
            </a:xfrm>
            <a:prstGeom prst="rect">
              <a:avLst/>
            </a:prstGeom>
            <a:solidFill>
              <a:srgbClr val="97979A"/>
            </a:solidFill>
            <a:ln w="9525">
              <a:noFill/>
              <a:miter lim="800000"/>
              <a:headEnd/>
              <a:tailEnd/>
            </a:ln>
          </p:spPr>
          <p:txBody>
            <a:bodyPr/>
            <a:lstStyle/>
            <a:p>
              <a:endParaRPr lang="en-US"/>
            </a:p>
          </p:txBody>
        </p:sp>
        <p:sp>
          <p:nvSpPr>
            <p:cNvPr id="5261" name="Rectangle 72"/>
            <p:cNvSpPr>
              <a:spLocks noChangeArrowheads="1"/>
            </p:cNvSpPr>
            <p:nvPr/>
          </p:nvSpPr>
          <p:spPr bwMode="auto">
            <a:xfrm>
              <a:off x="2395" y="3129"/>
              <a:ext cx="706" cy="6"/>
            </a:xfrm>
            <a:prstGeom prst="rect">
              <a:avLst/>
            </a:prstGeom>
            <a:solidFill>
              <a:srgbClr val="969699"/>
            </a:solidFill>
            <a:ln w="9525">
              <a:noFill/>
              <a:miter lim="800000"/>
              <a:headEnd/>
              <a:tailEnd/>
            </a:ln>
          </p:spPr>
          <p:txBody>
            <a:bodyPr/>
            <a:lstStyle/>
            <a:p>
              <a:endParaRPr lang="en-US"/>
            </a:p>
          </p:txBody>
        </p:sp>
        <p:sp>
          <p:nvSpPr>
            <p:cNvPr id="5262" name="Rectangle 73"/>
            <p:cNvSpPr>
              <a:spLocks noChangeArrowheads="1"/>
            </p:cNvSpPr>
            <p:nvPr/>
          </p:nvSpPr>
          <p:spPr bwMode="auto">
            <a:xfrm>
              <a:off x="2395" y="3135"/>
              <a:ext cx="706" cy="7"/>
            </a:xfrm>
            <a:prstGeom prst="rect">
              <a:avLst/>
            </a:prstGeom>
            <a:solidFill>
              <a:srgbClr val="959598"/>
            </a:solidFill>
            <a:ln w="9525">
              <a:noFill/>
              <a:miter lim="800000"/>
              <a:headEnd/>
              <a:tailEnd/>
            </a:ln>
          </p:spPr>
          <p:txBody>
            <a:bodyPr/>
            <a:lstStyle/>
            <a:p>
              <a:endParaRPr lang="en-US"/>
            </a:p>
          </p:txBody>
        </p:sp>
        <p:sp>
          <p:nvSpPr>
            <p:cNvPr id="5263" name="Rectangle 74"/>
            <p:cNvSpPr>
              <a:spLocks noChangeArrowheads="1"/>
            </p:cNvSpPr>
            <p:nvPr/>
          </p:nvSpPr>
          <p:spPr bwMode="auto">
            <a:xfrm>
              <a:off x="2395" y="3142"/>
              <a:ext cx="706" cy="12"/>
            </a:xfrm>
            <a:prstGeom prst="rect">
              <a:avLst/>
            </a:prstGeom>
            <a:solidFill>
              <a:srgbClr val="949497"/>
            </a:solidFill>
            <a:ln w="9525">
              <a:noFill/>
              <a:miter lim="800000"/>
              <a:headEnd/>
              <a:tailEnd/>
            </a:ln>
          </p:spPr>
          <p:txBody>
            <a:bodyPr/>
            <a:lstStyle/>
            <a:p>
              <a:endParaRPr lang="en-US"/>
            </a:p>
          </p:txBody>
        </p:sp>
        <p:sp>
          <p:nvSpPr>
            <p:cNvPr id="5264" name="Rectangle 75"/>
            <p:cNvSpPr>
              <a:spLocks noChangeArrowheads="1"/>
            </p:cNvSpPr>
            <p:nvPr/>
          </p:nvSpPr>
          <p:spPr bwMode="auto">
            <a:xfrm>
              <a:off x="2395" y="3154"/>
              <a:ext cx="706" cy="6"/>
            </a:xfrm>
            <a:prstGeom prst="rect">
              <a:avLst/>
            </a:prstGeom>
            <a:solidFill>
              <a:srgbClr val="939396"/>
            </a:solidFill>
            <a:ln w="9525">
              <a:noFill/>
              <a:miter lim="800000"/>
              <a:headEnd/>
              <a:tailEnd/>
            </a:ln>
          </p:spPr>
          <p:txBody>
            <a:bodyPr/>
            <a:lstStyle/>
            <a:p>
              <a:endParaRPr lang="en-US"/>
            </a:p>
          </p:txBody>
        </p:sp>
        <p:sp>
          <p:nvSpPr>
            <p:cNvPr id="5265" name="Rectangle 76"/>
            <p:cNvSpPr>
              <a:spLocks noChangeArrowheads="1"/>
            </p:cNvSpPr>
            <p:nvPr/>
          </p:nvSpPr>
          <p:spPr bwMode="auto">
            <a:xfrm>
              <a:off x="2395" y="3160"/>
              <a:ext cx="706" cy="12"/>
            </a:xfrm>
            <a:prstGeom prst="rect">
              <a:avLst/>
            </a:prstGeom>
            <a:solidFill>
              <a:srgbClr val="929295"/>
            </a:solidFill>
            <a:ln w="9525">
              <a:noFill/>
              <a:miter lim="800000"/>
              <a:headEnd/>
              <a:tailEnd/>
            </a:ln>
          </p:spPr>
          <p:txBody>
            <a:bodyPr/>
            <a:lstStyle/>
            <a:p>
              <a:endParaRPr lang="en-US"/>
            </a:p>
          </p:txBody>
        </p:sp>
        <p:sp>
          <p:nvSpPr>
            <p:cNvPr id="5266" name="Rectangle 77"/>
            <p:cNvSpPr>
              <a:spLocks noChangeArrowheads="1"/>
            </p:cNvSpPr>
            <p:nvPr/>
          </p:nvSpPr>
          <p:spPr bwMode="auto">
            <a:xfrm>
              <a:off x="2395" y="3172"/>
              <a:ext cx="706" cy="12"/>
            </a:xfrm>
            <a:prstGeom prst="rect">
              <a:avLst/>
            </a:prstGeom>
            <a:solidFill>
              <a:srgbClr val="919194"/>
            </a:solidFill>
            <a:ln w="9525">
              <a:noFill/>
              <a:miter lim="800000"/>
              <a:headEnd/>
              <a:tailEnd/>
            </a:ln>
          </p:spPr>
          <p:txBody>
            <a:bodyPr/>
            <a:lstStyle/>
            <a:p>
              <a:endParaRPr lang="en-US"/>
            </a:p>
          </p:txBody>
        </p:sp>
        <p:sp>
          <p:nvSpPr>
            <p:cNvPr id="5267" name="Rectangle 78"/>
            <p:cNvSpPr>
              <a:spLocks noChangeArrowheads="1"/>
            </p:cNvSpPr>
            <p:nvPr/>
          </p:nvSpPr>
          <p:spPr bwMode="auto">
            <a:xfrm>
              <a:off x="2395" y="3184"/>
              <a:ext cx="706" cy="12"/>
            </a:xfrm>
            <a:prstGeom prst="rect">
              <a:avLst/>
            </a:prstGeom>
            <a:solidFill>
              <a:srgbClr val="909093"/>
            </a:solidFill>
            <a:ln w="9525">
              <a:noFill/>
              <a:miter lim="800000"/>
              <a:headEnd/>
              <a:tailEnd/>
            </a:ln>
          </p:spPr>
          <p:txBody>
            <a:bodyPr/>
            <a:lstStyle/>
            <a:p>
              <a:endParaRPr lang="en-US"/>
            </a:p>
          </p:txBody>
        </p:sp>
        <p:sp>
          <p:nvSpPr>
            <p:cNvPr id="5268" name="Rectangle 79"/>
            <p:cNvSpPr>
              <a:spLocks noChangeArrowheads="1"/>
            </p:cNvSpPr>
            <p:nvPr/>
          </p:nvSpPr>
          <p:spPr bwMode="auto">
            <a:xfrm>
              <a:off x="2395" y="3196"/>
              <a:ext cx="706" cy="6"/>
            </a:xfrm>
            <a:prstGeom prst="rect">
              <a:avLst/>
            </a:prstGeom>
            <a:solidFill>
              <a:srgbClr val="909092"/>
            </a:solidFill>
            <a:ln w="9525">
              <a:noFill/>
              <a:miter lim="800000"/>
              <a:headEnd/>
              <a:tailEnd/>
            </a:ln>
          </p:spPr>
          <p:txBody>
            <a:bodyPr/>
            <a:lstStyle/>
            <a:p>
              <a:endParaRPr lang="en-US"/>
            </a:p>
          </p:txBody>
        </p:sp>
        <p:sp>
          <p:nvSpPr>
            <p:cNvPr id="5269" name="Rectangle 80"/>
            <p:cNvSpPr>
              <a:spLocks noChangeArrowheads="1"/>
            </p:cNvSpPr>
            <p:nvPr/>
          </p:nvSpPr>
          <p:spPr bwMode="auto">
            <a:xfrm>
              <a:off x="2395" y="3202"/>
              <a:ext cx="706" cy="12"/>
            </a:xfrm>
            <a:prstGeom prst="rect">
              <a:avLst/>
            </a:prstGeom>
            <a:solidFill>
              <a:srgbClr val="8F8F92"/>
            </a:solidFill>
            <a:ln w="9525">
              <a:noFill/>
              <a:miter lim="800000"/>
              <a:headEnd/>
              <a:tailEnd/>
            </a:ln>
          </p:spPr>
          <p:txBody>
            <a:bodyPr/>
            <a:lstStyle/>
            <a:p>
              <a:endParaRPr lang="en-US"/>
            </a:p>
          </p:txBody>
        </p:sp>
        <p:sp>
          <p:nvSpPr>
            <p:cNvPr id="5270" name="Rectangle 81"/>
            <p:cNvSpPr>
              <a:spLocks noChangeArrowheads="1"/>
            </p:cNvSpPr>
            <p:nvPr/>
          </p:nvSpPr>
          <p:spPr bwMode="auto">
            <a:xfrm>
              <a:off x="2395" y="3214"/>
              <a:ext cx="706" cy="13"/>
            </a:xfrm>
            <a:prstGeom prst="rect">
              <a:avLst/>
            </a:prstGeom>
            <a:solidFill>
              <a:srgbClr val="8E8E91"/>
            </a:solidFill>
            <a:ln w="9525">
              <a:noFill/>
              <a:miter lim="800000"/>
              <a:headEnd/>
              <a:tailEnd/>
            </a:ln>
          </p:spPr>
          <p:txBody>
            <a:bodyPr/>
            <a:lstStyle/>
            <a:p>
              <a:endParaRPr lang="en-US"/>
            </a:p>
          </p:txBody>
        </p:sp>
        <p:sp>
          <p:nvSpPr>
            <p:cNvPr id="5271" name="Rectangle 82"/>
            <p:cNvSpPr>
              <a:spLocks noChangeArrowheads="1"/>
            </p:cNvSpPr>
            <p:nvPr/>
          </p:nvSpPr>
          <p:spPr bwMode="auto">
            <a:xfrm>
              <a:off x="2395" y="3227"/>
              <a:ext cx="706" cy="12"/>
            </a:xfrm>
            <a:prstGeom prst="rect">
              <a:avLst/>
            </a:prstGeom>
            <a:solidFill>
              <a:srgbClr val="8E8E90"/>
            </a:solidFill>
            <a:ln w="9525">
              <a:noFill/>
              <a:miter lim="800000"/>
              <a:headEnd/>
              <a:tailEnd/>
            </a:ln>
          </p:spPr>
          <p:txBody>
            <a:bodyPr/>
            <a:lstStyle/>
            <a:p>
              <a:endParaRPr lang="en-US"/>
            </a:p>
          </p:txBody>
        </p:sp>
        <p:sp>
          <p:nvSpPr>
            <p:cNvPr id="5272" name="Rectangle 83"/>
            <p:cNvSpPr>
              <a:spLocks noChangeArrowheads="1"/>
            </p:cNvSpPr>
            <p:nvPr/>
          </p:nvSpPr>
          <p:spPr bwMode="auto">
            <a:xfrm>
              <a:off x="2395" y="3239"/>
              <a:ext cx="706" cy="24"/>
            </a:xfrm>
            <a:prstGeom prst="rect">
              <a:avLst/>
            </a:prstGeom>
            <a:solidFill>
              <a:srgbClr val="8D8D90"/>
            </a:solidFill>
            <a:ln w="9525">
              <a:noFill/>
              <a:miter lim="800000"/>
              <a:headEnd/>
              <a:tailEnd/>
            </a:ln>
          </p:spPr>
          <p:txBody>
            <a:bodyPr/>
            <a:lstStyle/>
            <a:p>
              <a:endParaRPr lang="en-US"/>
            </a:p>
          </p:txBody>
        </p:sp>
        <p:sp>
          <p:nvSpPr>
            <p:cNvPr id="5273" name="Rectangle 84"/>
            <p:cNvSpPr>
              <a:spLocks noChangeArrowheads="1"/>
            </p:cNvSpPr>
            <p:nvPr/>
          </p:nvSpPr>
          <p:spPr bwMode="auto">
            <a:xfrm>
              <a:off x="2395" y="3263"/>
              <a:ext cx="706" cy="12"/>
            </a:xfrm>
            <a:prstGeom prst="rect">
              <a:avLst/>
            </a:prstGeom>
            <a:solidFill>
              <a:srgbClr val="8C8C8F"/>
            </a:solidFill>
            <a:ln w="9525">
              <a:noFill/>
              <a:miter lim="800000"/>
              <a:headEnd/>
              <a:tailEnd/>
            </a:ln>
          </p:spPr>
          <p:txBody>
            <a:bodyPr/>
            <a:lstStyle/>
            <a:p>
              <a:endParaRPr lang="en-US"/>
            </a:p>
          </p:txBody>
        </p:sp>
        <p:sp>
          <p:nvSpPr>
            <p:cNvPr id="5274" name="Rectangle 85"/>
            <p:cNvSpPr>
              <a:spLocks noChangeArrowheads="1"/>
            </p:cNvSpPr>
            <p:nvPr/>
          </p:nvSpPr>
          <p:spPr bwMode="auto">
            <a:xfrm>
              <a:off x="2395" y="2735"/>
              <a:ext cx="706" cy="540"/>
            </a:xfrm>
            <a:prstGeom prst="rect">
              <a:avLst/>
            </a:prstGeom>
            <a:noFill/>
            <a:ln w="9525">
              <a:noFill/>
              <a:miter lim="800000"/>
              <a:headEnd/>
              <a:tailEnd/>
            </a:ln>
          </p:spPr>
          <p:txBody>
            <a:bodyPr/>
            <a:lstStyle/>
            <a:p>
              <a:endParaRPr lang="en-US"/>
            </a:p>
          </p:txBody>
        </p:sp>
        <p:sp>
          <p:nvSpPr>
            <p:cNvPr id="5275" name="Rectangle 86"/>
            <p:cNvSpPr>
              <a:spLocks noChangeArrowheads="1"/>
            </p:cNvSpPr>
            <p:nvPr/>
          </p:nvSpPr>
          <p:spPr bwMode="auto">
            <a:xfrm>
              <a:off x="2681" y="2783"/>
              <a:ext cx="134" cy="130"/>
            </a:xfrm>
            <a:prstGeom prst="rect">
              <a:avLst/>
            </a:prstGeom>
            <a:noFill/>
            <a:ln w="9525">
              <a:noFill/>
              <a:miter lim="800000"/>
              <a:headEnd/>
              <a:tailEnd/>
            </a:ln>
          </p:spPr>
          <p:txBody>
            <a:bodyPr wrap="none" lIns="0" tIns="0" rIns="0" bIns="0">
              <a:spAutoFit/>
            </a:bodyPr>
            <a:lstStyle/>
            <a:p>
              <a:pPr defTabSz="814388"/>
              <a:r>
                <a:rPr lang="en-US" sz="1500" b="1" baseline="0">
                  <a:solidFill>
                    <a:srgbClr val="FFFFFF"/>
                  </a:solidFill>
                </a:rPr>
                <a:t>75</a:t>
              </a:r>
              <a:endParaRPr lang="en-US" sz="2400"/>
            </a:p>
          </p:txBody>
        </p:sp>
      </p:grpSp>
      <p:grpSp>
        <p:nvGrpSpPr>
          <p:cNvPr id="4" name="Group 87"/>
          <p:cNvGrpSpPr>
            <a:grpSpLocks/>
          </p:cNvGrpSpPr>
          <p:nvPr/>
        </p:nvGrpSpPr>
        <p:grpSpPr bwMode="auto">
          <a:xfrm>
            <a:off x="5367338" y="3473450"/>
            <a:ext cx="1109662" cy="1725613"/>
            <a:chOff x="3381" y="2188"/>
            <a:chExt cx="699" cy="1087"/>
          </a:xfrm>
        </p:grpSpPr>
        <p:sp>
          <p:nvSpPr>
            <p:cNvPr id="5186" name="Rectangle 88"/>
            <p:cNvSpPr>
              <a:spLocks noChangeArrowheads="1"/>
            </p:cNvSpPr>
            <p:nvPr/>
          </p:nvSpPr>
          <p:spPr bwMode="auto">
            <a:xfrm>
              <a:off x="3381" y="2188"/>
              <a:ext cx="699" cy="109"/>
            </a:xfrm>
            <a:prstGeom prst="rect">
              <a:avLst/>
            </a:prstGeom>
            <a:solidFill>
              <a:srgbClr val="C0C0C4"/>
            </a:solidFill>
            <a:ln w="9525">
              <a:noFill/>
              <a:miter lim="800000"/>
              <a:headEnd/>
              <a:tailEnd/>
            </a:ln>
          </p:spPr>
          <p:txBody>
            <a:bodyPr/>
            <a:lstStyle/>
            <a:p>
              <a:endParaRPr lang="en-US"/>
            </a:p>
          </p:txBody>
        </p:sp>
        <p:sp>
          <p:nvSpPr>
            <p:cNvPr id="5187" name="Rectangle 89"/>
            <p:cNvSpPr>
              <a:spLocks noChangeArrowheads="1"/>
            </p:cNvSpPr>
            <p:nvPr/>
          </p:nvSpPr>
          <p:spPr bwMode="auto">
            <a:xfrm>
              <a:off x="3381" y="2297"/>
              <a:ext cx="699" cy="85"/>
            </a:xfrm>
            <a:prstGeom prst="rect">
              <a:avLst/>
            </a:prstGeom>
            <a:solidFill>
              <a:srgbClr val="BEBEC2"/>
            </a:solidFill>
            <a:ln w="9525">
              <a:noFill/>
              <a:miter lim="800000"/>
              <a:headEnd/>
              <a:tailEnd/>
            </a:ln>
          </p:spPr>
          <p:txBody>
            <a:bodyPr/>
            <a:lstStyle/>
            <a:p>
              <a:endParaRPr lang="en-US"/>
            </a:p>
          </p:txBody>
        </p:sp>
        <p:sp>
          <p:nvSpPr>
            <p:cNvPr id="5188" name="Rectangle 90"/>
            <p:cNvSpPr>
              <a:spLocks noChangeArrowheads="1"/>
            </p:cNvSpPr>
            <p:nvPr/>
          </p:nvSpPr>
          <p:spPr bwMode="auto">
            <a:xfrm>
              <a:off x="3381" y="2382"/>
              <a:ext cx="699" cy="55"/>
            </a:xfrm>
            <a:prstGeom prst="rect">
              <a:avLst/>
            </a:prstGeom>
            <a:solidFill>
              <a:srgbClr val="BCBCC0"/>
            </a:solidFill>
            <a:ln w="9525">
              <a:noFill/>
              <a:miter lim="800000"/>
              <a:headEnd/>
              <a:tailEnd/>
            </a:ln>
          </p:spPr>
          <p:txBody>
            <a:bodyPr/>
            <a:lstStyle/>
            <a:p>
              <a:endParaRPr lang="en-US"/>
            </a:p>
          </p:txBody>
        </p:sp>
        <p:sp>
          <p:nvSpPr>
            <p:cNvPr id="5189" name="Rectangle 91"/>
            <p:cNvSpPr>
              <a:spLocks noChangeArrowheads="1"/>
            </p:cNvSpPr>
            <p:nvPr/>
          </p:nvSpPr>
          <p:spPr bwMode="auto">
            <a:xfrm>
              <a:off x="3381" y="2437"/>
              <a:ext cx="699" cy="49"/>
            </a:xfrm>
            <a:prstGeom prst="rect">
              <a:avLst/>
            </a:prstGeom>
            <a:solidFill>
              <a:srgbClr val="BABABE"/>
            </a:solidFill>
            <a:ln w="9525">
              <a:noFill/>
              <a:miter lim="800000"/>
              <a:headEnd/>
              <a:tailEnd/>
            </a:ln>
          </p:spPr>
          <p:txBody>
            <a:bodyPr/>
            <a:lstStyle/>
            <a:p>
              <a:endParaRPr lang="en-US"/>
            </a:p>
          </p:txBody>
        </p:sp>
        <p:sp>
          <p:nvSpPr>
            <p:cNvPr id="5190" name="Rectangle 92"/>
            <p:cNvSpPr>
              <a:spLocks noChangeArrowheads="1"/>
            </p:cNvSpPr>
            <p:nvPr/>
          </p:nvSpPr>
          <p:spPr bwMode="auto">
            <a:xfrm>
              <a:off x="3381" y="2486"/>
              <a:ext cx="699" cy="36"/>
            </a:xfrm>
            <a:prstGeom prst="rect">
              <a:avLst/>
            </a:prstGeom>
            <a:solidFill>
              <a:srgbClr val="B8B8BC"/>
            </a:solidFill>
            <a:ln w="9525">
              <a:noFill/>
              <a:miter lim="800000"/>
              <a:headEnd/>
              <a:tailEnd/>
            </a:ln>
          </p:spPr>
          <p:txBody>
            <a:bodyPr/>
            <a:lstStyle/>
            <a:p>
              <a:endParaRPr lang="en-US"/>
            </a:p>
          </p:txBody>
        </p:sp>
        <p:sp>
          <p:nvSpPr>
            <p:cNvPr id="5191" name="Rectangle 93"/>
            <p:cNvSpPr>
              <a:spLocks noChangeArrowheads="1"/>
            </p:cNvSpPr>
            <p:nvPr/>
          </p:nvSpPr>
          <p:spPr bwMode="auto">
            <a:xfrm>
              <a:off x="3381" y="2522"/>
              <a:ext cx="699" cy="30"/>
            </a:xfrm>
            <a:prstGeom prst="rect">
              <a:avLst/>
            </a:prstGeom>
            <a:solidFill>
              <a:srgbClr val="B6B6BA"/>
            </a:solidFill>
            <a:ln w="9525">
              <a:noFill/>
              <a:miter lim="800000"/>
              <a:headEnd/>
              <a:tailEnd/>
            </a:ln>
          </p:spPr>
          <p:txBody>
            <a:bodyPr/>
            <a:lstStyle/>
            <a:p>
              <a:endParaRPr lang="en-US"/>
            </a:p>
          </p:txBody>
        </p:sp>
        <p:sp>
          <p:nvSpPr>
            <p:cNvPr id="5192" name="Rectangle 94"/>
            <p:cNvSpPr>
              <a:spLocks noChangeArrowheads="1"/>
            </p:cNvSpPr>
            <p:nvPr/>
          </p:nvSpPr>
          <p:spPr bwMode="auto">
            <a:xfrm>
              <a:off x="3381" y="2552"/>
              <a:ext cx="699" cy="37"/>
            </a:xfrm>
            <a:prstGeom prst="rect">
              <a:avLst/>
            </a:prstGeom>
            <a:solidFill>
              <a:srgbClr val="B4B4B8"/>
            </a:solidFill>
            <a:ln w="9525">
              <a:noFill/>
              <a:miter lim="800000"/>
              <a:headEnd/>
              <a:tailEnd/>
            </a:ln>
          </p:spPr>
          <p:txBody>
            <a:bodyPr/>
            <a:lstStyle/>
            <a:p>
              <a:endParaRPr lang="en-US"/>
            </a:p>
          </p:txBody>
        </p:sp>
        <p:sp>
          <p:nvSpPr>
            <p:cNvPr id="5193" name="Rectangle 95"/>
            <p:cNvSpPr>
              <a:spLocks noChangeArrowheads="1"/>
            </p:cNvSpPr>
            <p:nvPr/>
          </p:nvSpPr>
          <p:spPr bwMode="auto">
            <a:xfrm>
              <a:off x="3381" y="2589"/>
              <a:ext cx="699" cy="30"/>
            </a:xfrm>
            <a:prstGeom prst="rect">
              <a:avLst/>
            </a:prstGeom>
            <a:solidFill>
              <a:srgbClr val="B2B2B6"/>
            </a:solidFill>
            <a:ln w="9525">
              <a:noFill/>
              <a:miter lim="800000"/>
              <a:headEnd/>
              <a:tailEnd/>
            </a:ln>
          </p:spPr>
          <p:txBody>
            <a:bodyPr/>
            <a:lstStyle/>
            <a:p>
              <a:endParaRPr lang="en-US"/>
            </a:p>
          </p:txBody>
        </p:sp>
        <p:sp>
          <p:nvSpPr>
            <p:cNvPr id="5194" name="Rectangle 96"/>
            <p:cNvSpPr>
              <a:spLocks noChangeArrowheads="1"/>
            </p:cNvSpPr>
            <p:nvPr/>
          </p:nvSpPr>
          <p:spPr bwMode="auto">
            <a:xfrm>
              <a:off x="3381" y="2619"/>
              <a:ext cx="699" cy="31"/>
            </a:xfrm>
            <a:prstGeom prst="rect">
              <a:avLst/>
            </a:prstGeom>
            <a:solidFill>
              <a:srgbClr val="B0B0B4"/>
            </a:solidFill>
            <a:ln w="9525">
              <a:noFill/>
              <a:miter lim="800000"/>
              <a:headEnd/>
              <a:tailEnd/>
            </a:ln>
          </p:spPr>
          <p:txBody>
            <a:bodyPr/>
            <a:lstStyle/>
            <a:p>
              <a:endParaRPr lang="en-US"/>
            </a:p>
          </p:txBody>
        </p:sp>
        <p:sp>
          <p:nvSpPr>
            <p:cNvPr id="5195" name="Rectangle 97"/>
            <p:cNvSpPr>
              <a:spLocks noChangeArrowheads="1"/>
            </p:cNvSpPr>
            <p:nvPr/>
          </p:nvSpPr>
          <p:spPr bwMode="auto">
            <a:xfrm>
              <a:off x="3381" y="2650"/>
              <a:ext cx="699" cy="18"/>
            </a:xfrm>
            <a:prstGeom prst="rect">
              <a:avLst/>
            </a:prstGeom>
            <a:solidFill>
              <a:srgbClr val="AFAFB2"/>
            </a:solidFill>
            <a:ln w="9525">
              <a:noFill/>
              <a:miter lim="800000"/>
              <a:headEnd/>
              <a:tailEnd/>
            </a:ln>
          </p:spPr>
          <p:txBody>
            <a:bodyPr/>
            <a:lstStyle/>
            <a:p>
              <a:endParaRPr lang="en-US"/>
            </a:p>
          </p:txBody>
        </p:sp>
        <p:sp>
          <p:nvSpPr>
            <p:cNvPr id="5196" name="Rectangle 98"/>
            <p:cNvSpPr>
              <a:spLocks noChangeArrowheads="1"/>
            </p:cNvSpPr>
            <p:nvPr/>
          </p:nvSpPr>
          <p:spPr bwMode="auto">
            <a:xfrm>
              <a:off x="3381" y="2668"/>
              <a:ext cx="699" cy="24"/>
            </a:xfrm>
            <a:prstGeom prst="rect">
              <a:avLst/>
            </a:prstGeom>
            <a:solidFill>
              <a:srgbClr val="ADADB1"/>
            </a:solidFill>
            <a:ln w="9525">
              <a:noFill/>
              <a:miter lim="800000"/>
              <a:headEnd/>
              <a:tailEnd/>
            </a:ln>
          </p:spPr>
          <p:txBody>
            <a:bodyPr/>
            <a:lstStyle/>
            <a:p>
              <a:endParaRPr lang="en-US"/>
            </a:p>
          </p:txBody>
        </p:sp>
        <p:sp>
          <p:nvSpPr>
            <p:cNvPr id="5197" name="Rectangle 99"/>
            <p:cNvSpPr>
              <a:spLocks noChangeArrowheads="1"/>
            </p:cNvSpPr>
            <p:nvPr/>
          </p:nvSpPr>
          <p:spPr bwMode="auto">
            <a:xfrm>
              <a:off x="3381" y="2692"/>
              <a:ext cx="699" cy="18"/>
            </a:xfrm>
            <a:prstGeom prst="rect">
              <a:avLst/>
            </a:prstGeom>
            <a:solidFill>
              <a:srgbClr val="ABABAF"/>
            </a:solidFill>
            <a:ln w="9525">
              <a:noFill/>
              <a:miter lim="800000"/>
              <a:headEnd/>
              <a:tailEnd/>
            </a:ln>
          </p:spPr>
          <p:txBody>
            <a:bodyPr/>
            <a:lstStyle/>
            <a:p>
              <a:endParaRPr lang="en-US"/>
            </a:p>
          </p:txBody>
        </p:sp>
        <p:sp>
          <p:nvSpPr>
            <p:cNvPr id="5198" name="Rectangle 100"/>
            <p:cNvSpPr>
              <a:spLocks noChangeArrowheads="1"/>
            </p:cNvSpPr>
            <p:nvPr/>
          </p:nvSpPr>
          <p:spPr bwMode="auto">
            <a:xfrm>
              <a:off x="3381" y="2710"/>
              <a:ext cx="699" cy="19"/>
            </a:xfrm>
            <a:prstGeom prst="rect">
              <a:avLst/>
            </a:prstGeom>
            <a:solidFill>
              <a:srgbClr val="AAAAAD"/>
            </a:solidFill>
            <a:ln w="9525">
              <a:noFill/>
              <a:miter lim="800000"/>
              <a:headEnd/>
              <a:tailEnd/>
            </a:ln>
          </p:spPr>
          <p:txBody>
            <a:bodyPr/>
            <a:lstStyle/>
            <a:p>
              <a:endParaRPr lang="en-US"/>
            </a:p>
          </p:txBody>
        </p:sp>
        <p:sp>
          <p:nvSpPr>
            <p:cNvPr id="5199" name="Rectangle 101"/>
            <p:cNvSpPr>
              <a:spLocks noChangeArrowheads="1"/>
            </p:cNvSpPr>
            <p:nvPr/>
          </p:nvSpPr>
          <p:spPr bwMode="auto">
            <a:xfrm>
              <a:off x="3381" y="2729"/>
              <a:ext cx="699" cy="24"/>
            </a:xfrm>
            <a:prstGeom prst="rect">
              <a:avLst/>
            </a:prstGeom>
            <a:solidFill>
              <a:srgbClr val="A8A8AC"/>
            </a:solidFill>
            <a:ln w="9525">
              <a:noFill/>
              <a:miter lim="800000"/>
              <a:headEnd/>
              <a:tailEnd/>
            </a:ln>
          </p:spPr>
          <p:txBody>
            <a:bodyPr/>
            <a:lstStyle/>
            <a:p>
              <a:endParaRPr lang="en-US"/>
            </a:p>
          </p:txBody>
        </p:sp>
        <p:sp>
          <p:nvSpPr>
            <p:cNvPr id="5200" name="Rectangle 102"/>
            <p:cNvSpPr>
              <a:spLocks noChangeArrowheads="1"/>
            </p:cNvSpPr>
            <p:nvPr/>
          </p:nvSpPr>
          <p:spPr bwMode="auto">
            <a:xfrm>
              <a:off x="3381" y="2753"/>
              <a:ext cx="699" cy="18"/>
            </a:xfrm>
            <a:prstGeom prst="rect">
              <a:avLst/>
            </a:prstGeom>
            <a:solidFill>
              <a:srgbClr val="A7A7AA"/>
            </a:solidFill>
            <a:ln w="9525">
              <a:noFill/>
              <a:miter lim="800000"/>
              <a:headEnd/>
              <a:tailEnd/>
            </a:ln>
          </p:spPr>
          <p:txBody>
            <a:bodyPr/>
            <a:lstStyle/>
            <a:p>
              <a:endParaRPr lang="en-US"/>
            </a:p>
          </p:txBody>
        </p:sp>
        <p:sp>
          <p:nvSpPr>
            <p:cNvPr id="5201" name="Rectangle 103"/>
            <p:cNvSpPr>
              <a:spLocks noChangeArrowheads="1"/>
            </p:cNvSpPr>
            <p:nvPr/>
          </p:nvSpPr>
          <p:spPr bwMode="auto">
            <a:xfrm>
              <a:off x="3381" y="2771"/>
              <a:ext cx="699" cy="18"/>
            </a:xfrm>
            <a:prstGeom prst="rect">
              <a:avLst/>
            </a:prstGeom>
            <a:solidFill>
              <a:srgbClr val="A5A5A9"/>
            </a:solidFill>
            <a:ln w="9525">
              <a:noFill/>
              <a:miter lim="800000"/>
              <a:headEnd/>
              <a:tailEnd/>
            </a:ln>
          </p:spPr>
          <p:txBody>
            <a:bodyPr/>
            <a:lstStyle/>
            <a:p>
              <a:endParaRPr lang="en-US"/>
            </a:p>
          </p:txBody>
        </p:sp>
        <p:sp>
          <p:nvSpPr>
            <p:cNvPr id="5202" name="Rectangle 104"/>
            <p:cNvSpPr>
              <a:spLocks noChangeArrowheads="1"/>
            </p:cNvSpPr>
            <p:nvPr/>
          </p:nvSpPr>
          <p:spPr bwMode="auto">
            <a:xfrm>
              <a:off x="3381" y="2789"/>
              <a:ext cx="699" cy="18"/>
            </a:xfrm>
            <a:prstGeom prst="rect">
              <a:avLst/>
            </a:prstGeom>
            <a:solidFill>
              <a:srgbClr val="A3A3A7"/>
            </a:solidFill>
            <a:ln w="9525">
              <a:noFill/>
              <a:miter lim="800000"/>
              <a:headEnd/>
              <a:tailEnd/>
            </a:ln>
          </p:spPr>
          <p:txBody>
            <a:bodyPr/>
            <a:lstStyle/>
            <a:p>
              <a:endParaRPr lang="en-US"/>
            </a:p>
          </p:txBody>
        </p:sp>
        <p:sp>
          <p:nvSpPr>
            <p:cNvPr id="5203" name="Rectangle 105"/>
            <p:cNvSpPr>
              <a:spLocks noChangeArrowheads="1"/>
            </p:cNvSpPr>
            <p:nvPr/>
          </p:nvSpPr>
          <p:spPr bwMode="auto">
            <a:xfrm>
              <a:off x="3381" y="2807"/>
              <a:ext cx="699" cy="25"/>
            </a:xfrm>
            <a:prstGeom prst="rect">
              <a:avLst/>
            </a:prstGeom>
            <a:solidFill>
              <a:srgbClr val="A2A2A5"/>
            </a:solidFill>
            <a:ln w="9525">
              <a:noFill/>
              <a:miter lim="800000"/>
              <a:headEnd/>
              <a:tailEnd/>
            </a:ln>
          </p:spPr>
          <p:txBody>
            <a:bodyPr/>
            <a:lstStyle/>
            <a:p>
              <a:endParaRPr lang="en-US"/>
            </a:p>
          </p:txBody>
        </p:sp>
        <p:sp>
          <p:nvSpPr>
            <p:cNvPr id="5204" name="Rectangle 106"/>
            <p:cNvSpPr>
              <a:spLocks noChangeArrowheads="1"/>
            </p:cNvSpPr>
            <p:nvPr/>
          </p:nvSpPr>
          <p:spPr bwMode="auto">
            <a:xfrm>
              <a:off x="3381" y="2832"/>
              <a:ext cx="699" cy="12"/>
            </a:xfrm>
            <a:prstGeom prst="rect">
              <a:avLst/>
            </a:prstGeom>
            <a:solidFill>
              <a:srgbClr val="A0A0A4"/>
            </a:solidFill>
            <a:ln w="9525">
              <a:noFill/>
              <a:miter lim="800000"/>
              <a:headEnd/>
              <a:tailEnd/>
            </a:ln>
          </p:spPr>
          <p:txBody>
            <a:bodyPr/>
            <a:lstStyle/>
            <a:p>
              <a:endParaRPr lang="en-US"/>
            </a:p>
          </p:txBody>
        </p:sp>
        <p:sp>
          <p:nvSpPr>
            <p:cNvPr id="5205" name="Rectangle 107"/>
            <p:cNvSpPr>
              <a:spLocks noChangeArrowheads="1"/>
            </p:cNvSpPr>
            <p:nvPr/>
          </p:nvSpPr>
          <p:spPr bwMode="auto">
            <a:xfrm>
              <a:off x="3381" y="2844"/>
              <a:ext cx="699" cy="30"/>
            </a:xfrm>
            <a:prstGeom prst="rect">
              <a:avLst/>
            </a:prstGeom>
            <a:solidFill>
              <a:srgbClr val="9F9FA2"/>
            </a:solidFill>
            <a:ln w="9525">
              <a:noFill/>
              <a:miter lim="800000"/>
              <a:headEnd/>
              <a:tailEnd/>
            </a:ln>
          </p:spPr>
          <p:txBody>
            <a:bodyPr/>
            <a:lstStyle/>
            <a:p>
              <a:endParaRPr lang="en-US"/>
            </a:p>
          </p:txBody>
        </p:sp>
        <p:sp>
          <p:nvSpPr>
            <p:cNvPr id="5206" name="Rectangle 108"/>
            <p:cNvSpPr>
              <a:spLocks noChangeArrowheads="1"/>
            </p:cNvSpPr>
            <p:nvPr/>
          </p:nvSpPr>
          <p:spPr bwMode="auto">
            <a:xfrm>
              <a:off x="3381" y="2874"/>
              <a:ext cx="699" cy="19"/>
            </a:xfrm>
            <a:prstGeom prst="rect">
              <a:avLst/>
            </a:prstGeom>
            <a:solidFill>
              <a:srgbClr val="9D9DA0"/>
            </a:solidFill>
            <a:ln w="9525">
              <a:noFill/>
              <a:miter lim="800000"/>
              <a:headEnd/>
              <a:tailEnd/>
            </a:ln>
          </p:spPr>
          <p:txBody>
            <a:bodyPr/>
            <a:lstStyle/>
            <a:p>
              <a:endParaRPr lang="en-US"/>
            </a:p>
          </p:txBody>
        </p:sp>
        <p:sp>
          <p:nvSpPr>
            <p:cNvPr id="5207" name="Rectangle 109"/>
            <p:cNvSpPr>
              <a:spLocks noChangeArrowheads="1"/>
            </p:cNvSpPr>
            <p:nvPr/>
          </p:nvSpPr>
          <p:spPr bwMode="auto">
            <a:xfrm>
              <a:off x="3381" y="2893"/>
              <a:ext cx="699" cy="24"/>
            </a:xfrm>
            <a:prstGeom prst="rect">
              <a:avLst/>
            </a:prstGeom>
            <a:solidFill>
              <a:srgbClr val="9B9B9F"/>
            </a:solidFill>
            <a:ln w="9525">
              <a:noFill/>
              <a:miter lim="800000"/>
              <a:headEnd/>
              <a:tailEnd/>
            </a:ln>
          </p:spPr>
          <p:txBody>
            <a:bodyPr/>
            <a:lstStyle/>
            <a:p>
              <a:endParaRPr lang="en-US"/>
            </a:p>
          </p:txBody>
        </p:sp>
        <p:sp>
          <p:nvSpPr>
            <p:cNvPr id="5208" name="Rectangle 110"/>
            <p:cNvSpPr>
              <a:spLocks noChangeArrowheads="1"/>
            </p:cNvSpPr>
            <p:nvPr/>
          </p:nvSpPr>
          <p:spPr bwMode="auto">
            <a:xfrm>
              <a:off x="3381" y="2917"/>
              <a:ext cx="699" cy="24"/>
            </a:xfrm>
            <a:prstGeom prst="rect">
              <a:avLst/>
            </a:prstGeom>
            <a:solidFill>
              <a:srgbClr val="9A9A9D"/>
            </a:solidFill>
            <a:ln w="9525">
              <a:noFill/>
              <a:miter lim="800000"/>
              <a:headEnd/>
              <a:tailEnd/>
            </a:ln>
          </p:spPr>
          <p:txBody>
            <a:bodyPr/>
            <a:lstStyle/>
            <a:p>
              <a:endParaRPr lang="en-US"/>
            </a:p>
          </p:txBody>
        </p:sp>
        <p:sp>
          <p:nvSpPr>
            <p:cNvPr id="5209" name="Rectangle 111"/>
            <p:cNvSpPr>
              <a:spLocks noChangeArrowheads="1"/>
            </p:cNvSpPr>
            <p:nvPr/>
          </p:nvSpPr>
          <p:spPr bwMode="auto">
            <a:xfrm>
              <a:off x="3381" y="2941"/>
              <a:ext cx="699" cy="37"/>
            </a:xfrm>
            <a:prstGeom prst="rect">
              <a:avLst/>
            </a:prstGeom>
            <a:solidFill>
              <a:srgbClr val="98989B"/>
            </a:solidFill>
            <a:ln w="9525">
              <a:noFill/>
              <a:miter lim="800000"/>
              <a:headEnd/>
              <a:tailEnd/>
            </a:ln>
          </p:spPr>
          <p:txBody>
            <a:bodyPr/>
            <a:lstStyle/>
            <a:p>
              <a:endParaRPr lang="en-US"/>
            </a:p>
          </p:txBody>
        </p:sp>
        <p:sp>
          <p:nvSpPr>
            <p:cNvPr id="5210" name="Rectangle 112"/>
            <p:cNvSpPr>
              <a:spLocks noChangeArrowheads="1"/>
            </p:cNvSpPr>
            <p:nvPr/>
          </p:nvSpPr>
          <p:spPr bwMode="auto">
            <a:xfrm>
              <a:off x="3381" y="2978"/>
              <a:ext cx="699" cy="36"/>
            </a:xfrm>
            <a:prstGeom prst="rect">
              <a:avLst/>
            </a:prstGeom>
            <a:solidFill>
              <a:srgbClr val="969699"/>
            </a:solidFill>
            <a:ln w="9525">
              <a:noFill/>
              <a:miter lim="800000"/>
              <a:headEnd/>
              <a:tailEnd/>
            </a:ln>
          </p:spPr>
          <p:txBody>
            <a:bodyPr/>
            <a:lstStyle/>
            <a:p>
              <a:endParaRPr lang="en-US"/>
            </a:p>
          </p:txBody>
        </p:sp>
        <p:sp>
          <p:nvSpPr>
            <p:cNvPr id="5211" name="Rectangle 113"/>
            <p:cNvSpPr>
              <a:spLocks noChangeArrowheads="1"/>
            </p:cNvSpPr>
            <p:nvPr/>
          </p:nvSpPr>
          <p:spPr bwMode="auto">
            <a:xfrm>
              <a:off x="3381" y="3014"/>
              <a:ext cx="699" cy="30"/>
            </a:xfrm>
            <a:prstGeom prst="rect">
              <a:avLst/>
            </a:prstGeom>
            <a:solidFill>
              <a:srgbClr val="949497"/>
            </a:solidFill>
            <a:ln w="9525">
              <a:noFill/>
              <a:miter lim="800000"/>
              <a:headEnd/>
              <a:tailEnd/>
            </a:ln>
          </p:spPr>
          <p:txBody>
            <a:bodyPr/>
            <a:lstStyle/>
            <a:p>
              <a:endParaRPr lang="en-US"/>
            </a:p>
          </p:txBody>
        </p:sp>
        <p:sp>
          <p:nvSpPr>
            <p:cNvPr id="5212" name="Rectangle 114"/>
            <p:cNvSpPr>
              <a:spLocks noChangeArrowheads="1"/>
            </p:cNvSpPr>
            <p:nvPr/>
          </p:nvSpPr>
          <p:spPr bwMode="auto">
            <a:xfrm>
              <a:off x="3381" y="3044"/>
              <a:ext cx="699" cy="55"/>
            </a:xfrm>
            <a:prstGeom prst="rect">
              <a:avLst/>
            </a:prstGeom>
            <a:solidFill>
              <a:srgbClr val="929295"/>
            </a:solidFill>
            <a:ln w="9525">
              <a:noFill/>
              <a:miter lim="800000"/>
              <a:headEnd/>
              <a:tailEnd/>
            </a:ln>
          </p:spPr>
          <p:txBody>
            <a:bodyPr/>
            <a:lstStyle/>
            <a:p>
              <a:endParaRPr lang="en-US"/>
            </a:p>
          </p:txBody>
        </p:sp>
        <p:sp>
          <p:nvSpPr>
            <p:cNvPr id="5213" name="Rectangle 115"/>
            <p:cNvSpPr>
              <a:spLocks noChangeArrowheads="1"/>
            </p:cNvSpPr>
            <p:nvPr/>
          </p:nvSpPr>
          <p:spPr bwMode="auto">
            <a:xfrm>
              <a:off x="3381" y="3099"/>
              <a:ext cx="699" cy="49"/>
            </a:xfrm>
            <a:prstGeom prst="rect">
              <a:avLst/>
            </a:prstGeom>
            <a:solidFill>
              <a:srgbClr val="909093"/>
            </a:solidFill>
            <a:ln w="9525">
              <a:noFill/>
              <a:miter lim="800000"/>
              <a:headEnd/>
              <a:tailEnd/>
            </a:ln>
          </p:spPr>
          <p:txBody>
            <a:bodyPr/>
            <a:lstStyle/>
            <a:p>
              <a:endParaRPr lang="en-US"/>
            </a:p>
          </p:txBody>
        </p:sp>
        <p:sp>
          <p:nvSpPr>
            <p:cNvPr id="5214" name="Rectangle 116"/>
            <p:cNvSpPr>
              <a:spLocks noChangeArrowheads="1"/>
            </p:cNvSpPr>
            <p:nvPr/>
          </p:nvSpPr>
          <p:spPr bwMode="auto">
            <a:xfrm>
              <a:off x="3381" y="3148"/>
              <a:ext cx="699" cy="103"/>
            </a:xfrm>
            <a:prstGeom prst="rect">
              <a:avLst/>
            </a:prstGeom>
            <a:solidFill>
              <a:srgbClr val="8E8E91"/>
            </a:solidFill>
            <a:ln w="9525">
              <a:noFill/>
              <a:miter lim="800000"/>
              <a:headEnd/>
              <a:tailEnd/>
            </a:ln>
          </p:spPr>
          <p:txBody>
            <a:bodyPr/>
            <a:lstStyle/>
            <a:p>
              <a:endParaRPr lang="en-US"/>
            </a:p>
          </p:txBody>
        </p:sp>
        <p:sp>
          <p:nvSpPr>
            <p:cNvPr id="5215" name="Rectangle 117"/>
            <p:cNvSpPr>
              <a:spLocks noChangeArrowheads="1"/>
            </p:cNvSpPr>
            <p:nvPr/>
          </p:nvSpPr>
          <p:spPr bwMode="auto">
            <a:xfrm>
              <a:off x="3381" y="3251"/>
              <a:ext cx="699" cy="24"/>
            </a:xfrm>
            <a:prstGeom prst="rect">
              <a:avLst/>
            </a:prstGeom>
            <a:solidFill>
              <a:srgbClr val="8C8C8F"/>
            </a:solidFill>
            <a:ln w="9525">
              <a:noFill/>
              <a:miter lim="800000"/>
              <a:headEnd/>
              <a:tailEnd/>
            </a:ln>
          </p:spPr>
          <p:txBody>
            <a:bodyPr/>
            <a:lstStyle/>
            <a:p>
              <a:endParaRPr lang="en-US"/>
            </a:p>
          </p:txBody>
        </p:sp>
        <p:sp>
          <p:nvSpPr>
            <p:cNvPr id="5216" name="Rectangle 118"/>
            <p:cNvSpPr>
              <a:spLocks noChangeArrowheads="1"/>
            </p:cNvSpPr>
            <p:nvPr/>
          </p:nvSpPr>
          <p:spPr bwMode="auto">
            <a:xfrm>
              <a:off x="3381" y="2188"/>
              <a:ext cx="699" cy="1087"/>
            </a:xfrm>
            <a:prstGeom prst="rect">
              <a:avLst/>
            </a:prstGeom>
            <a:noFill/>
            <a:ln w="9525">
              <a:noFill/>
              <a:miter lim="800000"/>
              <a:headEnd/>
              <a:tailEnd/>
            </a:ln>
          </p:spPr>
          <p:txBody>
            <a:bodyPr/>
            <a:lstStyle/>
            <a:p>
              <a:endParaRPr lang="en-US"/>
            </a:p>
          </p:txBody>
        </p:sp>
        <p:sp>
          <p:nvSpPr>
            <p:cNvPr id="5217" name="Rectangle 119"/>
            <p:cNvSpPr>
              <a:spLocks noChangeArrowheads="1"/>
            </p:cNvSpPr>
            <p:nvPr/>
          </p:nvSpPr>
          <p:spPr bwMode="auto">
            <a:xfrm>
              <a:off x="3630" y="2237"/>
              <a:ext cx="201" cy="130"/>
            </a:xfrm>
            <a:prstGeom prst="rect">
              <a:avLst/>
            </a:prstGeom>
            <a:noFill/>
            <a:ln w="9525">
              <a:noFill/>
              <a:miter lim="800000"/>
              <a:headEnd/>
              <a:tailEnd/>
            </a:ln>
          </p:spPr>
          <p:txBody>
            <a:bodyPr wrap="none" lIns="0" tIns="0" rIns="0" bIns="0">
              <a:spAutoFit/>
            </a:bodyPr>
            <a:lstStyle/>
            <a:p>
              <a:pPr defTabSz="814388"/>
              <a:r>
                <a:rPr lang="en-US" sz="1500" b="1" baseline="0">
                  <a:solidFill>
                    <a:srgbClr val="FFFFFF"/>
                  </a:solidFill>
                </a:rPr>
                <a:t>150</a:t>
              </a:r>
              <a:endParaRPr lang="en-US" sz="2400"/>
            </a:p>
          </p:txBody>
        </p:sp>
      </p:grpSp>
      <p:grpSp>
        <p:nvGrpSpPr>
          <p:cNvPr id="5" name="Group 120"/>
          <p:cNvGrpSpPr>
            <a:grpSpLocks/>
          </p:cNvGrpSpPr>
          <p:nvPr/>
        </p:nvGrpSpPr>
        <p:grpSpPr bwMode="auto">
          <a:xfrm>
            <a:off x="6921500" y="2325688"/>
            <a:ext cx="1111250" cy="2873375"/>
            <a:chOff x="4360" y="1465"/>
            <a:chExt cx="700" cy="1810"/>
          </a:xfrm>
        </p:grpSpPr>
        <p:sp>
          <p:nvSpPr>
            <p:cNvPr id="5178" name="Rectangle 121"/>
            <p:cNvSpPr>
              <a:spLocks noChangeArrowheads="1"/>
            </p:cNvSpPr>
            <p:nvPr/>
          </p:nvSpPr>
          <p:spPr bwMode="auto">
            <a:xfrm>
              <a:off x="4360" y="1465"/>
              <a:ext cx="700" cy="456"/>
            </a:xfrm>
            <a:prstGeom prst="rect">
              <a:avLst/>
            </a:prstGeom>
            <a:solidFill>
              <a:srgbClr val="EFB525"/>
            </a:solidFill>
            <a:ln w="9525">
              <a:noFill/>
              <a:miter lim="800000"/>
              <a:headEnd/>
              <a:tailEnd/>
            </a:ln>
          </p:spPr>
          <p:txBody>
            <a:bodyPr/>
            <a:lstStyle/>
            <a:p>
              <a:endParaRPr lang="en-US"/>
            </a:p>
          </p:txBody>
        </p:sp>
        <p:sp>
          <p:nvSpPr>
            <p:cNvPr id="5179" name="Rectangle 122"/>
            <p:cNvSpPr>
              <a:spLocks noChangeArrowheads="1"/>
            </p:cNvSpPr>
            <p:nvPr/>
          </p:nvSpPr>
          <p:spPr bwMode="auto">
            <a:xfrm>
              <a:off x="4360" y="1921"/>
              <a:ext cx="700" cy="255"/>
            </a:xfrm>
            <a:prstGeom prst="rect">
              <a:avLst/>
            </a:prstGeom>
            <a:solidFill>
              <a:srgbClr val="EDB424"/>
            </a:solidFill>
            <a:ln w="9525">
              <a:noFill/>
              <a:miter lim="800000"/>
              <a:headEnd/>
              <a:tailEnd/>
            </a:ln>
          </p:spPr>
          <p:txBody>
            <a:bodyPr/>
            <a:lstStyle/>
            <a:p>
              <a:endParaRPr lang="en-US"/>
            </a:p>
          </p:txBody>
        </p:sp>
        <p:sp>
          <p:nvSpPr>
            <p:cNvPr id="5180" name="Rectangle 123"/>
            <p:cNvSpPr>
              <a:spLocks noChangeArrowheads="1"/>
            </p:cNvSpPr>
            <p:nvPr/>
          </p:nvSpPr>
          <p:spPr bwMode="auto">
            <a:xfrm>
              <a:off x="4360" y="2176"/>
              <a:ext cx="700" cy="206"/>
            </a:xfrm>
            <a:prstGeom prst="rect">
              <a:avLst/>
            </a:prstGeom>
            <a:solidFill>
              <a:srgbClr val="EBB224"/>
            </a:solidFill>
            <a:ln w="9525">
              <a:noFill/>
              <a:miter lim="800000"/>
              <a:headEnd/>
              <a:tailEnd/>
            </a:ln>
          </p:spPr>
          <p:txBody>
            <a:bodyPr/>
            <a:lstStyle/>
            <a:p>
              <a:endParaRPr lang="en-US"/>
            </a:p>
          </p:txBody>
        </p:sp>
        <p:sp>
          <p:nvSpPr>
            <p:cNvPr id="5181" name="Rectangle 124"/>
            <p:cNvSpPr>
              <a:spLocks noChangeArrowheads="1"/>
            </p:cNvSpPr>
            <p:nvPr/>
          </p:nvSpPr>
          <p:spPr bwMode="auto">
            <a:xfrm>
              <a:off x="4360" y="2382"/>
              <a:ext cx="700" cy="207"/>
            </a:xfrm>
            <a:prstGeom prst="rect">
              <a:avLst/>
            </a:prstGeom>
            <a:solidFill>
              <a:srgbClr val="E9B124"/>
            </a:solidFill>
            <a:ln w="9525">
              <a:noFill/>
              <a:miter lim="800000"/>
              <a:headEnd/>
              <a:tailEnd/>
            </a:ln>
          </p:spPr>
          <p:txBody>
            <a:bodyPr/>
            <a:lstStyle/>
            <a:p>
              <a:endParaRPr lang="en-US"/>
            </a:p>
          </p:txBody>
        </p:sp>
        <p:sp>
          <p:nvSpPr>
            <p:cNvPr id="5182" name="Rectangle 125"/>
            <p:cNvSpPr>
              <a:spLocks noChangeArrowheads="1"/>
            </p:cNvSpPr>
            <p:nvPr/>
          </p:nvSpPr>
          <p:spPr bwMode="auto">
            <a:xfrm>
              <a:off x="4360" y="2589"/>
              <a:ext cx="700" cy="152"/>
            </a:xfrm>
            <a:prstGeom prst="rect">
              <a:avLst/>
            </a:prstGeom>
            <a:solidFill>
              <a:srgbClr val="E7B023"/>
            </a:solidFill>
            <a:ln w="9525">
              <a:noFill/>
              <a:miter lim="800000"/>
              <a:headEnd/>
              <a:tailEnd/>
            </a:ln>
          </p:spPr>
          <p:txBody>
            <a:bodyPr/>
            <a:lstStyle/>
            <a:p>
              <a:endParaRPr lang="en-US"/>
            </a:p>
          </p:txBody>
        </p:sp>
        <p:sp>
          <p:nvSpPr>
            <p:cNvPr id="5183" name="Rectangle 126"/>
            <p:cNvSpPr>
              <a:spLocks noChangeArrowheads="1"/>
            </p:cNvSpPr>
            <p:nvPr/>
          </p:nvSpPr>
          <p:spPr bwMode="auto">
            <a:xfrm>
              <a:off x="4360" y="2741"/>
              <a:ext cx="700" cy="322"/>
            </a:xfrm>
            <a:prstGeom prst="rect">
              <a:avLst/>
            </a:prstGeom>
            <a:solidFill>
              <a:srgbClr val="E6AE23"/>
            </a:solidFill>
            <a:ln w="9525">
              <a:noFill/>
              <a:miter lim="800000"/>
              <a:headEnd/>
              <a:tailEnd/>
            </a:ln>
          </p:spPr>
          <p:txBody>
            <a:bodyPr/>
            <a:lstStyle/>
            <a:p>
              <a:endParaRPr lang="en-US"/>
            </a:p>
          </p:txBody>
        </p:sp>
        <p:sp>
          <p:nvSpPr>
            <p:cNvPr id="5184" name="Rectangle 127"/>
            <p:cNvSpPr>
              <a:spLocks noChangeArrowheads="1"/>
            </p:cNvSpPr>
            <p:nvPr/>
          </p:nvSpPr>
          <p:spPr bwMode="auto">
            <a:xfrm>
              <a:off x="4360" y="3063"/>
              <a:ext cx="700" cy="212"/>
            </a:xfrm>
            <a:prstGeom prst="rect">
              <a:avLst/>
            </a:prstGeom>
            <a:solidFill>
              <a:srgbClr val="E4AD23"/>
            </a:solidFill>
            <a:ln w="9525">
              <a:noFill/>
              <a:miter lim="800000"/>
              <a:headEnd/>
              <a:tailEnd/>
            </a:ln>
          </p:spPr>
          <p:txBody>
            <a:bodyPr/>
            <a:lstStyle/>
            <a:p>
              <a:endParaRPr lang="en-US"/>
            </a:p>
          </p:txBody>
        </p:sp>
        <p:sp>
          <p:nvSpPr>
            <p:cNvPr id="5185" name="Rectangle 128"/>
            <p:cNvSpPr>
              <a:spLocks noChangeArrowheads="1"/>
            </p:cNvSpPr>
            <p:nvPr/>
          </p:nvSpPr>
          <p:spPr bwMode="auto">
            <a:xfrm>
              <a:off x="4360" y="1465"/>
              <a:ext cx="700" cy="1810"/>
            </a:xfrm>
            <a:prstGeom prst="rect">
              <a:avLst/>
            </a:prstGeom>
            <a:noFill/>
            <a:ln w="9525">
              <a:noFill/>
              <a:miter lim="800000"/>
              <a:headEnd/>
              <a:tailEnd/>
            </a:ln>
          </p:spPr>
          <p:txBody>
            <a:bodyPr/>
            <a:lstStyle/>
            <a:p>
              <a:endParaRPr lang="en-US"/>
            </a:p>
          </p:txBody>
        </p:sp>
      </p:grpSp>
      <p:sp>
        <p:nvSpPr>
          <p:cNvPr id="1544321" name="Rectangle 129"/>
          <p:cNvSpPr>
            <a:spLocks noChangeArrowheads="1"/>
          </p:cNvSpPr>
          <p:nvPr/>
        </p:nvSpPr>
        <p:spPr bwMode="auto">
          <a:xfrm>
            <a:off x="7058025" y="1776413"/>
            <a:ext cx="785813" cy="508000"/>
          </a:xfrm>
          <a:prstGeom prst="rect">
            <a:avLst/>
          </a:prstGeom>
          <a:noFill/>
          <a:ln w="9525">
            <a:noFill/>
            <a:miter lim="800000"/>
            <a:headEnd/>
            <a:tailEnd/>
          </a:ln>
        </p:spPr>
        <p:txBody>
          <a:bodyPr wrap="none" lIns="0" tIns="0" rIns="0" bIns="0">
            <a:spAutoFit/>
          </a:bodyPr>
          <a:lstStyle/>
          <a:p>
            <a:pPr defTabSz="814388"/>
            <a:r>
              <a:rPr lang="en-US" sz="3700" b="1" baseline="0">
                <a:solidFill>
                  <a:srgbClr val="FFFFFF"/>
                </a:solidFill>
              </a:rPr>
              <a:t>350</a:t>
            </a:r>
            <a:endParaRPr lang="en-US" sz="5400"/>
          </a:p>
        </p:txBody>
      </p:sp>
      <p:grpSp>
        <p:nvGrpSpPr>
          <p:cNvPr id="6" name="Group 130"/>
          <p:cNvGrpSpPr>
            <a:grpSpLocks/>
          </p:cNvGrpSpPr>
          <p:nvPr/>
        </p:nvGrpSpPr>
        <p:grpSpPr bwMode="auto">
          <a:xfrm>
            <a:off x="2247900" y="4910138"/>
            <a:ext cx="1109663" cy="288925"/>
            <a:chOff x="1416" y="3093"/>
            <a:chExt cx="699" cy="182"/>
          </a:xfrm>
        </p:grpSpPr>
        <p:sp>
          <p:nvSpPr>
            <p:cNvPr id="5147" name="Rectangle 131"/>
            <p:cNvSpPr>
              <a:spLocks noChangeArrowheads="1"/>
            </p:cNvSpPr>
            <p:nvPr/>
          </p:nvSpPr>
          <p:spPr bwMode="auto">
            <a:xfrm>
              <a:off x="1416" y="3093"/>
              <a:ext cx="699" cy="6"/>
            </a:xfrm>
            <a:prstGeom prst="rect">
              <a:avLst/>
            </a:prstGeom>
            <a:solidFill>
              <a:srgbClr val="C0C0C4"/>
            </a:solidFill>
            <a:ln w="9525">
              <a:noFill/>
              <a:miter lim="800000"/>
              <a:headEnd/>
              <a:tailEnd/>
            </a:ln>
          </p:spPr>
          <p:txBody>
            <a:bodyPr/>
            <a:lstStyle/>
            <a:p>
              <a:endParaRPr lang="en-US"/>
            </a:p>
          </p:txBody>
        </p:sp>
        <p:sp>
          <p:nvSpPr>
            <p:cNvPr id="5148" name="Rectangle 132"/>
            <p:cNvSpPr>
              <a:spLocks noChangeArrowheads="1"/>
            </p:cNvSpPr>
            <p:nvPr/>
          </p:nvSpPr>
          <p:spPr bwMode="auto">
            <a:xfrm>
              <a:off x="1416" y="3099"/>
              <a:ext cx="699" cy="12"/>
            </a:xfrm>
            <a:prstGeom prst="rect">
              <a:avLst/>
            </a:prstGeom>
            <a:solidFill>
              <a:srgbClr val="BFBFC3"/>
            </a:solidFill>
            <a:ln w="9525">
              <a:noFill/>
              <a:miter lim="800000"/>
              <a:headEnd/>
              <a:tailEnd/>
            </a:ln>
          </p:spPr>
          <p:txBody>
            <a:bodyPr/>
            <a:lstStyle/>
            <a:p>
              <a:endParaRPr lang="en-US"/>
            </a:p>
          </p:txBody>
        </p:sp>
        <p:sp>
          <p:nvSpPr>
            <p:cNvPr id="5149" name="Rectangle 133"/>
            <p:cNvSpPr>
              <a:spLocks noChangeArrowheads="1"/>
            </p:cNvSpPr>
            <p:nvPr/>
          </p:nvSpPr>
          <p:spPr bwMode="auto">
            <a:xfrm>
              <a:off x="1416" y="3111"/>
              <a:ext cx="699" cy="6"/>
            </a:xfrm>
            <a:prstGeom prst="rect">
              <a:avLst/>
            </a:prstGeom>
            <a:solidFill>
              <a:srgbClr val="BEBEC2"/>
            </a:solidFill>
            <a:ln w="9525">
              <a:noFill/>
              <a:miter lim="800000"/>
              <a:headEnd/>
              <a:tailEnd/>
            </a:ln>
          </p:spPr>
          <p:txBody>
            <a:bodyPr/>
            <a:lstStyle/>
            <a:p>
              <a:endParaRPr lang="en-US"/>
            </a:p>
          </p:txBody>
        </p:sp>
        <p:sp>
          <p:nvSpPr>
            <p:cNvPr id="5150" name="Rectangle 134"/>
            <p:cNvSpPr>
              <a:spLocks noChangeArrowheads="1"/>
            </p:cNvSpPr>
            <p:nvPr/>
          </p:nvSpPr>
          <p:spPr bwMode="auto">
            <a:xfrm>
              <a:off x="1416" y="3117"/>
              <a:ext cx="699" cy="6"/>
            </a:xfrm>
            <a:prstGeom prst="rect">
              <a:avLst/>
            </a:prstGeom>
            <a:solidFill>
              <a:srgbClr val="BDBDC1"/>
            </a:solidFill>
            <a:ln w="9525">
              <a:noFill/>
              <a:miter lim="800000"/>
              <a:headEnd/>
              <a:tailEnd/>
            </a:ln>
          </p:spPr>
          <p:txBody>
            <a:bodyPr/>
            <a:lstStyle/>
            <a:p>
              <a:endParaRPr lang="en-US"/>
            </a:p>
          </p:txBody>
        </p:sp>
        <p:sp>
          <p:nvSpPr>
            <p:cNvPr id="5151" name="Rectangle 135"/>
            <p:cNvSpPr>
              <a:spLocks noChangeArrowheads="1"/>
            </p:cNvSpPr>
            <p:nvPr/>
          </p:nvSpPr>
          <p:spPr bwMode="auto">
            <a:xfrm>
              <a:off x="1416" y="3123"/>
              <a:ext cx="699" cy="6"/>
            </a:xfrm>
            <a:prstGeom prst="rect">
              <a:avLst/>
            </a:prstGeom>
            <a:solidFill>
              <a:srgbClr val="BCBCC0"/>
            </a:solidFill>
            <a:ln w="9525">
              <a:noFill/>
              <a:miter lim="800000"/>
              <a:headEnd/>
              <a:tailEnd/>
            </a:ln>
          </p:spPr>
          <p:txBody>
            <a:bodyPr/>
            <a:lstStyle/>
            <a:p>
              <a:endParaRPr lang="en-US"/>
            </a:p>
          </p:txBody>
        </p:sp>
        <p:sp>
          <p:nvSpPr>
            <p:cNvPr id="5152" name="Rectangle 136"/>
            <p:cNvSpPr>
              <a:spLocks noChangeArrowheads="1"/>
            </p:cNvSpPr>
            <p:nvPr/>
          </p:nvSpPr>
          <p:spPr bwMode="auto">
            <a:xfrm>
              <a:off x="1416" y="3129"/>
              <a:ext cx="699" cy="6"/>
            </a:xfrm>
            <a:prstGeom prst="rect">
              <a:avLst/>
            </a:prstGeom>
            <a:solidFill>
              <a:srgbClr val="BBBBBF"/>
            </a:solidFill>
            <a:ln w="9525">
              <a:noFill/>
              <a:miter lim="800000"/>
              <a:headEnd/>
              <a:tailEnd/>
            </a:ln>
          </p:spPr>
          <p:txBody>
            <a:bodyPr/>
            <a:lstStyle/>
            <a:p>
              <a:endParaRPr lang="en-US"/>
            </a:p>
          </p:txBody>
        </p:sp>
        <p:sp>
          <p:nvSpPr>
            <p:cNvPr id="5153" name="Rectangle 137"/>
            <p:cNvSpPr>
              <a:spLocks noChangeArrowheads="1"/>
            </p:cNvSpPr>
            <p:nvPr/>
          </p:nvSpPr>
          <p:spPr bwMode="auto">
            <a:xfrm>
              <a:off x="1416" y="3135"/>
              <a:ext cx="699" cy="7"/>
            </a:xfrm>
            <a:prstGeom prst="rect">
              <a:avLst/>
            </a:prstGeom>
            <a:solidFill>
              <a:srgbClr val="BABABE"/>
            </a:solidFill>
            <a:ln w="9525">
              <a:noFill/>
              <a:miter lim="800000"/>
              <a:headEnd/>
              <a:tailEnd/>
            </a:ln>
          </p:spPr>
          <p:txBody>
            <a:bodyPr/>
            <a:lstStyle/>
            <a:p>
              <a:endParaRPr lang="en-US"/>
            </a:p>
          </p:txBody>
        </p:sp>
        <p:sp>
          <p:nvSpPr>
            <p:cNvPr id="5154" name="Rectangle 138"/>
            <p:cNvSpPr>
              <a:spLocks noChangeArrowheads="1"/>
            </p:cNvSpPr>
            <p:nvPr/>
          </p:nvSpPr>
          <p:spPr bwMode="auto">
            <a:xfrm>
              <a:off x="1416" y="3142"/>
              <a:ext cx="699" cy="6"/>
            </a:xfrm>
            <a:prstGeom prst="rect">
              <a:avLst/>
            </a:prstGeom>
            <a:solidFill>
              <a:srgbClr val="B8B8BC"/>
            </a:solidFill>
            <a:ln w="9525">
              <a:noFill/>
              <a:miter lim="800000"/>
              <a:headEnd/>
              <a:tailEnd/>
            </a:ln>
          </p:spPr>
          <p:txBody>
            <a:bodyPr/>
            <a:lstStyle/>
            <a:p>
              <a:endParaRPr lang="en-US"/>
            </a:p>
          </p:txBody>
        </p:sp>
        <p:sp>
          <p:nvSpPr>
            <p:cNvPr id="5155" name="Rectangle 139"/>
            <p:cNvSpPr>
              <a:spLocks noChangeArrowheads="1"/>
            </p:cNvSpPr>
            <p:nvPr/>
          </p:nvSpPr>
          <p:spPr bwMode="auto">
            <a:xfrm>
              <a:off x="1416" y="3148"/>
              <a:ext cx="699" cy="6"/>
            </a:xfrm>
            <a:prstGeom prst="rect">
              <a:avLst/>
            </a:prstGeom>
            <a:solidFill>
              <a:srgbClr val="B6B6BA"/>
            </a:solidFill>
            <a:ln w="9525">
              <a:noFill/>
              <a:miter lim="800000"/>
              <a:headEnd/>
              <a:tailEnd/>
            </a:ln>
          </p:spPr>
          <p:txBody>
            <a:bodyPr/>
            <a:lstStyle/>
            <a:p>
              <a:endParaRPr lang="en-US"/>
            </a:p>
          </p:txBody>
        </p:sp>
        <p:sp>
          <p:nvSpPr>
            <p:cNvPr id="5156" name="Rectangle 140"/>
            <p:cNvSpPr>
              <a:spLocks noChangeArrowheads="1"/>
            </p:cNvSpPr>
            <p:nvPr/>
          </p:nvSpPr>
          <p:spPr bwMode="auto">
            <a:xfrm>
              <a:off x="1416" y="3154"/>
              <a:ext cx="699" cy="6"/>
            </a:xfrm>
            <a:prstGeom prst="rect">
              <a:avLst/>
            </a:prstGeom>
            <a:solidFill>
              <a:srgbClr val="B4B4B8"/>
            </a:solidFill>
            <a:ln w="9525">
              <a:noFill/>
              <a:miter lim="800000"/>
              <a:headEnd/>
              <a:tailEnd/>
            </a:ln>
          </p:spPr>
          <p:txBody>
            <a:bodyPr/>
            <a:lstStyle/>
            <a:p>
              <a:endParaRPr lang="en-US"/>
            </a:p>
          </p:txBody>
        </p:sp>
        <p:sp>
          <p:nvSpPr>
            <p:cNvPr id="5157" name="Rectangle 141"/>
            <p:cNvSpPr>
              <a:spLocks noChangeArrowheads="1"/>
            </p:cNvSpPr>
            <p:nvPr/>
          </p:nvSpPr>
          <p:spPr bwMode="auto">
            <a:xfrm>
              <a:off x="1416" y="3160"/>
              <a:ext cx="699" cy="6"/>
            </a:xfrm>
            <a:prstGeom prst="rect">
              <a:avLst/>
            </a:prstGeom>
            <a:solidFill>
              <a:srgbClr val="B1B1B5"/>
            </a:solidFill>
            <a:ln w="9525">
              <a:noFill/>
              <a:miter lim="800000"/>
              <a:headEnd/>
              <a:tailEnd/>
            </a:ln>
          </p:spPr>
          <p:txBody>
            <a:bodyPr/>
            <a:lstStyle/>
            <a:p>
              <a:endParaRPr lang="en-US"/>
            </a:p>
          </p:txBody>
        </p:sp>
        <p:sp>
          <p:nvSpPr>
            <p:cNvPr id="5158" name="Rectangle 142"/>
            <p:cNvSpPr>
              <a:spLocks noChangeArrowheads="1"/>
            </p:cNvSpPr>
            <p:nvPr/>
          </p:nvSpPr>
          <p:spPr bwMode="auto">
            <a:xfrm>
              <a:off x="1416" y="3166"/>
              <a:ext cx="699" cy="6"/>
            </a:xfrm>
            <a:prstGeom prst="rect">
              <a:avLst/>
            </a:prstGeom>
            <a:solidFill>
              <a:srgbClr val="AFAFB3"/>
            </a:solidFill>
            <a:ln w="9525">
              <a:noFill/>
              <a:miter lim="800000"/>
              <a:headEnd/>
              <a:tailEnd/>
            </a:ln>
          </p:spPr>
          <p:txBody>
            <a:bodyPr/>
            <a:lstStyle/>
            <a:p>
              <a:endParaRPr lang="en-US"/>
            </a:p>
          </p:txBody>
        </p:sp>
        <p:sp>
          <p:nvSpPr>
            <p:cNvPr id="5159" name="Rectangle 143"/>
            <p:cNvSpPr>
              <a:spLocks noChangeArrowheads="1"/>
            </p:cNvSpPr>
            <p:nvPr/>
          </p:nvSpPr>
          <p:spPr bwMode="auto">
            <a:xfrm>
              <a:off x="1416" y="3172"/>
              <a:ext cx="699" cy="6"/>
            </a:xfrm>
            <a:prstGeom prst="rect">
              <a:avLst/>
            </a:prstGeom>
            <a:solidFill>
              <a:srgbClr val="ADADB0"/>
            </a:solidFill>
            <a:ln w="9525">
              <a:noFill/>
              <a:miter lim="800000"/>
              <a:headEnd/>
              <a:tailEnd/>
            </a:ln>
          </p:spPr>
          <p:txBody>
            <a:bodyPr/>
            <a:lstStyle/>
            <a:p>
              <a:endParaRPr lang="en-US"/>
            </a:p>
          </p:txBody>
        </p:sp>
        <p:sp>
          <p:nvSpPr>
            <p:cNvPr id="5160" name="Rectangle 144"/>
            <p:cNvSpPr>
              <a:spLocks noChangeArrowheads="1"/>
            </p:cNvSpPr>
            <p:nvPr/>
          </p:nvSpPr>
          <p:spPr bwMode="auto">
            <a:xfrm>
              <a:off x="1416" y="3178"/>
              <a:ext cx="699" cy="6"/>
            </a:xfrm>
            <a:prstGeom prst="rect">
              <a:avLst/>
            </a:prstGeom>
            <a:solidFill>
              <a:srgbClr val="AAAAAD"/>
            </a:solidFill>
            <a:ln w="9525">
              <a:noFill/>
              <a:miter lim="800000"/>
              <a:headEnd/>
              <a:tailEnd/>
            </a:ln>
          </p:spPr>
          <p:txBody>
            <a:bodyPr/>
            <a:lstStyle/>
            <a:p>
              <a:endParaRPr lang="en-US"/>
            </a:p>
          </p:txBody>
        </p:sp>
        <p:sp>
          <p:nvSpPr>
            <p:cNvPr id="5161" name="Rectangle 145"/>
            <p:cNvSpPr>
              <a:spLocks noChangeArrowheads="1"/>
            </p:cNvSpPr>
            <p:nvPr/>
          </p:nvSpPr>
          <p:spPr bwMode="auto">
            <a:xfrm>
              <a:off x="1416" y="3184"/>
              <a:ext cx="699" cy="6"/>
            </a:xfrm>
            <a:prstGeom prst="rect">
              <a:avLst/>
            </a:prstGeom>
            <a:solidFill>
              <a:srgbClr val="A7A7AA"/>
            </a:solidFill>
            <a:ln w="9525">
              <a:noFill/>
              <a:miter lim="800000"/>
              <a:headEnd/>
              <a:tailEnd/>
            </a:ln>
          </p:spPr>
          <p:txBody>
            <a:bodyPr/>
            <a:lstStyle/>
            <a:p>
              <a:endParaRPr lang="en-US"/>
            </a:p>
          </p:txBody>
        </p:sp>
        <p:sp>
          <p:nvSpPr>
            <p:cNvPr id="5162" name="Rectangle 146"/>
            <p:cNvSpPr>
              <a:spLocks noChangeArrowheads="1"/>
            </p:cNvSpPr>
            <p:nvPr/>
          </p:nvSpPr>
          <p:spPr bwMode="auto">
            <a:xfrm>
              <a:off x="1416" y="3190"/>
              <a:ext cx="699" cy="6"/>
            </a:xfrm>
            <a:prstGeom prst="rect">
              <a:avLst/>
            </a:prstGeom>
            <a:solidFill>
              <a:srgbClr val="A4A4A7"/>
            </a:solidFill>
            <a:ln w="9525">
              <a:noFill/>
              <a:miter lim="800000"/>
              <a:headEnd/>
              <a:tailEnd/>
            </a:ln>
          </p:spPr>
          <p:txBody>
            <a:bodyPr/>
            <a:lstStyle/>
            <a:p>
              <a:endParaRPr lang="en-US"/>
            </a:p>
          </p:txBody>
        </p:sp>
        <p:sp>
          <p:nvSpPr>
            <p:cNvPr id="5163" name="Rectangle 147"/>
            <p:cNvSpPr>
              <a:spLocks noChangeArrowheads="1"/>
            </p:cNvSpPr>
            <p:nvPr/>
          </p:nvSpPr>
          <p:spPr bwMode="auto">
            <a:xfrm>
              <a:off x="1416" y="3196"/>
              <a:ext cx="699" cy="6"/>
            </a:xfrm>
            <a:prstGeom prst="rect">
              <a:avLst/>
            </a:prstGeom>
            <a:solidFill>
              <a:srgbClr val="A1A1A4"/>
            </a:solidFill>
            <a:ln w="9525">
              <a:noFill/>
              <a:miter lim="800000"/>
              <a:headEnd/>
              <a:tailEnd/>
            </a:ln>
          </p:spPr>
          <p:txBody>
            <a:bodyPr/>
            <a:lstStyle/>
            <a:p>
              <a:endParaRPr lang="en-US"/>
            </a:p>
          </p:txBody>
        </p:sp>
        <p:sp>
          <p:nvSpPr>
            <p:cNvPr id="5164" name="Rectangle 148"/>
            <p:cNvSpPr>
              <a:spLocks noChangeArrowheads="1"/>
            </p:cNvSpPr>
            <p:nvPr/>
          </p:nvSpPr>
          <p:spPr bwMode="auto">
            <a:xfrm>
              <a:off x="1416" y="3202"/>
              <a:ext cx="699" cy="6"/>
            </a:xfrm>
            <a:prstGeom prst="rect">
              <a:avLst/>
            </a:prstGeom>
            <a:solidFill>
              <a:srgbClr val="9F9FA2"/>
            </a:solidFill>
            <a:ln w="9525">
              <a:noFill/>
              <a:miter lim="800000"/>
              <a:headEnd/>
              <a:tailEnd/>
            </a:ln>
          </p:spPr>
          <p:txBody>
            <a:bodyPr/>
            <a:lstStyle/>
            <a:p>
              <a:endParaRPr lang="en-US"/>
            </a:p>
          </p:txBody>
        </p:sp>
        <p:sp>
          <p:nvSpPr>
            <p:cNvPr id="5165" name="Rectangle 149"/>
            <p:cNvSpPr>
              <a:spLocks noChangeArrowheads="1"/>
            </p:cNvSpPr>
            <p:nvPr/>
          </p:nvSpPr>
          <p:spPr bwMode="auto">
            <a:xfrm>
              <a:off x="1416" y="3208"/>
              <a:ext cx="699" cy="6"/>
            </a:xfrm>
            <a:prstGeom prst="rect">
              <a:avLst/>
            </a:prstGeom>
            <a:solidFill>
              <a:srgbClr val="9C9C9F"/>
            </a:solidFill>
            <a:ln w="9525">
              <a:noFill/>
              <a:miter lim="800000"/>
              <a:headEnd/>
              <a:tailEnd/>
            </a:ln>
          </p:spPr>
          <p:txBody>
            <a:bodyPr/>
            <a:lstStyle/>
            <a:p>
              <a:endParaRPr lang="en-US"/>
            </a:p>
          </p:txBody>
        </p:sp>
        <p:sp>
          <p:nvSpPr>
            <p:cNvPr id="5166" name="Rectangle 150"/>
            <p:cNvSpPr>
              <a:spLocks noChangeArrowheads="1"/>
            </p:cNvSpPr>
            <p:nvPr/>
          </p:nvSpPr>
          <p:spPr bwMode="auto">
            <a:xfrm>
              <a:off x="1416" y="3214"/>
              <a:ext cx="699" cy="7"/>
            </a:xfrm>
            <a:prstGeom prst="rect">
              <a:avLst/>
            </a:prstGeom>
            <a:solidFill>
              <a:srgbClr val="99999C"/>
            </a:solidFill>
            <a:ln w="9525">
              <a:noFill/>
              <a:miter lim="800000"/>
              <a:headEnd/>
              <a:tailEnd/>
            </a:ln>
          </p:spPr>
          <p:txBody>
            <a:bodyPr/>
            <a:lstStyle/>
            <a:p>
              <a:endParaRPr lang="en-US"/>
            </a:p>
          </p:txBody>
        </p:sp>
        <p:sp>
          <p:nvSpPr>
            <p:cNvPr id="5167" name="Rectangle 151"/>
            <p:cNvSpPr>
              <a:spLocks noChangeArrowheads="1"/>
            </p:cNvSpPr>
            <p:nvPr/>
          </p:nvSpPr>
          <p:spPr bwMode="auto">
            <a:xfrm>
              <a:off x="1416" y="3221"/>
              <a:ext cx="699" cy="6"/>
            </a:xfrm>
            <a:prstGeom prst="rect">
              <a:avLst/>
            </a:prstGeom>
            <a:solidFill>
              <a:srgbClr val="97979A"/>
            </a:solidFill>
            <a:ln w="9525">
              <a:noFill/>
              <a:miter lim="800000"/>
              <a:headEnd/>
              <a:tailEnd/>
            </a:ln>
          </p:spPr>
          <p:txBody>
            <a:bodyPr/>
            <a:lstStyle/>
            <a:p>
              <a:endParaRPr lang="en-US"/>
            </a:p>
          </p:txBody>
        </p:sp>
        <p:sp>
          <p:nvSpPr>
            <p:cNvPr id="5168" name="Rectangle 152"/>
            <p:cNvSpPr>
              <a:spLocks noChangeArrowheads="1"/>
            </p:cNvSpPr>
            <p:nvPr/>
          </p:nvSpPr>
          <p:spPr bwMode="auto">
            <a:xfrm>
              <a:off x="1416" y="3227"/>
              <a:ext cx="699" cy="6"/>
            </a:xfrm>
            <a:prstGeom prst="rect">
              <a:avLst/>
            </a:prstGeom>
            <a:solidFill>
              <a:srgbClr val="959598"/>
            </a:solidFill>
            <a:ln w="9525">
              <a:noFill/>
              <a:miter lim="800000"/>
              <a:headEnd/>
              <a:tailEnd/>
            </a:ln>
          </p:spPr>
          <p:txBody>
            <a:bodyPr/>
            <a:lstStyle/>
            <a:p>
              <a:endParaRPr lang="en-US"/>
            </a:p>
          </p:txBody>
        </p:sp>
        <p:sp>
          <p:nvSpPr>
            <p:cNvPr id="5169" name="Rectangle 153"/>
            <p:cNvSpPr>
              <a:spLocks noChangeArrowheads="1"/>
            </p:cNvSpPr>
            <p:nvPr/>
          </p:nvSpPr>
          <p:spPr bwMode="auto">
            <a:xfrm>
              <a:off x="1416" y="3233"/>
              <a:ext cx="699" cy="6"/>
            </a:xfrm>
            <a:prstGeom prst="rect">
              <a:avLst/>
            </a:prstGeom>
            <a:solidFill>
              <a:srgbClr val="939396"/>
            </a:solidFill>
            <a:ln w="9525">
              <a:noFill/>
              <a:miter lim="800000"/>
              <a:headEnd/>
              <a:tailEnd/>
            </a:ln>
          </p:spPr>
          <p:txBody>
            <a:bodyPr/>
            <a:lstStyle/>
            <a:p>
              <a:endParaRPr lang="en-US"/>
            </a:p>
          </p:txBody>
        </p:sp>
        <p:sp>
          <p:nvSpPr>
            <p:cNvPr id="5170" name="Rectangle 154"/>
            <p:cNvSpPr>
              <a:spLocks noChangeArrowheads="1"/>
            </p:cNvSpPr>
            <p:nvPr/>
          </p:nvSpPr>
          <p:spPr bwMode="auto">
            <a:xfrm>
              <a:off x="1416" y="3239"/>
              <a:ext cx="699" cy="6"/>
            </a:xfrm>
            <a:prstGeom prst="rect">
              <a:avLst/>
            </a:prstGeom>
            <a:solidFill>
              <a:srgbClr val="919194"/>
            </a:solidFill>
            <a:ln w="9525">
              <a:noFill/>
              <a:miter lim="800000"/>
              <a:headEnd/>
              <a:tailEnd/>
            </a:ln>
          </p:spPr>
          <p:txBody>
            <a:bodyPr/>
            <a:lstStyle/>
            <a:p>
              <a:endParaRPr lang="en-US"/>
            </a:p>
          </p:txBody>
        </p:sp>
        <p:sp>
          <p:nvSpPr>
            <p:cNvPr id="5171" name="Rectangle 155"/>
            <p:cNvSpPr>
              <a:spLocks noChangeArrowheads="1"/>
            </p:cNvSpPr>
            <p:nvPr/>
          </p:nvSpPr>
          <p:spPr bwMode="auto">
            <a:xfrm>
              <a:off x="1416" y="3245"/>
              <a:ext cx="699" cy="6"/>
            </a:xfrm>
            <a:prstGeom prst="rect">
              <a:avLst/>
            </a:prstGeom>
            <a:solidFill>
              <a:srgbClr val="909093"/>
            </a:solidFill>
            <a:ln w="9525">
              <a:noFill/>
              <a:miter lim="800000"/>
              <a:headEnd/>
              <a:tailEnd/>
            </a:ln>
          </p:spPr>
          <p:txBody>
            <a:bodyPr/>
            <a:lstStyle/>
            <a:p>
              <a:endParaRPr lang="en-US"/>
            </a:p>
          </p:txBody>
        </p:sp>
        <p:sp>
          <p:nvSpPr>
            <p:cNvPr id="5172" name="Rectangle 156"/>
            <p:cNvSpPr>
              <a:spLocks noChangeArrowheads="1"/>
            </p:cNvSpPr>
            <p:nvPr/>
          </p:nvSpPr>
          <p:spPr bwMode="auto">
            <a:xfrm>
              <a:off x="1416" y="3251"/>
              <a:ext cx="699" cy="6"/>
            </a:xfrm>
            <a:prstGeom prst="rect">
              <a:avLst/>
            </a:prstGeom>
            <a:solidFill>
              <a:srgbClr val="8F8F92"/>
            </a:solidFill>
            <a:ln w="9525">
              <a:noFill/>
              <a:miter lim="800000"/>
              <a:headEnd/>
              <a:tailEnd/>
            </a:ln>
          </p:spPr>
          <p:txBody>
            <a:bodyPr/>
            <a:lstStyle/>
            <a:p>
              <a:endParaRPr lang="en-US"/>
            </a:p>
          </p:txBody>
        </p:sp>
        <p:sp>
          <p:nvSpPr>
            <p:cNvPr id="5173" name="Rectangle 157"/>
            <p:cNvSpPr>
              <a:spLocks noChangeArrowheads="1"/>
            </p:cNvSpPr>
            <p:nvPr/>
          </p:nvSpPr>
          <p:spPr bwMode="auto">
            <a:xfrm>
              <a:off x="1416" y="3257"/>
              <a:ext cx="699" cy="6"/>
            </a:xfrm>
            <a:prstGeom prst="rect">
              <a:avLst/>
            </a:prstGeom>
            <a:solidFill>
              <a:srgbClr val="8E8E91"/>
            </a:solidFill>
            <a:ln w="9525">
              <a:noFill/>
              <a:miter lim="800000"/>
              <a:headEnd/>
              <a:tailEnd/>
            </a:ln>
          </p:spPr>
          <p:txBody>
            <a:bodyPr/>
            <a:lstStyle/>
            <a:p>
              <a:endParaRPr lang="en-US"/>
            </a:p>
          </p:txBody>
        </p:sp>
        <p:sp>
          <p:nvSpPr>
            <p:cNvPr id="5174" name="Rectangle 158"/>
            <p:cNvSpPr>
              <a:spLocks noChangeArrowheads="1"/>
            </p:cNvSpPr>
            <p:nvPr/>
          </p:nvSpPr>
          <p:spPr bwMode="auto">
            <a:xfrm>
              <a:off x="1416" y="3263"/>
              <a:ext cx="699" cy="6"/>
            </a:xfrm>
            <a:prstGeom prst="rect">
              <a:avLst/>
            </a:prstGeom>
            <a:solidFill>
              <a:srgbClr val="8D8D90"/>
            </a:solidFill>
            <a:ln w="9525">
              <a:noFill/>
              <a:miter lim="800000"/>
              <a:headEnd/>
              <a:tailEnd/>
            </a:ln>
          </p:spPr>
          <p:txBody>
            <a:bodyPr/>
            <a:lstStyle/>
            <a:p>
              <a:endParaRPr lang="en-US"/>
            </a:p>
          </p:txBody>
        </p:sp>
        <p:sp>
          <p:nvSpPr>
            <p:cNvPr id="5175" name="Rectangle 159"/>
            <p:cNvSpPr>
              <a:spLocks noChangeArrowheads="1"/>
            </p:cNvSpPr>
            <p:nvPr/>
          </p:nvSpPr>
          <p:spPr bwMode="auto">
            <a:xfrm>
              <a:off x="1416" y="3269"/>
              <a:ext cx="699" cy="6"/>
            </a:xfrm>
            <a:prstGeom prst="rect">
              <a:avLst/>
            </a:prstGeom>
            <a:solidFill>
              <a:srgbClr val="8C8C8F"/>
            </a:solidFill>
            <a:ln w="9525">
              <a:noFill/>
              <a:miter lim="800000"/>
              <a:headEnd/>
              <a:tailEnd/>
            </a:ln>
          </p:spPr>
          <p:txBody>
            <a:bodyPr/>
            <a:lstStyle/>
            <a:p>
              <a:endParaRPr lang="en-US"/>
            </a:p>
          </p:txBody>
        </p:sp>
        <p:sp>
          <p:nvSpPr>
            <p:cNvPr id="5176" name="Rectangle 160"/>
            <p:cNvSpPr>
              <a:spLocks noChangeArrowheads="1"/>
            </p:cNvSpPr>
            <p:nvPr/>
          </p:nvSpPr>
          <p:spPr bwMode="auto">
            <a:xfrm>
              <a:off x="1416" y="3093"/>
              <a:ext cx="699" cy="182"/>
            </a:xfrm>
            <a:prstGeom prst="rect">
              <a:avLst/>
            </a:prstGeom>
            <a:noFill/>
            <a:ln w="9525">
              <a:noFill/>
              <a:miter lim="800000"/>
              <a:headEnd/>
              <a:tailEnd/>
            </a:ln>
          </p:spPr>
          <p:txBody>
            <a:bodyPr/>
            <a:lstStyle/>
            <a:p>
              <a:endParaRPr lang="en-US"/>
            </a:p>
          </p:txBody>
        </p:sp>
        <p:sp>
          <p:nvSpPr>
            <p:cNvPr id="5177" name="Rectangle 161"/>
            <p:cNvSpPr>
              <a:spLocks noChangeArrowheads="1"/>
            </p:cNvSpPr>
            <p:nvPr/>
          </p:nvSpPr>
          <p:spPr bwMode="auto">
            <a:xfrm>
              <a:off x="1699" y="3099"/>
              <a:ext cx="134" cy="130"/>
            </a:xfrm>
            <a:prstGeom prst="rect">
              <a:avLst/>
            </a:prstGeom>
            <a:noFill/>
            <a:ln w="9525">
              <a:noFill/>
              <a:miter lim="800000"/>
              <a:headEnd/>
              <a:tailEnd/>
            </a:ln>
          </p:spPr>
          <p:txBody>
            <a:bodyPr wrap="none" lIns="0" tIns="0" rIns="0" bIns="0">
              <a:spAutoFit/>
            </a:bodyPr>
            <a:lstStyle/>
            <a:p>
              <a:pPr defTabSz="814388"/>
              <a:r>
                <a:rPr lang="en-US" sz="1500" b="1" baseline="0">
                  <a:solidFill>
                    <a:srgbClr val="FFFFFF"/>
                  </a:solidFill>
                </a:rPr>
                <a:t>25</a:t>
              </a:r>
              <a:endParaRPr lang="en-US" sz="2400"/>
            </a:p>
          </p:txBody>
        </p:sp>
      </p:grpSp>
      <p:sp>
        <p:nvSpPr>
          <p:cNvPr id="1544354" name="Rectangle 162"/>
          <p:cNvSpPr>
            <a:spLocks noChangeArrowheads="1"/>
          </p:cNvSpPr>
          <p:nvPr/>
        </p:nvSpPr>
        <p:spPr bwMode="auto">
          <a:xfrm flipV="1">
            <a:off x="728663" y="5065713"/>
            <a:ext cx="8072437" cy="144462"/>
          </a:xfrm>
          <a:prstGeom prst="rect">
            <a:avLst/>
          </a:prstGeom>
          <a:gradFill rotWithShape="1">
            <a:gsLst>
              <a:gs pos="0">
                <a:schemeClr val="bg1">
                  <a:alpha val="57001"/>
                </a:schemeClr>
              </a:gs>
              <a:gs pos="100000">
                <a:schemeClr val="bg1">
                  <a:gamma/>
                  <a:shade val="46275"/>
                  <a:invGamma/>
                  <a:alpha val="0"/>
                </a:schemeClr>
              </a:gs>
            </a:gsLst>
            <a:lin ang="5400000" scaled="1"/>
          </a:gradFill>
          <a:ln w="9525" algn="ctr">
            <a:noFill/>
            <a:miter lim="800000"/>
            <a:headEnd/>
            <a:tailEnd/>
          </a:ln>
          <a:effectLst/>
        </p:spPr>
        <p:txBody>
          <a:bodyPr lIns="82124" tIns="41061" rIns="82124" bIns="41061" anchor="ctr">
            <a:spAutoFit/>
          </a:bodyPr>
          <a:lstStyle/>
          <a:p>
            <a:pPr>
              <a:defRPr/>
            </a:pPr>
            <a:endParaRPr lang="en-US">
              <a:latin typeface="Arial" charset="0"/>
            </a:endParaRPr>
          </a:p>
        </p:txBody>
      </p:sp>
      <p:sp>
        <p:nvSpPr>
          <p:cNvPr id="5138" name="Line 163"/>
          <p:cNvSpPr>
            <a:spLocks noChangeShapeType="1"/>
          </p:cNvSpPr>
          <p:nvPr/>
        </p:nvSpPr>
        <p:spPr bwMode="auto">
          <a:xfrm>
            <a:off x="728663" y="5334000"/>
            <a:ext cx="8072437" cy="0"/>
          </a:xfrm>
          <a:prstGeom prst="line">
            <a:avLst/>
          </a:prstGeom>
          <a:noFill/>
          <a:ln w="38100">
            <a:solidFill>
              <a:srgbClr val="C0C0C4"/>
            </a:solidFill>
            <a:round/>
            <a:headEnd/>
            <a:tailEnd/>
          </a:ln>
        </p:spPr>
        <p:txBody>
          <a:bodyPr wrap="none" lIns="82124" tIns="41061" rIns="82124" bIns="41061" anchor="ctr">
            <a:spAutoFit/>
          </a:bodyPr>
          <a:lstStyle/>
          <a:p>
            <a:endParaRPr lang="en-US"/>
          </a:p>
        </p:txBody>
      </p:sp>
      <p:sp>
        <p:nvSpPr>
          <p:cNvPr id="5139" name="Text Box 164"/>
          <p:cNvSpPr txBox="1">
            <a:spLocks noChangeArrowheads="1"/>
          </p:cNvSpPr>
          <p:nvPr/>
        </p:nvSpPr>
        <p:spPr bwMode="auto">
          <a:xfrm rot="5400000" flipV="1">
            <a:off x="-1759744" y="2704307"/>
            <a:ext cx="4214813" cy="330200"/>
          </a:xfrm>
          <a:prstGeom prst="rect">
            <a:avLst/>
          </a:prstGeom>
          <a:noFill/>
          <a:ln w="9525" algn="ctr">
            <a:noFill/>
            <a:miter lim="800000"/>
            <a:headEnd/>
            <a:tailEnd/>
          </a:ln>
        </p:spPr>
        <p:txBody>
          <a:bodyPr lIns="82124" tIns="41061" rIns="82124" bIns="41061">
            <a:spAutoFit/>
          </a:bodyPr>
          <a:lstStyle/>
          <a:p>
            <a:pPr algn="l" defTabSz="814388"/>
            <a:r>
              <a:rPr lang="en-US" sz="1800" b="1" baseline="0">
                <a:cs typeface="Arial" pitchFamily="34" charset="0"/>
              </a:rPr>
              <a:t>ASR Enterprise Customers</a:t>
            </a:r>
          </a:p>
        </p:txBody>
      </p:sp>
      <p:sp>
        <p:nvSpPr>
          <p:cNvPr id="5140" name="AutoShape 6"/>
          <p:cNvSpPr>
            <a:spLocks noChangeArrowheads="1"/>
          </p:cNvSpPr>
          <p:nvPr/>
        </p:nvSpPr>
        <p:spPr bwMode="auto">
          <a:xfrm>
            <a:off x="338138" y="1311275"/>
            <a:ext cx="4419600" cy="193675"/>
          </a:xfrm>
          <a:prstGeom prst="roundRect">
            <a:avLst>
              <a:gd name="adj" fmla="val 16667"/>
            </a:avLst>
          </a:prstGeom>
          <a:gradFill rotWithShape="1">
            <a:gsLst>
              <a:gs pos="0">
                <a:srgbClr val="000000">
                  <a:alpha val="64998"/>
                </a:srgbClr>
              </a:gs>
              <a:gs pos="100000">
                <a:srgbClr val="000000">
                  <a:alpha val="0"/>
                </a:srgbClr>
              </a:gs>
            </a:gsLst>
            <a:path path="shape">
              <a:fillToRect l="50000" t="50000" r="50000" b="50000"/>
            </a:path>
          </a:gradFill>
          <a:ln w="9525" algn="ctr">
            <a:noFill/>
            <a:round/>
            <a:headEnd/>
            <a:tailEnd/>
          </a:ln>
        </p:spPr>
        <p:txBody>
          <a:bodyPr wrap="none" lIns="73025" tIns="36511" rIns="73025" bIns="36511" anchor="ctr"/>
          <a:lstStyle/>
          <a:p>
            <a:endParaRPr lang="en-US"/>
          </a:p>
        </p:txBody>
      </p:sp>
      <p:sp>
        <p:nvSpPr>
          <p:cNvPr id="5141" name="AutoShape 7"/>
          <p:cNvSpPr>
            <a:spLocks noChangeArrowheads="1"/>
          </p:cNvSpPr>
          <p:nvPr/>
        </p:nvSpPr>
        <p:spPr bwMode="auto">
          <a:xfrm>
            <a:off x="296863" y="1081088"/>
            <a:ext cx="8801100" cy="574675"/>
          </a:xfrm>
          <a:prstGeom prst="roundRect">
            <a:avLst>
              <a:gd name="adj" fmla="val 25412"/>
            </a:avLst>
          </a:prstGeom>
          <a:solidFill>
            <a:schemeClr val="tx1"/>
          </a:solidFill>
          <a:ln w="25400" algn="ctr">
            <a:solidFill>
              <a:schemeClr val="folHlink"/>
            </a:solidFill>
            <a:round/>
            <a:headEnd/>
            <a:tailEnd/>
          </a:ln>
        </p:spPr>
        <p:txBody>
          <a:bodyPr lIns="82124" tIns="41061" rIns="82124" bIns="41061" anchor="ctr">
            <a:spAutoFit/>
          </a:bodyPr>
          <a:lstStyle/>
          <a:p>
            <a:endParaRPr lang="en-US"/>
          </a:p>
        </p:txBody>
      </p:sp>
      <p:pic>
        <p:nvPicPr>
          <p:cNvPr id="5142" name="Picture 8"/>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512763" y="1104900"/>
            <a:ext cx="1328737" cy="525463"/>
          </a:xfrm>
          <a:prstGeom prst="rect">
            <a:avLst/>
          </a:prstGeom>
          <a:noFill/>
          <a:ln w="9525">
            <a:noFill/>
            <a:miter lim="800000"/>
            <a:headEnd/>
            <a:tailEnd/>
          </a:ln>
        </p:spPr>
      </p:pic>
      <p:pic>
        <p:nvPicPr>
          <p:cNvPr id="5143" name="Picture 9"/>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2413000" y="1187450"/>
            <a:ext cx="992188" cy="350838"/>
          </a:xfrm>
          <a:prstGeom prst="rect">
            <a:avLst/>
          </a:prstGeom>
          <a:noFill/>
          <a:ln w="9525" algn="ctr">
            <a:noFill/>
            <a:miter lim="800000"/>
            <a:headEnd/>
            <a:tailEnd/>
          </a:ln>
        </p:spPr>
      </p:pic>
      <p:pic>
        <p:nvPicPr>
          <p:cNvPr id="5144" name="Picture 12" descr="texas-instruments"/>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338638" y="1011238"/>
            <a:ext cx="838200" cy="619125"/>
          </a:xfrm>
          <a:prstGeom prst="rect">
            <a:avLst/>
          </a:prstGeom>
          <a:noFill/>
          <a:ln w="9525">
            <a:noFill/>
            <a:miter lim="800000"/>
            <a:headEnd/>
            <a:tailEnd/>
          </a:ln>
        </p:spPr>
      </p:pic>
      <p:pic>
        <p:nvPicPr>
          <p:cNvPr id="5145" name="Picture 14" descr="wachovia_logo"/>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8010525" y="1104900"/>
            <a:ext cx="674688" cy="463550"/>
          </a:xfrm>
          <a:prstGeom prst="rect">
            <a:avLst/>
          </a:prstGeom>
          <a:noFill/>
          <a:ln w="9525">
            <a:noFill/>
            <a:miter lim="800000"/>
            <a:headEnd/>
            <a:tailEnd/>
          </a:ln>
        </p:spPr>
      </p:pic>
      <p:pic>
        <p:nvPicPr>
          <p:cNvPr id="5146" name="Picture 165"/>
          <p:cNvPicPr>
            <a:picLocks noChangeAspect="1" noChangeArrowheads="1"/>
          </p:cNvPicPr>
          <p:nvPr/>
        </p:nvPicPr>
        <p:blipFill>
          <a:blip r:embed="rId8"/>
          <a:srcRect/>
          <a:stretch>
            <a:fillRect/>
          </a:stretch>
        </p:blipFill>
        <p:spPr bwMode="auto">
          <a:xfrm>
            <a:off x="6477000" y="1090613"/>
            <a:ext cx="695325" cy="477837"/>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44216"/>
                                        </p:tgtEl>
                                        <p:attrNameLst>
                                          <p:attrName>style.visibility</p:attrName>
                                        </p:attrNameLst>
                                      </p:cBhvr>
                                      <p:to>
                                        <p:strVal val="visible"/>
                                      </p:to>
                                    </p:set>
                                    <p:animEffect transition="in" filter="fade">
                                      <p:cBhvr>
                                        <p:cTn id="10" dur="1000"/>
                                        <p:tgtEl>
                                          <p:spTgt spid="1544216"/>
                                        </p:tgtEl>
                                      </p:cBhvr>
                                    </p:animEffect>
                                  </p:childTnLst>
                                </p:cTn>
                              </p:par>
                              <p:par>
                                <p:cTn id="11" presetID="12" presetClass="entr" presetSubtype="4" fill="hold" nodeType="withEffect">
                                  <p:stCondLst>
                                    <p:cond delay="20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544217"/>
                                        </p:tgtEl>
                                        <p:attrNameLst>
                                          <p:attrName>style.visibility</p:attrName>
                                        </p:attrNameLst>
                                      </p:cBhvr>
                                      <p:to>
                                        <p:strVal val="visible"/>
                                      </p:to>
                                    </p:set>
                                    <p:animEffect transition="in" filter="fade">
                                      <p:cBhvr>
                                        <p:cTn id="16" dur="1000"/>
                                        <p:tgtEl>
                                          <p:spTgt spid="1544217"/>
                                        </p:tgtEl>
                                      </p:cBhvr>
                                    </p:animEffect>
                                  </p:childTnLst>
                                </p:cTn>
                              </p:par>
                              <p:par>
                                <p:cTn id="17" presetID="12" presetClass="entr" presetSubtype="4" fill="hold" nodeType="withEffect">
                                  <p:stCondLst>
                                    <p:cond delay="400"/>
                                  </p:stCondLst>
                                  <p:childTnLst>
                                    <p:set>
                                      <p:cBhvr>
                                        <p:cTn id="18" dur="1" fill="hold">
                                          <p:stCondLst>
                                            <p:cond delay="0"/>
                                          </p:stCondLst>
                                        </p:cTn>
                                        <p:tgtEl>
                                          <p:spTgt spid="4"/>
                                        </p:tgtEl>
                                        <p:attrNameLst>
                                          <p:attrName>style.visibility</p:attrName>
                                        </p:attrNameLst>
                                      </p:cBhvr>
                                      <p:to>
                                        <p:strVal val="visible"/>
                                      </p:to>
                                    </p:set>
                                    <p:animEffect transition="in" filter="slide(fromBottom)">
                                      <p:cBhvr>
                                        <p:cTn id="19" dur="500"/>
                                        <p:tgtEl>
                                          <p:spTgt spid="4"/>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1544218"/>
                                        </p:tgtEl>
                                        <p:attrNameLst>
                                          <p:attrName>style.visibility</p:attrName>
                                        </p:attrNameLst>
                                      </p:cBhvr>
                                      <p:to>
                                        <p:strVal val="visible"/>
                                      </p:to>
                                    </p:set>
                                    <p:animEffect transition="in" filter="fade">
                                      <p:cBhvr>
                                        <p:cTn id="22" dur="1000"/>
                                        <p:tgtEl>
                                          <p:spTgt spid="1544218"/>
                                        </p:tgtEl>
                                      </p:cBhvr>
                                    </p:animEffect>
                                  </p:childTnLst>
                                </p:cTn>
                              </p:par>
                              <p:par>
                                <p:cTn id="23" presetID="12" presetClass="entr" presetSubtype="4" fill="hold" nodeType="withEffect">
                                  <p:stCondLst>
                                    <p:cond delay="600"/>
                                  </p:stCondLst>
                                  <p:childTnLst>
                                    <p:set>
                                      <p:cBhvr>
                                        <p:cTn id="24" dur="1" fill="hold">
                                          <p:stCondLst>
                                            <p:cond delay="0"/>
                                          </p:stCondLst>
                                        </p:cTn>
                                        <p:tgtEl>
                                          <p:spTgt spid="5"/>
                                        </p:tgtEl>
                                        <p:attrNameLst>
                                          <p:attrName>style.visibility</p:attrName>
                                        </p:attrNameLst>
                                      </p:cBhvr>
                                      <p:to>
                                        <p:strVal val="visible"/>
                                      </p:to>
                                    </p:set>
                                    <p:animEffect transition="in" filter="slide(fromBottom)">
                                      <p:cBhvr>
                                        <p:cTn id="25" dur="500"/>
                                        <p:tgtEl>
                                          <p:spTgt spid="5"/>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1544219"/>
                                        </p:tgtEl>
                                        <p:attrNameLst>
                                          <p:attrName>style.visibility</p:attrName>
                                        </p:attrNameLst>
                                      </p:cBhvr>
                                      <p:to>
                                        <p:strVal val="visible"/>
                                      </p:to>
                                    </p:set>
                                    <p:animEffect transition="in" filter="fade">
                                      <p:cBhvr>
                                        <p:cTn id="28" dur="1000"/>
                                        <p:tgtEl>
                                          <p:spTgt spid="1544219"/>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1544321"/>
                                        </p:tgtEl>
                                        <p:attrNameLst>
                                          <p:attrName>style.visibility</p:attrName>
                                        </p:attrNameLst>
                                      </p:cBhvr>
                                      <p:to>
                                        <p:strVal val="visible"/>
                                      </p:to>
                                    </p:set>
                                    <p:animEffect transition="in" filter="fade">
                                      <p:cBhvr>
                                        <p:cTn id="31" dur="1000"/>
                                        <p:tgtEl>
                                          <p:spTgt spid="15443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216" grpId="0"/>
      <p:bldP spid="1544217" grpId="0"/>
      <p:bldP spid="1544218" grpId="0"/>
      <p:bldP spid="1544219" grpId="0"/>
      <p:bldP spid="154432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2390775" y="1490663"/>
            <a:ext cx="4362450" cy="4357687"/>
            <a:chOff x="1506" y="723"/>
            <a:chExt cx="2748" cy="2745"/>
          </a:xfrm>
        </p:grpSpPr>
        <p:sp>
          <p:nvSpPr>
            <p:cNvPr id="6173" name="AutoShape 3"/>
            <p:cNvSpPr>
              <a:spLocks noChangeAspect="1" noChangeArrowheads="1" noTextEdit="1"/>
            </p:cNvSpPr>
            <p:nvPr/>
          </p:nvSpPr>
          <p:spPr bwMode="auto">
            <a:xfrm>
              <a:off x="1506" y="723"/>
              <a:ext cx="2748" cy="2745"/>
            </a:xfrm>
            <a:prstGeom prst="rect">
              <a:avLst/>
            </a:prstGeom>
            <a:noFill/>
            <a:ln w="9525">
              <a:noFill/>
              <a:miter lim="800000"/>
              <a:headEnd/>
              <a:tailEnd/>
            </a:ln>
          </p:spPr>
          <p:txBody>
            <a:bodyPr/>
            <a:lstStyle/>
            <a:p>
              <a:endParaRPr lang="en-US"/>
            </a:p>
          </p:txBody>
        </p:sp>
        <p:sp>
          <p:nvSpPr>
            <p:cNvPr id="1531908" name="Oval 4"/>
            <p:cNvSpPr>
              <a:spLocks noChangeArrowheads="1"/>
            </p:cNvSpPr>
            <p:nvPr/>
          </p:nvSpPr>
          <p:spPr bwMode="auto">
            <a:xfrm>
              <a:off x="1509" y="724"/>
              <a:ext cx="2742" cy="2743"/>
            </a:xfrm>
            <a:prstGeom prst="ellipse">
              <a:avLst/>
            </a:prstGeom>
            <a:gradFill rotWithShape="1">
              <a:gsLst>
                <a:gs pos="0">
                  <a:schemeClr val="accent1"/>
                </a:gs>
                <a:gs pos="100000">
                  <a:schemeClr val="accent1">
                    <a:gamma/>
                    <a:shade val="28627"/>
                    <a:invGamma/>
                  </a:schemeClr>
                </a:gs>
              </a:gsLst>
              <a:path path="shape">
                <a:fillToRect l="50000" t="50000" r="50000" b="50000"/>
              </a:path>
            </a:gradFill>
            <a:ln w="9525" algn="ctr">
              <a:noFill/>
              <a:miter lim="800000"/>
              <a:headEnd/>
              <a:tailEnd/>
            </a:ln>
            <a:effectLst/>
          </p:spPr>
          <p:txBody>
            <a:bodyPr lIns="82124" tIns="41061" rIns="82124" bIns="41061" anchor="ctr">
              <a:spAutoFit/>
            </a:bodyPr>
            <a:lstStyle/>
            <a:p>
              <a:pPr>
                <a:defRPr/>
              </a:pPr>
              <a:endParaRPr lang="en-US">
                <a:latin typeface="Arial" charset="0"/>
              </a:endParaRPr>
            </a:p>
          </p:txBody>
        </p:sp>
        <p:sp>
          <p:nvSpPr>
            <p:cNvPr id="6175" name="Freeform 5"/>
            <p:cNvSpPr>
              <a:spLocks noEditPoints="1"/>
            </p:cNvSpPr>
            <p:nvPr/>
          </p:nvSpPr>
          <p:spPr bwMode="auto">
            <a:xfrm>
              <a:off x="1511" y="724"/>
              <a:ext cx="2742" cy="2743"/>
            </a:xfrm>
            <a:custGeom>
              <a:avLst/>
              <a:gdLst>
                <a:gd name="T0" fmla="*/ 1267 w 2416"/>
                <a:gd name="T1" fmla="*/ 1 h 2416"/>
                <a:gd name="T2" fmla="*/ 1150 w 2416"/>
                <a:gd name="T3" fmla="*/ 1 h 2416"/>
                <a:gd name="T4" fmla="*/ 95 w 2416"/>
                <a:gd name="T5" fmla="*/ 1678 h 2416"/>
                <a:gd name="T6" fmla="*/ 1843 w 2416"/>
                <a:gd name="T7" fmla="*/ 2235 h 2416"/>
                <a:gd name="T8" fmla="*/ 2312 w 2416"/>
                <a:gd name="T9" fmla="*/ 1653 h 2416"/>
                <a:gd name="T10" fmla="*/ 1564 w 2416"/>
                <a:gd name="T11" fmla="*/ 2358 h 2416"/>
                <a:gd name="T12" fmla="*/ 867 w 2416"/>
                <a:gd name="T13" fmla="*/ 2362 h 2416"/>
                <a:gd name="T14" fmla="*/ 549 w 2416"/>
                <a:gd name="T15" fmla="*/ 217 h 2416"/>
                <a:gd name="T16" fmla="*/ 1208 w 2416"/>
                <a:gd name="T17" fmla="*/ 28 h 2416"/>
                <a:gd name="T18" fmla="*/ 2199 w 2416"/>
                <a:gd name="T19" fmla="*/ 1356 h 2416"/>
                <a:gd name="T20" fmla="*/ 218 w 2416"/>
                <a:gd name="T21" fmla="*/ 1356 h 2416"/>
                <a:gd name="T22" fmla="*/ 1239 w 2416"/>
                <a:gd name="T23" fmla="*/ 25 h 2416"/>
                <a:gd name="T24" fmla="*/ 1872 w 2416"/>
                <a:gd name="T25" fmla="*/ 1774 h 2416"/>
                <a:gd name="T26" fmla="*/ 1208 w 2416"/>
                <a:gd name="T27" fmla="*/ 1020 h 2416"/>
                <a:gd name="T28" fmla="*/ 1076 w 2416"/>
                <a:gd name="T29" fmla="*/ 339 h 2416"/>
                <a:gd name="T30" fmla="*/ 1201 w 2416"/>
                <a:gd name="T31" fmla="*/ 35 h 2416"/>
                <a:gd name="T32" fmla="*/ 1184 w 2416"/>
                <a:gd name="T33" fmla="*/ 36 h 2416"/>
                <a:gd name="T34" fmla="*/ 1186 w 2416"/>
                <a:gd name="T35" fmla="*/ 61 h 2416"/>
                <a:gd name="T36" fmla="*/ 1283 w 2416"/>
                <a:gd name="T37" fmla="*/ 58 h 2416"/>
                <a:gd name="T38" fmla="*/ 1331 w 2416"/>
                <a:gd name="T39" fmla="*/ 46 h 2416"/>
                <a:gd name="T40" fmla="*/ 1137 w 2416"/>
                <a:gd name="T41" fmla="*/ 35 h 2416"/>
                <a:gd name="T42" fmla="*/ 892 w 2416"/>
                <a:gd name="T43" fmla="*/ 141 h 2416"/>
                <a:gd name="T44" fmla="*/ 1068 w 2416"/>
                <a:gd name="T45" fmla="*/ 355 h 2416"/>
                <a:gd name="T46" fmla="*/ 1290 w 2416"/>
                <a:gd name="T47" fmla="*/ 168 h 2416"/>
                <a:gd name="T48" fmla="*/ 1593 w 2416"/>
                <a:gd name="T49" fmla="*/ 119 h 2416"/>
                <a:gd name="T50" fmla="*/ 1611 w 2416"/>
                <a:gd name="T51" fmla="*/ 99 h 2416"/>
                <a:gd name="T52" fmla="*/ 571 w 2416"/>
                <a:gd name="T53" fmla="*/ 253 h 2416"/>
                <a:gd name="T54" fmla="*/ 312 w 2416"/>
                <a:gd name="T55" fmla="*/ 504 h 2416"/>
                <a:gd name="T56" fmla="*/ 548 w 2416"/>
                <a:gd name="T57" fmla="*/ 582 h 2416"/>
                <a:gd name="T58" fmla="*/ 967 w 2416"/>
                <a:gd name="T59" fmla="*/ 1019 h 2416"/>
                <a:gd name="T60" fmla="*/ 1208 w 2416"/>
                <a:gd name="T61" fmla="*/ 2129 h 2416"/>
                <a:gd name="T62" fmla="*/ 1449 w 2416"/>
                <a:gd name="T63" fmla="*/ 1019 h 2416"/>
                <a:gd name="T64" fmla="*/ 1345 w 2416"/>
                <a:gd name="T65" fmla="*/ 339 h 2416"/>
                <a:gd name="T66" fmla="*/ 2034 w 2416"/>
                <a:gd name="T67" fmla="*/ 422 h 2416"/>
                <a:gd name="T68" fmla="*/ 1359 w 2416"/>
                <a:gd name="T69" fmla="*/ 34 h 2416"/>
                <a:gd name="T70" fmla="*/ 1111 w 2416"/>
                <a:gd name="T71" fmla="*/ 10 h 2416"/>
                <a:gd name="T72" fmla="*/ 278 w 2416"/>
                <a:gd name="T73" fmla="*/ 930 h 2416"/>
                <a:gd name="T74" fmla="*/ 507 w 2416"/>
                <a:gd name="T75" fmla="*/ 1388 h 2416"/>
                <a:gd name="T76" fmla="*/ 804 w 2416"/>
                <a:gd name="T77" fmla="*/ 2293 h 2416"/>
                <a:gd name="T78" fmla="*/ 1355 w 2416"/>
                <a:gd name="T79" fmla="*/ 2316 h 2416"/>
                <a:gd name="T80" fmla="*/ 1871 w 2416"/>
                <a:gd name="T81" fmla="*/ 1778 h 2416"/>
                <a:gd name="T82" fmla="*/ 1910 w 2416"/>
                <a:gd name="T83" fmla="*/ 1388 h 2416"/>
                <a:gd name="T84" fmla="*/ 1863 w 2416"/>
                <a:gd name="T85" fmla="*/ 981 h 2416"/>
                <a:gd name="T86" fmla="*/ 1612 w 2416"/>
                <a:gd name="T87" fmla="*/ 96 h 2416"/>
                <a:gd name="T88" fmla="*/ 1340 w 2416"/>
                <a:gd name="T89" fmla="*/ 14 h 2416"/>
                <a:gd name="T90" fmla="*/ 1092 w 2416"/>
                <a:gd name="T91" fmla="*/ 10 h 2416"/>
                <a:gd name="T92" fmla="*/ 1053 w 2416"/>
                <a:gd name="T93" fmla="*/ 34 h 2416"/>
                <a:gd name="T94" fmla="*/ 41 w 2416"/>
                <a:gd name="T95" fmla="*/ 1271 h 2416"/>
                <a:gd name="T96" fmla="*/ 107 w 2416"/>
                <a:gd name="T97" fmla="*/ 1659 h 2416"/>
                <a:gd name="T98" fmla="*/ 612 w 2416"/>
                <a:gd name="T99" fmla="*/ 2254 h 2416"/>
                <a:gd name="T100" fmla="*/ 1313 w 2416"/>
                <a:gd name="T101" fmla="*/ 2384 h 2416"/>
                <a:gd name="T102" fmla="*/ 1762 w 2416"/>
                <a:gd name="T103" fmla="*/ 2100 h 2416"/>
                <a:gd name="T104" fmla="*/ 1993 w 2416"/>
                <a:gd name="T105" fmla="*/ 2050 h 2416"/>
                <a:gd name="T106" fmla="*/ 2346 w 2416"/>
                <a:gd name="T107" fmla="*/ 821 h 2416"/>
                <a:gd name="T108" fmla="*/ 2128 w 2416"/>
                <a:gd name="T109" fmla="*/ 431 h 2416"/>
                <a:gd name="T110" fmla="*/ 1599 w 2416"/>
                <a:gd name="T111" fmla="*/ 69 h 2416"/>
                <a:gd name="T112" fmla="*/ 545 w 2416"/>
                <a:gd name="T113" fmla="*/ 217 h 2416"/>
                <a:gd name="T114" fmla="*/ 275 w 2416"/>
                <a:gd name="T115" fmla="*/ 448 h 2416"/>
                <a:gd name="T116" fmla="*/ 1024 w 2416"/>
                <a:gd name="T117" fmla="*/ 2398 h 2416"/>
                <a:gd name="T118" fmla="*/ 1287 w 2416"/>
                <a:gd name="T119" fmla="*/ 2409 h 2416"/>
                <a:gd name="T120" fmla="*/ 2340 w 2416"/>
                <a:gd name="T121" fmla="*/ 1619 h 24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16"/>
                <a:gd name="T184" fmla="*/ 0 h 2416"/>
                <a:gd name="T185" fmla="*/ 2416 w 2416"/>
                <a:gd name="T186" fmla="*/ 2416 h 24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16" h="2416">
                  <a:moveTo>
                    <a:pt x="2416" y="1208"/>
                  </a:moveTo>
                  <a:cubicBezTo>
                    <a:pt x="2416" y="1198"/>
                    <a:pt x="2416" y="1188"/>
                    <a:pt x="2416" y="1178"/>
                  </a:cubicBezTo>
                  <a:cubicBezTo>
                    <a:pt x="2413" y="1047"/>
                    <a:pt x="2389" y="919"/>
                    <a:pt x="2345" y="797"/>
                  </a:cubicBezTo>
                  <a:cubicBezTo>
                    <a:pt x="2344" y="797"/>
                    <a:pt x="2344" y="796"/>
                    <a:pt x="2344" y="796"/>
                  </a:cubicBezTo>
                  <a:cubicBezTo>
                    <a:pt x="2344" y="796"/>
                    <a:pt x="2344" y="796"/>
                    <a:pt x="2344" y="796"/>
                  </a:cubicBezTo>
                  <a:cubicBezTo>
                    <a:pt x="2337" y="776"/>
                    <a:pt x="2329" y="757"/>
                    <a:pt x="2321" y="738"/>
                  </a:cubicBezTo>
                  <a:cubicBezTo>
                    <a:pt x="2260" y="594"/>
                    <a:pt x="2173" y="465"/>
                    <a:pt x="2062" y="354"/>
                  </a:cubicBezTo>
                  <a:cubicBezTo>
                    <a:pt x="1996" y="287"/>
                    <a:pt x="1923" y="229"/>
                    <a:pt x="1843" y="180"/>
                  </a:cubicBezTo>
                  <a:cubicBezTo>
                    <a:pt x="1843" y="180"/>
                    <a:pt x="1843" y="180"/>
                    <a:pt x="1843" y="180"/>
                  </a:cubicBezTo>
                  <a:cubicBezTo>
                    <a:pt x="1843" y="180"/>
                    <a:pt x="1843" y="180"/>
                    <a:pt x="1843" y="180"/>
                  </a:cubicBezTo>
                  <a:cubicBezTo>
                    <a:pt x="1791" y="148"/>
                    <a:pt x="1736" y="119"/>
                    <a:pt x="1679" y="95"/>
                  </a:cubicBezTo>
                  <a:cubicBezTo>
                    <a:pt x="1548" y="39"/>
                    <a:pt x="1409" y="8"/>
                    <a:pt x="1267" y="1"/>
                  </a:cubicBezTo>
                  <a:cubicBezTo>
                    <a:pt x="1267" y="1"/>
                    <a:pt x="1267" y="1"/>
                    <a:pt x="1267" y="1"/>
                  </a:cubicBezTo>
                  <a:cubicBezTo>
                    <a:pt x="1263" y="1"/>
                    <a:pt x="1263" y="1"/>
                    <a:pt x="1263" y="1"/>
                  </a:cubicBezTo>
                  <a:cubicBezTo>
                    <a:pt x="1263" y="1"/>
                    <a:pt x="1262" y="1"/>
                    <a:pt x="1262" y="1"/>
                  </a:cubicBezTo>
                  <a:cubicBezTo>
                    <a:pt x="1251" y="1"/>
                    <a:pt x="1239" y="0"/>
                    <a:pt x="1228" y="0"/>
                  </a:cubicBezTo>
                  <a:cubicBezTo>
                    <a:pt x="1221" y="0"/>
                    <a:pt x="1215" y="0"/>
                    <a:pt x="1208" y="0"/>
                  </a:cubicBezTo>
                  <a:cubicBezTo>
                    <a:pt x="1208" y="0"/>
                    <a:pt x="1208" y="0"/>
                    <a:pt x="1208" y="0"/>
                  </a:cubicBezTo>
                  <a:cubicBezTo>
                    <a:pt x="1208" y="0"/>
                    <a:pt x="1208" y="0"/>
                    <a:pt x="1208" y="0"/>
                  </a:cubicBezTo>
                  <a:cubicBezTo>
                    <a:pt x="1208" y="0"/>
                    <a:pt x="1208" y="0"/>
                    <a:pt x="1208" y="0"/>
                  </a:cubicBezTo>
                  <a:cubicBezTo>
                    <a:pt x="1202" y="0"/>
                    <a:pt x="1195" y="0"/>
                    <a:pt x="1189" y="0"/>
                  </a:cubicBezTo>
                  <a:cubicBezTo>
                    <a:pt x="1178" y="0"/>
                    <a:pt x="1166" y="1"/>
                    <a:pt x="1155" y="1"/>
                  </a:cubicBezTo>
                  <a:cubicBezTo>
                    <a:pt x="1154" y="1"/>
                    <a:pt x="1154" y="1"/>
                    <a:pt x="1154" y="1"/>
                  </a:cubicBezTo>
                  <a:cubicBezTo>
                    <a:pt x="1150" y="1"/>
                    <a:pt x="1150" y="1"/>
                    <a:pt x="1150" y="1"/>
                  </a:cubicBezTo>
                  <a:cubicBezTo>
                    <a:pt x="1150" y="1"/>
                    <a:pt x="1150" y="1"/>
                    <a:pt x="1150" y="1"/>
                  </a:cubicBezTo>
                  <a:cubicBezTo>
                    <a:pt x="1007" y="8"/>
                    <a:pt x="869" y="39"/>
                    <a:pt x="738" y="95"/>
                  </a:cubicBezTo>
                  <a:cubicBezTo>
                    <a:pt x="594" y="156"/>
                    <a:pt x="465" y="243"/>
                    <a:pt x="354" y="354"/>
                  </a:cubicBezTo>
                  <a:cubicBezTo>
                    <a:pt x="243" y="465"/>
                    <a:pt x="156" y="594"/>
                    <a:pt x="95" y="738"/>
                  </a:cubicBezTo>
                  <a:cubicBezTo>
                    <a:pt x="87" y="757"/>
                    <a:pt x="80" y="776"/>
                    <a:pt x="73" y="796"/>
                  </a:cubicBezTo>
                  <a:cubicBezTo>
                    <a:pt x="73" y="796"/>
                    <a:pt x="73" y="796"/>
                    <a:pt x="73" y="796"/>
                  </a:cubicBezTo>
                  <a:cubicBezTo>
                    <a:pt x="73" y="796"/>
                    <a:pt x="73" y="796"/>
                    <a:pt x="73" y="796"/>
                  </a:cubicBezTo>
                  <a:cubicBezTo>
                    <a:pt x="25" y="927"/>
                    <a:pt x="0" y="1066"/>
                    <a:pt x="0" y="1208"/>
                  </a:cubicBezTo>
                  <a:cubicBezTo>
                    <a:pt x="0" y="1350"/>
                    <a:pt x="25" y="1488"/>
                    <a:pt x="73" y="1620"/>
                  </a:cubicBezTo>
                  <a:cubicBezTo>
                    <a:pt x="73" y="1620"/>
                    <a:pt x="73" y="1620"/>
                    <a:pt x="73" y="1620"/>
                  </a:cubicBezTo>
                  <a:cubicBezTo>
                    <a:pt x="73" y="1620"/>
                    <a:pt x="73" y="1620"/>
                    <a:pt x="73" y="1620"/>
                  </a:cubicBezTo>
                  <a:cubicBezTo>
                    <a:pt x="80" y="1639"/>
                    <a:pt x="87" y="1659"/>
                    <a:pt x="95" y="1678"/>
                  </a:cubicBezTo>
                  <a:cubicBezTo>
                    <a:pt x="156" y="1822"/>
                    <a:pt x="243" y="1951"/>
                    <a:pt x="354" y="2062"/>
                  </a:cubicBezTo>
                  <a:cubicBezTo>
                    <a:pt x="465" y="2173"/>
                    <a:pt x="594" y="2260"/>
                    <a:pt x="738" y="2321"/>
                  </a:cubicBezTo>
                  <a:cubicBezTo>
                    <a:pt x="869" y="2376"/>
                    <a:pt x="1007" y="2408"/>
                    <a:pt x="1150" y="2414"/>
                  </a:cubicBezTo>
                  <a:cubicBezTo>
                    <a:pt x="1150" y="2414"/>
                    <a:pt x="1151" y="2414"/>
                    <a:pt x="1152" y="2414"/>
                  </a:cubicBezTo>
                  <a:cubicBezTo>
                    <a:pt x="1152" y="2414"/>
                    <a:pt x="1152" y="2414"/>
                    <a:pt x="1152" y="2414"/>
                  </a:cubicBezTo>
                  <a:cubicBezTo>
                    <a:pt x="1171" y="2415"/>
                    <a:pt x="1189" y="2416"/>
                    <a:pt x="1208" y="2416"/>
                  </a:cubicBezTo>
                  <a:cubicBezTo>
                    <a:pt x="1227" y="2416"/>
                    <a:pt x="1246" y="2415"/>
                    <a:pt x="1265" y="2414"/>
                  </a:cubicBezTo>
                  <a:cubicBezTo>
                    <a:pt x="1265" y="2414"/>
                    <a:pt x="1265" y="2414"/>
                    <a:pt x="1265" y="2414"/>
                  </a:cubicBezTo>
                  <a:cubicBezTo>
                    <a:pt x="1266" y="2414"/>
                    <a:pt x="1266" y="2414"/>
                    <a:pt x="1267" y="2414"/>
                  </a:cubicBezTo>
                  <a:cubicBezTo>
                    <a:pt x="1409" y="2407"/>
                    <a:pt x="1547" y="2376"/>
                    <a:pt x="1679" y="2321"/>
                  </a:cubicBezTo>
                  <a:cubicBezTo>
                    <a:pt x="1736" y="2296"/>
                    <a:pt x="1791" y="2268"/>
                    <a:pt x="1843" y="2236"/>
                  </a:cubicBezTo>
                  <a:cubicBezTo>
                    <a:pt x="1843" y="2235"/>
                    <a:pt x="1843" y="2235"/>
                    <a:pt x="1843" y="2235"/>
                  </a:cubicBezTo>
                  <a:cubicBezTo>
                    <a:pt x="1843" y="2235"/>
                    <a:pt x="1843" y="2235"/>
                    <a:pt x="1843" y="2235"/>
                  </a:cubicBezTo>
                  <a:cubicBezTo>
                    <a:pt x="1922" y="2187"/>
                    <a:pt x="1996" y="2129"/>
                    <a:pt x="2062" y="2062"/>
                  </a:cubicBezTo>
                  <a:cubicBezTo>
                    <a:pt x="2173" y="1951"/>
                    <a:pt x="2260" y="1822"/>
                    <a:pt x="2321" y="1678"/>
                  </a:cubicBezTo>
                  <a:cubicBezTo>
                    <a:pt x="2329" y="1659"/>
                    <a:pt x="2337" y="1640"/>
                    <a:pt x="2344" y="1620"/>
                  </a:cubicBezTo>
                  <a:cubicBezTo>
                    <a:pt x="2344" y="1620"/>
                    <a:pt x="2344" y="1620"/>
                    <a:pt x="2344" y="1620"/>
                  </a:cubicBezTo>
                  <a:cubicBezTo>
                    <a:pt x="2344" y="1620"/>
                    <a:pt x="2344" y="1620"/>
                    <a:pt x="2344" y="1620"/>
                  </a:cubicBezTo>
                  <a:cubicBezTo>
                    <a:pt x="2392" y="1488"/>
                    <a:pt x="2416" y="1350"/>
                    <a:pt x="2416" y="1208"/>
                  </a:cubicBezTo>
                  <a:cubicBezTo>
                    <a:pt x="2416" y="1208"/>
                    <a:pt x="2416" y="1208"/>
                    <a:pt x="2416" y="1208"/>
                  </a:cubicBezTo>
                  <a:cubicBezTo>
                    <a:pt x="2416" y="1208"/>
                    <a:pt x="2416" y="1208"/>
                    <a:pt x="2416" y="1208"/>
                  </a:cubicBezTo>
                  <a:cubicBezTo>
                    <a:pt x="2416" y="1208"/>
                    <a:pt x="2416" y="1208"/>
                    <a:pt x="2416" y="1208"/>
                  </a:cubicBezTo>
                  <a:close/>
                  <a:moveTo>
                    <a:pt x="2376" y="1271"/>
                  </a:moveTo>
                  <a:cubicBezTo>
                    <a:pt x="2376" y="1404"/>
                    <a:pt x="2354" y="1532"/>
                    <a:pt x="2312" y="1653"/>
                  </a:cubicBezTo>
                  <a:cubicBezTo>
                    <a:pt x="2280" y="1677"/>
                    <a:pt x="2225" y="1700"/>
                    <a:pt x="2152" y="1720"/>
                  </a:cubicBezTo>
                  <a:cubicBezTo>
                    <a:pt x="2185" y="1606"/>
                    <a:pt x="2203" y="1484"/>
                    <a:pt x="2203" y="1356"/>
                  </a:cubicBezTo>
                  <a:cubicBezTo>
                    <a:pt x="2203" y="1349"/>
                    <a:pt x="2202" y="1343"/>
                    <a:pt x="2202" y="1336"/>
                  </a:cubicBezTo>
                  <a:cubicBezTo>
                    <a:pt x="2282" y="1315"/>
                    <a:pt x="2340" y="1291"/>
                    <a:pt x="2376" y="1266"/>
                  </a:cubicBezTo>
                  <a:cubicBezTo>
                    <a:pt x="2376" y="1268"/>
                    <a:pt x="2376" y="1270"/>
                    <a:pt x="2376" y="1271"/>
                  </a:cubicBezTo>
                  <a:close/>
                  <a:moveTo>
                    <a:pt x="1564" y="2358"/>
                  </a:moveTo>
                  <a:cubicBezTo>
                    <a:pt x="1561" y="2359"/>
                    <a:pt x="1557" y="2360"/>
                    <a:pt x="1553" y="2361"/>
                  </a:cubicBezTo>
                  <a:cubicBezTo>
                    <a:pt x="1553" y="2361"/>
                    <a:pt x="1553" y="2361"/>
                    <a:pt x="1553" y="2361"/>
                  </a:cubicBezTo>
                  <a:cubicBezTo>
                    <a:pt x="1532" y="2368"/>
                    <a:pt x="1507" y="2373"/>
                    <a:pt x="1479" y="2378"/>
                  </a:cubicBezTo>
                  <a:cubicBezTo>
                    <a:pt x="1524" y="2360"/>
                    <a:pt x="1567" y="2333"/>
                    <a:pt x="1607" y="2299"/>
                  </a:cubicBezTo>
                  <a:cubicBezTo>
                    <a:pt x="1664" y="2291"/>
                    <a:pt x="1714" y="2281"/>
                    <a:pt x="1755" y="2270"/>
                  </a:cubicBezTo>
                  <a:cubicBezTo>
                    <a:pt x="1695" y="2308"/>
                    <a:pt x="1632" y="2337"/>
                    <a:pt x="1564" y="2358"/>
                  </a:cubicBezTo>
                  <a:close/>
                  <a:moveTo>
                    <a:pt x="1466" y="2384"/>
                  </a:moveTo>
                  <a:cubicBezTo>
                    <a:pt x="1463" y="2385"/>
                    <a:pt x="1460" y="2385"/>
                    <a:pt x="1457" y="2386"/>
                  </a:cubicBezTo>
                  <a:cubicBezTo>
                    <a:pt x="1458" y="2386"/>
                    <a:pt x="1459" y="2385"/>
                    <a:pt x="1460" y="2385"/>
                  </a:cubicBezTo>
                  <a:cubicBezTo>
                    <a:pt x="1462" y="2385"/>
                    <a:pt x="1464" y="2384"/>
                    <a:pt x="1466" y="2384"/>
                  </a:cubicBezTo>
                  <a:close/>
                  <a:moveTo>
                    <a:pt x="867" y="2362"/>
                  </a:moveTo>
                  <a:cubicBezTo>
                    <a:pt x="867" y="2362"/>
                    <a:pt x="867" y="2362"/>
                    <a:pt x="867" y="2362"/>
                  </a:cubicBezTo>
                  <a:cubicBezTo>
                    <a:pt x="862" y="2361"/>
                    <a:pt x="857" y="2360"/>
                    <a:pt x="852" y="2358"/>
                  </a:cubicBezTo>
                  <a:cubicBezTo>
                    <a:pt x="852" y="2358"/>
                    <a:pt x="852" y="2358"/>
                    <a:pt x="852" y="2358"/>
                  </a:cubicBezTo>
                  <a:cubicBezTo>
                    <a:pt x="785" y="2337"/>
                    <a:pt x="721" y="2308"/>
                    <a:pt x="662" y="2270"/>
                  </a:cubicBezTo>
                  <a:cubicBezTo>
                    <a:pt x="703" y="2281"/>
                    <a:pt x="753" y="2291"/>
                    <a:pt x="810" y="2299"/>
                  </a:cubicBezTo>
                  <a:cubicBezTo>
                    <a:pt x="850" y="2333"/>
                    <a:pt x="893" y="2360"/>
                    <a:pt x="938" y="2378"/>
                  </a:cubicBezTo>
                  <a:cubicBezTo>
                    <a:pt x="911" y="2373"/>
                    <a:pt x="887" y="2368"/>
                    <a:pt x="867" y="2362"/>
                  </a:cubicBezTo>
                  <a:close/>
                  <a:moveTo>
                    <a:pt x="957" y="2385"/>
                  </a:moveTo>
                  <a:cubicBezTo>
                    <a:pt x="958" y="2385"/>
                    <a:pt x="959" y="2386"/>
                    <a:pt x="960" y="2386"/>
                  </a:cubicBezTo>
                  <a:cubicBezTo>
                    <a:pt x="957" y="2385"/>
                    <a:pt x="953" y="2385"/>
                    <a:pt x="950" y="2384"/>
                  </a:cubicBezTo>
                  <a:cubicBezTo>
                    <a:pt x="952" y="2384"/>
                    <a:pt x="954" y="2384"/>
                    <a:pt x="957" y="2385"/>
                  </a:cubicBezTo>
                  <a:close/>
                  <a:moveTo>
                    <a:pt x="4" y="1208"/>
                  </a:moveTo>
                  <a:cubicBezTo>
                    <a:pt x="4" y="1208"/>
                    <a:pt x="4" y="1208"/>
                    <a:pt x="4" y="1208"/>
                  </a:cubicBezTo>
                  <a:cubicBezTo>
                    <a:pt x="4" y="1074"/>
                    <a:pt x="27" y="944"/>
                    <a:pt x="71" y="821"/>
                  </a:cubicBezTo>
                  <a:cubicBezTo>
                    <a:pt x="75" y="836"/>
                    <a:pt x="87" y="851"/>
                    <a:pt x="107" y="865"/>
                  </a:cubicBezTo>
                  <a:cubicBezTo>
                    <a:pt x="62" y="991"/>
                    <a:pt x="38" y="1124"/>
                    <a:pt x="37" y="1259"/>
                  </a:cubicBezTo>
                  <a:cubicBezTo>
                    <a:pt x="16" y="1242"/>
                    <a:pt x="4" y="1225"/>
                    <a:pt x="4" y="1208"/>
                  </a:cubicBezTo>
                  <a:cubicBezTo>
                    <a:pt x="4" y="1208"/>
                    <a:pt x="4" y="1208"/>
                    <a:pt x="4" y="1208"/>
                  </a:cubicBezTo>
                  <a:close/>
                  <a:moveTo>
                    <a:pt x="549" y="217"/>
                  </a:moveTo>
                  <a:cubicBezTo>
                    <a:pt x="549" y="210"/>
                    <a:pt x="553" y="202"/>
                    <a:pt x="561" y="194"/>
                  </a:cubicBezTo>
                  <a:cubicBezTo>
                    <a:pt x="567" y="191"/>
                    <a:pt x="572" y="187"/>
                    <a:pt x="578" y="184"/>
                  </a:cubicBezTo>
                  <a:cubicBezTo>
                    <a:pt x="649" y="142"/>
                    <a:pt x="724" y="108"/>
                    <a:pt x="802" y="84"/>
                  </a:cubicBezTo>
                  <a:cubicBezTo>
                    <a:pt x="801" y="86"/>
                    <a:pt x="800" y="89"/>
                    <a:pt x="800" y="92"/>
                  </a:cubicBezTo>
                  <a:cubicBezTo>
                    <a:pt x="800" y="94"/>
                    <a:pt x="800" y="95"/>
                    <a:pt x="801" y="97"/>
                  </a:cubicBezTo>
                  <a:cubicBezTo>
                    <a:pt x="712" y="128"/>
                    <a:pt x="628" y="169"/>
                    <a:pt x="549" y="220"/>
                  </a:cubicBezTo>
                  <a:cubicBezTo>
                    <a:pt x="549" y="219"/>
                    <a:pt x="549" y="218"/>
                    <a:pt x="549" y="217"/>
                  </a:cubicBezTo>
                  <a:close/>
                  <a:moveTo>
                    <a:pt x="1208" y="4"/>
                  </a:moveTo>
                  <a:cubicBezTo>
                    <a:pt x="1208" y="4"/>
                    <a:pt x="1208" y="4"/>
                    <a:pt x="1208" y="4"/>
                  </a:cubicBezTo>
                  <a:cubicBezTo>
                    <a:pt x="1215" y="4"/>
                    <a:pt x="1222" y="4"/>
                    <a:pt x="1228" y="4"/>
                  </a:cubicBezTo>
                  <a:cubicBezTo>
                    <a:pt x="1233" y="4"/>
                    <a:pt x="1238" y="4"/>
                    <a:pt x="1243" y="5"/>
                  </a:cubicBezTo>
                  <a:cubicBezTo>
                    <a:pt x="1232" y="9"/>
                    <a:pt x="1220" y="16"/>
                    <a:pt x="1208" y="28"/>
                  </a:cubicBezTo>
                  <a:cubicBezTo>
                    <a:pt x="1197" y="16"/>
                    <a:pt x="1185" y="9"/>
                    <a:pt x="1174" y="5"/>
                  </a:cubicBezTo>
                  <a:cubicBezTo>
                    <a:pt x="1178" y="4"/>
                    <a:pt x="1183" y="4"/>
                    <a:pt x="1189" y="4"/>
                  </a:cubicBezTo>
                  <a:cubicBezTo>
                    <a:pt x="1195" y="4"/>
                    <a:pt x="1202" y="4"/>
                    <a:pt x="1208" y="4"/>
                  </a:cubicBezTo>
                  <a:close/>
                  <a:moveTo>
                    <a:pt x="1856" y="195"/>
                  </a:moveTo>
                  <a:cubicBezTo>
                    <a:pt x="1864" y="202"/>
                    <a:pt x="1868" y="210"/>
                    <a:pt x="1868" y="217"/>
                  </a:cubicBezTo>
                  <a:cubicBezTo>
                    <a:pt x="1868" y="218"/>
                    <a:pt x="1868" y="219"/>
                    <a:pt x="1868" y="220"/>
                  </a:cubicBezTo>
                  <a:cubicBezTo>
                    <a:pt x="1789" y="169"/>
                    <a:pt x="1704" y="128"/>
                    <a:pt x="1616" y="97"/>
                  </a:cubicBezTo>
                  <a:cubicBezTo>
                    <a:pt x="1616" y="95"/>
                    <a:pt x="1617" y="94"/>
                    <a:pt x="1617" y="92"/>
                  </a:cubicBezTo>
                  <a:cubicBezTo>
                    <a:pt x="1617" y="89"/>
                    <a:pt x="1616" y="86"/>
                    <a:pt x="1615" y="84"/>
                  </a:cubicBezTo>
                  <a:cubicBezTo>
                    <a:pt x="1693" y="108"/>
                    <a:pt x="1768" y="142"/>
                    <a:pt x="1838" y="184"/>
                  </a:cubicBezTo>
                  <a:cubicBezTo>
                    <a:pt x="1844" y="187"/>
                    <a:pt x="1850" y="191"/>
                    <a:pt x="1856" y="195"/>
                  </a:cubicBezTo>
                  <a:close/>
                  <a:moveTo>
                    <a:pt x="2199" y="1356"/>
                  </a:moveTo>
                  <a:cubicBezTo>
                    <a:pt x="2199" y="1484"/>
                    <a:pt x="2181" y="1607"/>
                    <a:pt x="2148" y="1721"/>
                  </a:cubicBezTo>
                  <a:cubicBezTo>
                    <a:pt x="2074" y="1741"/>
                    <a:pt x="1982" y="1759"/>
                    <a:pt x="1876" y="1773"/>
                  </a:cubicBezTo>
                  <a:cubicBezTo>
                    <a:pt x="1900" y="1655"/>
                    <a:pt x="1912" y="1526"/>
                    <a:pt x="1910" y="1392"/>
                  </a:cubicBezTo>
                  <a:cubicBezTo>
                    <a:pt x="1963" y="1385"/>
                    <a:pt x="2014" y="1377"/>
                    <a:pt x="2061" y="1368"/>
                  </a:cubicBezTo>
                  <a:cubicBezTo>
                    <a:pt x="2112" y="1358"/>
                    <a:pt x="2158" y="1348"/>
                    <a:pt x="2198" y="1338"/>
                  </a:cubicBezTo>
                  <a:cubicBezTo>
                    <a:pt x="2198" y="1344"/>
                    <a:pt x="2199" y="1350"/>
                    <a:pt x="2199" y="1356"/>
                  </a:cubicBezTo>
                  <a:close/>
                  <a:moveTo>
                    <a:pt x="218" y="1338"/>
                  </a:moveTo>
                  <a:cubicBezTo>
                    <a:pt x="259" y="1348"/>
                    <a:pt x="304" y="1358"/>
                    <a:pt x="355" y="1368"/>
                  </a:cubicBezTo>
                  <a:cubicBezTo>
                    <a:pt x="403" y="1377"/>
                    <a:pt x="453" y="1385"/>
                    <a:pt x="507" y="1392"/>
                  </a:cubicBezTo>
                  <a:cubicBezTo>
                    <a:pt x="505" y="1526"/>
                    <a:pt x="517" y="1655"/>
                    <a:pt x="541" y="1773"/>
                  </a:cubicBezTo>
                  <a:cubicBezTo>
                    <a:pt x="435" y="1759"/>
                    <a:pt x="343" y="1741"/>
                    <a:pt x="269" y="1721"/>
                  </a:cubicBezTo>
                  <a:cubicBezTo>
                    <a:pt x="235" y="1607"/>
                    <a:pt x="218" y="1484"/>
                    <a:pt x="218" y="1356"/>
                  </a:cubicBezTo>
                  <a:cubicBezTo>
                    <a:pt x="218" y="1350"/>
                    <a:pt x="218" y="1344"/>
                    <a:pt x="218" y="1338"/>
                  </a:cubicBezTo>
                  <a:close/>
                  <a:moveTo>
                    <a:pt x="1062" y="23"/>
                  </a:moveTo>
                  <a:cubicBezTo>
                    <a:pt x="1096" y="23"/>
                    <a:pt x="1129" y="24"/>
                    <a:pt x="1163" y="27"/>
                  </a:cubicBezTo>
                  <a:cubicBezTo>
                    <a:pt x="1127" y="26"/>
                    <a:pt x="1092" y="27"/>
                    <a:pt x="1056" y="30"/>
                  </a:cubicBezTo>
                  <a:cubicBezTo>
                    <a:pt x="1056" y="28"/>
                    <a:pt x="1058" y="26"/>
                    <a:pt x="1062" y="23"/>
                  </a:cubicBezTo>
                  <a:close/>
                  <a:moveTo>
                    <a:pt x="1093" y="14"/>
                  </a:moveTo>
                  <a:cubicBezTo>
                    <a:pt x="1119" y="14"/>
                    <a:pt x="1146" y="17"/>
                    <a:pt x="1173" y="23"/>
                  </a:cubicBezTo>
                  <a:cubicBezTo>
                    <a:pt x="1174" y="24"/>
                    <a:pt x="1176" y="24"/>
                    <a:pt x="1178" y="25"/>
                  </a:cubicBezTo>
                  <a:cubicBezTo>
                    <a:pt x="1142" y="20"/>
                    <a:pt x="1107" y="19"/>
                    <a:pt x="1072" y="19"/>
                  </a:cubicBezTo>
                  <a:cubicBezTo>
                    <a:pt x="1078" y="17"/>
                    <a:pt x="1085" y="15"/>
                    <a:pt x="1093" y="14"/>
                  </a:cubicBezTo>
                  <a:close/>
                  <a:moveTo>
                    <a:pt x="1345" y="19"/>
                  </a:moveTo>
                  <a:cubicBezTo>
                    <a:pt x="1310" y="19"/>
                    <a:pt x="1275" y="20"/>
                    <a:pt x="1239" y="25"/>
                  </a:cubicBezTo>
                  <a:cubicBezTo>
                    <a:pt x="1241" y="24"/>
                    <a:pt x="1242" y="24"/>
                    <a:pt x="1244" y="23"/>
                  </a:cubicBezTo>
                  <a:cubicBezTo>
                    <a:pt x="1271" y="17"/>
                    <a:pt x="1298" y="14"/>
                    <a:pt x="1324" y="14"/>
                  </a:cubicBezTo>
                  <a:cubicBezTo>
                    <a:pt x="1332" y="15"/>
                    <a:pt x="1339" y="17"/>
                    <a:pt x="1345" y="19"/>
                  </a:cubicBezTo>
                  <a:close/>
                  <a:moveTo>
                    <a:pt x="1361" y="30"/>
                  </a:moveTo>
                  <a:cubicBezTo>
                    <a:pt x="1325" y="27"/>
                    <a:pt x="1289" y="26"/>
                    <a:pt x="1253" y="27"/>
                  </a:cubicBezTo>
                  <a:cubicBezTo>
                    <a:pt x="1287" y="24"/>
                    <a:pt x="1321" y="23"/>
                    <a:pt x="1354" y="23"/>
                  </a:cubicBezTo>
                  <a:cubicBezTo>
                    <a:pt x="1358" y="26"/>
                    <a:pt x="1360" y="28"/>
                    <a:pt x="1361" y="30"/>
                  </a:cubicBezTo>
                  <a:close/>
                  <a:moveTo>
                    <a:pt x="1872" y="1774"/>
                  </a:moveTo>
                  <a:cubicBezTo>
                    <a:pt x="1749" y="1790"/>
                    <a:pt x="1607" y="1802"/>
                    <a:pt x="1455" y="1808"/>
                  </a:cubicBezTo>
                  <a:cubicBezTo>
                    <a:pt x="1464" y="1691"/>
                    <a:pt x="1468" y="1562"/>
                    <a:pt x="1467" y="1428"/>
                  </a:cubicBezTo>
                  <a:cubicBezTo>
                    <a:pt x="1625" y="1422"/>
                    <a:pt x="1774" y="1410"/>
                    <a:pt x="1906" y="1392"/>
                  </a:cubicBezTo>
                  <a:cubicBezTo>
                    <a:pt x="1908" y="1526"/>
                    <a:pt x="1896" y="1655"/>
                    <a:pt x="1872" y="1774"/>
                  </a:cubicBezTo>
                  <a:close/>
                  <a:moveTo>
                    <a:pt x="511" y="1392"/>
                  </a:moveTo>
                  <a:cubicBezTo>
                    <a:pt x="643" y="1410"/>
                    <a:pt x="792" y="1422"/>
                    <a:pt x="950" y="1428"/>
                  </a:cubicBezTo>
                  <a:cubicBezTo>
                    <a:pt x="949" y="1562"/>
                    <a:pt x="953" y="1691"/>
                    <a:pt x="962" y="1808"/>
                  </a:cubicBezTo>
                  <a:cubicBezTo>
                    <a:pt x="809" y="1802"/>
                    <a:pt x="668" y="1790"/>
                    <a:pt x="545" y="1774"/>
                  </a:cubicBezTo>
                  <a:cubicBezTo>
                    <a:pt x="521" y="1655"/>
                    <a:pt x="509" y="1526"/>
                    <a:pt x="511" y="1392"/>
                  </a:cubicBezTo>
                  <a:close/>
                  <a:moveTo>
                    <a:pt x="1208" y="1020"/>
                  </a:moveTo>
                  <a:cubicBezTo>
                    <a:pt x="1127" y="1020"/>
                    <a:pt x="1048" y="1018"/>
                    <a:pt x="972" y="1015"/>
                  </a:cubicBezTo>
                  <a:cubicBezTo>
                    <a:pt x="982" y="877"/>
                    <a:pt x="998" y="747"/>
                    <a:pt x="1017" y="629"/>
                  </a:cubicBezTo>
                  <a:cubicBezTo>
                    <a:pt x="1079" y="631"/>
                    <a:pt x="1143" y="632"/>
                    <a:pt x="1208" y="632"/>
                  </a:cubicBezTo>
                  <a:cubicBezTo>
                    <a:pt x="1274" y="632"/>
                    <a:pt x="1338" y="631"/>
                    <a:pt x="1400" y="629"/>
                  </a:cubicBezTo>
                  <a:cubicBezTo>
                    <a:pt x="1419" y="747"/>
                    <a:pt x="1434" y="877"/>
                    <a:pt x="1445" y="1015"/>
                  </a:cubicBezTo>
                  <a:cubicBezTo>
                    <a:pt x="1369" y="1018"/>
                    <a:pt x="1290" y="1020"/>
                    <a:pt x="1208" y="1020"/>
                  </a:cubicBezTo>
                  <a:close/>
                  <a:moveTo>
                    <a:pt x="1445" y="1019"/>
                  </a:moveTo>
                  <a:cubicBezTo>
                    <a:pt x="1450" y="1080"/>
                    <a:pt x="1454" y="1143"/>
                    <a:pt x="1457" y="1207"/>
                  </a:cubicBezTo>
                  <a:cubicBezTo>
                    <a:pt x="1460" y="1281"/>
                    <a:pt x="1462" y="1354"/>
                    <a:pt x="1463" y="1424"/>
                  </a:cubicBezTo>
                  <a:cubicBezTo>
                    <a:pt x="1381" y="1428"/>
                    <a:pt x="1296" y="1429"/>
                    <a:pt x="1208" y="1429"/>
                  </a:cubicBezTo>
                  <a:cubicBezTo>
                    <a:pt x="1121" y="1429"/>
                    <a:pt x="1036" y="1428"/>
                    <a:pt x="954" y="1424"/>
                  </a:cubicBezTo>
                  <a:cubicBezTo>
                    <a:pt x="954" y="1354"/>
                    <a:pt x="956" y="1281"/>
                    <a:pt x="960" y="1207"/>
                  </a:cubicBezTo>
                  <a:cubicBezTo>
                    <a:pt x="963" y="1143"/>
                    <a:pt x="966" y="1080"/>
                    <a:pt x="971" y="1019"/>
                  </a:cubicBezTo>
                  <a:cubicBezTo>
                    <a:pt x="1048" y="1022"/>
                    <a:pt x="1128" y="1024"/>
                    <a:pt x="1208" y="1024"/>
                  </a:cubicBezTo>
                  <a:cubicBezTo>
                    <a:pt x="1289" y="1024"/>
                    <a:pt x="1368" y="1022"/>
                    <a:pt x="1445" y="1019"/>
                  </a:cubicBezTo>
                  <a:close/>
                  <a:moveTo>
                    <a:pt x="1208" y="628"/>
                  </a:moveTo>
                  <a:cubicBezTo>
                    <a:pt x="1143" y="628"/>
                    <a:pt x="1079" y="627"/>
                    <a:pt x="1017" y="625"/>
                  </a:cubicBezTo>
                  <a:cubicBezTo>
                    <a:pt x="1034" y="519"/>
                    <a:pt x="1054" y="423"/>
                    <a:pt x="1076" y="339"/>
                  </a:cubicBezTo>
                  <a:cubicBezTo>
                    <a:pt x="1119" y="341"/>
                    <a:pt x="1163" y="342"/>
                    <a:pt x="1208" y="342"/>
                  </a:cubicBezTo>
                  <a:cubicBezTo>
                    <a:pt x="1254" y="342"/>
                    <a:pt x="1298" y="341"/>
                    <a:pt x="1341" y="339"/>
                  </a:cubicBezTo>
                  <a:cubicBezTo>
                    <a:pt x="1363" y="423"/>
                    <a:pt x="1382" y="519"/>
                    <a:pt x="1399" y="625"/>
                  </a:cubicBezTo>
                  <a:cubicBezTo>
                    <a:pt x="1338" y="627"/>
                    <a:pt x="1274" y="628"/>
                    <a:pt x="1208" y="628"/>
                  </a:cubicBezTo>
                  <a:close/>
                  <a:moveTo>
                    <a:pt x="1208" y="33"/>
                  </a:moveTo>
                  <a:cubicBezTo>
                    <a:pt x="1215" y="40"/>
                    <a:pt x="1222" y="48"/>
                    <a:pt x="1228" y="57"/>
                  </a:cubicBezTo>
                  <a:cubicBezTo>
                    <a:pt x="1222" y="57"/>
                    <a:pt x="1215" y="57"/>
                    <a:pt x="1208" y="57"/>
                  </a:cubicBezTo>
                  <a:cubicBezTo>
                    <a:pt x="1202" y="57"/>
                    <a:pt x="1195" y="57"/>
                    <a:pt x="1188" y="57"/>
                  </a:cubicBezTo>
                  <a:cubicBezTo>
                    <a:pt x="1195" y="48"/>
                    <a:pt x="1202" y="40"/>
                    <a:pt x="1208" y="33"/>
                  </a:cubicBezTo>
                  <a:close/>
                  <a:moveTo>
                    <a:pt x="1184" y="57"/>
                  </a:moveTo>
                  <a:cubicBezTo>
                    <a:pt x="1172" y="56"/>
                    <a:pt x="1160" y="56"/>
                    <a:pt x="1149" y="55"/>
                  </a:cubicBezTo>
                  <a:cubicBezTo>
                    <a:pt x="1166" y="47"/>
                    <a:pt x="1184" y="41"/>
                    <a:pt x="1201" y="35"/>
                  </a:cubicBezTo>
                  <a:cubicBezTo>
                    <a:pt x="1196" y="41"/>
                    <a:pt x="1190" y="49"/>
                    <a:pt x="1184" y="57"/>
                  </a:cubicBezTo>
                  <a:close/>
                  <a:moveTo>
                    <a:pt x="1215" y="35"/>
                  </a:moveTo>
                  <a:cubicBezTo>
                    <a:pt x="1233" y="41"/>
                    <a:pt x="1250" y="47"/>
                    <a:pt x="1267" y="55"/>
                  </a:cubicBezTo>
                  <a:cubicBezTo>
                    <a:pt x="1257" y="56"/>
                    <a:pt x="1245" y="56"/>
                    <a:pt x="1233" y="57"/>
                  </a:cubicBezTo>
                  <a:cubicBezTo>
                    <a:pt x="1227" y="49"/>
                    <a:pt x="1221" y="41"/>
                    <a:pt x="1215" y="35"/>
                  </a:cubicBezTo>
                  <a:close/>
                  <a:moveTo>
                    <a:pt x="1232" y="36"/>
                  </a:moveTo>
                  <a:cubicBezTo>
                    <a:pt x="1255" y="41"/>
                    <a:pt x="1278" y="46"/>
                    <a:pt x="1300" y="51"/>
                  </a:cubicBezTo>
                  <a:cubicBezTo>
                    <a:pt x="1293" y="52"/>
                    <a:pt x="1284" y="53"/>
                    <a:pt x="1276" y="54"/>
                  </a:cubicBezTo>
                  <a:cubicBezTo>
                    <a:pt x="1261" y="48"/>
                    <a:pt x="1247" y="42"/>
                    <a:pt x="1232" y="36"/>
                  </a:cubicBezTo>
                  <a:close/>
                  <a:moveTo>
                    <a:pt x="1141" y="54"/>
                  </a:moveTo>
                  <a:cubicBezTo>
                    <a:pt x="1132" y="53"/>
                    <a:pt x="1124" y="52"/>
                    <a:pt x="1116" y="51"/>
                  </a:cubicBezTo>
                  <a:cubicBezTo>
                    <a:pt x="1139" y="46"/>
                    <a:pt x="1161" y="41"/>
                    <a:pt x="1184" y="36"/>
                  </a:cubicBezTo>
                  <a:cubicBezTo>
                    <a:pt x="1170" y="42"/>
                    <a:pt x="1155" y="48"/>
                    <a:pt x="1141" y="54"/>
                  </a:cubicBezTo>
                  <a:close/>
                  <a:moveTo>
                    <a:pt x="1134" y="58"/>
                  </a:moveTo>
                  <a:cubicBezTo>
                    <a:pt x="1084" y="81"/>
                    <a:pt x="1036" y="114"/>
                    <a:pt x="990" y="153"/>
                  </a:cubicBezTo>
                  <a:cubicBezTo>
                    <a:pt x="955" y="149"/>
                    <a:pt x="924" y="144"/>
                    <a:pt x="898" y="138"/>
                  </a:cubicBezTo>
                  <a:cubicBezTo>
                    <a:pt x="964" y="102"/>
                    <a:pt x="1034" y="74"/>
                    <a:pt x="1106" y="54"/>
                  </a:cubicBezTo>
                  <a:cubicBezTo>
                    <a:pt x="1115" y="55"/>
                    <a:pt x="1124" y="57"/>
                    <a:pt x="1134" y="58"/>
                  </a:cubicBezTo>
                  <a:close/>
                  <a:moveTo>
                    <a:pt x="1142" y="58"/>
                  </a:moveTo>
                  <a:cubicBezTo>
                    <a:pt x="1154" y="59"/>
                    <a:pt x="1168" y="60"/>
                    <a:pt x="1181" y="61"/>
                  </a:cubicBezTo>
                  <a:cubicBezTo>
                    <a:pt x="1163" y="87"/>
                    <a:pt x="1145" y="121"/>
                    <a:pt x="1128" y="164"/>
                  </a:cubicBezTo>
                  <a:cubicBezTo>
                    <a:pt x="1081" y="162"/>
                    <a:pt x="1036" y="159"/>
                    <a:pt x="995" y="154"/>
                  </a:cubicBezTo>
                  <a:cubicBezTo>
                    <a:pt x="1042" y="114"/>
                    <a:pt x="1091" y="82"/>
                    <a:pt x="1142" y="58"/>
                  </a:cubicBezTo>
                  <a:close/>
                  <a:moveTo>
                    <a:pt x="1186" y="61"/>
                  </a:moveTo>
                  <a:cubicBezTo>
                    <a:pt x="1193" y="61"/>
                    <a:pt x="1201" y="61"/>
                    <a:pt x="1208" y="61"/>
                  </a:cubicBezTo>
                  <a:cubicBezTo>
                    <a:pt x="1216" y="61"/>
                    <a:pt x="1224" y="61"/>
                    <a:pt x="1231" y="61"/>
                  </a:cubicBezTo>
                  <a:cubicBezTo>
                    <a:pt x="1249" y="87"/>
                    <a:pt x="1267" y="122"/>
                    <a:pt x="1284" y="164"/>
                  </a:cubicBezTo>
                  <a:cubicBezTo>
                    <a:pt x="1260" y="165"/>
                    <a:pt x="1234" y="165"/>
                    <a:pt x="1208" y="165"/>
                  </a:cubicBezTo>
                  <a:cubicBezTo>
                    <a:pt x="1182" y="165"/>
                    <a:pt x="1157" y="165"/>
                    <a:pt x="1132" y="164"/>
                  </a:cubicBezTo>
                  <a:cubicBezTo>
                    <a:pt x="1149" y="122"/>
                    <a:pt x="1167" y="87"/>
                    <a:pt x="1186" y="61"/>
                  </a:cubicBezTo>
                  <a:close/>
                  <a:moveTo>
                    <a:pt x="1236" y="61"/>
                  </a:moveTo>
                  <a:cubicBezTo>
                    <a:pt x="1249" y="60"/>
                    <a:pt x="1262" y="59"/>
                    <a:pt x="1275" y="58"/>
                  </a:cubicBezTo>
                  <a:cubicBezTo>
                    <a:pt x="1325" y="82"/>
                    <a:pt x="1375" y="114"/>
                    <a:pt x="1422" y="154"/>
                  </a:cubicBezTo>
                  <a:cubicBezTo>
                    <a:pt x="1381" y="159"/>
                    <a:pt x="1336" y="162"/>
                    <a:pt x="1288" y="164"/>
                  </a:cubicBezTo>
                  <a:cubicBezTo>
                    <a:pt x="1271" y="121"/>
                    <a:pt x="1254" y="87"/>
                    <a:pt x="1236" y="61"/>
                  </a:cubicBezTo>
                  <a:close/>
                  <a:moveTo>
                    <a:pt x="1283" y="58"/>
                  </a:moveTo>
                  <a:cubicBezTo>
                    <a:pt x="1293" y="57"/>
                    <a:pt x="1302" y="55"/>
                    <a:pt x="1310" y="54"/>
                  </a:cubicBezTo>
                  <a:cubicBezTo>
                    <a:pt x="1383" y="74"/>
                    <a:pt x="1452" y="102"/>
                    <a:pt x="1519" y="138"/>
                  </a:cubicBezTo>
                  <a:cubicBezTo>
                    <a:pt x="1493" y="144"/>
                    <a:pt x="1461" y="149"/>
                    <a:pt x="1427" y="153"/>
                  </a:cubicBezTo>
                  <a:cubicBezTo>
                    <a:pt x="1381" y="114"/>
                    <a:pt x="1332" y="81"/>
                    <a:pt x="1283" y="58"/>
                  </a:cubicBezTo>
                  <a:close/>
                  <a:moveTo>
                    <a:pt x="1320" y="52"/>
                  </a:moveTo>
                  <a:cubicBezTo>
                    <a:pt x="1328" y="51"/>
                    <a:pt x="1335" y="49"/>
                    <a:pt x="1341" y="47"/>
                  </a:cubicBezTo>
                  <a:cubicBezTo>
                    <a:pt x="1426" y="62"/>
                    <a:pt x="1509" y="85"/>
                    <a:pt x="1588" y="117"/>
                  </a:cubicBezTo>
                  <a:cubicBezTo>
                    <a:pt x="1573" y="124"/>
                    <a:pt x="1552" y="131"/>
                    <a:pt x="1526" y="137"/>
                  </a:cubicBezTo>
                  <a:cubicBezTo>
                    <a:pt x="1459" y="100"/>
                    <a:pt x="1390" y="72"/>
                    <a:pt x="1320" y="52"/>
                  </a:cubicBezTo>
                  <a:close/>
                  <a:moveTo>
                    <a:pt x="1311" y="50"/>
                  </a:moveTo>
                  <a:cubicBezTo>
                    <a:pt x="1290" y="44"/>
                    <a:pt x="1270" y="40"/>
                    <a:pt x="1249" y="36"/>
                  </a:cubicBezTo>
                  <a:cubicBezTo>
                    <a:pt x="1277" y="38"/>
                    <a:pt x="1304" y="41"/>
                    <a:pt x="1331" y="46"/>
                  </a:cubicBezTo>
                  <a:cubicBezTo>
                    <a:pt x="1325" y="47"/>
                    <a:pt x="1318" y="49"/>
                    <a:pt x="1311" y="50"/>
                  </a:cubicBezTo>
                  <a:close/>
                  <a:moveTo>
                    <a:pt x="1280" y="35"/>
                  </a:moveTo>
                  <a:cubicBezTo>
                    <a:pt x="1303" y="36"/>
                    <a:pt x="1326" y="38"/>
                    <a:pt x="1348" y="40"/>
                  </a:cubicBezTo>
                  <a:cubicBezTo>
                    <a:pt x="1346" y="41"/>
                    <a:pt x="1343" y="42"/>
                    <a:pt x="1340" y="43"/>
                  </a:cubicBezTo>
                  <a:cubicBezTo>
                    <a:pt x="1320" y="40"/>
                    <a:pt x="1300" y="37"/>
                    <a:pt x="1280" y="35"/>
                  </a:cubicBezTo>
                  <a:close/>
                  <a:moveTo>
                    <a:pt x="1168" y="36"/>
                  </a:moveTo>
                  <a:cubicBezTo>
                    <a:pt x="1147" y="40"/>
                    <a:pt x="1127" y="44"/>
                    <a:pt x="1106" y="50"/>
                  </a:cubicBezTo>
                  <a:cubicBezTo>
                    <a:pt x="1098" y="49"/>
                    <a:pt x="1092" y="47"/>
                    <a:pt x="1086" y="46"/>
                  </a:cubicBezTo>
                  <a:cubicBezTo>
                    <a:pt x="1113" y="41"/>
                    <a:pt x="1140" y="38"/>
                    <a:pt x="1168" y="36"/>
                  </a:cubicBezTo>
                  <a:close/>
                  <a:moveTo>
                    <a:pt x="1076" y="43"/>
                  </a:moveTo>
                  <a:cubicBezTo>
                    <a:pt x="1073" y="42"/>
                    <a:pt x="1071" y="41"/>
                    <a:pt x="1068" y="40"/>
                  </a:cubicBezTo>
                  <a:cubicBezTo>
                    <a:pt x="1091" y="38"/>
                    <a:pt x="1114" y="36"/>
                    <a:pt x="1137" y="35"/>
                  </a:cubicBezTo>
                  <a:cubicBezTo>
                    <a:pt x="1116" y="37"/>
                    <a:pt x="1096" y="40"/>
                    <a:pt x="1076" y="43"/>
                  </a:cubicBezTo>
                  <a:close/>
                  <a:moveTo>
                    <a:pt x="1097" y="52"/>
                  </a:moveTo>
                  <a:cubicBezTo>
                    <a:pt x="1026" y="72"/>
                    <a:pt x="957" y="100"/>
                    <a:pt x="891" y="137"/>
                  </a:cubicBezTo>
                  <a:cubicBezTo>
                    <a:pt x="865" y="131"/>
                    <a:pt x="843" y="124"/>
                    <a:pt x="829" y="117"/>
                  </a:cubicBezTo>
                  <a:cubicBezTo>
                    <a:pt x="908" y="85"/>
                    <a:pt x="991" y="62"/>
                    <a:pt x="1076" y="47"/>
                  </a:cubicBezTo>
                  <a:cubicBezTo>
                    <a:pt x="1082" y="49"/>
                    <a:pt x="1089" y="51"/>
                    <a:pt x="1097" y="52"/>
                  </a:cubicBezTo>
                  <a:close/>
                  <a:moveTo>
                    <a:pt x="886" y="140"/>
                  </a:moveTo>
                  <a:cubicBezTo>
                    <a:pt x="813" y="180"/>
                    <a:pt x="743" y="230"/>
                    <a:pt x="678" y="289"/>
                  </a:cubicBezTo>
                  <a:cubicBezTo>
                    <a:pt x="634" y="277"/>
                    <a:pt x="600" y="265"/>
                    <a:pt x="578" y="252"/>
                  </a:cubicBezTo>
                  <a:cubicBezTo>
                    <a:pt x="655" y="198"/>
                    <a:pt x="738" y="153"/>
                    <a:pt x="824" y="119"/>
                  </a:cubicBezTo>
                  <a:cubicBezTo>
                    <a:pt x="838" y="126"/>
                    <a:pt x="859" y="134"/>
                    <a:pt x="886" y="140"/>
                  </a:cubicBezTo>
                  <a:close/>
                  <a:moveTo>
                    <a:pt x="892" y="141"/>
                  </a:moveTo>
                  <a:cubicBezTo>
                    <a:pt x="918" y="147"/>
                    <a:pt x="950" y="153"/>
                    <a:pt x="985" y="157"/>
                  </a:cubicBezTo>
                  <a:cubicBezTo>
                    <a:pt x="934" y="202"/>
                    <a:pt x="885" y="256"/>
                    <a:pt x="839" y="317"/>
                  </a:cubicBezTo>
                  <a:cubicBezTo>
                    <a:pt x="804" y="313"/>
                    <a:pt x="771" y="308"/>
                    <a:pt x="741" y="302"/>
                  </a:cubicBezTo>
                  <a:cubicBezTo>
                    <a:pt x="720" y="298"/>
                    <a:pt x="701" y="294"/>
                    <a:pt x="684" y="290"/>
                  </a:cubicBezTo>
                  <a:cubicBezTo>
                    <a:pt x="749" y="232"/>
                    <a:pt x="818" y="182"/>
                    <a:pt x="892" y="141"/>
                  </a:cubicBezTo>
                  <a:close/>
                  <a:moveTo>
                    <a:pt x="991" y="158"/>
                  </a:moveTo>
                  <a:cubicBezTo>
                    <a:pt x="1031" y="163"/>
                    <a:pt x="1077" y="166"/>
                    <a:pt x="1127" y="168"/>
                  </a:cubicBezTo>
                  <a:cubicBezTo>
                    <a:pt x="1108" y="214"/>
                    <a:pt x="1090" y="270"/>
                    <a:pt x="1073" y="335"/>
                  </a:cubicBezTo>
                  <a:cubicBezTo>
                    <a:pt x="991" y="332"/>
                    <a:pt x="913" y="326"/>
                    <a:pt x="844" y="318"/>
                  </a:cubicBezTo>
                  <a:cubicBezTo>
                    <a:pt x="890" y="256"/>
                    <a:pt x="939" y="202"/>
                    <a:pt x="991" y="158"/>
                  </a:cubicBezTo>
                  <a:close/>
                  <a:moveTo>
                    <a:pt x="1072" y="339"/>
                  </a:moveTo>
                  <a:cubicBezTo>
                    <a:pt x="1071" y="344"/>
                    <a:pt x="1069" y="350"/>
                    <a:pt x="1068" y="355"/>
                  </a:cubicBezTo>
                  <a:cubicBezTo>
                    <a:pt x="1047" y="436"/>
                    <a:pt x="1029" y="527"/>
                    <a:pt x="1013" y="625"/>
                  </a:cubicBezTo>
                  <a:cubicBezTo>
                    <a:pt x="892" y="620"/>
                    <a:pt x="780" y="611"/>
                    <a:pt x="682" y="598"/>
                  </a:cubicBezTo>
                  <a:cubicBezTo>
                    <a:pt x="728" y="495"/>
                    <a:pt x="781" y="402"/>
                    <a:pt x="841" y="322"/>
                  </a:cubicBezTo>
                  <a:cubicBezTo>
                    <a:pt x="910" y="330"/>
                    <a:pt x="988" y="336"/>
                    <a:pt x="1072" y="339"/>
                  </a:cubicBezTo>
                  <a:close/>
                  <a:moveTo>
                    <a:pt x="1208" y="338"/>
                  </a:moveTo>
                  <a:cubicBezTo>
                    <a:pt x="1164" y="338"/>
                    <a:pt x="1120" y="337"/>
                    <a:pt x="1077" y="335"/>
                  </a:cubicBezTo>
                  <a:cubicBezTo>
                    <a:pt x="1094" y="271"/>
                    <a:pt x="1112" y="215"/>
                    <a:pt x="1131" y="168"/>
                  </a:cubicBezTo>
                  <a:cubicBezTo>
                    <a:pt x="1156" y="169"/>
                    <a:pt x="1182" y="169"/>
                    <a:pt x="1208" y="169"/>
                  </a:cubicBezTo>
                  <a:cubicBezTo>
                    <a:pt x="1235" y="169"/>
                    <a:pt x="1261" y="169"/>
                    <a:pt x="1286" y="168"/>
                  </a:cubicBezTo>
                  <a:cubicBezTo>
                    <a:pt x="1305" y="215"/>
                    <a:pt x="1323" y="271"/>
                    <a:pt x="1340" y="335"/>
                  </a:cubicBezTo>
                  <a:cubicBezTo>
                    <a:pt x="1297" y="337"/>
                    <a:pt x="1253" y="338"/>
                    <a:pt x="1208" y="338"/>
                  </a:cubicBezTo>
                  <a:close/>
                  <a:moveTo>
                    <a:pt x="1290" y="168"/>
                  </a:moveTo>
                  <a:cubicBezTo>
                    <a:pt x="1339" y="166"/>
                    <a:pt x="1385" y="163"/>
                    <a:pt x="1426" y="158"/>
                  </a:cubicBezTo>
                  <a:cubicBezTo>
                    <a:pt x="1478" y="202"/>
                    <a:pt x="1527" y="256"/>
                    <a:pt x="1573" y="318"/>
                  </a:cubicBezTo>
                  <a:cubicBezTo>
                    <a:pt x="1503" y="326"/>
                    <a:pt x="1426" y="332"/>
                    <a:pt x="1344" y="335"/>
                  </a:cubicBezTo>
                  <a:cubicBezTo>
                    <a:pt x="1327" y="270"/>
                    <a:pt x="1309" y="214"/>
                    <a:pt x="1290" y="168"/>
                  </a:cubicBezTo>
                  <a:close/>
                  <a:moveTo>
                    <a:pt x="1431" y="157"/>
                  </a:moveTo>
                  <a:cubicBezTo>
                    <a:pt x="1467" y="153"/>
                    <a:pt x="1498" y="147"/>
                    <a:pt x="1525" y="141"/>
                  </a:cubicBezTo>
                  <a:cubicBezTo>
                    <a:pt x="1598" y="182"/>
                    <a:pt x="1668" y="232"/>
                    <a:pt x="1733" y="290"/>
                  </a:cubicBezTo>
                  <a:cubicBezTo>
                    <a:pt x="1715" y="294"/>
                    <a:pt x="1696" y="298"/>
                    <a:pt x="1676" y="302"/>
                  </a:cubicBezTo>
                  <a:cubicBezTo>
                    <a:pt x="1645" y="308"/>
                    <a:pt x="1612" y="313"/>
                    <a:pt x="1577" y="317"/>
                  </a:cubicBezTo>
                  <a:cubicBezTo>
                    <a:pt x="1532" y="256"/>
                    <a:pt x="1483" y="202"/>
                    <a:pt x="1431" y="157"/>
                  </a:cubicBezTo>
                  <a:close/>
                  <a:moveTo>
                    <a:pt x="1531" y="140"/>
                  </a:moveTo>
                  <a:cubicBezTo>
                    <a:pt x="1557" y="134"/>
                    <a:pt x="1578" y="126"/>
                    <a:pt x="1593" y="119"/>
                  </a:cubicBezTo>
                  <a:cubicBezTo>
                    <a:pt x="1679" y="153"/>
                    <a:pt x="1761" y="198"/>
                    <a:pt x="1838" y="252"/>
                  </a:cubicBezTo>
                  <a:cubicBezTo>
                    <a:pt x="1816" y="265"/>
                    <a:pt x="1783" y="277"/>
                    <a:pt x="1738" y="289"/>
                  </a:cubicBezTo>
                  <a:cubicBezTo>
                    <a:pt x="1673" y="230"/>
                    <a:pt x="1604" y="180"/>
                    <a:pt x="1531" y="140"/>
                  </a:cubicBezTo>
                  <a:close/>
                  <a:moveTo>
                    <a:pt x="1597" y="116"/>
                  </a:moveTo>
                  <a:cubicBezTo>
                    <a:pt x="1605" y="111"/>
                    <a:pt x="1611" y="106"/>
                    <a:pt x="1614" y="101"/>
                  </a:cubicBezTo>
                  <a:cubicBezTo>
                    <a:pt x="1703" y="132"/>
                    <a:pt x="1788" y="173"/>
                    <a:pt x="1867" y="224"/>
                  </a:cubicBezTo>
                  <a:cubicBezTo>
                    <a:pt x="1864" y="233"/>
                    <a:pt x="1856" y="241"/>
                    <a:pt x="1842" y="250"/>
                  </a:cubicBezTo>
                  <a:cubicBezTo>
                    <a:pt x="1765" y="196"/>
                    <a:pt x="1683" y="151"/>
                    <a:pt x="1597" y="116"/>
                  </a:cubicBezTo>
                  <a:close/>
                  <a:moveTo>
                    <a:pt x="1593" y="114"/>
                  </a:moveTo>
                  <a:cubicBezTo>
                    <a:pt x="1514" y="83"/>
                    <a:pt x="1432" y="59"/>
                    <a:pt x="1349" y="45"/>
                  </a:cubicBezTo>
                  <a:cubicBezTo>
                    <a:pt x="1351" y="43"/>
                    <a:pt x="1354" y="42"/>
                    <a:pt x="1356" y="41"/>
                  </a:cubicBezTo>
                  <a:cubicBezTo>
                    <a:pt x="1443" y="52"/>
                    <a:pt x="1529" y="71"/>
                    <a:pt x="1611" y="99"/>
                  </a:cubicBezTo>
                  <a:cubicBezTo>
                    <a:pt x="1608" y="105"/>
                    <a:pt x="1602" y="109"/>
                    <a:pt x="1593" y="114"/>
                  </a:cubicBezTo>
                  <a:close/>
                  <a:moveTo>
                    <a:pt x="1061" y="41"/>
                  </a:moveTo>
                  <a:cubicBezTo>
                    <a:pt x="1063" y="42"/>
                    <a:pt x="1065" y="43"/>
                    <a:pt x="1068" y="45"/>
                  </a:cubicBezTo>
                  <a:cubicBezTo>
                    <a:pt x="984" y="59"/>
                    <a:pt x="902" y="83"/>
                    <a:pt x="824" y="114"/>
                  </a:cubicBezTo>
                  <a:cubicBezTo>
                    <a:pt x="815" y="109"/>
                    <a:pt x="809" y="105"/>
                    <a:pt x="806" y="99"/>
                  </a:cubicBezTo>
                  <a:cubicBezTo>
                    <a:pt x="888" y="71"/>
                    <a:pt x="974" y="52"/>
                    <a:pt x="1061" y="41"/>
                  </a:cubicBezTo>
                  <a:close/>
                  <a:moveTo>
                    <a:pt x="819" y="116"/>
                  </a:moveTo>
                  <a:cubicBezTo>
                    <a:pt x="734" y="151"/>
                    <a:pt x="651" y="196"/>
                    <a:pt x="575" y="250"/>
                  </a:cubicBezTo>
                  <a:cubicBezTo>
                    <a:pt x="561" y="241"/>
                    <a:pt x="552" y="233"/>
                    <a:pt x="550" y="224"/>
                  </a:cubicBezTo>
                  <a:cubicBezTo>
                    <a:pt x="629" y="173"/>
                    <a:pt x="714" y="132"/>
                    <a:pt x="802" y="101"/>
                  </a:cubicBezTo>
                  <a:cubicBezTo>
                    <a:pt x="805" y="106"/>
                    <a:pt x="811" y="111"/>
                    <a:pt x="819" y="116"/>
                  </a:cubicBezTo>
                  <a:close/>
                  <a:moveTo>
                    <a:pt x="571" y="253"/>
                  </a:moveTo>
                  <a:cubicBezTo>
                    <a:pt x="503" y="301"/>
                    <a:pt x="439" y="357"/>
                    <a:pt x="380" y="419"/>
                  </a:cubicBezTo>
                  <a:cubicBezTo>
                    <a:pt x="355" y="446"/>
                    <a:pt x="331" y="473"/>
                    <a:pt x="309" y="501"/>
                  </a:cubicBezTo>
                  <a:cubicBezTo>
                    <a:pt x="290" y="489"/>
                    <a:pt x="280" y="476"/>
                    <a:pt x="278" y="462"/>
                  </a:cubicBezTo>
                  <a:cubicBezTo>
                    <a:pt x="303" y="433"/>
                    <a:pt x="329" y="404"/>
                    <a:pt x="357" y="377"/>
                  </a:cubicBezTo>
                  <a:cubicBezTo>
                    <a:pt x="415" y="320"/>
                    <a:pt x="479" y="269"/>
                    <a:pt x="546" y="226"/>
                  </a:cubicBezTo>
                  <a:cubicBezTo>
                    <a:pt x="549" y="235"/>
                    <a:pt x="558" y="244"/>
                    <a:pt x="571" y="253"/>
                  </a:cubicBezTo>
                  <a:close/>
                  <a:moveTo>
                    <a:pt x="383" y="422"/>
                  </a:moveTo>
                  <a:cubicBezTo>
                    <a:pt x="442" y="359"/>
                    <a:pt x="506" y="303"/>
                    <a:pt x="575" y="255"/>
                  </a:cubicBezTo>
                  <a:cubicBezTo>
                    <a:pt x="597" y="269"/>
                    <a:pt x="631" y="281"/>
                    <a:pt x="674" y="292"/>
                  </a:cubicBezTo>
                  <a:cubicBezTo>
                    <a:pt x="614" y="347"/>
                    <a:pt x="557" y="409"/>
                    <a:pt x="505" y="479"/>
                  </a:cubicBezTo>
                  <a:cubicBezTo>
                    <a:pt x="486" y="504"/>
                    <a:pt x="468" y="530"/>
                    <a:pt x="451" y="557"/>
                  </a:cubicBezTo>
                  <a:cubicBezTo>
                    <a:pt x="389" y="541"/>
                    <a:pt x="341" y="523"/>
                    <a:pt x="312" y="504"/>
                  </a:cubicBezTo>
                  <a:cubicBezTo>
                    <a:pt x="334" y="476"/>
                    <a:pt x="358" y="448"/>
                    <a:pt x="383" y="422"/>
                  </a:cubicBezTo>
                  <a:close/>
                  <a:moveTo>
                    <a:pt x="680" y="293"/>
                  </a:moveTo>
                  <a:cubicBezTo>
                    <a:pt x="723" y="304"/>
                    <a:pt x="776" y="313"/>
                    <a:pt x="836" y="321"/>
                  </a:cubicBezTo>
                  <a:cubicBezTo>
                    <a:pt x="777" y="402"/>
                    <a:pt x="723" y="495"/>
                    <a:pt x="678" y="598"/>
                  </a:cubicBezTo>
                  <a:cubicBezTo>
                    <a:pt x="592" y="587"/>
                    <a:pt x="517" y="573"/>
                    <a:pt x="455" y="558"/>
                  </a:cubicBezTo>
                  <a:cubicBezTo>
                    <a:pt x="520" y="459"/>
                    <a:pt x="596" y="369"/>
                    <a:pt x="680" y="293"/>
                  </a:cubicBezTo>
                  <a:close/>
                  <a:moveTo>
                    <a:pt x="548" y="582"/>
                  </a:moveTo>
                  <a:cubicBezTo>
                    <a:pt x="588" y="589"/>
                    <a:pt x="631" y="596"/>
                    <a:pt x="676" y="602"/>
                  </a:cubicBezTo>
                  <a:cubicBezTo>
                    <a:pt x="624" y="718"/>
                    <a:pt x="583" y="846"/>
                    <a:pt x="554" y="981"/>
                  </a:cubicBezTo>
                  <a:cubicBezTo>
                    <a:pt x="448" y="968"/>
                    <a:pt x="357" y="951"/>
                    <a:pt x="282" y="931"/>
                  </a:cubicBezTo>
                  <a:cubicBezTo>
                    <a:pt x="322" y="799"/>
                    <a:pt x="381" y="673"/>
                    <a:pt x="453" y="561"/>
                  </a:cubicBezTo>
                  <a:cubicBezTo>
                    <a:pt x="482" y="568"/>
                    <a:pt x="513" y="575"/>
                    <a:pt x="548" y="582"/>
                  </a:cubicBezTo>
                  <a:close/>
                  <a:moveTo>
                    <a:pt x="680" y="602"/>
                  </a:moveTo>
                  <a:cubicBezTo>
                    <a:pt x="781" y="615"/>
                    <a:pt x="893" y="624"/>
                    <a:pt x="1013" y="629"/>
                  </a:cubicBezTo>
                  <a:cubicBezTo>
                    <a:pt x="994" y="748"/>
                    <a:pt x="978" y="879"/>
                    <a:pt x="968" y="1015"/>
                  </a:cubicBezTo>
                  <a:cubicBezTo>
                    <a:pt x="818" y="1009"/>
                    <a:pt x="679" y="997"/>
                    <a:pt x="558" y="982"/>
                  </a:cubicBezTo>
                  <a:cubicBezTo>
                    <a:pt x="587" y="847"/>
                    <a:pt x="628" y="718"/>
                    <a:pt x="680" y="602"/>
                  </a:cubicBezTo>
                  <a:close/>
                  <a:moveTo>
                    <a:pt x="967" y="1019"/>
                  </a:moveTo>
                  <a:cubicBezTo>
                    <a:pt x="962" y="1081"/>
                    <a:pt x="959" y="1143"/>
                    <a:pt x="956" y="1207"/>
                  </a:cubicBezTo>
                  <a:cubicBezTo>
                    <a:pt x="952" y="1280"/>
                    <a:pt x="950" y="1353"/>
                    <a:pt x="950" y="1424"/>
                  </a:cubicBezTo>
                  <a:cubicBezTo>
                    <a:pt x="789" y="1418"/>
                    <a:pt x="641" y="1405"/>
                    <a:pt x="511" y="1388"/>
                  </a:cubicBezTo>
                  <a:cubicBezTo>
                    <a:pt x="511" y="1379"/>
                    <a:pt x="511" y="1370"/>
                    <a:pt x="512" y="1361"/>
                  </a:cubicBezTo>
                  <a:cubicBezTo>
                    <a:pt x="515" y="1233"/>
                    <a:pt x="531" y="1106"/>
                    <a:pt x="557" y="986"/>
                  </a:cubicBezTo>
                  <a:cubicBezTo>
                    <a:pt x="681" y="1002"/>
                    <a:pt x="820" y="1013"/>
                    <a:pt x="967" y="1019"/>
                  </a:cubicBezTo>
                  <a:close/>
                  <a:moveTo>
                    <a:pt x="962" y="1813"/>
                  </a:moveTo>
                  <a:cubicBezTo>
                    <a:pt x="966" y="1867"/>
                    <a:pt x="971" y="1920"/>
                    <a:pt x="978" y="1970"/>
                  </a:cubicBezTo>
                  <a:cubicBezTo>
                    <a:pt x="985" y="2026"/>
                    <a:pt x="993" y="2078"/>
                    <a:pt x="1002" y="2125"/>
                  </a:cubicBezTo>
                  <a:cubicBezTo>
                    <a:pt x="876" y="2120"/>
                    <a:pt x="759" y="2109"/>
                    <a:pt x="657" y="2095"/>
                  </a:cubicBezTo>
                  <a:cubicBezTo>
                    <a:pt x="653" y="2088"/>
                    <a:pt x="649" y="2081"/>
                    <a:pt x="646" y="2074"/>
                  </a:cubicBezTo>
                  <a:cubicBezTo>
                    <a:pt x="602" y="1988"/>
                    <a:pt x="569" y="1887"/>
                    <a:pt x="546" y="1778"/>
                  </a:cubicBezTo>
                  <a:cubicBezTo>
                    <a:pt x="671" y="1795"/>
                    <a:pt x="812" y="1806"/>
                    <a:pt x="962" y="1813"/>
                  </a:cubicBezTo>
                  <a:close/>
                  <a:moveTo>
                    <a:pt x="966" y="1813"/>
                  </a:moveTo>
                  <a:cubicBezTo>
                    <a:pt x="1045" y="1816"/>
                    <a:pt x="1126" y="1817"/>
                    <a:pt x="1208" y="1817"/>
                  </a:cubicBezTo>
                  <a:cubicBezTo>
                    <a:pt x="1290" y="1817"/>
                    <a:pt x="1372" y="1816"/>
                    <a:pt x="1450" y="1813"/>
                  </a:cubicBezTo>
                  <a:cubicBezTo>
                    <a:pt x="1441" y="1931"/>
                    <a:pt x="1428" y="2036"/>
                    <a:pt x="1410" y="2125"/>
                  </a:cubicBezTo>
                  <a:cubicBezTo>
                    <a:pt x="1345" y="2128"/>
                    <a:pt x="1277" y="2129"/>
                    <a:pt x="1208" y="2129"/>
                  </a:cubicBezTo>
                  <a:cubicBezTo>
                    <a:pt x="1139" y="2129"/>
                    <a:pt x="1072" y="2128"/>
                    <a:pt x="1007" y="2125"/>
                  </a:cubicBezTo>
                  <a:cubicBezTo>
                    <a:pt x="989" y="2036"/>
                    <a:pt x="975" y="1931"/>
                    <a:pt x="966" y="1813"/>
                  </a:cubicBezTo>
                  <a:close/>
                  <a:moveTo>
                    <a:pt x="1208" y="1813"/>
                  </a:moveTo>
                  <a:cubicBezTo>
                    <a:pt x="1125" y="1813"/>
                    <a:pt x="1044" y="1812"/>
                    <a:pt x="966" y="1809"/>
                  </a:cubicBezTo>
                  <a:cubicBezTo>
                    <a:pt x="957" y="1692"/>
                    <a:pt x="953" y="1564"/>
                    <a:pt x="954" y="1428"/>
                  </a:cubicBezTo>
                  <a:cubicBezTo>
                    <a:pt x="1037" y="1432"/>
                    <a:pt x="1122" y="1433"/>
                    <a:pt x="1208" y="1433"/>
                  </a:cubicBezTo>
                  <a:cubicBezTo>
                    <a:pt x="1295" y="1433"/>
                    <a:pt x="1380" y="1432"/>
                    <a:pt x="1463" y="1428"/>
                  </a:cubicBezTo>
                  <a:cubicBezTo>
                    <a:pt x="1464" y="1564"/>
                    <a:pt x="1459" y="1692"/>
                    <a:pt x="1451" y="1809"/>
                  </a:cubicBezTo>
                  <a:cubicBezTo>
                    <a:pt x="1372" y="1812"/>
                    <a:pt x="1291" y="1813"/>
                    <a:pt x="1208" y="1813"/>
                  </a:cubicBezTo>
                  <a:close/>
                  <a:moveTo>
                    <a:pt x="1467" y="1424"/>
                  </a:moveTo>
                  <a:cubicBezTo>
                    <a:pt x="1466" y="1353"/>
                    <a:pt x="1464" y="1280"/>
                    <a:pt x="1461" y="1207"/>
                  </a:cubicBezTo>
                  <a:cubicBezTo>
                    <a:pt x="1458" y="1143"/>
                    <a:pt x="1454" y="1081"/>
                    <a:pt x="1449" y="1019"/>
                  </a:cubicBezTo>
                  <a:cubicBezTo>
                    <a:pt x="1597" y="1013"/>
                    <a:pt x="1736" y="1002"/>
                    <a:pt x="1860" y="986"/>
                  </a:cubicBezTo>
                  <a:cubicBezTo>
                    <a:pt x="1886" y="1106"/>
                    <a:pt x="1901" y="1233"/>
                    <a:pt x="1905" y="1361"/>
                  </a:cubicBezTo>
                  <a:cubicBezTo>
                    <a:pt x="1905" y="1370"/>
                    <a:pt x="1906" y="1379"/>
                    <a:pt x="1906" y="1388"/>
                  </a:cubicBezTo>
                  <a:cubicBezTo>
                    <a:pt x="1776" y="1405"/>
                    <a:pt x="1627" y="1418"/>
                    <a:pt x="1467" y="1424"/>
                  </a:cubicBezTo>
                  <a:close/>
                  <a:moveTo>
                    <a:pt x="1449" y="1015"/>
                  </a:moveTo>
                  <a:cubicBezTo>
                    <a:pt x="1438" y="879"/>
                    <a:pt x="1423" y="748"/>
                    <a:pt x="1404" y="629"/>
                  </a:cubicBezTo>
                  <a:cubicBezTo>
                    <a:pt x="1523" y="624"/>
                    <a:pt x="1636" y="615"/>
                    <a:pt x="1737" y="602"/>
                  </a:cubicBezTo>
                  <a:cubicBezTo>
                    <a:pt x="1788" y="718"/>
                    <a:pt x="1830" y="847"/>
                    <a:pt x="1859" y="982"/>
                  </a:cubicBezTo>
                  <a:cubicBezTo>
                    <a:pt x="1738" y="997"/>
                    <a:pt x="1599" y="1009"/>
                    <a:pt x="1449" y="1015"/>
                  </a:cubicBezTo>
                  <a:close/>
                  <a:moveTo>
                    <a:pt x="1403" y="625"/>
                  </a:moveTo>
                  <a:cubicBezTo>
                    <a:pt x="1388" y="527"/>
                    <a:pt x="1369" y="436"/>
                    <a:pt x="1349" y="355"/>
                  </a:cubicBezTo>
                  <a:cubicBezTo>
                    <a:pt x="1347" y="350"/>
                    <a:pt x="1346" y="344"/>
                    <a:pt x="1345" y="339"/>
                  </a:cubicBezTo>
                  <a:cubicBezTo>
                    <a:pt x="1429" y="336"/>
                    <a:pt x="1507" y="330"/>
                    <a:pt x="1576" y="322"/>
                  </a:cubicBezTo>
                  <a:cubicBezTo>
                    <a:pt x="1635" y="402"/>
                    <a:pt x="1689" y="495"/>
                    <a:pt x="1735" y="598"/>
                  </a:cubicBezTo>
                  <a:cubicBezTo>
                    <a:pt x="1637" y="611"/>
                    <a:pt x="1524" y="620"/>
                    <a:pt x="1403" y="625"/>
                  </a:cubicBezTo>
                  <a:close/>
                  <a:moveTo>
                    <a:pt x="1580" y="321"/>
                  </a:moveTo>
                  <a:cubicBezTo>
                    <a:pt x="1640" y="313"/>
                    <a:pt x="1693" y="304"/>
                    <a:pt x="1737" y="293"/>
                  </a:cubicBezTo>
                  <a:cubicBezTo>
                    <a:pt x="1821" y="369"/>
                    <a:pt x="1897" y="459"/>
                    <a:pt x="1961" y="558"/>
                  </a:cubicBezTo>
                  <a:cubicBezTo>
                    <a:pt x="1900" y="573"/>
                    <a:pt x="1825" y="587"/>
                    <a:pt x="1739" y="598"/>
                  </a:cubicBezTo>
                  <a:cubicBezTo>
                    <a:pt x="1693" y="495"/>
                    <a:pt x="1640" y="402"/>
                    <a:pt x="1580" y="321"/>
                  </a:cubicBezTo>
                  <a:close/>
                  <a:moveTo>
                    <a:pt x="1912" y="479"/>
                  </a:moveTo>
                  <a:cubicBezTo>
                    <a:pt x="1860" y="409"/>
                    <a:pt x="1803" y="347"/>
                    <a:pt x="1742" y="292"/>
                  </a:cubicBezTo>
                  <a:cubicBezTo>
                    <a:pt x="1786" y="281"/>
                    <a:pt x="1820" y="269"/>
                    <a:pt x="1842" y="255"/>
                  </a:cubicBezTo>
                  <a:cubicBezTo>
                    <a:pt x="1911" y="303"/>
                    <a:pt x="1975" y="359"/>
                    <a:pt x="2034" y="422"/>
                  </a:cubicBezTo>
                  <a:cubicBezTo>
                    <a:pt x="2059" y="448"/>
                    <a:pt x="2082" y="476"/>
                    <a:pt x="2105" y="504"/>
                  </a:cubicBezTo>
                  <a:cubicBezTo>
                    <a:pt x="2075" y="523"/>
                    <a:pt x="2028" y="541"/>
                    <a:pt x="1966" y="557"/>
                  </a:cubicBezTo>
                  <a:cubicBezTo>
                    <a:pt x="1949" y="530"/>
                    <a:pt x="1931" y="504"/>
                    <a:pt x="1912" y="479"/>
                  </a:cubicBezTo>
                  <a:close/>
                  <a:moveTo>
                    <a:pt x="2037" y="419"/>
                  </a:moveTo>
                  <a:cubicBezTo>
                    <a:pt x="1978" y="357"/>
                    <a:pt x="1914" y="301"/>
                    <a:pt x="1846" y="253"/>
                  </a:cubicBezTo>
                  <a:cubicBezTo>
                    <a:pt x="1859" y="244"/>
                    <a:pt x="1867" y="235"/>
                    <a:pt x="1871" y="226"/>
                  </a:cubicBezTo>
                  <a:cubicBezTo>
                    <a:pt x="1938" y="269"/>
                    <a:pt x="2001" y="320"/>
                    <a:pt x="2060" y="377"/>
                  </a:cubicBezTo>
                  <a:cubicBezTo>
                    <a:pt x="2088" y="404"/>
                    <a:pt x="2114" y="433"/>
                    <a:pt x="2139" y="462"/>
                  </a:cubicBezTo>
                  <a:cubicBezTo>
                    <a:pt x="2137" y="476"/>
                    <a:pt x="2126" y="489"/>
                    <a:pt x="2108" y="501"/>
                  </a:cubicBezTo>
                  <a:cubicBezTo>
                    <a:pt x="2086" y="473"/>
                    <a:pt x="2062" y="446"/>
                    <a:pt x="2037" y="419"/>
                  </a:cubicBezTo>
                  <a:close/>
                  <a:moveTo>
                    <a:pt x="1284" y="31"/>
                  </a:moveTo>
                  <a:cubicBezTo>
                    <a:pt x="1309" y="31"/>
                    <a:pt x="1334" y="32"/>
                    <a:pt x="1359" y="34"/>
                  </a:cubicBezTo>
                  <a:cubicBezTo>
                    <a:pt x="1358" y="35"/>
                    <a:pt x="1357" y="36"/>
                    <a:pt x="1355" y="37"/>
                  </a:cubicBezTo>
                  <a:cubicBezTo>
                    <a:pt x="1331" y="34"/>
                    <a:pt x="1308" y="32"/>
                    <a:pt x="1284" y="31"/>
                  </a:cubicBezTo>
                  <a:close/>
                  <a:moveTo>
                    <a:pt x="1243" y="19"/>
                  </a:moveTo>
                  <a:cubicBezTo>
                    <a:pt x="1234" y="22"/>
                    <a:pt x="1224" y="24"/>
                    <a:pt x="1215" y="27"/>
                  </a:cubicBezTo>
                  <a:cubicBezTo>
                    <a:pt x="1229" y="14"/>
                    <a:pt x="1243" y="7"/>
                    <a:pt x="1257" y="5"/>
                  </a:cubicBezTo>
                  <a:cubicBezTo>
                    <a:pt x="1276" y="6"/>
                    <a:pt x="1292" y="8"/>
                    <a:pt x="1306" y="10"/>
                  </a:cubicBezTo>
                  <a:cubicBezTo>
                    <a:pt x="1285" y="12"/>
                    <a:pt x="1264" y="15"/>
                    <a:pt x="1243" y="19"/>
                  </a:cubicBezTo>
                  <a:close/>
                  <a:moveTo>
                    <a:pt x="1111" y="10"/>
                  </a:moveTo>
                  <a:cubicBezTo>
                    <a:pt x="1125" y="8"/>
                    <a:pt x="1141" y="6"/>
                    <a:pt x="1159" y="5"/>
                  </a:cubicBezTo>
                  <a:cubicBezTo>
                    <a:pt x="1173" y="7"/>
                    <a:pt x="1188" y="14"/>
                    <a:pt x="1202" y="27"/>
                  </a:cubicBezTo>
                  <a:cubicBezTo>
                    <a:pt x="1192" y="24"/>
                    <a:pt x="1183" y="22"/>
                    <a:pt x="1174" y="19"/>
                  </a:cubicBezTo>
                  <a:cubicBezTo>
                    <a:pt x="1153" y="15"/>
                    <a:pt x="1132" y="12"/>
                    <a:pt x="1111" y="10"/>
                  </a:cubicBezTo>
                  <a:close/>
                  <a:moveTo>
                    <a:pt x="1133" y="31"/>
                  </a:moveTo>
                  <a:cubicBezTo>
                    <a:pt x="1109" y="32"/>
                    <a:pt x="1085" y="34"/>
                    <a:pt x="1062" y="37"/>
                  </a:cubicBezTo>
                  <a:cubicBezTo>
                    <a:pt x="1060" y="36"/>
                    <a:pt x="1059" y="35"/>
                    <a:pt x="1058" y="34"/>
                  </a:cubicBezTo>
                  <a:cubicBezTo>
                    <a:pt x="1083" y="32"/>
                    <a:pt x="1108" y="31"/>
                    <a:pt x="1133" y="31"/>
                  </a:cubicBezTo>
                  <a:close/>
                  <a:moveTo>
                    <a:pt x="274" y="466"/>
                  </a:moveTo>
                  <a:cubicBezTo>
                    <a:pt x="278" y="479"/>
                    <a:pt x="289" y="492"/>
                    <a:pt x="306" y="504"/>
                  </a:cubicBezTo>
                  <a:cubicBezTo>
                    <a:pt x="220" y="613"/>
                    <a:pt x="153" y="734"/>
                    <a:pt x="108" y="862"/>
                  </a:cubicBezTo>
                  <a:cubicBezTo>
                    <a:pt x="86" y="846"/>
                    <a:pt x="75" y="829"/>
                    <a:pt x="74" y="813"/>
                  </a:cubicBezTo>
                  <a:cubicBezTo>
                    <a:pt x="120" y="687"/>
                    <a:pt x="187" y="571"/>
                    <a:pt x="274" y="466"/>
                  </a:cubicBezTo>
                  <a:close/>
                  <a:moveTo>
                    <a:pt x="310" y="506"/>
                  </a:moveTo>
                  <a:cubicBezTo>
                    <a:pt x="339" y="526"/>
                    <a:pt x="386" y="544"/>
                    <a:pt x="449" y="560"/>
                  </a:cubicBezTo>
                  <a:cubicBezTo>
                    <a:pt x="375" y="675"/>
                    <a:pt x="317" y="799"/>
                    <a:pt x="278" y="930"/>
                  </a:cubicBezTo>
                  <a:cubicBezTo>
                    <a:pt x="203" y="910"/>
                    <a:pt x="146" y="888"/>
                    <a:pt x="111" y="864"/>
                  </a:cubicBezTo>
                  <a:cubicBezTo>
                    <a:pt x="157" y="736"/>
                    <a:pt x="223" y="615"/>
                    <a:pt x="310" y="506"/>
                  </a:cubicBezTo>
                  <a:close/>
                  <a:moveTo>
                    <a:pt x="277" y="934"/>
                  </a:moveTo>
                  <a:cubicBezTo>
                    <a:pt x="238" y="1063"/>
                    <a:pt x="217" y="1197"/>
                    <a:pt x="214" y="1333"/>
                  </a:cubicBezTo>
                  <a:cubicBezTo>
                    <a:pt x="135" y="1311"/>
                    <a:pt x="76" y="1288"/>
                    <a:pt x="41" y="1262"/>
                  </a:cubicBezTo>
                  <a:cubicBezTo>
                    <a:pt x="42" y="1127"/>
                    <a:pt x="66" y="994"/>
                    <a:pt x="110" y="867"/>
                  </a:cubicBezTo>
                  <a:cubicBezTo>
                    <a:pt x="144" y="891"/>
                    <a:pt x="201" y="914"/>
                    <a:pt x="277" y="934"/>
                  </a:cubicBezTo>
                  <a:close/>
                  <a:moveTo>
                    <a:pt x="281" y="935"/>
                  </a:moveTo>
                  <a:cubicBezTo>
                    <a:pt x="318" y="944"/>
                    <a:pt x="359" y="953"/>
                    <a:pt x="404" y="962"/>
                  </a:cubicBezTo>
                  <a:cubicBezTo>
                    <a:pt x="451" y="970"/>
                    <a:pt x="500" y="978"/>
                    <a:pt x="553" y="985"/>
                  </a:cubicBezTo>
                  <a:cubicBezTo>
                    <a:pt x="527" y="1106"/>
                    <a:pt x="511" y="1232"/>
                    <a:pt x="508" y="1361"/>
                  </a:cubicBezTo>
                  <a:cubicBezTo>
                    <a:pt x="507" y="1370"/>
                    <a:pt x="507" y="1379"/>
                    <a:pt x="507" y="1388"/>
                  </a:cubicBezTo>
                  <a:cubicBezTo>
                    <a:pt x="395" y="1373"/>
                    <a:pt x="297" y="1355"/>
                    <a:pt x="218" y="1334"/>
                  </a:cubicBezTo>
                  <a:cubicBezTo>
                    <a:pt x="220" y="1197"/>
                    <a:pt x="242" y="1062"/>
                    <a:pt x="281" y="935"/>
                  </a:cubicBezTo>
                  <a:close/>
                  <a:moveTo>
                    <a:pt x="431" y="1760"/>
                  </a:moveTo>
                  <a:cubicBezTo>
                    <a:pt x="466" y="1767"/>
                    <a:pt x="503" y="1772"/>
                    <a:pt x="542" y="1777"/>
                  </a:cubicBezTo>
                  <a:cubicBezTo>
                    <a:pt x="565" y="1888"/>
                    <a:pt x="598" y="1989"/>
                    <a:pt x="642" y="2076"/>
                  </a:cubicBezTo>
                  <a:cubicBezTo>
                    <a:pt x="645" y="2082"/>
                    <a:pt x="649" y="2089"/>
                    <a:pt x="652" y="2095"/>
                  </a:cubicBezTo>
                  <a:cubicBezTo>
                    <a:pt x="566" y="2083"/>
                    <a:pt x="490" y="2068"/>
                    <a:pt x="430" y="2051"/>
                  </a:cubicBezTo>
                  <a:cubicBezTo>
                    <a:pt x="419" y="2035"/>
                    <a:pt x="407" y="2019"/>
                    <a:pt x="396" y="2002"/>
                  </a:cubicBezTo>
                  <a:cubicBezTo>
                    <a:pt x="342" y="1918"/>
                    <a:pt x="300" y="1825"/>
                    <a:pt x="270" y="1726"/>
                  </a:cubicBezTo>
                  <a:cubicBezTo>
                    <a:pt x="317" y="1738"/>
                    <a:pt x="370" y="1750"/>
                    <a:pt x="431" y="1760"/>
                  </a:cubicBezTo>
                  <a:close/>
                  <a:moveTo>
                    <a:pt x="655" y="2100"/>
                  </a:moveTo>
                  <a:cubicBezTo>
                    <a:pt x="697" y="2179"/>
                    <a:pt x="748" y="2244"/>
                    <a:pt x="804" y="2293"/>
                  </a:cubicBezTo>
                  <a:cubicBezTo>
                    <a:pt x="743" y="2285"/>
                    <a:pt x="691" y="2274"/>
                    <a:pt x="650" y="2262"/>
                  </a:cubicBezTo>
                  <a:cubicBezTo>
                    <a:pt x="569" y="2209"/>
                    <a:pt x="497" y="2140"/>
                    <a:pt x="435" y="2057"/>
                  </a:cubicBezTo>
                  <a:cubicBezTo>
                    <a:pt x="495" y="2074"/>
                    <a:pt x="569" y="2088"/>
                    <a:pt x="655" y="2100"/>
                  </a:cubicBezTo>
                  <a:close/>
                  <a:moveTo>
                    <a:pt x="660" y="2100"/>
                  </a:moveTo>
                  <a:cubicBezTo>
                    <a:pt x="761" y="2114"/>
                    <a:pt x="877" y="2124"/>
                    <a:pt x="1003" y="2129"/>
                  </a:cubicBezTo>
                  <a:cubicBezTo>
                    <a:pt x="1019" y="2206"/>
                    <a:pt x="1037" y="2269"/>
                    <a:pt x="1058" y="2316"/>
                  </a:cubicBezTo>
                  <a:cubicBezTo>
                    <a:pt x="968" y="2312"/>
                    <a:pt x="884" y="2304"/>
                    <a:pt x="811" y="2294"/>
                  </a:cubicBezTo>
                  <a:cubicBezTo>
                    <a:pt x="754" y="2245"/>
                    <a:pt x="703" y="2180"/>
                    <a:pt x="660" y="2100"/>
                  </a:cubicBezTo>
                  <a:close/>
                  <a:moveTo>
                    <a:pt x="1007" y="2129"/>
                  </a:moveTo>
                  <a:cubicBezTo>
                    <a:pt x="1072" y="2132"/>
                    <a:pt x="1139" y="2133"/>
                    <a:pt x="1208" y="2133"/>
                  </a:cubicBezTo>
                  <a:cubicBezTo>
                    <a:pt x="1277" y="2133"/>
                    <a:pt x="1345" y="2132"/>
                    <a:pt x="1409" y="2129"/>
                  </a:cubicBezTo>
                  <a:cubicBezTo>
                    <a:pt x="1394" y="2206"/>
                    <a:pt x="1376" y="2269"/>
                    <a:pt x="1355" y="2316"/>
                  </a:cubicBezTo>
                  <a:cubicBezTo>
                    <a:pt x="1307" y="2318"/>
                    <a:pt x="1258" y="2319"/>
                    <a:pt x="1208" y="2319"/>
                  </a:cubicBezTo>
                  <a:cubicBezTo>
                    <a:pt x="1158" y="2319"/>
                    <a:pt x="1109" y="2318"/>
                    <a:pt x="1062" y="2316"/>
                  </a:cubicBezTo>
                  <a:cubicBezTo>
                    <a:pt x="1041" y="2269"/>
                    <a:pt x="1023" y="2206"/>
                    <a:pt x="1007" y="2129"/>
                  </a:cubicBezTo>
                  <a:close/>
                  <a:moveTo>
                    <a:pt x="1414" y="2129"/>
                  </a:moveTo>
                  <a:cubicBezTo>
                    <a:pt x="1539" y="2124"/>
                    <a:pt x="1656" y="2114"/>
                    <a:pt x="1757" y="2100"/>
                  </a:cubicBezTo>
                  <a:cubicBezTo>
                    <a:pt x="1714" y="2180"/>
                    <a:pt x="1663" y="2245"/>
                    <a:pt x="1606" y="2294"/>
                  </a:cubicBezTo>
                  <a:cubicBezTo>
                    <a:pt x="1533" y="2305"/>
                    <a:pt x="1449" y="2312"/>
                    <a:pt x="1359" y="2316"/>
                  </a:cubicBezTo>
                  <a:cubicBezTo>
                    <a:pt x="1380" y="2269"/>
                    <a:pt x="1398" y="2206"/>
                    <a:pt x="1414" y="2129"/>
                  </a:cubicBezTo>
                  <a:close/>
                  <a:moveTo>
                    <a:pt x="1414" y="2125"/>
                  </a:moveTo>
                  <a:cubicBezTo>
                    <a:pt x="1424" y="2078"/>
                    <a:pt x="1432" y="2026"/>
                    <a:pt x="1439" y="1970"/>
                  </a:cubicBezTo>
                  <a:cubicBezTo>
                    <a:pt x="1445" y="1920"/>
                    <a:pt x="1450" y="1867"/>
                    <a:pt x="1455" y="1813"/>
                  </a:cubicBezTo>
                  <a:cubicBezTo>
                    <a:pt x="1604" y="1806"/>
                    <a:pt x="1746" y="1795"/>
                    <a:pt x="1871" y="1778"/>
                  </a:cubicBezTo>
                  <a:cubicBezTo>
                    <a:pt x="1848" y="1887"/>
                    <a:pt x="1814" y="1988"/>
                    <a:pt x="1771" y="2074"/>
                  </a:cubicBezTo>
                  <a:cubicBezTo>
                    <a:pt x="1767" y="2081"/>
                    <a:pt x="1764" y="2088"/>
                    <a:pt x="1760" y="2095"/>
                  </a:cubicBezTo>
                  <a:cubicBezTo>
                    <a:pt x="1658" y="2109"/>
                    <a:pt x="1540" y="2120"/>
                    <a:pt x="1414" y="2125"/>
                  </a:cubicBezTo>
                  <a:close/>
                  <a:moveTo>
                    <a:pt x="1774" y="2076"/>
                  </a:moveTo>
                  <a:cubicBezTo>
                    <a:pt x="1818" y="1989"/>
                    <a:pt x="1852" y="1888"/>
                    <a:pt x="1875" y="1777"/>
                  </a:cubicBezTo>
                  <a:cubicBezTo>
                    <a:pt x="1914" y="1772"/>
                    <a:pt x="1951" y="1767"/>
                    <a:pt x="1986" y="1760"/>
                  </a:cubicBezTo>
                  <a:cubicBezTo>
                    <a:pt x="2046" y="1750"/>
                    <a:pt x="2100" y="1738"/>
                    <a:pt x="2146" y="1726"/>
                  </a:cubicBezTo>
                  <a:cubicBezTo>
                    <a:pt x="2117" y="1825"/>
                    <a:pt x="2074" y="1918"/>
                    <a:pt x="2020" y="2002"/>
                  </a:cubicBezTo>
                  <a:cubicBezTo>
                    <a:pt x="2009" y="2019"/>
                    <a:pt x="1998" y="2035"/>
                    <a:pt x="1986" y="2051"/>
                  </a:cubicBezTo>
                  <a:cubicBezTo>
                    <a:pt x="1926" y="2068"/>
                    <a:pt x="1851" y="2083"/>
                    <a:pt x="1765" y="2095"/>
                  </a:cubicBezTo>
                  <a:cubicBezTo>
                    <a:pt x="1768" y="2089"/>
                    <a:pt x="1771" y="2082"/>
                    <a:pt x="1774" y="2076"/>
                  </a:cubicBezTo>
                  <a:close/>
                  <a:moveTo>
                    <a:pt x="1910" y="1388"/>
                  </a:moveTo>
                  <a:cubicBezTo>
                    <a:pt x="1910" y="1379"/>
                    <a:pt x="1909" y="1370"/>
                    <a:pt x="1909" y="1361"/>
                  </a:cubicBezTo>
                  <a:cubicBezTo>
                    <a:pt x="1905" y="1232"/>
                    <a:pt x="1890" y="1106"/>
                    <a:pt x="1864" y="985"/>
                  </a:cubicBezTo>
                  <a:cubicBezTo>
                    <a:pt x="1916" y="978"/>
                    <a:pt x="1966" y="970"/>
                    <a:pt x="2012" y="962"/>
                  </a:cubicBezTo>
                  <a:cubicBezTo>
                    <a:pt x="2058" y="953"/>
                    <a:pt x="2099" y="944"/>
                    <a:pt x="2136" y="935"/>
                  </a:cubicBezTo>
                  <a:cubicBezTo>
                    <a:pt x="2174" y="1062"/>
                    <a:pt x="2196" y="1197"/>
                    <a:pt x="2198" y="1334"/>
                  </a:cubicBezTo>
                  <a:cubicBezTo>
                    <a:pt x="2120" y="1355"/>
                    <a:pt x="2022" y="1373"/>
                    <a:pt x="1910" y="1388"/>
                  </a:cubicBezTo>
                  <a:close/>
                  <a:moveTo>
                    <a:pt x="1863" y="981"/>
                  </a:moveTo>
                  <a:cubicBezTo>
                    <a:pt x="1834" y="846"/>
                    <a:pt x="1792" y="718"/>
                    <a:pt x="1741" y="602"/>
                  </a:cubicBezTo>
                  <a:cubicBezTo>
                    <a:pt x="1786" y="596"/>
                    <a:pt x="1829" y="589"/>
                    <a:pt x="1869" y="582"/>
                  </a:cubicBezTo>
                  <a:cubicBezTo>
                    <a:pt x="1903" y="575"/>
                    <a:pt x="1935" y="568"/>
                    <a:pt x="1963" y="561"/>
                  </a:cubicBezTo>
                  <a:cubicBezTo>
                    <a:pt x="2036" y="673"/>
                    <a:pt x="2094" y="799"/>
                    <a:pt x="2135" y="931"/>
                  </a:cubicBezTo>
                  <a:cubicBezTo>
                    <a:pt x="2060" y="951"/>
                    <a:pt x="1968" y="968"/>
                    <a:pt x="1863" y="981"/>
                  </a:cubicBezTo>
                  <a:close/>
                  <a:moveTo>
                    <a:pt x="1968" y="560"/>
                  </a:moveTo>
                  <a:cubicBezTo>
                    <a:pt x="2031" y="544"/>
                    <a:pt x="2078" y="526"/>
                    <a:pt x="2107" y="506"/>
                  </a:cubicBezTo>
                  <a:cubicBezTo>
                    <a:pt x="2193" y="615"/>
                    <a:pt x="2260" y="736"/>
                    <a:pt x="2306" y="864"/>
                  </a:cubicBezTo>
                  <a:cubicBezTo>
                    <a:pt x="2271" y="888"/>
                    <a:pt x="2214" y="910"/>
                    <a:pt x="2139" y="930"/>
                  </a:cubicBezTo>
                  <a:cubicBezTo>
                    <a:pt x="2099" y="799"/>
                    <a:pt x="2042" y="675"/>
                    <a:pt x="1968" y="560"/>
                  </a:cubicBezTo>
                  <a:close/>
                  <a:moveTo>
                    <a:pt x="2110" y="504"/>
                  </a:moveTo>
                  <a:cubicBezTo>
                    <a:pt x="2128" y="492"/>
                    <a:pt x="2139" y="479"/>
                    <a:pt x="2142" y="466"/>
                  </a:cubicBezTo>
                  <a:cubicBezTo>
                    <a:pt x="2230" y="571"/>
                    <a:pt x="2297" y="688"/>
                    <a:pt x="2343" y="813"/>
                  </a:cubicBezTo>
                  <a:cubicBezTo>
                    <a:pt x="2342" y="829"/>
                    <a:pt x="2330" y="846"/>
                    <a:pt x="2309" y="862"/>
                  </a:cubicBezTo>
                  <a:cubicBezTo>
                    <a:pt x="2263" y="734"/>
                    <a:pt x="2197" y="613"/>
                    <a:pt x="2110" y="504"/>
                  </a:cubicBezTo>
                  <a:close/>
                  <a:moveTo>
                    <a:pt x="1613" y="92"/>
                  </a:moveTo>
                  <a:cubicBezTo>
                    <a:pt x="1613" y="93"/>
                    <a:pt x="1613" y="95"/>
                    <a:pt x="1612" y="96"/>
                  </a:cubicBezTo>
                  <a:cubicBezTo>
                    <a:pt x="1531" y="68"/>
                    <a:pt x="1447" y="48"/>
                    <a:pt x="1361" y="38"/>
                  </a:cubicBezTo>
                  <a:cubicBezTo>
                    <a:pt x="1362" y="37"/>
                    <a:pt x="1363" y="36"/>
                    <a:pt x="1363" y="34"/>
                  </a:cubicBezTo>
                  <a:cubicBezTo>
                    <a:pt x="1447" y="41"/>
                    <a:pt x="1529" y="57"/>
                    <a:pt x="1608" y="82"/>
                  </a:cubicBezTo>
                  <a:cubicBezTo>
                    <a:pt x="1611" y="85"/>
                    <a:pt x="1613" y="88"/>
                    <a:pt x="1613" y="92"/>
                  </a:cubicBezTo>
                  <a:close/>
                  <a:moveTo>
                    <a:pt x="1365" y="31"/>
                  </a:moveTo>
                  <a:cubicBezTo>
                    <a:pt x="1365" y="31"/>
                    <a:pt x="1365" y="31"/>
                    <a:pt x="1365" y="30"/>
                  </a:cubicBezTo>
                  <a:cubicBezTo>
                    <a:pt x="1365" y="28"/>
                    <a:pt x="1363" y="26"/>
                    <a:pt x="1361" y="24"/>
                  </a:cubicBezTo>
                  <a:cubicBezTo>
                    <a:pt x="1429" y="26"/>
                    <a:pt x="1496" y="37"/>
                    <a:pt x="1561" y="57"/>
                  </a:cubicBezTo>
                  <a:cubicBezTo>
                    <a:pt x="1579" y="62"/>
                    <a:pt x="1593" y="69"/>
                    <a:pt x="1602" y="75"/>
                  </a:cubicBezTo>
                  <a:cubicBezTo>
                    <a:pt x="1525" y="52"/>
                    <a:pt x="1446" y="37"/>
                    <a:pt x="1365" y="31"/>
                  </a:cubicBezTo>
                  <a:close/>
                  <a:moveTo>
                    <a:pt x="1355" y="19"/>
                  </a:moveTo>
                  <a:cubicBezTo>
                    <a:pt x="1351" y="17"/>
                    <a:pt x="1346" y="15"/>
                    <a:pt x="1340" y="14"/>
                  </a:cubicBezTo>
                  <a:cubicBezTo>
                    <a:pt x="1359" y="14"/>
                    <a:pt x="1377" y="15"/>
                    <a:pt x="1396" y="18"/>
                  </a:cubicBezTo>
                  <a:cubicBezTo>
                    <a:pt x="1396" y="18"/>
                    <a:pt x="1396" y="18"/>
                    <a:pt x="1396" y="18"/>
                  </a:cubicBezTo>
                  <a:cubicBezTo>
                    <a:pt x="1411" y="21"/>
                    <a:pt x="1426" y="23"/>
                    <a:pt x="1440" y="26"/>
                  </a:cubicBezTo>
                  <a:cubicBezTo>
                    <a:pt x="1412" y="22"/>
                    <a:pt x="1384" y="20"/>
                    <a:pt x="1355" y="19"/>
                  </a:cubicBezTo>
                  <a:close/>
                  <a:moveTo>
                    <a:pt x="1325" y="10"/>
                  </a:moveTo>
                  <a:cubicBezTo>
                    <a:pt x="1324" y="9"/>
                    <a:pt x="1324" y="9"/>
                    <a:pt x="1323" y="9"/>
                  </a:cubicBezTo>
                  <a:cubicBezTo>
                    <a:pt x="1324" y="9"/>
                    <a:pt x="1325" y="9"/>
                    <a:pt x="1326" y="10"/>
                  </a:cubicBezTo>
                  <a:cubicBezTo>
                    <a:pt x="1326" y="10"/>
                    <a:pt x="1325" y="10"/>
                    <a:pt x="1325" y="10"/>
                  </a:cubicBezTo>
                  <a:close/>
                  <a:moveTo>
                    <a:pt x="1092" y="10"/>
                  </a:moveTo>
                  <a:cubicBezTo>
                    <a:pt x="1092" y="10"/>
                    <a:pt x="1091" y="10"/>
                    <a:pt x="1091" y="10"/>
                  </a:cubicBezTo>
                  <a:cubicBezTo>
                    <a:pt x="1092" y="9"/>
                    <a:pt x="1093" y="9"/>
                    <a:pt x="1094" y="9"/>
                  </a:cubicBezTo>
                  <a:cubicBezTo>
                    <a:pt x="1093" y="9"/>
                    <a:pt x="1093" y="9"/>
                    <a:pt x="1092" y="10"/>
                  </a:cubicBezTo>
                  <a:close/>
                  <a:moveTo>
                    <a:pt x="1021" y="18"/>
                  </a:moveTo>
                  <a:cubicBezTo>
                    <a:pt x="1039" y="15"/>
                    <a:pt x="1058" y="14"/>
                    <a:pt x="1076" y="14"/>
                  </a:cubicBezTo>
                  <a:cubicBezTo>
                    <a:pt x="1071" y="15"/>
                    <a:pt x="1066" y="17"/>
                    <a:pt x="1062" y="19"/>
                  </a:cubicBezTo>
                  <a:cubicBezTo>
                    <a:pt x="1033" y="20"/>
                    <a:pt x="1004" y="22"/>
                    <a:pt x="976" y="26"/>
                  </a:cubicBezTo>
                  <a:cubicBezTo>
                    <a:pt x="991" y="23"/>
                    <a:pt x="1006" y="21"/>
                    <a:pt x="1021" y="18"/>
                  </a:cubicBezTo>
                  <a:close/>
                  <a:moveTo>
                    <a:pt x="856" y="56"/>
                  </a:moveTo>
                  <a:cubicBezTo>
                    <a:pt x="921" y="37"/>
                    <a:pt x="988" y="26"/>
                    <a:pt x="1056" y="24"/>
                  </a:cubicBezTo>
                  <a:cubicBezTo>
                    <a:pt x="1053" y="26"/>
                    <a:pt x="1052" y="28"/>
                    <a:pt x="1052" y="30"/>
                  </a:cubicBezTo>
                  <a:cubicBezTo>
                    <a:pt x="1052" y="31"/>
                    <a:pt x="1052" y="31"/>
                    <a:pt x="1052" y="31"/>
                  </a:cubicBezTo>
                  <a:cubicBezTo>
                    <a:pt x="971" y="37"/>
                    <a:pt x="892" y="52"/>
                    <a:pt x="815" y="75"/>
                  </a:cubicBezTo>
                  <a:cubicBezTo>
                    <a:pt x="824" y="69"/>
                    <a:pt x="838" y="62"/>
                    <a:pt x="856" y="56"/>
                  </a:cubicBezTo>
                  <a:close/>
                  <a:moveTo>
                    <a:pt x="1053" y="34"/>
                  </a:moveTo>
                  <a:cubicBezTo>
                    <a:pt x="1054" y="36"/>
                    <a:pt x="1055" y="37"/>
                    <a:pt x="1056" y="38"/>
                  </a:cubicBezTo>
                  <a:cubicBezTo>
                    <a:pt x="970" y="48"/>
                    <a:pt x="885" y="68"/>
                    <a:pt x="805" y="96"/>
                  </a:cubicBezTo>
                  <a:cubicBezTo>
                    <a:pt x="804" y="95"/>
                    <a:pt x="804" y="93"/>
                    <a:pt x="804" y="92"/>
                  </a:cubicBezTo>
                  <a:cubicBezTo>
                    <a:pt x="804" y="88"/>
                    <a:pt x="805" y="85"/>
                    <a:pt x="808" y="82"/>
                  </a:cubicBezTo>
                  <a:cubicBezTo>
                    <a:pt x="887" y="57"/>
                    <a:pt x="969" y="41"/>
                    <a:pt x="1053" y="34"/>
                  </a:cubicBezTo>
                  <a:close/>
                  <a:moveTo>
                    <a:pt x="37" y="1263"/>
                  </a:moveTo>
                  <a:cubicBezTo>
                    <a:pt x="37" y="1266"/>
                    <a:pt x="37" y="1269"/>
                    <a:pt x="37" y="1271"/>
                  </a:cubicBezTo>
                  <a:cubicBezTo>
                    <a:pt x="37" y="1402"/>
                    <a:pt x="58" y="1529"/>
                    <a:pt x="99" y="1648"/>
                  </a:cubicBezTo>
                  <a:cubicBezTo>
                    <a:pt x="88" y="1639"/>
                    <a:pt x="80" y="1629"/>
                    <a:pt x="76" y="1619"/>
                  </a:cubicBezTo>
                  <a:cubicBezTo>
                    <a:pt x="31" y="1493"/>
                    <a:pt x="7" y="1362"/>
                    <a:pt x="5" y="1227"/>
                  </a:cubicBezTo>
                  <a:cubicBezTo>
                    <a:pt x="10" y="1239"/>
                    <a:pt x="21" y="1251"/>
                    <a:pt x="37" y="1263"/>
                  </a:cubicBezTo>
                  <a:close/>
                  <a:moveTo>
                    <a:pt x="41" y="1271"/>
                  </a:moveTo>
                  <a:cubicBezTo>
                    <a:pt x="41" y="1270"/>
                    <a:pt x="41" y="1268"/>
                    <a:pt x="41" y="1266"/>
                  </a:cubicBezTo>
                  <a:cubicBezTo>
                    <a:pt x="76" y="1291"/>
                    <a:pt x="135" y="1315"/>
                    <a:pt x="214" y="1336"/>
                  </a:cubicBezTo>
                  <a:cubicBezTo>
                    <a:pt x="214" y="1343"/>
                    <a:pt x="214" y="1349"/>
                    <a:pt x="214" y="1356"/>
                  </a:cubicBezTo>
                  <a:cubicBezTo>
                    <a:pt x="214" y="1484"/>
                    <a:pt x="231" y="1606"/>
                    <a:pt x="264" y="1720"/>
                  </a:cubicBezTo>
                  <a:cubicBezTo>
                    <a:pt x="191" y="1700"/>
                    <a:pt x="137" y="1677"/>
                    <a:pt x="105" y="1653"/>
                  </a:cubicBezTo>
                  <a:cubicBezTo>
                    <a:pt x="62" y="1532"/>
                    <a:pt x="41" y="1404"/>
                    <a:pt x="41" y="1271"/>
                  </a:cubicBezTo>
                  <a:close/>
                  <a:moveTo>
                    <a:pt x="266" y="1725"/>
                  </a:moveTo>
                  <a:cubicBezTo>
                    <a:pt x="296" y="1825"/>
                    <a:pt x="338" y="1919"/>
                    <a:pt x="393" y="2004"/>
                  </a:cubicBezTo>
                  <a:cubicBezTo>
                    <a:pt x="403" y="2020"/>
                    <a:pt x="413" y="2035"/>
                    <a:pt x="424" y="2050"/>
                  </a:cubicBezTo>
                  <a:cubicBezTo>
                    <a:pt x="366" y="2033"/>
                    <a:pt x="322" y="2014"/>
                    <a:pt x="299" y="1994"/>
                  </a:cubicBezTo>
                  <a:cubicBezTo>
                    <a:pt x="236" y="1919"/>
                    <a:pt x="183" y="1836"/>
                    <a:pt x="142" y="1746"/>
                  </a:cubicBezTo>
                  <a:cubicBezTo>
                    <a:pt x="129" y="1717"/>
                    <a:pt x="118" y="1689"/>
                    <a:pt x="107" y="1659"/>
                  </a:cubicBezTo>
                  <a:cubicBezTo>
                    <a:pt x="140" y="1683"/>
                    <a:pt x="193" y="1705"/>
                    <a:pt x="266" y="1725"/>
                  </a:cubicBezTo>
                  <a:close/>
                  <a:moveTo>
                    <a:pt x="310" y="2008"/>
                  </a:moveTo>
                  <a:cubicBezTo>
                    <a:pt x="337" y="2025"/>
                    <a:pt x="377" y="2041"/>
                    <a:pt x="429" y="2056"/>
                  </a:cubicBezTo>
                  <a:cubicBezTo>
                    <a:pt x="489" y="2137"/>
                    <a:pt x="559" y="2205"/>
                    <a:pt x="637" y="2258"/>
                  </a:cubicBezTo>
                  <a:cubicBezTo>
                    <a:pt x="611" y="2250"/>
                    <a:pt x="591" y="2242"/>
                    <a:pt x="576" y="2232"/>
                  </a:cubicBezTo>
                  <a:cubicBezTo>
                    <a:pt x="576" y="2232"/>
                    <a:pt x="576" y="2232"/>
                    <a:pt x="576" y="2232"/>
                  </a:cubicBezTo>
                  <a:cubicBezTo>
                    <a:pt x="520" y="2198"/>
                    <a:pt x="467" y="2159"/>
                    <a:pt x="417" y="2115"/>
                  </a:cubicBezTo>
                  <a:cubicBezTo>
                    <a:pt x="417" y="2115"/>
                    <a:pt x="417" y="2115"/>
                    <a:pt x="417" y="2115"/>
                  </a:cubicBezTo>
                  <a:cubicBezTo>
                    <a:pt x="379" y="2082"/>
                    <a:pt x="343" y="2046"/>
                    <a:pt x="310" y="2008"/>
                  </a:cubicBezTo>
                  <a:close/>
                  <a:moveTo>
                    <a:pt x="649" y="2266"/>
                  </a:moveTo>
                  <a:cubicBezTo>
                    <a:pt x="673" y="2282"/>
                    <a:pt x="699" y="2297"/>
                    <a:pt x="725" y="2310"/>
                  </a:cubicBezTo>
                  <a:cubicBezTo>
                    <a:pt x="686" y="2293"/>
                    <a:pt x="649" y="2275"/>
                    <a:pt x="612" y="2254"/>
                  </a:cubicBezTo>
                  <a:cubicBezTo>
                    <a:pt x="623" y="2258"/>
                    <a:pt x="636" y="2262"/>
                    <a:pt x="649" y="2266"/>
                  </a:cubicBezTo>
                  <a:close/>
                  <a:moveTo>
                    <a:pt x="817" y="2300"/>
                  </a:moveTo>
                  <a:cubicBezTo>
                    <a:pt x="889" y="2309"/>
                    <a:pt x="971" y="2316"/>
                    <a:pt x="1059" y="2320"/>
                  </a:cubicBezTo>
                  <a:cubicBezTo>
                    <a:pt x="1072" y="2349"/>
                    <a:pt x="1086" y="2371"/>
                    <a:pt x="1101" y="2387"/>
                  </a:cubicBezTo>
                  <a:cubicBezTo>
                    <a:pt x="1103" y="2390"/>
                    <a:pt x="1106" y="2392"/>
                    <a:pt x="1108" y="2395"/>
                  </a:cubicBezTo>
                  <a:cubicBezTo>
                    <a:pt x="1053" y="2392"/>
                    <a:pt x="1002" y="2387"/>
                    <a:pt x="957" y="2381"/>
                  </a:cubicBezTo>
                  <a:cubicBezTo>
                    <a:pt x="908" y="2364"/>
                    <a:pt x="861" y="2336"/>
                    <a:pt x="817" y="2300"/>
                  </a:cubicBezTo>
                  <a:close/>
                  <a:moveTo>
                    <a:pt x="1103" y="2384"/>
                  </a:moveTo>
                  <a:cubicBezTo>
                    <a:pt x="1089" y="2369"/>
                    <a:pt x="1076" y="2347"/>
                    <a:pt x="1064" y="2320"/>
                  </a:cubicBezTo>
                  <a:cubicBezTo>
                    <a:pt x="1110" y="2322"/>
                    <a:pt x="1159" y="2323"/>
                    <a:pt x="1208" y="2323"/>
                  </a:cubicBezTo>
                  <a:cubicBezTo>
                    <a:pt x="1258" y="2323"/>
                    <a:pt x="1306" y="2322"/>
                    <a:pt x="1353" y="2320"/>
                  </a:cubicBezTo>
                  <a:cubicBezTo>
                    <a:pt x="1341" y="2347"/>
                    <a:pt x="1327" y="2369"/>
                    <a:pt x="1313" y="2384"/>
                  </a:cubicBezTo>
                  <a:cubicBezTo>
                    <a:pt x="1309" y="2388"/>
                    <a:pt x="1306" y="2392"/>
                    <a:pt x="1302" y="2395"/>
                  </a:cubicBezTo>
                  <a:cubicBezTo>
                    <a:pt x="1272" y="2396"/>
                    <a:pt x="1240" y="2397"/>
                    <a:pt x="1208" y="2397"/>
                  </a:cubicBezTo>
                  <a:cubicBezTo>
                    <a:pt x="1176" y="2397"/>
                    <a:pt x="1145" y="2396"/>
                    <a:pt x="1115" y="2395"/>
                  </a:cubicBezTo>
                  <a:cubicBezTo>
                    <a:pt x="1111" y="2392"/>
                    <a:pt x="1107" y="2388"/>
                    <a:pt x="1103" y="2384"/>
                  </a:cubicBezTo>
                  <a:close/>
                  <a:moveTo>
                    <a:pt x="1316" y="2387"/>
                  </a:moveTo>
                  <a:cubicBezTo>
                    <a:pt x="1331" y="2371"/>
                    <a:pt x="1344" y="2349"/>
                    <a:pt x="1357" y="2320"/>
                  </a:cubicBezTo>
                  <a:cubicBezTo>
                    <a:pt x="1446" y="2316"/>
                    <a:pt x="1528" y="2309"/>
                    <a:pt x="1600" y="2300"/>
                  </a:cubicBezTo>
                  <a:cubicBezTo>
                    <a:pt x="1556" y="2336"/>
                    <a:pt x="1509" y="2364"/>
                    <a:pt x="1459" y="2381"/>
                  </a:cubicBezTo>
                  <a:cubicBezTo>
                    <a:pt x="1415" y="2387"/>
                    <a:pt x="1363" y="2392"/>
                    <a:pt x="1308" y="2395"/>
                  </a:cubicBezTo>
                  <a:cubicBezTo>
                    <a:pt x="1311" y="2392"/>
                    <a:pt x="1314" y="2390"/>
                    <a:pt x="1316" y="2387"/>
                  </a:cubicBezTo>
                  <a:close/>
                  <a:moveTo>
                    <a:pt x="1613" y="2293"/>
                  </a:moveTo>
                  <a:cubicBezTo>
                    <a:pt x="1669" y="2244"/>
                    <a:pt x="1719" y="2179"/>
                    <a:pt x="1762" y="2100"/>
                  </a:cubicBezTo>
                  <a:cubicBezTo>
                    <a:pt x="1847" y="2088"/>
                    <a:pt x="1922" y="2074"/>
                    <a:pt x="1982" y="2057"/>
                  </a:cubicBezTo>
                  <a:cubicBezTo>
                    <a:pt x="1920" y="2140"/>
                    <a:pt x="1848" y="2209"/>
                    <a:pt x="1767" y="2262"/>
                  </a:cubicBezTo>
                  <a:cubicBezTo>
                    <a:pt x="1726" y="2274"/>
                    <a:pt x="1673" y="2285"/>
                    <a:pt x="1613" y="2293"/>
                  </a:cubicBezTo>
                  <a:close/>
                  <a:moveTo>
                    <a:pt x="1988" y="2056"/>
                  </a:moveTo>
                  <a:cubicBezTo>
                    <a:pt x="2040" y="2041"/>
                    <a:pt x="2080" y="2025"/>
                    <a:pt x="2107" y="2008"/>
                  </a:cubicBezTo>
                  <a:cubicBezTo>
                    <a:pt x="2074" y="2046"/>
                    <a:pt x="2038" y="2082"/>
                    <a:pt x="1999" y="2115"/>
                  </a:cubicBezTo>
                  <a:cubicBezTo>
                    <a:pt x="1999" y="2115"/>
                    <a:pt x="1999" y="2115"/>
                    <a:pt x="1999" y="2115"/>
                  </a:cubicBezTo>
                  <a:cubicBezTo>
                    <a:pt x="1950" y="2159"/>
                    <a:pt x="1897" y="2198"/>
                    <a:pt x="1841" y="2232"/>
                  </a:cubicBezTo>
                  <a:cubicBezTo>
                    <a:pt x="1826" y="2241"/>
                    <a:pt x="1805" y="2250"/>
                    <a:pt x="1780" y="2258"/>
                  </a:cubicBezTo>
                  <a:cubicBezTo>
                    <a:pt x="1858" y="2205"/>
                    <a:pt x="1928" y="2137"/>
                    <a:pt x="1988" y="2056"/>
                  </a:cubicBezTo>
                  <a:close/>
                  <a:moveTo>
                    <a:pt x="2118" y="1994"/>
                  </a:moveTo>
                  <a:cubicBezTo>
                    <a:pt x="2094" y="2014"/>
                    <a:pt x="2051" y="2033"/>
                    <a:pt x="1993" y="2050"/>
                  </a:cubicBezTo>
                  <a:cubicBezTo>
                    <a:pt x="2003" y="2035"/>
                    <a:pt x="2014" y="2020"/>
                    <a:pt x="2024" y="2004"/>
                  </a:cubicBezTo>
                  <a:cubicBezTo>
                    <a:pt x="2078" y="1919"/>
                    <a:pt x="2121" y="1825"/>
                    <a:pt x="2151" y="1725"/>
                  </a:cubicBezTo>
                  <a:cubicBezTo>
                    <a:pt x="2223" y="1705"/>
                    <a:pt x="2277" y="1683"/>
                    <a:pt x="2310" y="1659"/>
                  </a:cubicBezTo>
                  <a:cubicBezTo>
                    <a:pt x="2299" y="1689"/>
                    <a:pt x="2287" y="1717"/>
                    <a:pt x="2274" y="1746"/>
                  </a:cubicBezTo>
                  <a:cubicBezTo>
                    <a:pt x="2233" y="1836"/>
                    <a:pt x="2181" y="1919"/>
                    <a:pt x="2118" y="1994"/>
                  </a:cubicBezTo>
                  <a:close/>
                  <a:moveTo>
                    <a:pt x="2202" y="1333"/>
                  </a:moveTo>
                  <a:cubicBezTo>
                    <a:pt x="2200" y="1197"/>
                    <a:pt x="2179" y="1063"/>
                    <a:pt x="2140" y="934"/>
                  </a:cubicBezTo>
                  <a:cubicBezTo>
                    <a:pt x="2216" y="914"/>
                    <a:pt x="2272" y="891"/>
                    <a:pt x="2307" y="867"/>
                  </a:cubicBezTo>
                  <a:cubicBezTo>
                    <a:pt x="2351" y="994"/>
                    <a:pt x="2375" y="1127"/>
                    <a:pt x="2376" y="1262"/>
                  </a:cubicBezTo>
                  <a:cubicBezTo>
                    <a:pt x="2341" y="1288"/>
                    <a:pt x="2281" y="1311"/>
                    <a:pt x="2202" y="1333"/>
                  </a:cubicBezTo>
                  <a:close/>
                  <a:moveTo>
                    <a:pt x="2310" y="865"/>
                  </a:moveTo>
                  <a:cubicBezTo>
                    <a:pt x="2330" y="851"/>
                    <a:pt x="2342" y="836"/>
                    <a:pt x="2346" y="821"/>
                  </a:cubicBezTo>
                  <a:cubicBezTo>
                    <a:pt x="2389" y="944"/>
                    <a:pt x="2412" y="1074"/>
                    <a:pt x="2412" y="1208"/>
                  </a:cubicBezTo>
                  <a:cubicBezTo>
                    <a:pt x="2412" y="1208"/>
                    <a:pt x="2412" y="1208"/>
                    <a:pt x="2412" y="1208"/>
                  </a:cubicBezTo>
                  <a:cubicBezTo>
                    <a:pt x="2412" y="1225"/>
                    <a:pt x="2401" y="1243"/>
                    <a:pt x="2380" y="1259"/>
                  </a:cubicBezTo>
                  <a:cubicBezTo>
                    <a:pt x="2378" y="1124"/>
                    <a:pt x="2355" y="991"/>
                    <a:pt x="2310" y="865"/>
                  </a:cubicBezTo>
                  <a:close/>
                  <a:moveTo>
                    <a:pt x="2321" y="747"/>
                  </a:moveTo>
                  <a:cubicBezTo>
                    <a:pt x="2276" y="644"/>
                    <a:pt x="2217" y="548"/>
                    <a:pt x="2143" y="461"/>
                  </a:cubicBezTo>
                  <a:cubicBezTo>
                    <a:pt x="2143" y="460"/>
                    <a:pt x="2143" y="458"/>
                    <a:pt x="2143" y="457"/>
                  </a:cubicBezTo>
                  <a:cubicBezTo>
                    <a:pt x="2143" y="454"/>
                    <a:pt x="2143" y="451"/>
                    <a:pt x="2142" y="448"/>
                  </a:cubicBezTo>
                  <a:cubicBezTo>
                    <a:pt x="2214" y="536"/>
                    <a:pt x="2273" y="634"/>
                    <a:pt x="2318" y="739"/>
                  </a:cubicBezTo>
                  <a:cubicBezTo>
                    <a:pt x="2319" y="742"/>
                    <a:pt x="2320" y="744"/>
                    <a:pt x="2321" y="747"/>
                  </a:cubicBezTo>
                  <a:close/>
                  <a:moveTo>
                    <a:pt x="2128" y="431"/>
                  </a:moveTo>
                  <a:cubicBezTo>
                    <a:pt x="2128" y="431"/>
                    <a:pt x="2128" y="431"/>
                    <a:pt x="2128" y="431"/>
                  </a:cubicBezTo>
                  <a:cubicBezTo>
                    <a:pt x="2135" y="440"/>
                    <a:pt x="2139" y="448"/>
                    <a:pt x="2139" y="456"/>
                  </a:cubicBezTo>
                  <a:cubicBezTo>
                    <a:pt x="2115" y="428"/>
                    <a:pt x="2090" y="400"/>
                    <a:pt x="2062" y="374"/>
                  </a:cubicBezTo>
                  <a:cubicBezTo>
                    <a:pt x="2004" y="316"/>
                    <a:pt x="1940" y="266"/>
                    <a:pt x="1872" y="222"/>
                  </a:cubicBezTo>
                  <a:cubicBezTo>
                    <a:pt x="1872" y="220"/>
                    <a:pt x="1872" y="219"/>
                    <a:pt x="1872" y="217"/>
                  </a:cubicBezTo>
                  <a:cubicBezTo>
                    <a:pt x="1872" y="212"/>
                    <a:pt x="1870" y="207"/>
                    <a:pt x="1867" y="202"/>
                  </a:cubicBezTo>
                  <a:cubicBezTo>
                    <a:pt x="1913" y="231"/>
                    <a:pt x="1957" y="263"/>
                    <a:pt x="1997" y="298"/>
                  </a:cubicBezTo>
                  <a:cubicBezTo>
                    <a:pt x="1997" y="298"/>
                    <a:pt x="1997" y="298"/>
                    <a:pt x="1997" y="298"/>
                  </a:cubicBezTo>
                  <a:cubicBezTo>
                    <a:pt x="2019" y="317"/>
                    <a:pt x="2039" y="336"/>
                    <a:pt x="2060" y="356"/>
                  </a:cubicBezTo>
                  <a:cubicBezTo>
                    <a:pt x="2084" y="381"/>
                    <a:pt x="2107" y="406"/>
                    <a:pt x="2128" y="431"/>
                  </a:cubicBezTo>
                  <a:close/>
                  <a:moveTo>
                    <a:pt x="1756" y="136"/>
                  </a:moveTo>
                  <a:cubicBezTo>
                    <a:pt x="1709" y="113"/>
                    <a:pt x="1661" y="94"/>
                    <a:pt x="1611" y="78"/>
                  </a:cubicBezTo>
                  <a:cubicBezTo>
                    <a:pt x="1608" y="75"/>
                    <a:pt x="1604" y="72"/>
                    <a:pt x="1599" y="69"/>
                  </a:cubicBezTo>
                  <a:cubicBezTo>
                    <a:pt x="1625" y="78"/>
                    <a:pt x="1651" y="88"/>
                    <a:pt x="1677" y="98"/>
                  </a:cubicBezTo>
                  <a:cubicBezTo>
                    <a:pt x="1704" y="110"/>
                    <a:pt x="1731" y="122"/>
                    <a:pt x="1756" y="136"/>
                  </a:cubicBezTo>
                  <a:close/>
                  <a:moveTo>
                    <a:pt x="740" y="98"/>
                  </a:moveTo>
                  <a:cubicBezTo>
                    <a:pt x="765" y="88"/>
                    <a:pt x="791" y="78"/>
                    <a:pt x="818" y="69"/>
                  </a:cubicBezTo>
                  <a:cubicBezTo>
                    <a:pt x="813" y="72"/>
                    <a:pt x="809" y="75"/>
                    <a:pt x="806" y="78"/>
                  </a:cubicBezTo>
                  <a:cubicBezTo>
                    <a:pt x="756" y="94"/>
                    <a:pt x="707" y="113"/>
                    <a:pt x="660" y="136"/>
                  </a:cubicBezTo>
                  <a:cubicBezTo>
                    <a:pt x="686" y="122"/>
                    <a:pt x="713" y="110"/>
                    <a:pt x="740" y="98"/>
                  </a:cubicBezTo>
                  <a:close/>
                  <a:moveTo>
                    <a:pt x="357" y="356"/>
                  </a:moveTo>
                  <a:cubicBezTo>
                    <a:pt x="377" y="336"/>
                    <a:pt x="398" y="317"/>
                    <a:pt x="419" y="298"/>
                  </a:cubicBezTo>
                  <a:cubicBezTo>
                    <a:pt x="419" y="298"/>
                    <a:pt x="419" y="298"/>
                    <a:pt x="419" y="298"/>
                  </a:cubicBezTo>
                  <a:cubicBezTo>
                    <a:pt x="460" y="263"/>
                    <a:pt x="504" y="231"/>
                    <a:pt x="549" y="202"/>
                  </a:cubicBezTo>
                  <a:cubicBezTo>
                    <a:pt x="546" y="207"/>
                    <a:pt x="545" y="212"/>
                    <a:pt x="545" y="217"/>
                  </a:cubicBezTo>
                  <a:cubicBezTo>
                    <a:pt x="545" y="219"/>
                    <a:pt x="545" y="220"/>
                    <a:pt x="545" y="222"/>
                  </a:cubicBezTo>
                  <a:cubicBezTo>
                    <a:pt x="477" y="266"/>
                    <a:pt x="413" y="316"/>
                    <a:pt x="354" y="374"/>
                  </a:cubicBezTo>
                  <a:cubicBezTo>
                    <a:pt x="327" y="400"/>
                    <a:pt x="302" y="428"/>
                    <a:pt x="277" y="456"/>
                  </a:cubicBezTo>
                  <a:cubicBezTo>
                    <a:pt x="278" y="448"/>
                    <a:pt x="281" y="439"/>
                    <a:pt x="289" y="431"/>
                  </a:cubicBezTo>
                  <a:cubicBezTo>
                    <a:pt x="289" y="431"/>
                    <a:pt x="289" y="431"/>
                    <a:pt x="289" y="431"/>
                  </a:cubicBezTo>
                  <a:cubicBezTo>
                    <a:pt x="310" y="405"/>
                    <a:pt x="333" y="380"/>
                    <a:pt x="357" y="356"/>
                  </a:cubicBezTo>
                  <a:close/>
                  <a:moveTo>
                    <a:pt x="275" y="448"/>
                  </a:moveTo>
                  <a:cubicBezTo>
                    <a:pt x="274" y="451"/>
                    <a:pt x="273" y="454"/>
                    <a:pt x="273" y="457"/>
                  </a:cubicBezTo>
                  <a:cubicBezTo>
                    <a:pt x="273" y="458"/>
                    <a:pt x="273" y="460"/>
                    <a:pt x="274" y="461"/>
                  </a:cubicBezTo>
                  <a:cubicBezTo>
                    <a:pt x="200" y="548"/>
                    <a:pt x="140" y="645"/>
                    <a:pt x="96" y="747"/>
                  </a:cubicBezTo>
                  <a:cubicBezTo>
                    <a:pt x="97" y="745"/>
                    <a:pt x="98" y="742"/>
                    <a:pt x="99" y="739"/>
                  </a:cubicBezTo>
                  <a:cubicBezTo>
                    <a:pt x="144" y="634"/>
                    <a:pt x="203" y="536"/>
                    <a:pt x="275" y="448"/>
                  </a:cubicBezTo>
                  <a:close/>
                  <a:moveTo>
                    <a:pt x="84" y="1639"/>
                  </a:moveTo>
                  <a:cubicBezTo>
                    <a:pt x="89" y="1644"/>
                    <a:pt x="94" y="1650"/>
                    <a:pt x="101" y="1655"/>
                  </a:cubicBezTo>
                  <a:cubicBezTo>
                    <a:pt x="112" y="1686"/>
                    <a:pt x="125" y="1717"/>
                    <a:pt x="139" y="1747"/>
                  </a:cubicBezTo>
                  <a:cubicBezTo>
                    <a:pt x="163" y="1801"/>
                    <a:pt x="191" y="1852"/>
                    <a:pt x="223" y="1900"/>
                  </a:cubicBezTo>
                  <a:cubicBezTo>
                    <a:pt x="174" y="1830"/>
                    <a:pt x="133" y="1756"/>
                    <a:pt x="99" y="1676"/>
                  </a:cubicBezTo>
                  <a:cubicBezTo>
                    <a:pt x="94" y="1664"/>
                    <a:pt x="89" y="1651"/>
                    <a:pt x="84" y="1639"/>
                  </a:cubicBezTo>
                  <a:close/>
                  <a:moveTo>
                    <a:pt x="1024" y="2398"/>
                  </a:moveTo>
                  <a:cubicBezTo>
                    <a:pt x="1024" y="2398"/>
                    <a:pt x="1024" y="2398"/>
                    <a:pt x="1024" y="2398"/>
                  </a:cubicBezTo>
                  <a:cubicBezTo>
                    <a:pt x="1009" y="2395"/>
                    <a:pt x="995" y="2392"/>
                    <a:pt x="980" y="2388"/>
                  </a:cubicBezTo>
                  <a:cubicBezTo>
                    <a:pt x="1021" y="2393"/>
                    <a:pt x="1066" y="2397"/>
                    <a:pt x="1113" y="2399"/>
                  </a:cubicBezTo>
                  <a:cubicBezTo>
                    <a:pt x="1119" y="2403"/>
                    <a:pt x="1124" y="2407"/>
                    <a:pt x="1130" y="2409"/>
                  </a:cubicBezTo>
                  <a:cubicBezTo>
                    <a:pt x="1094" y="2407"/>
                    <a:pt x="1059" y="2403"/>
                    <a:pt x="1024" y="2398"/>
                  </a:cubicBezTo>
                  <a:close/>
                  <a:moveTo>
                    <a:pt x="1150" y="2410"/>
                  </a:moveTo>
                  <a:cubicBezTo>
                    <a:pt x="1140" y="2410"/>
                    <a:pt x="1130" y="2406"/>
                    <a:pt x="1121" y="2399"/>
                  </a:cubicBezTo>
                  <a:cubicBezTo>
                    <a:pt x="1149" y="2400"/>
                    <a:pt x="1178" y="2401"/>
                    <a:pt x="1208" y="2401"/>
                  </a:cubicBezTo>
                  <a:cubicBezTo>
                    <a:pt x="1238" y="2401"/>
                    <a:pt x="1268" y="2400"/>
                    <a:pt x="1296" y="2399"/>
                  </a:cubicBezTo>
                  <a:cubicBezTo>
                    <a:pt x="1286" y="2406"/>
                    <a:pt x="1277" y="2410"/>
                    <a:pt x="1267" y="2410"/>
                  </a:cubicBezTo>
                  <a:cubicBezTo>
                    <a:pt x="1247" y="2411"/>
                    <a:pt x="1228" y="2412"/>
                    <a:pt x="1208" y="2412"/>
                  </a:cubicBezTo>
                  <a:cubicBezTo>
                    <a:pt x="1189" y="2412"/>
                    <a:pt x="1169" y="2411"/>
                    <a:pt x="1150" y="2410"/>
                  </a:cubicBezTo>
                  <a:close/>
                  <a:moveTo>
                    <a:pt x="1303" y="2399"/>
                  </a:moveTo>
                  <a:cubicBezTo>
                    <a:pt x="1351" y="2397"/>
                    <a:pt x="1396" y="2393"/>
                    <a:pt x="1436" y="2388"/>
                  </a:cubicBezTo>
                  <a:cubicBezTo>
                    <a:pt x="1422" y="2392"/>
                    <a:pt x="1407" y="2395"/>
                    <a:pt x="1393" y="2398"/>
                  </a:cubicBezTo>
                  <a:cubicBezTo>
                    <a:pt x="1393" y="2398"/>
                    <a:pt x="1393" y="2398"/>
                    <a:pt x="1393" y="2398"/>
                  </a:cubicBezTo>
                  <a:cubicBezTo>
                    <a:pt x="1358" y="2403"/>
                    <a:pt x="1322" y="2407"/>
                    <a:pt x="1287" y="2409"/>
                  </a:cubicBezTo>
                  <a:cubicBezTo>
                    <a:pt x="1292" y="2407"/>
                    <a:pt x="1298" y="2403"/>
                    <a:pt x="1303" y="2399"/>
                  </a:cubicBezTo>
                  <a:close/>
                  <a:moveTo>
                    <a:pt x="1692" y="2310"/>
                  </a:moveTo>
                  <a:cubicBezTo>
                    <a:pt x="1718" y="2297"/>
                    <a:pt x="1743" y="2282"/>
                    <a:pt x="1768" y="2266"/>
                  </a:cubicBezTo>
                  <a:cubicBezTo>
                    <a:pt x="1781" y="2262"/>
                    <a:pt x="1793" y="2258"/>
                    <a:pt x="1804" y="2254"/>
                  </a:cubicBezTo>
                  <a:cubicBezTo>
                    <a:pt x="1768" y="2275"/>
                    <a:pt x="1731" y="2293"/>
                    <a:pt x="1692" y="2310"/>
                  </a:cubicBezTo>
                  <a:close/>
                  <a:moveTo>
                    <a:pt x="2318" y="1676"/>
                  </a:moveTo>
                  <a:cubicBezTo>
                    <a:pt x="2284" y="1756"/>
                    <a:pt x="2243" y="1830"/>
                    <a:pt x="2194" y="1900"/>
                  </a:cubicBezTo>
                  <a:cubicBezTo>
                    <a:pt x="2225" y="1852"/>
                    <a:pt x="2254" y="1801"/>
                    <a:pt x="2278" y="1747"/>
                  </a:cubicBezTo>
                  <a:cubicBezTo>
                    <a:pt x="2292" y="1717"/>
                    <a:pt x="2304" y="1686"/>
                    <a:pt x="2315" y="1655"/>
                  </a:cubicBezTo>
                  <a:cubicBezTo>
                    <a:pt x="2322" y="1650"/>
                    <a:pt x="2328" y="1644"/>
                    <a:pt x="2333" y="1639"/>
                  </a:cubicBezTo>
                  <a:cubicBezTo>
                    <a:pt x="2328" y="1651"/>
                    <a:pt x="2323" y="1664"/>
                    <a:pt x="2318" y="1676"/>
                  </a:cubicBezTo>
                  <a:close/>
                  <a:moveTo>
                    <a:pt x="2340" y="1619"/>
                  </a:moveTo>
                  <a:cubicBezTo>
                    <a:pt x="2336" y="1629"/>
                    <a:pt x="2329" y="1639"/>
                    <a:pt x="2318" y="1648"/>
                  </a:cubicBezTo>
                  <a:cubicBezTo>
                    <a:pt x="2359" y="1529"/>
                    <a:pt x="2380" y="1402"/>
                    <a:pt x="2380" y="1271"/>
                  </a:cubicBezTo>
                  <a:cubicBezTo>
                    <a:pt x="2380" y="1269"/>
                    <a:pt x="2380" y="1266"/>
                    <a:pt x="2380" y="1263"/>
                  </a:cubicBezTo>
                  <a:cubicBezTo>
                    <a:pt x="2396" y="1251"/>
                    <a:pt x="2407" y="1239"/>
                    <a:pt x="2412" y="1227"/>
                  </a:cubicBezTo>
                  <a:cubicBezTo>
                    <a:pt x="2410" y="1362"/>
                    <a:pt x="2386" y="1493"/>
                    <a:pt x="2340" y="1619"/>
                  </a:cubicBezTo>
                  <a:close/>
                </a:path>
              </a:pathLst>
            </a:custGeom>
            <a:solidFill>
              <a:srgbClr val="000000">
                <a:alpha val="50195"/>
              </a:srgbClr>
            </a:solidFill>
            <a:ln w="6350">
              <a:solidFill>
                <a:srgbClr val="000000">
                  <a:alpha val="34901"/>
                </a:srgbClr>
              </a:solidFill>
              <a:miter lim="800000"/>
              <a:headEnd/>
              <a:tailEnd/>
            </a:ln>
          </p:spPr>
          <p:txBody>
            <a:bodyPr/>
            <a:lstStyle/>
            <a:p>
              <a:endParaRPr lang="en-US"/>
            </a:p>
          </p:txBody>
        </p:sp>
        <p:sp>
          <p:nvSpPr>
            <p:cNvPr id="6176" name="Freeform 6"/>
            <p:cNvSpPr>
              <a:spLocks noEditPoints="1"/>
            </p:cNvSpPr>
            <p:nvPr/>
          </p:nvSpPr>
          <p:spPr bwMode="auto">
            <a:xfrm>
              <a:off x="1529" y="799"/>
              <a:ext cx="2715" cy="2613"/>
            </a:xfrm>
            <a:custGeom>
              <a:avLst/>
              <a:gdLst>
                <a:gd name="T0" fmla="*/ 693 w 2392"/>
                <a:gd name="T1" fmla="*/ 119 h 2302"/>
                <a:gd name="T2" fmla="*/ 782 w 2392"/>
                <a:gd name="T3" fmla="*/ 98 h 2302"/>
                <a:gd name="T4" fmla="*/ 53 w 2392"/>
                <a:gd name="T5" fmla="*/ 1086 h 2302"/>
                <a:gd name="T6" fmla="*/ 17 w 2392"/>
                <a:gd name="T7" fmla="*/ 1042 h 2302"/>
                <a:gd name="T8" fmla="*/ 1309 w 2392"/>
                <a:gd name="T9" fmla="*/ 86 h 2302"/>
                <a:gd name="T10" fmla="*/ 221 w 2392"/>
                <a:gd name="T11" fmla="*/ 440 h 2302"/>
                <a:gd name="T12" fmla="*/ 1119 w 2392"/>
                <a:gd name="T13" fmla="*/ 16 h 2302"/>
                <a:gd name="T14" fmla="*/ 1224 w 2392"/>
                <a:gd name="T15" fmla="*/ 38 h 2302"/>
                <a:gd name="T16" fmla="*/ 1369 w 2392"/>
                <a:gd name="T17" fmla="*/ 59 h 2302"/>
                <a:gd name="T18" fmla="*/ 1281 w 2392"/>
                <a:gd name="T19" fmla="*/ 2 h 2302"/>
                <a:gd name="T20" fmla="*/ 1496 w 2392"/>
                <a:gd name="T21" fmla="*/ 81 h 2302"/>
                <a:gd name="T22" fmla="*/ 1765 w 2392"/>
                <a:gd name="T23" fmla="*/ 189 h 2302"/>
                <a:gd name="T24" fmla="*/ 1967 w 2392"/>
                <a:gd name="T25" fmla="*/ 359 h 2302"/>
                <a:gd name="T26" fmla="*/ 1615 w 2392"/>
                <a:gd name="T27" fmla="*/ 54 h 2302"/>
                <a:gd name="T28" fmla="*/ 818 w 2392"/>
                <a:gd name="T29" fmla="*/ 128 h 2302"/>
                <a:gd name="T30" fmla="*/ 769 w 2392"/>
                <a:gd name="T31" fmla="*/ 192 h 2302"/>
                <a:gd name="T32" fmla="*/ 1788 w 2392"/>
                <a:gd name="T33" fmla="*/ 500 h 2302"/>
                <a:gd name="T34" fmla="*/ 896 w 2392"/>
                <a:gd name="T35" fmla="*/ 86 h 2302"/>
                <a:gd name="T36" fmla="*/ 1048 w 2392"/>
                <a:gd name="T37" fmla="*/ 41 h 2302"/>
                <a:gd name="T38" fmla="*/ 1154 w 2392"/>
                <a:gd name="T39" fmla="*/ 26 h 2302"/>
                <a:gd name="T40" fmla="*/ 972 w 2392"/>
                <a:gd name="T41" fmla="*/ 30 h 2302"/>
                <a:gd name="T42" fmla="*/ 921 w 2392"/>
                <a:gd name="T43" fmla="*/ 50 h 2302"/>
                <a:gd name="T44" fmla="*/ 1072 w 2392"/>
                <a:gd name="T45" fmla="*/ 58 h 2302"/>
                <a:gd name="T46" fmla="*/ 1677 w 2392"/>
                <a:gd name="T47" fmla="*/ 541 h 2302"/>
                <a:gd name="T48" fmla="*/ 1493 w 2392"/>
                <a:gd name="T49" fmla="*/ 1086 h 2302"/>
                <a:gd name="T50" fmla="*/ 1344 w 2392"/>
                <a:gd name="T51" fmla="*/ 163 h 2302"/>
                <a:gd name="T52" fmla="*/ 2346 w 2392"/>
                <a:gd name="T53" fmla="*/ 1207 h 2302"/>
                <a:gd name="T54" fmla="*/ 1268 w 2392"/>
                <a:gd name="T55" fmla="*/ 1029 h 2302"/>
                <a:gd name="T56" fmla="*/ 1393 w 2392"/>
                <a:gd name="T57" fmla="*/ 1048 h 2302"/>
                <a:gd name="T58" fmla="*/ 1624 w 2392"/>
                <a:gd name="T59" fmla="*/ 2243 h 2302"/>
                <a:gd name="T60" fmla="*/ 368 w 2392"/>
                <a:gd name="T61" fmla="*/ 445 h 2302"/>
                <a:gd name="T62" fmla="*/ 443 w 2392"/>
                <a:gd name="T63" fmla="*/ 523 h 2302"/>
                <a:gd name="T64" fmla="*/ 1422 w 2392"/>
                <a:gd name="T65" fmla="*/ 183 h 2302"/>
                <a:gd name="T66" fmla="*/ 1920 w 2392"/>
                <a:gd name="T67" fmla="*/ 1427 h 2302"/>
                <a:gd name="T68" fmla="*/ 1550 w 2392"/>
                <a:gd name="T69" fmla="*/ 1254 h 2302"/>
                <a:gd name="T70" fmla="*/ 1266 w 2392"/>
                <a:gd name="T71" fmla="*/ 1174 h 2302"/>
                <a:gd name="T72" fmla="*/ 958 w 2392"/>
                <a:gd name="T73" fmla="*/ 1010 h 2302"/>
                <a:gd name="T74" fmla="*/ 1323 w 2392"/>
                <a:gd name="T75" fmla="*/ 898 h 2302"/>
                <a:gd name="T76" fmla="*/ 1431 w 2392"/>
                <a:gd name="T77" fmla="*/ 672 h 2302"/>
                <a:gd name="T78" fmla="*/ 1603 w 2392"/>
                <a:gd name="T79" fmla="*/ 578 h 2302"/>
                <a:gd name="T80" fmla="*/ 1662 w 2392"/>
                <a:gd name="T81" fmla="*/ 370 h 2302"/>
                <a:gd name="T82" fmla="*/ 1326 w 2392"/>
                <a:gd name="T83" fmla="*/ 437 h 2302"/>
                <a:gd name="T84" fmla="*/ 1222 w 2392"/>
                <a:gd name="T85" fmla="*/ 197 h 2302"/>
                <a:gd name="T86" fmla="*/ 1411 w 2392"/>
                <a:gd name="T87" fmla="*/ 230 h 2302"/>
                <a:gd name="T88" fmla="*/ 1635 w 2392"/>
                <a:gd name="T89" fmla="*/ 234 h 2302"/>
                <a:gd name="T90" fmla="*/ 1301 w 2392"/>
                <a:gd name="T91" fmla="*/ 118 h 2302"/>
                <a:gd name="T92" fmla="*/ 1161 w 2392"/>
                <a:gd name="T93" fmla="*/ 177 h 2302"/>
                <a:gd name="T94" fmla="*/ 1015 w 2392"/>
                <a:gd name="T95" fmla="*/ 135 h 2302"/>
                <a:gd name="T96" fmla="*/ 566 w 2392"/>
                <a:gd name="T97" fmla="*/ 214 h 2302"/>
                <a:gd name="T98" fmla="*/ 367 w 2392"/>
                <a:gd name="T99" fmla="*/ 422 h 2302"/>
                <a:gd name="T100" fmla="*/ 502 w 2392"/>
                <a:gd name="T101" fmla="*/ 725 h 2302"/>
                <a:gd name="T102" fmla="*/ 654 w 2392"/>
                <a:gd name="T103" fmla="*/ 839 h 2302"/>
                <a:gd name="T104" fmla="*/ 1127 w 2392"/>
                <a:gd name="T105" fmla="*/ 1203 h 2302"/>
                <a:gd name="T106" fmla="*/ 1386 w 2392"/>
                <a:gd name="T107" fmla="*/ 1389 h 2302"/>
                <a:gd name="T108" fmla="*/ 1510 w 2392"/>
                <a:gd name="T109" fmla="*/ 1898 h 2302"/>
                <a:gd name="T110" fmla="*/ 1398 w 2392"/>
                <a:gd name="T111" fmla="*/ 2234 h 2302"/>
                <a:gd name="T112" fmla="*/ 1518 w 2392"/>
                <a:gd name="T113" fmla="*/ 2236 h 2302"/>
                <a:gd name="T114" fmla="*/ 1707 w 2392"/>
                <a:gd name="T115" fmla="*/ 2048 h 2302"/>
                <a:gd name="T116" fmla="*/ 2129 w 2392"/>
                <a:gd name="T117" fmla="*/ 1554 h 2302"/>
                <a:gd name="T118" fmla="*/ 1328 w 2392"/>
                <a:gd name="T119" fmla="*/ 598 h 2302"/>
                <a:gd name="T120" fmla="*/ 1262 w 2392"/>
                <a:gd name="T121" fmla="*/ 544 h 2302"/>
                <a:gd name="T122" fmla="*/ 1426 w 2392"/>
                <a:gd name="T123" fmla="*/ 2188 h 23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92"/>
                <a:gd name="T187" fmla="*/ 0 h 2302"/>
                <a:gd name="T188" fmla="*/ 2392 w 2392"/>
                <a:gd name="T189" fmla="*/ 2302 h 23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92" h="2302">
                  <a:moveTo>
                    <a:pt x="640" y="136"/>
                  </a:moveTo>
                  <a:cubicBezTo>
                    <a:pt x="640" y="138"/>
                    <a:pt x="644" y="137"/>
                    <a:pt x="648" y="136"/>
                  </a:cubicBezTo>
                  <a:cubicBezTo>
                    <a:pt x="656" y="134"/>
                    <a:pt x="664" y="128"/>
                    <a:pt x="666" y="125"/>
                  </a:cubicBezTo>
                  <a:cubicBezTo>
                    <a:pt x="661" y="126"/>
                    <a:pt x="642" y="132"/>
                    <a:pt x="640" y="136"/>
                  </a:cubicBezTo>
                  <a:close/>
                  <a:moveTo>
                    <a:pt x="760" y="94"/>
                  </a:moveTo>
                  <a:cubicBezTo>
                    <a:pt x="773" y="91"/>
                    <a:pt x="791" y="87"/>
                    <a:pt x="792" y="83"/>
                  </a:cubicBezTo>
                  <a:cubicBezTo>
                    <a:pt x="789" y="84"/>
                    <a:pt x="786" y="84"/>
                    <a:pt x="783" y="85"/>
                  </a:cubicBezTo>
                  <a:cubicBezTo>
                    <a:pt x="789" y="83"/>
                    <a:pt x="796" y="82"/>
                    <a:pt x="801" y="79"/>
                  </a:cubicBezTo>
                  <a:cubicBezTo>
                    <a:pt x="799" y="79"/>
                    <a:pt x="798" y="78"/>
                    <a:pt x="791" y="79"/>
                  </a:cubicBezTo>
                  <a:cubicBezTo>
                    <a:pt x="779" y="81"/>
                    <a:pt x="746" y="87"/>
                    <a:pt x="744" y="92"/>
                  </a:cubicBezTo>
                  <a:cubicBezTo>
                    <a:pt x="745" y="94"/>
                    <a:pt x="752" y="95"/>
                    <a:pt x="760" y="94"/>
                  </a:cubicBezTo>
                  <a:close/>
                  <a:moveTo>
                    <a:pt x="769" y="82"/>
                  </a:moveTo>
                  <a:cubicBezTo>
                    <a:pt x="777" y="80"/>
                    <a:pt x="785" y="79"/>
                    <a:pt x="793" y="78"/>
                  </a:cubicBezTo>
                  <a:cubicBezTo>
                    <a:pt x="799" y="76"/>
                    <a:pt x="804" y="75"/>
                    <a:pt x="809" y="73"/>
                  </a:cubicBezTo>
                  <a:cubicBezTo>
                    <a:pt x="806" y="70"/>
                    <a:pt x="798" y="71"/>
                    <a:pt x="786" y="72"/>
                  </a:cubicBezTo>
                  <a:cubicBezTo>
                    <a:pt x="779" y="74"/>
                    <a:pt x="746" y="83"/>
                    <a:pt x="744" y="86"/>
                  </a:cubicBezTo>
                  <a:cubicBezTo>
                    <a:pt x="749" y="85"/>
                    <a:pt x="751" y="84"/>
                    <a:pt x="756" y="83"/>
                  </a:cubicBezTo>
                  <a:cubicBezTo>
                    <a:pt x="761" y="82"/>
                    <a:pt x="762" y="83"/>
                    <a:pt x="769" y="82"/>
                  </a:cubicBezTo>
                  <a:close/>
                  <a:moveTo>
                    <a:pt x="715" y="109"/>
                  </a:moveTo>
                  <a:cubicBezTo>
                    <a:pt x="710" y="110"/>
                    <a:pt x="707" y="110"/>
                    <a:pt x="697" y="113"/>
                  </a:cubicBezTo>
                  <a:cubicBezTo>
                    <a:pt x="697" y="114"/>
                    <a:pt x="698" y="114"/>
                    <a:pt x="701" y="114"/>
                  </a:cubicBezTo>
                  <a:cubicBezTo>
                    <a:pt x="701" y="114"/>
                    <a:pt x="700" y="115"/>
                    <a:pt x="700" y="114"/>
                  </a:cubicBezTo>
                  <a:cubicBezTo>
                    <a:pt x="695" y="116"/>
                    <a:pt x="690" y="117"/>
                    <a:pt x="688" y="119"/>
                  </a:cubicBezTo>
                  <a:cubicBezTo>
                    <a:pt x="690" y="118"/>
                    <a:pt x="691" y="119"/>
                    <a:pt x="693" y="119"/>
                  </a:cubicBezTo>
                  <a:cubicBezTo>
                    <a:pt x="692" y="118"/>
                    <a:pt x="692" y="119"/>
                    <a:pt x="691" y="119"/>
                  </a:cubicBezTo>
                  <a:cubicBezTo>
                    <a:pt x="691" y="119"/>
                    <a:pt x="686" y="119"/>
                    <a:pt x="682" y="121"/>
                  </a:cubicBezTo>
                  <a:cubicBezTo>
                    <a:pt x="681" y="122"/>
                    <a:pt x="681" y="123"/>
                    <a:pt x="681" y="124"/>
                  </a:cubicBezTo>
                  <a:cubicBezTo>
                    <a:pt x="682" y="124"/>
                    <a:pt x="684" y="124"/>
                    <a:pt x="686" y="124"/>
                  </a:cubicBezTo>
                  <a:cubicBezTo>
                    <a:pt x="684" y="125"/>
                    <a:pt x="682" y="124"/>
                    <a:pt x="680" y="125"/>
                  </a:cubicBezTo>
                  <a:cubicBezTo>
                    <a:pt x="674" y="125"/>
                    <a:pt x="672" y="128"/>
                    <a:pt x="667" y="130"/>
                  </a:cubicBezTo>
                  <a:cubicBezTo>
                    <a:pt x="669" y="131"/>
                    <a:pt x="666" y="130"/>
                    <a:pt x="666" y="133"/>
                  </a:cubicBezTo>
                  <a:cubicBezTo>
                    <a:pt x="664" y="135"/>
                    <a:pt x="668" y="136"/>
                    <a:pt x="673" y="134"/>
                  </a:cubicBezTo>
                  <a:cubicBezTo>
                    <a:pt x="676" y="134"/>
                    <a:pt x="684" y="133"/>
                    <a:pt x="691" y="132"/>
                  </a:cubicBezTo>
                  <a:cubicBezTo>
                    <a:pt x="698" y="131"/>
                    <a:pt x="705" y="128"/>
                    <a:pt x="714" y="126"/>
                  </a:cubicBezTo>
                  <a:cubicBezTo>
                    <a:pt x="715" y="124"/>
                    <a:pt x="718" y="123"/>
                    <a:pt x="721" y="122"/>
                  </a:cubicBezTo>
                  <a:cubicBezTo>
                    <a:pt x="721" y="125"/>
                    <a:pt x="725" y="124"/>
                    <a:pt x="729" y="125"/>
                  </a:cubicBezTo>
                  <a:cubicBezTo>
                    <a:pt x="722" y="126"/>
                    <a:pt x="715" y="126"/>
                    <a:pt x="713" y="130"/>
                  </a:cubicBezTo>
                  <a:cubicBezTo>
                    <a:pt x="713" y="132"/>
                    <a:pt x="721" y="132"/>
                    <a:pt x="728" y="131"/>
                  </a:cubicBezTo>
                  <a:cubicBezTo>
                    <a:pt x="742" y="129"/>
                    <a:pt x="753" y="125"/>
                    <a:pt x="765" y="121"/>
                  </a:cubicBezTo>
                  <a:cubicBezTo>
                    <a:pt x="767" y="121"/>
                    <a:pt x="804" y="112"/>
                    <a:pt x="804" y="112"/>
                  </a:cubicBezTo>
                  <a:cubicBezTo>
                    <a:pt x="805" y="112"/>
                    <a:pt x="838" y="109"/>
                    <a:pt x="842" y="107"/>
                  </a:cubicBezTo>
                  <a:cubicBezTo>
                    <a:pt x="847" y="106"/>
                    <a:pt x="862" y="99"/>
                    <a:pt x="863" y="95"/>
                  </a:cubicBezTo>
                  <a:cubicBezTo>
                    <a:pt x="864" y="91"/>
                    <a:pt x="858" y="91"/>
                    <a:pt x="851" y="91"/>
                  </a:cubicBezTo>
                  <a:cubicBezTo>
                    <a:pt x="843" y="92"/>
                    <a:pt x="840" y="96"/>
                    <a:pt x="835" y="96"/>
                  </a:cubicBezTo>
                  <a:cubicBezTo>
                    <a:pt x="823" y="98"/>
                    <a:pt x="814" y="96"/>
                    <a:pt x="814" y="91"/>
                  </a:cubicBezTo>
                  <a:cubicBezTo>
                    <a:pt x="814" y="91"/>
                    <a:pt x="814" y="91"/>
                    <a:pt x="815" y="89"/>
                  </a:cubicBezTo>
                  <a:cubicBezTo>
                    <a:pt x="811" y="89"/>
                    <a:pt x="808" y="89"/>
                    <a:pt x="804" y="89"/>
                  </a:cubicBezTo>
                  <a:cubicBezTo>
                    <a:pt x="798" y="91"/>
                    <a:pt x="784" y="95"/>
                    <a:pt x="782" y="98"/>
                  </a:cubicBezTo>
                  <a:cubicBezTo>
                    <a:pt x="782" y="101"/>
                    <a:pt x="792" y="99"/>
                    <a:pt x="796" y="99"/>
                  </a:cubicBezTo>
                  <a:cubicBezTo>
                    <a:pt x="795" y="100"/>
                    <a:pt x="796" y="101"/>
                    <a:pt x="795" y="102"/>
                  </a:cubicBezTo>
                  <a:cubicBezTo>
                    <a:pt x="794" y="103"/>
                    <a:pt x="790" y="103"/>
                    <a:pt x="789" y="104"/>
                  </a:cubicBezTo>
                  <a:cubicBezTo>
                    <a:pt x="792" y="104"/>
                    <a:pt x="794" y="103"/>
                    <a:pt x="801" y="103"/>
                  </a:cubicBezTo>
                  <a:cubicBezTo>
                    <a:pt x="798" y="105"/>
                    <a:pt x="795" y="106"/>
                    <a:pt x="787" y="107"/>
                  </a:cubicBezTo>
                  <a:cubicBezTo>
                    <a:pt x="762" y="111"/>
                    <a:pt x="753" y="106"/>
                    <a:pt x="736" y="108"/>
                  </a:cubicBezTo>
                  <a:cubicBezTo>
                    <a:pt x="732" y="109"/>
                    <a:pt x="727" y="109"/>
                    <a:pt x="724" y="111"/>
                  </a:cubicBezTo>
                  <a:cubicBezTo>
                    <a:pt x="723" y="107"/>
                    <a:pt x="717" y="109"/>
                    <a:pt x="715" y="109"/>
                  </a:cubicBezTo>
                  <a:close/>
                  <a:moveTo>
                    <a:pt x="699" y="122"/>
                  </a:moveTo>
                  <a:cubicBezTo>
                    <a:pt x="701" y="122"/>
                    <a:pt x="703" y="123"/>
                    <a:pt x="704" y="122"/>
                  </a:cubicBezTo>
                  <a:cubicBezTo>
                    <a:pt x="703" y="123"/>
                    <a:pt x="701" y="123"/>
                    <a:pt x="699" y="122"/>
                  </a:cubicBezTo>
                  <a:close/>
                  <a:moveTo>
                    <a:pt x="34" y="1055"/>
                  </a:moveTo>
                  <a:cubicBezTo>
                    <a:pt x="36" y="1058"/>
                    <a:pt x="33" y="1062"/>
                    <a:pt x="38" y="1062"/>
                  </a:cubicBezTo>
                  <a:cubicBezTo>
                    <a:pt x="39" y="1062"/>
                    <a:pt x="40" y="1060"/>
                    <a:pt x="40" y="1060"/>
                  </a:cubicBezTo>
                  <a:cubicBezTo>
                    <a:pt x="38" y="1057"/>
                    <a:pt x="39" y="1054"/>
                    <a:pt x="34" y="1055"/>
                  </a:cubicBezTo>
                  <a:close/>
                  <a:moveTo>
                    <a:pt x="24" y="1048"/>
                  </a:moveTo>
                  <a:cubicBezTo>
                    <a:pt x="24" y="1050"/>
                    <a:pt x="23" y="1054"/>
                    <a:pt x="26" y="1054"/>
                  </a:cubicBezTo>
                  <a:cubicBezTo>
                    <a:pt x="30" y="1052"/>
                    <a:pt x="30" y="1051"/>
                    <a:pt x="32" y="1048"/>
                  </a:cubicBezTo>
                  <a:cubicBezTo>
                    <a:pt x="26" y="1049"/>
                    <a:pt x="30" y="1048"/>
                    <a:pt x="24" y="1048"/>
                  </a:cubicBezTo>
                  <a:close/>
                  <a:moveTo>
                    <a:pt x="42" y="1080"/>
                  </a:moveTo>
                  <a:cubicBezTo>
                    <a:pt x="42" y="1083"/>
                    <a:pt x="42" y="1086"/>
                    <a:pt x="42" y="1090"/>
                  </a:cubicBezTo>
                  <a:cubicBezTo>
                    <a:pt x="42" y="1093"/>
                    <a:pt x="42" y="1095"/>
                    <a:pt x="45" y="1096"/>
                  </a:cubicBezTo>
                  <a:cubicBezTo>
                    <a:pt x="51" y="1096"/>
                    <a:pt x="49" y="1093"/>
                    <a:pt x="53" y="1091"/>
                  </a:cubicBezTo>
                  <a:cubicBezTo>
                    <a:pt x="53" y="1090"/>
                    <a:pt x="53" y="1088"/>
                    <a:pt x="53" y="1086"/>
                  </a:cubicBezTo>
                  <a:cubicBezTo>
                    <a:pt x="50" y="1081"/>
                    <a:pt x="47" y="1080"/>
                    <a:pt x="42" y="1080"/>
                  </a:cubicBezTo>
                  <a:close/>
                  <a:moveTo>
                    <a:pt x="596" y="144"/>
                  </a:moveTo>
                  <a:cubicBezTo>
                    <a:pt x="600" y="143"/>
                    <a:pt x="602" y="141"/>
                    <a:pt x="605" y="140"/>
                  </a:cubicBezTo>
                  <a:cubicBezTo>
                    <a:pt x="610" y="139"/>
                    <a:pt x="612" y="139"/>
                    <a:pt x="619" y="137"/>
                  </a:cubicBezTo>
                  <a:cubicBezTo>
                    <a:pt x="620" y="138"/>
                    <a:pt x="622" y="138"/>
                    <a:pt x="626" y="137"/>
                  </a:cubicBezTo>
                  <a:cubicBezTo>
                    <a:pt x="633" y="136"/>
                    <a:pt x="636" y="133"/>
                    <a:pt x="639" y="130"/>
                  </a:cubicBezTo>
                  <a:cubicBezTo>
                    <a:pt x="647" y="128"/>
                    <a:pt x="656" y="123"/>
                    <a:pt x="658" y="120"/>
                  </a:cubicBezTo>
                  <a:cubicBezTo>
                    <a:pt x="663" y="120"/>
                    <a:pt x="660" y="124"/>
                    <a:pt x="670" y="123"/>
                  </a:cubicBezTo>
                  <a:cubicBezTo>
                    <a:pt x="678" y="119"/>
                    <a:pt x="686" y="115"/>
                    <a:pt x="694" y="111"/>
                  </a:cubicBezTo>
                  <a:cubicBezTo>
                    <a:pt x="695" y="109"/>
                    <a:pt x="691" y="111"/>
                    <a:pt x="691" y="108"/>
                  </a:cubicBezTo>
                  <a:cubicBezTo>
                    <a:pt x="695" y="107"/>
                    <a:pt x="699" y="106"/>
                    <a:pt x="699" y="104"/>
                  </a:cubicBezTo>
                  <a:cubicBezTo>
                    <a:pt x="701" y="99"/>
                    <a:pt x="668" y="110"/>
                    <a:pt x="668" y="110"/>
                  </a:cubicBezTo>
                  <a:cubicBezTo>
                    <a:pt x="663" y="112"/>
                    <a:pt x="663" y="111"/>
                    <a:pt x="659" y="112"/>
                  </a:cubicBezTo>
                  <a:cubicBezTo>
                    <a:pt x="644" y="115"/>
                    <a:pt x="640" y="122"/>
                    <a:pt x="630" y="126"/>
                  </a:cubicBezTo>
                  <a:cubicBezTo>
                    <a:pt x="620" y="130"/>
                    <a:pt x="613" y="133"/>
                    <a:pt x="604" y="136"/>
                  </a:cubicBezTo>
                  <a:cubicBezTo>
                    <a:pt x="602" y="137"/>
                    <a:pt x="592" y="142"/>
                    <a:pt x="592" y="142"/>
                  </a:cubicBezTo>
                  <a:cubicBezTo>
                    <a:pt x="591" y="143"/>
                    <a:pt x="594" y="142"/>
                    <a:pt x="596" y="144"/>
                  </a:cubicBezTo>
                  <a:close/>
                  <a:moveTo>
                    <a:pt x="17" y="1042"/>
                  </a:moveTo>
                  <a:cubicBezTo>
                    <a:pt x="17" y="1042"/>
                    <a:pt x="17" y="1042"/>
                    <a:pt x="17" y="1042"/>
                  </a:cubicBezTo>
                  <a:cubicBezTo>
                    <a:pt x="16" y="1043"/>
                    <a:pt x="16" y="1042"/>
                    <a:pt x="15" y="1043"/>
                  </a:cubicBezTo>
                  <a:cubicBezTo>
                    <a:pt x="15" y="1043"/>
                    <a:pt x="14" y="1047"/>
                    <a:pt x="18" y="1048"/>
                  </a:cubicBezTo>
                  <a:cubicBezTo>
                    <a:pt x="19" y="1046"/>
                    <a:pt x="20" y="1046"/>
                    <a:pt x="20" y="1044"/>
                  </a:cubicBezTo>
                  <a:cubicBezTo>
                    <a:pt x="20" y="1043"/>
                    <a:pt x="20" y="1041"/>
                    <a:pt x="20" y="1040"/>
                  </a:cubicBezTo>
                  <a:cubicBezTo>
                    <a:pt x="17" y="1040"/>
                    <a:pt x="19" y="1040"/>
                    <a:pt x="17" y="1042"/>
                  </a:cubicBezTo>
                  <a:close/>
                  <a:moveTo>
                    <a:pt x="724" y="98"/>
                  </a:moveTo>
                  <a:cubicBezTo>
                    <a:pt x="727" y="97"/>
                    <a:pt x="730" y="96"/>
                    <a:pt x="732" y="94"/>
                  </a:cubicBezTo>
                  <a:cubicBezTo>
                    <a:pt x="729" y="95"/>
                    <a:pt x="715" y="92"/>
                    <a:pt x="714" y="97"/>
                  </a:cubicBezTo>
                  <a:cubicBezTo>
                    <a:pt x="713" y="99"/>
                    <a:pt x="718" y="99"/>
                    <a:pt x="724" y="98"/>
                  </a:cubicBezTo>
                  <a:close/>
                  <a:moveTo>
                    <a:pt x="722" y="107"/>
                  </a:moveTo>
                  <a:cubicBezTo>
                    <a:pt x="726" y="106"/>
                    <a:pt x="730" y="105"/>
                    <a:pt x="734" y="104"/>
                  </a:cubicBezTo>
                  <a:cubicBezTo>
                    <a:pt x="736" y="104"/>
                    <a:pt x="735" y="103"/>
                    <a:pt x="735" y="102"/>
                  </a:cubicBezTo>
                  <a:cubicBezTo>
                    <a:pt x="728" y="103"/>
                    <a:pt x="723" y="104"/>
                    <a:pt x="716" y="105"/>
                  </a:cubicBezTo>
                  <a:cubicBezTo>
                    <a:pt x="715" y="108"/>
                    <a:pt x="720" y="107"/>
                    <a:pt x="722" y="107"/>
                  </a:cubicBezTo>
                  <a:close/>
                  <a:moveTo>
                    <a:pt x="1328" y="118"/>
                  </a:moveTo>
                  <a:cubicBezTo>
                    <a:pt x="1340" y="119"/>
                    <a:pt x="1345" y="117"/>
                    <a:pt x="1351" y="117"/>
                  </a:cubicBezTo>
                  <a:cubicBezTo>
                    <a:pt x="1359" y="118"/>
                    <a:pt x="1362" y="119"/>
                    <a:pt x="1370" y="120"/>
                  </a:cubicBezTo>
                  <a:cubicBezTo>
                    <a:pt x="1375" y="120"/>
                    <a:pt x="1379" y="119"/>
                    <a:pt x="1381" y="117"/>
                  </a:cubicBezTo>
                  <a:cubicBezTo>
                    <a:pt x="1370" y="114"/>
                    <a:pt x="1355" y="108"/>
                    <a:pt x="1338" y="107"/>
                  </a:cubicBezTo>
                  <a:cubicBezTo>
                    <a:pt x="1325" y="106"/>
                    <a:pt x="1321" y="104"/>
                    <a:pt x="1307" y="103"/>
                  </a:cubicBezTo>
                  <a:cubicBezTo>
                    <a:pt x="1302" y="104"/>
                    <a:pt x="1296" y="104"/>
                    <a:pt x="1296" y="106"/>
                  </a:cubicBezTo>
                  <a:cubicBezTo>
                    <a:pt x="1296" y="110"/>
                    <a:pt x="1303" y="110"/>
                    <a:pt x="1309" y="112"/>
                  </a:cubicBezTo>
                  <a:cubicBezTo>
                    <a:pt x="1305" y="115"/>
                    <a:pt x="1316" y="117"/>
                    <a:pt x="1328" y="118"/>
                  </a:cubicBezTo>
                  <a:close/>
                  <a:moveTo>
                    <a:pt x="1187" y="90"/>
                  </a:moveTo>
                  <a:cubicBezTo>
                    <a:pt x="1204" y="91"/>
                    <a:pt x="1220" y="91"/>
                    <a:pt x="1237" y="91"/>
                  </a:cubicBezTo>
                  <a:cubicBezTo>
                    <a:pt x="1243" y="90"/>
                    <a:pt x="1244" y="89"/>
                    <a:pt x="1253" y="88"/>
                  </a:cubicBezTo>
                  <a:cubicBezTo>
                    <a:pt x="1254" y="90"/>
                    <a:pt x="1257" y="92"/>
                    <a:pt x="1265" y="92"/>
                  </a:cubicBezTo>
                  <a:cubicBezTo>
                    <a:pt x="1288" y="93"/>
                    <a:pt x="1315" y="95"/>
                    <a:pt x="1317" y="87"/>
                  </a:cubicBezTo>
                  <a:cubicBezTo>
                    <a:pt x="1317" y="87"/>
                    <a:pt x="1313" y="87"/>
                    <a:pt x="1309" y="86"/>
                  </a:cubicBezTo>
                  <a:cubicBezTo>
                    <a:pt x="1310" y="85"/>
                    <a:pt x="1311" y="85"/>
                    <a:pt x="1312" y="84"/>
                  </a:cubicBezTo>
                  <a:cubicBezTo>
                    <a:pt x="1313" y="84"/>
                    <a:pt x="1315" y="84"/>
                    <a:pt x="1317" y="84"/>
                  </a:cubicBezTo>
                  <a:cubicBezTo>
                    <a:pt x="1307" y="78"/>
                    <a:pt x="1292" y="76"/>
                    <a:pt x="1267" y="76"/>
                  </a:cubicBezTo>
                  <a:cubicBezTo>
                    <a:pt x="1233" y="74"/>
                    <a:pt x="1224" y="79"/>
                    <a:pt x="1189" y="80"/>
                  </a:cubicBezTo>
                  <a:cubicBezTo>
                    <a:pt x="1173" y="80"/>
                    <a:pt x="1161" y="78"/>
                    <a:pt x="1146" y="77"/>
                  </a:cubicBezTo>
                  <a:cubicBezTo>
                    <a:pt x="1143" y="77"/>
                    <a:pt x="1135" y="80"/>
                    <a:pt x="1136" y="76"/>
                  </a:cubicBezTo>
                  <a:cubicBezTo>
                    <a:pt x="1136" y="75"/>
                    <a:pt x="1139" y="75"/>
                    <a:pt x="1140" y="75"/>
                  </a:cubicBezTo>
                  <a:cubicBezTo>
                    <a:pt x="1131" y="72"/>
                    <a:pt x="1116" y="76"/>
                    <a:pt x="1112" y="70"/>
                  </a:cubicBezTo>
                  <a:cubicBezTo>
                    <a:pt x="1121" y="71"/>
                    <a:pt x="1129" y="70"/>
                    <a:pt x="1137" y="70"/>
                  </a:cubicBezTo>
                  <a:cubicBezTo>
                    <a:pt x="1131" y="67"/>
                    <a:pt x="1104" y="70"/>
                    <a:pt x="1108" y="64"/>
                  </a:cubicBezTo>
                  <a:cubicBezTo>
                    <a:pt x="1105" y="64"/>
                    <a:pt x="1100" y="65"/>
                    <a:pt x="1097" y="64"/>
                  </a:cubicBezTo>
                  <a:cubicBezTo>
                    <a:pt x="1095" y="65"/>
                    <a:pt x="1091" y="66"/>
                    <a:pt x="1085" y="67"/>
                  </a:cubicBezTo>
                  <a:cubicBezTo>
                    <a:pt x="1064" y="67"/>
                    <a:pt x="1060" y="60"/>
                    <a:pt x="1032" y="62"/>
                  </a:cubicBezTo>
                  <a:cubicBezTo>
                    <a:pt x="1025" y="62"/>
                    <a:pt x="1014" y="62"/>
                    <a:pt x="1013" y="66"/>
                  </a:cubicBezTo>
                  <a:cubicBezTo>
                    <a:pt x="1014" y="68"/>
                    <a:pt x="1050" y="71"/>
                    <a:pt x="1057" y="71"/>
                  </a:cubicBezTo>
                  <a:cubicBezTo>
                    <a:pt x="1061" y="71"/>
                    <a:pt x="1065" y="70"/>
                    <a:pt x="1069" y="68"/>
                  </a:cubicBezTo>
                  <a:cubicBezTo>
                    <a:pt x="1080" y="72"/>
                    <a:pt x="1082" y="74"/>
                    <a:pt x="1093" y="78"/>
                  </a:cubicBezTo>
                  <a:cubicBezTo>
                    <a:pt x="1091" y="78"/>
                    <a:pt x="1086" y="80"/>
                    <a:pt x="1086" y="82"/>
                  </a:cubicBezTo>
                  <a:cubicBezTo>
                    <a:pt x="1086" y="88"/>
                    <a:pt x="1116" y="91"/>
                    <a:pt x="1130" y="91"/>
                  </a:cubicBezTo>
                  <a:cubicBezTo>
                    <a:pt x="1135" y="91"/>
                    <a:pt x="1145" y="88"/>
                    <a:pt x="1148" y="87"/>
                  </a:cubicBezTo>
                  <a:cubicBezTo>
                    <a:pt x="1150" y="87"/>
                    <a:pt x="1153" y="87"/>
                    <a:pt x="1155" y="87"/>
                  </a:cubicBezTo>
                  <a:cubicBezTo>
                    <a:pt x="1154" y="92"/>
                    <a:pt x="1173" y="92"/>
                    <a:pt x="1187" y="90"/>
                  </a:cubicBezTo>
                  <a:close/>
                  <a:moveTo>
                    <a:pt x="215" y="446"/>
                  </a:moveTo>
                  <a:cubicBezTo>
                    <a:pt x="217" y="444"/>
                    <a:pt x="219" y="441"/>
                    <a:pt x="221" y="440"/>
                  </a:cubicBezTo>
                  <a:cubicBezTo>
                    <a:pt x="220" y="440"/>
                    <a:pt x="220" y="440"/>
                    <a:pt x="219" y="440"/>
                  </a:cubicBezTo>
                  <a:cubicBezTo>
                    <a:pt x="218" y="442"/>
                    <a:pt x="216" y="444"/>
                    <a:pt x="215" y="446"/>
                  </a:cubicBezTo>
                  <a:close/>
                  <a:moveTo>
                    <a:pt x="1016" y="120"/>
                  </a:moveTo>
                  <a:cubicBezTo>
                    <a:pt x="1012" y="120"/>
                    <a:pt x="1004" y="120"/>
                    <a:pt x="1001" y="120"/>
                  </a:cubicBezTo>
                  <a:cubicBezTo>
                    <a:pt x="1002" y="117"/>
                    <a:pt x="1003" y="120"/>
                    <a:pt x="1004" y="116"/>
                  </a:cubicBezTo>
                  <a:cubicBezTo>
                    <a:pt x="1004" y="113"/>
                    <a:pt x="986" y="117"/>
                    <a:pt x="981" y="117"/>
                  </a:cubicBezTo>
                  <a:cubicBezTo>
                    <a:pt x="985" y="116"/>
                    <a:pt x="1000" y="112"/>
                    <a:pt x="1001" y="108"/>
                  </a:cubicBezTo>
                  <a:cubicBezTo>
                    <a:pt x="1001" y="106"/>
                    <a:pt x="997" y="105"/>
                    <a:pt x="995" y="106"/>
                  </a:cubicBezTo>
                  <a:cubicBezTo>
                    <a:pt x="987" y="107"/>
                    <a:pt x="979" y="106"/>
                    <a:pt x="971" y="107"/>
                  </a:cubicBezTo>
                  <a:cubicBezTo>
                    <a:pt x="957" y="109"/>
                    <a:pt x="944" y="109"/>
                    <a:pt x="934" y="113"/>
                  </a:cubicBezTo>
                  <a:cubicBezTo>
                    <a:pt x="933" y="113"/>
                    <a:pt x="929" y="114"/>
                    <a:pt x="929" y="115"/>
                  </a:cubicBezTo>
                  <a:cubicBezTo>
                    <a:pt x="929" y="119"/>
                    <a:pt x="940" y="117"/>
                    <a:pt x="948" y="116"/>
                  </a:cubicBezTo>
                  <a:cubicBezTo>
                    <a:pt x="948" y="119"/>
                    <a:pt x="948" y="120"/>
                    <a:pt x="948" y="123"/>
                  </a:cubicBezTo>
                  <a:cubicBezTo>
                    <a:pt x="945" y="123"/>
                    <a:pt x="941" y="123"/>
                    <a:pt x="938" y="123"/>
                  </a:cubicBezTo>
                  <a:cubicBezTo>
                    <a:pt x="928" y="124"/>
                    <a:pt x="919" y="122"/>
                    <a:pt x="911" y="123"/>
                  </a:cubicBezTo>
                  <a:cubicBezTo>
                    <a:pt x="910" y="125"/>
                    <a:pt x="911" y="125"/>
                    <a:pt x="911" y="127"/>
                  </a:cubicBezTo>
                  <a:cubicBezTo>
                    <a:pt x="928" y="132"/>
                    <a:pt x="946" y="129"/>
                    <a:pt x="963" y="135"/>
                  </a:cubicBezTo>
                  <a:cubicBezTo>
                    <a:pt x="967" y="137"/>
                    <a:pt x="968" y="139"/>
                    <a:pt x="977" y="138"/>
                  </a:cubicBezTo>
                  <a:cubicBezTo>
                    <a:pt x="982" y="138"/>
                    <a:pt x="984" y="135"/>
                    <a:pt x="990" y="134"/>
                  </a:cubicBezTo>
                  <a:cubicBezTo>
                    <a:pt x="1011" y="130"/>
                    <a:pt x="1012" y="134"/>
                    <a:pt x="1016" y="120"/>
                  </a:cubicBezTo>
                  <a:close/>
                  <a:moveTo>
                    <a:pt x="1109" y="15"/>
                  </a:moveTo>
                  <a:cubicBezTo>
                    <a:pt x="1112" y="15"/>
                    <a:pt x="1115" y="14"/>
                    <a:pt x="1118" y="13"/>
                  </a:cubicBezTo>
                  <a:cubicBezTo>
                    <a:pt x="1124" y="13"/>
                    <a:pt x="1130" y="13"/>
                    <a:pt x="1136" y="13"/>
                  </a:cubicBezTo>
                  <a:cubicBezTo>
                    <a:pt x="1129" y="13"/>
                    <a:pt x="1125" y="15"/>
                    <a:pt x="1119" y="16"/>
                  </a:cubicBezTo>
                  <a:cubicBezTo>
                    <a:pt x="1120" y="17"/>
                    <a:pt x="1127" y="17"/>
                    <a:pt x="1130" y="17"/>
                  </a:cubicBezTo>
                  <a:cubicBezTo>
                    <a:pt x="1142" y="16"/>
                    <a:pt x="1142" y="14"/>
                    <a:pt x="1154" y="14"/>
                  </a:cubicBezTo>
                  <a:cubicBezTo>
                    <a:pt x="1158" y="14"/>
                    <a:pt x="1163" y="14"/>
                    <a:pt x="1167" y="14"/>
                  </a:cubicBezTo>
                  <a:cubicBezTo>
                    <a:pt x="1151" y="15"/>
                    <a:pt x="1136" y="15"/>
                    <a:pt x="1129" y="19"/>
                  </a:cubicBezTo>
                  <a:cubicBezTo>
                    <a:pt x="1133" y="19"/>
                    <a:pt x="1145" y="19"/>
                    <a:pt x="1157" y="19"/>
                  </a:cubicBezTo>
                  <a:cubicBezTo>
                    <a:pt x="1149" y="19"/>
                    <a:pt x="1145" y="20"/>
                    <a:pt x="1141" y="21"/>
                  </a:cubicBezTo>
                  <a:cubicBezTo>
                    <a:pt x="1145" y="22"/>
                    <a:pt x="1162" y="24"/>
                    <a:pt x="1174" y="24"/>
                  </a:cubicBezTo>
                  <a:cubicBezTo>
                    <a:pt x="1179" y="24"/>
                    <a:pt x="1183" y="23"/>
                    <a:pt x="1188" y="22"/>
                  </a:cubicBezTo>
                  <a:cubicBezTo>
                    <a:pt x="1190" y="22"/>
                    <a:pt x="1193" y="22"/>
                    <a:pt x="1196" y="22"/>
                  </a:cubicBezTo>
                  <a:cubicBezTo>
                    <a:pt x="1192" y="25"/>
                    <a:pt x="1208" y="25"/>
                    <a:pt x="1220" y="26"/>
                  </a:cubicBezTo>
                  <a:cubicBezTo>
                    <a:pt x="1225" y="26"/>
                    <a:pt x="1227" y="24"/>
                    <a:pt x="1232" y="24"/>
                  </a:cubicBezTo>
                  <a:cubicBezTo>
                    <a:pt x="1238" y="25"/>
                    <a:pt x="1242" y="26"/>
                    <a:pt x="1254" y="26"/>
                  </a:cubicBezTo>
                  <a:cubicBezTo>
                    <a:pt x="1274" y="26"/>
                    <a:pt x="1287" y="26"/>
                    <a:pt x="1299" y="24"/>
                  </a:cubicBezTo>
                  <a:cubicBezTo>
                    <a:pt x="1302" y="25"/>
                    <a:pt x="1306" y="25"/>
                    <a:pt x="1308" y="25"/>
                  </a:cubicBezTo>
                  <a:cubicBezTo>
                    <a:pt x="1302" y="27"/>
                    <a:pt x="1291" y="27"/>
                    <a:pt x="1280" y="28"/>
                  </a:cubicBezTo>
                  <a:cubicBezTo>
                    <a:pt x="1269" y="28"/>
                    <a:pt x="1260" y="27"/>
                    <a:pt x="1249" y="27"/>
                  </a:cubicBezTo>
                  <a:cubicBezTo>
                    <a:pt x="1248" y="27"/>
                    <a:pt x="1245" y="27"/>
                    <a:pt x="1245" y="28"/>
                  </a:cubicBezTo>
                  <a:cubicBezTo>
                    <a:pt x="1245" y="30"/>
                    <a:pt x="1265" y="33"/>
                    <a:pt x="1268" y="34"/>
                  </a:cubicBezTo>
                  <a:cubicBezTo>
                    <a:pt x="1250" y="34"/>
                    <a:pt x="1245" y="29"/>
                    <a:pt x="1229" y="28"/>
                  </a:cubicBezTo>
                  <a:cubicBezTo>
                    <a:pt x="1217" y="26"/>
                    <a:pt x="1204" y="27"/>
                    <a:pt x="1197" y="27"/>
                  </a:cubicBezTo>
                  <a:cubicBezTo>
                    <a:pt x="1194" y="27"/>
                    <a:pt x="1191" y="26"/>
                    <a:pt x="1188" y="27"/>
                  </a:cubicBezTo>
                  <a:cubicBezTo>
                    <a:pt x="1190" y="28"/>
                    <a:pt x="1190" y="29"/>
                    <a:pt x="1197" y="29"/>
                  </a:cubicBezTo>
                  <a:cubicBezTo>
                    <a:pt x="1191" y="29"/>
                    <a:pt x="1182" y="27"/>
                    <a:pt x="1182" y="30"/>
                  </a:cubicBezTo>
                  <a:cubicBezTo>
                    <a:pt x="1182" y="34"/>
                    <a:pt x="1222" y="34"/>
                    <a:pt x="1224" y="38"/>
                  </a:cubicBezTo>
                  <a:cubicBezTo>
                    <a:pt x="1223" y="45"/>
                    <a:pt x="1205" y="42"/>
                    <a:pt x="1190" y="43"/>
                  </a:cubicBezTo>
                  <a:cubicBezTo>
                    <a:pt x="1180" y="43"/>
                    <a:pt x="1176" y="45"/>
                    <a:pt x="1171" y="48"/>
                  </a:cubicBezTo>
                  <a:cubicBezTo>
                    <a:pt x="1171" y="49"/>
                    <a:pt x="1171" y="49"/>
                    <a:pt x="1171" y="50"/>
                  </a:cubicBezTo>
                  <a:cubicBezTo>
                    <a:pt x="1174" y="50"/>
                    <a:pt x="1178" y="50"/>
                    <a:pt x="1180" y="50"/>
                  </a:cubicBezTo>
                  <a:cubicBezTo>
                    <a:pt x="1182" y="49"/>
                    <a:pt x="1185" y="50"/>
                    <a:pt x="1186" y="49"/>
                  </a:cubicBezTo>
                  <a:cubicBezTo>
                    <a:pt x="1189" y="49"/>
                    <a:pt x="1193" y="49"/>
                    <a:pt x="1196" y="49"/>
                  </a:cubicBezTo>
                  <a:cubicBezTo>
                    <a:pt x="1196" y="55"/>
                    <a:pt x="1215" y="56"/>
                    <a:pt x="1224" y="58"/>
                  </a:cubicBezTo>
                  <a:cubicBezTo>
                    <a:pt x="1221" y="58"/>
                    <a:pt x="1216" y="58"/>
                    <a:pt x="1213" y="58"/>
                  </a:cubicBezTo>
                  <a:cubicBezTo>
                    <a:pt x="1201" y="56"/>
                    <a:pt x="1194" y="52"/>
                    <a:pt x="1174" y="53"/>
                  </a:cubicBezTo>
                  <a:cubicBezTo>
                    <a:pt x="1167" y="53"/>
                    <a:pt x="1159" y="51"/>
                    <a:pt x="1158" y="55"/>
                  </a:cubicBezTo>
                  <a:cubicBezTo>
                    <a:pt x="1159" y="59"/>
                    <a:pt x="1171" y="58"/>
                    <a:pt x="1179" y="60"/>
                  </a:cubicBezTo>
                  <a:cubicBezTo>
                    <a:pt x="1166" y="63"/>
                    <a:pt x="1134" y="60"/>
                    <a:pt x="1133" y="67"/>
                  </a:cubicBezTo>
                  <a:cubicBezTo>
                    <a:pt x="1133" y="68"/>
                    <a:pt x="1135" y="69"/>
                    <a:pt x="1139" y="68"/>
                  </a:cubicBezTo>
                  <a:cubicBezTo>
                    <a:pt x="1142" y="68"/>
                    <a:pt x="1145" y="68"/>
                    <a:pt x="1147" y="67"/>
                  </a:cubicBezTo>
                  <a:cubicBezTo>
                    <a:pt x="1169" y="69"/>
                    <a:pt x="1185" y="70"/>
                    <a:pt x="1207" y="70"/>
                  </a:cubicBezTo>
                  <a:cubicBezTo>
                    <a:pt x="1216" y="70"/>
                    <a:pt x="1220" y="69"/>
                    <a:pt x="1225" y="69"/>
                  </a:cubicBezTo>
                  <a:cubicBezTo>
                    <a:pt x="1241" y="69"/>
                    <a:pt x="1257" y="69"/>
                    <a:pt x="1273" y="70"/>
                  </a:cubicBezTo>
                  <a:cubicBezTo>
                    <a:pt x="1285" y="70"/>
                    <a:pt x="1279" y="73"/>
                    <a:pt x="1293" y="73"/>
                  </a:cubicBezTo>
                  <a:cubicBezTo>
                    <a:pt x="1308" y="75"/>
                    <a:pt x="1342" y="74"/>
                    <a:pt x="1343" y="70"/>
                  </a:cubicBezTo>
                  <a:cubicBezTo>
                    <a:pt x="1343" y="68"/>
                    <a:pt x="1335" y="68"/>
                    <a:pt x="1333" y="68"/>
                  </a:cubicBezTo>
                  <a:cubicBezTo>
                    <a:pt x="1329" y="67"/>
                    <a:pt x="1323" y="67"/>
                    <a:pt x="1318" y="67"/>
                  </a:cubicBezTo>
                  <a:cubicBezTo>
                    <a:pt x="1318" y="61"/>
                    <a:pt x="1343" y="66"/>
                    <a:pt x="1343" y="60"/>
                  </a:cubicBezTo>
                  <a:cubicBezTo>
                    <a:pt x="1343" y="59"/>
                    <a:pt x="1340" y="59"/>
                    <a:pt x="1339" y="57"/>
                  </a:cubicBezTo>
                  <a:cubicBezTo>
                    <a:pt x="1349" y="59"/>
                    <a:pt x="1359" y="59"/>
                    <a:pt x="1369" y="59"/>
                  </a:cubicBezTo>
                  <a:cubicBezTo>
                    <a:pt x="1380" y="59"/>
                    <a:pt x="1384" y="54"/>
                    <a:pt x="1396" y="54"/>
                  </a:cubicBezTo>
                  <a:cubicBezTo>
                    <a:pt x="1392" y="51"/>
                    <a:pt x="1385" y="50"/>
                    <a:pt x="1378" y="48"/>
                  </a:cubicBezTo>
                  <a:cubicBezTo>
                    <a:pt x="1390" y="50"/>
                    <a:pt x="1397" y="51"/>
                    <a:pt x="1395" y="47"/>
                  </a:cubicBezTo>
                  <a:cubicBezTo>
                    <a:pt x="1389" y="47"/>
                    <a:pt x="1384" y="46"/>
                    <a:pt x="1378" y="46"/>
                  </a:cubicBezTo>
                  <a:cubicBezTo>
                    <a:pt x="1387" y="45"/>
                    <a:pt x="1402" y="45"/>
                    <a:pt x="1416" y="45"/>
                  </a:cubicBezTo>
                  <a:cubicBezTo>
                    <a:pt x="1425" y="46"/>
                    <a:pt x="1438" y="49"/>
                    <a:pt x="1447" y="48"/>
                  </a:cubicBezTo>
                  <a:cubicBezTo>
                    <a:pt x="1464" y="46"/>
                    <a:pt x="1475" y="42"/>
                    <a:pt x="1499" y="43"/>
                  </a:cubicBezTo>
                  <a:cubicBezTo>
                    <a:pt x="1519" y="45"/>
                    <a:pt x="1551" y="47"/>
                    <a:pt x="1563" y="46"/>
                  </a:cubicBezTo>
                  <a:cubicBezTo>
                    <a:pt x="1549" y="43"/>
                    <a:pt x="1527" y="41"/>
                    <a:pt x="1520" y="38"/>
                  </a:cubicBezTo>
                  <a:cubicBezTo>
                    <a:pt x="1550" y="39"/>
                    <a:pt x="1577" y="46"/>
                    <a:pt x="1598" y="46"/>
                  </a:cubicBezTo>
                  <a:cubicBezTo>
                    <a:pt x="1602" y="46"/>
                    <a:pt x="1612" y="50"/>
                    <a:pt x="1611" y="47"/>
                  </a:cubicBezTo>
                  <a:cubicBezTo>
                    <a:pt x="1609" y="43"/>
                    <a:pt x="1582" y="40"/>
                    <a:pt x="1574" y="37"/>
                  </a:cubicBezTo>
                  <a:cubicBezTo>
                    <a:pt x="1571" y="35"/>
                    <a:pt x="1571" y="34"/>
                    <a:pt x="1564" y="32"/>
                  </a:cubicBezTo>
                  <a:cubicBezTo>
                    <a:pt x="1561" y="31"/>
                    <a:pt x="1557" y="30"/>
                    <a:pt x="1554" y="30"/>
                  </a:cubicBezTo>
                  <a:cubicBezTo>
                    <a:pt x="1539" y="28"/>
                    <a:pt x="1525" y="27"/>
                    <a:pt x="1510" y="25"/>
                  </a:cubicBezTo>
                  <a:cubicBezTo>
                    <a:pt x="1514" y="25"/>
                    <a:pt x="1516" y="26"/>
                    <a:pt x="1520" y="25"/>
                  </a:cubicBezTo>
                  <a:cubicBezTo>
                    <a:pt x="1507" y="21"/>
                    <a:pt x="1459" y="15"/>
                    <a:pt x="1445" y="13"/>
                  </a:cubicBezTo>
                  <a:cubicBezTo>
                    <a:pt x="1440" y="12"/>
                    <a:pt x="1434" y="12"/>
                    <a:pt x="1428" y="11"/>
                  </a:cubicBezTo>
                  <a:cubicBezTo>
                    <a:pt x="1424" y="11"/>
                    <a:pt x="1420" y="9"/>
                    <a:pt x="1411" y="8"/>
                  </a:cubicBezTo>
                  <a:cubicBezTo>
                    <a:pt x="1403" y="7"/>
                    <a:pt x="1401" y="10"/>
                    <a:pt x="1392" y="9"/>
                  </a:cubicBezTo>
                  <a:cubicBezTo>
                    <a:pt x="1383" y="9"/>
                    <a:pt x="1381" y="6"/>
                    <a:pt x="1370" y="5"/>
                  </a:cubicBezTo>
                  <a:cubicBezTo>
                    <a:pt x="1367" y="5"/>
                    <a:pt x="1364" y="6"/>
                    <a:pt x="1363" y="5"/>
                  </a:cubicBezTo>
                  <a:cubicBezTo>
                    <a:pt x="1340" y="4"/>
                    <a:pt x="1318" y="3"/>
                    <a:pt x="1295" y="1"/>
                  </a:cubicBezTo>
                  <a:cubicBezTo>
                    <a:pt x="1289" y="1"/>
                    <a:pt x="1284" y="0"/>
                    <a:pt x="1281" y="2"/>
                  </a:cubicBezTo>
                  <a:cubicBezTo>
                    <a:pt x="1273" y="3"/>
                    <a:pt x="1280" y="2"/>
                    <a:pt x="1269" y="2"/>
                  </a:cubicBezTo>
                  <a:cubicBezTo>
                    <a:pt x="1251" y="2"/>
                    <a:pt x="1244" y="5"/>
                    <a:pt x="1239" y="8"/>
                  </a:cubicBezTo>
                  <a:cubicBezTo>
                    <a:pt x="1234" y="7"/>
                    <a:pt x="1210" y="4"/>
                    <a:pt x="1199" y="4"/>
                  </a:cubicBezTo>
                  <a:cubicBezTo>
                    <a:pt x="1186" y="4"/>
                    <a:pt x="1194" y="7"/>
                    <a:pt x="1175" y="7"/>
                  </a:cubicBezTo>
                  <a:cubicBezTo>
                    <a:pt x="1175" y="8"/>
                    <a:pt x="1172" y="8"/>
                    <a:pt x="1170" y="8"/>
                  </a:cubicBezTo>
                  <a:cubicBezTo>
                    <a:pt x="1166" y="8"/>
                    <a:pt x="1161" y="8"/>
                    <a:pt x="1156" y="8"/>
                  </a:cubicBezTo>
                  <a:cubicBezTo>
                    <a:pt x="1139" y="8"/>
                    <a:pt x="1100" y="12"/>
                    <a:pt x="1096" y="15"/>
                  </a:cubicBezTo>
                  <a:cubicBezTo>
                    <a:pt x="1100" y="16"/>
                    <a:pt x="1104" y="15"/>
                    <a:pt x="1109" y="15"/>
                  </a:cubicBezTo>
                  <a:close/>
                  <a:moveTo>
                    <a:pt x="971" y="166"/>
                  </a:moveTo>
                  <a:cubicBezTo>
                    <a:pt x="969" y="166"/>
                    <a:pt x="957" y="165"/>
                    <a:pt x="957" y="168"/>
                  </a:cubicBezTo>
                  <a:cubicBezTo>
                    <a:pt x="958" y="168"/>
                    <a:pt x="1003" y="173"/>
                    <a:pt x="1012" y="172"/>
                  </a:cubicBezTo>
                  <a:cubicBezTo>
                    <a:pt x="1019" y="172"/>
                    <a:pt x="1021" y="169"/>
                    <a:pt x="1028" y="168"/>
                  </a:cubicBezTo>
                  <a:cubicBezTo>
                    <a:pt x="1024" y="164"/>
                    <a:pt x="999" y="156"/>
                    <a:pt x="989" y="157"/>
                  </a:cubicBezTo>
                  <a:cubicBezTo>
                    <a:pt x="977" y="157"/>
                    <a:pt x="979" y="164"/>
                    <a:pt x="971" y="166"/>
                  </a:cubicBezTo>
                  <a:close/>
                  <a:moveTo>
                    <a:pt x="1595" y="58"/>
                  </a:moveTo>
                  <a:cubicBezTo>
                    <a:pt x="1589" y="57"/>
                    <a:pt x="1585" y="56"/>
                    <a:pt x="1580" y="54"/>
                  </a:cubicBezTo>
                  <a:cubicBezTo>
                    <a:pt x="1569" y="55"/>
                    <a:pt x="1545" y="54"/>
                    <a:pt x="1526" y="53"/>
                  </a:cubicBezTo>
                  <a:cubicBezTo>
                    <a:pt x="1523" y="53"/>
                    <a:pt x="1514" y="52"/>
                    <a:pt x="1515" y="54"/>
                  </a:cubicBezTo>
                  <a:cubicBezTo>
                    <a:pt x="1516" y="59"/>
                    <a:pt x="1548" y="62"/>
                    <a:pt x="1559" y="64"/>
                  </a:cubicBezTo>
                  <a:cubicBezTo>
                    <a:pt x="1560" y="70"/>
                    <a:pt x="1555" y="70"/>
                    <a:pt x="1545" y="70"/>
                  </a:cubicBezTo>
                  <a:cubicBezTo>
                    <a:pt x="1533" y="70"/>
                    <a:pt x="1512" y="65"/>
                    <a:pt x="1496" y="65"/>
                  </a:cubicBezTo>
                  <a:cubicBezTo>
                    <a:pt x="1485" y="64"/>
                    <a:pt x="1479" y="66"/>
                    <a:pt x="1468" y="65"/>
                  </a:cubicBezTo>
                  <a:cubicBezTo>
                    <a:pt x="1455" y="65"/>
                    <a:pt x="1433" y="61"/>
                    <a:pt x="1434" y="66"/>
                  </a:cubicBezTo>
                  <a:cubicBezTo>
                    <a:pt x="1436" y="70"/>
                    <a:pt x="1494" y="80"/>
                    <a:pt x="1496" y="81"/>
                  </a:cubicBezTo>
                  <a:cubicBezTo>
                    <a:pt x="1503" y="81"/>
                    <a:pt x="1509" y="83"/>
                    <a:pt x="1517" y="83"/>
                  </a:cubicBezTo>
                  <a:cubicBezTo>
                    <a:pt x="1519" y="84"/>
                    <a:pt x="1521" y="84"/>
                    <a:pt x="1522" y="82"/>
                  </a:cubicBezTo>
                  <a:cubicBezTo>
                    <a:pt x="1530" y="83"/>
                    <a:pt x="1537" y="85"/>
                    <a:pt x="1546" y="85"/>
                  </a:cubicBezTo>
                  <a:cubicBezTo>
                    <a:pt x="1544" y="88"/>
                    <a:pt x="1545" y="88"/>
                    <a:pt x="1539" y="89"/>
                  </a:cubicBezTo>
                  <a:cubicBezTo>
                    <a:pt x="1528" y="87"/>
                    <a:pt x="1517" y="86"/>
                    <a:pt x="1505" y="84"/>
                  </a:cubicBezTo>
                  <a:cubicBezTo>
                    <a:pt x="1502" y="85"/>
                    <a:pt x="1501" y="85"/>
                    <a:pt x="1495" y="85"/>
                  </a:cubicBezTo>
                  <a:cubicBezTo>
                    <a:pt x="1490" y="84"/>
                    <a:pt x="1484" y="84"/>
                    <a:pt x="1480" y="83"/>
                  </a:cubicBezTo>
                  <a:cubicBezTo>
                    <a:pt x="1475" y="82"/>
                    <a:pt x="1463" y="81"/>
                    <a:pt x="1462" y="85"/>
                  </a:cubicBezTo>
                  <a:cubicBezTo>
                    <a:pt x="1474" y="88"/>
                    <a:pt x="1470" y="86"/>
                    <a:pt x="1483" y="87"/>
                  </a:cubicBezTo>
                  <a:cubicBezTo>
                    <a:pt x="1491" y="88"/>
                    <a:pt x="1498" y="92"/>
                    <a:pt x="1508" y="94"/>
                  </a:cubicBezTo>
                  <a:cubicBezTo>
                    <a:pt x="1506" y="96"/>
                    <a:pt x="1502" y="95"/>
                    <a:pt x="1497" y="95"/>
                  </a:cubicBezTo>
                  <a:cubicBezTo>
                    <a:pt x="1505" y="99"/>
                    <a:pt x="1524" y="104"/>
                    <a:pt x="1537" y="105"/>
                  </a:cubicBezTo>
                  <a:cubicBezTo>
                    <a:pt x="1541" y="105"/>
                    <a:pt x="1540" y="106"/>
                    <a:pt x="1544" y="106"/>
                  </a:cubicBezTo>
                  <a:cubicBezTo>
                    <a:pt x="1542" y="105"/>
                    <a:pt x="1540" y="104"/>
                    <a:pt x="1538" y="103"/>
                  </a:cubicBezTo>
                  <a:cubicBezTo>
                    <a:pt x="1541" y="103"/>
                    <a:pt x="1543" y="103"/>
                    <a:pt x="1550" y="104"/>
                  </a:cubicBezTo>
                  <a:cubicBezTo>
                    <a:pt x="1557" y="105"/>
                    <a:pt x="1562" y="107"/>
                    <a:pt x="1568" y="108"/>
                  </a:cubicBezTo>
                  <a:cubicBezTo>
                    <a:pt x="1576" y="109"/>
                    <a:pt x="1579" y="107"/>
                    <a:pt x="1586" y="108"/>
                  </a:cubicBezTo>
                  <a:cubicBezTo>
                    <a:pt x="1592" y="109"/>
                    <a:pt x="1597" y="110"/>
                    <a:pt x="1603" y="111"/>
                  </a:cubicBezTo>
                  <a:cubicBezTo>
                    <a:pt x="1669" y="122"/>
                    <a:pt x="1709" y="143"/>
                    <a:pt x="1730" y="166"/>
                  </a:cubicBezTo>
                  <a:cubicBezTo>
                    <a:pt x="1730" y="167"/>
                    <a:pt x="1730" y="168"/>
                    <a:pt x="1731" y="169"/>
                  </a:cubicBezTo>
                  <a:cubicBezTo>
                    <a:pt x="1736" y="171"/>
                    <a:pt x="1744" y="172"/>
                    <a:pt x="1746" y="176"/>
                  </a:cubicBezTo>
                  <a:cubicBezTo>
                    <a:pt x="1747" y="181"/>
                    <a:pt x="1735" y="178"/>
                    <a:pt x="1736" y="183"/>
                  </a:cubicBezTo>
                  <a:cubicBezTo>
                    <a:pt x="1737" y="187"/>
                    <a:pt x="1742" y="188"/>
                    <a:pt x="1752" y="190"/>
                  </a:cubicBezTo>
                  <a:cubicBezTo>
                    <a:pt x="1760" y="191"/>
                    <a:pt x="1760" y="188"/>
                    <a:pt x="1765" y="189"/>
                  </a:cubicBezTo>
                  <a:cubicBezTo>
                    <a:pt x="1783" y="194"/>
                    <a:pt x="1791" y="205"/>
                    <a:pt x="1807" y="211"/>
                  </a:cubicBezTo>
                  <a:cubicBezTo>
                    <a:pt x="1808" y="213"/>
                    <a:pt x="1808" y="215"/>
                    <a:pt x="1803" y="214"/>
                  </a:cubicBezTo>
                  <a:cubicBezTo>
                    <a:pt x="1790" y="211"/>
                    <a:pt x="1782" y="205"/>
                    <a:pt x="1770" y="203"/>
                  </a:cubicBezTo>
                  <a:cubicBezTo>
                    <a:pt x="1765" y="201"/>
                    <a:pt x="1765" y="201"/>
                    <a:pt x="1760" y="200"/>
                  </a:cubicBezTo>
                  <a:cubicBezTo>
                    <a:pt x="1764" y="208"/>
                    <a:pt x="1803" y="218"/>
                    <a:pt x="1821" y="224"/>
                  </a:cubicBezTo>
                  <a:cubicBezTo>
                    <a:pt x="1818" y="230"/>
                    <a:pt x="1811" y="230"/>
                    <a:pt x="1809" y="236"/>
                  </a:cubicBezTo>
                  <a:cubicBezTo>
                    <a:pt x="1801" y="233"/>
                    <a:pt x="1802" y="233"/>
                    <a:pt x="1794" y="234"/>
                  </a:cubicBezTo>
                  <a:cubicBezTo>
                    <a:pt x="1795" y="234"/>
                    <a:pt x="1795" y="234"/>
                    <a:pt x="1795" y="234"/>
                  </a:cubicBezTo>
                  <a:cubicBezTo>
                    <a:pt x="1784" y="236"/>
                    <a:pt x="1783" y="240"/>
                    <a:pt x="1776" y="243"/>
                  </a:cubicBezTo>
                  <a:cubicBezTo>
                    <a:pt x="1776" y="245"/>
                    <a:pt x="1777" y="247"/>
                    <a:pt x="1777" y="249"/>
                  </a:cubicBezTo>
                  <a:cubicBezTo>
                    <a:pt x="1781" y="249"/>
                    <a:pt x="1784" y="250"/>
                    <a:pt x="1788" y="251"/>
                  </a:cubicBezTo>
                  <a:cubicBezTo>
                    <a:pt x="1787" y="254"/>
                    <a:pt x="1784" y="253"/>
                    <a:pt x="1784" y="256"/>
                  </a:cubicBezTo>
                  <a:cubicBezTo>
                    <a:pt x="1786" y="263"/>
                    <a:pt x="1802" y="269"/>
                    <a:pt x="1806" y="275"/>
                  </a:cubicBezTo>
                  <a:cubicBezTo>
                    <a:pt x="1808" y="277"/>
                    <a:pt x="1811" y="283"/>
                    <a:pt x="1813" y="284"/>
                  </a:cubicBezTo>
                  <a:cubicBezTo>
                    <a:pt x="1824" y="289"/>
                    <a:pt x="1824" y="283"/>
                    <a:pt x="1834" y="290"/>
                  </a:cubicBezTo>
                  <a:cubicBezTo>
                    <a:pt x="1830" y="290"/>
                    <a:pt x="1826" y="289"/>
                    <a:pt x="1827" y="293"/>
                  </a:cubicBezTo>
                  <a:cubicBezTo>
                    <a:pt x="1829" y="301"/>
                    <a:pt x="1851" y="322"/>
                    <a:pt x="1863" y="328"/>
                  </a:cubicBezTo>
                  <a:cubicBezTo>
                    <a:pt x="1864" y="330"/>
                    <a:pt x="1865" y="333"/>
                    <a:pt x="1868" y="335"/>
                  </a:cubicBezTo>
                  <a:cubicBezTo>
                    <a:pt x="1878" y="339"/>
                    <a:pt x="1882" y="339"/>
                    <a:pt x="1887" y="346"/>
                  </a:cubicBezTo>
                  <a:cubicBezTo>
                    <a:pt x="1894" y="348"/>
                    <a:pt x="1901" y="346"/>
                    <a:pt x="1909" y="348"/>
                  </a:cubicBezTo>
                  <a:cubicBezTo>
                    <a:pt x="1922" y="351"/>
                    <a:pt x="1923" y="362"/>
                    <a:pt x="1936" y="366"/>
                  </a:cubicBezTo>
                  <a:cubicBezTo>
                    <a:pt x="1939" y="366"/>
                    <a:pt x="1940" y="365"/>
                    <a:pt x="1946" y="367"/>
                  </a:cubicBezTo>
                  <a:cubicBezTo>
                    <a:pt x="1946" y="369"/>
                    <a:pt x="1949" y="370"/>
                    <a:pt x="1952" y="371"/>
                  </a:cubicBezTo>
                  <a:cubicBezTo>
                    <a:pt x="1965" y="374"/>
                    <a:pt x="1956" y="359"/>
                    <a:pt x="1967" y="359"/>
                  </a:cubicBezTo>
                  <a:cubicBezTo>
                    <a:pt x="1965" y="356"/>
                    <a:pt x="1964" y="349"/>
                    <a:pt x="1963" y="345"/>
                  </a:cubicBezTo>
                  <a:cubicBezTo>
                    <a:pt x="1961" y="336"/>
                    <a:pt x="1983" y="342"/>
                    <a:pt x="1981" y="333"/>
                  </a:cubicBezTo>
                  <a:cubicBezTo>
                    <a:pt x="1980" y="331"/>
                    <a:pt x="1975" y="328"/>
                    <a:pt x="1974" y="326"/>
                  </a:cubicBezTo>
                  <a:cubicBezTo>
                    <a:pt x="1974" y="325"/>
                    <a:pt x="1974" y="325"/>
                    <a:pt x="1976" y="324"/>
                  </a:cubicBezTo>
                  <a:cubicBezTo>
                    <a:pt x="1976" y="323"/>
                    <a:pt x="1975" y="323"/>
                    <a:pt x="1975" y="322"/>
                  </a:cubicBezTo>
                  <a:cubicBezTo>
                    <a:pt x="1972" y="314"/>
                    <a:pt x="1997" y="324"/>
                    <a:pt x="2005" y="323"/>
                  </a:cubicBezTo>
                  <a:cubicBezTo>
                    <a:pt x="2010" y="322"/>
                    <a:pt x="2006" y="319"/>
                    <a:pt x="2012" y="320"/>
                  </a:cubicBezTo>
                  <a:cubicBezTo>
                    <a:pt x="2012" y="322"/>
                    <a:pt x="2013" y="323"/>
                    <a:pt x="2013" y="324"/>
                  </a:cubicBezTo>
                  <a:cubicBezTo>
                    <a:pt x="2016" y="326"/>
                    <a:pt x="2017" y="325"/>
                    <a:pt x="2019" y="327"/>
                  </a:cubicBezTo>
                  <a:cubicBezTo>
                    <a:pt x="2027" y="327"/>
                    <a:pt x="2042" y="333"/>
                    <a:pt x="2048" y="332"/>
                  </a:cubicBezTo>
                  <a:cubicBezTo>
                    <a:pt x="2057" y="331"/>
                    <a:pt x="2037" y="314"/>
                    <a:pt x="2043" y="314"/>
                  </a:cubicBezTo>
                  <a:cubicBezTo>
                    <a:pt x="2048" y="314"/>
                    <a:pt x="2048" y="315"/>
                    <a:pt x="2051" y="314"/>
                  </a:cubicBezTo>
                  <a:cubicBezTo>
                    <a:pt x="2049" y="313"/>
                    <a:pt x="2054" y="314"/>
                    <a:pt x="2057" y="314"/>
                  </a:cubicBezTo>
                  <a:cubicBezTo>
                    <a:pt x="2060" y="315"/>
                    <a:pt x="2062" y="317"/>
                    <a:pt x="2064" y="318"/>
                  </a:cubicBezTo>
                  <a:cubicBezTo>
                    <a:pt x="1976" y="224"/>
                    <a:pt x="1872" y="144"/>
                    <a:pt x="1757" y="83"/>
                  </a:cubicBezTo>
                  <a:cubicBezTo>
                    <a:pt x="1754" y="82"/>
                    <a:pt x="1753" y="82"/>
                    <a:pt x="1753" y="84"/>
                  </a:cubicBezTo>
                  <a:cubicBezTo>
                    <a:pt x="1755" y="85"/>
                    <a:pt x="1756" y="87"/>
                    <a:pt x="1759" y="88"/>
                  </a:cubicBezTo>
                  <a:cubicBezTo>
                    <a:pt x="1756" y="87"/>
                    <a:pt x="1754" y="87"/>
                    <a:pt x="1751" y="86"/>
                  </a:cubicBezTo>
                  <a:cubicBezTo>
                    <a:pt x="1741" y="82"/>
                    <a:pt x="1733" y="80"/>
                    <a:pt x="1726" y="75"/>
                  </a:cubicBezTo>
                  <a:cubicBezTo>
                    <a:pt x="1724" y="75"/>
                    <a:pt x="1723" y="75"/>
                    <a:pt x="1721" y="75"/>
                  </a:cubicBezTo>
                  <a:cubicBezTo>
                    <a:pt x="1722" y="77"/>
                    <a:pt x="1724" y="78"/>
                    <a:pt x="1725" y="79"/>
                  </a:cubicBezTo>
                  <a:cubicBezTo>
                    <a:pt x="1715" y="76"/>
                    <a:pt x="1712" y="71"/>
                    <a:pt x="1702" y="69"/>
                  </a:cubicBezTo>
                  <a:cubicBezTo>
                    <a:pt x="1688" y="66"/>
                    <a:pt x="1679" y="65"/>
                    <a:pt x="1664" y="63"/>
                  </a:cubicBezTo>
                  <a:cubicBezTo>
                    <a:pt x="1644" y="58"/>
                    <a:pt x="1637" y="58"/>
                    <a:pt x="1615" y="54"/>
                  </a:cubicBezTo>
                  <a:cubicBezTo>
                    <a:pt x="1597" y="52"/>
                    <a:pt x="1615" y="61"/>
                    <a:pt x="1595" y="58"/>
                  </a:cubicBezTo>
                  <a:close/>
                  <a:moveTo>
                    <a:pt x="1935" y="1466"/>
                  </a:moveTo>
                  <a:cubicBezTo>
                    <a:pt x="1932" y="1467"/>
                    <a:pt x="1926" y="1474"/>
                    <a:pt x="1926" y="1466"/>
                  </a:cubicBezTo>
                  <a:cubicBezTo>
                    <a:pt x="1921" y="1466"/>
                    <a:pt x="1917" y="1463"/>
                    <a:pt x="1914" y="1460"/>
                  </a:cubicBezTo>
                  <a:cubicBezTo>
                    <a:pt x="1914" y="1461"/>
                    <a:pt x="1912" y="1461"/>
                    <a:pt x="1912" y="1461"/>
                  </a:cubicBezTo>
                  <a:cubicBezTo>
                    <a:pt x="1904" y="1461"/>
                    <a:pt x="1900" y="1469"/>
                    <a:pt x="1899" y="1479"/>
                  </a:cubicBezTo>
                  <a:cubicBezTo>
                    <a:pt x="1899" y="1485"/>
                    <a:pt x="1912" y="1495"/>
                    <a:pt x="1921" y="1495"/>
                  </a:cubicBezTo>
                  <a:cubicBezTo>
                    <a:pt x="1929" y="1494"/>
                    <a:pt x="1937" y="1478"/>
                    <a:pt x="1938" y="1472"/>
                  </a:cubicBezTo>
                  <a:cubicBezTo>
                    <a:pt x="1938" y="1471"/>
                    <a:pt x="1937" y="1466"/>
                    <a:pt x="1935" y="1466"/>
                  </a:cubicBezTo>
                  <a:close/>
                  <a:moveTo>
                    <a:pt x="1799" y="221"/>
                  </a:moveTo>
                  <a:cubicBezTo>
                    <a:pt x="1784" y="216"/>
                    <a:pt x="1778" y="209"/>
                    <a:pt x="1764" y="206"/>
                  </a:cubicBezTo>
                  <a:cubicBezTo>
                    <a:pt x="1759" y="205"/>
                    <a:pt x="1753" y="204"/>
                    <a:pt x="1753" y="208"/>
                  </a:cubicBezTo>
                  <a:cubicBezTo>
                    <a:pt x="1755" y="211"/>
                    <a:pt x="1761" y="217"/>
                    <a:pt x="1766" y="219"/>
                  </a:cubicBezTo>
                  <a:cubicBezTo>
                    <a:pt x="1770" y="219"/>
                    <a:pt x="1774" y="220"/>
                    <a:pt x="1778" y="221"/>
                  </a:cubicBezTo>
                  <a:cubicBezTo>
                    <a:pt x="1788" y="223"/>
                    <a:pt x="1799" y="225"/>
                    <a:pt x="1799" y="221"/>
                  </a:cubicBezTo>
                  <a:close/>
                  <a:moveTo>
                    <a:pt x="908" y="163"/>
                  </a:moveTo>
                  <a:cubicBezTo>
                    <a:pt x="919" y="162"/>
                    <a:pt x="921" y="163"/>
                    <a:pt x="933" y="159"/>
                  </a:cubicBezTo>
                  <a:cubicBezTo>
                    <a:pt x="921" y="156"/>
                    <a:pt x="871" y="156"/>
                    <a:pt x="872" y="148"/>
                  </a:cubicBezTo>
                  <a:cubicBezTo>
                    <a:pt x="872" y="141"/>
                    <a:pt x="857" y="138"/>
                    <a:pt x="858" y="129"/>
                  </a:cubicBezTo>
                  <a:cubicBezTo>
                    <a:pt x="859" y="127"/>
                    <a:pt x="872" y="124"/>
                    <a:pt x="873" y="120"/>
                  </a:cubicBezTo>
                  <a:cubicBezTo>
                    <a:pt x="874" y="116"/>
                    <a:pt x="864" y="116"/>
                    <a:pt x="853" y="118"/>
                  </a:cubicBezTo>
                  <a:cubicBezTo>
                    <a:pt x="843" y="118"/>
                    <a:pt x="835" y="121"/>
                    <a:pt x="834" y="124"/>
                  </a:cubicBezTo>
                  <a:cubicBezTo>
                    <a:pt x="835" y="124"/>
                    <a:pt x="834" y="125"/>
                    <a:pt x="834" y="126"/>
                  </a:cubicBezTo>
                  <a:cubicBezTo>
                    <a:pt x="824" y="129"/>
                    <a:pt x="828" y="126"/>
                    <a:pt x="818" y="128"/>
                  </a:cubicBezTo>
                  <a:cubicBezTo>
                    <a:pt x="814" y="128"/>
                    <a:pt x="807" y="130"/>
                    <a:pt x="807" y="132"/>
                  </a:cubicBezTo>
                  <a:cubicBezTo>
                    <a:pt x="806" y="135"/>
                    <a:pt x="814" y="144"/>
                    <a:pt x="817" y="147"/>
                  </a:cubicBezTo>
                  <a:cubicBezTo>
                    <a:pt x="815" y="148"/>
                    <a:pt x="814" y="149"/>
                    <a:pt x="809" y="149"/>
                  </a:cubicBezTo>
                  <a:cubicBezTo>
                    <a:pt x="798" y="150"/>
                    <a:pt x="804" y="144"/>
                    <a:pt x="801" y="142"/>
                  </a:cubicBezTo>
                  <a:cubicBezTo>
                    <a:pt x="798" y="139"/>
                    <a:pt x="791" y="138"/>
                    <a:pt x="783" y="138"/>
                  </a:cubicBezTo>
                  <a:cubicBezTo>
                    <a:pt x="779" y="139"/>
                    <a:pt x="775" y="140"/>
                    <a:pt x="770" y="140"/>
                  </a:cubicBezTo>
                  <a:cubicBezTo>
                    <a:pt x="772" y="142"/>
                    <a:pt x="772" y="141"/>
                    <a:pt x="772" y="144"/>
                  </a:cubicBezTo>
                  <a:cubicBezTo>
                    <a:pt x="766" y="146"/>
                    <a:pt x="761" y="147"/>
                    <a:pt x="755" y="148"/>
                  </a:cubicBezTo>
                  <a:cubicBezTo>
                    <a:pt x="751" y="144"/>
                    <a:pt x="747" y="143"/>
                    <a:pt x="731" y="145"/>
                  </a:cubicBezTo>
                  <a:cubicBezTo>
                    <a:pt x="722" y="147"/>
                    <a:pt x="717" y="151"/>
                    <a:pt x="712" y="152"/>
                  </a:cubicBezTo>
                  <a:cubicBezTo>
                    <a:pt x="710" y="151"/>
                    <a:pt x="713" y="145"/>
                    <a:pt x="705" y="146"/>
                  </a:cubicBezTo>
                  <a:cubicBezTo>
                    <a:pt x="684" y="150"/>
                    <a:pt x="634" y="168"/>
                    <a:pt x="631" y="179"/>
                  </a:cubicBezTo>
                  <a:cubicBezTo>
                    <a:pt x="630" y="181"/>
                    <a:pt x="640" y="181"/>
                    <a:pt x="646" y="180"/>
                  </a:cubicBezTo>
                  <a:cubicBezTo>
                    <a:pt x="653" y="178"/>
                    <a:pt x="656" y="178"/>
                    <a:pt x="665" y="177"/>
                  </a:cubicBezTo>
                  <a:cubicBezTo>
                    <a:pt x="658" y="180"/>
                    <a:pt x="643" y="180"/>
                    <a:pt x="641" y="186"/>
                  </a:cubicBezTo>
                  <a:cubicBezTo>
                    <a:pt x="640" y="192"/>
                    <a:pt x="670" y="184"/>
                    <a:pt x="683" y="182"/>
                  </a:cubicBezTo>
                  <a:cubicBezTo>
                    <a:pt x="692" y="180"/>
                    <a:pt x="702" y="178"/>
                    <a:pt x="713" y="177"/>
                  </a:cubicBezTo>
                  <a:cubicBezTo>
                    <a:pt x="718" y="176"/>
                    <a:pt x="723" y="177"/>
                    <a:pt x="726" y="177"/>
                  </a:cubicBezTo>
                  <a:cubicBezTo>
                    <a:pt x="719" y="178"/>
                    <a:pt x="716" y="179"/>
                    <a:pt x="707" y="180"/>
                  </a:cubicBezTo>
                  <a:cubicBezTo>
                    <a:pt x="684" y="185"/>
                    <a:pt x="667" y="189"/>
                    <a:pt x="652" y="195"/>
                  </a:cubicBezTo>
                  <a:cubicBezTo>
                    <a:pt x="657" y="198"/>
                    <a:pt x="664" y="201"/>
                    <a:pt x="676" y="199"/>
                  </a:cubicBezTo>
                  <a:cubicBezTo>
                    <a:pt x="684" y="197"/>
                    <a:pt x="701" y="194"/>
                    <a:pt x="707" y="195"/>
                  </a:cubicBezTo>
                  <a:cubicBezTo>
                    <a:pt x="714" y="196"/>
                    <a:pt x="706" y="201"/>
                    <a:pt x="716" y="200"/>
                  </a:cubicBezTo>
                  <a:cubicBezTo>
                    <a:pt x="733" y="197"/>
                    <a:pt x="750" y="194"/>
                    <a:pt x="769" y="192"/>
                  </a:cubicBezTo>
                  <a:cubicBezTo>
                    <a:pt x="782" y="186"/>
                    <a:pt x="796" y="187"/>
                    <a:pt x="813" y="182"/>
                  </a:cubicBezTo>
                  <a:cubicBezTo>
                    <a:pt x="822" y="179"/>
                    <a:pt x="818" y="176"/>
                    <a:pt x="829" y="175"/>
                  </a:cubicBezTo>
                  <a:cubicBezTo>
                    <a:pt x="847" y="173"/>
                    <a:pt x="854" y="180"/>
                    <a:pt x="878" y="178"/>
                  </a:cubicBezTo>
                  <a:cubicBezTo>
                    <a:pt x="894" y="177"/>
                    <a:pt x="908" y="175"/>
                    <a:pt x="914" y="170"/>
                  </a:cubicBezTo>
                  <a:cubicBezTo>
                    <a:pt x="912" y="169"/>
                    <a:pt x="909" y="170"/>
                    <a:pt x="908" y="167"/>
                  </a:cubicBezTo>
                  <a:cubicBezTo>
                    <a:pt x="906" y="168"/>
                    <a:pt x="899" y="168"/>
                    <a:pt x="899" y="166"/>
                  </a:cubicBezTo>
                  <a:cubicBezTo>
                    <a:pt x="900" y="164"/>
                    <a:pt x="903" y="164"/>
                    <a:pt x="908" y="163"/>
                  </a:cubicBezTo>
                  <a:close/>
                  <a:moveTo>
                    <a:pt x="1798" y="542"/>
                  </a:moveTo>
                  <a:cubicBezTo>
                    <a:pt x="1798" y="543"/>
                    <a:pt x="1801" y="542"/>
                    <a:pt x="1802" y="542"/>
                  </a:cubicBezTo>
                  <a:cubicBezTo>
                    <a:pt x="1809" y="543"/>
                    <a:pt x="1813" y="537"/>
                    <a:pt x="1818" y="532"/>
                  </a:cubicBezTo>
                  <a:cubicBezTo>
                    <a:pt x="1823" y="536"/>
                    <a:pt x="1821" y="545"/>
                    <a:pt x="1825" y="545"/>
                  </a:cubicBezTo>
                  <a:cubicBezTo>
                    <a:pt x="1827" y="546"/>
                    <a:pt x="1829" y="546"/>
                    <a:pt x="1830" y="547"/>
                  </a:cubicBezTo>
                  <a:cubicBezTo>
                    <a:pt x="1831" y="548"/>
                    <a:pt x="1831" y="553"/>
                    <a:pt x="1836" y="553"/>
                  </a:cubicBezTo>
                  <a:cubicBezTo>
                    <a:pt x="1842" y="554"/>
                    <a:pt x="1845" y="549"/>
                    <a:pt x="1844" y="543"/>
                  </a:cubicBezTo>
                  <a:cubicBezTo>
                    <a:pt x="1844" y="539"/>
                    <a:pt x="1840" y="538"/>
                    <a:pt x="1839" y="532"/>
                  </a:cubicBezTo>
                  <a:cubicBezTo>
                    <a:pt x="1836" y="534"/>
                    <a:pt x="1838" y="535"/>
                    <a:pt x="1832" y="534"/>
                  </a:cubicBezTo>
                  <a:cubicBezTo>
                    <a:pt x="1831" y="531"/>
                    <a:pt x="1827" y="528"/>
                    <a:pt x="1827" y="526"/>
                  </a:cubicBezTo>
                  <a:cubicBezTo>
                    <a:pt x="1827" y="524"/>
                    <a:pt x="1832" y="524"/>
                    <a:pt x="1832" y="520"/>
                  </a:cubicBezTo>
                  <a:cubicBezTo>
                    <a:pt x="1830" y="519"/>
                    <a:pt x="1827" y="520"/>
                    <a:pt x="1825" y="520"/>
                  </a:cubicBezTo>
                  <a:cubicBezTo>
                    <a:pt x="1824" y="513"/>
                    <a:pt x="1824" y="509"/>
                    <a:pt x="1824" y="505"/>
                  </a:cubicBezTo>
                  <a:cubicBezTo>
                    <a:pt x="1821" y="506"/>
                    <a:pt x="1814" y="505"/>
                    <a:pt x="1807" y="503"/>
                  </a:cubicBezTo>
                  <a:cubicBezTo>
                    <a:pt x="1804" y="503"/>
                    <a:pt x="1802" y="504"/>
                    <a:pt x="1800" y="504"/>
                  </a:cubicBezTo>
                  <a:cubicBezTo>
                    <a:pt x="1799" y="503"/>
                    <a:pt x="1799" y="502"/>
                    <a:pt x="1799" y="501"/>
                  </a:cubicBezTo>
                  <a:cubicBezTo>
                    <a:pt x="1796" y="501"/>
                    <a:pt x="1792" y="500"/>
                    <a:pt x="1788" y="500"/>
                  </a:cubicBezTo>
                  <a:cubicBezTo>
                    <a:pt x="1788" y="499"/>
                    <a:pt x="1788" y="497"/>
                    <a:pt x="1788" y="496"/>
                  </a:cubicBezTo>
                  <a:cubicBezTo>
                    <a:pt x="1789" y="495"/>
                    <a:pt x="1790" y="494"/>
                    <a:pt x="1791" y="494"/>
                  </a:cubicBezTo>
                  <a:cubicBezTo>
                    <a:pt x="1788" y="492"/>
                    <a:pt x="1784" y="490"/>
                    <a:pt x="1781" y="490"/>
                  </a:cubicBezTo>
                  <a:cubicBezTo>
                    <a:pt x="1777" y="490"/>
                    <a:pt x="1777" y="492"/>
                    <a:pt x="1772" y="493"/>
                  </a:cubicBezTo>
                  <a:cubicBezTo>
                    <a:pt x="1772" y="492"/>
                    <a:pt x="1772" y="490"/>
                    <a:pt x="1771" y="489"/>
                  </a:cubicBezTo>
                  <a:cubicBezTo>
                    <a:pt x="1774" y="481"/>
                    <a:pt x="1786" y="477"/>
                    <a:pt x="1785" y="467"/>
                  </a:cubicBezTo>
                  <a:cubicBezTo>
                    <a:pt x="1785" y="465"/>
                    <a:pt x="1782" y="463"/>
                    <a:pt x="1780" y="462"/>
                  </a:cubicBezTo>
                  <a:cubicBezTo>
                    <a:pt x="1770" y="461"/>
                    <a:pt x="1768" y="468"/>
                    <a:pt x="1764" y="473"/>
                  </a:cubicBezTo>
                  <a:cubicBezTo>
                    <a:pt x="1756" y="484"/>
                    <a:pt x="1751" y="504"/>
                    <a:pt x="1734" y="508"/>
                  </a:cubicBezTo>
                  <a:cubicBezTo>
                    <a:pt x="1735" y="510"/>
                    <a:pt x="1738" y="511"/>
                    <a:pt x="1740" y="511"/>
                  </a:cubicBezTo>
                  <a:cubicBezTo>
                    <a:pt x="1740" y="512"/>
                    <a:pt x="1740" y="513"/>
                    <a:pt x="1740" y="514"/>
                  </a:cubicBezTo>
                  <a:cubicBezTo>
                    <a:pt x="1740" y="514"/>
                    <a:pt x="1730" y="520"/>
                    <a:pt x="1729" y="522"/>
                  </a:cubicBezTo>
                  <a:cubicBezTo>
                    <a:pt x="1730" y="523"/>
                    <a:pt x="1734" y="527"/>
                    <a:pt x="1736" y="528"/>
                  </a:cubicBezTo>
                  <a:cubicBezTo>
                    <a:pt x="1743" y="529"/>
                    <a:pt x="1746" y="526"/>
                    <a:pt x="1755" y="527"/>
                  </a:cubicBezTo>
                  <a:cubicBezTo>
                    <a:pt x="1763" y="527"/>
                    <a:pt x="1766" y="531"/>
                    <a:pt x="1774" y="532"/>
                  </a:cubicBezTo>
                  <a:cubicBezTo>
                    <a:pt x="1778" y="532"/>
                    <a:pt x="1782" y="532"/>
                    <a:pt x="1787" y="531"/>
                  </a:cubicBezTo>
                  <a:cubicBezTo>
                    <a:pt x="1791" y="536"/>
                    <a:pt x="1798" y="534"/>
                    <a:pt x="1804" y="535"/>
                  </a:cubicBezTo>
                  <a:cubicBezTo>
                    <a:pt x="1803" y="538"/>
                    <a:pt x="1798" y="537"/>
                    <a:pt x="1798" y="542"/>
                  </a:cubicBezTo>
                  <a:close/>
                  <a:moveTo>
                    <a:pt x="888" y="79"/>
                  </a:moveTo>
                  <a:cubicBezTo>
                    <a:pt x="886" y="79"/>
                    <a:pt x="884" y="80"/>
                    <a:pt x="881" y="80"/>
                  </a:cubicBezTo>
                  <a:cubicBezTo>
                    <a:pt x="883" y="80"/>
                    <a:pt x="882" y="81"/>
                    <a:pt x="883" y="82"/>
                  </a:cubicBezTo>
                  <a:cubicBezTo>
                    <a:pt x="883" y="82"/>
                    <a:pt x="882" y="82"/>
                    <a:pt x="882" y="82"/>
                  </a:cubicBezTo>
                  <a:cubicBezTo>
                    <a:pt x="882" y="84"/>
                    <a:pt x="882" y="84"/>
                    <a:pt x="882" y="86"/>
                  </a:cubicBezTo>
                  <a:cubicBezTo>
                    <a:pt x="886" y="87"/>
                    <a:pt x="890" y="87"/>
                    <a:pt x="896" y="86"/>
                  </a:cubicBezTo>
                  <a:cubicBezTo>
                    <a:pt x="897" y="86"/>
                    <a:pt x="897" y="87"/>
                    <a:pt x="897" y="88"/>
                  </a:cubicBezTo>
                  <a:cubicBezTo>
                    <a:pt x="900" y="88"/>
                    <a:pt x="904" y="88"/>
                    <a:pt x="906" y="87"/>
                  </a:cubicBezTo>
                  <a:cubicBezTo>
                    <a:pt x="906" y="89"/>
                    <a:pt x="909" y="90"/>
                    <a:pt x="913" y="89"/>
                  </a:cubicBezTo>
                  <a:cubicBezTo>
                    <a:pt x="925" y="88"/>
                    <a:pt x="946" y="84"/>
                    <a:pt x="957" y="83"/>
                  </a:cubicBezTo>
                  <a:cubicBezTo>
                    <a:pt x="959" y="84"/>
                    <a:pt x="962" y="83"/>
                    <a:pt x="964" y="83"/>
                  </a:cubicBezTo>
                  <a:cubicBezTo>
                    <a:pt x="961" y="85"/>
                    <a:pt x="950" y="85"/>
                    <a:pt x="949" y="88"/>
                  </a:cubicBezTo>
                  <a:cubicBezTo>
                    <a:pt x="948" y="89"/>
                    <a:pt x="949" y="89"/>
                    <a:pt x="949" y="90"/>
                  </a:cubicBezTo>
                  <a:cubicBezTo>
                    <a:pt x="946" y="90"/>
                    <a:pt x="945" y="91"/>
                    <a:pt x="944" y="92"/>
                  </a:cubicBezTo>
                  <a:cubicBezTo>
                    <a:pt x="944" y="95"/>
                    <a:pt x="960" y="92"/>
                    <a:pt x="963" y="92"/>
                  </a:cubicBezTo>
                  <a:cubicBezTo>
                    <a:pt x="965" y="92"/>
                    <a:pt x="978" y="90"/>
                    <a:pt x="988" y="89"/>
                  </a:cubicBezTo>
                  <a:cubicBezTo>
                    <a:pt x="986" y="84"/>
                    <a:pt x="994" y="80"/>
                    <a:pt x="994" y="75"/>
                  </a:cubicBezTo>
                  <a:cubicBezTo>
                    <a:pt x="995" y="71"/>
                    <a:pt x="994" y="70"/>
                    <a:pt x="983" y="71"/>
                  </a:cubicBezTo>
                  <a:cubicBezTo>
                    <a:pt x="979" y="72"/>
                    <a:pt x="975" y="72"/>
                    <a:pt x="971" y="73"/>
                  </a:cubicBezTo>
                  <a:cubicBezTo>
                    <a:pt x="959" y="73"/>
                    <a:pt x="953" y="73"/>
                    <a:pt x="944" y="74"/>
                  </a:cubicBezTo>
                  <a:cubicBezTo>
                    <a:pt x="940" y="74"/>
                    <a:pt x="937" y="74"/>
                    <a:pt x="933" y="75"/>
                  </a:cubicBezTo>
                  <a:cubicBezTo>
                    <a:pt x="936" y="78"/>
                    <a:pt x="943" y="77"/>
                    <a:pt x="953" y="76"/>
                  </a:cubicBezTo>
                  <a:cubicBezTo>
                    <a:pt x="953" y="78"/>
                    <a:pt x="953" y="78"/>
                    <a:pt x="953" y="80"/>
                  </a:cubicBezTo>
                  <a:cubicBezTo>
                    <a:pt x="937" y="82"/>
                    <a:pt x="934" y="77"/>
                    <a:pt x="921" y="79"/>
                  </a:cubicBezTo>
                  <a:cubicBezTo>
                    <a:pt x="921" y="80"/>
                    <a:pt x="920" y="80"/>
                    <a:pt x="920" y="81"/>
                  </a:cubicBezTo>
                  <a:cubicBezTo>
                    <a:pt x="922" y="83"/>
                    <a:pt x="927" y="83"/>
                    <a:pt x="932" y="84"/>
                  </a:cubicBezTo>
                  <a:cubicBezTo>
                    <a:pt x="913" y="87"/>
                    <a:pt x="906" y="77"/>
                    <a:pt x="888" y="79"/>
                  </a:cubicBezTo>
                  <a:close/>
                  <a:moveTo>
                    <a:pt x="1058" y="36"/>
                  </a:moveTo>
                  <a:cubicBezTo>
                    <a:pt x="1054" y="38"/>
                    <a:pt x="1050" y="38"/>
                    <a:pt x="1044" y="39"/>
                  </a:cubicBezTo>
                  <a:cubicBezTo>
                    <a:pt x="1044" y="41"/>
                    <a:pt x="1044" y="41"/>
                    <a:pt x="1048" y="41"/>
                  </a:cubicBezTo>
                  <a:cubicBezTo>
                    <a:pt x="1053" y="40"/>
                    <a:pt x="1055" y="39"/>
                    <a:pt x="1061" y="39"/>
                  </a:cubicBezTo>
                  <a:cubicBezTo>
                    <a:pt x="1063" y="40"/>
                    <a:pt x="1063" y="41"/>
                    <a:pt x="1070" y="40"/>
                  </a:cubicBezTo>
                  <a:cubicBezTo>
                    <a:pt x="1077" y="40"/>
                    <a:pt x="1078" y="39"/>
                    <a:pt x="1088" y="38"/>
                  </a:cubicBezTo>
                  <a:cubicBezTo>
                    <a:pt x="1097" y="38"/>
                    <a:pt x="1104" y="38"/>
                    <a:pt x="1113" y="39"/>
                  </a:cubicBezTo>
                  <a:cubicBezTo>
                    <a:pt x="1105" y="40"/>
                    <a:pt x="1067" y="40"/>
                    <a:pt x="1066" y="44"/>
                  </a:cubicBezTo>
                  <a:cubicBezTo>
                    <a:pt x="1067" y="48"/>
                    <a:pt x="1083" y="47"/>
                    <a:pt x="1094" y="47"/>
                  </a:cubicBezTo>
                  <a:cubicBezTo>
                    <a:pt x="1092" y="48"/>
                    <a:pt x="1090" y="48"/>
                    <a:pt x="1086" y="48"/>
                  </a:cubicBezTo>
                  <a:cubicBezTo>
                    <a:pt x="1088" y="51"/>
                    <a:pt x="1100" y="51"/>
                    <a:pt x="1110" y="51"/>
                  </a:cubicBezTo>
                  <a:cubicBezTo>
                    <a:pt x="1119" y="51"/>
                    <a:pt x="1125" y="51"/>
                    <a:pt x="1125" y="46"/>
                  </a:cubicBezTo>
                  <a:cubicBezTo>
                    <a:pt x="1131" y="48"/>
                    <a:pt x="1142" y="49"/>
                    <a:pt x="1147" y="49"/>
                  </a:cubicBezTo>
                  <a:cubicBezTo>
                    <a:pt x="1147" y="48"/>
                    <a:pt x="1147" y="48"/>
                    <a:pt x="1147" y="47"/>
                  </a:cubicBezTo>
                  <a:cubicBezTo>
                    <a:pt x="1151" y="47"/>
                    <a:pt x="1155" y="47"/>
                    <a:pt x="1159" y="47"/>
                  </a:cubicBezTo>
                  <a:cubicBezTo>
                    <a:pt x="1156" y="46"/>
                    <a:pt x="1154" y="45"/>
                    <a:pt x="1151" y="44"/>
                  </a:cubicBezTo>
                  <a:cubicBezTo>
                    <a:pt x="1153" y="43"/>
                    <a:pt x="1155" y="42"/>
                    <a:pt x="1158" y="41"/>
                  </a:cubicBezTo>
                  <a:cubicBezTo>
                    <a:pt x="1160" y="44"/>
                    <a:pt x="1160" y="44"/>
                    <a:pt x="1168" y="44"/>
                  </a:cubicBezTo>
                  <a:cubicBezTo>
                    <a:pt x="1176" y="45"/>
                    <a:pt x="1184" y="39"/>
                    <a:pt x="1197" y="39"/>
                  </a:cubicBezTo>
                  <a:cubicBezTo>
                    <a:pt x="1201" y="39"/>
                    <a:pt x="1209" y="40"/>
                    <a:pt x="1211" y="38"/>
                  </a:cubicBezTo>
                  <a:cubicBezTo>
                    <a:pt x="1213" y="37"/>
                    <a:pt x="1212" y="38"/>
                    <a:pt x="1212" y="36"/>
                  </a:cubicBezTo>
                  <a:cubicBezTo>
                    <a:pt x="1203" y="36"/>
                    <a:pt x="1188" y="33"/>
                    <a:pt x="1182" y="34"/>
                  </a:cubicBezTo>
                  <a:cubicBezTo>
                    <a:pt x="1181" y="34"/>
                    <a:pt x="1171" y="36"/>
                    <a:pt x="1171" y="34"/>
                  </a:cubicBezTo>
                  <a:cubicBezTo>
                    <a:pt x="1171" y="32"/>
                    <a:pt x="1175" y="33"/>
                    <a:pt x="1176" y="31"/>
                  </a:cubicBezTo>
                  <a:cubicBezTo>
                    <a:pt x="1175" y="29"/>
                    <a:pt x="1168" y="30"/>
                    <a:pt x="1168" y="29"/>
                  </a:cubicBezTo>
                  <a:cubicBezTo>
                    <a:pt x="1168" y="26"/>
                    <a:pt x="1169" y="26"/>
                    <a:pt x="1160" y="26"/>
                  </a:cubicBezTo>
                  <a:cubicBezTo>
                    <a:pt x="1158" y="26"/>
                    <a:pt x="1156" y="26"/>
                    <a:pt x="1154" y="26"/>
                  </a:cubicBezTo>
                  <a:cubicBezTo>
                    <a:pt x="1155" y="27"/>
                    <a:pt x="1156" y="27"/>
                    <a:pt x="1157" y="27"/>
                  </a:cubicBezTo>
                  <a:cubicBezTo>
                    <a:pt x="1157" y="28"/>
                    <a:pt x="1157" y="28"/>
                    <a:pt x="1157" y="29"/>
                  </a:cubicBezTo>
                  <a:cubicBezTo>
                    <a:pt x="1155" y="29"/>
                    <a:pt x="1152" y="29"/>
                    <a:pt x="1150" y="29"/>
                  </a:cubicBezTo>
                  <a:cubicBezTo>
                    <a:pt x="1144" y="28"/>
                    <a:pt x="1148" y="26"/>
                    <a:pt x="1139" y="25"/>
                  </a:cubicBezTo>
                  <a:cubicBezTo>
                    <a:pt x="1129" y="25"/>
                    <a:pt x="1124" y="26"/>
                    <a:pt x="1114" y="25"/>
                  </a:cubicBezTo>
                  <a:cubicBezTo>
                    <a:pt x="1105" y="25"/>
                    <a:pt x="1107" y="20"/>
                    <a:pt x="1095" y="19"/>
                  </a:cubicBezTo>
                  <a:cubicBezTo>
                    <a:pt x="1084" y="18"/>
                    <a:pt x="1073" y="19"/>
                    <a:pt x="1058" y="19"/>
                  </a:cubicBezTo>
                  <a:cubicBezTo>
                    <a:pt x="1058" y="22"/>
                    <a:pt x="1068" y="21"/>
                    <a:pt x="1075" y="21"/>
                  </a:cubicBezTo>
                  <a:cubicBezTo>
                    <a:pt x="1072" y="21"/>
                    <a:pt x="1068" y="22"/>
                    <a:pt x="1065" y="22"/>
                  </a:cubicBezTo>
                  <a:cubicBezTo>
                    <a:pt x="1054" y="22"/>
                    <a:pt x="1049" y="23"/>
                    <a:pt x="1042" y="24"/>
                  </a:cubicBezTo>
                  <a:cubicBezTo>
                    <a:pt x="1042" y="24"/>
                    <a:pt x="1047" y="27"/>
                    <a:pt x="1050" y="27"/>
                  </a:cubicBezTo>
                  <a:cubicBezTo>
                    <a:pt x="1053" y="27"/>
                    <a:pt x="1060" y="25"/>
                    <a:pt x="1067" y="26"/>
                  </a:cubicBezTo>
                  <a:cubicBezTo>
                    <a:pt x="1065" y="26"/>
                    <a:pt x="1063" y="27"/>
                    <a:pt x="1060" y="28"/>
                  </a:cubicBezTo>
                  <a:cubicBezTo>
                    <a:pt x="1055" y="27"/>
                    <a:pt x="1052" y="27"/>
                    <a:pt x="1044" y="27"/>
                  </a:cubicBezTo>
                  <a:cubicBezTo>
                    <a:pt x="1039" y="28"/>
                    <a:pt x="1030" y="27"/>
                    <a:pt x="1029" y="30"/>
                  </a:cubicBezTo>
                  <a:cubicBezTo>
                    <a:pt x="1030" y="32"/>
                    <a:pt x="1048" y="31"/>
                    <a:pt x="1056" y="32"/>
                  </a:cubicBezTo>
                  <a:cubicBezTo>
                    <a:pt x="1056" y="32"/>
                    <a:pt x="1052" y="33"/>
                    <a:pt x="1050" y="33"/>
                  </a:cubicBezTo>
                  <a:cubicBezTo>
                    <a:pt x="1044" y="33"/>
                    <a:pt x="1035" y="33"/>
                    <a:pt x="1032" y="33"/>
                  </a:cubicBezTo>
                  <a:cubicBezTo>
                    <a:pt x="1029" y="32"/>
                    <a:pt x="1026" y="33"/>
                    <a:pt x="1023" y="33"/>
                  </a:cubicBezTo>
                  <a:cubicBezTo>
                    <a:pt x="1026" y="40"/>
                    <a:pt x="1037" y="38"/>
                    <a:pt x="1058" y="36"/>
                  </a:cubicBezTo>
                  <a:close/>
                  <a:moveTo>
                    <a:pt x="982" y="33"/>
                  </a:moveTo>
                  <a:cubicBezTo>
                    <a:pt x="985" y="33"/>
                    <a:pt x="989" y="33"/>
                    <a:pt x="992" y="32"/>
                  </a:cubicBezTo>
                  <a:cubicBezTo>
                    <a:pt x="992" y="31"/>
                    <a:pt x="992" y="31"/>
                    <a:pt x="992" y="29"/>
                  </a:cubicBezTo>
                  <a:cubicBezTo>
                    <a:pt x="989" y="29"/>
                    <a:pt x="980" y="29"/>
                    <a:pt x="972" y="30"/>
                  </a:cubicBezTo>
                  <a:cubicBezTo>
                    <a:pt x="972" y="34"/>
                    <a:pt x="978" y="32"/>
                    <a:pt x="982" y="33"/>
                  </a:cubicBezTo>
                  <a:close/>
                  <a:moveTo>
                    <a:pt x="990" y="47"/>
                  </a:moveTo>
                  <a:cubicBezTo>
                    <a:pt x="989" y="53"/>
                    <a:pt x="1002" y="52"/>
                    <a:pt x="1009" y="54"/>
                  </a:cubicBezTo>
                  <a:cubicBezTo>
                    <a:pt x="1007" y="54"/>
                    <a:pt x="1003" y="55"/>
                    <a:pt x="1003" y="56"/>
                  </a:cubicBezTo>
                  <a:cubicBezTo>
                    <a:pt x="1002" y="60"/>
                    <a:pt x="1023" y="56"/>
                    <a:pt x="1045" y="53"/>
                  </a:cubicBezTo>
                  <a:cubicBezTo>
                    <a:pt x="1043" y="50"/>
                    <a:pt x="1045" y="51"/>
                    <a:pt x="1045" y="48"/>
                  </a:cubicBezTo>
                  <a:cubicBezTo>
                    <a:pt x="1045" y="42"/>
                    <a:pt x="1025" y="50"/>
                    <a:pt x="1025" y="45"/>
                  </a:cubicBezTo>
                  <a:cubicBezTo>
                    <a:pt x="1018" y="46"/>
                    <a:pt x="1006" y="45"/>
                    <a:pt x="1004" y="43"/>
                  </a:cubicBezTo>
                  <a:cubicBezTo>
                    <a:pt x="998" y="45"/>
                    <a:pt x="990" y="44"/>
                    <a:pt x="990" y="47"/>
                  </a:cubicBezTo>
                  <a:close/>
                  <a:moveTo>
                    <a:pt x="878" y="57"/>
                  </a:moveTo>
                  <a:cubicBezTo>
                    <a:pt x="877" y="58"/>
                    <a:pt x="875" y="59"/>
                    <a:pt x="874" y="60"/>
                  </a:cubicBezTo>
                  <a:cubicBezTo>
                    <a:pt x="878" y="60"/>
                    <a:pt x="881" y="59"/>
                    <a:pt x="894" y="57"/>
                  </a:cubicBezTo>
                  <a:cubicBezTo>
                    <a:pt x="893" y="58"/>
                    <a:pt x="892" y="59"/>
                    <a:pt x="894" y="60"/>
                  </a:cubicBezTo>
                  <a:cubicBezTo>
                    <a:pt x="886" y="62"/>
                    <a:pt x="882" y="62"/>
                    <a:pt x="876" y="64"/>
                  </a:cubicBezTo>
                  <a:cubicBezTo>
                    <a:pt x="881" y="65"/>
                    <a:pt x="883" y="64"/>
                    <a:pt x="891" y="64"/>
                  </a:cubicBezTo>
                  <a:cubicBezTo>
                    <a:pt x="900" y="62"/>
                    <a:pt x="907" y="61"/>
                    <a:pt x="910" y="62"/>
                  </a:cubicBezTo>
                  <a:cubicBezTo>
                    <a:pt x="921" y="61"/>
                    <a:pt x="927" y="61"/>
                    <a:pt x="938" y="60"/>
                  </a:cubicBezTo>
                  <a:cubicBezTo>
                    <a:pt x="952" y="60"/>
                    <a:pt x="949" y="64"/>
                    <a:pt x="964" y="63"/>
                  </a:cubicBezTo>
                  <a:cubicBezTo>
                    <a:pt x="968" y="62"/>
                    <a:pt x="974" y="62"/>
                    <a:pt x="975" y="59"/>
                  </a:cubicBezTo>
                  <a:cubicBezTo>
                    <a:pt x="976" y="56"/>
                    <a:pt x="964" y="57"/>
                    <a:pt x="959" y="55"/>
                  </a:cubicBezTo>
                  <a:cubicBezTo>
                    <a:pt x="961" y="55"/>
                    <a:pt x="962" y="54"/>
                    <a:pt x="964" y="53"/>
                  </a:cubicBezTo>
                  <a:cubicBezTo>
                    <a:pt x="961" y="53"/>
                    <a:pt x="955" y="49"/>
                    <a:pt x="947" y="50"/>
                  </a:cubicBezTo>
                  <a:cubicBezTo>
                    <a:pt x="944" y="50"/>
                    <a:pt x="941" y="52"/>
                    <a:pt x="938" y="53"/>
                  </a:cubicBezTo>
                  <a:cubicBezTo>
                    <a:pt x="931" y="53"/>
                    <a:pt x="933" y="49"/>
                    <a:pt x="921" y="50"/>
                  </a:cubicBezTo>
                  <a:cubicBezTo>
                    <a:pt x="917" y="51"/>
                    <a:pt x="914" y="52"/>
                    <a:pt x="909" y="53"/>
                  </a:cubicBezTo>
                  <a:cubicBezTo>
                    <a:pt x="902" y="53"/>
                    <a:pt x="900" y="51"/>
                    <a:pt x="888" y="52"/>
                  </a:cubicBezTo>
                  <a:cubicBezTo>
                    <a:pt x="881" y="53"/>
                    <a:pt x="876" y="54"/>
                    <a:pt x="869" y="56"/>
                  </a:cubicBezTo>
                  <a:cubicBezTo>
                    <a:pt x="869" y="59"/>
                    <a:pt x="870" y="58"/>
                    <a:pt x="878" y="57"/>
                  </a:cubicBezTo>
                  <a:close/>
                  <a:moveTo>
                    <a:pt x="875" y="75"/>
                  </a:moveTo>
                  <a:cubicBezTo>
                    <a:pt x="879" y="75"/>
                    <a:pt x="883" y="74"/>
                    <a:pt x="884" y="72"/>
                  </a:cubicBezTo>
                  <a:cubicBezTo>
                    <a:pt x="871" y="71"/>
                    <a:pt x="871" y="68"/>
                    <a:pt x="856" y="70"/>
                  </a:cubicBezTo>
                  <a:cubicBezTo>
                    <a:pt x="856" y="73"/>
                    <a:pt x="868" y="76"/>
                    <a:pt x="875" y="75"/>
                  </a:cubicBezTo>
                  <a:close/>
                  <a:moveTo>
                    <a:pt x="879" y="100"/>
                  </a:moveTo>
                  <a:cubicBezTo>
                    <a:pt x="882" y="100"/>
                    <a:pt x="888" y="100"/>
                    <a:pt x="889" y="96"/>
                  </a:cubicBezTo>
                  <a:cubicBezTo>
                    <a:pt x="889" y="94"/>
                    <a:pt x="886" y="95"/>
                    <a:pt x="885" y="93"/>
                  </a:cubicBezTo>
                  <a:cubicBezTo>
                    <a:pt x="876" y="94"/>
                    <a:pt x="870" y="97"/>
                    <a:pt x="867" y="101"/>
                  </a:cubicBezTo>
                  <a:cubicBezTo>
                    <a:pt x="872" y="100"/>
                    <a:pt x="873" y="100"/>
                    <a:pt x="879" y="100"/>
                  </a:cubicBezTo>
                  <a:close/>
                  <a:moveTo>
                    <a:pt x="938" y="64"/>
                  </a:moveTo>
                  <a:cubicBezTo>
                    <a:pt x="933" y="64"/>
                    <a:pt x="931" y="64"/>
                    <a:pt x="924" y="64"/>
                  </a:cubicBezTo>
                  <a:cubicBezTo>
                    <a:pt x="922" y="64"/>
                    <a:pt x="908" y="69"/>
                    <a:pt x="919" y="68"/>
                  </a:cubicBezTo>
                  <a:cubicBezTo>
                    <a:pt x="928" y="67"/>
                    <a:pt x="934" y="66"/>
                    <a:pt x="938" y="64"/>
                  </a:cubicBezTo>
                  <a:close/>
                  <a:moveTo>
                    <a:pt x="1068" y="85"/>
                  </a:moveTo>
                  <a:cubicBezTo>
                    <a:pt x="1068" y="81"/>
                    <a:pt x="1054" y="78"/>
                    <a:pt x="1043" y="79"/>
                  </a:cubicBezTo>
                  <a:cubicBezTo>
                    <a:pt x="1029" y="78"/>
                    <a:pt x="1030" y="84"/>
                    <a:pt x="1024" y="85"/>
                  </a:cubicBezTo>
                  <a:cubicBezTo>
                    <a:pt x="1023" y="85"/>
                    <a:pt x="1017" y="86"/>
                    <a:pt x="1015" y="88"/>
                  </a:cubicBezTo>
                  <a:cubicBezTo>
                    <a:pt x="1015" y="88"/>
                    <a:pt x="1051" y="92"/>
                    <a:pt x="1055" y="92"/>
                  </a:cubicBezTo>
                  <a:cubicBezTo>
                    <a:pt x="1064" y="92"/>
                    <a:pt x="1068" y="89"/>
                    <a:pt x="1068" y="85"/>
                  </a:cubicBezTo>
                  <a:close/>
                  <a:moveTo>
                    <a:pt x="1072" y="58"/>
                  </a:moveTo>
                  <a:cubicBezTo>
                    <a:pt x="1073" y="57"/>
                    <a:pt x="1072" y="57"/>
                    <a:pt x="1072" y="55"/>
                  </a:cubicBezTo>
                  <a:cubicBezTo>
                    <a:pt x="1066" y="56"/>
                    <a:pt x="1071" y="55"/>
                    <a:pt x="1064" y="56"/>
                  </a:cubicBezTo>
                  <a:cubicBezTo>
                    <a:pt x="1052" y="56"/>
                    <a:pt x="1031" y="58"/>
                    <a:pt x="1024" y="60"/>
                  </a:cubicBezTo>
                  <a:cubicBezTo>
                    <a:pt x="1024" y="60"/>
                    <a:pt x="1060" y="60"/>
                    <a:pt x="1063" y="60"/>
                  </a:cubicBezTo>
                  <a:cubicBezTo>
                    <a:pt x="1067" y="60"/>
                    <a:pt x="1072" y="59"/>
                    <a:pt x="1072" y="58"/>
                  </a:cubicBezTo>
                  <a:close/>
                  <a:moveTo>
                    <a:pt x="555" y="198"/>
                  </a:moveTo>
                  <a:cubicBezTo>
                    <a:pt x="557" y="200"/>
                    <a:pt x="559" y="201"/>
                    <a:pt x="562" y="200"/>
                  </a:cubicBezTo>
                  <a:cubicBezTo>
                    <a:pt x="564" y="200"/>
                    <a:pt x="565" y="201"/>
                    <a:pt x="568" y="201"/>
                  </a:cubicBezTo>
                  <a:cubicBezTo>
                    <a:pt x="572" y="199"/>
                    <a:pt x="609" y="186"/>
                    <a:pt x="610" y="184"/>
                  </a:cubicBezTo>
                  <a:cubicBezTo>
                    <a:pt x="613" y="179"/>
                    <a:pt x="638" y="164"/>
                    <a:pt x="655" y="159"/>
                  </a:cubicBezTo>
                  <a:cubicBezTo>
                    <a:pt x="660" y="157"/>
                    <a:pt x="689" y="150"/>
                    <a:pt x="690" y="147"/>
                  </a:cubicBezTo>
                  <a:cubicBezTo>
                    <a:pt x="691" y="142"/>
                    <a:pt x="667" y="143"/>
                    <a:pt x="655" y="145"/>
                  </a:cubicBezTo>
                  <a:cubicBezTo>
                    <a:pt x="648" y="147"/>
                    <a:pt x="641" y="151"/>
                    <a:pt x="637" y="150"/>
                  </a:cubicBezTo>
                  <a:cubicBezTo>
                    <a:pt x="626" y="152"/>
                    <a:pt x="621" y="151"/>
                    <a:pt x="611" y="153"/>
                  </a:cubicBezTo>
                  <a:cubicBezTo>
                    <a:pt x="602" y="154"/>
                    <a:pt x="596" y="157"/>
                    <a:pt x="590" y="159"/>
                  </a:cubicBezTo>
                  <a:cubicBezTo>
                    <a:pt x="578" y="162"/>
                    <a:pt x="573" y="162"/>
                    <a:pt x="560" y="167"/>
                  </a:cubicBezTo>
                  <a:cubicBezTo>
                    <a:pt x="560" y="170"/>
                    <a:pt x="566" y="170"/>
                    <a:pt x="565" y="172"/>
                  </a:cubicBezTo>
                  <a:cubicBezTo>
                    <a:pt x="562" y="180"/>
                    <a:pt x="536" y="193"/>
                    <a:pt x="533" y="200"/>
                  </a:cubicBezTo>
                  <a:cubicBezTo>
                    <a:pt x="531" y="203"/>
                    <a:pt x="552" y="197"/>
                    <a:pt x="555" y="198"/>
                  </a:cubicBezTo>
                  <a:close/>
                  <a:moveTo>
                    <a:pt x="1632" y="477"/>
                  </a:moveTo>
                  <a:cubicBezTo>
                    <a:pt x="1640" y="483"/>
                    <a:pt x="1660" y="494"/>
                    <a:pt x="1670" y="495"/>
                  </a:cubicBezTo>
                  <a:cubicBezTo>
                    <a:pt x="1675" y="496"/>
                    <a:pt x="1678" y="495"/>
                    <a:pt x="1679" y="493"/>
                  </a:cubicBezTo>
                  <a:cubicBezTo>
                    <a:pt x="1665" y="486"/>
                    <a:pt x="1652" y="476"/>
                    <a:pt x="1632" y="477"/>
                  </a:cubicBezTo>
                  <a:close/>
                  <a:moveTo>
                    <a:pt x="1677" y="541"/>
                  </a:moveTo>
                  <a:cubicBezTo>
                    <a:pt x="1670" y="541"/>
                    <a:pt x="1664" y="540"/>
                    <a:pt x="1657" y="539"/>
                  </a:cubicBezTo>
                  <a:cubicBezTo>
                    <a:pt x="1651" y="537"/>
                    <a:pt x="1646" y="536"/>
                    <a:pt x="1642" y="530"/>
                  </a:cubicBezTo>
                  <a:cubicBezTo>
                    <a:pt x="1641" y="531"/>
                    <a:pt x="1640" y="532"/>
                    <a:pt x="1640" y="534"/>
                  </a:cubicBezTo>
                  <a:cubicBezTo>
                    <a:pt x="1641" y="536"/>
                    <a:pt x="1665" y="548"/>
                    <a:pt x="1670" y="549"/>
                  </a:cubicBezTo>
                  <a:cubicBezTo>
                    <a:pt x="1671" y="548"/>
                    <a:pt x="1677" y="547"/>
                    <a:pt x="1677" y="544"/>
                  </a:cubicBezTo>
                  <a:cubicBezTo>
                    <a:pt x="1677" y="544"/>
                    <a:pt x="1677" y="542"/>
                    <a:pt x="1677" y="541"/>
                  </a:cubicBezTo>
                  <a:close/>
                  <a:moveTo>
                    <a:pt x="1457" y="1089"/>
                  </a:moveTo>
                  <a:cubicBezTo>
                    <a:pt x="1458" y="1092"/>
                    <a:pt x="1462" y="1099"/>
                    <a:pt x="1466" y="1100"/>
                  </a:cubicBezTo>
                  <a:cubicBezTo>
                    <a:pt x="1466" y="1099"/>
                    <a:pt x="1466" y="1096"/>
                    <a:pt x="1467" y="1095"/>
                  </a:cubicBezTo>
                  <a:cubicBezTo>
                    <a:pt x="1469" y="1096"/>
                    <a:pt x="1470" y="1095"/>
                    <a:pt x="1475" y="1095"/>
                  </a:cubicBezTo>
                  <a:cubicBezTo>
                    <a:pt x="1483" y="1095"/>
                    <a:pt x="1501" y="1093"/>
                    <a:pt x="1508" y="1097"/>
                  </a:cubicBezTo>
                  <a:cubicBezTo>
                    <a:pt x="1510" y="1099"/>
                    <a:pt x="1509" y="1106"/>
                    <a:pt x="1516" y="1106"/>
                  </a:cubicBezTo>
                  <a:cubicBezTo>
                    <a:pt x="1524" y="1106"/>
                    <a:pt x="1523" y="1094"/>
                    <a:pt x="1533" y="1093"/>
                  </a:cubicBezTo>
                  <a:cubicBezTo>
                    <a:pt x="1535" y="1093"/>
                    <a:pt x="1537" y="1097"/>
                    <a:pt x="1540" y="1097"/>
                  </a:cubicBezTo>
                  <a:cubicBezTo>
                    <a:pt x="1544" y="1097"/>
                    <a:pt x="1548" y="1094"/>
                    <a:pt x="1553" y="1091"/>
                  </a:cubicBezTo>
                  <a:cubicBezTo>
                    <a:pt x="1561" y="1092"/>
                    <a:pt x="1570" y="1091"/>
                    <a:pt x="1579" y="1092"/>
                  </a:cubicBezTo>
                  <a:cubicBezTo>
                    <a:pt x="1573" y="1085"/>
                    <a:pt x="1568" y="1082"/>
                    <a:pt x="1561" y="1077"/>
                  </a:cubicBezTo>
                  <a:cubicBezTo>
                    <a:pt x="1562" y="1078"/>
                    <a:pt x="1563" y="1079"/>
                    <a:pt x="1563" y="1079"/>
                  </a:cubicBezTo>
                  <a:cubicBezTo>
                    <a:pt x="1551" y="1073"/>
                    <a:pt x="1547" y="1061"/>
                    <a:pt x="1523" y="1061"/>
                  </a:cubicBezTo>
                  <a:cubicBezTo>
                    <a:pt x="1515" y="1061"/>
                    <a:pt x="1511" y="1064"/>
                    <a:pt x="1502" y="1063"/>
                  </a:cubicBezTo>
                  <a:cubicBezTo>
                    <a:pt x="1497" y="1063"/>
                    <a:pt x="1492" y="1058"/>
                    <a:pt x="1485" y="1059"/>
                  </a:cubicBezTo>
                  <a:cubicBezTo>
                    <a:pt x="1483" y="1058"/>
                    <a:pt x="1479" y="1062"/>
                    <a:pt x="1479" y="1063"/>
                  </a:cubicBezTo>
                  <a:cubicBezTo>
                    <a:pt x="1478" y="1066"/>
                    <a:pt x="1485" y="1071"/>
                    <a:pt x="1488" y="1071"/>
                  </a:cubicBezTo>
                  <a:cubicBezTo>
                    <a:pt x="1488" y="1075"/>
                    <a:pt x="1489" y="1081"/>
                    <a:pt x="1493" y="1086"/>
                  </a:cubicBezTo>
                  <a:cubicBezTo>
                    <a:pt x="1484" y="1090"/>
                    <a:pt x="1478" y="1086"/>
                    <a:pt x="1461" y="1086"/>
                  </a:cubicBezTo>
                  <a:cubicBezTo>
                    <a:pt x="1460" y="1087"/>
                    <a:pt x="1458" y="1089"/>
                    <a:pt x="1457" y="1089"/>
                  </a:cubicBezTo>
                  <a:close/>
                  <a:moveTo>
                    <a:pt x="1712" y="542"/>
                  </a:moveTo>
                  <a:cubicBezTo>
                    <a:pt x="1713" y="540"/>
                    <a:pt x="1709" y="538"/>
                    <a:pt x="1707" y="536"/>
                  </a:cubicBezTo>
                  <a:cubicBezTo>
                    <a:pt x="1702" y="538"/>
                    <a:pt x="1694" y="549"/>
                    <a:pt x="1694" y="552"/>
                  </a:cubicBezTo>
                  <a:cubicBezTo>
                    <a:pt x="1694" y="554"/>
                    <a:pt x="1698" y="558"/>
                    <a:pt x="1705" y="558"/>
                  </a:cubicBezTo>
                  <a:cubicBezTo>
                    <a:pt x="1712" y="559"/>
                    <a:pt x="1719" y="556"/>
                    <a:pt x="1718" y="553"/>
                  </a:cubicBezTo>
                  <a:cubicBezTo>
                    <a:pt x="1718" y="552"/>
                    <a:pt x="1718" y="551"/>
                    <a:pt x="1718" y="550"/>
                  </a:cubicBezTo>
                  <a:cubicBezTo>
                    <a:pt x="1703" y="548"/>
                    <a:pt x="1713" y="546"/>
                    <a:pt x="1712" y="542"/>
                  </a:cubicBezTo>
                  <a:close/>
                  <a:moveTo>
                    <a:pt x="1604" y="1092"/>
                  </a:moveTo>
                  <a:cubicBezTo>
                    <a:pt x="1604" y="1099"/>
                    <a:pt x="1613" y="1100"/>
                    <a:pt x="1621" y="1100"/>
                  </a:cubicBezTo>
                  <a:cubicBezTo>
                    <a:pt x="1625" y="1100"/>
                    <a:pt x="1631" y="1100"/>
                    <a:pt x="1633" y="1096"/>
                  </a:cubicBezTo>
                  <a:cubicBezTo>
                    <a:pt x="1631" y="1093"/>
                    <a:pt x="1613" y="1088"/>
                    <a:pt x="1612" y="1088"/>
                  </a:cubicBezTo>
                  <a:cubicBezTo>
                    <a:pt x="1610" y="1088"/>
                    <a:pt x="1604" y="1090"/>
                    <a:pt x="1604" y="1092"/>
                  </a:cubicBezTo>
                  <a:close/>
                  <a:moveTo>
                    <a:pt x="1238" y="201"/>
                  </a:moveTo>
                  <a:cubicBezTo>
                    <a:pt x="1237" y="203"/>
                    <a:pt x="1242" y="206"/>
                    <a:pt x="1251" y="206"/>
                  </a:cubicBezTo>
                  <a:cubicBezTo>
                    <a:pt x="1247" y="204"/>
                    <a:pt x="1246" y="200"/>
                    <a:pt x="1238" y="201"/>
                  </a:cubicBezTo>
                  <a:close/>
                  <a:moveTo>
                    <a:pt x="1722" y="1253"/>
                  </a:moveTo>
                  <a:cubicBezTo>
                    <a:pt x="1718" y="1253"/>
                    <a:pt x="1714" y="1261"/>
                    <a:pt x="1714" y="1268"/>
                  </a:cubicBezTo>
                  <a:cubicBezTo>
                    <a:pt x="1714" y="1270"/>
                    <a:pt x="1718" y="1268"/>
                    <a:pt x="1720" y="1268"/>
                  </a:cubicBezTo>
                  <a:cubicBezTo>
                    <a:pt x="1723" y="1268"/>
                    <a:pt x="1726" y="1260"/>
                    <a:pt x="1728" y="1258"/>
                  </a:cubicBezTo>
                  <a:cubicBezTo>
                    <a:pt x="1727" y="1257"/>
                    <a:pt x="1728" y="1254"/>
                    <a:pt x="1728" y="1253"/>
                  </a:cubicBezTo>
                  <a:cubicBezTo>
                    <a:pt x="1726" y="1253"/>
                    <a:pt x="1723" y="1253"/>
                    <a:pt x="1722" y="1253"/>
                  </a:cubicBezTo>
                  <a:close/>
                  <a:moveTo>
                    <a:pt x="1344" y="163"/>
                  </a:moveTo>
                  <a:cubicBezTo>
                    <a:pt x="1336" y="162"/>
                    <a:pt x="1321" y="167"/>
                    <a:pt x="1329" y="168"/>
                  </a:cubicBezTo>
                  <a:cubicBezTo>
                    <a:pt x="1338" y="168"/>
                    <a:pt x="1342" y="166"/>
                    <a:pt x="1344" y="163"/>
                  </a:cubicBezTo>
                  <a:close/>
                  <a:moveTo>
                    <a:pt x="1332" y="254"/>
                  </a:moveTo>
                  <a:cubicBezTo>
                    <a:pt x="1325" y="250"/>
                    <a:pt x="1311" y="249"/>
                    <a:pt x="1310" y="255"/>
                  </a:cubicBezTo>
                  <a:cubicBezTo>
                    <a:pt x="1310" y="255"/>
                    <a:pt x="1320" y="259"/>
                    <a:pt x="1321" y="260"/>
                  </a:cubicBezTo>
                  <a:cubicBezTo>
                    <a:pt x="1328" y="260"/>
                    <a:pt x="1328" y="256"/>
                    <a:pt x="1332" y="254"/>
                  </a:cubicBezTo>
                  <a:close/>
                  <a:moveTo>
                    <a:pt x="1481" y="1033"/>
                  </a:moveTo>
                  <a:cubicBezTo>
                    <a:pt x="1481" y="1032"/>
                    <a:pt x="1481" y="1029"/>
                    <a:pt x="1481" y="1027"/>
                  </a:cubicBezTo>
                  <a:cubicBezTo>
                    <a:pt x="1478" y="1030"/>
                    <a:pt x="1472" y="1035"/>
                    <a:pt x="1466" y="1033"/>
                  </a:cubicBezTo>
                  <a:cubicBezTo>
                    <a:pt x="1466" y="1034"/>
                    <a:pt x="1466" y="1036"/>
                    <a:pt x="1466" y="1038"/>
                  </a:cubicBezTo>
                  <a:cubicBezTo>
                    <a:pt x="1467" y="1038"/>
                    <a:pt x="1469" y="1037"/>
                    <a:pt x="1469" y="1038"/>
                  </a:cubicBezTo>
                  <a:cubicBezTo>
                    <a:pt x="1472" y="1038"/>
                    <a:pt x="1479" y="1035"/>
                    <a:pt x="1481" y="1033"/>
                  </a:cubicBezTo>
                  <a:close/>
                  <a:moveTo>
                    <a:pt x="1392" y="922"/>
                  </a:moveTo>
                  <a:cubicBezTo>
                    <a:pt x="1392" y="924"/>
                    <a:pt x="1394" y="928"/>
                    <a:pt x="1396" y="928"/>
                  </a:cubicBezTo>
                  <a:cubicBezTo>
                    <a:pt x="1395" y="927"/>
                    <a:pt x="1393" y="924"/>
                    <a:pt x="1392" y="922"/>
                  </a:cubicBezTo>
                  <a:close/>
                  <a:moveTo>
                    <a:pt x="2375" y="937"/>
                  </a:moveTo>
                  <a:cubicBezTo>
                    <a:pt x="2373" y="943"/>
                    <a:pt x="2372" y="950"/>
                    <a:pt x="2370" y="953"/>
                  </a:cubicBezTo>
                  <a:cubicBezTo>
                    <a:pt x="2367" y="957"/>
                    <a:pt x="2360" y="961"/>
                    <a:pt x="2357" y="971"/>
                  </a:cubicBezTo>
                  <a:cubicBezTo>
                    <a:pt x="2353" y="987"/>
                    <a:pt x="2350" y="1006"/>
                    <a:pt x="2348" y="1028"/>
                  </a:cubicBezTo>
                  <a:cubicBezTo>
                    <a:pt x="2347" y="1035"/>
                    <a:pt x="2341" y="1042"/>
                    <a:pt x="2342" y="1053"/>
                  </a:cubicBezTo>
                  <a:cubicBezTo>
                    <a:pt x="2343" y="1075"/>
                    <a:pt x="2349" y="1093"/>
                    <a:pt x="2349" y="1117"/>
                  </a:cubicBezTo>
                  <a:cubicBezTo>
                    <a:pt x="2349" y="1131"/>
                    <a:pt x="2344" y="1157"/>
                    <a:pt x="2339" y="1164"/>
                  </a:cubicBezTo>
                  <a:cubicBezTo>
                    <a:pt x="2340" y="1171"/>
                    <a:pt x="2344" y="1182"/>
                    <a:pt x="2345" y="1190"/>
                  </a:cubicBezTo>
                  <a:cubicBezTo>
                    <a:pt x="2345" y="1194"/>
                    <a:pt x="2345" y="1199"/>
                    <a:pt x="2346" y="1207"/>
                  </a:cubicBezTo>
                  <a:cubicBezTo>
                    <a:pt x="2345" y="1207"/>
                    <a:pt x="2345" y="1207"/>
                    <a:pt x="2345" y="1207"/>
                  </a:cubicBezTo>
                  <a:cubicBezTo>
                    <a:pt x="2346" y="1211"/>
                    <a:pt x="2346" y="1211"/>
                    <a:pt x="2348" y="1215"/>
                  </a:cubicBezTo>
                  <a:cubicBezTo>
                    <a:pt x="2348" y="1217"/>
                    <a:pt x="2359" y="1241"/>
                    <a:pt x="2361" y="1244"/>
                  </a:cubicBezTo>
                  <a:cubicBezTo>
                    <a:pt x="2365" y="1253"/>
                    <a:pt x="2366" y="1266"/>
                    <a:pt x="2369" y="1281"/>
                  </a:cubicBezTo>
                  <a:cubicBezTo>
                    <a:pt x="2371" y="1289"/>
                    <a:pt x="2374" y="1291"/>
                    <a:pt x="2377" y="1296"/>
                  </a:cubicBezTo>
                  <a:cubicBezTo>
                    <a:pt x="2379" y="1299"/>
                    <a:pt x="2378" y="1302"/>
                    <a:pt x="2381" y="1309"/>
                  </a:cubicBezTo>
                  <a:cubicBezTo>
                    <a:pt x="2388" y="1254"/>
                    <a:pt x="2392" y="1199"/>
                    <a:pt x="2392" y="1142"/>
                  </a:cubicBezTo>
                  <a:cubicBezTo>
                    <a:pt x="2392" y="1072"/>
                    <a:pt x="2386" y="1003"/>
                    <a:pt x="2375" y="937"/>
                  </a:cubicBezTo>
                  <a:close/>
                  <a:moveTo>
                    <a:pt x="1369" y="914"/>
                  </a:moveTo>
                  <a:cubicBezTo>
                    <a:pt x="1367" y="914"/>
                    <a:pt x="1360" y="917"/>
                    <a:pt x="1359" y="919"/>
                  </a:cubicBezTo>
                  <a:cubicBezTo>
                    <a:pt x="1362" y="919"/>
                    <a:pt x="1371" y="920"/>
                    <a:pt x="1378" y="920"/>
                  </a:cubicBezTo>
                  <a:cubicBezTo>
                    <a:pt x="1377" y="918"/>
                    <a:pt x="1374" y="915"/>
                    <a:pt x="1369" y="914"/>
                  </a:cubicBezTo>
                  <a:close/>
                  <a:moveTo>
                    <a:pt x="1370" y="953"/>
                  </a:moveTo>
                  <a:cubicBezTo>
                    <a:pt x="1371" y="957"/>
                    <a:pt x="1370" y="966"/>
                    <a:pt x="1378" y="967"/>
                  </a:cubicBezTo>
                  <a:cubicBezTo>
                    <a:pt x="1379" y="966"/>
                    <a:pt x="1381" y="964"/>
                    <a:pt x="1382" y="963"/>
                  </a:cubicBezTo>
                  <a:cubicBezTo>
                    <a:pt x="1381" y="960"/>
                    <a:pt x="1379" y="954"/>
                    <a:pt x="1373" y="953"/>
                  </a:cubicBezTo>
                  <a:cubicBezTo>
                    <a:pt x="1373" y="953"/>
                    <a:pt x="1371" y="954"/>
                    <a:pt x="1370" y="953"/>
                  </a:cubicBezTo>
                  <a:close/>
                  <a:moveTo>
                    <a:pt x="1268" y="1029"/>
                  </a:moveTo>
                  <a:cubicBezTo>
                    <a:pt x="1268" y="1030"/>
                    <a:pt x="1277" y="1029"/>
                    <a:pt x="1278" y="1029"/>
                  </a:cubicBezTo>
                  <a:cubicBezTo>
                    <a:pt x="1279" y="1026"/>
                    <a:pt x="1278" y="1021"/>
                    <a:pt x="1278" y="1018"/>
                  </a:cubicBezTo>
                  <a:cubicBezTo>
                    <a:pt x="1277" y="1019"/>
                    <a:pt x="1276" y="1018"/>
                    <a:pt x="1276" y="1018"/>
                  </a:cubicBezTo>
                  <a:cubicBezTo>
                    <a:pt x="1275" y="1018"/>
                    <a:pt x="1275" y="1018"/>
                    <a:pt x="1274" y="1018"/>
                  </a:cubicBezTo>
                  <a:cubicBezTo>
                    <a:pt x="1275" y="1019"/>
                    <a:pt x="1274" y="1021"/>
                    <a:pt x="1274" y="1023"/>
                  </a:cubicBezTo>
                  <a:cubicBezTo>
                    <a:pt x="1273" y="1023"/>
                    <a:pt x="1268" y="1024"/>
                    <a:pt x="1268" y="1029"/>
                  </a:cubicBezTo>
                  <a:close/>
                  <a:moveTo>
                    <a:pt x="1378" y="1093"/>
                  </a:moveTo>
                  <a:cubicBezTo>
                    <a:pt x="1378" y="1097"/>
                    <a:pt x="1383" y="1103"/>
                    <a:pt x="1389" y="1104"/>
                  </a:cubicBezTo>
                  <a:cubicBezTo>
                    <a:pt x="1398" y="1104"/>
                    <a:pt x="1405" y="1101"/>
                    <a:pt x="1414" y="1099"/>
                  </a:cubicBezTo>
                  <a:cubicBezTo>
                    <a:pt x="1413" y="1097"/>
                    <a:pt x="1412" y="1094"/>
                    <a:pt x="1407" y="1093"/>
                  </a:cubicBezTo>
                  <a:cubicBezTo>
                    <a:pt x="1407" y="1093"/>
                    <a:pt x="1408" y="1094"/>
                    <a:pt x="1408" y="1094"/>
                  </a:cubicBezTo>
                  <a:cubicBezTo>
                    <a:pt x="1405" y="1093"/>
                    <a:pt x="1394" y="1089"/>
                    <a:pt x="1385" y="1089"/>
                  </a:cubicBezTo>
                  <a:cubicBezTo>
                    <a:pt x="1383" y="1089"/>
                    <a:pt x="1378" y="1091"/>
                    <a:pt x="1378" y="1093"/>
                  </a:cubicBezTo>
                  <a:close/>
                  <a:moveTo>
                    <a:pt x="1456" y="1055"/>
                  </a:moveTo>
                  <a:cubicBezTo>
                    <a:pt x="1452" y="1053"/>
                    <a:pt x="1447" y="1043"/>
                    <a:pt x="1439" y="1041"/>
                  </a:cubicBezTo>
                  <a:cubicBezTo>
                    <a:pt x="1436" y="1041"/>
                    <a:pt x="1431" y="1040"/>
                    <a:pt x="1428" y="1040"/>
                  </a:cubicBezTo>
                  <a:cubicBezTo>
                    <a:pt x="1428" y="1039"/>
                    <a:pt x="1428" y="1036"/>
                    <a:pt x="1428" y="1035"/>
                  </a:cubicBezTo>
                  <a:cubicBezTo>
                    <a:pt x="1411" y="1035"/>
                    <a:pt x="1393" y="1027"/>
                    <a:pt x="1383" y="1017"/>
                  </a:cubicBezTo>
                  <a:cubicBezTo>
                    <a:pt x="1381" y="1017"/>
                    <a:pt x="1375" y="1010"/>
                    <a:pt x="1370" y="1009"/>
                  </a:cubicBezTo>
                  <a:cubicBezTo>
                    <a:pt x="1346" y="1009"/>
                    <a:pt x="1331" y="992"/>
                    <a:pt x="1298" y="991"/>
                  </a:cubicBezTo>
                  <a:cubicBezTo>
                    <a:pt x="1264" y="991"/>
                    <a:pt x="1250" y="1002"/>
                    <a:pt x="1237" y="1022"/>
                  </a:cubicBezTo>
                  <a:cubicBezTo>
                    <a:pt x="1239" y="1021"/>
                    <a:pt x="1242" y="1022"/>
                    <a:pt x="1244" y="1022"/>
                  </a:cubicBezTo>
                  <a:cubicBezTo>
                    <a:pt x="1252" y="1015"/>
                    <a:pt x="1271" y="1005"/>
                    <a:pt x="1285" y="1005"/>
                  </a:cubicBezTo>
                  <a:cubicBezTo>
                    <a:pt x="1288" y="1005"/>
                    <a:pt x="1293" y="1005"/>
                    <a:pt x="1296" y="1007"/>
                  </a:cubicBezTo>
                  <a:cubicBezTo>
                    <a:pt x="1294" y="1009"/>
                    <a:pt x="1293" y="1012"/>
                    <a:pt x="1297" y="1015"/>
                  </a:cubicBezTo>
                  <a:cubicBezTo>
                    <a:pt x="1304" y="1015"/>
                    <a:pt x="1311" y="1016"/>
                    <a:pt x="1319" y="1015"/>
                  </a:cubicBezTo>
                  <a:cubicBezTo>
                    <a:pt x="1329" y="1016"/>
                    <a:pt x="1334" y="1026"/>
                    <a:pt x="1344" y="1026"/>
                  </a:cubicBezTo>
                  <a:cubicBezTo>
                    <a:pt x="1349" y="1026"/>
                    <a:pt x="1354" y="1024"/>
                    <a:pt x="1360" y="1026"/>
                  </a:cubicBezTo>
                  <a:cubicBezTo>
                    <a:pt x="1362" y="1028"/>
                    <a:pt x="1362" y="1033"/>
                    <a:pt x="1368" y="1033"/>
                  </a:cubicBezTo>
                  <a:cubicBezTo>
                    <a:pt x="1370" y="1044"/>
                    <a:pt x="1381" y="1043"/>
                    <a:pt x="1393" y="1048"/>
                  </a:cubicBezTo>
                  <a:cubicBezTo>
                    <a:pt x="1393" y="1050"/>
                    <a:pt x="1388" y="1054"/>
                    <a:pt x="1386" y="1054"/>
                  </a:cubicBezTo>
                  <a:cubicBezTo>
                    <a:pt x="1386" y="1055"/>
                    <a:pt x="1386" y="1057"/>
                    <a:pt x="1386" y="1058"/>
                  </a:cubicBezTo>
                  <a:cubicBezTo>
                    <a:pt x="1400" y="1058"/>
                    <a:pt x="1411" y="1063"/>
                    <a:pt x="1428" y="1063"/>
                  </a:cubicBezTo>
                  <a:cubicBezTo>
                    <a:pt x="1436" y="1063"/>
                    <a:pt x="1450" y="1063"/>
                    <a:pt x="1456" y="1055"/>
                  </a:cubicBezTo>
                  <a:close/>
                  <a:moveTo>
                    <a:pt x="1249" y="248"/>
                  </a:moveTo>
                  <a:cubicBezTo>
                    <a:pt x="1249" y="249"/>
                    <a:pt x="1248" y="250"/>
                    <a:pt x="1249" y="252"/>
                  </a:cubicBezTo>
                  <a:cubicBezTo>
                    <a:pt x="1259" y="251"/>
                    <a:pt x="1276" y="246"/>
                    <a:pt x="1282" y="243"/>
                  </a:cubicBezTo>
                  <a:cubicBezTo>
                    <a:pt x="1274" y="241"/>
                    <a:pt x="1277" y="241"/>
                    <a:pt x="1263" y="241"/>
                  </a:cubicBezTo>
                  <a:cubicBezTo>
                    <a:pt x="1263" y="243"/>
                    <a:pt x="1254" y="245"/>
                    <a:pt x="1249" y="248"/>
                  </a:cubicBezTo>
                  <a:close/>
                  <a:moveTo>
                    <a:pt x="1639" y="2241"/>
                  </a:moveTo>
                  <a:cubicBezTo>
                    <a:pt x="1637" y="2241"/>
                    <a:pt x="1637" y="2243"/>
                    <a:pt x="1633" y="2244"/>
                  </a:cubicBezTo>
                  <a:cubicBezTo>
                    <a:pt x="1632" y="2246"/>
                    <a:pt x="1634" y="2246"/>
                    <a:pt x="1632" y="2247"/>
                  </a:cubicBezTo>
                  <a:cubicBezTo>
                    <a:pt x="1633" y="2247"/>
                    <a:pt x="1635" y="2247"/>
                    <a:pt x="1636" y="2246"/>
                  </a:cubicBezTo>
                  <a:cubicBezTo>
                    <a:pt x="1639" y="2246"/>
                    <a:pt x="1641" y="2244"/>
                    <a:pt x="1644" y="2242"/>
                  </a:cubicBezTo>
                  <a:cubicBezTo>
                    <a:pt x="1648" y="2242"/>
                    <a:pt x="1656" y="2239"/>
                    <a:pt x="1658" y="2236"/>
                  </a:cubicBezTo>
                  <a:cubicBezTo>
                    <a:pt x="1658" y="2235"/>
                    <a:pt x="1658" y="2235"/>
                    <a:pt x="1659" y="2234"/>
                  </a:cubicBezTo>
                  <a:cubicBezTo>
                    <a:pt x="1656" y="2235"/>
                    <a:pt x="1654" y="2235"/>
                    <a:pt x="1649" y="2236"/>
                  </a:cubicBezTo>
                  <a:cubicBezTo>
                    <a:pt x="1646" y="2237"/>
                    <a:pt x="1643" y="2240"/>
                    <a:pt x="1639" y="2241"/>
                  </a:cubicBezTo>
                  <a:close/>
                  <a:moveTo>
                    <a:pt x="1624" y="517"/>
                  </a:moveTo>
                  <a:cubicBezTo>
                    <a:pt x="1623" y="517"/>
                    <a:pt x="1622" y="517"/>
                    <a:pt x="1622" y="517"/>
                  </a:cubicBezTo>
                  <a:cubicBezTo>
                    <a:pt x="1622" y="518"/>
                    <a:pt x="1623" y="521"/>
                    <a:pt x="1624" y="517"/>
                  </a:cubicBezTo>
                  <a:close/>
                  <a:moveTo>
                    <a:pt x="1639" y="2238"/>
                  </a:moveTo>
                  <a:cubicBezTo>
                    <a:pt x="1632" y="2240"/>
                    <a:pt x="1628" y="2241"/>
                    <a:pt x="1621" y="2242"/>
                  </a:cubicBezTo>
                  <a:cubicBezTo>
                    <a:pt x="1620" y="2242"/>
                    <a:pt x="1621" y="2244"/>
                    <a:pt x="1624" y="2243"/>
                  </a:cubicBezTo>
                  <a:cubicBezTo>
                    <a:pt x="1622" y="2246"/>
                    <a:pt x="1618" y="2246"/>
                    <a:pt x="1615" y="2249"/>
                  </a:cubicBezTo>
                  <a:cubicBezTo>
                    <a:pt x="1616" y="2248"/>
                    <a:pt x="1616" y="2249"/>
                    <a:pt x="1617" y="2249"/>
                  </a:cubicBezTo>
                  <a:cubicBezTo>
                    <a:pt x="1625" y="2246"/>
                    <a:pt x="1630" y="2243"/>
                    <a:pt x="1638" y="2240"/>
                  </a:cubicBezTo>
                  <a:cubicBezTo>
                    <a:pt x="1639" y="2239"/>
                    <a:pt x="1639" y="2239"/>
                    <a:pt x="1639" y="2238"/>
                  </a:cubicBezTo>
                  <a:close/>
                  <a:moveTo>
                    <a:pt x="1621" y="517"/>
                  </a:moveTo>
                  <a:cubicBezTo>
                    <a:pt x="1621" y="517"/>
                    <a:pt x="1621" y="517"/>
                    <a:pt x="1621" y="517"/>
                  </a:cubicBezTo>
                  <a:cubicBezTo>
                    <a:pt x="1621" y="517"/>
                    <a:pt x="1622" y="517"/>
                    <a:pt x="1622" y="517"/>
                  </a:cubicBezTo>
                  <a:cubicBezTo>
                    <a:pt x="1621" y="516"/>
                    <a:pt x="1621" y="515"/>
                    <a:pt x="1621" y="517"/>
                  </a:cubicBezTo>
                  <a:close/>
                  <a:moveTo>
                    <a:pt x="373" y="488"/>
                  </a:moveTo>
                  <a:cubicBezTo>
                    <a:pt x="373" y="486"/>
                    <a:pt x="376" y="485"/>
                    <a:pt x="376" y="483"/>
                  </a:cubicBezTo>
                  <a:cubicBezTo>
                    <a:pt x="377" y="481"/>
                    <a:pt x="375" y="481"/>
                    <a:pt x="375" y="479"/>
                  </a:cubicBezTo>
                  <a:cubicBezTo>
                    <a:pt x="376" y="475"/>
                    <a:pt x="377" y="473"/>
                    <a:pt x="377" y="470"/>
                  </a:cubicBezTo>
                  <a:cubicBezTo>
                    <a:pt x="376" y="472"/>
                    <a:pt x="373" y="476"/>
                    <a:pt x="369" y="477"/>
                  </a:cubicBezTo>
                  <a:cubicBezTo>
                    <a:pt x="366" y="478"/>
                    <a:pt x="373" y="472"/>
                    <a:pt x="373" y="472"/>
                  </a:cubicBezTo>
                  <a:cubicBezTo>
                    <a:pt x="368" y="472"/>
                    <a:pt x="367" y="470"/>
                    <a:pt x="363" y="472"/>
                  </a:cubicBezTo>
                  <a:cubicBezTo>
                    <a:pt x="363" y="473"/>
                    <a:pt x="363" y="474"/>
                    <a:pt x="362" y="475"/>
                  </a:cubicBezTo>
                  <a:cubicBezTo>
                    <a:pt x="364" y="477"/>
                    <a:pt x="364" y="481"/>
                    <a:pt x="366" y="480"/>
                  </a:cubicBezTo>
                  <a:cubicBezTo>
                    <a:pt x="370" y="480"/>
                    <a:pt x="369" y="483"/>
                    <a:pt x="373" y="484"/>
                  </a:cubicBezTo>
                  <a:cubicBezTo>
                    <a:pt x="372" y="484"/>
                    <a:pt x="370" y="486"/>
                    <a:pt x="370" y="488"/>
                  </a:cubicBezTo>
                  <a:cubicBezTo>
                    <a:pt x="369" y="491"/>
                    <a:pt x="372" y="496"/>
                    <a:pt x="375" y="494"/>
                  </a:cubicBezTo>
                  <a:cubicBezTo>
                    <a:pt x="381" y="493"/>
                    <a:pt x="373" y="489"/>
                    <a:pt x="373" y="488"/>
                  </a:cubicBezTo>
                  <a:close/>
                  <a:moveTo>
                    <a:pt x="372" y="436"/>
                  </a:moveTo>
                  <a:cubicBezTo>
                    <a:pt x="362" y="438"/>
                    <a:pt x="360" y="438"/>
                    <a:pt x="358" y="447"/>
                  </a:cubicBezTo>
                  <a:cubicBezTo>
                    <a:pt x="364" y="443"/>
                    <a:pt x="361" y="445"/>
                    <a:pt x="368" y="445"/>
                  </a:cubicBezTo>
                  <a:cubicBezTo>
                    <a:pt x="367" y="447"/>
                    <a:pt x="367" y="449"/>
                    <a:pt x="367" y="452"/>
                  </a:cubicBezTo>
                  <a:cubicBezTo>
                    <a:pt x="367" y="452"/>
                    <a:pt x="370" y="459"/>
                    <a:pt x="374" y="458"/>
                  </a:cubicBezTo>
                  <a:cubicBezTo>
                    <a:pt x="377" y="457"/>
                    <a:pt x="378" y="456"/>
                    <a:pt x="379" y="453"/>
                  </a:cubicBezTo>
                  <a:cubicBezTo>
                    <a:pt x="381" y="446"/>
                    <a:pt x="368" y="447"/>
                    <a:pt x="372" y="436"/>
                  </a:cubicBezTo>
                  <a:close/>
                  <a:moveTo>
                    <a:pt x="345" y="431"/>
                  </a:moveTo>
                  <a:cubicBezTo>
                    <a:pt x="344" y="425"/>
                    <a:pt x="346" y="425"/>
                    <a:pt x="349" y="416"/>
                  </a:cubicBezTo>
                  <a:cubicBezTo>
                    <a:pt x="342" y="420"/>
                    <a:pt x="347" y="416"/>
                    <a:pt x="339" y="419"/>
                  </a:cubicBezTo>
                  <a:cubicBezTo>
                    <a:pt x="337" y="420"/>
                    <a:pt x="333" y="421"/>
                    <a:pt x="333" y="424"/>
                  </a:cubicBezTo>
                  <a:cubicBezTo>
                    <a:pt x="331" y="430"/>
                    <a:pt x="335" y="433"/>
                    <a:pt x="342" y="431"/>
                  </a:cubicBezTo>
                  <a:cubicBezTo>
                    <a:pt x="340" y="437"/>
                    <a:pt x="341" y="441"/>
                    <a:pt x="345" y="444"/>
                  </a:cubicBezTo>
                  <a:cubicBezTo>
                    <a:pt x="351" y="439"/>
                    <a:pt x="347" y="435"/>
                    <a:pt x="349" y="430"/>
                  </a:cubicBezTo>
                  <a:cubicBezTo>
                    <a:pt x="349" y="431"/>
                    <a:pt x="345" y="432"/>
                    <a:pt x="345" y="431"/>
                  </a:cubicBezTo>
                  <a:close/>
                  <a:moveTo>
                    <a:pt x="443" y="523"/>
                  </a:moveTo>
                  <a:cubicBezTo>
                    <a:pt x="452" y="527"/>
                    <a:pt x="469" y="534"/>
                    <a:pt x="482" y="532"/>
                  </a:cubicBezTo>
                  <a:cubicBezTo>
                    <a:pt x="483" y="532"/>
                    <a:pt x="485" y="532"/>
                    <a:pt x="487" y="532"/>
                  </a:cubicBezTo>
                  <a:cubicBezTo>
                    <a:pt x="487" y="530"/>
                    <a:pt x="488" y="529"/>
                    <a:pt x="488" y="528"/>
                  </a:cubicBezTo>
                  <a:cubicBezTo>
                    <a:pt x="474" y="519"/>
                    <a:pt x="463" y="511"/>
                    <a:pt x="441" y="509"/>
                  </a:cubicBezTo>
                  <a:cubicBezTo>
                    <a:pt x="437" y="509"/>
                    <a:pt x="434" y="505"/>
                    <a:pt x="427" y="506"/>
                  </a:cubicBezTo>
                  <a:cubicBezTo>
                    <a:pt x="425" y="506"/>
                    <a:pt x="422" y="508"/>
                    <a:pt x="419" y="509"/>
                  </a:cubicBezTo>
                  <a:cubicBezTo>
                    <a:pt x="420" y="510"/>
                    <a:pt x="421" y="509"/>
                    <a:pt x="422" y="509"/>
                  </a:cubicBezTo>
                  <a:cubicBezTo>
                    <a:pt x="424" y="509"/>
                    <a:pt x="426" y="509"/>
                    <a:pt x="429" y="509"/>
                  </a:cubicBezTo>
                  <a:cubicBezTo>
                    <a:pt x="428" y="510"/>
                    <a:pt x="426" y="513"/>
                    <a:pt x="423" y="514"/>
                  </a:cubicBezTo>
                  <a:cubicBezTo>
                    <a:pt x="425" y="519"/>
                    <a:pt x="438" y="520"/>
                    <a:pt x="450" y="518"/>
                  </a:cubicBezTo>
                  <a:cubicBezTo>
                    <a:pt x="448" y="519"/>
                    <a:pt x="445" y="521"/>
                    <a:pt x="443" y="523"/>
                  </a:cubicBezTo>
                  <a:close/>
                  <a:moveTo>
                    <a:pt x="1311" y="411"/>
                  </a:moveTo>
                  <a:cubicBezTo>
                    <a:pt x="1312" y="412"/>
                    <a:pt x="1313" y="412"/>
                    <a:pt x="1314" y="412"/>
                  </a:cubicBezTo>
                  <a:cubicBezTo>
                    <a:pt x="1313" y="406"/>
                    <a:pt x="1305" y="403"/>
                    <a:pt x="1297" y="403"/>
                  </a:cubicBezTo>
                  <a:cubicBezTo>
                    <a:pt x="1297" y="404"/>
                    <a:pt x="1297" y="405"/>
                    <a:pt x="1297" y="406"/>
                  </a:cubicBezTo>
                  <a:cubicBezTo>
                    <a:pt x="1300" y="409"/>
                    <a:pt x="1307" y="412"/>
                    <a:pt x="1311" y="411"/>
                  </a:cubicBezTo>
                  <a:close/>
                  <a:moveTo>
                    <a:pt x="1315" y="232"/>
                  </a:moveTo>
                  <a:cubicBezTo>
                    <a:pt x="1309" y="228"/>
                    <a:pt x="1297" y="229"/>
                    <a:pt x="1286" y="226"/>
                  </a:cubicBezTo>
                  <a:cubicBezTo>
                    <a:pt x="1283" y="225"/>
                    <a:pt x="1285" y="223"/>
                    <a:pt x="1281" y="220"/>
                  </a:cubicBezTo>
                  <a:cubicBezTo>
                    <a:pt x="1269" y="214"/>
                    <a:pt x="1248" y="216"/>
                    <a:pt x="1234" y="208"/>
                  </a:cubicBezTo>
                  <a:cubicBezTo>
                    <a:pt x="1232" y="209"/>
                    <a:pt x="1230" y="209"/>
                    <a:pt x="1228" y="210"/>
                  </a:cubicBezTo>
                  <a:cubicBezTo>
                    <a:pt x="1225" y="207"/>
                    <a:pt x="1222" y="206"/>
                    <a:pt x="1218" y="202"/>
                  </a:cubicBezTo>
                  <a:cubicBezTo>
                    <a:pt x="1199" y="203"/>
                    <a:pt x="1197" y="214"/>
                    <a:pt x="1196" y="219"/>
                  </a:cubicBezTo>
                  <a:cubicBezTo>
                    <a:pt x="1196" y="220"/>
                    <a:pt x="1197" y="221"/>
                    <a:pt x="1196" y="223"/>
                  </a:cubicBezTo>
                  <a:cubicBezTo>
                    <a:pt x="1196" y="225"/>
                    <a:pt x="1193" y="226"/>
                    <a:pt x="1190" y="226"/>
                  </a:cubicBezTo>
                  <a:cubicBezTo>
                    <a:pt x="1189" y="228"/>
                    <a:pt x="1181" y="228"/>
                    <a:pt x="1180" y="232"/>
                  </a:cubicBezTo>
                  <a:cubicBezTo>
                    <a:pt x="1184" y="232"/>
                    <a:pt x="1198" y="231"/>
                    <a:pt x="1209" y="232"/>
                  </a:cubicBezTo>
                  <a:cubicBezTo>
                    <a:pt x="1207" y="235"/>
                    <a:pt x="1205" y="238"/>
                    <a:pt x="1213" y="238"/>
                  </a:cubicBezTo>
                  <a:cubicBezTo>
                    <a:pt x="1216" y="238"/>
                    <a:pt x="1217" y="237"/>
                    <a:pt x="1219" y="236"/>
                  </a:cubicBezTo>
                  <a:cubicBezTo>
                    <a:pt x="1228" y="238"/>
                    <a:pt x="1250" y="232"/>
                    <a:pt x="1250" y="226"/>
                  </a:cubicBezTo>
                  <a:cubicBezTo>
                    <a:pt x="1253" y="227"/>
                    <a:pt x="1275" y="234"/>
                    <a:pt x="1275" y="234"/>
                  </a:cubicBezTo>
                  <a:cubicBezTo>
                    <a:pt x="1280" y="234"/>
                    <a:pt x="1287" y="234"/>
                    <a:pt x="1293" y="234"/>
                  </a:cubicBezTo>
                  <a:cubicBezTo>
                    <a:pt x="1301" y="234"/>
                    <a:pt x="1308" y="233"/>
                    <a:pt x="1315" y="232"/>
                  </a:cubicBezTo>
                  <a:close/>
                  <a:moveTo>
                    <a:pt x="1435" y="188"/>
                  </a:moveTo>
                  <a:cubicBezTo>
                    <a:pt x="1433" y="187"/>
                    <a:pt x="1428" y="184"/>
                    <a:pt x="1422" y="183"/>
                  </a:cubicBezTo>
                  <a:cubicBezTo>
                    <a:pt x="1421" y="182"/>
                    <a:pt x="1414" y="184"/>
                    <a:pt x="1414" y="185"/>
                  </a:cubicBezTo>
                  <a:cubicBezTo>
                    <a:pt x="1414" y="186"/>
                    <a:pt x="1418" y="187"/>
                    <a:pt x="1422" y="187"/>
                  </a:cubicBezTo>
                  <a:cubicBezTo>
                    <a:pt x="1429" y="188"/>
                    <a:pt x="1426" y="188"/>
                    <a:pt x="1435" y="188"/>
                  </a:cubicBezTo>
                  <a:close/>
                  <a:moveTo>
                    <a:pt x="1365" y="240"/>
                  </a:moveTo>
                  <a:cubicBezTo>
                    <a:pt x="1356" y="238"/>
                    <a:pt x="1356" y="236"/>
                    <a:pt x="1349" y="239"/>
                  </a:cubicBezTo>
                  <a:cubicBezTo>
                    <a:pt x="1356" y="242"/>
                    <a:pt x="1358" y="242"/>
                    <a:pt x="1365" y="240"/>
                  </a:cubicBezTo>
                  <a:close/>
                  <a:moveTo>
                    <a:pt x="2121" y="1530"/>
                  </a:moveTo>
                  <a:cubicBezTo>
                    <a:pt x="2115" y="1528"/>
                    <a:pt x="2111" y="1532"/>
                    <a:pt x="2104" y="1531"/>
                  </a:cubicBezTo>
                  <a:cubicBezTo>
                    <a:pt x="2096" y="1529"/>
                    <a:pt x="2084" y="1516"/>
                    <a:pt x="2080" y="1508"/>
                  </a:cubicBezTo>
                  <a:cubicBezTo>
                    <a:pt x="2074" y="1505"/>
                    <a:pt x="2067" y="1503"/>
                    <a:pt x="2057" y="1502"/>
                  </a:cubicBezTo>
                  <a:cubicBezTo>
                    <a:pt x="2052" y="1503"/>
                    <a:pt x="2044" y="1506"/>
                    <a:pt x="2037" y="1507"/>
                  </a:cubicBezTo>
                  <a:cubicBezTo>
                    <a:pt x="2027" y="1509"/>
                    <a:pt x="2027" y="1500"/>
                    <a:pt x="2014" y="1500"/>
                  </a:cubicBezTo>
                  <a:cubicBezTo>
                    <a:pt x="2010" y="1501"/>
                    <a:pt x="2007" y="1505"/>
                    <a:pt x="2002" y="1508"/>
                  </a:cubicBezTo>
                  <a:cubicBezTo>
                    <a:pt x="2001" y="1508"/>
                    <a:pt x="1999" y="1508"/>
                    <a:pt x="1998" y="1509"/>
                  </a:cubicBezTo>
                  <a:cubicBezTo>
                    <a:pt x="1999" y="1504"/>
                    <a:pt x="2000" y="1499"/>
                    <a:pt x="1998" y="1494"/>
                  </a:cubicBezTo>
                  <a:cubicBezTo>
                    <a:pt x="1998" y="1490"/>
                    <a:pt x="1993" y="1491"/>
                    <a:pt x="1988" y="1488"/>
                  </a:cubicBezTo>
                  <a:cubicBezTo>
                    <a:pt x="1982" y="1485"/>
                    <a:pt x="1962" y="1475"/>
                    <a:pt x="1952" y="1476"/>
                  </a:cubicBezTo>
                  <a:cubicBezTo>
                    <a:pt x="1942" y="1477"/>
                    <a:pt x="1935" y="1490"/>
                    <a:pt x="1928" y="1500"/>
                  </a:cubicBezTo>
                  <a:cubicBezTo>
                    <a:pt x="1927" y="1503"/>
                    <a:pt x="1924" y="1508"/>
                    <a:pt x="1921" y="1508"/>
                  </a:cubicBezTo>
                  <a:cubicBezTo>
                    <a:pt x="1920" y="1508"/>
                    <a:pt x="1919" y="1503"/>
                    <a:pt x="1919" y="1501"/>
                  </a:cubicBezTo>
                  <a:cubicBezTo>
                    <a:pt x="1915" y="1501"/>
                    <a:pt x="1910" y="1502"/>
                    <a:pt x="1905" y="1503"/>
                  </a:cubicBezTo>
                  <a:cubicBezTo>
                    <a:pt x="1904" y="1496"/>
                    <a:pt x="1901" y="1492"/>
                    <a:pt x="1896" y="1489"/>
                  </a:cubicBezTo>
                  <a:cubicBezTo>
                    <a:pt x="1893" y="1489"/>
                    <a:pt x="1887" y="1489"/>
                    <a:pt x="1888" y="1483"/>
                  </a:cubicBezTo>
                  <a:cubicBezTo>
                    <a:pt x="1890" y="1465"/>
                    <a:pt x="1909" y="1440"/>
                    <a:pt x="1920" y="1427"/>
                  </a:cubicBezTo>
                  <a:cubicBezTo>
                    <a:pt x="1920" y="1422"/>
                    <a:pt x="1913" y="1421"/>
                    <a:pt x="1910" y="1415"/>
                  </a:cubicBezTo>
                  <a:cubicBezTo>
                    <a:pt x="1907" y="1408"/>
                    <a:pt x="1901" y="1389"/>
                    <a:pt x="1901" y="1382"/>
                  </a:cubicBezTo>
                  <a:cubicBezTo>
                    <a:pt x="1891" y="1380"/>
                    <a:pt x="1879" y="1360"/>
                    <a:pt x="1869" y="1360"/>
                  </a:cubicBezTo>
                  <a:cubicBezTo>
                    <a:pt x="1868" y="1360"/>
                    <a:pt x="1866" y="1360"/>
                    <a:pt x="1865" y="1360"/>
                  </a:cubicBezTo>
                  <a:cubicBezTo>
                    <a:pt x="1865" y="1360"/>
                    <a:pt x="1865" y="1359"/>
                    <a:pt x="1865" y="1359"/>
                  </a:cubicBezTo>
                  <a:cubicBezTo>
                    <a:pt x="1859" y="1359"/>
                    <a:pt x="1849" y="1354"/>
                    <a:pt x="1845" y="1353"/>
                  </a:cubicBezTo>
                  <a:cubicBezTo>
                    <a:pt x="1840" y="1353"/>
                    <a:pt x="1833" y="1353"/>
                    <a:pt x="1828" y="1353"/>
                  </a:cubicBezTo>
                  <a:cubicBezTo>
                    <a:pt x="1811" y="1351"/>
                    <a:pt x="1785" y="1354"/>
                    <a:pt x="1780" y="1336"/>
                  </a:cubicBezTo>
                  <a:cubicBezTo>
                    <a:pt x="1777" y="1336"/>
                    <a:pt x="1771" y="1334"/>
                    <a:pt x="1770" y="1332"/>
                  </a:cubicBezTo>
                  <a:cubicBezTo>
                    <a:pt x="1761" y="1316"/>
                    <a:pt x="1757" y="1318"/>
                    <a:pt x="1744" y="1306"/>
                  </a:cubicBezTo>
                  <a:cubicBezTo>
                    <a:pt x="1738" y="1307"/>
                    <a:pt x="1731" y="1306"/>
                    <a:pt x="1725" y="1307"/>
                  </a:cubicBezTo>
                  <a:cubicBezTo>
                    <a:pt x="1722" y="1298"/>
                    <a:pt x="1725" y="1289"/>
                    <a:pt x="1716" y="1286"/>
                  </a:cubicBezTo>
                  <a:cubicBezTo>
                    <a:pt x="1706" y="1283"/>
                    <a:pt x="1692" y="1281"/>
                    <a:pt x="1687" y="1272"/>
                  </a:cubicBezTo>
                  <a:cubicBezTo>
                    <a:pt x="1687" y="1270"/>
                    <a:pt x="1687" y="1268"/>
                    <a:pt x="1687" y="1266"/>
                  </a:cubicBezTo>
                  <a:cubicBezTo>
                    <a:pt x="1689" y="1267"/>
                    <a:pt x="1695" y="1267"/>
                    <a:pt x="1697" y="1265"/>
                  </a:cubicBezTo>
                  <a:cubicBezTo>
                    <a:pt x="1697" y="1265"/>
                    <a:pt x="1685" y="1263"/>
                    <a:pt x="1678" y="1263"/>
                  </a:cubicBezTo>
                  <a:cubicBezTo>
                    <a:pt x="1676" y="1264"/>
                    <a:pt x="1662" y="1265"/>
                    <a:pt x="1661" y="1267"/>
                  </a:cubicBezTo>
                  <a:cubicBezTo>
                    <a:pt x="1655" y="1275"/>
                    <a:pt x="1650" y="1275"/>
                    <a:pt x="1639" y="1277"/>
                  </a:cubicBezTo>
                  <a:cubicBezTo>
                    <a:pt x="1635" y="1277"/>
                    <a:pt x="1625" y="1276"/>
                    <a:pt x="1625" y="1269"/>
                  </a:cubicBezTo>
                  <a:cubicBezTo>
                    <a:pt x="1613" y="1270"/>
                    <a:pt x="1600" y="1270"/>
                    <a:pt x="1587" y="1270"/>
                  </a:cubicBezTo>
                  <a:cubicBezTo>
                    <a:pt x="1584" y="1270"/>
                    <a:pt x="1579" y="1265"/>
                    <a:pt x="1579" y="1258"/>
                  </a:cubicBezTo>
                  <a:cubicBezTo>
                    <a:pt x="1568" y="1256"/>
                    <a:pt x="1552" y="1252"/>
                    <a:pt x="1549" y="1242"/>
                  </a:cubicBezTo>
                  <a:cubicBezTo>
                    <a:pt x="1546" y="1242"/>
                    <a:pt x="1540" y="1241"/>
                    <a:pt x="1537" y="1242"/>
                  </a:cubicBezTo>
                  <a:cubicBezTo>
                    <a:pt x="1536" y="1249"/>
                    <a:pt x="1547" y="1246"/>
                    <a:pt x="1550" y="1254"/>
                  </a:cubicBezTo>
                  <a:cubicBezTo>
                    <a:pt x="1546" y="1255"/>
                    <a:pt x="1539" y="1255"/>
                    <a:pt x="1533" y="1254"/>
                  </a:cubicBezTo>
                  <a:cubicBezTo>
                    <a:pt x="1526" y="1259"/>
                    <a:pt x="1515" y="1257"/>
                    <a:pt x="1515" y="1267"/>
                  </a:cubicBezTo>
                  <a:cubicBezTo>
                    <a:pt x="1514" y="1275"/>
                    <a:pt x="1522" y="1280"/>
                    <a:pt x="1523" y="1288"/>
                  </a:cubicBezTo>
                  <a:cubicBezTo>
                    <a:pt x="1523" y="1290"/>
                    <a:pt x="1518" y="1299"/>
                    <a:pt x="1516" y="1299"/>
                  </a:cubicBezTo>
                  <a:cubicBezTo>
                    <a:pt x="1507" y="1299"/>
                    <a:pt x="1504" y="1286"/>
                    <a:pt x="1504" y="1279"/>
                  </a:cubicBezTo>
                  <a:cubicBezTo>
                    <a:pt x="1504" y="1274"/>
                    <a:pt x="1509" y="1261"/>
                    <a:pt x="1511" y="1251"/>
                  </a:cubicBezTo>
                  <a:cubicBezTo>
                    <a:pt x="1513" y="1251"/>
                    <a:pt x="1518" y="1249"/>
                    <a:pt x="1518" y="1243"/>
                  </a:cubicBezTo>
                  <a:cubicBezTo>
                    <a:pt x="1519" y="1243"/>
                    <a:pt x="1515" y="1235"/>
                    <a:pt x="1512" y="1235"/>
                  </a:cubicBezTo>
                  <a:cubicBezTo>
                    <a:pt x="1504" y="1236"/>
                    <a:pt x="1500" y="1245"/>
                    <a:pt x="1491" y="1248"/>
                  </a:cubicBezTo>
                  <a:cubicBezTo>
                    <a:pt x="1472" y="1253"/>
                    <a:pt x="1461" y="1256"/>
                    <a:pt x="1443" y="1262"/>
                  </a:cubicBezTo>
                  <a:cubicBezTo>
                    <a:pt x="1434" y="1265"/>
                    <a:pt x="1427" y="1267"/>
                    <a:pt x="1423" y="1278"/>
                  </a:cubicBezTo>
                  <a:cubicBezTo>
                    <a:pt x="1422" y="1282"/>
                    <a:pt x="1420" y="1291"/>
                    <a:pt x="1416" y="1295"/>
                  </a:cubicBezTo>
                  <a:cubicBezTo>
                    <a:pt x="1413" y="1296"/>
                    <a:pt x="1405" y="1299"/>
                    <a:pt x="1404" y="1306"/>
                  </a:cubicBezTo>
                  <a:cubicBezTo>
                    <a:pt x="1403" y="1306"/>
                    <a:pt x="1400" y="1309"/>
                    <a:pt x="1400" y="1310"/>
                  </a:cubicBezTo>
                  <a:cubicBezTo>
                    <a:pt x="1400" y="1311"/>
                    <a:pt x="1400" y="1313"/>
                    <a:pt x="1400" y="1314"/>
                  </a:cubicBezTo>
                  <a:cubicBezTo>
                    <a:pt x="1396" y="1315"/>
                    <a:pt x="1397" y="1315"/>
                    <a:pt x="1391" y="1314"/>
                  </a:cubicBezTo>
                  <a:cubicBezTo>
                    <a:pt x="1390" y="1315"/>
                    <a:pt x="1387" y="1317"/>
                    <a:pt x="1385" y="1318"/>
                  </a:cubicBezTo>
                  <a:cubicBezTo>
                    <a:pt x="1387" y="1317"/>
                    <a:pt x="1389" y="1315"/>
                    <a:pt x="1390" y="1313"/>
                  </a:cubicBezTo>
                  <a:cubicBezTo>
                    <a:pt x="1379" y="1305"/>
                    <a:pt x="1378" y="1285"/>
                    <a:pt x="1356" y="1285"/>
                  </a:cubicBezTo>
                  <a:cubicBezTo>
                    <a:pt x="1338" y="1285"/>
                    <a:pt x="1329" y="1298"/>
                    <a:pt x="1309" y="1298"/>
                  </a:cubicBezTo>
                  <a:cubicBezTo>
                    <a:pt x="1296" y="1298"/>
                    <a:pt x="1296" y="1286"/>
                    <a:pt x="1288" y="1282"/>
                  </a:cubicBezTo>
                  <a:cubicBezTo>
                    <a:pt x="1276" y="1277"/>
                    <a:pt x="1261" y="1271"/>
                    <a:pt x="1260" y="1256"/>
                  </a:cubicBezTo>
                  <a:cubicBezTo>
                    <a:pt x="1260" y="1241"/>
                    <a:pt x="1261" y="1228"/>
                    <a:pt x="1260" y="1214"/>
                  </a:cubicBezTo>
                  <a:cubicBezTo>
                    <a:pt x="1265" y="1207"/>
                    <a:pt x="1266" y="1180"/>
                    <a:pt x="1266" y="1174"/>
                  </a:cubicBezTo>
                  <a:cubicBezTo>
                    <a:pt x="1266" y="1172"/>
                    <a:pt x="1266" y="1166"/>
                    <a:pt x="1266" y="1164"/>
                  </a:cubicBezTo>
                  <a:cubicBezTo>
                    <a:pt x="1252" y="1161"/>
                    <a:pt x="1248" y="1150"/>
                    <a:pt x="1230" y="1149"/>
                  </a:cubicBezTo>
                  <a:cubicBezTo>
                    <a:pt x="1203" y="1149"/>
                    <a:pt x="1183" y="1153"/>
                    <a:pt x="1158" y="1153"/>
                  </a:cubicBezTo>
                  <a:cubicBezTo>
                    <a:pt x="1155" y="1154"/>
                    <a:pt x="1149" y="1151"/>
                    <a:pt x="1149" y="1146"/>
                  </a:cubicBezTo>
                  <a:cubicBezTo>
                    <a:pt x="1149" y="1145"/>
                    <a:pt x="1149" y="1143"/>
                    <a:pt x="1149" y="1142"/>
                  </a:cubicBezTo>
                  <a:cubicBezTo>
                    <a:pt x="1153" y="1140"/>
                    <a:pt x="1162" y="1136"/>
                    <a:pt x="1163" y="1129"/>
                  </a:cubicBezTo>
                  <a:cubicBezTo>
                    <a:pt x="1162" y="1117"/>
                    <a:pt x="1162" y="1106"/>
                    <a:pt x="1163" y="1096"/>
                  </a:cubicBezTo>
                  <a:cubicBezTo>
                    <a:pt x="1164" y="1095"/>
                    <a:pt x="1167" y="1096"/>
                    <a:pt x="1169" y="1096"/>
                  </a:cubicBezTo>
                  <a:cubicBezTo>
                    <a:pt x="1168" y="1097"/>
                    <a:pt x="1169" y="1099"/>
                    <a:pt x="1169" y="1101"/>
                  </a:cubicBezTo>
                  <a:cubicBezTo>
                    <a:pt x="1173" y="1094"/>
                    <a:pt x="1178" y="1089"/>
                    <a:pt x="1178" y="1078"/>
                  </a:cubicBezTo>
                  <a:cubicBezTo>
                    <a:pt x="1178" y="1065"/>
                    <a:pt x="1190" y="1053"/>
                    <a:pt x="1190" y="1043"/>
                  </a:cubicBezTo>
                  <a:cubicBezTo>
                    <a:pt x="1190" y="1041"/>
                    <a:pt x="1190" y="1038"/>
                    <a:pt x="1190" y="1037"/>
                  </a:cubicBezTo>
                  <a:cubicBezTo>
                    <a:pt x="1187" y="1037"/>
                    <a:pt x="1175" y="1036"/>
                    <a:pt x="1173" y="1035"/>
                  </a:cubicBezTo>
                  <a:cubicBezTo>
                    <a:pt x="1171" y="1034"/>
                    <a:pt x="1165" y="1033"/>
                    <a:pt x="1158" y="1033"/>
                  </a:cubicBezTo>
                  <a:cubicBezTo>
                    <a:pt x="1138" y="1033"/>
                    <a:pt x="1111" y="1033"/>
                    <a:pt x="1111" y="1053"/>
                  </a:cubicBezTo>
                  <a:cubicBezTo>
                    <a:pt x="1110" y="1063"/>
                    <a:pt x="1098" y="1072"/>
                    <a:pt x="1095" y="1080"/>
                  </a:cubicBezTo>
                  <a:cubicBezTo>
                    <a:pt x="1094" y="1082"/>
                    <a:pt x="1090" y="1091"/>
                    <a:pt x="1084" y="1091"/>
                  </a:cubicBezTo>
                  <a:cubicBezTo>
                    <a:pt x="1082" y="1091"/>
                    <a:pt x="1078" y="1087"/>
                    <a:pt x="1070" y="1087"/>
                  </a:cubicBezTo>
                  <a:cubicBezTo>
                    <a:pt x="1055" y="1087"/>
                    <a:pt x="1043" y="1097"/>
                    <a:pt x="1029" y="1097"/>
                  </a:cubicBezTo>
                  <a:cubicBezTo>
                    <a:pt x="1024" y="1097"/>
                    <a:pt x="1023" y="1091"/>
                    <a:pt x="1016" y="1089"/>
                  </a:cubicBezTo>
                  <a:cubicBezTo>
                    <a:pt x="996" y="1083"/>
                    <a:pt x="997" y="1072"/>
                    <a:pt x="984" y="1059"/>
                  </a:cubicBezTo>
                  <a:cubicBezTo>
                    <a:pt x="979" y="1055"/>
                    <a:pt x="969" y="1045"/>
                    <a:pt x="966" y="1040"/>
                  </a:cubicBezTo>
                  <a:cubicBezTo>
                    <a:pt x="962" y="1033"/>
                    <a:pt x="967" y="1030"/>
                    <a:pt x="964" y="1023"/>
                  </a:cubicBezTo>
                  <a:cubicBezTo>
                    <a:pt x="962" y="1022"/>
                    <a:pt x="957" y="1015"/>
                    <a:pt x="958" y="1010"/>
                  </a:cubicBezTo>
                  <a:cubicBezTo>
                    <a:pt x="958" y="997"/>
                    <a:pt x="958" y="985"/>
                    <a:pt x="958" y="972"/>
                  </a:cubicBezTo>
                  <a:cubicBezTo>
                    <a:pt x="960" y="962"/>
                    <a:pt x="966" y="957"/>
                    <a:pt x="966" y="945"/>
                  </a:cubicBezTo>
                  <a:cubicBezTo>
                    <a:pt x="966" y="942"/>
                    <a:pt x="964" y="937"/>
                    <a:pt x="963" y="934"/>
                  </a:cubicBezTo>
                  <a:cubicBezTo>
                    <a:pt x="963" y="934"/>
                    <a:pt x="962" y="933"/>
                    <a:pt x="963" y="932"/>
                  </a:cubicBezTo>
                  <a:cubicBezTo>
                    <a:pt x="963" y="932"/>
                    <a:pt x="964" y="933"/>
                    <a:pt x="964" y="933"/>
                  </a:cubicBezTo>
                  <a:cubicBezTo>
                    <a:pt x="965" y="931"/>
                    <a:pt x="961" y="927"/>
                    <a:pt x="961" y="926"/>
                  </a:cubicBezTo>
                  <a:cubicBezTo>
                    <a:pt x="962" y="906"/>
                    <a:pt x="970" y="888"/>
                    <a:pt x="987" y="882"/>
                  </a:cubicBezTo>
                  <a:cubicBezTo>
                    <a:pt x="995" y="879"/>
                    <a:pt x="1001" y="884"/>
                    <a:pt x="1007" y="878"/>
                  </a:cubicBezTo>
                  <a:cubicBezTo>
                    <a:pt x="1016" y="871"/>
                    <a:pt x="1026" y="854"/>
                    <a:pt x="1048" y="853"/>
                  </a:cubicBezTo>
                  <a:cubicBezTo>
                    <a:pt x="1057" y="854"/>
                    <a:pt x="1061" y="860"/>
                    <a:pt x="1069" y="860"/>
                  </a:cubicBezTo>
                  <a:cubicBezTo>
                    <a:pt x="1072" y="860"/>
                    <a:pt x="1077" y="855"/>
                    <a:pt x="1080" y="854"/>
                  </a:cubicBezTo>
                  <a:cubicBezTo>
                    <a:pt x="1095" y="855"/>
                    <a:pt x="1112" y="877"/>
                    <a:pt x="1134" y="868"/>
                  </a:cubicBezTo>
                  <a:cubicBezTo>
                    <a:pt x="1124" y="862"/>
                    <a:pt x="1131" y="856"/>
                    <a:pt x="1132" y="846"/>
                  </a:cubicBezTo>
                  <a:cubicBezTo>
                    <a:pt x="1129" y="847"/>
                    <a:pt x="1129" y="848"/>
                    <a:pt x="1122" y="846"/>
                  </a:cubicBezTo>
                  <a:cubicBezTo>
                    <a:pt x="1135" y="842"/>
                    <a:pt x="1150" y="844"/>
                    <a:pt x="1162" y="841"/>
                  </a:cubicBezTo>
                  <a:cubicBezTo>
                    <a:pt x="1162" y="842"/>
                    <a:pt x="1166" y="846"/>
                    <a:pt x="1167" y="846"/>
                  </a:cubicBezTo>
                  <a:cubicBezTo>
                    <a:pt x="1172" y="846"/>
                    <a:pt x="1175" y="840"/>
                    <a:pt x="1186" y="841"/>
                  </a:cubicBezTo>
                  <a:cubicBezTo>
                    <a:pt x="1204" y="840"/>
                    <a:pt x="1212" y="856"/>
                    <a:pt x="1225" y="856"/>
                  </a:cubicBezTo>
                  <a:cubicBezTo>
                    <a:pt x="1230" y="856"/>
                    <a:pt x="1235" y="847"/>
                    <a:pt x="1242" y="847"/>
                  </a:cubicBezTo>
                  <a:cubicBezTo>
                    <a:pt x="1275" y="848"/>
                    <a:pt x="1266" y="888"/>
                    <a:pt x="1278" y="910"/>
                  </a:cubicBezTo>
                  <a:cubicBezTo>
                    <a:pt x="1284" y="921"/>
                    <a:pt x="1291" y="925"/>
                    <a:pt x="1300" y="935"/>
                  </a:cubicBezTo>
                  <a:cubicBezTo>
                    <a:pt x="1305" y="942"/>
                    <a:pt x="1304" y="952"/>
                    <a:pt x="1315" y="952"/>
                  </a:cubicBezTo>
                  <a:cubicBezTo>
                    <a:pt x="1328" y="952"/>
                    <a:pt x="1332" y="940"/>
                    <a:pt x="1332" y="925"/>
                  </a:cubicBezTo>
                  <a:cubicBezTo>
                    <a:pt x="1332" y="912"/>
                    <a:pt x="1325" y="906"/>
                    <a:pt x="1323" y="898"/>
                  </a:cubicBezTo>
                  <a:cubicBezTo>
                    <a:pt x="1323" y="897"/>
                    <a:pt x="1322" y="896"/>
                    <a:pt x="1323" y="895"/>
                  </a:cubicBezTo>
                  <a:cubicBezTo>
                    <a:pt x="1322" y="873"/>
                    <a:pt x="1302" y="867"/>
                    <a:pt x="1301" y="844"/>
                  </a:cubicBezTo>
                  <a:cubicBezTo>
                    <a:pt x="1302" y="796"/>
                    <a:pt x="1337" y="793"/>
                    <a:pt x="1372" y="776"/>
                  </a:cubicBezTo>
                  <a:cubicBezTo>
                    <a:pt x="1372" y="776"/>
                    <a:pt x="1371" y="776"/>
                    <a:pt x="1370" y="775"/>
                  </a:cubicBezTo>
                  <a:cubicBezTo>
                    <a:pt x="1374" y="772"/>
                    <a:pt x="1374" y="770"/>
                    <a:pt x="1383" y="767"/>
                  </a:cubicBezTo>
                  <a:cubicBezTo>
                    <a:pt x="1387" y="766"/>
                    <a:pt x="1392" y="761"/>
                    <a:pt x="1401" y="759"/>
                  </a:cubicBezTo>
                  <a:cubicBezTo>
                    <a:pt x="1404" y="759"/>
                    <a:pt x="1408" y="755"/>
                    <a:pt x="1409" y="752"/>
                  </a:cubicBezTo>
                  <a:cubicBezTo>
                    <a:pt x="1407" y="751"/>
                    <a:pt x="1403" y="749"/>
                    <a:pt x="1401" y="748"/>
                  </a:cubicBezTo>
                  <a:cubicBezTo>
                    <a:pt x="1401" y="746"/>
                    <a:pt x="1400" y="744"/>
                    <a:pt x="1400" y="743"/>
                  </a:cubicBezTo>
                  <a:cubicBezTo>
                    <a:pt x="1405" y="743"/>
                    <a:pt x="1410" y="743"/>
                    <a:pt x="1412" y="736"/>
                  </a:cubicBezTo>
                  <a:cubicBezTo>
                    <a:pt x="1409" y="736"/>
                    <a:pt x="1404" y="735"/>
                    <a:pt x="1401" y="730"/>
                  </a:cubicBezTo>
                  <a:cubicBezTo>
                    <a:pt x="1404" y="731"/>
                    <a:pt x="1411" y="728"/>
                    <a:pt x="1411" y="723"/>
                  </a:cubicBezTo>
                  <a:cubicBezTo>
                    <a:pt x="1411" y="721"/>
                    <a:pt x="1411" y="718"/>
                    <a:pt x="1411" y="716"/>
                  </a:cubicBezTo>
                  <a:cubicBezTo>
                    <a:pt x="1410" y="716"/>
                    <a:pt x="1407" y="716"/>
                    <a:pt x="1406" y="716"/>
                  </a:cubicBezTo>
                  <a:cubicBezTo>
                    <a:pt x="1402" y="713"/>
                    <a:pt x="1406" y="713"/>
                    <a:pt x="1405" y="707"/>
                  </a:cubicBezTo>
                  <a:cubicBezTo>
                    <a:pt x="1405" y="700"/>
                    <a:pt x="1402" y="689"/>
                    <a:pt x="1401" y="684"/>
                  </a:cubicBezTo>
                  <a:cubicBezTo>
                    <a:pt x="1401" y="684"/>
                    <a:pt x="1401" y="679"/>
                    <a:pt x="1402" y="676"/>
                  </a:cubicBezTo>
                  <a:cubicBezTo>
                    <a:pt x="1403" y="683"/>
                    <a:pt x="1410" y="692"/>
                    <a:pt x="1410" y="697"/>
                  </a:cubicBezTo>
                  <a:cubicBezTo>
                    <a:pt x="1410" y="699"/>
                    <a:pt x="1411" y="702"/>
                    <a:pt x="1410" y="704"/>
                  </a:cubicBezTo>
                  <a:cubicBezTo>
                    <a:pt x="1411" y="705"/>
                    <a:pt x="1412" y="708"/>
                    <a:pt x="1413" y="708"/>
                  </a:cubicBezTo>
                  <a:cubicBezTo>
                    <a:pt x="1415" y="708"/>
                    <a:pt x="1429" y="685"/>
                    <a:pt x="1429" y="682"/>
                  </a:cubicBezTo>
                  <a:cubicBezTo>
                    <a:pt x="1429" y="679"/>
                    <a:pt x="1424" y="676"/>
                    <a:pt x="1423" y="670"/>
                  </a:cubicBezTo>
                  <a:cubicBezTo>
                    <a:pt x="1424" y="669"/>
                    <a:pt x="1425" y="668"/>
                    <a:pt x="1426" y="667"/>
                  </a:cubicBezTo>
                  <a:cubicBezTo>
                    <a:pt x="1427" y="668"/>
                    <a:pt x="1430" y="672"/>
                    <a:pt x="1431" y="672"/>
                  </a:cubicBezTo>
                  <a:cubicBezTo>
                    <a:pt x="1435" y="672"/>
                    <a:pt x="1449" y="651"/>
                    <a:pt x="1451" y="646"/>
                  </a:cubicBezTo>
                  <a:cubicBezTo>
                    <a:pt x="1451" y="646"/>
                    <a:pt x="1444" y="641"/>
                    <a:pt x="1444" y="638"/>
                  </a:cubicBezTo>
                  <a:cubicBezTo>
                    <a:pt x="1443" y="637"/>
                    <a:pt x="1447" y="635"/>
                    <a:pt x="1448" y="634"/>
                  </a:cubicBezTo>
                  <a:cubicBezTo>
                    <a:pt x="1450" y="634"/>
                    <a:pt x="1453" y="635"/>
                    <a:pt x="1455" y="635"/>
                  </a:cubicBezTo>
                  <a:cubicBezTo>
                    <a:pt x="1465" y="634"/>
                    <a:pt x="1471" y="636"/>
                    <a:pt x="1481" y="633"/>
                  </a:cubicBezTo>
                  <a:cubicBezTo>
                    <a:pt x="1478" y="630"/>
                    <a:pt x="1470" y="633"/>
                    <a:pt x="1464" y="632"/>
                  </a:cubicBezTo>
                  <a:cubicBezTo>
                    <a:pt x="1462" y="632"/>
                    <a:pt x="1458" y="632"/>
                    <a:pt x="1457" y="632"/>
                  </a:cubicBezTo>
                  <a:cubicBezTo>
                    <a:pt x="1471" y="624"/>
                    <a:pt x="1494" y="629"/>
                    <a:pt x="1508" y="620"/>
                  </a:cubicBezTo>
                  <a:cubicBezTo>
                    <a:pt x="1511" y="622"/>
                    <a:pt x="1523" y="621"/>
                    <a:pt x="1531" y="619"/>
                  </a:cubicBezTo>
                  <a:cubicBezTo>
                    <a:pt x="1531" y="618"/>
                    <a:pt x="1531" y="616"/>
                    <a:pt x="1531" y="615"/>
                  </a:cubicBezTo>
                  <a:cubicBezTo>
                    <a:pt x="1531" y="615"/>
                    <a:pt x="1525" y="619"/>
                    <a:pt x="1524" y="619"/>
                  </a:cubicBezTo>
                  <a:cubicBezTo>
                    <a:pt x="1520" y="619"/>
                    <a:pt x="1516" y="610"/>
                    <a:pt x="1516" y="608"/>
                  </a:cubicBezTo>
                  <a:cubicBezTo>
                    <a:pt x="1515" y="607"/>
                    <a:pt x="1514" y="604"/>
                    <a:pt x="1513" y="602"/>
                  </a:cubicBezTo>
                  <a:cubicBezTo>
                    <a:pt x="1513" y="578"/>
                    <a:pt x="1538" y="587"/>
                    <a:pt x="1549" y="577"/>
                  </a:cubicBezTo>
                  <a:cubicBezTo>
                    <a:pt x="1556" y="575"/>
                    <a:pt x="1556" y="574"/>
                    <a:pt x="1564" y="574"/>
                  </a:cubicBezTo>
                  <a:cubicBezTo>
                    <a:pt x="1574" y="575"/>
                    <a:pt x="1581" y="571"/>
                    <a:pt x="1586" y="565"/>
                  </a:cubicBezTo>
                  <a:cubicBezTo>
                    <a:pt x="1585" y="564"/>
                    <a:pt x="1583" y="562"/>
                    <a:pt x="1582" y="561"/>
                  </a:cubicBezTo>
                  <a:cubicBezTo>
                    <a:pt x="1582" y="560"/>
                    <a:pt x="1582" y="559"/>
                    <a:pt x="1582" y="559"/>
                  </a:cubicBezTo>
                  <a:cubicBezTo>
                    <a:pt x="1582" y="559"/>
                    <a:pt x="1582" y="558"/>
                    <a:pt x="1582" y="557"/>
                  </a:cubicBezTo>
                  <a:cubicBezTo>
                    <a:pt x="1583" y="558"/>
                    <a:pt x="1587" y="558"/>
                    <a:pt x="1589" y="558"/>
                  </a:cubicBezTo>
                  <a:cubicBezTo>
                    <a:pt x="1592" y="558"/>
                    <a:pt x="1610" y="561"/>
                    <a:pt x="1616" y="558"/>
                  </a:cubicBezTo>
                  <a:cubicBezTo>
                    <a:pt x="1622" y="555"/>
                    <a:pt x="1621" y="548"/>
                    <a:pt x="1631" y="548"/>
                  </a:cubicBezTo>
                  <a:cubicBezTo>
                    <a:pt x="1632" y="556"/>
                    <a:pt x="1631" y="556"/>
                    <a:pt x="1641" y="557"/>
                  </a:cubicBezTo>
                  <a:cubicBezTo>
                    <a:pt x="1626" y="557"/>
                    <a:pt x="1603" y="565"/>
                    <a:pt x="1603" y="578"/>
                  </a:cubicBezTo>
                  <a:cubicBezTo>
                    <a:pt x="1604" y="583"/>
                    <a:pt x="1614" y="594"/>
                    <a:pt x="1618" y="594"/>
                  </a:cubicBezTo>
                  <a:cubicBezTo>
                    <a:pt x="1622" y="594"/>
                    <a:pt x="1635" y="580"/>
                    <a:pt x="1648" y="577"/>
                  </a:cubicBezTo>
                  <a:cubicBezTo>
                    <a:pt x="1651" y="576"/>
                    <a:pt x="1694" y="564"/>
                    <a:pt x="1695" y="560"/>
                  </a:cubicBezTo>
                  <a:cubicBezTo>
                    <a:pt x="1694" y="554"/>
                    <a:pt x="1677" y="551"/>
                    <a:pt x="1673" y="551"/>
                  </a:cubicBezTo>
                  <a:cubicBezTo>
                    <a:pt x="1654" y="549"/>
                    <a:pt x="1623" y="531"/>
                    <a:pt x="1621" y="517"/>
                  </a:cubicBezTo>
                  <a:cubicBezTo>
                    <a:pt x="1618" y="516"/>
                    <a:pt x="1612" y="514"/>
                    <a:pt x="1607" y="514"/>
                  </a:cubicBezTo>
                  <a:cubicBezTo>
                    <a:pt x="1610" y="510"/>
                    <a:pt x="1634" y="509"/>
                    <a:pt x="1633" y="497"/>
                  </a:cubicBezTo>
                  <a:cubicBezTo>
                    <a:pt x="1632" y="487"/>
                    <a:pt x="1612" y="487"/>
                    <a:pt x="1598" y="486"/>
                  </a:cubicBezTo>
                  <a:cubicBezTo>
                    <a:pt x="1568" y="484"/>
                    <a:pt x="1557" y="500"/>
                    <a:pt x="1536" y="502"/>
                  </a:cubicBezTo>
                  <a:cubicBezTo>
                    <a:pt x="1544" y="487"/>
                    <a:pt x="1558" y="493"/>
                    <a:pt x="1572" y="482"/>
                  </a:cubicBezTo>
                  <a:cubicBezTo>
                    <a:pt x="1582" y="474"/>
                    <a:pt x="1574" y="469"/>
                    <a:pt x="1588" y="466"/>
                  </a:cubicBezTo>
                  <a:cubicBezTo>
                    <a:pt x="1613" y="461"/>
                    <a:pt x="1627" y="466"/>
                    <a:pt x="1652" y="468"/>
                  </a:cubicBezTo>
                  <a:cubicBezTo>
                    <a:pt x="1685" y="471"/>
                    <a:pt x="1710" y="485"/>
                    <a:pt x="1728" y="466"/>
                  </a:cubicBezTo>
                  <a:cubicBezTo>
                    <a:pt x="1736" y="457"/>
                    <a:pt x="1782" y="464"/>
                    <a:pt x="1781" y="451"/>
                  </a:cubicBezTo>
                  <a:cubicBezTo>
                    <a:pt x="1780" y="441"/>
                    <a:pt x="1775" y="436"/>
                    <a:pt x="1768" y="430"/>
                  </a:cubicBezTo>
                  <a:cubicBezTo>
                    <a:pt x="1764" y="429"/>
                    <a:pt x="1770" y="427"/>
                    <a:pt x="1763" y="423"/>
                  </a:cubicBezTo>
                  <a:cubicBezTo>
                    <a:pt x="1763" y="422"/>
                    <a:pt x="1762" y="420"/>
                    <a:pt x="1762" y="418"/>
                  </a:cubicBezTo>
                  <a:cubicBezTo>
                    <a:pt x="1749" y="422"/>
                    <a:pt x="1721" y="425"/>
                    <a:pt x="1705" y="423"/>
                  </a:cubicBezTo>
                  <a:cubicBezTo>
                    <a:pt x="1704" y="424"/>
                    <a:pt x="1699" y="422"/>
                    <a:pt x="1699" y="421"/>
                  </a:cubicBezTo>
                  <a:cubicBezTo>
                    <a:pt x="1711" y="418"/>
                    <a:pt x="1744" y="419"/>
                    <a:pt x="1747" y="412"/>
                  </a:cubicBezTo>
                  <a:cubicBezTo>
                    <a:pt x="1747" y="410"/>
                    <a:pt x="1742" y="409"/>
                    <a:pt x="1741" y="407"/>
                  </a:cubicBezTo>
                  <a:cubicBezTo>
                    <a:pt x="1726" y="406"/>
                    <a:pt x="1695" y="398"/>
                    <a:pt x="1693" y="384"/>
                  </a:cubicBezTo>
                  <a:cubicBezTo>
                    <a:pt x="1693" y="384"/>
                    <a:pt x="1693" y="384"/>
                    <a:pt x="1693" y="383"/>
                  </a:cubicBezTo>
                  <a:cubicBezTo>
                    <a:pt x="1679" y="381"/>
                    <a:pt x="1670" y="375"/>
                    <a:pt x="1662" y="370"/>
                  </a:cubicBezTo>
                  <a:cubicBezTo>
                    <a:pt x="1664" y="369"/>
                    <a:pt x="1671" y="369"/>
                    <a:pt x="1670" y="364"/>
                  </a:cubicBezTo>
                  <a:cubicBezTo>
                    <a:pt x="1670" y="360"/>
                    <a:pt x="1664" y="356"/>
                    <a:pt x="1664" y="353"/>
                  </a:cubicBezTo>
                  <a:cubicBezTo>
                    <a:pt x="1658" y="351"/>
                    <a:pt x="1637" y="341"/>
                    <a:pt x="1642" y="334"/>
                  </a:cubicBezTo>
                  <a:cubicBezTo>
                    <a:pt x="1647" y="326"/>
                    <a:pt x="1621" y="322"/>
                    <a:pt x="1617" y="311"/>
                  </a:cubicBezTo>
                  <a:cubicBezTo>
                    <a:pt x="1615" y="311"/>
                    <a:pt x="1608" y="307"/>
                    <a:pt x="1606" y="305"/>
                  </a:cubicBezTo>
                  <a:cubicBezTo>
                    <a:pt x="1602" y="307"/>
                    <a:pt x="1590" y="309"/>
                    <a:pt x="1592" y="314"/>
                  </a:cubicBezTo>
                  <a:cubicBezTo>
                    <a:pt x="1596" y="322"/>
                    <a:pt x="1585" y="323"/>
                    <a:pt x="1574" y="327"/>
                  </a:cubicBezTo>
                  <a:cubicBezTo>
                    <a:pt x="1566" y="329"/>
                    <a:pt x="1561" y="335"/>
                    <a:pt x="1554" y="334"/>
                  </a:cubicBezTo>
                  <a:cubicBezTo>
                    <a:pt x="1542" y="333"/>
                    <a:pt x="1533" y="320"/>
                    <a:pt x="1525" y="319"/>
                  </a:cubicBezTo>
                  <a:cubicBezTo>
                    <a:pt x="1514" y="318"/>
                    <a:pt x="1518" y="301"/>
                    <a:pt x="1515" y="292"/>
                  </a:cubicBezTo>
                  <a:cubicBezTo>
                    <a:pt x="1511" y="282"/>
                    <a:pt x="1478" y="286"/>
                    <a:pt x="1476" y="272"/>
                  </a:cubicBezTo>
                  <a:cubicBezTo>
                    <a:pt x="1458" y="269"/>
                    <a:pt x="1460" y="263"/>
                    <a:pt x="1441" y="261"/>
                  </a:cubicBezTo>
                  <a:cubicBezTo>
                    <a:pt x="1437" y="261"/>
                    <a:pt x="1431" y="261"/>
                    <a:pt x="1426" y="261"/>
                  </a:cubicBezTo>
                  <a:cubicBezTo>
                    <a:pt x="1407" y="259"/>
                    <a:pt x="1395" y="252"/>
                    <a:pt x="1376" y="252"/>
                  </a:cubicBezTo>
                  <a:cubicBezTo>
                    <a:pt x="1366" y="251"/>
                    <a:pt x="1356" y="253"/>
                    <a:pt x="1357" y="260"/>
                  </a:cubicBezTo>
                  <a:cubicBezTo>
                    <a:pt x="1357" y="264"/>
                    <a:pt x="1381" y="270"/>
                    <a:pt x="1359" y="277"/>
                  </a:cubicBezTo>
                  <a:cubicBezTo>
                    <a:pt x="1351" y="279"/>
                    <a:pt x="1372" y="289"/>
                    <a:pt x="1374" y="295"/>
                  </a:cubicBezTo>
                  <a:cubicBezTo>
                    <a:pt x="1377" y="307"/>
                    <a:pt x="1358" y="308"/>
                    <a:pt x="1349" y="310"/>
                  </a:cubicBezTo>
                  <a:cubicBezTo>
                    <a:pt x="1359" y="318"/>
                    <a:pt x="1376" y="321"/>
                    <a:pt x="1385" y="329"/>
                  </a:cubicBezTo>
                  <a:cubicBezTo>
                    <a:pt x="1391" y="335"/>
                    <a:pt x="1388" y="346"/>
                    <a:pt x="1388" y="358"/>
                  </a:cubicBezTo>
                  <a:cubicBezTo>
                    <a:pt x="1387" y="366"/>
                    <a:pt x="1348" y="382"/>
                    <a:pt x="1334" y="384"/>
                  </a:cubicBezTo>
                  <a:cubicBezTo>
                    <a:pt x="1359" y="393"/>
                    <a:pt x="1350" y="414"/>
                    <a:pt x="1360" y="422"/>
                  </a:cubicBezTo>
                  <a:cubicBezTo>
                    <a:pt x="1357" y="425"/>
                    <a:pt x="1350" y="434"/>
                    <a:pt x="1349" y="438"/>
                  </a:cubicBezTo>
                  <a:cubicBezTo>
                    <a:pt x="1341" y="439"/>
                    <a:pt x="1333" y="441"/>
                    <a:pt x="1326" y="437"/>
                  </a:cubicBezTo>
                  <a:cubicBezTo>
                    <a:pt x="1308" y="428"/>
                    <a:pt x="1283" y="411"/>
                    <a:pt x="1282" y="400"/>
                  </a:cubicBezTo>
                  <a:cubicBezTo>
                    <a:pt x="1282" y="388"/>
                    <a:pt x="1282" y="377"/>
                    <a:pt x="1262" y="370"/>
                  </a:cubicBezTo>
                  <a:cubicBezTo>
                    <a:pt x="1248" y="367"/>
                    <a:pt x="1233" y="365"/>
                    <a:pt x="1218" y="363"/>
                  </a:cubicBezTo>
                  <a:cubicBezTo>
                    <a:pt x="1192" y="353"/>
                    <a:pt x="1164" y="346"/>
                    <a:pt x="1133" y="341"/>
                  </a:cubicBezTo>
                  <a:cubicBezTo>
                    <a:pt x="1128" y="340"/>
                    <a:pt x="1112" y="334"/>
                    <a:pt x="1102" y="334"/>
                  </a:cubicBezTo>
                  <a:cubicBezTo>
                    <a:pt x="1091" y="334"/>
                    <a:pt x="1086" y="340"/>
                    <a:pt x="1076" y="340"/>
                  </a:cubicBezTo>
                  <a:cubicBezTo>
                    <a:pt x="1076" y="331"/>
                    <a:pt x="1066" y="311"/>
                    <a:pt x="1051" y="311"/>
                  </a:cubicBezTo>
                  <a:cubicBezTo>
                    <a:pt x="1044" y="311"/>
                    <a:pt x="1041" y="314"/>
                    <a:pt x="1034" y="315"/>
                  </a:cubicBezTo>
                  <a:cubicBezTo>
                    <a:pt x="1036" y="311"/>
                    <a:pt x="1034" y="309"/>
                    <a:pt x="1035" y="299"/>
                  </a:cubicBezTo>
                  <a:cubicBezTo>
                    <a:pt x="1035" y="284"/>
                    <a:pt x="1045" y="271"/>
                    <a:pt x="1061" y="262"/>
                  </a:cubicBezTo>
                  <a:cubicBezTo>
                    <a:pt x="1067" y="258"/>
                    <a:pt x="1079" y="245"/>
                    <a:pt x="1084" y="244"/>
                  </a:cubicBezTo>
                  <a:cubicBezTo>
                    <a:pt x="1095" y="242"/>
                    <a:pt x="1106" y="249"/>
                    <a:pt x="1106" y="241"/>
                  </a:cubicBezTo>
                  <a:cubicBezTo>
                    <a:pt x="1106" y="235"/>
                    <a:pt x="1081" y="236"/>
                    <a:pt x="1072" y="233"/>
                  </a:cubicBezTo>
                  <a:cubicBezTo>
                    <a:pt x="1077" y="234"/>
                    <a:pt x="1057" y="227"/>
                    <a:pt x="1112" y="235"/>
                  </a:cubicBezTo>
                  <a:cubicBezTo>
                    <a:pt x="1126" y="236"/>
                    <a:pt x="1117" y="228"/>
                    <a:pt x="1126" y="227"/>
                  </a:cubicBezTo>
                  <a:cubicBezTo>
                    <a:pt x="1130" y="227"/>
                    <a:pt x="1135" y="227"/>
                    <a:pt x="1140" y="227"/>
                  </a:cubicBezTo>
                  <a:cubicBezTo>
                    <a:pt x="1157" y="227"/>
                    <a:pt x="1165" y="219"/>
                    <a:pt x="1176" y="215"/>
                  </a:cubicBezTo>
                  <a:cubicBezTo>
                    <a:pt x="1176" y="213"/>
                    <a:pt x="1176" y="211"/>
                    <a:pt x="1176" y="210"/>
                  </a:cubicBezTo>
                  <a:cubicBezTo>
                    <a:pt x="1153" y="207"/>
                    <a:pt x="1131" y="209"/>
                    <a:pt x="1121" y="200"/>
                  </a:cubicBezTo>
                  <a:cubicBezTo>
                    <a:pt x="1124" y="199"/>
                    <a:pt x="1130" y="199"/>
                    <a:pt x="1133" y="199"/>
                  </a:cubicBezTo>
                  <a:cubicBezTo>
                    <a:pt x="1141" y="201"/>
                    <a:pt x="1150" y="206"/>
                    <a:pt x="1163" y="206"/>
                  </a:cubicBezTo>
                  <a:cubicBezTo>
                    <a:pt x="1173" y="206"/>
                    <a:pt x="1197" y="204"/>
                    <a:pt x="1198" y="200"/>
                  </a:cubicBezTo>
                  <a:cubicBezTo>
                    <a:pt x="1197" y="194"/>
                    <a:pt x="1196" y="192"/>
                    <a:pt x="1195" y="191"/>
                  </a:cubicBezTo>
                  <a:cubicBezTo>
                    <a:pt x="1208" y="191"/>
                    <a:pt x="1213" y="197"/>
                    <a:pt x="1222" y="197"/>
                  </a:cubicBezTo>
                  <a:cubicBezTo>
                    <a:pt x="1229" y="197"/>
                    <a:pt x="1236" y="198"/>
                    <a:pt x="1244" y="198"/>
                  </a:cubicBezTo>
                  <a:cubicBezTo>
                    <a:pt x="1241" y="196"/>
                    <a:pt x="1243" y="190"/>
                    <a:pt x="1252" y="196"/>
                  </a:cubicBezTo>
                  <a:cubicBezTo>
                    <a:pt x="1257" y="199"/>
                    <a:pt x="1289" y="186"/>
                    <a:pt x="1290" y="182"/>
                  </a:cubicBezTo>
                  <a:cubicBezTo>
                    <a:pt x="1289" y="179"/>
                    <a:pt x="1275" y="176"/>
                    <a:pt x="1275" y="174"/>
                  </a:cubicBezTo>
                  <a:cubicBezTo>
                    <a:pt x="1275" y="171"/>
                    <a:pt x="1265" y="167"/>
                    <a:pt x="1286" y="162"/>
                  </a:cubicBezTo>
                  <a:cubicBezTo>
                    <a:pt x="1289" y="160"/>
                    <a:pt x="1286" y="160"/>
                    <a:pt x="1286" y="155"/>
                  </a:cubicBezTo>
                  <a:cubicBezTo>
                    <a:pt x="1275" y="155"/>
                    <a:pt x="1272" y="153"/>
                    <a:pt x="1267" y="151"/>
                  </a:cubicBezTo>
                  <a:cubicBezTo>
                    <a:pt x="1283" y="151"/>
                    <a:pt x="1297" y="152"/>
                    <a:pt x="1306" y="153"/>
                  </a:cubicBezTo>
                  <a:cubicBezTo>
                    <a:pt x="1306" y="155"/>
                    <a:pt x="1303" y="158"/>
                    <a:pt x="1311" y="159"/>
                  </a:cubicBezTo>
                  <a:cubicBezTo>
                    <a:pt x="1324" y="159"/>
                    <a:pt x="1333" y="151"/>
                    <a:pt x="1341" y="151"/>
                  </a:cubicBezTo>
                  <a:cubicBezTo>
                    <a:pt x="1349" y="152"/>
                    <a:pt x="1383" y="165"/>
                    <a:pt x="1389" y="167"/>
                  </a:cubicBezTo>
                  <a:cubicBezTo>
                    <a:pt x="1386" y="167"/>
                    <a:pt x="1375" y="167"/>
                    <a:pt x="1374" y="170"/>
                  </a:cubicBezTo>
                  <a:cubicBezTo>
                    <a:pt x="1375" y="170"/>
                    <a:pt x="1378" y="173"/>
                    <a:pt x="1380" y="173"/>
                  </a:cubicBezTo>
                  <a:cubicBezTo>
                    <a:pt x="1388" y="173"/>
                    <a:pt x="1392" y="171"/>
                    <a:pt x="1400" y="171"/>
                  </a:cubicBezTo>
                  <a:cubicBezTo>
                    <a:pt x="1413" y="173"/>
                    <a:pt x="1454" y="188"/>
                    <a:pt x="1456" y="195"/>
                  </a:cubicBezTo>
                  <a:cubicBezTo>
                    <a:pt x="1456" y="199"/>
                    <a:pt x="1444" y="203"/>
                    <a:pt x="1438" y="206"/>
                  </a:cubicBezTo>
                  <a:cubicBezTo>
                    <a:pt x="1434" y="206"/>
                    <a:pt x="1422" y="204"/>
                    <a:pt x="1422" y="208"/>
                  </a:cubicBezTo>
                  <a:cubicBezTo>
                    <a:pt x="1422" y="211"/>
                    <a:pt x="1432" y="214"/>
                    <a:pt x="1434" y="215"/>
                  </a:cubicBezTo>
                  <a:cubicBezTo>
                    <a:pt x="1426" y="216"/>
                    <a:pt x="1411" y="217"/>
                    <a:pt x="1405" y="217"/>
                  </a:cubicBezTo>
                  <a:cubicBezTo>
                    <a:pt x="1396" y="216"/>
                    <a:pt x="1387" y="215"/>
                    <a:pt x="1377" y="215"/>
                  </a:cubicBezTo>
                  <a:cubicBezTo>
                    <a:pt x="1368" y="214"/>
                    <a:pt x="1352" y="218"/>
                    <a:pt x="1352" y="221"/>
                  </a:cubicBezTo>
                  <a:cubicBezTo>
                    <a:pt x="1352" y="225"/>
                    <a:pt x="1373" y="229"/>
                    <a:pt x="1380" y="230"/>
                  </a:cubicBezTo>
                  <a:cubicBezTo>
                    <a:pt x="1388" y="231"/>
                    <a:pt x="1392" y="227"/>
                    <a:pt x="1400" y="227"/>
                  </a:cubicBezTo>
                  <a:cubicBezTo>
                    <a:pt x="1405" y="228"/>
                    <a:pt x="1404" y="229"/>
                    <a:pt x="1411" y="230"/>
                  </a:cubicBezTo>
                  <a:cubicBezTo>
                    <a:pt x="1416" y="230"/>
                    <a:pt x="1421" y="228"/>
                    <a:pt x="1424" y="227"/>
                  </a:cubicBezTo>
                  <a:cubicBezTo>
                    <a:pt x="1443" y="233"/>
                    <a:pt x="1453" y="238"/>
                    <a:pt x="1475" y="244"/>
                  </a:cubicBezTo>
                  <a:cubicBezTo>
                    <a:pt x="1466" y="253"/>
                    <a:pt x="1503" y="256"/>
                    <a:pt x="1519" y="261"/>
                  </a:cubicBezTo>
                  <a:cubicBezTo>
                    <a:pt x="1536" y="267"/>
                    <a:pt x="1547" y="267"/>
                    <a:pt x="1567" y="272"/>
                  </a:cubicBezTo>
                  <a:cubicBezTo>
                    <a:pt x="1568" y="273"/>
                    <a:pt x="1570" y="276"/>
                    <a:pt x="1573" y="277"/>
                  </a:cubicBezTo>
                  <a:cubicBezTo>
                    <a:pt x="1575" y="277"/>
                    <a:pt x="1579" y="276"/>
                    <a:pt x="1579" y="274"/>
                  </a:cubicBezTo>
                  <a:cubicBezTo>
                    <a:pt x="1577" y="266"/>
                    <a:pt x="1542" y="257"/>
                    <a:pt x="1531" y="249"/>
                  </a:cubicBezTo>
                  <a:cubicBezTo>
                    <a:pt x="1533" y="250"/>
                    <a:pt x="1537" y="250"/>
                    <a:pt x="1540" y="250"/>
                  </a:cubicBezTo>
                  <a:cubicBezTo>
                    <a:pt x="1548" y="255"/>
                    <a:pt x="1588" y="266"/>
                    <a:pt x="1600" y="268"/>
                  </a:cubicBezTo>
                  <a:cubicBezTo>
                    <a:pt x="1602" y="265"/>
                    <a:pt x="1608" y="261"/>
                    <a:pt x="1608" y="258"/>
                  </a:cubicBezTo>
                  <a:cubicBezTo>
                    <a:pt x="1607" y="255"/>
                    <a:pt x="1596" y="252"/>
                    <a:pt x="1596" y="250"/>
                  </a:cubicBezTo>
                  <a:cubicBezTo>
                    <a:pt x="1595" y="248"/>
                    <a:pt x="1595" y="247"/>
                    <a:pt x="1595" y="245"/>
                  </a:cubicBezTo>
                  <a:cubicBezTo>
                    <a:pt x="1592" y="245"/>
                    <a:pt x="1587" y="244"/>
                    <a:pt x="1584" y="244"/>
                  </a:cubicBezTo>
                  <a:cubicBezTo>
                    <a:pt x="1582" y="239"/>
                    <a:pt x="1579" y="241"/>
                    <a:pt x="1566" y="238"/>
                  </a:cubicBezTo>
                  <a:cubicBezTo>
                    <a:pt x="1562" y="236"/>
                    <a:pt x="1553" y="230"/>
                    <a:pt x="1551" y="226"/>
                  </a:cubicBezTo>
                  <a:cubicBezTo>
                    <a:pt x="1549" y="226"/>
                    <a:pt x="1546" y="226"/>
                    <a:pt x="1543" y="226"/>
                  </a:cubicBezTo>
                  <a:cubicBezTo>
                    <a:pt x="1543" y="224"/>
                    <a:pt x="1543" y="223"/>
                    <a:pt x="1543" y="221"/>
                  </a:cubicBezTo>
                  <a:cubicBezTo>
                    <a:pt x="1545" y="222"/>
                    <a:pt x="1548" y="223"/>
                    <a:pt x="1552" y="223"/>
                  </a:cubicBezTo>
                  <a:cubicBezTo>
                    <a:pt x="1552" y="221"/>
                    <a:pt x="1552" y="221"/>
                    <a:pt x="1552" y="219"/>
                  </a:cubicBezTo>
                  <a:cubicBezTo>
                    <a:pt x="1547" y="219"/>
                    <a:pt x="1545" y="219"/>
                    <a:pt x="1539" y="217"/>
                  </a:cubicBezTo>
                  <a:cubicBezTo>
                    <a:pt x="1540" y="217"/>
                    <a:pt x="1547" y="216"/>
                    <a:pt x="1551" y="216"/>
                  </a:cubicBezTo>
                  <a:cubicBezTo>
                    <a:pt x="1582" y="220"/>
                    <a:pt x="1584" y="237"/>
                    <a:pt x="1615" y="242"/>
                  </a:cubicBezTo>
                  <a:cubicBezTo>
                    <a:pt x="1622" y="242"/>
                    <a:pt x="1622" y="239"/>
                    <a:pt x="1622" y="235"/>
                  </a:cubicBezTo>
                  <a:cubicBezTo>
                    <a:pt x="1634" y="237"/>
                    <a:pt x="1635" y="235"/>
                    <a:pt x="1635" y="234"/>
                  </a:cubicBezTo>
                  <a:cubicBezTo>
                    <a:pt x="1635" y="233"/>
                    <a:pt x="1634" y="232"/>
                    <a:pt x="1634" y="231"/>
                  </a:cubicBezTo>
                  <a:cubicBezTo>
                    <a:pt x="1642" y="232"/>
                    <a:pt x="1652" y="233"/>
                    <a:pt x="1651" y="229"/>
                  </a:cubicBezTo>
                  <a:cubicBezTo>
                    <a:pt x="1651" y="224"/>
                    <a:pt x="1646" y="222"/>
                    <a:pt x="1634" y="221"/>
                  </a:cubicBezTo>
                  <a:cubicBezTo>
                    <a:pt x="1632" y="220"/>
                    <a:pt x="1626" y="219"/>
                    <a:pt x="1623" y="218"/>
                  </a:cubicBezTo>
                  <a:cubicBezTo>
                    <a:pt x="1617" y="211"/>
                    <a:pt x="1616" y="215"/>
                    <a:pt x="1602" y="213"/>
                  </a:cubicBezTo>
                  <a:cubicBezTo>
                    <a:pt x="1593" y="212"/>
                    <a:pt x="1589" y="208"/>
                    <a:pt x="1587" y="203"/>
                  </a:cubicBezTo>
                  <a:cubicBezTo>
                    <a:pt x="1575" y="200"/>
                    <a:pt x="1558" y="196"/>
                    <a:pt x="1555" y="190"/>
                  </a:cubicBezTo>
                  <a:cubicBezTo>
                    <a:pt x="1547" y="190"/>
                    <a:pt x="1544" y="187"/>
                    <a:pt x="1538" y="186"/>
                  </a:cubicBezTo>
                  <a:cubicBezTo>
                    <a:pt x="1543" y="181"/>
                    <a:pt x="1548" y="183"/>
                    <a:pt x="1557" y="182"/>
                  </a:cubicBezTo>
                  <a:cubicBezTo>
                    <a:pt x="1555" y="181"/>
                    <a:pt x="1551" y="179"/>
                    <a:pt x="1548" y="179"/>
                  </a:cubicBezTo>
                  <a:cubicBezTo>
                    <a:pt x="1541" y="178"/>
                    <a:pt x="1536" y="177"/>
                    <a:pt x="1529" y="176"/>
                  </a:cubicBezTo>
                  <a:cubicBezTo>
                    <a:pt x="1534" y="173"/>
                    <a:pt x="1541" y="175"/>
                    <a:pt x="1550" y="175"/>
                  </a:cubicBezTo>
                  <a:cubicBezTo>
                    <a:pt x="1545" y="172"/>
                    <a:pt x="1541" y="168"/>
                    <a:pt x="1532" y="167"/>
                  </a:cubicBezTo>
                  <a:cubicBezTo>
                    <a:pt x="1529" y="166"/>
                    <a:pt x="1525" y="166"/>
                    <a:pt x="1522" y="166"/>
                  </a:cubicBezTo>
                  <a:cubicBezTo>
                    <a:pt x="1522" y="164"/>
                    <a:pt x="1522" y="163"/>
                    <a:pt x="1521" y="162"/>
                  </a:cubicBezTo>
                  <a:cubicBezTo>
                    <a:pt x="1504" y="158"/>
                    <a:pt x="1494" y="154"/>
                    <a:pt x="1477" y="150"/>
                  </a:cubicBezTo>
                  <a:cubicBezTo>
                    <a:pt x="1479" y="145"/>
                    <a:pt x="1463" y="144"/>
                    <a:pt x="1456" y="143"/>
                  </a:cubicBezTo>
                  <a:cubicBezTo>
                    <a:pt x="1452" y="144"/>
                    <a:pt x="1446" y="142"/>
                    <a:pt x="1441" y="142"/>
                  </a:cubicBezTo>
                  <a:cubicBezTo>
                    <a:pt x="1420" y="140"/>
                    <a:pt x="1415" y="131"/>
                    <a:pt x="1401" y="127"/>
                  </a:cubicBezTo>
                  <a:cubicBezTo>
                    <a:pt x="1392" y="123"/>
                    <a:pt x="1366" y="121"/>
                    <a:pt x="1354" y="120"/>
                  </a:cubicBezTo>
                  <a:cubicBezTo>
                    <a:pt x="1342" y="119"/>
                    <a:pt x="1339" y="125"/>
                    <a:pt x="1329" y="124"/>
                  </a:cubicBezTo>
                  <a:cubicBezTo>
                    <a:pt x="1324" y="124"/>
                    <a:pt x="1321" y="122"/>
                    <a:pt x="1314" y="121"/>
                  </a:cubicBezTo>
                  <a:cubicBezTo>
                    <a:pt x="1308" y="121"/>
                    <a:pt x="1305" y="123"/>
                    <a:pt x="1301" y="123"/>
                  </a:cubicBezTo>
                  <a:cubicBezTo>
                    <a:pt x="1299" y="123"/>
                    <a:pt x="1301" y="120"/>
                    <a:pt x="1301" y="118"/>
                  </a:cubicBezTo>
                  <a:cubicBezTo>
                    <a:pt x="1301" y="113"/>
                    <a:pt x="1292" y="105"/>
                    <a:pt x="1275" y="104"/>
                  </a:cubicBezTo>
                  <a:cubicBezTo>
                    <a:pt x="1250" y="103"/>
                    <a:pt x="1208" y="105"/>
                    <a:pt x="1208" y="114"/>
                  </a:cubicBezTo>
                  <a:cubicBezTo>
                    <a:pt x="1208" y="117"/>
                    <a:pt x="1214" y="118"/>
                    <a:pt x="1214" y="121"/>
                  </a:cubicBezTo>
                  <a:cubicBezTo>
                    <a:pt x="1214" y="123"/>
                    <a:pt x="1205" y="125"/>
                    <a:pt x="1201" y="125"/>
                  </a:cubicBezTo>
                  <a:cubicBezTo>
                    <a:pt x="1193" y="125"/>
                    <a:pt x="1195" y="123"/>
                    <a:pt x="1195" y="121"/>
                  </a:cubicBezTo>
                  <a:cubicBezTo>
                    <a:pt x="1195" y="121"/>
                    <a:pt x="1194" y="119"/>
                    <a:pt x="1195" y="117"/>
                  </a:cubicBezTo>
                  <a:cubicBezTo>
                    <a:pt x="1192" y="117"/>
                    <a:pt x="1190" y="116"/>
                    <a:pt x="1190" y="114"/>
                  </a:cubicBezTo>
                  <a:cubicBezTo>
                    <a:pt x="1190" y="107"/>
                    <a:pt x="1211" y="107"/>
                    <a:pt x="1217" y="103"/>
                  </a:cubicBezTo>
                  <a:cubicBezTo>
                    <a:pt x="1217" y="103"/>
                    <a:pt x="1196" y="100"/>
                    <a:pt x="1196" y="100"/>
                  </a:cubicBezTo>
                  <a:cubicBezTo>
                    <a:pt x="1175" y="100"/>
                    <a:pt x="1159" y="104"/>
                    <a:pt x="1146" y="109"/>
                  </a:cubicBezTo>
                  <a:cubicBezTo>
                    <a:pt x="1143" y="110"/>
                    <a:pt x="1146" y="114"/>
                    <a:pt x="1141" y="115"/>
                  </a:cubicBezTo>
                  <a:cubicBezTo>
                    <a:pt x="1131" y="117"/>
                    <a:pt x="1128" y="119"/>
                    <a:pt x="1128" y="126"/>
                  </a:cubicBezTo>
                  <a:cubicBezTo>
                    <a:pt x="1128" y="129"/>
                    <a:pt x="1137" y="132"/>
                    <a:pt x="1137" y="132"/>
                  </a:cubicBezTo>
                  <a:cubicBezTo>
                    <a:pt x="1137" y="132"/>
                    <a:pt x="1166" y="133"/>
                    <a:pt x="1173" y="135"/>
                  </a:cubicBezTo>
                  <a:cubicBezTo>
                    <a:pt x="1173" y="136"/>
                    <a:pt x="1172" y="137"/>
                    <a:pt x="1173" y="138"/>
                  </a:cubicBezTo>
                  <a:cubicBezTo>
                    <a:pt x="1162" y="137"/>
                    <a:pt x="1152" y="136"/>
                    <a:pt x="1144" y="137"/>
                  </a:cubicBezTo>
                  <a:cubicBezTo>
                    <a:pt x="1145" y="141"/>
                    <a:pt x="1154" y="142"/>
                    <a:pt x="1158" y="145"/>
                  </a:cubicBezTo>
                  <a:cubicBezTo>
                    <a:pt x="1168" y="145"/>
                    <a:pt x="1178" y="144"/>
                    <a:pt x="1189" y="145"/>
                  </a:cubicBezTo>
                  <a:cubicBezTo>
                    <a:pt x="1192" y="147"/>
                    <a:pt x="1203" y="150"/>
                    <a:pt x="1208" y="150"/>
                  </a:cubicBezTo>
                  <a:cubicBezTo>
                    <a:pt x="1209" y="150"/>
                    <a:pt x="1210" y="150"/>
                    <a:pt x="1211" y="150"/>
                  </a:cubicBezTo>
                  <a:cubicBezTo>
                    <a:pt x="1211" y="155"/>
                    <a:pt x="1220" y="155"/>
                    <a:pt x="1220" y="158"/>
                  </a:cubicBezTo>
                  <a:cubicBezTo>
                    <a:pt x="1220" y="162"/>
                    <a:pt x="1206" y="161"/>
                    <a:pt x="1202" y="164"/>
                  </a:cubicBezTo>
                  <a:cubicBezTo>
                    <a:pt x="1197" y="169"/>
                    <a:pt x="1199" y="173"/>
                    <a:pt x="1189" y="179"/>
                  </a:cubicBezTo>
                  <a:cubicBezTo>
                    <a:pt x="1174" y="189"/>
                    <a:pt x="1161" y="181"/>
                    <a:pt x="1161" y="177"/>
                  </a:cubicBezTo>
                  <a:cubicBezTo>
                    <a:pt x="1161" y="172"/>
                    <a:pt x="1172" y="174"/>
                    <a:pt x="1172" y="169"/>
                  </a:cubicBezTo>
                  <a:cubicBezTo>
                    <a:pt x="1172" y="167"/>
                    <a:pt x="1154" y="158"/>
                    <a:pt x="1148" y="159"/>
                  </a:cubicBezTo>
                  <a:cubicBezTo>
                    <a:pt x="1129" y="159"/>
                    <a:pt x="1142" y="172"/>
                    <a:pt x="1122" y="172"/>
                  </a:cubicBezTo>
                  <a:cubicBezTo>
                    <a:pt x="1121" y="166"/>
                    <a:pt x="1121" y="163"/>
                    <a:pt x="1107" y="161"/>
                  </a:cubicBezTo>
                  <a:cubicBezTo>
                    <a:pt x="1109" y="159"/>
                    <a:pt x="1112" y="157"/>
                    <a:pt x="1114" y="157"/>
                  </a:cubicBezTo>
                  <a:cubicBezTo>
                    <a:pt x="1103" y="154"/>
                    <a:pt x="1089" y="157"/>
                    <a:pt x="1081" y="153"/>
                  </a:cubicBezTo>
                  <a:cubicBezTo>
                    <a:pt x="1085" y="152"/>
                    <a:pt x="1098" y="149"/>
                    <a:pt x="1098" y="145"/>
                  </a:cubicBezTo>
                  <a:cubicBezTo>
                    <a:pt x="1098" y="140"/>
                    <a:pt x="1080" y="141"/>
                    <a:pt x="1079" y="136"/>
                  </a:cubicBezTo>
                  <a:cubicBezTo>
                    <a:pt x="1079" y="129"/>
                    <a:pt x="1071" y="125"/>
                    <a:pt x="1055" y="124"/>
                  </a:cubicBezTo>
                  <a:cubicBezTo>
                    <a:pt x="1060" y="122"/>
                    <a:pt x="1063" y="120"/>
                    <a:pt x="1065" y="117"/>
                  </a:cubicBezTo>
                  <a:cubicBezTo>
                    <a:pt x="1063" y="118"/>
                    <a:pt x="1059" y="117"/>
                    <a:pt x="1057" y="118"/>
                  </a:cubicBezTo>
                  <a:cubicBezTo>
                    <a:pt x="1061" y="112"/>
                    <a:pt x="1060" y="116"/>
                    <a:pt x="1074" y="115"/>
                  </a:cubicBezTo>
                  <a:cubicBezTo>
                    <a:pt x="1094" y="115"/>
                    <a:pt x="1102" y="110"/>
                    <a:pt x="1111" y="105"/>
                  </a:cubicBezTo>
                  <a:cubicBezTo>
                    <a:pt x="1111" y="105"/>
                    <a:pt x="1122" y="102"/>
                    <a:pt x="1122" y="101"/>
                  </a:cubicBezTo>
                  <a:cubicBezTo>
                    <a:pt x="1122" y="100"/>
                    <a:pt x="1123" y="100"/>
                    <a:pt x="1122" y="98"/>
                  </a:cubicBezTo>
                  <a:cubicBezTo>
                    <a:pt x="1100" y="99"/>
                    <a:pt x="1083" y="97"/>
                    <a:pt x="1061" y="97"/>
                  </a:cubicBezTo>
                  <a:cubicBezTo>
                    <a:pt x="1048" y="98"/>
                    <a:pt x="1044" y="101"/>
                    <a:pt x="1044" y="102"/>
                  </a:cubicBezTo>
                  <a:cubicBezTo>
                    <a:pt x="1044" y="102"/>
                    <a:pt x="1043" y="104"/>
                    <a:pt x="1044" y="104"/>
                  </a:cubicBezTo>
                  <a:cubicBezTo>
                    <a:pt x="1040" y="104"/>
                    <a:pt x="1034" y="104"/>
                    <a:pt x="1030" y="104"/>
                  </a:cubicBezTo>
                  <a:cubicBezTo>
                    <a:pt x="1029" y="106"/>
                    <a:pt x="1030" y="107"/>
                    <a:pt x="1029" y="108"/>
                  </a:cubicBezTo>
                  <a:cubicBezTo>
                    <a:pt x="1033" y="113"/>
                    <a:pt x="1028" y="116"/>
                    <a:pt x="1038" y="119"/>
                  </a:cubicBezTo>
                  <a:cubicBezTo>
                    <a:pt x="1038" y="120"/>
                    <a:pt x="1038" y="121"/>
                    <a:pt x="1038" y="123"/>
                  </a:cubicBezTo>
                  <a:cubicBezTo>
                    <a:pt x="1029" y="125"/>
                    <a:pt x="1033" y="126"/>
                    <a:pt x="1033" y="130"/>
                  </a:cubicBezTo>
                  <a:cubicBezTo>
                    <a:pt x="1026" y="131"/>
                    <a:pt x="1015" y="131"/>
                    <a:pt x="1015" y="135"/>
                  </a:cubicBezTo>
                  <a:cubicBezTo>
                    <a:pt x="1015" y="139"/>
                    <a:pt x="1020" y="138"/>
                    <a:pt x="1020" y="142"/>
                  </a:cubicBezTo>
                  <a:cubicBezTo>
                    <a:pt x="1019" y="146"/>
                    <a:pt x="1011" y="145"/>
                    <a:pt x="1011" y="149"/>
                  </a:cubicBezTo>
                  <a:cubicBezTo>
                    <a:pt x="1010" y="159"/>
                    <a:pt x="1053" y="151"/>
                    <a:pt x="1054" y="161"/>
                  </a:cubicBezTo>
                  <a:cubicBezTo>
                    <a:pt x="1053" y="163"/>
                    <a:pt x="1048" y="171"/>
                    <a:pt x="1048" y="171"/>
                  </a:cubicBezTo>
                  <a:cubicBezTo>
                    <a:pt x="1052" y="170"/>
                    <a:pt x="1057" y="168"/>
                    <a:pt x="1062" y="167"/>
                  </a:cubicBezTo>
                  <a:cubicBezTo>
                    <a:pt x="1069" y="179"/>
                    <a:pt x="1028" y="175"/>
                    <a:pt x="1026" y="190"/>
                  </a:cubicBezTo>
                  <a:cubicBezTo>
                    <a:pt x="1004" y="194"/>
                    <a:pt x="1022" y="183"/>
                    <a:pt x="1017" y="180"/>
                  </a:cubicBezTo>
                  <a:cubicBezTo>
                    <a:pt x="1015" y="178"/>
                    <a:pt x="998" y="177"/>
                    <a:pt x="988" y="178"/>
                  </a:cubicBezTo>
                  <a:cubicBezTo>
                    <a:pt x="977" y="179"/>
                    <a:pt x="972" y="182"/>
                    <a:pt x="971" y="189"/>
                  </a:cubicBezTo>
                  <a:cubicBezTo>
                    <a:pt x="960" y="189"/>
                    <a:pt x="942" y="184"/>
                    <a:pt x="905" y="187"/>
                  </a:cubicBezTo>
                  <a:cubicBezTo>
                    <a:pt x="871" y="191"/>
                    <a:pt x="845" y="188"/>
                    <a:pt x="838" y="177"/>
                  </a:cubicBezTo>
                  <a:cubicBezTo>
                    <a:pt x="827" y="179"/>
                    <a:pt x="791" y="185"/>
                    <a:pt x="789" y="191"/>
                  </a:cubicBezTo>
                  <a:cubicBezTo>
                    <a:pt x="789" y="194"/>
                    <a:pt x="792" y="195"/>
                    <a:pt x="797" y="194"/>
                  </a:cubicBezTo>
                  <a:cubicBezTo>
                    <a:pt x="806" y="193"/>
                    <a:pt x="823" y="188"/>
                    <a:pt x="831" y="185"/>
                  </a:cubicBezTo>
                  <a:cubicBezTo>
                    <a:pt x="831" y="195"/>
                    <a:pt x="802" y="190"/>
                    <a:pt x="800" y="200"/>
                  </a:cubicBezTo>
                  <a:cubicBezTo>
                    <a:pt x="799" y="203"/>
                    <a:pt x="805" y="209"/>
                    <a:pt x="802" y="209"/>
                  </a:cubicBezTo>
                  <a:cubicBezTo>
                    <a:pt x="789" y="210"/>
                    <a:pt x="789" y="204"/>
                    <a:pt x="779" y="202"/>
                  </a:cubicBezTo>
                  <a:cubicBezTo>
                    <a:pt x="776" y="202"/>
                    <a:pt x="773" y="201"/>
                    <a:pt x="770" y="201"/>
                  </a:cubicBezTo>
                  <a:cubicBezTo>
                    <a:pt x="757" y="203"/>
                    <a:pt x="745" y="205"/>
                    <a:pt x="732" y="207"/>
                  </a:cubicBezTo>
                  <a:cubicBezTo>
                    <a:pt x="719" y="208"/>
                    <a:pt x="712" y="212"/>
                    <a:pt x="699" y="215"/>
                  </a:cubicBezTo>
                  <a:cubicBezTo>
                    <a:pt x="676" y="219"/>
                    <a:pt x="677" y="215"/>
                    <a:pt x="677" y="214"/>
                  </a:cubicBezTo>
                  <a:cubicBezTo>
                    <a:pt x="678" y="211"/>
                    <a:pt x="695" y="209"/>
                    <a:pt x="699" y="207"/>
                  </a:cubicBezTo>
                  <a:cubicBezTo>
                    <a:pt x="685" y="198"/>
                    <a:pt x="688" y="199"/>
                    <a:pt x="655" y="207"/>
                  </a:cubicBezTo>
                  <a:cubicBezTo>
                    <a:pt x="620" y="215"/>
                    <a:pt x="599" y="206"/>
                    <a:pt x="566" y="214"/>
                  </a:cubicBezTo>
                  <a:cubicBezTo>
                    <a:pt x="556" y="216"/>
                    <a:pt x="561" y="220"/>
                    <a:pt x="552" y="223"/>
                  </a:cubicBezTo>
                  <a:cubicBezTo>
                    <a:pt x="547" y="224"/>
                    <a:pt x="543" y="221"/>
                    <a:pt x="542" y="219"/>
                  </a:cubicBezTo>
                  <a:cubicBezTo>
                    <a:pt x="532" y="223"/>
                    <a:pt x="531" y="228"/>
                    <a:pt x="520" y="231"/>
                  </a:cubicBezTo>
                  <a:cubicBezTo>
                    <a:pt x="511" y="234"/>
                    <a:pt x="502" y="225"/>
                    <a:pt x="499" y="226"/>
                  </a:cubicBezTo>
                  <a:cubicBezTo>
                    <a:pt x="489" y="229"/>
                    <a:pt x="491" y="236"/>
                    <a:pt x="480" y="239"/>
                  </a:cubicBezTo>
                  <a:cubicBezTo>
                    <a:pt x="476" y="240"/>
                    <a:pt x="474" y="241"/>
                    <a:pt x="473" y="238"/>
                  </a:cubicBezTo>
                  <a:cubicBezTo>
                    <a:pt x="457" y="244"/>
                    <a:pt x="453" y="247"/>
                    <a:pt x="439" y="254"/>
                  </a:cubicBezTo>
                  <a:cubicBezTo>
                    <a:pt x="434" y="256"/>
                    <a:pt x="423" y="266"/>
                    <a:pt x="417" y="265"/>
                  </a:cubicBezTo>
                  <a:cubicBezTo>
                    <a:pt x="408" y="262"/>
                    <a:pt x="407" y="269"/>
                    <a:pt x="403" y="272"/>
                  </a:cubicBezTo>
                  <a:cubicBezTo>
                    <a:pt x="374" y="283"/>
                    <a:pt x="392" y="282"/>
                    <a:pt x="388" y="283"/>
                  </a:cubicBezTo>
                  <a:cubicBezTo>
                    <a:pt x="378" y="288"/>
                    <a:pt x="355" y="294"/>
                    <a:pt x="342" y="295"/>
                  </a:cubicBezTo>
                  <a:cubicBezTo>
                    <a:pt x="299" y="338"/>
                    <a:pt x="260" y="385"/>
                    <a:pt x="224" y="434"/>
                  </a:cubicBezTo>
                  <a:cubicBezTo>
                    <a:pt x="227" y="431"/>
                    <a:pt x="231" y="428"/>
                    <a:pt x="234" y="426"/>
                  </a:cubicBezTo>
                  <a:cubicBezTo>
                    <a:pt x="236" y="433"/>
                    <a:pt x="247" y="430"/>
                    <a:pt x="258" y="428"/>
                  </a:cubicBezTo>
                  <a:cubicBezTo>
                    <a:pt x="265" y="425"/>
                    <a:pt x="272" y="423"/>
                    <a:pt x="279" y="420"/>
                  </a:cubicBezTo>
                  <a:cubicBezTo>
                    <a:pt x="289" y="421"/>
                    <a:pt x="302" y="414"/>
                    <a:pt x="311" y="417"/>
                  </a:cubicBezTo>
                  <a:cubicBezTo>
                    <a:pt x="318" y="417"/>
                    <a:pt x="318" y="425"/>
                    <a:pt x="328" y="422"/>
                  </a:cubicBezTo>
                  <a:cubicBezTo>
                    <a:pt x="332" y="421"/>
                    <a:pt x="333" y="417"/>
                    <a:pt x="336" y="414"/>
                  </a:cubicBezTo>
                  <a:cubicBezTo>
                    <a:pt x="340" y="417"/>
                    <a:pt x="341" y="417"/>
                    <a:pt x="348" y="415"/>
                  </a:cubicBezTo>
                  <a:cubicBezTo>
                    <a:pt x="350" y="413"/>
                    <a:pt x="352" y="413"/>
                    <a:pt x="355" y="415"/>
                  </a:cubicBezTo>
                  <a:cubicBezTo>
                    <a:pt x="354" y="417"/>
                    <a:pt x="349" y="419"/>
                    <a:pt x="349" y="423"/>
                  </a:cubicBezTo>
                  <a:cubicBezTo>
                    <a:pt x="348" y="425"/>
                    <a:pt x="352" y="426"/>
                    <a:pt x="354" y="426"/>
                  </a:cubicBezTo>
                  <a:cubicBezTo>
                    <a:pt x="361" y="424"/>
                    <a:pt x="359" y="421"/>
                    <a:pt x="368" y="418"/>
                  </a:cubicBezTo>
                  <a:cubicBezTo>
                    <a:pt x="368" y="419"/>
                    <a:pt x="367" y="421"/>
                    <a:pt x="367" y="422"/>
                  </a:cubicBezTo>
                  <a:cubicBezTo>
                    <a:pt x="366" y="425"/>
                    <a:pt x="359" y="427"/>
                    <a:pt x="358" y="430"/>
                  </a:cubicBezTo>
                  <a:cubicBezTo>
                    <a:pt x="358" y="432"/>
                    <a:pt x="360" y="434"/>
                    <a:pt x="366" y="432"/>
                  </a:cubicBezTo>
                  <a:cubicBezTo>
                    <a:pt x="375" y="431"/>
                    <a:pt x="379" y="428"/>
                    <a:pt x="379" y="434"/>
                  </a:cubicBezTo>
                  <a:cubicBezTo>
                    <a:pt x="378" y="435"/>
                    <a:pt x="378" y="437"/>
                    <a:pt x="377" y="439"/>
                  </a:cubicBezTo>
                  <a:cubicBezTo>
                    <a:pt x="377" y="443"/>
                    <a:pt x="387" y="446"/>
                    <a:pt x="395" y="444"/>
                  </a:cubicBezTo>
                  <a:cubicBezTo>
                    <a:pt x="397" y="442"/>
                    <a:pt x="399" y="443"/>
                    <a:pt x="400" y="442"/>
                  </a:cubicBezTo>
                  <a:cubicBezTo>
                    <a:pt x="400" y="444"/>
                    <a:pt x="403" y="444"/>
                    <a:pt x="402" y="446"/>
                  </a:cubicBezTo>
                  <a:cubicBezTo>
                    <a:pt x="402" y="451"/>
                    <a:pt x="400" y="474"/>
                    <a:pt x="407" y="474"/>
                  </a:cubicBezTo>
                  <a:cubicBezTo>
                    <a:pt x="412" y="474"/>
                    <a:pt x="415" y="473"/>
                    <a:pt x="418" y="475"/>
                  </a:cubicBezTo>
                  <a:cubicBezTo>
                    <a:pt x="423" y="478"/>
                    <a:pt x="415" y="483"/>
                    <a:pt x="421" y="484"/>
                  </a:cubicBezTo>
                  <a:cubicBezTo>
                    <a:pt x="421" y="484"/>
                    <a:pt x="434" y="487"/>
                    <a:pt x="434" y="488"/>
                  </a:cubicBezTo>
                  <a:cubicBezTo>
                    <a:pt x="437" y="496"/>
                    <a:pt x="435" y="506"/>
                    <a:pt x="454" y="503"/>
                  </a:cubicBezTo>
                  <a:cubicBezTo>
                    <a:pt x="455" y="510"/>
                    <a:pt x="475" y="501"/>
                    <a:pt x="478" y="511"/>
                  </a:cubicBezTo>
                  <a:cubicBezTo>
                    <a:pt x="480" y="514"/>
                    <a:pt x="493" y="512"/>
                    <a:pt x="498" y="516"/>
                  </a:cubicBezTo>
                  <a:cubicBezTo>
                    <a:pt x="500" y="516"/>
                    <a:pt x="502" y="517"/>
                    <a:pt x="504" y="517"/>
                  </a:cubicBezTo>
                  <a:cubicBezTo>
                    <a:pt x="506" y="521"/>
                    <a:pt x="511" y="521"/>
                    <a:pt x="511" y="525"/>
                  </a:cubicBezTo>
                  <a:cubicBezTo>
                    <a:pt x="510" y="528"/>
                    <a:pt x="504" y="534"/>
                    <a:pt x="501" y="537"/>
                  </a:cubicBezTo>
                  <a:cubicBezTo>
                    <a:pt x="499" y="533"/>
                    <a:pt x="494" y="531"/>
                    <a:pt x="486" y="532"/>
                  </a:cubicBezTo>
                  <a:cubicBezTo>
                    <a:pt x="484" y="533"/>
                    <a:pt x="477" y="534"/>
                    <a:pt x="477" y="536"/>
                  </a:cubicBezTo>
                  <a:cubicBezTo>
                    <a:pt x="476" y="545"/>
                    <a:pt x="489" y="546"/>
                    <a:pt x="488" y="555"/>
                  </a:cubicBezTo>
                  <a:cubicBezTo>
                    <a:pt x="486" y="567"/>
                    <a:pt x="468" y="623"/>
                    <a:pt x="471" y="637"/>
                  </a:cubicBezTo>
                  <a:cubicBezTo>
                    <a:pt x="475" y="652"/>
                    <a:pt x="473" y="659"/>
                    <a:pt x="478" y="671"/>
                  </a:cubicBezTo>
                  <a:cubicBezTo>
                    <a:pt x="475" y="674"/>
                    <a:pt x="468" y="678"/>
                    <a:pt x="471" y="683"/>
                  </a:cubicBezTo>
                  <a:cubicBezTo>
                    <a:pt x="479" y="700"/>
                    <a:pt x="490" y="724"/>
                    <a:pt x="502" y="725"/>
                  </a:cubicBezTo>
                  <a:cubicBezTo>
                    <a:pt x="497" y="751"/>
                    <a:pt x="511" y="741"/>
                    <a:pt x="518" y="762"/>
                  </a:cubicBezTo>
                  <a:cubicBezTo>
                    <a:pt x="519" y="766"/>
                    <a:pt x="517" y="773"/>
                    <a:pt x="522" y="775"/>
                  </a:cubicBezTo>
                  <a:cubicBezTo>
                    <a:pt x="544" y="782"/>
                    <a:pt x="574" y="793"/>
                    <a:pt x="584" y="811"/>
                  </a:cubicBezTo>
                  <a:cubicBezTo>
                    <a:pt x="584" y="811"/>
                    <a:pt x="583" y="811"/>
                    <a:pt x="583" y="811"/>
                  </a:cubicBezTo>
                  <a:cubicBezTo>
                    <a:pt x="583" y="812"/>
                    <a:pt x="583" y="814"/>
                    <a:pt x="583" y="816"/>
                  </a:cubicBezTo>
                  <a:cubicBezTo>
                    <a:pt x="587" y="830"/>
                    <a:pt x="592" y="833"/>
                    <a:pt x="597" y="844"/>
                  </a:cubicBezTo>
                  <a:cubicBezTo>
                    <a:pt x="601" y="852"/>
                    <a:pt x="600" y="870"/>
                    <a:pt x="607" y="874"/>
                  </a:cubicBezTo>
                  <a:cubicBezTo>
                    <a:pt x="618" y="881"/>
                    <a:pt x="629" y="894"/>
                    <a:pt x="638" y="908"/>
                  </a:cubicBezTo>
                  <a:cubicBezTo>
                    <a:pt x="644" y="916"/>
                    <a:pt x="628" y="914"/>
                    <a:pt x="625" y="914"/>
                  </a:cubicBezTo>
                  <a:cubicBezTo>
                    <a:pt x="632" y="923"/>
                    <a:pt x="646" y="921"/>
                    <a:pt x="655" y="930"/>
                  </a:cubicBezTo>
                  <a:cubicBezTo>
                    <a:pt x="662" y="936"/>
                    <a:pt x="667" y="943"/>
                    <a:pt x="674" y="950"/>
                  </a:cubicBezTo>
                  <a:cubicBezTo>
                    <a:pt x="674" y="954"/>
                    <a:pt x="674" y="962"/>
                    <a:pt x="674" y="967"/>
                  </a:cubicBezTo>
                  <a:cubicBezTo>
                    <a:pt x="675" y="970"/>
                    <a:pt x="676" y="971"/>
                    <a:pt x="680" y="973"/>
                  </a:cubicBezTo>
                  <a:cubicBezTo>
                    <a:pt x="688" y="978"/>
                    <a:pt x="694" y="993"/>
                    <a:pt x="706" y="993"/>
                  </a:cubicBezTo>
                  <a:cubicBezTo>
                    <a:pt x="707" y="995"/>
                    <a:pt x="716" y="1007"/>
                    <a:pt x="718" y="1007"/>
                  </a:cubicBezTo>
                  <a:cubicBezTo>
                    <a:pt x="719" y="1006"/>
                    <a:pt x="722" y="999"/>
                    <a:pt x="723" y="997"/>
                  </a:cubicBezTo>
                  <a:cubicBezTo>
                    <a:pt x="722" y="993"/>
                    <a:pt x="715" y="980"/>
                    <a:pt x="709" y="986"/>
                  </a:cubicBezTo>
                  <a:cubicBezTo>
                    <a:pt x="696" y="978"/>
                    <a:pt x="693" y="961"/>
                    <a:pt x="688" y="945"/>
                  </a:cubicBezTo>
                  <a:cubicBezTo>
                    <a:pt x="683" y="931"/>
                    <a:pt x="670" y="925"/>
                    <a:pt x="666" y="910"/>
                  </a:cubicBezTo>
                  <a:cubicBezTo>
                    <a:pt x="662" y="899"/>
                    <a:pt x="661" y="893"/>
                    <a:pt x="652" y="884"/>
                  </a:cubicBezTo>
                  <a:cubicBezTo>
                    <a:pt x="646" y="877"/>
                    <a:pt x="637" y="878"/>
                    <a:pt x="633" y="868"/>
                  </a:cubicBezTo>
                  <a:cubicBezTo>
                    <a:pt x="628" y="858"/>
                    <a:pt x="622" y="850"/>
                    <a:pt x="622" y="836"/>
                  </a:cubicBezTo>
                  <a:cubicBezTo>
                    <a:pt x="623" y="835"/>
                    <a:pt x="623" y="830"/>
                    <a:pt x="624" y="828"/>
                  </a:cubicBezTo>
                  <a:cubicBezTo>
                    <a:pt x="632" y="836"/>
                    <a:pt x="643" y="835"/>
                    <a:pt x="654" y="839"/>
                  </a:cubicBezTo>
                  <a:cubicBezTo>
                    <a:pt x="658" y="841"/>
                    <a:pt x="657" y="855"/>
                    <a:pt x="663" y="861"/>
                  </a:cubicBezTo>
                  <a:cubicBezTo>
                    <a:pt x="668" y="867"/>
                    <a:pt x="666" y="878"/>
                    <a:pt x="673" y="884"/>
                  </a:cubicBezTo>
                  <a:cubicBezTo>
                    <a:pt x="680" y="891"/>
                    <a:pt x="686" y="897"/>
                    <a:pt x="695" y="906"/>
                  </a:cubicBezTo>
                  <a:cubicBezTo>
                    <a:pt x="696" y="904"/>
                    <a:pt x="696" y="905"/>
                    <a:pt x="702" y="906"/>
                  </a:cubicBezTo>
                  <a:cubicBezTo>
                    <a:pt x="702" y="922"/>
                    <a:pt x="723" y="922"/>
                    <a:pt x="729" y="934"/>
                  </a:cubicBezTo>
                  <a:cubicBezTo>
                    <a:pt x="732" y="941"/>
                    <a:pt x="727" y="947"/>
                    <a:pt x="733" y="953"/>
                  </a:cubicBezTo>
                  <a:cubicBezTo>
                    <a:pt x="739" y="959"/>
                    <a:pt x="751" y="962"/>
                    <a:pt x="758" y="968"/>
                  </a:cubicBezTo>
                  <a:cubicBezTo>
                    <a:pt x="773" y="983"/>
                    <a:pt x="788" y="1004"/>
                    <a:pt x="797" y="1029"/>
                  </a:cubicBezTo>
                  <a:cubicBezTo>
                    <a:pt x="798" y="1032"/>
                    <a:pt x="804" y="1035"/>
                    <a:pt x="804" y="1044"/>
                  </a:cubicBezTo>
                  <a:cubicBezTo>
                    <a:pt x="804" y="1052"/>
                    <a:pt x="797" y="1055"/>
                    <a:pt x="797" y="1063"/>
                  </a:cubicBezTo>
                  <a:cubicBezTo>
                    <a:pt x="797" y="1067"/>
                    <a:pt x="801" y="1076"/>
                    <a:pt x="807" y="1076"/>
                  </a:cubicBezTo>
                  <a:cubicBezTo>
                    <a:pt x="811" y="1085"/>
                    <a:pt x="831" y="1090"/>
                    <a:pt x="840" y="1098"/>
                  </a:cubicBezTo>
                  <a:cubicBezTo>
                    <a:pt x="842" y="1099"/>
                    <a:pt x="846" y="1101"/>
                    <a:pt x="848" y="1102"/>
                  </a:cubicBezTo>
                  <a:cubicBezTo>
                    <a:pt x="857" y="1106"/>
                    <a:pt x="862" y="1105"/>
                    <a:pt x="872" y="1109"/>
                  </a:cubicBezTo>
                  <a:cubicBezTo>
                    <a:pt x="881" y="1114"/>
                    <a:pt x="884" y="1122"/>
                    <a:pt x="894" y="1125"/>
                  </a:cubicBezTo>
                  <a:cubicBezTo>
                    <a:pt x="903" y="1127"/>
                    <a:pt x="908" y="1123"/>
                    <a:pt x="916" y="1126"/>
                  </a:cubicBezTo>
                  <a:cubicBezTo>
                    <a:pt x="924" y="1130"/>
                    <a:pt x="948" y="1145"/>
                    <a:pt x="957" y="1146"/>
                  </a:cubicBezTo>
                  <a:cubicBezTo>
                    <a:pt x="961" y="1146"/>
                    <a:pt x="969" y="1144"/>
                    <a:pt x="974" y="1147"/>
                  </a:cubicBezTo>
                  <a:cubicBezTo>
                    <a:pt x="976" y="1148"/>
                    <a:pt x="983" y="1153"/>
                    <a:pt x="989" y="1153"/>
                  </a:cubicBezTo>
                  <a:cubicBezTo>
                    <a:pt x="1002" y="1153"/>
                    <a:pt x="1004" y="1140"/>
                    <a:pt x="1017" y="1140"/>
                  </a:cubicBezTo>
                  <a:cubicBezTo>
                    <a:pt x="1022" y="1140"/>
                    <a:pt x="1027" y="1142"/>
                    <a:pt x="1034" y="1145"/>
                  </a:cubicBezTo>
                  <a:cubicBezTo>
                    <a:pt x="1035" y="1145"/>
                    <a:pt x="1037" y="1145"/>
                    <a:pt x="1038" y="1145"/>
                  </a:cubicBezTo>
                  <a:cubicBezTo>
                    <a:pt x="1058" y="1154"/>
                    <a:pt x="1064" y="1182"/>
                    <a:pt x="1087" y="1193"/>
                  </a:cubicBezTo>
                  <a:cubicBezTo>
                    <a:pt x="1103" y="1200"/>
                    <a:pt x="1112" y="1197"/>
                    <a:pt x="1127" y="1203"/>
                  </a:cubicBezTo>
                  <a:cubicBezTo>
                    <a:pt x="1137" y="1207"/>
                    <a:pt x="1144" y="1214"/>
                    <a:pt x="1159" y="1214"/>
                  </a:cubicBezTo>
                  <a:cubicBezTo>
                    <a:pt x="1163" y="1214"/>
                    <a:pt x="1168" y="1211"/>
                    <a:pt x="1173" y="1211"/>
                  </a:cubicBezTo>
                  <a:cubicBezTo>
                    <a:pt x="1174" y="1211"/>
                    <a:pt x="1177" y="1211"/>
                    <a:pt x="1178" y="1211"/>
                  </a:cubicBezTo>
                  <a:cubicBezTo>
                    <a:pt x="1182" y="1228"/>
                    <a:pt x="1195" y="1233"/>
                    <a:pt x="1207" y="1245"/>
                  </a:cubicBezTo>
                  <a:cubicBezTo>
                    <a:pt x="1210" y="1247"/>
                    <a:pt x="1215" y="1250"/>
                    <a:pt x="1217" y="1256"/>
                  </a:cubicBezTo>
                  <a:cubicBezTo>
                    <a:pt x="1221" y="1267"/>
                    <a:pt x="1213" y="1276"/>
                    <a:pt x="1224" y="1283"/>
                  </a:cubicBezTo>
                  <a:cubicBezTo>
                    <a:pt x="1226" y="1282"/>
                    <a:pt x="1230" y="1283"/>
                    <a:pt x="1232" y="1283"/>
                  </a:cubicBezTo>
                  <a:cubicBezTo>
                    <a:pt x="1231" y="1282"/>
                    <a:pt x="1231" y="1278"/>
                    <a:pt x="1232" y="1277"/>
                  </a:cubicBezTo>
                  <a:cubicBezTo>
                    <a:pt x="1232" y="1277"/>
                    <a:pt x="1257" y="1291"/>
                    <a:pt x="1260" y="1295"/>
                  </a:cubicBezTo>
                  <a:cubicBezTo>
                    <a:pt x="1262" y="1299"/>
                    <a:pt x="1263" y="1307"/>
                    <a:pt x="1274" y="1309"/>
                  </a:cubicBezTo>
                  <a:cubicBezTo>
                    <a:pt x="1274" y="1310"/>
                    <a:pt x="1276" y="1314"/>
                    <a:pt x="1278" y="1313"/>
                  </a:cubicBezTo>
                  <a:cubicBezTo>
                    <a:pt x="1281" y="1313"/>
                    <a:pt x="1294" y="1309"/>
                    <a:pt x="1300" y="1314"/>
                  </a:cubicBezTo>
                  <a:cubicBezTo>
                    <a:pt x="1306" y="1320"/>
                    <a:pt x="1313" y="1332"/>
                    <a:pt x="1325" y="1332"/>
                  </a:cubicBezTo>
                  <a:cubicBezTo>
                    <a:pt x="1330" y="1333"/>
                    <a:pt x="1335" y="1329"/>
                    <a:pt x="1336" y="1322"/>
                  </a:cubicBezTo>
                  <a:cubicBezTo>
                    <a:pt x="1335" y="1321"/>
                    <a:pt x="1331" y="1318"/>
                    <a:pt x="1331" y="1316"/>
                  </a:cubicBezTo>
                  <a:cubicBezTo>
                    <a:pt x="1331" y="1313"/>
                    <a:pt x="1351" y="1298"/>
                    <a:pt x="1357" y="1298"/>
                  </a:cubicBezTo>
                  <a:cubicBezTo>
                    <a:pt x="1365" y="1298"/>
                    <a:pt x="1360" y="1313"/>
                    <a:pt x="1368" y="1317"/>
                  </a:cubicBezTo>
                  <a:cubicBezTo>
                    <a:pt x="1367" y="1319"/>
                    <a:pt x="1364" y="1322"/>
                    <a:pt x="1364" y="1324"/>
                  </a:cubicBezTo>
                  <a:cubicBezTo>
                    <a:pt x="1364" y="1326"/>
                    <a:pt x="1371" y="1328"/>
                    <a:pt x="1372" y="1329"/>
                  </a:cubicBezTo>
                  <a:cubicBezTo>
                    <a:pt x="1372" y="1329"/>
                    <a:pt x="1373" y="1329"/>
                    <a:pt x="1374" y="1329"/>
                  </a:cubicBezTo>
                  <a:cubicBezTo>
                    <a:pt x="1373" y="1330"/>
                    <a:pt x="1372" y="1332"/>
                    <a:pt x="1372" y="1333"/>
                  </a:cubicBezTo>
                  <a:cubicBezTo>
                    <a:pt x="1373" y="1345"/>
                    <a:pt x="1385" y="1342"/>
                    <a:pt x="1386" y="1357"/>
                  </a:cubicBezTo>
                  <a:cubicBezTo>
                    <a:pt x="1385" y="1364"/>
                    <a:pt x="1382" y="1367"/>
                    <a:pt x="1382" y="1375"/>
                  </a:cubicBezTo>
                  <a:cubicBezTo>
                    <a:pt x="1382" y="1379"/>
                    <a:pt x="1386" y="1384"/>
                    <a:pt x="1386" y="1389"/>
                  </a:cubicBezTo>
                  <a:cubicBezTo>
                    <a:pt x="1386" y="1390"/>
                    <a:pt x="1386" y="1392"/>
                    <a:pt x="1386" y="1393"/>
                  </a:cubicBezTo>
                  <a:cubicBezTo>
                    <a:pt x="1385" y="1394"/>
                    <a:pt x="1383" y="1397"/>
                    <a:pt x="1383" y="1398"/>
                  </a:cubicBezTo>
                  <a:cubicBezTo>
                    <a:pt x="1383" y="1400"/>
                    <a:pt x="1387" y="1404"/>
                    <a:pt x="1390" y="1405"/>
                  </a:cubicBezTo>
                  <a:cubicBezTo>
                    <a:pt x="1385" y="1423"/>
                    <a:pt x="1367" y="1418"/>
                    <a:pt x="1358" y="1433"/>
                  </a:cubicBezTo>
                  <a:cubicBezTo>
                    <a:pt x="1352" y="1444"/>
                    <a:pt x="1347" y="1461"/>
                    <a:pt x="1327" y="1462"/>
                  </a:cubicBezTo>
                  <a:cubicBezTo>
                    <a:pt x="1329" y="1492"/>
                    <a:pt x="1319" y="1504"/>
                    <a:pt x="1319" y="1519"/>
                  </a:cubicBezTo>
                  <a:cubicBezTo>
                    <a:pt x="1318" y="1528"/>
                    <a:pt x="1320" y="1540"/>
                    <a:pt x="1330" y="1541"/>
                  </a:cubicBezTo>
                  <a:cubicBezTo>
                    <a:pt x="1334" y="1541"/>
                    <a:pt x="1334" y="1537"/>
                    <a:pt x="1341" y="1541"/>
                  </a:cubicBezTo>
                  <a:cubicBezTo>
                    <a:pt x="1338" y="1551"/>
                    <a:pt x="1325" y="1554"/>
                    <a:pt x="1318" y="1564"/>
                  </a:cubicBezTo>
                  <a:cubicBezTo>
                    <a:pt x="1316" y="1566"/>
                    <a:pt x="1310" y="1576"/>
                    <a:pt x="1310" y="1584"/>
                  </a:cubicBezTo>
                  <a:cubicBezTo>
                    <a:pt x="1310" y="1595"/>
                    <a:pt x="1320" y="1608"/>
                    <a:pt x="1328" y="1615"/>
                  </a:cubicBezTo>
                  <a:cubicBezTo>
                    <a:pt x="1330" y="1616"/>
                    <a:pt x="1336" y="1616"/>
                    <a:pt x="1338" y="1619"/>
                  </a:cubicBezTo>
                  <a:cubicBezTo>
                    <a:pt x="1340" y="1623"/>
                    <a:pt x="1342" y="1632"/>
                    <a:pt x="1347" y="1637"/>
                  </a:cubicBezTo>
                  <a:cubicBezTo>
                    <a:pt x="1349" y="1638"/>
                    <a:pt x="1354" y="1637"/>
                    <a:pt x="1356" y="1641"/>
                  </a:cubicBezTo>
                  <a:cubicBezTo>
                    <a:pt x="1362" y="1653"/>
                    <a:pt x="1366" y="1660"/>
                    <a:pt x="1371" y="1675"/>
                  </a:cubicBezTo>
                  <a:cubicBezTo>
                    <a:pt x="1376" y="1688"/>
                    <a:pt x="1380" y="1702"/>
                    <a:pt x="1385" y="1716"/>
                  </a:cubicBezTo>
                  <a:cubicBezTo>
                    <a:pt x="1388" y="1725"/>
                    <a:pt x="1398" y="1729"/>
                    <a:pt x="1398" y="1738"/>
                  </a:cubicBezTo>
                  <a:cubicBezTo>
                    <a:pt x="1398" y="1746"/>
                    <a:pt x="1395" y="1752"/>
                    <a:pt x="1400" y="1757"/>
                  </a:cubicBezTo>
                  <a:cubicBezTo>
                    <a:pt x="1413" y="1768"/>
                    <a:pt x="1421" y="1775"/>
                    <a:pt x="1441" y="1779"/>
                  </a:cubicBezTo>
                  <a:cubicBezTo>
                    <a:pt x="1451" y="1781"/>
                    <a:pt x="1455" y="1783"/>
                    <a:pt x="1463" y="1790"/>
                  </a:cubicBezTo>
                  <a:cubicBezTo>
                    <a:pt x="1470" y="1795"/>
                    <a:pt x="1478" y="1795"/>
                    <a:pt x="1488" y="1798"/>
                  </a:cubicBezTo>
                  <a:cubicBezTo>
                    <a:pt x="1501" y="1803"/>
                    <a:pt x="1510" y="1810"/>
                    <a:pt x="1516" y="1823"/>
                  </a:cubicBezTo>
                  <a:cubicBezTo>
                    <a:pt x="1517" y="1830"/>
                    <a:pt x="1519" y="1862"/>
                    <a:pt x="1518" y="1867"/>
                  </a:cubicBezTo>
                  <a:cubicBezTo>
                    <a:pt x="1517" y="1876"/>
                    <a:pt x="1511" y="1890"/>
                    <a:pt x="1510" y="1898"/>
                  </a:cubicBezTo>
                  <a:cubicBezTo>
                    <a:pt x="1509" y="1906"/>
                    <a:pt x="1509" y="1913"/>
                    <a:pt x="1508" y="1921"/>
                  </a:cubicBezTo>
                  <a:cubicBezTo>
                    <a:pt x="1506" y="1927"/>
                    <a:pt x="1502" y="1936"/>
                    <a:pt x="1502" y="1940"/>
                  </a:cubicBezTo>
                  <a:cubicBezTo>
                    <a:pt x="1502" y="1941"/>
                    <a:pt x="1502" y="1943"/>
                    <a:pt x="1502" y="1944"/>
                  </a:cubicBezTo>
                  <a:cubicBezTo>
                    <a:pt x="1500" y="1962"/>
                    <a:pt x="1489" y="1973"/>
                    <a:pt x="1487" y="1992"/>
                  </a:cubicBezTo>
                  <a:cubicBezTo>
                    <a:pt x="1487" y="2000"/>
                    <a:pt x="1479" y="2007"/>
                    <a:pt x="1482" y="2015"/>
                  </a:cubicBezTo>
                  <a:cubicBezTo>
                    <a:pt x="1481" y="2027"/>
                    <a:pt x="1480" y="2039"/>
                    <a:pt x="1479" y="2050"/>
                  </a:cubicBezTo>
                  <a:cubicBezTo>
                    <a:pt x="1474" y="2061"/>
                    <a:pt x="1473" y="2069"/>
                    <a:pt x="1468" y="2079"/>
                  </a:cubicBezTo>
                  <a:cubicBezTo>
                    <a:pt x="1467" y="2081"/>
                    <a:pt x="1464" y="2081"/>
                    <a:pt x="1462" y="2083"/>
                  </a:cubicBezTo>
                  <a:cubicBezTo>
                    <a:pt x="1459" y="2086"/>
                    <a:pt x="1456" y="2092"/>
                    <a:pt x="1453" y="2096"/>
                  </a:cubicBezTo>
                  <a:cubicBezTo>
                    <a:pt x="1447" y="2102"/>
                    <a:pt x="1437" y="2112"/>
                    <a:pt x="1436" y="2122"/>
                  </a:cubicBezTo>
                  <a:cubicBezTo>
                    <a:pt x="1435" y="2125"/>
                    <a:pt x="1436" y="2136"/>
                    <a:pt x="1438" y="2136"/>
                  </a:cubicBezTo>
                  <a:cubicBezTo>
                    <a:pt x="1438" y="2136"/>
                    <a:pt x="1441" y="2137"/>
                    <a:pt x="1441" y="2140"/>
                  </a:cubicBezTo>
                  <a:cubicBezTo>
                    <a:pt x="1440" y="2141"/>
                    <a:pt x="1439" y="2143"/>
                    <a:pt x="1435" y="2143"/>
                  </a:cubicBezTo>
                  <a:cubicBezTo>
                    <a:pt x="1432" y="2150"/>
                    <a:pt x="1427" y="2154"/>
                    <a:pt x="1426" y="2161"/>
                  </a:cubicBezTo>
                  <a:cubicBezTo>
                    <a:pt x="1426" y="2166"/>
                    <a:pt x="1424" y="2175"/>
                    <a:pt x="1429" y="2175"/>
                  </a:cubicBezTo>
                  <a:cubicBezTo>
                    <a:pt x="1433" y="2174"/>
                    <a:pt x="1434" y="2172"/>
                    <a:pt x="1439" y="2170"/>
                  </a:cubicBezTo>
                  <a:cubicBezTo>
                    <a:pt x="1440" y="2170"/>
                    <a:pt x="1443" y="2170"/>
                    <a:pt x="1444" y="2170"/>
                  </a:cubicBezTo>
                  <a:cubicBezTo>
                    <a:pt x="1444" y="2172"/>
                    <a:pt x="1444" y="2173"/>
                    <a:pt x="1443" y="2175"/>
                  </a:cubicBezTo>
                  <a:cubicBezTo>
                    <a:pt x="1433" y="2191"/>
                    <a:pt x="1423" y="2207"/>
                    <a:pt x="1413" y="2222"/>
                  </a:cubicBezTo>
                  <a:cubicBezTo>
                    <a:pt x="1404" y="2223"/>
                    <a:pt x="1409" y="2218"/>
                    <a:pt x="1398" y="2218"/>
                  </a:cubicBezTo>
                  <a:cubicBezTo>
                    <a:pt x="1395" y="2218"/>
                    <a:pt x="1392" y="2219"/>
                    <a:pt x="1392" y="2222"/>
                  </a:cubicBezTo>
                  <a:cubicBezTo>
                    <a:pt x="1392" y="2222"/>
                    <a:pt x="1392" y="2222"/>
                    <a:pt x="1391" y="2222"/>
                  </a:cubicBezTo>
                  <a:cubicBezTo>
                    <a:pt x="1390" y="2222"/>
                    <a:pt x="1391" y="2224"/>
                    <a:pt x="1391" y="2225"/>
                  </a:cubicBezTo>
                  <a:cubicBezTo>
                    <a:pt x="1392" y="2230"/>
                    <a:pt x="1398" y="2231"/>
                    <a:pt x="1398" y="2234"/>
                  </a:cubicBezTo>
                  <a:cubicBezTo>
                    <a:pt x="1396" y="2241"/>
                    <a:pt x="1384" y="2242"/>
                    <a:pt x="1383" y="2247"/>
                  </a:cubicBezTo>
                  <a:cubicBezTo>
                    <a:pt x="1382" y="2252"/>
                    <a:pt x="1390" y="2260"/>
                    <a:pt x="1389" y="2266"/>
                  </a:cubicBezTo>
                  <a:cubicBezTo>
                    <a:pt x="1389" y="2268"/>
                    <a:pt x="1389" y="2267"/>
                    <a:pt x="1388" y="2269"/>
                  </a:cubicBezTo>
                  <a:cubicBezTo>
                    <a:pt x="1388" y="2274"/>
                    <a:pt x="1403" y="2272"/>
                    <a:pt x="1402" y="2278"/>
                  </a:cubicBezTo>
                  <a:cubicBezTo>
                    <a:pt x="1402" y="2280"/>
                    <a:pt x="1400" y="2281"/>
                    <a:pt x="1398" y="2282"/>
                  </a:cubicBezTo>
                  <a:cubicBezTo>
                    <a:pt x="1399" y="2283"/>
                    <a:pt x="1400" y="2283"/>
                    <a:pt x="1402" y="2283"/>
                  </a:cubicBezTo>
                  <a:cubicBezTo>
                    <a:pt x="1400" y="2286"/>
                    <a:pt x="1392" y="2284"/>
                    <a:pt x="1390" y="2288"/>
                  </a:cubicBezTo>
                  <a:cubicBezTo>
                    <a:pt x="1391" y="2289"/>
                    <a:pt x="1393" y="2289"/>
                    <a:pt x="1395" y="2290"/>
                  </a:cubicBezTo>
                  <a:cubicBezTo>
                    <a:pt x="1403" y="2293"/>
                    <a:pt x="1405" y="2295"/>
                    <a:pt x="1422" y="2293"/>
                  </a:cubicBezTo>
                  <a:cubicBezTo>
                    <a:pt x="1422" y="2295"/>
                    <a:pt x="1423" y="2296"/>
                    <a:pt x="1427" y="2295"/>
                  </a:cubicBezTo>
                  <a:cubicBezTo>
                    <a:pt x="1431" y="2294"/>
                    <a:pt x="1435" y="2295"/>
                    <a:pt x="1438" y="2294"/>
                  </a:cubicBezTo>
                  <a:cubicBezTo>
                    <a:pt x="1436" y="2301"/>
                    <a:pt x="1450" y="2296"/>
                    <a:pt x="1458" y="2296"/>
                  </a:cubicBezTo>
                  <a:cubicBezTo>
                    <a:pt x="1466" y="2297"/>
                    <a:pt x="1460" y="2302"/>
                    <a:pt x="1473" y="2300"/>
                  </a:cubicBezTo>
                  <a:cubicBezTo>
                    <a:pt x="1478" y="2300"/>
                    <a:pt x="1483" y="2298"/>
                    <a:pt x="1488" y="2298"/>
                  </a:cubicBezTo>
                  <a:cubicBezTo>
                    <a:pt x="1490" y="2298"/>
                    <a:pt x="1492" y="2297"/>
                    <a:pt x="1494" y="2296"/>
                  </a:cubicBezTo>
                  <a:cubicBezTo>
                    <a:pt x="1496" y="2296"/>
                    <a:pt x="1498" y="2296"/>
                    <a:pt x="1500" y="2296"/>
                  </a:cubicBezTo>
                  <a:cubicBezTo>
                    <a:pt x="1505" y="2295"/>
                    <a:pt x="1519" y="2289"/>
                    <a:pt x="1527" y="2287"/>
                  </a:cubicBezTo>
                  <a:cubicBezTo>
                    <a:pt x="1531" y="2287"/>
                    <a:pt x="1533" y="2287"/>
                    <a:pt x="1536" y="2285"/>
                  </a:cubicBezTo>
                  <a:cubicBezTo>
                    <a:pt x="1523" y="2285"/>
                    <a:pt x="1509" y="2286"/>
                    <a:pt x="1498" y="2283"/>
                  </a:cubicBezTo>
                  <a:cubicBezTo>
                    <a:pt x="1491" y="2281"/>
                    <a:pt x="1495" y="2271"/>
                    <a:pt x="1486" y="2269"/>
                  </a:cubicBezTo>
                  <a:cubicBezTo>
                    <a:pt x="1482" y="2269"/>
                    <a:pt x="1478" y="2269"/>
                    <a:pt x="1478" y="2265"/>
                  </a:cubicBezTo>
                  <a:cubicBezTo>
                    <a:pt x="1481" y="2257"/>
                    <a:pt x="1483" y="2257"/>
                    <a:pt x="1491" y="2252"/>
                  </a:cubicBezTo>
                  <a:cubicBezTo>
                    <a:pt x="1496" y="2250"/>
                    <a:pt x="1505" y="2250"/>
                    <a:pt x="1510" y="2246"/>
                  </a:cubicBezTo>
                  <a:cubicBezTo>
                    <a:pt x="1514" y="2242"/>
                    <a:pt x="1514" y="2239"/>
                    <a:pt x="1518" y="2236"/>
                  </a:cubicBezTo>
                  <a:cubicBezTo>
                    <a:pt x="1528" y="2231"/>
                    <a:pt x="1542" y="2228"/>
                    <a:pt x="1544" y="2220"/>
                  </a:cubicBezTo>
                  <a:cubicBezTo>
                    <a:pt x="1545" y="2211"/>
                    <a:pt x="1519" y="2220"/>
                    <a:pt x="1521" y="2208"/>
                  </a:cubicBezTo>
                  <a:cubicBezTo>
                    <a:pt x="1523" y="2204"/>
                    <a:pt x="1531" y="2198"/>
                    <a:pt x="1541" y="2196"/>
                  </a:cubicBezTo>
                  <a:cubicBezTo>
                    <a:pt x="1544" y="2195"/>
                    <a:pt x="1561" y="2199"/>
                    <a:pt x="1564" y="2196"/>
                  </a:cubicBezTo>
                  <a:cubicBezTo>
                    <a:pt x="1569" y="2187"/>
                    <a:pt x="1571" y="2181"/>
                    <a:pt x="1583" y="2173"/>
                  </a:cubicBezTo>
                  <a:cubicBezTo>
                    <a:pt x="1580" y="2173"/>
                    <a:pt x="1577" y="2172"/>
                    <a:pt x="1577" y="2168"/>
                  </a:cubicBezTo>
                  <a:cubicBezTo>
                    <a:pt x="1583" y="2167"/>
                    <a:pt x="1584" y="2170"/>
                    <a:pt x="1592" y="2169"/>
                  </a:cubicBezTo>
                  <a:cubicBezTo>
                    <a:pt x="1593" y="2169"/>
                    <a:pt x="1598" y="2167"/>
                    <a:pt x="1599" y="2164"/>
                  </a:cubicBezTo>
                  <a:cubicBezTo>
                    <a:pt x="1599" y="2161"/>
                    <a:pt x="1597" y="2162"/>
                    <a:pt x="1594" y="2161"/>
                  </a:cubicBezTo>
                  <a:cubicBezTo>
                    <a:pt x="1593" y="2161"/>
                    <a:pt x="1588" y="2164"/>
                    <a:pt x="1585" y="2165"/>
                  </a:cubicBezTo>
                  <a:cubicBezTo>
                    <a:pt x="1581" y="2166"/>
                    <a:pt x="1575" y="2157"/>
                    <a:pt x="1576" y="2152"/>
                  </a:cubicBezTo>
                  <a:cubicBezTo>
                    <a:pt x="1576" y="2149"/>
                    <a:pt x="1578" y="2147"/>
                    <a:pt x="1583" y="2146"/>
                  </a:cubicBezTo>
                  <a:cubicBezTo>
                    <a:pt x="1595" y="2144"/>
                    <a:pt x="1596" y="2149"/>
                    <a:pt x="1608" y="2148"/>
                  </a:cubicBezTo>
                  <a:cubicBezTo>
                    <a:pt x="1612" y="2147"/>
                    <a:pt x="1621" y="2143"/>
                    <a:pt x="1622" y="2141"/>
                  </a:cubicBezTo>
                  <a:cubicBezTo>
                    <a:pt x="1622" y="2139"/>
                    <a:pt x="1623" y="2139"/>
                    <a:pt x="1623" y="2137"/>
                  </a:cubicBezTo>
                  <a:cubicBezTo>
                    <a:pt x="1628" y="2131"/>
                    <a:pt x="1622" y="2127"/>
                    <a:pt x="1630" y="2121"/>
                  </a:cubicBezTo>
                  <a:cubicBezTo>
                    <a:pt x="1637" y="2116"/>
                    <a:pt x="1654" y="2118"/>
                    <a:pt x="1664" y="2114"/>
                  </a:cubicBezTo>
                  <a:cubicBezTo>
                    <a:pt x="1679" y="2109"/>
                    <a:pt x="1689" y="2108"/>
                    <a:pt x="1701" y="2100"/>
                  </a:cubicBezTo>
                  <a:cubicBezTo>
                    <a:pt x="1707" y="2095"/>
                    <a:pt x="1712" y="2092"/>
                    <a:pt x="1718" y="2085"/>
                  </a:cubicBezTo>
                  <a:cubicBezTo>
                    <a:pt x="1722" y="2082"/>
                    <a:pt x="1723" y="2080"/>
                    <a:pt x="1724" y="2074"/>
                  </a:cubicBezTo>
                  <a:cubicBezTo>
                    <a:pt x="1725" y="2069"/>
                    <a:pt x="1716" y="2072"/>
                    <a:pt x="1715" y="2067"/>
                  </a:cubicBezTo>
                  <a:cubicBezTo>
                    <a:pt x="1714" y="2061"/>
                    <a:pt x="1715" y="2059"/>
                    <a:pt x="1711" y="2056"/>
                  </a:cubicBezTo>
                  <a:cubicBezTo>
                    <a:pt x="1709" y="2055"/>
                    <a:pt x="1701" y="2055"/>
                    <a:pt x="1702" y="2050"/>
                  </a:cubicBezTo>
                  <a:cubicBezTo>
                    <a:pt x="1702" y="2049"/>
                    <a:pt x="1706" y="2048"/>
                    <a:pt x="1707" y="2048"/>
                  </a:cubicBezTo>
                  <a:cubicBezTo>
                    <a:pt x="1716" y="2046"/>
                    <a:pt x="1723" y="2050"/>
                    <a:pt x="1730" y="2048"/>
                  </a:cubicBezTo>
                  <a:cubicBezTo>
                    <a:pt x="1734" y="2048"/>
                    <a:pt x="1745" y="2050"/>
                    <a:pt x="1755" y="2048"/>
                  </a:cubicBezTo>
                  <a:cubicBezTo>
                    <a:pt x="1780" y="2043"/>
                    <a:pt x="1789" y="2022"/>
                    <a:pt x="1803" y="2006"/>
                  </a:cubicBezTo>
                  <a:cubicBezTo>
                    <a:pt x="1815" y="1993"/>
                    <a:pt x="1829" y="1982"/>
                    <a:pt x="1842" y="1968"/>
                  </a:cubicBezTo>
                  <a:cubicBezTo>
                    <a:pt x="1848" y="1961"/>
                    <a:pt x="1843" y="1971"/>
                    <a:pt x="1848" y="1964"/>
                  </a:cubicBezTo>
                  <a:cubicBezTo>
                    <a:pt x="1848" y="1964"/>
                    <a:pt x="1848" y="1964"/>
                    <a:pt x="1848" y="1964"/>
                  </a:cubicBezTo>
                  <a:cubicBezTo>
                    <a:pt x="1856" y="1954"/>
                    <a:pt x="1863" y="1946"/>
                    <a:pt x="1874" y="1938"/>
                  </a:cubicBezTo>
                  <a:cubicBezTo>
                    <a:pt x="1877" y="1926"/>
                    <a:pt x="1879" y="1914"/>
                    <a:pt x="1881" y="1900"/>
                  </a:cubicBezTo>
                  <a:cubicBezTo>
                    <a:pt x="1882" y="1891"/>
                    <a:pt x="1879" y="1902"/>
                    <a:pt x="1888" y="1894"/>
                  </a:cubicBezTo>
                  <a:cubicBezTo>
                    <a:pt x="1893" y="1890"/>
                    <a:pt x="1900" y="1889"/>
                    <a:pt x="1905" y="1881"/>
                  </a:cubicBezTo>
                  <a:cubicBezTo>
                    <a:pt x="1918" y="1865"/>
                    <a:pt x="1928" y="1869"/>
                    <a:pt x="1944" y="1855"/>
                  </a:cubicBezTo>
                  <a:cubicBezTo>
                    <a:pt x="1945" y="1853"/>
                    <a:pt x="1946" y="1851"/>
                    <a:pt x="1950" y="1849"/>
                  </a:cubicBezTo>
                  <a:cubicBezTo>
                    <a:pt x="1958" y="1844"/>
                    <a:pt x="1965" y="1843"/>
                    <a:pt x="1975" y="1840"/>
                  </a:cubicBezTo>
                  <a:cubicBezTo>
                    <a:pt x="1984" y="1839"/>
                    <a:pt x="1995" y="1829"/>
                    <a:pt x="2000" y="1822"/>
                  </a:cubicBezTo>
                  <a:cubicBezTo>
                    <a:pt x="2001" y="1821"/>
                    <a:pt x="2002" y="1815"/>
                    <a:pt x="2004" y="1811"/>
                  </a:cubicBezTo>
                  <a:cubicBezTo>
                    <a:pt x="2014" y="1800"/>
                    <a:pt x="2017" y="1794"/>
                    <a:pt x="2027" y="1781"/>
                  </a:cubicBezTo>
                  <a:cubicBezTo>
                    <a:pt x="2028" y="1779"/>
                    <a:pt x="2031" y="1768"/>
                    <a:pt x="2032" y="1764"/>
                  </a:cubicBezTo>
                  <a:cubicBezTo>
                    <a:pt x="2033" y="1760"/>
                    <a:pt x="2038" y="1754"/>
                    <a:pt x="2041" y="1750"/>
                  </a:cubicBezTo>
                  <a:cubicBezTo>
                    <a:pt x="2042" y="1749"/>
                    <a:pt x="2044" y="1746"/>
                    <a:pt x="2044" y="1744"/>
                  </a:cubicBezTo>
                  <a:cubicBezTo>
                    <a:pt x="2046" y="1737"/>
                    <a:pt x="2054" y="1710"/>
                    <a:pt x="2055" y="1700"/>
                  </a:cubicBezTo>
                  <a:cubicBezTo>
                    <a:pt x="2057" y="1688"/>
                    <a:pt x="2050" y="1684"/>
                    <a:pt x="2058" y="1674"/>
                  </a:cubicBezTo>
                  <a:cubicBezTo>
                    <a:pt x="2064" y="1668"/>
                    <a:pt x="2069" y="1666"/>
                    <a:pt x="2075" y="1657"/>
                  </a:cubicBezTo>
                  <a:cubicBezTo>
                    <a:pt x="2079" y="1651"/>
                    <a:pt x="2081" y="1650"/>
                    <a:pt x="2085" y="1645"/>
                  </a:cubicBezTo>
                  <a:cubicBezTo>
                    <a:pt x="2101" y="1619"/>
                    <a:pt x="2123" y="1595"/>
                    <a:pt x="2129" y="1554"/>
                  </a:cubicBezTo>
                  <a:cubicBezTo>
                    <a:pt x="2131" y="1542"/>
                    <a:pt x="2130" y="1531"/>
                    <a:pt x="2121" y="1530"/>
                  </a:cubicBezTo>
                  <a:close/>
                  <a:moveTo>
                    <a:pt x="1582" y="561"/>
                  </a:moveTo>
                  <a:cubicBezTo>
                    <a:pt x="1581" y="559"/>
                    <a:pt x="1581" y="557"/>
                    <a:pt x="1580" y="555"/>
                  </a:cubicBezTo>
                  <a:cubicBezTo>
                    <a:pt x="1581" y="556"/>
                    <a:pt x="1582" y="559"/>
                    <a:pt x="1582" y="561"/>
                  </a:cubicBezTo>
                  <a:close/>
                  <a:moveTo>
                    <a:pt x="1579" y="555"/>
                  </a:moveTo>
                  <a:cubicBezTo>
                    <a:pt x="1579" y="553"/>
                    <a:pt x="1578" y="551"/>
                    <a:pt x="1578" y="549"/>
                  </a:cubicBezTo>
                  <a:cubicBezTo>
                    <a:pt x="1578" y="550"/>
                    <a:pt x="1579" y="553"/>
                    <a:pt x="1579" y="555"/>
                  </a:cubicBezTo>
                  <a:close/>
                  <a:moveTo>
                    <a:pt x="1576" y="542"/>
                  </a:moveTo>
                  <a:cubicBezTo>
                    <a:pt x="1576" y="540"/>
                    <a:pt x="1576" y="537"/>
                    <a:pt x="1575" y="535"/>
                  </a:cubicBezTo>
                  <a:cubicBezTo>
                    <a:pt x="1576" y="537"/>
                    <a:pt x="1576" y="540"/>
                    <a:pt x="1576" y="542"/>
                  </a:cubicBezTo>
                  <a:close/>
                  <a:moveTo>
                    <a:pt x="1335" y="585"/>
                  </a:moveTo>
                  <a:cubicBezTo>
                    <a:pt x="1335" y="586"/>
                    <a:pt x="1336" y="587"/>
                    <a:pt x="1336" y="588"/>
                  </a:cubicBezTo>
                  <a:cubicBezTo>
                    <a:pt x="1335" y="588"/>
                    <a:pt x="1335" y="586"/>
                    <a:pt x="1335" y="585"/>
                  </a:cubicBezTo>
                  <a:close/>
                  <a:moveTo>
                    <a:pt x="1337" y="589"/>
                  </a:moveTo>
                  <a:cubicBezTo>
                    <a:pt x="1337" y="590"/>
                    <a:pt x="1338" y="593"/>
                    <a:pt x="1339" y="594"/>
                  </a:cubicBezTo>
                  <a:cubicBezTo>
                    <a:pt x="1338" y="593"/>
                    <a:pt x="1337" y="590"/>
                    <a:pt x="1337" y="589"/>
                  </a:cubicBezTo>
                  <a:close/>
                  <a:moveTo>
                    <a:pt x="1339" y="574"/>
                  </a:moveTo>
                  <a:cubicBezTo>
                    <a:pt x="1355" y="571"/>
                    <a:pt x="1387" y="565"/>
                    <a:pt x="1405" y="565"/>
                  </a:cubicBezTo>
                  <a:cubicBezTo>
                    <a:pt x="1405" y="586"/>
                    <a:pt x="1361" y="580"/>
                    <a:pt x="1340" y="580"/>
                  </a:cubicBezTo>
                  <a:cubicBezTo>
                    <a:pt x="1337" y="579"/>
                    <a:pt x="1337" y="580"/>
                    <a:pt x="1332" y="580"/>
                  </a:cubicBezTo>
                  <a:cubicBezTo>
                    <a:pt x="1332" y="581"/>
                    <a:pt x="1334" y="583"/>
                    <a:pt x="1334" y="584"/>
                  </a:cubicBezTo>
                  <a:cubicBezTo>
                    <a:pt x="1333" y="582"/>
                    <a:pt x="1330" y="580"/>
                    <a:pt x="1330" y="579"/>
                  </a:cubicBezTo>
                  <a:cubicBezTo>
                    <a:pt x="1330" y="576"/>
                    <a:pt x="1338" y="575"/>
                    <a:pt x="1339" y="574"/>
                  </a:cubicBezTo>
                  <a:close/>
                  <a:moveTo>
                    <a:pt x="1328" y="598"/>
                  </a:moveTo>
                  <a:cubicBezTo>
                    <a:pt x="1329" y="597"/>
                    <a:pt x="1332" y="596"/>
                    <a:pt x="1335" y="595"/>
                  </a:cubicBezTo>
                  <a:cubicBezTo>
                    <a:pt x="1319" y="602"/>
                    <a:pt x="1291" y="612"/>
                    <a:pt x="1273" y="613"/>
                  </a:cubicBezTo>
                  <a:cubicBezTo>
                    <a:pt x="1266" y="612"/>
                    <a:pt x="1263" y="604"/>
                    <a:pt x="1263" y="598"/>
                  </a:cubicBezTo>
                  <a:cubicBezTo>
                    <a:pt x="1265" y="601"/>
                    <a:pt x="1271" y="605"/>
                    <a:pt x="1274" y="605"/>
                  </a:cubicBezTo>
                  <a:cubicBezTo>
                    <a:pt x="1279" y="605"/>
                    <a:pt x="1282" y="602"/>
                    <a:pt x="1284" y="600"/>
                  </a:cubicBezTo>
                  <a:cubicBezTo>
                    <a:pt x="1290" y="595"/>
                    <a:pt x="1301" y="595"/>
                    <a:pt x="1311" y="595"/>
                  </a:cubicBezTo>
                  <a:cubicBezTo>
                    <a:pt x="1320" y="596"/>
                    <a:pt x="1325" y="599"/>
                    <a:pt x="1328" y="598"/>
                  </a:cubicBezTo>
                  <a:close/>
                  <a:moveTo>
                    <a:pt x="1137" y="481"/>
                  </a:moveTo>
                  <a:cubicBezTo>
                    <a:pt x="1147" y="479"/>
                    <a:pt x="1148" y="481"/>
                    <a:pt x="1156" y="478"/>
                  </a:cubicBezTo>
                  <a:cubicBezTo>
                    <a:pt x="1163" y="475"/>
                    <a:pt x="1160" y="467"/>
                    <a:pt x="1167" y="467"/>
                  </a:cubicBezTo>
                  <a:cubicBezTo>
                    <a:pt x="1175" y="467"/>
                    <a:pt x="1181" y="477"/>
                    <a:pt x="1184" y="479"/>
                  </a:cubicBezTo>
                  <a:cubicBezTo>
                    <a:pt x="1185" y="477"/>
                    <a:pt x="1184" y="472"/>
                    <a:pt x="1184" y="471"/>
                  </a:cubicBezTo>
                  <a:cubicBezTo>
                    <a:pt x="1186" y="471"/>
                    <a:pt x="1188" y="471"/>
                    <a:pt x="1190" y="471"/>
                  </a:cubicBezTo>
                  <a:cubicBezTo>
                    <a:pt x="1193" y="471"/>
                    <a:pt x="1223" y="490"/>
                    <a:pt x="1225" y="492"/>
                  </a:cubicBezTo>
                  <a:cubicBezTo>
                    <a:pt x="1229" y="499"/>
                    <a:pt x="1225" y="503"/>
                    <a:pt x="1231" y="508"/>
                  </a:cubicBezTo>
                  <a:cubicBezTo>
                    <a:pt x="1247" y="521"/>
                    <a:pt x="1268" y="519"/>
                    <a:pt x="1286" y="528"/>
                  </a:cubicBezTo>
                  <a:cubicBezTo>
                    <a:pt x="1291" y="528"/>
                    <a:pt x="1298" y="528"/>
                    <a:pt x="1305" y="528"/>
                  </a:cubicBezTo>
                  <a:cubicBezTo>
                    <a:pt x="1313" y="533"/>
                    <a:pt x="1323" y="538"/>
                    <a:pt x="1324" y="547"/>
                  </a:cubicBezTo>
                  <a:cubicBezTo>
                    <a:pt x="1324" y="550"/>
                    <a:pt x="1320" y="553"/>
                    <a:pt x="1317" y="553"/>
                  </a:cubicBezTo>
                  <a:cubicBezTo>
                    <a:pt x="1309" y="554"/>
                    <a:pt x="1300" y="545"/>
                    <a:pt x="1297" y="543"/>
                  </a:cubicBezTo>
                  <a:cubicBezTo>
                    <a:pt x="1294" y="552"/>
                    <a:pt x="1289" y="579"/>
                    <a:pt x="1279" y="579"/>
                  </a:cubicBezTo>
                  <a:cubicBezTo>
                    <a:pt x="1271" y="575"/>
                    <a:pt x="1271" y="571"/>
                    <a:pt x="1268" y="561"/>
                  </a:cubicBezTo>
                  <a:cubicBezTo>
                    <a:pt x="1261" y="563"/>
                    <a:pt x="1263" y="565"/>
                    <a:pt x="1254" y="565"/>
                  </a:cubicBezTo>
                  <a:cubicBezTo>
                    <a:pt x="1256" y="557"/>
                    <a:pt x="1262" y="552"/>
                    <a:pt x="1262" y="544"/>
                  </a:cubicBezTo>
                  <a:cubicBezTo>
                    <a:pt x="1262" y="538"/>
                    <a:pt x="1236" y="528"/>
                    <a:pt x="1230" y="528"/>
                  </a:cubicBezTo>
                  <a:cubicBezTo>
                    <a:pt x="1218" y="528"/>
                    <a:pt x="1231" y="540"/>
                    <a:pt x="1205" y="542"/>
                  </a:cubicBezTo>
                  <a:cubicBezTo>
                    <a:pt x="1197" y="542"/>
                    <a:pt x="1197" y="559"/>
                    <a:pt x="1197" y="567"/>
                  </a:cubicBezTo>
                  <a:cubicBezTo>
                    <a:pt x="1197" y="572"/>
                    <a:pt x="1197" y="579"/>
                    <a:pt x="1197" y="585"/>
                  </a:cubicBezTo>
                  <a:cubicBezTo>
                    <a:pt x="1197" y="593"/>
                    <a:pt x="1194" y="609"/>
                    <a:pt x="1183" y="609"/>
                  </a:cubicBezTo>
                  <a:cubicBezTo>
                    <a:pt x="1175" y="610"/>
                    <a:pt x="1167" y="605"/>
                    <a:pt x="1166" y="598"/>
                  </a:cubicBezTo>
                  <a:cubicBezTo>
                    <a:pt x="1166" y="583"/>
                    <a:pt x="1172" y="555"/>
                    <a:pt x="1184" y="542"/>
                  </a:cubicBezTo>
                  <a:cubicBezTo>
                    <a:pt x="1177" y="542"/>
                    <a:pt x="1175" y="546"/>
                    <a:pt x="1167" y="550"/>
                  </a:cubicBezTo>
                  <a:cubicBezTo>
                    <a:pt x="1169" y="538"/>
                    <a:pt x="1197" y="523"/>
                    <a:pt x="1212" y="523"/>
                  </a:cubicBezTo>
                  <a:cubicBezTo>
                    <a:pt x="1217" y="523"/>
                    <a:pt x="1233" y="526"/>
                    <a:pt x="1244" y="523"/>
                  </a:cubicBezTo>
                  <a:cubicBezTo>
                    <a:pt x="1244" y="521"/>
                    <a:pt x="1244" y="518"/>
                    <a:pt x="1244" y="517"/>
                  </a:cubicBezTo>
                  <a:cubicBezTo>
                    <a:pt x="1229" y="516"/>
                    <a:pt x="1221" y="510"/>
                    <a:pt x="1204" y="509"/>
                  </a:cubicBezTo>
                  <a:cubicBezTo>
                    <a:pt x="1196" y="509"/>
                    <a:pt x="1194" y="514"/>
                    <a:pt x="1184" y="515"/>
                  </a:cubicBezTo>
                  <a:cubicBezTo>
                    <a:pt x="1181" y="515"/>
                    <a:pt x="1173" y="511"/>
                    <a:pt x="1172" y="508"/>
                  </a:cubicBezTo>
                  <a:cubicBezTo>
                    <a:pt x="1169" y="508"/>
                    <a:pt x="1163" y="508"/>
                    <a:pt x="1158" y="508"/>
                  </a:cubicBezTo>
                  <a:cubicBezTo>
                    <a:pt x="1161" y="505"/>
                    <a:pt x="1166" y="502"/>
                    <a:pt x="1166" y="494"/>
                  </a:cubicBezTo>
                  <a:cubicBezTo>
                    <a:pt x="1156" y="497"/>
                    <a:pt x="1143" y="506"/>
                    <a:pt x="1135" y="507"/>
                  </a:cubicBezTo>
                  <a:cubicBezTo>
                    <a:pt x="1130" y="507"/>
                    <a:pt x="1128" y="514"/>
                    <a:pt x="1116" y="514"/>
                  </a:cubicBezTo>
                  <a:cubicBezTo>
                    <a:pt x="1112" y="514"/>
                    <a:pt x="1109" y="514"/>
                    <a:pt x="1106" y="509"/>
                  </a:cubicBezTo>
                  <a:cubicBezTo>
                    <a:pt x="1102" y="509"/>
                    <a:pt x="1098" y="511"/>
                    <a:pt x="1093" y="513"/>
                  </a:cubicBezTo>
                  <a:cubicBezTo>
                    <a:pt x="1090" y="513"/>
                    <a:pt x="1085" y="513"/>
                    <a:pt x="1083" y="513"/>
                  </a:cubicBezTo>
                  <a:cubicBezTo>
                    <a:pt x="1099" y="497"/>
                    <a:pt x="1118" y="491"/>
                    <a:pt x="1137" y="481"/>
                  </a:cubicBezTo>
                  <a:close/>
                  <a:moveTo>
                    <a:pt x="1425" y="2197"/>
                  </a:moveTo>
                  <a:cubicBezTo>
                    <a:pt x="1426" y="2193"/>
                    <a:pt x="1425" y="2192"/>
                    <a:pt x="1426" y="2188"/>
                  </a:cubicBezTo>
                  <a:cubicBezTo>
                    <a:pt x="1426" y="2186"/>
                    <a:pt x="1429" y="2186"/>
                    <a:pt x="1429" y="2184"/>
                  </a:cubicBezTo>
                  <a:cubicBezTo>
                    <a:pt x="1429" y="2181"/>
                    <a:pt x="1428" y="2179"/>
                    <a:pt x="1422" y="2180"/>
                  </a:cubicBezTo>
                  <a:cubicBezTo>
                    <a:pt x="1419" y="2180"/>
                    <a:pt x="1414" y="2190"/>
                    <a:pt x="1414" y="2190"/>
                  </a:cubicBezTo>
                  <a:cubicBezTo>
                    <a:pt x="1413" y="2191"/>
                    <a:pt x="1414" y="2192"/>
                    <a:pt x="1413" y="2194"/>
                  </a:cubicBezTo>
                  <a:cubicBezTo>
                    <a:pt x="1413" y="2195"/>
                    <a:pt x="1416" y="2197"/>
                    <a:pt x="1419" y="2197"/>
                  </a:cubicBezTo>
                  <a:cubicBezTo>
                    <a:pt x="1421" y="2197"/>
                    <a:pt x="1423" y="2197"/>
                    <a:pt x="1425" y="2197"/>
                  </a:cubicBezTo>
                  <a:close/>
                  <a:moveTo>
                    <a:pt x="1408" y="187"/>
                  </a:moveTo>
                  <a:cubicBezTo>
                    <a:pt x="1406" y="178"/>
                    <a:pt x="1368" y="174"/>
                    <a:pt x="1368" y="185"/>
                  </a:cubicBezTo>
                  <a:cubicBezTo>
                    <a:pt x="1368" y="188"/>
                    <a:pt x="1374" y="191"/>
                    <a:pt x="1384" y="192"/>
                  </a:cubicBezTo>
                  <a:cubicBezTo>
                    <a:pt x="1392" y="192"/>
                    <a:pt x="1408" y="191"/>
                    <a:pt x="1408" y="187"/>
                  </a:cubicBezTo>
                  <a:close/>
                  <a:moveTo>
                    <a:pt x="6" y="1029"/>
                  </a:moveTo>
                  <a:cubicBezTo>
                    <a:pt x="3" y="1029"/>
                    <a:pt x="5" y="1028"/>
                    <a:pt x="3" y="1027"/>
                  </a:cubicBezTo>
                  <a:cubicBezTo>
                    <a:pt x="2" y="1028"/>
                    <a:pt x="2" y="1029"/>
                    <a:pt x="1" y="1030"/>
                  </a:cubicBezTo>
                  <a:cubicBezTo>
                    <a:pt x="1" y="1033"/>
                    <a:pt x="0" y="1035"/>
                    <a:pt x="3" y="1035"/>
                  </a:cubicBezTo>
                  <a:cubicBezTo>
                    <a:pt x="5" y="1035"/>
                    <a:pt x="4" y="1034"/>
                    <a:pt x="6" y="1035"/>
                  </a:cubicBezTo>
                  <a:cubicBezTo>
                    <a:pt x="5" y="1033"/>
                    <a:pt x="6" y="1031"/>
                    <a:pt x="6" y="1029"/>
                  </a:cubicBezTo>
                  <a:close/>
                </a:path>
              </a:pathLst>
            </a:custGeom>
            <a:solidFill>
              <a:srgbClr val="636466"/>
            </a:solidFill>
            <a:ln w="9525">
              <a:noFill/>
              <a:round/>
              <a:headEnd/>
              <a:tailEnd/>
            </a:ln>
          </p:spPr>
          <p:txBody>
            <a:bodyPr/>
            <a:lstStyle/>
            <a:p>
              <a:endParaRPr lang="en-US"/>
            </a:p>
          </p:txBody>
        </p:sp>
        <p:sp>
          <p:nvSpPr>
            <p:cNvPr id="6177" name="Freeform 7"/>
            <p:cNvSpPr>
              <a:spLocks noEditPoints="1"/>
            </p:cNvSpPr>
            <p:nvPr/>
          </p:nvSpPr>
          <p:spPr bwMode="auto">
            <a:xfrm>
              <a:off x="1522" y="793"/>
              <a:ext cx="2729" cy="2626"/>
            </a:xfrm>
            <a:custGeom>
              <a:avLst/>
              <a:gdLst>
                <a:gd name="T0" fmla="*/ 697 w 2404"/>
                <a:gd name="T1" fmla="*/ 118 h 2313"/>
                <a:gd name="T2" fmla="*/ 786 w 2404"/>
                <a:gd name="T3" fmla="*/ 98 h 2313"/>
                <a:gd name="T4" fmla="*/ 54 w 2404"/>
                <a:gd name="T5" fmla="*/ 1091 h 2313"/>
                <a:gd name="T6" fmla="*/ 17 w 2404"/>
                <a:gd name="T7" fmla="*/ 1046 h 2313"/>
                <a:gd name="T8" fmla="*/ 1315 w 2404"/>
                <a:gd name="T9" fmla="*/ 86 h 2313"/>
                <a:gd name="T10" fmla="*/ 222 w 2404"/>
                <a:gd name="T11" fmla="*/ 441 h 2313"/>
                <a:gd name="T12" fmla="*/ 1125 w 2404"/>
                <a:gd name="T13" fmla="*/ 15 h 2313"/>
                <a:gd name="T14" fmla="*/ 1230 w 2404"/>
                <a:gd name="T15" fmla="*/ 38 h 2313"/>
                <a:gd name="T16" fmla="*/ 1376 w 2404"/>
                <a:gd name="T17" fmla="*/ 59 h 2313"/>
                <a:gd name="T18" fmla="*/ 1287 w 2404"/>
                <a:gd name="T19" fmla="*/ 1 h 2313"/>
                <a:gd name="T20" fmla="*/ 1503 w 2404"/>
                <a:gd name="T21" fmla="*/ 80 h 2313"/>
                <a:gd name="T22" fmla="*/ 1774 w 2404"/>
                <a:gd name="T23" fmla="*/ 189 h 2313"/>
                <a:gd name="T24" fmla="*/ 1976 w 2404"/>
                <a:gd name="T25" fmla="*/ 360 h 2313"/>
                <a:gd name="T26" fmla="*/ 1623 w 2404"/>
                <a:gd name="T27" fmla="*/ 54 h 2313"/>
                <a:gd name="T28" fmla="*/ 822 w 2404"/>
                <a:gd name="T29" fmla="*/ 128 h 2313"/>
                <a:gd name="T30" fmla="*/ 773 w 2404"/>
                <a:gd name="T31" fmla="*/ 192 h 2313"/>
                <a:gd name="T32" fmla="*/ 1797 w 2404"/>
                <a:gd name="T33" fmla="*/ 502 h 2313"/>
                <a:gd name="T34" fmla="*/ 900 w 2404"/>
                <a:gd name="T35" fmla="*/ 86 h 2313"/>
                <a:gd name="T36" fmla="*/ 1054 w 2404"/>
                <a:gd name="T37" fmla="*/ 40 h 2313"/>
                <a:gd name="T38" fmla="*/ 1160 w 2404"/>
                <a:gd name="T39" fmla="*/ 25 h 2313"/>
                <a:gd name="T40" fmla="*/ 977 w 2404"/>
                <a:gd name="T41" fmla="*/ 30 h 2313"/>
                <a:gd name="T42" fmla="*/ 926 w 2404"/>
                <a:gd name="T43" fmla="*/ 49 h 2313"/>
                <a:gd name="T44" fmla="*/ 1077 w 2404"/>
                <a:gd name="T45" fmla="*/ 57 h 2313"/>
                <a:gd name="T46" fmla="*/ 1685 w 2404"/>
                <a:gd name="T47" fmla="*/ 543 h 2313"/>
                <a:gd name="T48" fmla="*/ 1501 w 2404"/>
                <a:gd name="T49" fmla="*/ 1090 h 2313"/>
                <a:gd name="T50" fmla="*/ 1351 w 2404"/>
                <a:gd name="T51" fmla="*/ 163 h 2313"/>
                <a:gd name="T52" fmla="*/ 2357 w 2404"/>
                <a:gd name="T53" fmla="*/ 1212 h 2313"/>
                <a:gd name="T54" fmla="*/ 1274 w 2404"/>
                <a:gd name="T55" fmla="*/ 1033 h 2313"/>
                <a:gd name="T56" fmla="*/ 1400 w 2404"/>
                <a:gd name="T57" fmla="*/ 1052 h 2313"/>
                <a:gd name="T58" fmla="*/ 1632 w 2404"/>
                <a:gd name="T59" fmla="*/ 2254 h 2313"/>
                <a:gd name="T60" fmla="*/ 370 w 2404"/>
                <a:gd name="T61" fmla="*/ 446 h 2313"/>
                <a:gd name="T62" fmla="*/ 446 w 2404"/>
                <a:gd name="T63" fmla="*/ 525 h 2313"/>
                <a:gd name="T64" fmla="*/ 1429 w 2404"/>
                <a:gd name="T65" fmla="*/ 183 h 2313"/>
                <a:gd name="T66" fmla="*/ 1930 w 2404"/>
                <a:gd name="T67" fmla="*/ 1434 h 2313"/>
                <a:gd name="T68" fmla="*/ 1558 w 2404"/>
                <a:gd name="T69" fmla="*/ 1260 h 2313"/>
                <a:gd name="T70" fmla="*/ 1272 w 2404"/>
                <a:gd name="T71" fmla="*/ 1179 h 2313"/>
                <a:gd name="T72" fmla="*/ 963 w 2404"/>
                <a:gd name="T73" fmla="*/ 1014 h 2313"/>
                <a:gd name="T74" fmla="*/ 1329 w 2404"/>
                <a:gd name="T75" fmla="*/ 902 h 2313"/>
                <a:gd name="T76" fmla="*/ 1439 w 2404"/>
                <a:gd name="T77" fmla="*/ 675 h 2313"/>
                <a:gd name="T78" fmla="*/ 1611 w 2404"/>
                <a:gd name="T79" fmla="*/ 580 h 2313"/>
                <a:gd name="T80" fmla="*/ 1670 w 2404"/>
                <a:gd name="T81" fmla="*/ 371 h 2313"/>
                <a:gd name="T82" fmla="*/ 1333 w 2404"/>
                <a:gd name="T83" fmla="*/ 438 h 2313"/>
                <a:gd name="T84" fmla="*/ 1228 w 2404"/>
                <a:gd name="T85" fmla="*/ 197 h 2313"/>
                <a:gd name="T86" fmla="*/ 1418 w 2404"/>
                <a:gd name="T87" fmla="*/ 230 h 2313"/>
                <a:gd name="T88" fmla="*/ 1643 w 2404"/>
                <a:gd name="T89" fmla="*/ 235 h 2313"/>
                <a:gd name="T90" fmla="*/ 1308 w 2404"/>
                <a:gd name="T91" fmla="*/ 118 h 2313"/>
                <a:gd name="T92" fmla="*/ 1167 w 2404"/>
                <a:gd name="T93" fmla="*/ 177 h 2313"/>
                <a:gd name="T94" fmla="*/ 1020 w 2404"/>
                <a:gd name="T95" fmla="*/ 135 h 2313"/>
                <a:gd name="T96" fmla="*/ 569 w 2404"/>
                <a:gd name="T97" fmla="*/ 214 h 2313"/>
                <a:gd name="T98" fmla="*/ 369 w 2404"/>
                <a:gd name="T99" fmla="*/ 423 h 2313"/>
                <a:gd name="T100" fmla="*/ 505 w 2404"/>
                <a:gd name="T101" fmla="*/ 728 h 2313"/>
                <a:gd name="T102" fmla="*/ 657 w 2404"/>
                <a:gd name="T103" fmla="*/ 843 h 2313"/>
                <a:gd name="T104" fmla="*/ 1133 w 2404"/>
                <a:gd name="T105" fmla="*/ 1208 h 2313"/>
                <a:gd name="T106" fmla="*/ 1393 w 2404"/>
                <a:gd name="T107" fmla="*/ 1395 h 2313"/>
                <a:gd name="T108" fmla="*/ 1518 w 2404"/>
                <a:gd name="T109" fmla="*/ 1907 h 2313"/>
                <a:gd name="T110" fmla="*/ 1405 w 2404"/>
                <a:gd name="T111" fmla="*/ 2245 h 2313"/>
                <a:gd name="T112" fmla="*/ 1526 w 2404"/>
                <a:gd name="T113" fmla="*/ 2246 h 2313"/>
                <a:gd name="T114" fmla="*/ 1716 w 2404"/>
                <a:gd name="T115" fmla="*/ 2057 h 2313"/>
                <a:gd name="T116" fmla="*/ 2140 w 2404"/>
                <a:gd name="T117" fmla="*/ 1561 h 2313"/>
                <a:gd name="T118" fmla="*/ 1334 w 2404"/>
                <a:gd name="T119" fmla="*/ 600 h 2313"/>
                <a:gd name="T120" fmla="*/ 1268 w 2404"/>
                <a:gd name="T121" fmla="*/ 546 h 2313"/>
                <a:gd name="T122" fmla="*/ 1433 w 2404"/>
                <a:gd name="T123" fmla="*/ 2198 h 23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04"/>
                <a:gd name="T187" fmla="*/ 0 h 2313"/>
                <a:gd name="T188" fmla="*/ 2404 w 2404"/>
                <a:gd name="T189" fmla="*/ 2313 h 23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04" h="2313">
                  <a:moveTo>
                    <a:pt x="644" y="135"/>
                  </a:moveTo>
                  <a:cubicBezTo>
                    <a:pt x="644" y="138"/>
                    <a:pt x="648" y="137"/>
                    <a:pt x="652" y="136"/>
                  </a:cubicBezTo>
                  <a:cubicBezTo>
                    <a:pt x="659" y="134"/>
                    <a:pt x="668" y="128"/>
                    <a:pt x="670" y="125"/>
                  </a:cubicBezTo>
                  <a:cubicBezTo>
                    <a:pt x="664" y="126"/>
                    <a:pt x="645" y="132"/>
                    <a:pt x="644" y="135"/>
                  </a:cubicBezTo>
                  <a:close/>
                  <a:moveTo>
                    <a:pt x="764" y="94"/>
                  </a:moveTo>
                  <a:cubicBezTo>
                    <a:pt x="777" y="91"/>
                    <a:pt x="795" y="87"/>
                    <a:pt x="796" y="83"/>
                  </a:cubicBezTo>
                  <a:cubicBezTo>
                    <a:pt x="792" y="83"/>
                    <a:pt x="790" y="84"/>
                    <a:pt x="787" y="84"/>
                  </a:cubicBezTo>
                  <a:cubicBezTo>
                    <a:pt x="793" y="83"/>
                    <a:pt x="800" y="81"/>
                    <a:pt x="805" y="79"/>
                  </a:cubicBezTo>
                  <a:cubicBezTo>
                    <a:pt x="803" y="79"/>
                    <a:pt x="802" y="78"/>
                    <a:pt x="795" y="79"/>
                  </a:cubicBezTo>
                  <a:cubicBezTo>
                    <a:pt x="783" y="81"/>
                    <a:pt x="750" y="87"/>
                    <a:pt x="748" y="91"/>
                  </a:cubicBezTo>
                  <a:cubicBezTo>
                    <a:pt x="748" y="94"/>
                    <a:pt x="756" y="95"/>
                    <a:pt x="764" y="94"/>
                  </a:cubicBezTo>
                  <a:close/>
                  <a:moveTo>
                    <a:pt x="773" y="81"/>
                  </a:moveTo>
                  <a:cubicBezTo>
                    <a:pt x="781" y="80"/>
                    <a:pt x="789" y="79"/>
                    <a:pt x="797" y="77"/>
                  </a:cubicBezTo>
                  <a:cubicBezTo>
                    <a:pt x="803" y="76"/>
                    <a:pt x="808" y="74"/>
                    <a:pt x="813" y="73"/>
                  </a:cubicBezTo>
                  <a:cubicBezTo>
                    <a:pt x="810" y="69"/>
                    <a:pt x="802" y="70"/>
                    <a:pt x="790" y="72"/>
                  </a:cubicBezTo>
                  <a:cubicBezTo>
                    <a:pt x="783" y="73"/>
                    <a:pt x="750" y="82"/>
                    <a:pt x="748" y="86"/>
                  </a:cubicBezTo>
                  <a:cubicBezTo>
                    <a:pt x="752" y="85"/>
                    <a:pt x="755" y="83"/>
                    <a:pt x="760" y="82"/>
                  </a:cubicBezTo>
                  <a:cubicBezTo>
                    <a:pt x="765" y="82"/>
                    <a:pt x="766" y="82"/>
                    <a:pt x="773" y="81"/>
                  </a:cubicBezTo>
                  <a:close/>
                  <a:moveTo>
                    <a:pt x="719" y="109"/>
                  </a:moveTo>
                  <a:cubicBezTo>
                    <a:pt x="714" y="110"/>
                    <a:pt x="711" y="110"/>
                    <a:pt x="701" y="113"/>
                  </a:cubicBezTo>
                  <a:cubicBezTo>
                    <a:pt x="701" y="114"/>
                    <a:pt x="702" y="114"/>
                    <a:pt x="704" y="114"/>
                  </a:cubicBezTo>
                  <a:cubicBezTo>
                    <a:pt x="705" y="114"/>
                    <a:pt x="703" y="114"/>
                    <a:pt x="703" y="114"/>
                  </a:cubicBezTo>
                  <a:cubicBezTo>
                    <a:pt x="699" y="115"/>
                    <a:pt x="694" y="117"/>
                    <a:pt x="692" y="119"/>
                  </a:cubicBezTo>
                  <a:cubicBezTo>
                    <a:pt x="693" y="118"/>
                    <a:pt x="695" y="119"/>
                    <a:pt x="697" y="118"/>
                  </a:cubicBezTo>
                  <a:cubicBezTo>
                    <a:pt x="696" y="118"/>
                    <a:pt x="695" y="119"/>
                    <a:pt x="694" y="119"/>
                  </a:cubicBezTo>
                  <a:cubicBezTo>
                    <a:pt x="694" y="119"/>
                    <a:pt x="689" y="119"/>
                    <a:pt x="685" y="121"/>
                  </a:cubicBezTo>
                  <a:cubicBezTo>
                    <a:pt x="685" y="122"/>
                    <a:pt x="685" y="123"/>
                    <a:pt x="684" y="124"/>
                  </a:cubicBezTo>
                  <a:cubicBezTo>
                    <a:pt x="686" y="124"/>
                    <a:pt x="687" y="124"/>
                    <a:pt x="689" y="124"/>
                  </a:cubicBezTo>
                  <a:cubicBezTo>
                    <a:pt x="688" y="124"/>
                    <a:pt x="685" y="124"/>
                    <a:pt x="684" y="125"/>
                  </a:cubicBezTo>
                  <a:cubicBezTo>
                    <a:pt x="677" y="125"/>
                    <a:pt x="675" y="128"/>
                    <a:pt x="670" y="129"/>
                  </a:cubicBezTo>
                  <a:cubicBezTo>
                    <a:pt x="672" y="131"/>
                    <a:pt x="670" y="130"/>
                    <a:pt x="669" y="133"/>
                  </a:cubicBezTo>
                  <a:cubicBezTo>
                    <a:pt x="668" y="135"/>
                    <a:pt x="672" y="136"/>
                    <a:pt x="676" y="134"/>
                  </a:cubicBezTo>
                  <a:cubicBezTo>
                    <a:pt x="680" y="134"/>
                    <a:pt x="687" y="133"/>
                    <a:pt x="694" y="132"/>
                  </a:cubicBezTo>
                  <a:cubicBezTo>
                    <a:pt x="701" y="131"/>
                    <a:pt x="708" y="128"/>
                    <a:pt x="718" y="126"/>
                  </a:cubicBezTo>
                  <a:cubicBezTo>
                    <a:pt x="718" y="124"/>
                    <a:pt x="722" y="123"/>
                    <a:pt x="725" y="122"/>
                  </a:cubicBezTo>
                  <a:cubicBezTo>
                    <a:pt x="725" y="125"/>
                    <a:pt x="729" y="124"/>
                    <a:pt x="733" y="125"/>
                  </a:cubicBezTo>
                  <a:cubicBezTo>
                    <a:pt x="725" y="126"/>
                    <a:pt x="718" y="126"/>
                    <a:pt x="717" y="130"/>
                  </a:cubicBezTo>
                  <a:cubicBezTo>
                    <a:pt x="716" y="132"/>
                    <a:pt x="725" y="132"/>
                    <a:pt x="731" y="131"/>
                  </a:cubicBezTo>
                  <a:cubicBezTo>
                    <a:pt x="746" y="128"/>
                    <a:pt x="757" y="125"/>
                    <a:pt x="769" y="121"/>
                  </a:cubicBezTo>
                  <a:cubicBezTo>
                    <a:pt x="771" y="121"/>
                    <a:pt x="808" y="112"/>
                    <a:pt x="808" y="112"/>
                  </a:cubicBezTo>
                  <a:cubicBezTo>
                    <a:pt x="809" y="112"/>
                    <a:pt x="842" y="108"/>
                    <a:pt x="846" y="107"/>
                  </a:cubicBezTo>
                  <a:cubicBezTo>
                    <a:pt x="852" y="106"/>
                    <a:pt x="867" y="99"/>
                    <a:pt x="868" y="95"/>
                  </a:cubicBezTo>
                  <a:cubicBezTo>
                    <a:pt x="868" y="91"/>
                    <a:pt x="862" y="90"/>
                    <a:pt x="855" y="91"/>
                  </a:cubicBezTo>
                  <a:cubicBezTo>
                    <a:pt x="848" y="92"/>
                    <a:pt x="844" y="95"/>
                    <a:pt x="839" y="96"/>
                  </a:cubicBezTo>
                  <a:cubicBezTo>
                    <a:pt x="827" y="98"/>
                    <a:pt x="818" y="95"/>
                    <a:pt x="818" y="91"/>
                  </a:cubicBezTo>
                  <a:cubicBezTo>
                    <a:pt x="818" y="90"/>
                    <a:pt x="818" y="90"/>
                    <a:pt x="819" y="88"/>
                  </a:cubicBezTo>
                  <a:cubicBezTo>
                    <a:pt x="815" y="89"/>
                    <a:pt x="812" y="88"/>
                    <a:pt x="808" y="88"/>
                  </a:cubicBezTo>
                  <a:cubicBezTo>
                    <a:pt x="802" y="91"/>
                    <a:pt x="788" y="95"/>
                    <a:pt x="786" y="98"/>
                  </a:cubicBezTo>
                  <a:cubicBezTo>
                    <a:pt x="786" y="101"/>
                    <a:pt x="796" y="99"/>
                    <a:pt x="800" y="99"/>
                  </a:cubicBezTo>
                  <a:cubicBezTo>
                    <a:pt x="799" y="100"/>
                    <a:pt x="800" y="101"/>
                    <a:pt x="799" y="102"/>
                  </a:cubicBezTo>
                  <a:cubicBezTo>
                    <a:pt x="798" y="102"/>
                    <a:pt x="794" y="103"/>
                    <a:pt x="793" y="103"/>
                  </a:cubicBezTo>
                  <a:cubicBezTo>
                    <a:pt x="796" y="104"/>
                    <a:pt x="798" y="103"/>
                    <a:pt x="805" y="102"/>
                  </a:cubicBezTo>
                  <a:cubicBezTo>
                    <a:pt x="802" y="104"/>
                    <a:pt x="799" y="106"/>
                    <a:pt x="791" y="107"/>
                  </a:cubicBezTo>
                  <a:cubicBezTo>
                    <a:pt x="766" y="110"/>
                    <a:pt x="757" y="106"/>
                    <a:pt x="740" y="108"/>
                  </a:cubicBezTo>
                  <a:cubicBezTo>
                    <a:pt x="736" y="109"/>
                    <a:pt x="731" y="109"/>
                    <a:pt x="727" y="110"/>
                  </a:cubicBezTo>
                  <a:cubicBezTo>
                    <a:pt x="727" y="107"/>
                    <a:pt x="721" y="109"/>
                    <a:pt x="719" y="109"/>
                  </a:cubicBezTo>
                  <a:close/>
                  <a:moveTo>
                    <a:pt x="703" y="122"/>
                  </a:moveTo>
                  <a:cubicBezTo>
                    <a:pt x="704" y="122"/>
                    <a:pt x="706" y="122"/>
                    <a:pt x="708" y="122"/>
                  </a:cubicBezTo>
                  <a:cubicBezTo>
                    <a:pt x="706" y="122"/>
                    <a:pt x="704" y="123"/>
                    <a:pt x="703" y="122"/>
                  </a:cubicBezTo>
                  <a:close/>
                  <a:moveTo>
                    <a:pt x="34" y="1059"/>
                  </a:moveTo>
                  <a:cubicBezTo>
                    <a:pt x="36" y="1062"/>
                    <a:pt x="33" y="1066"/>
                    <a:pt x="38" y="1066"/>
                  </a:cubicBezTo>
                  <a:cubicBezTo>
                    <a:pt x="39" y="1066"/>
                    <a:pt x="40" y="1065"/>
                    <a:pt x="40" y="1065"/>
                  </a:cubicBezTo>
                  <a:cubicBezTo>
                    <a:pt x="38" y="1061"/>
                    <a:pt x="39" y="1059"/>
                    <a:pt x="34" y="1059"/>
                  </a:cubicBezTo>
                  <a:close/>
                  <a:moveTo>
                    <a:pt x="24" y="1053"/>
                  </a:moveTo>
                  <a:cubicBezTo>
                    <a:pt x="24" y="1055"/>
                    <a:pt x="23" y="1058"/>
                    <a:pt x="26" y="1059"/>
                  </a:cubicBezTo>
                  <a:cubicBezTo>
                    <a:pt x="30" y="1057"/>
                    <a:pt x="30" y="1055"/>
                    <a:pt x="32" y="1052"/>
                  </a:cubicBezTo>
                  <a:cubicBezTo>
                    <a:pt x="26" y="1053"/>
                    <a:pt x="30" y="1052"/>
                    <a:pt x="24" y="1053"/>
                  </a:cubicBezTo>
                  <a:close/>
                  <a:moveTo>
                    <a:pt x="42" y="1084"/>
                  </a:moveTo>
                  <a:cubicBezTo>
                    <a:pt x="42" y="1088"/>
                    <a:pt x="42" y="1090"/>
                    <a:pt x="42" y="1095"/>
                  </a:cubicBezTo>
                  <a:cubicBezTo>
                    <a:pt x="42" y="1097"/>
                    <a:pt x="42" y="1100"/>
                    <a:pt x="45" y="1100"/>
                  </a:cubicBezTo>
                  <a:cubicBezTo>
                    <a:pt x="51" y="1101"/>
                    <a:pt x="49" y="1098"/>
                    <a:pt x="54" y="1096"/>
                  </a:cubicBezTo>
                  <a:cubicBezTo>
                    <a:pt x="54" y="1094"/>
                    <a:pt x="54" y="1092"/>
                    <a:pt x="54" y="1091"/>
                  </a:cubicBezTo>
                  <a:cubicBezTo>
                    <a:pt x="51" y="1086"/>
                    <a:pt x="47" y="1084"/>
                    <a:pt x="42" y="1084"/>
                  </a:cubicBezTo>
                  <a:close/>
                  <a:moveTo>
                    <a:pt x="599" y="144"/>
                  </a:moveTo>
                  <a:cubicBezTo>
                    <a:pt x="603" y="143"/>
                    <a:pt x="605" y="141"/>
                    <a:pt x="608" y="140"/>
                  </a:cubicBezTo>
                  <a:cubicBezTo>
                    <a:pt x="613" y="139"/>
                    <a:pt x="615" y="139"/>
                    <a:pt x="622" y="136"/>
                  </a:cubicBezTo>
                  <a:cubicBezTo>
                    <a:pt x="623" y="138"/>
                    <a:pt x="626" y="138"/>
                    <a:pt x="630" y="137"/>
                  </a:cubicBezTo>
                  <a:cubicBezTo>
                    <a:pt x="636" y="136"/>
                    <a:pt x="640" y="133"/>
                    <a:pt x="642" y="130"/>
                  </a:cubicBezTo>
                  <a:cubicBezTo>
                    <a:pt x="650" y="128"/>
                    <a:pt x="659" y="123"/>
                    <a:pt x="662" y="120"/>
                  </a:cubicBezTo>
                  <a:cubicBezTo>
                    <a:pt x="667" y="120"/>
                    <a:pt x="664" y="124"/>
                    <a:pt x="673" y="123"/>
                  </a:cubicBezTo>
                  <a:cubicBezTo>
                    <a:pt x="681" y="119"/>
                    <a:pt x="689" y="115"/>
                    <a:pt x="698" y="111"/>
                  </a:cubicBezTo>
                  <a:cubicBezTo>
                    <a:pt x="699" y="109"/>
                    <a:pt x="695" y="111"/>
                    <a:pt x="695" y="108"/>
                  </a:cubicBezTo>
                  <a:cubicBezTo>
                    <a:pt x="699" y="107"/>
                    <a:pt x="703" y="106"/>
                    <a:pt x="703" y="103"/>
                  </a:cubicBezTo>
                  <a:cubicBezTo>
                    <a:pt x="704" y="98"/>
                    <a:pt x="671" y="110"/>
                    <a:pt x="671" y="110"/>
                  </a:cubicBezTo>
                  <a:cubicBezTo>
                    <a:pt x="667" y="112"/>
                    <a:pt x="667" y="111"/>
                    <a:pt x="662" y="112"/>
                  </a:cubicBezTo>
                  <a:cubicBezTo>
                    <a:pt x="647" y="115"/>
                    <a:pt x="643" y="121"/>
                    <a:pt x="633" y="126"/>
                  </a:cubicBezTo>
                  <a:cubicBezTo>
                    <a:pt x="623" y="130"/>
                    <a:pt x="616" y="132"/>
                    <a:pt x="607" y="136"/>
                  </a:cubicBezTo>
                  <a:cubicBezTo>
                    <a:pt x="605" y="137"/>
                    <a:pt x="595" y="142"/>
                    <a:pt x="595" y="142"/>
                  </a:cubicBezTo>
                  <a:cubicBezTo>
                    <a:pt x="594" y="143"/>
                    <a:pt x="597" y="142"/>
                    <a:pt x="599" y="144"/>
                  </a:cubicBezTo>
                  <a:close/>
                  <a:moveTo>
                    <a:pt x="17" y="1046"/>
                  </a:moveTo>
                  <a:cubicBezTo>
                    <a:pt x="17" y="1046"/>
                    <a:pt x="17" y="1046"/>
                    <a:pt x="17" y="1046"/>
                  </a:cubicBezTo>
                  <a:cubicBezTo>
                    <a:pt x="16" y="1047"/>
                    <a:pt x="16" y="1046"/>
                    <a:pt x="15" y="1047"/>
                  </a:cubicBezTo>
                  <a:cubicBezTo>
                    <a:pt x="15" y="1047"/>
                    <a:pt x="14" y="1052"/>
                    <a:pt x="18" y="1052"/>
                  </a:cubicBezTo>
                  <a:cubicBezTo>
                    <a:pt x="19" y="1051"/>
                    <a:pt x="20" y="1050"/>
                    <a:pt x="20" y="1049"/>
                  </a:cubicBezTo>
                  <a:cubicBezTo>
                    <a:pt x="20" y="1047"/>
                    <a:pt x="20" y="1046"/>
                    <a:pt x="20" y="1044"/>
                  </a:cubicBezTo>
                  <a:cubicBezTo>
                    <a:pt x="18" y="1044"/>
                    <a:pt x="19" y="1044"/>
                    <a:pt x="17" y="1046"/>
                  </a:cubicBezTo>
                  <a:close/>
                  <a:moveTo>
                    <a:pt x="727" y="98"/>
                  </a:moveTo>
                  <a:cubicBezTo>
                    <a:pt x="731" y="97"/>
                    <a:pt x="734" y="96"/>
                    <a:pt x="736" y="94"/>
                  </a:cubicBezTo>
                  <a:cubicBezTo>
                    <a:pt x="732" y="95"/>
                    <a:pt x="719" y="92"/>
                    <a:pt x="717" y="97"/>
                  </a:cubicBezTo>
                  <a:cubicBezTo>
                    <a:pt x="717" y="98"/>
                    <a:pt x="722" y="98"/>
                    <a:pt x="727" y="98"/>
                  </a:cubicBezTo>
                  <a:close/>
                  <a:moveTo>
                    <a:pt x="726" y="106"/>
                  </a:moveTo>
                  <a:cubicBezTo>
                    <a:pt x="730" y="106"/>
                    <a:pt x="734" y="105"/>
                    <a:pt x="738" y="104"/>
                  </a:cubicBezTo>
                  <a:cubicBezTo>
                    <a:pt x="739" y="104"/>
                    <a:pt x="739" y="103"/>
                    <a:pt x="739" y="102"/>
                  </a:cubicBezTo>
                  <a:cubicBezTo>
                    <a:pt x="732" y="103"/>
                    <a:pt x="726" y="104"/>
                    <a:pt x="720" y="105"/>
                  </a:cubicBezTo>
                  <a:cubicBezTo>
                    <a:pt x="719" y="108"/>
                    <a:pt x="723" y="107"/>
                    <a:pt x="726" y="106"/>
                  </a:cubicBezTo>
                  <a:close/>
                  <a:moveTo>
                    <a:pt x="1335" y="118"/>
                  </a:moveTo>
                  <a:cubicBezTo>
                    <a:pt x="1346" y="119"/>
                    <a:pt x="1351" y="117"/>
                    <a:pt x="1358" y="117"/>
                  </a:cubicBezTo>
                  <a:cubicBezTo>
                    <a:pt x="1365" y="118"/>
                    <a:pt x="1369" y="119"/>
                    <a:pt x="1377" y="120"/>
                  </a:cubicBezTo>
                  <a:cubicBezTo>
                    <a:pt x="1382" y="120"/>
                    <a:pt x="1386" y="119"/>
                    <a:pt x="1388" y="117"/>
                  </a:cubicBezTo>
                  <a:cubicBezTo>
                    <a:pt x="1376" y="114"/>
                    <a:pt x="1362" y="108"/>
                    <a:pt x="1345" y="107"/>
                  </a:cubicBezTo>
                  <a:cubicBezTo>
                    <a:pt x="1331" y="106"/>
                    <a:pt x="1327" y="104"/>
                    <a:pt x="1313" y="103"/>
                  </a:cubicBezTo>
                  <a:cubicBezTo>
                    <a:pt x="1309" y="103"/>
                    <a:pt x="1302" y="103"/>
                    <a:pt x="1303" y="106"/>
                  </a:cubicBezTo>
                  <a:cubicBezTo>
                    <a:pt x="1302" y="110"/>
                    <a:pt x="1309" y="110"/>
                    <a:pt x="1316" y="112"/>
                  </a:cubicBezTo>
                  <a:cubicBezTo>
                    <a:pt x="1311" y="115"/>
                    <a:pt x="1322" y="117"/>
                    <a:pt x="1335" y="118"/>
                  </a:cubicBezTo>
                  <a:close/>
                  <a:moveTo>
                    <a:pt x="1193" y="90"/>
                  </a:moveTo>
                  <a:cubicBezTo>
                    <a:pt x="1210" y="91"/>
                    <a:pt x="1226" y="90"/>
                    <a:pt x="1243" y="91"/>
                  </a:cubicBezTo>
                  <a:cubicBezTo>
                    <a:pt x="1250" y="90"/>
                    <a:pt x="1250" y="89"/>
                    <a:pt x="1259" y="88"/>
                  </a:cubicBezTo>
                  <a:cubicBezTo>
                    <a:pt x="1261" y="90"/>
                    <a:pt x="1263" y="92"/>
                    <a:pt x="1272" y="92"/>
                  </a:cubicBezTo>
                  <a:cubicBezTo>
                    <a:pt x="1294" y="93"/>
                    <a:pt x="1322" y="94"/>
                    <a:pt x="1323" y="86"/>
                  </a:cubicBezTo>
                  <a:cubicBezTo>
                    <a:pt x="1323" y="86"/>
                    <a:pt x="1320" y="87"/>
                    <a:pt x="1315" y="86"/>
                  </a:cubicBezTo>
                  <a:cubicBezTo>
                    <a:pt x="1316" y="85"/>
                    <a:pt x="1317" y="85"/>
                    <a:pt x="1318" y="84"/>
                  </a:cubicBezTo>
                  <a:cubicBezTo>
                    <a:pt x="1320" y="84"/>
                    <a:pt x="1322" y="84"/>
                    <a:pt x="1323" y="84"/>
                  </a:cubicBezTo>
                  <a:cubicBezTo>
                    <a:pt x="1314" y="78"/>
                    <a:pt x="1298" y="76"/>
                    <a:pt x="1273" y="75"/>
                  </a:cubicBezTo>
                  <a:cubicBezTo>
                    <a:pt x="1240" y="74"/>
                    <a:pt x="1230" y="79"/>
                    <a:pt x="1195" y="79"/>
                  </a:cubicBezTo>
                  <a:cubicBezTo>
                    <a:pt x="1179" y="79"/>
                    <a:pt x="1167" y="78"/>
                    <a:pt x="1151" y="77"/>
                  </a:cubicBezTo>
                  <a:cubicBezTo>
                    <a:pt x="1149" y="77"/>
                    <a:pt x="1141" y="80"/>
                    <a:pt x="1141" y="76"/>
                  </a:cubicBezTo>
                  <a:cubicBezTo>
                    <a:pt x="1141" y="75"/>
                    <a:pt x="1145" y="75"/>
                    <a:pt x="1146" y="75"/>
                  </a:cubicBezTo>
                  <a:cubicBezTo>
                    <a:pt x="1137" y="72"/>
                    <a:pt x="1122" y="75"/>
                    <a:pt x="1118" y="70"/>
                  </a:cubicBezTo>
                  <a:cubicBezTo>
                    <a:pt x="1126" y="70"/>
                    <a:pt x="1134" y="70"/>
                    <a:pt x="1143" y="70"/>
                  </a:cubicBezTo>
                  <a:cubicBezTo>
                    <a:pt x="1137" y="67"/>
                    <a:pt x="1109" y="69"/>
                    <a:pt x="1114" y="64"/>
                  </a:cubicBezTo>
                  <a:cubicBezTo>
                    <a:pt x="1111" y="64"/>
                    <a:pt x="1106" y="64"/>
                    <a:pt x="1103" y="64"/>
                  </a:cubicBezTo>
                  <a:cubicBezTo>
                    <a:pt x="1100" y="65"/>
                    <a:pt x="1097" y="66"/>
                    <a:pt x="1090" y="66"/>
                  </a:cubicBezTo>
                  <a:cubicBezTo>
                    <a:pt x="1069" y="67"/>
                    <a:pt x="1065" y="59"/>
                    <a:pt x="1037" y="61"/>
                  </a:cubicBezTo>
                  <a:cubicBezTo>
                    <a:pt x="1030" y="61"/>
                    <a:pt x="1019" y="62"/>
                    <a:pt x="1019" y="65"/>
                  </a:cubicBezTo>
                  <a:cubicBezTo>
                    <a:pt x="1019" y="68"/>
                    <a:pt x="1055" y="71"/>
                    <a:pt x="1062" y="70"/>
                  </a:cubicBezTo>
                  <a:cubicBezTo>
                    <a:pt x="1066" y="70"/>
                    <a:pt x="1071" y="69"/>
                    <a:pt x="1075" y="68"/>
                  </a:cubicBezTo>
                  <a:cubicBezTo>
                    <a:pt x="1085" y="71"/>
                    <a:pt x="1087" y="74"/>
                    <a:pt x="1099" y="78"/>
                  </a:cubicBezTo>
                  <a:cubicBezTo>
                    <a:pt x="1097" y="78"/>
                    <a:pt x="1091" y="80"/>
                    <a:pt x="1091" y="82"/>
                  </a:cubicBezTo>
                  <a:cubicBezTo>
                    <a:pt x="1091" y="88"/>
                    <a:pt x="1121" y="90"/>
                    <a:pt x="1136" y="91"/>
                  </a:cubicBezTo>
                  <a:cubicBezTo>
                    <a:pt x="1141" y="90"/>
                    <a:pt x="1151" y="88"/>
                    <a:pt x="1154" y="87"/>
                  </a:cubicBezTo>
                  <a:cubicBezTo>
                    <a:pt x="1156" y="87"/>
                    <a:pt x="1159" y="86"/>
                    <a:pt x="1161" y="87"/>
                  </a:cubicBezTo>
                  <a:cubicBezTo>
                    <a:pt x="1160" y="91"/>
                    <a:pt x="1179" y="92"/>
                    <a:pt x="1193" y="90"/>
                  </a:cubicBezTo>
                  <a:close/>
                  <a:moveTo>
                    <a:pt x="216" y="448"/>
                  </a:moveTo>
                  <a:cubicBezTo>
                    <a:pt x="218" y="445"/>
                    <a:pt x="220" y="443"/>
                    <a:pt x="222" y="441"/>
                  </a:cubicBezTo>
                  <a:cubicBezTo>
                    <a:pt x="221" y="441"/>
                    <a:pt x="221" y="441"/>
                    <a:pt x="221" y="441"/>
                  </a:cubicBezTo>
                  <a:cubicBezTo>
                    <a:pt x="219" y="443"/>
                    <a:pt x="217" y="445"/>
                    <a:pt x="216" y="448"/>
                  </a:cubicBezTo>
                  <a:close/>
                  <a:moveTo>
                    <a:pt x="1021" y="120"/>
                  </a:moveTo>
                  <a:cubicBezTo>
                    <a:pt x="1018" y="120"/>
                    <a:pt x="1009" y="120"/>
                    <a:pt x="1006" y="120"/>
                  </a:cubicBezTo>
                  <a:cubicBezTo>
                    <a:pt x="1007" y="117"/>
                    <a:pt x="1008" y="119"/>
                    <a:pt x="1009" y="116"/>
                  </a:cubicBezTo>
                  <a:cubicBezTo>
                    <a:pt x="1009" y="113"/>
                    <a:pt x="991" y="117"/>
                    <a:pt x="986" y="117"/>
                  </a:cubicBezTo>
                  <a:cubicBezTo>
                    <a:pt x="990" y="115"/>
                    <a:pt x="1005" y="112"/>
                    <a:pt x="1006" y="107"/>
                  </a:cubicBezTo>
                  <a:cubicBezTo>
                    <a:pt x="1006" y="106"/>
                    <a:pt x="1002" y="105"/>
                    <a:pt x="1000" y="105"/>
                  </a:cubicBezTo>
                  <a:cubicBezTo>
                    <a:pt x="992" y="106"/>
                    <a:pt x="984" y="106"/>
                    <a:pt x="976" y="107"/>
                  </a:cubicBezTo>
                  <a:cubicBezTo>
                    <a:pt x="962" y="108"/>
                    <a:pt x="949" y="108"/>
                    <a:pt x="938" y="113"/>
                  </a:cubicBezTo>
                  <a:cubicBezTo>
                    <a:pt x="937" y="113"/>
                    <a:pt x="934" y="114"/>
                    <a:pt x="934" y="115"/>
                  </a:cubicBezTo>
                  <a:cubicBezTo>
                    <a:pt x="933" y="119"/>
                    <a:pt x="945" y="117"/>
                    <a:pt x="953" y="116"/>
                  </a:cubicBezTo>
                  <a:cubicBezTo>
                    <a:pt x="953" y="119"/>
                    <a:pt x="953" y="120"/>
                    <a:pt x="952" y="122"/>
                  </a:cubicBezTo>
                  <a:cubicBezTo>
                    <a:pt x="950" y="123"/>
                    <a:pt x="946" y="123"/>
                    <a:pt x="943" y="123"/>
                  </a:cubicBezTo>
                  <a:cubicBezTo>
                    <a:pt x="933" y="124"/>
                    <a:pt x="924" y="122"/>
                    <a:pt x="916" y="123"/>
                  </a:cubicBezTo>
                  <a:cubicBezTo>
                    <a:pt x="915" y="124"/>
                    <a:pt x="915" y="125"/>
                    <a:pt x="915" y="127"/>
                  </a:cubicBezTo>
                  <a:cubicBezTo>
                    <a:pt x="932" y="132"/>
                    <a:pt x="951" y="129"/>
                    <a:pt x="968" y="135"/>
                  </a:cubicBezTo>
                  <a:cubicBezTo>
                    <a:pt x="972" y="136"/>
                    <a:pt x="972" y="139"/>
                    <a:pt x="982" y="138"/>
                  </a:cubicBezTo>
                  <a:cubicBezTo>
                    <a:pt x="986" y="138"/>
                    <a:pt x="989" y="135"/>
                    <a:pt x="995" y="134"/>
                  </a:cubicBezTo>
                  <a:cubicBezTo>
                    <a:pt x="1016" y="130"/>
                    <a:pt x="1017" y="134"/>
                    <a:pt x="1021" y="120"/>
                  </a:cubicBezTo>
                  <a:close/>
                  <a:moveTo>
                    <a:pt x="1115" y="14"/>
                  </a:moveTo>
                  <a:cubicBezTo>
                    <a:pt x="1117" y="14"/>
                    <a:pt x="1121" y="13"/>
                    <a:pt x="1124" y="13"/>
                  </a:cubicBezTo>
                  <a:cubicBezTo>
                    <a:pt x="1130" y="12"/>
                    <a:pt x="1136" y="12"/>
                    <a:pt x="1142" y="12"/>
                  </a:cubicBezTo>
                  <a:cubicBezTo>
                    <a:pt x="1135" y="13"/>
                    <a:pt x="1131" y="14"/>
                    <a:pt x="1125" y="15"/>
                  </a:cubicBezTo>
                  <a:cubicBezTo>
                    <a:pt x="1126" y="16"/>
                    <a:pt x="1133" y="16"/>
                    <a:pt x="1136" y="16"/>
                  </a:cubicBezTo>
                  <a:cubicBezTo>
                    <a:pt x="1147" y="16"/>
                    <a:pt x="1148" y="13"/>
                    <a:pt x="1160" y="13"/>
                  </a:cubicBezTo>
                  <a:cubicBezTo>
                    <a:pt x="1164" y="13"/>
                    <a:pt x="1169" y="13"/>
                    <a:pt x="1172" y="13"/>
                  </a:cubicBezTo>
                  <a:cubicBezTo>
                    <a:pt x="1156" y="15"/>
                    <a:pt x="1142" y="15"/>
                    <a:pt x="1134" y="19"/>
                  </a:cubicBezTo>
                  <a:cubicBezTo>
                    <a:pt x="1139" y="18"/>
                    <a:pt x="1151" y="19"/>
                    <a:pt x="1163" y="18"/>
                  </a:cubicBezTo>
                  <a:cubicBezTo>
                    <a:pt x="1155" y="19"/>
                    <a:pt x="1151" y="19"/>
                    <a:pt x="1147" y="20"/>
                  </a:cubicBezTo>
                  <a:cubicBezTo>
                    <a:pt x="1151" y="22"/>
                    <a:pt x="1168" y="23"/>
                    <a:pt x="1180" y="23"/>
                  </a:cubicBezTo>
                  <a:cubicBezTo>
                    <a:pt x="1185" y="23"/>
                    <a:pt x="1189" y="23"/>
                    <a:pt x="1194" y="22"/>
                  </a:cubicBezTo>
                  <a:cubicBezTo>
                    <a:pt x="1196" y="22"/>
                    <a:pt x="1199" y="22"/>
                    <a:pt x="1202" y="22"/>
                  </a:cubicBezTo>
                  <a:cubicBezTo>
                    <a:pt x="1198" y="24"/>
                    <a:pt x="1214" y="25"/>
                    <a:pt x="1226" y="25"/>
                  </a:cubicBezTo>
                  <a:cubicBezTo>
                    <a:pt x="1231" y="25"/>
                    <a:pt x="1233" y="24"/>
                    <a:pt x="1239" y="24"/>
                  </a:cubicBezTo>
                  <a:cubicBezTo>
                    <a:pt x="1244" y="24"/>
                    <a:pt x="1248" y="25"/>
                    <a:pt x="1260" y="26"/>
                  </a:cubicBezTo>
                  <a:cubicBezTo>
                    <a:pt x="1281" y="25"/>
                    <a:pt x="1293" y="26"/>
                    <a:pt x="1306" y="24"/>
                  </a:cubicBezTo>
                  <a:cubicBezTo>
                    <a:pt x="1309" y="24"/>
                    <a:pt x="1312" y="24"/>
                    <a:pt x="1315" y="24"/>
                  </a:cubicBezTo>
                  <a:cubicBezTo>
                    <a:pt x="1308" y="26"/>
                    <a:pt x="1298" y="27"/>
                    <a:pt x="1286" y="27"/>
                  </a:cubicBezTo>
                  <a:cubicBezTo>
                    <a:pt x="1275" y="27"/>
                    <a:pt x="1266" y="26"/>
                    <a:pt x="1255" y="26"/>
                  </a:cubicBezTo>
                  <a:cubicBezTo>
                    <a:pt x="1254" y="27"/>
                    <a:pt x="1251" y="27"/>
                    <a:pt x="1251" y="28"/>
                  </a:cubicBezTo>
                  <a:cubicBezTo>
                    <a:pt x="1251" y="29"/>
                    <a:pt x="1271" y="33"/>
                    <a:pt x="1274" y="33"/>
                  </a:cubicBezTo>
                  <a:cubicBezTo>
                    <a:pt x="1257" y="33"/>
                    <a:pt x="1252" y="29"/>
                    <a:pt x="1236" y="27"/>
                  </a:cubicBezTo>
                  <a:cubicBezTo>
                    <a:pt x="1223" y="26"/>
                    <a:pt x="1210" y="26"/>
                    <a:pt x="1203" y="26"/>
                  </a:cubicBezTo>
                  <a:cubicBezTo>
                    <a:pt x="1200" y="26"/>
                    <a:pt x="1196" y="26"/>
                    <a:pt x="1194" y="26"/>
                  </a:cubicBezTo>
                  <a:cubicBezTo>
                    <a:pt x="1196" y="27"/>
                    <a:pt x="1196" y="28"/>
                    <a:pt x="1203" y="28"/>
                  </a:cubicBezTo>
                  <a:cubicBezTo>
                    <a:pt x="1197" y="28"/>
                    <a:pt x="1188" y="27"/>
                    <a:pt x="1188" y="29"/>
                  </a:cubicBezTo>
                  <a:cubicBezTo>
                    <a:pt x="1188" y="34"/>
                    <a:pt x="1229" y="33"/>
                    <a:pt x="1230" y="38"/>
                  </a:cubicBezTo>
                  <a:cubicBezTo>
                    <a:pt x="1229" y="45"/>
                    <a:pt x="1211" y="41"/>
                    <a:pt x="1196" y="42"/>
                  </a:cubicBezTo>
                  <a:cubicBezTo>
                    <a:pt x="1186" y="43"/>
                    <a:pt x="1182" y="45"/>
                    <a:pt x="1177" y="48"/>
                  </a:cubicBezTo>
                  <a:cubicBezTo>
                    <a:pt x="1177" y="49"/>
                    <a:pt x="1177" y="49"/>
                    <a:pt x="1177" y="50"/>
                  </a:cubicBezTo>
                  <a:cubicBezTo>
                    <a:pt x="1180" y="50"/>
                    <a:pt x="1183" y="49"/>
                    <a:pt x="1186" y="50"/>
                  </a:cubicBezTo>
                  <a:cubicBezTo>
                    <a:pt x="1188" y="49"/>
                    <a:pt x="1191" y="49"/>
                    <a:pt x="1192" y="48"/>
                  </a:cubicBezTo>
                  <a:cubicBezTo>
                    <a:pt x="1195" y="48"/>
                    <a:pt x="1199" y="49"/>
                    <a:pt x="1202" y="49"/>
                  </a:cubicBezTo>
                  <a:cubicBezTo>
                    <a:pt x="1202" y="55"/>
                    <a:pt x="1221" y="55"/>
                    <a:pt x="1230" y="58"/>
                  </a:cubicBezTo>
                  <a:cubicBezTo>
                    <a:pt x="1227" y="57"/>
                    <a:pt x="1222" y="57"/>
                    <a:pt x="1219" y="57"/>
                  </a:cubicBezTo>
                  <a:cubicBezTo>
                    <a:pt x="1207" y="55"/>
                    <a:pt x="1200" y="52"/>
                    <a:pt x="1180" y="52"/>
                  </a:cubicBezTo>
                  <a:cubicBezTo>
                    <a:pt x="1173" y="52"/>
                    <a:pt x="1165" y="51"/>
                    <a:pt x="1164" y="54"/>
                  </a:cubicBezTo>
                  <a:cubicBezTo>
                    <a:pt x="1164" y="59"/>
                    <a:pt x="1177" y="58"/>
                    <a:pt x="1185" y="59"/>
                  </a:cubicBezTo>
                  <a:cubicBezTo>
                    <a:pt x="1172" y="63"/>
                    <a:pt x="1140" y="59"/>
                    <a:pt x="1139" y="67"/>
                  </a:cubicBezTo>
                  <a:cubicBezTo>
                    <a:pt x="1139" y="67"/>
                    <a:pt x="1141" y="68"/>
                    <a:pt x="1145" y="68"/>
                  </a:cubicBezTo>
                  <a:cubicBezTo>
                    <a:pt x="1148" y="68"/>
                    <a:pt x="1151" y="67"/>
                    <a:pt x="1153" y="66"/>
                  </a:cubicBezTo>
                  <a:cubicBezTo>
                    <a:pt x="1175" y="68"/>
                    <a:pt x="1191" y="69"/>
                    <a:pt x="1213" y="70"/>
                  </a:cubicBezTo>
                  <a:cubicBezTo>
                    <a:pt x="1222" y="70"/>
                    <a:pt x="1226" y="68"/>
                    <a:pt x="1232" y="68"/>
                  </a:cubicBezTo>
                  <a:cubicBezTo>
                    <a:pt x="1248" y="69"/>
                    <a:pt x="1263" y="69"/>
                    <a:pt x="1279" y="69"/>
                  </a:cubicBezTo>
                  <a:cubicBezTo>
                    <a:pt x="1292" y="70"/>
                    <a:pt x="1285" y="73"/>
                    <a:pt x="1300" y="73"/>
                  </a:cubicBezTo>
                  <a:cubicBezTo>
                    <a:pt x="1314" y="74"/>
                    <a:pt x="1349" y="74"/>
                    <a:pt x="1350" y="69"/>
                  </a:cubicBezTo>
                  <a:cubicBezTo>
                    <a:pt x="1350" y="67"/>
                    <a:pt x="1342" y="68"/>
                    <a:pt x="1340" y="67"/>
                  </a:cubicBezTo>
                  <a:cubicBezTo>
                    <a:pt x="1336" y="67"/>
                    <a:pt x="1330" y="67"/>
                    <a:pt x="1324" y="67"/>
                  </a:cubicBezTo>
                  <a:cubicBezTo>
                    <a:pt x="1325" y="61"/>
                    <a:pt x="1350" y="66"/>
                    <a:pt x="1350" y="60"/>
                  </a:cubicBezTo>
                  <a:cubicBezTo>
                    <a:pt x="1350" y="58"/>
                    <a:pt x="1346" y="59"/>
                    <a:pt x="1345" y="57"/>
                  </a:cubicBezTo>
                  <a:cubicBezTo>
                    <a:pt x="1356" y="58"/>
                    <a:pt x="1366" y="58"/>
                    <a:pt x="1376" y="59"/>
                  </a:cubicBezTo>
                  <a:cubicBezTo>
                    <a:pt x="1387" y="58"/>
                    <a:pt x="1391" y="54"/>
                    <a:pt x="1403" y="53"/>
                  </a:cubicBezTo>
                  <a:cubicBezTo>
                    <a:pt x="1399" y="51"/>
                    <a:pt x="1392" y="49"/>
                    <a:pt x="1385" y="48"/>
                  </a:cubicBezTo>
                  <a:cubicBezTo>
                    <a:pt x="1397" y="49"/>
                    <a:pt x="1404" y="51"/>
                    <a:pt x="1402" y="46"/>
                  </a:cubicBezTo>
                  <a:cubicBezTo>
                    <a:pt x="1396" y="46"/>
                    <a:pt x="1391" y="45"/>
                    <a:pt x="1385" y="45"/>
                  </a:cubicBezTo>
                  <a:cubicBezTo>
                    <a:pt x="1394" y="44"/>
                    <a:pt x="1409" y="45"/>
                    <a:pt x="1423" y="45"/>
                  </a:cubicBezTo>
                  <a:cubicBezTo>
                    <a:pt x="1432" y="45"/>
                    <a:pt x="1446" y="48"/>
                    <a:pt x="1454" y="47"/>
                  </a:cubicBezTo>
                  <a:cubicBezTo>
                    <a:pt x="1471" y="46"/>
                    <a:pt x="1483" y="42"/>
                    <a:pt x="1506" y="42"/>
                  </a:cubicBezTo>
                  <a:cubicBezTo>
                    <a:pt x="1527" y="44"/>
                    <a:pt x="1558" y="46"/>
                    <a:pt x="1571" y="45"/>
                  </a:cubicBezTo>
                  <a:cubicBezTo>
                    <a:pt x="1556" y="43"/>
                    <a:pt x="1534" y="40"/>
                    <a:pt x="1528" y="38"/>
                  </a:cubicBezTo>
                  <a:cubicBezTo>
                    <a:pt x="1558" y="38"/>
                    <a:pt x="1585" y="46"/>
                    <a:pt x="1606" y="46"/>
                  </a:cubicBezTo>
                  <a:cubicBezTo>
                    <a:pt x="1610" y="45"/>
                    <a:pt x="1620" y="50"/>
                    <a:pt x="1619" y="46"/>
                  </a:cubicBezTo>
                  <a:cubicBezTo>
                    <a:pt x="1617" y="42"/>
                    <a:pt x="1590" y="39"/>
                    <a:pt x="1582" y="36"/>
                  </a:cubicBezTo>
                  <a:cubicBezTo>
                    <a:pt x="1579" y="35"/>
                    <a:pt x="1579" y="34"/>
                    <a:pt x="1572" y="32"/>
                  </a:cubicBezTo>
                  <a:cubicBezTo>
                    <a:pt x="1569" y="31"/>
                    <a:pt x="1565" y="30"/>
                    <a:pt x="1562" y="29"/>
                  </a:cubicBezTo>
                  <a:cubicBezTo>
                    <a:pt x="1547" y="27"/>
                    <a:pt x="1532" y="26"/>
                    <a:pt x="1517" y="25"/>
                  </a:cubicBezTo>
                  <a:cubicBezTo>
                    <a:pt x="1522" y="25"/>
                    <a:pt x="1523" y="25"/>
                    <a:pt x="1527" y="25"/>
                  </a:cubicBezTo>
                  <a:cubicBezTo>
                    <a:pt x="1515" y="20"/>
                    <a:pt x="1466" y="14"/>
                    <a:pt x="1452" y="12"/>
                  </a:cubicBezTo>
                  <a:cubicBezTo>
                    <a:pt x="1447" y="11"/>
                    <a:pt x="1442" y="11"/>
                    <a:pt x="1436" y="10"/>
                  </a:cubicBezTo>
                  <a:cubicBezTo>
                    <a:pt x="1431" y="10"/>
                    <a:pt x="1427" y="8"/>
                    <a:pt x="1418" y="7"/>
                  </a:cubicBezTo>
                  <a:cubicBezTo>
                    <a:pt x="1410" y="7"/>
                    <a:pt x="1408" y="9"/>
                    <a:pt x="1399" y="8"/>
                  </a:cubicBezTo>
                  <a:cubicBezTo>
                    <a:pt x="1390" y="8"/>
                    <a:pt x="1388" y="5"/>
                    <a:pt x="1377" y="4"/>
                  </a:cubicBezTo>
                  <a:cubicBezTo>
                    <a:pt x="1374" y="5"/>
                    <a:pt x="1371" y="5"/>
                    <a:pt x="1370" y="5"/>
                  </a:cubicBezTo>
                  <a:cubicBezTo>
                    <a:pt x="1347" y="4"/>
                    <a:pt x="1324" y="2"/>
                    <a:pt x="1301" y="0"/>
                  </a:cubicBezTo>
                  <a:cubicBezTo>
                    <a:pt x="1295" y="0"/>
                    <a:pt x="1291" y="0"/>
                    <a:pt x="1287" y="1"/>
                  </a:cubicBezTo>
                  <a:cubicBezTo>
                    <a:pt x="1279" y="2"/>
                    <a:pt x="1286" y="1"/>
                    <a:pt x="1275" y="1"/>
                  </a:cubicBezTo>
                  <a:cubicBezTo>
                    <a:pt x="1258" y="1"/>
                    <a:pt x="1250" y="4"/>
                    <a:pt x="1245" y="7"/>
                  </a:cubicBezTo>
                  <a:cubicBezTo>
                    <a:pt x="1240" y="7"/>
                    <a:pt x="1216" y="3"/>
                    <a:pt x="1205" y="3"/>
                  </a:cubicBezTo>
                  <a:cubicBezTo>
                    <a:pt x="1192" y="3"/>
                    <a:pt x="1200" y="6"/>
                    <a:pt x="1180" y="6"/>
                  </a:cubicBezTo>
                  <a:cubicBezTo>
                    <a:pt x="1180" y="7"/>
                    <a:pt x="1178" y="7"/>
                    <a:pt x="1176" y="7"/>
                  </a:cubicBezTo>
                  <a:cubicBezTo>
                    <a:pt x="1172" y="8"/>
                    <a:pt x="1167" y="7"/>
                    <a:pt x="1162" y="8"/>
                  </a:cubicBezTo>
                  <a:cubicBezTo>
                    <a:pt x="1145" y="7"/>
                    <a:pt x="1106" y="11"/>
                    <a:pt x="1101" y="15"/>
                  </a:cubicBezTo>
                  <a:cubicBezTo>
                    <a:pt x="1105" y="15"/>
                    <a:pt x="1110" y="14"/>
                    <a:pt x="1115" y="14"/>
                  </a:cubicBezTo>
                  <a:close/>
                  <a:moveTo>
                    <a:pt x="976" y="166"/>
                  </a:moveTo>
                  <a:cubicBezTo>
                    <a:pt x="974" y="166"/>
                    <a:pt x="962" y="166"/>
                    <a:pt x="962" y="168"/>
                  </a:cubicBezTo>
                  <a:cubicBezTo>
                    <a:pt x="963" y="168"/>
                    <a:pt x="1008" y="173"/>
                    <a:pt x="1017" y="172"/>
                  </a:cubicBezTo>
                  <a:cubicBezTo>
                    <a:pt x="1024" y="172"/>
                    <a:pt x="1026" y="169"/>
                    <a:pt x="1033" y="168"/>
                  </a:cubicBezTo>
                  <a:cubicBezTo>
                    <a:pt x="1029" y="164"/>
                    <a:pt x="1004" y="156"/>
                    <a:pt x="994" y="157"/>
                  </a:cubicBezTo>
                  <a:cubicBezTo>
                    <a:pt x="982" y="157"/>
                    <a:pt x="984" y="164"/>
                    <a:pt x="976" y="166"/>
                  </a:cubicBezTo>
                  <a:close/>
                  <a:moveTo>
                    <a:pt x="1603" y="57"/>
                  </a:moveTo>
                  <a:cubicBezTo>
                    <a:pt x="1597" y="57"/>
                    <a:pt x="1593" y="55"/>
                    <a:pt x="1588" y="53"/>
                  </a:cubicBezTo>
                  <a:cubicBezTo>
                    <a:pt x="1577" y="54"/>
                    <a:pt x="1553" y="53"/>
                    <a:pt x="1533" y="53"/>
                  </a:cubicBezTo>
                  <a:cubicBezTo>
                    <a:pt x="1531" y="52"/>
                    <a:pt x="1522" y="51"/>
                    <a:pt x="1522" y="54"/>
                  </a:cubicBezTo>
                  <a:cubicBezTo>
                    <a:pt x="1523" y="58"/>
                    <a:pt x="1556" y="61"/>
                    <a:pt x="1567" y="63"/>
                  </a:cubicBezTo>
                  <a:cubicBezTo>
                    <a:pt x="1568" y="70"/>
                    <a:pt x="1562" y="69"/>
                    <a:pt x="1553" y="70"/>
                  </a:cubicBezTo>
                  <a:cubicBezTo>
                    <a:pt x="1541" y="70"/>
                    <a:pt x="1520" y="65"/>
                    <a:pt x="1503" y="64"/>
                  </a:cubicBezTo>
                  <a:cubicBezTo>
                    <a:pt x="1492" y="63"/>
                    <a:pt x="1486" y="65"/>
                    <a:pt x="1475" y="65"/>
                  </a:cubicBezTo>
                  <a:cubicBezTo>
                    <a:pt x="1462" y="64"/>
                    <a:pt x="1441" y="60"/>
                    <a:pt x="1441" y="66"/>
                  </a:cubicBezTo>
                  <a:cubicBezTo>
                    <a:pt x="1443" y="69"/>
                    <a:pt x="1501" y="80"/>
                    <a:pt x="1503" y="80"/>
                  </a:cubicBezTo>
                  <a:cubicBezTo>
                    <a:pt x="1511" y="81"/>
                    <a:pt x="1517" y="82"/>
                    <a:pt x="1524" y="83"/>
                  </a:cubicBezTo>
                  <a:cubicBezTo>
                    <a:pt x="1527" y="84"/>
                    <a:pt x="1529" y="83"/>
                    <a:pt x="1530" y="82"/>
                  </a:cubicBezTo>
                  <a:cubicBezTo>
                    <a:pt x="1538" y="83"/>
                    <a:pt x="1545" y="84"/>
                    <a:pt x="1554" y="85"/>
                  </a:cubicBezTo>
                  <a:cubicBezTo>
                    <a:pt x="1552" y="88"/>
                    <a:pt x="1553" y="88"/>
                    <a:pt x="1547" y="88"/>
                  </a:cubicBezTo>
                  <a:cubicBezTo>
                    <a:pt x="1535" y="87"/>
                    <a:pt x="1524" y="85"/>
                    <a:pt x="1513" y="84"/>
                  </a:cubicBezTo>
                  <a:cubicBezTo>
                    <a:pt x="1509" y="85"/>
                    <a:pt x="1508" y="85"/>
                    <a:pt x="1502" y="84"/>
                  </a:cubicBezTo>
                  <a:cubicBezTo>
                    <a:pt x="1498" y="84"/>
                    <a:pt x="1492" y="83"/>
                    <a:pt x="1487" y="83"/>
                  </a:cubicBezTo>
                  <a:cubicBezTo>
                    <a:pt x="1483" y="82"/>
                    <a:pt x="1471" y="81"/>
                    <a:pt x="1469" y="85"/>
                  </a:cubicBezTo>
                  <a:cubicBezTo>
                    <a:pt x="1481" y="88"/>
                    <a:pt x="1477" y="85"/>
                    <a:pt x="1491" y="87"/>
                  </a:cubicBezTo>
                  <a:cubicBezTo>
                    <a:pt x="1498" y="87"/>
                    <a:pt x="1506" y="91"/>
                    <a:pt x="1516" y="93"/>
                  </a:cubicBezTo>
                  <a:cubicBezTo>
                    <a:pt x="1513" y="96"/>
                    <a:pt x="1510" y="95"/>
                    <a:pt x="1504" y="95"/>
                  </a:cubicBezTo>
                  <a:cubicBezTo>
                    <a:pt x="1513" y="99"/>
                    <a:pt x="1531" y="103"/>
                    <a:pt x="1544" y="105"/>
                  </a:cubicBezTo>
                  <a:cubicBezTo>
                    <a:pt x="1549" y="105"/>
                    <a:pt x="1548" y="106"/>
                    <a:pt x="1552" y="105"/>
                  </a:cubicBezTo>
                  <a:cubicBezTo>
                    <a:pt x="1550" y="105"/>
                    <a:pt x="1548" y="104"/>
                    <a:pt x="1546" y="103"/>
                  </a:cubicBezTo>
                  <a:cubicBezTo>
                    <a:pt x="1548" y="103"/>
                    <a:pt x="1551" y="103"/>
                    <a:pt x="1557" y="104"/>
                  </a:cubicBezTo>
                  <a:cubicBezTo>
                    <a:pt x="1565" y="105"/>
                    <a:pt x="1570" y="107"/>
                    <a:pt x="1576" y="108"/>
                  </a:cubicBezTo>
                  <a:cubicBezTo>
                    <a:pt x="1584" y="108"/>
                    <a:pt x="1587" y="107"/>
                    <a:pt x="1594" y="108"/>
                  </a:cubicBezTo>
                  <a:cubicBezTo>
                    <a:pt x="1600" y="109"/>
                    <a:pt x="1605" y="110"/>
                    <a:pt x="1611" y="111"/>
                  </a:cubicBezTo>
                  <a:cubicBezTo>
                    <a:pt x="1677" y="122"/>
                    <a:pt x="1717" y="143"/>
                    <a:pt x="1739" y="166"/>
                  </a:cubicBezTo>
                  <a:cubicBezTo>
                    <a:pt x="1739" y="167"/>
                    <a:pt x="1739" y="168"/>
                    <a:pt x="1740" y="169"/>
                  </a:cubicBezTo>
                  <a:cubicBezTo>
                    <a:pt x="1745" y="171"/>
                    <a:pt x="1753" y="172"/>
                    <a:pt x="1755" y="176"/>
                  </a:cubicBezTo>
                  <a:cubicBezTo>
                    <a:pt x="1756" y="181"/>
                    <a:pt x="1743" y="178"/>
                    <a:pt x="1745" y="183"/>
                  </a:cubicBezTo>
                  <a:cubicBezTo>
                    <a:pt x="1745" y="188"/>
                    <a:pt x="1751" y="188"/>
                    <a:pt x="1761" y="190"/>
                  </a:cubicBezTo>
                  <a:cubicBezTo>
                    <a:pt x="1769" y="191"/>
                    <a:pt x="1768" y="189"/>
                    <a:pt x="1774" y="189"/>
                  </a:cubicBezTo>
                  <a:cubicBezTo>
                    <a:pt x="1791" y="194"/>
                    <a:pt x="1800" y="205"/>
                    <a:pt x="1817" y="212"/>
                  </a:cubicBezTo>
                  <a:cubicBezTo>
                    <a:pt x="1817" y="213"/>
                    <a:pt x="1817" y="215"/>
                    <a:pt x="1812" y="214"/>
                  </a:cubicBezTo>
                  <a:cubicBezTo>
                    <a:pt x="1799" y="211"/>
                    <a:pt x="1791" y="205"/>
                    <a:pt x="1779" y="203"/>
                  </a:cubicBezTo>
                  <a:cubicBezTo>
                    <a:pt x="1774" y="202"/>
                    <a:pt x="1774" y="201"/>
                    <a:pt x="1769" y="201"/>
                  </a:cubicBezTo>
                  <a:cubicBezTo>
                    <a:pt x="1773" y="208"/>
                    <a:pt x="1812" y="218"/>
                    <a:pt x="1830" y="224"/>
                  </a:cubicBezTo>
                  <a:cubicBezTo>
                    <a:pt x="1827" y="230"/>
                    <a:pt x="1820" y="230"/>
                    <a:pt x="1819" y="237"/>
                  </a:cubicBezTo>
                  <a:cubicBezTo>
                    <a:pt x="1811" y="233"/>
                    <a:pt x="1811" y="234"/>
                    <a:pt x="1803" y="234"/>
                  </a:cubicBezTo>
                  <a:cubicBezTo>
                    <a:pt x="1804" y="234"/>
                    <a:pt x="1804" y="234"/>
                    <a:pt x="1804" y="234"/>
                  </a:cubicBezTo>
                  <a:cubicBezTo>
                    <a:pt x="1793" y="236"/>
                    <a:pt x="1792" y="240"/>
                    <a:pt x="1785" y="243"/>
                  </a:cubicBezTo>
                  <a:cubicBezTo>
                    <a:pt x="1785" y="246"/>
                    <a:pt x="1786" y="247"/>
                    <a:pt x="1786" y="249"/>
                  </a:cubicBezTo>
                  <a:cubicBezTo>
                    <a:pt x="1790" y="249"/>
                    <a:pt x="1793" y="250"/>
                    <a:pt x="1797" y="252"/>
                  </a:cubicBezTo>
                  <a:cubicBezTo>
                    <a:pt x="1796" y="255"/>
                    <a:pt x="1793" y="254"/>
                    <a:pt x="1793" y="257"/>
                  </a:cubicBezTo>
                  <a:cubicBezTo>
                    <a:pt x="1795" y="264"/>
                    <a:pt x="1811" y="269"/>
                    <a:pt x="1815" y="275"/>
                  </a:cubicBezTo>
                  <a:cubicBezTo>
                    <a:pt x="1817" y="278"/>
                    <a:pt x="1820" y="284"/>
                    <a:pt x="1823" y="285"/>
                  </a:cubicBezTo>
                  <a:cubicBezTo>
                    <a:pt x="1833" y="290"/>
                    <a:pt x="1833" y="283"/>
                    <a:pt x="1843" y="290"/>
                  </a:cubicBezTo>
                  <a:cubicBezTo>
                    <a:pt x="1839" y="291"/>
                    <a:pt x="1835" y="290"/>
                    <a:pt x="1836" y="293"/>
                  </a:cubicBezTo>
                  <a:cubicBezTo>
                    <a:pt x="1838" y="302"/>
                    <a:pt x="1860" y="323"/>
                    <a:pt x="1872" y="329"/>
                  </a:cubicBezTo>
                  <a:cubicBezTo>
                    <a:pt x="1874" y="330"/>
                    <a:pt x="1874" y="333"/>
                    <a:pt x="1877" y="336"/>
                  </a:cubicBezTo>
                  <a:cubicBezTo>
                    <a:pt x="1887" y="340"/>
                    <a:pt x="1891" y="340"/>
                    <a:pt x="1897" y="347"/>
                  </a:cubicBezTo>
                  <a:cubicBezTo>
                    <a:pt x="1903" y="348"/>
                    <a:pt x="1911" y="347"/>
                    <a:pt x="1918" y="349"/>
                  </a:cubicBezTo>
                  <a:cubicBezTo>
                    <a:pt x="1931" y="352"/>
                    <a:pt x="1933" y="363"/>
                    <a:pt x="1946" y="367"/>
                  </a:cubicBezTo>
                  <a:cubicBezTo>
                    <a:pt x="1949" y="367"/>
                    <a:pt x="1949" y="366"/>
                    <a:pt x="1955" y="368"/>
                  </a:cubicBezTo>
                  <a:cubicBezTo>
                    <a:pt x="1956" y="370"/>
                    <a:pt x="1959" y="371"/>
                    <a:pt x="1962" y="372"/>
                  </a:cubicBezTo>
                  <a:cubicBezTo>
                    <a:pt x="1975" y="375"/>
                    <a:pt x="1966" y="360"/>
                    <a:pt x="1976" y="360"/>
                  </a:cubicBezTo>
                  <a:cubicBezTo>
                    <a:pt x="1975" y="357"/>
                    <a:pt x="1974" y="350"/>
                    <a:pt x="1973" y="346"/>
                  </a:cubicBezTo>
                  <a:cubicBezTo>
                    <a:pt x="1970" y="337"/>
                    <a:pt x="1993" y="343"/>
                    <a:pt x="1991" y="334"/>
                  </a:cubicBezTo>
                  <a:cubicBezTo>
                    <a:pt x="1989" y="332"/>
                    <a:pt x="1985" y="329"/>
                    <a:pt x="1984" y="327"/>
                  </a:cubicBezTo>
                  <a:cubicBezTo>
                    <a:pt x="1984" y="326"/>
                    <a:pt x="1984" y="326"/>
                    <a:pt x="1986" y="325"/>
                  </a:cubicBezTo>
                  <a:cubicBezTo>
                    <a:pt x="1986" y="324"/>
                    <a:pt x="1985" y="323"/>
                    <a:pt x="1985" y="322"/>
                  </a:cubicBezTo>
                  <a:cubicBezTo>
                    <a:pt x="1982" y="315"/>
                    <a:pt x="2007" y="325"/>
                    <a:pt x="2015" y="323"/>
                  </a:cubicBezTo>
                  <a:cubicBezTo>
                    <a:pt x="2020" y="322"/>
                    <a:pt x="2016" y="320"/>
                    <a:pt x="2022" y="321"/>
                  </a:cubicBezTo>
                  <a:cubicBezTo>
                    <a:pt x="2022" y="323"/>
                    <a:pt x="2023" y="324"/>
                    <a:pt x="2023" y="325"/>
                  </a:cubicBezTo>
                  <a:cubicBezTo>
                    <a:pt x="2026" y="327"/>
                    <a:pt x="2027" y="326"/>
                    <a:pt x="2030" y="328"/>
                  </a:cubicBezTo>
                  <a:cubicBezTo>
                    <a:pt x="2037" y="328"/>
                    <a:pt x="2052" y="334"/>
                    <a:pt x="2058" y="333"/>
                  </a:cubicBezTo>
                  <a:cubicBezTo>
                    <a:pt x="2067" y="332"/>
                    <a:pt x="2047" y="315"/>
                    <a:pt x="2053" y="315"/>
                  </a:cubicBezTo>
                  <a:cubicBezTo>
                    <a:pt x="2058" y="315"/>
                    <a:pt x="2058" y="315"/>
                    <a:pt x="2061" y="315"/>
                  </a:cubicBezTo>
                  <a:cubicBezTo>
                    <a:pt x="2060" y="313"/>
                    <a:pt x="2064" y="315"/>
                    <a:pt x="2067" y="315"/>
                  </a:cubicBezTo>
                  <a:cubicBezTo>
                    <a:pt x="2070" y="316"/>
                    <a:pt x="2072" y="317"/>
                    <a:pt x="2075" y="319"/>
                  </a:cubicBezTo>
                  <a:cubicBezTo>
                    <a:pt x="1985" y="224"/>
                    <a:pt x="1881" y="144"/>
                    <a:pt x="1765" y="82"/>
                  </a:cubicBezTo>
                  <a:cubicBezTo>
                    <a:pt x="1763" y="82"/>
                    <a:pt x="1762" y="82"/>
                    <a:pt x="1762" y="83"/>
                  </a:cubicBezTo>
                  <a:cubicBezTo>
                    <a:pt x="1764" y="84"/>
                    <a:pt x="1765" y="86"/>
                    <a:pt x="1767" y="88"/>
                  </a:cubicBezTo>
                  <a:cubicBezTo>
                    <a:pt x="1765" y="87"/>
                    <a:pt x="1762" y="87"/>
                    <a:pt x="1760" y="85"/>
                  </a:cubicBezTo>
                  <a:cubicBezTo>
                    <a:pt x="1750" y="82"/>
                    <a:pt x="1742" y="79"/>
                    <a:pt x="1734" y="75"/>
                  </a:cubicBezTo>
                  <a:cubicBezTo>
                    <a:pt x="1732" y="75"/>
                    <a:pt x="1732" y="75"/>
                    <a:pt x="1730" y="75"/>
                  </a:cubicBezTo>
                  <a:cubicBezTo>
                    <a:pt x="1730" y="77"/>
                    <a:pt x="1733" y="77"/>
                    <a:pt x="1734" y="79"/>
                  </a:cubicBezTo>
                  <a:cubicBezTo>
                    <a:pt x="1724" y="76"/>
                    <a:pt x="1720" y="71"/>
                    <a:pt x="1710" y="69"/>
                  </a:cubicBezTo>
                  <a:cubicBezTo>
                    <a:pt x="1696" y="65"/>
                    <a:pt x="1687" y="65"/>
                    <a:pt x="1672" y="62"/>
                  </a:cubicBezTo>
                  <a:cubicBezTo>
                    <a:pt x="1652" y="57"/>
                    <a:pt x="1645" y="57"/>
                    <a:pt x="1623" y="54"/>
                  </a:cubicBezTo>
                  <a:cubicBezTo>
                    <a:pt x="1605" y="51"/>
                    <a:pt x="1623" y="61"/>
                    <a:pt x="1603" y="57"/>
                  </a:cubicBezTo>
                  <a:close/>
                  <a:moveTo>
                    <a:pt x="1944" y="1473"/>
                  </a:moveTo>
                  <a:cubicBezTo>
                    <a:pt x="1942" y="1473"/>
                    <a:pt x="1936" y="1481"/>
                    <a:pt x="1935" y="1472"/>
                  </a:cubicBezTo>
                  <a:cubicBezTo>
                    <a:pt x="1931" y="1473"/>
                    <a:pt x="1927" y="1469"/>
                    <a:pt x="1924" y="1467"/>
                  </a:cubicBezTo>
                  <a:cubicBezTo>
                    <a:pt x="1923" y="1468"/>
                    <a:pt x="1922" y="1467"/>
                    <a:pt x="1921" y="1467"/>
                  </a:cubicBezTo>
                  <a:cubicBezTo>
                    <a:pt x="1913" y="1467"/>
                    <a:pt x="1910" y="1475"/>
                    <a:pt x="1909" y="1485"/>
                  </a:cubicBezTo>
                  <a:cubicBezTo>
                    <a:pt x="1908" y="1491"/>
                    <a:pt x="1922" y="1502"/>
                    <a:pt x="1931" y="1502"/>
                  </a:cubicBezTo>
                  <a:cubicBezTo>
                    <a:pt x="1938" y="1501"/>
                    <a:pt x="1947" y="1485"/>
                    <a:pt x="1948" y="1479"/>
                  </a:cubicBezTo>
                  <a:cubicBezTo>
                    <a:pt x="1948" y="1478"/>
                    <a:pt x="1947" y="1473"/>
                    <a:pt x="1944" y="1473"/>
                  </a:cubicBezTo>
                  <a:close/>
                  <a:moveTo>
                    <a:pt x="1808" y="222"/>
                  </a:moveTo>
                  <a:cubicBezTo>
                    <a:pt x="1793" y="216"/>
                    <a:pt x="1787" y="210"/>
                    <a:pt x="1773" y="206"/>
                  </a:cubicBezTo>
                  <a:cubicBezTo>
                    <a:pt x="1768" y="205"/>
                    <a:pt x="1761" y="205"/>
                    <a:pt x="1762" y="208"/>
                  </a:cubicBezTo>
                  <a:cubicBezTo>
                    <a:pt x="1764" y="211"/>
                    <a:pt x="1770" y="218"/>
                    <a:pt x="1775" y="219"/>
                  </a:cubicBezTo>
                  <a:cubicBezTo>
                    <a:pt x="1779" y="219"/>
                    <a:pt x="1783" y="221"/>
                    <a:pt x="1787" y="222"/>
                  </a:cubicBezTo>
                  <a:cubicBezTo>
                    <a:pt x="1797" y="223"/>
                    <a:pt x="1808" y="226"/>
                    <a:pt x="1808" y="222"/>
                  </a:cubicBezTo>
                  <a:close/>
                  <a:moveTo>
                    <a:pt x="912" y="163"/>
                  </a:moveTo>
                  <a:cubicBezTo>
                    <a:pt x="924" y="162"/>
                    <a:pt x="926" y="163"/>
                    <a:pt x="938" y="159"/>
                  </a:cubicBezTo>
                  <a:cubicBezTo>
                    <a:pt x="925" y="156"/>
                    <a:pt x="876" y="156"/>
                    <a:pt x="876" y="148"/>
                  </a:cubicBezTo>
                  <a:cubicBezTo>
                    <a:pt x="877" y="141"/>
                    <a:pt x="862" y="138"/>
                    <a:pt x="863" y="129"/>
                  </a:cubicBezTo>
                  <a:cubicBezTo>
                    <a:pt x="863" y="127"/>
                    <a:pt x="876" y="124"/>
                    <a:pt x="877" y="120"/>
                  </a:cubicBezTo>
                  <a:cubicBezTo>
                    <a:pt x="878" y="116"/>
                    <a:pt x="868" y="116"/>
                    <a:pt x="857" y="118"/>
                  </a:cubicBezTo>
                  <a:cubicBezTo>
                    <a:pt x="847" y="118"/>
                    <a:pt x="839" y="121"/>
                    <a:pt x="838" y="124"/>
                  </a:cubicBezTo>
                  <a:cubicBezTo>
                    <a:pt x="839" y="124"/>
                    <a:pt x="838" y="125"/>
                    <a:pt x="839" y="126"/>
                  </a:cubicBezTo>
                  <a:cubicBezTo>
                    <a:pt x="828" y="129"/>
                    <a:pt x="833" y="126"/>
                    <a:pt x="822" y="128"/>
                  </a:cubicBezTo>
                  <a:cubicBezTo>
                    <a:pt x="818" y="128"/>
                    <a:pt x="811" y="130"/>
                    <a:pt x="811" y="132"/>
                  </a:cubicBezTo>
                  <a:cubicBezTo>
                    <a:pt x="810" y="135"/>
                    <a:pt x="818" y="144"/>
                    <a:pt x="822" y="146"/>
                  </a:cubicBezTo>
                  <a:cubicBezTo>
                    <a:pt x="819" y="148"/>
                    <a:pt x="818" y="149"/>
                    <a:pt x="813" y="149"/>
                  </a:cubicBezTo>
                  <a:cubicBezTo>
                    <a:pt x="802" y="150"/>
                    <a:pt x="808" y="144"/>
                    <a:pt x="805" y="142"/>
                  </a:cubicBezTo>
                  <a:cubicBezTo>
                    <a:pt x="802" y="139"/>
                    <a:pt x="795" y="138"/>
                    <a:pt x="787" y="138"/>
                  </a:cubicBezTo>
                  <a:cubicBezTo>
                    <a:pt x="783" y="138"/>
                    <a:pt x="778" y="139"/>
                    <a:pt x="774" y="140"/>
                  </a:cubicBezTo>
                  <a:cubicBezTo>
                    <a:pt x="776" y="142"/>
                    <a:pt x="776" y="141"/>
                    <a:pt x="776" y="144"/>
                  </a:cubicBezTo>
                  <a:cubicBezTo>
                    <a:pt x="770" y="146"/>
                    <a:pt x="765" y="147"/>
                    <a:pt x="758" y="148"/>
                  </a:cubicBezTo>
                  <a:cubicBezTo>
                    <a:pt x="755" y="144"/>
                    <a:pt x="750" y="142"/>
                    <a:pt x="734" y="145"/>
                  </a:cubicBezTo>
                  <a:cubicBezTo>
                    <a:pt x="726" y="147"/>
                    <a:pt x="721" y="151"/>
                    <a:pt x="716" y="152"/>
                  </a:cubicBezTo>
                  <a:cubicBezTo>
                    <a:pt x="714" y="151"/>
                    <a:pt x="716" y="145"/>
                    <a:pt x="708" y="146"/>
                  </a:cubicBezTo>
                  <a:cubicBezTo>
                    <a:pt x="688" y="150"/>
                    <a:pt x="638" y="168"/>
                    <a:pt x="634" y="179"/>
                  </a:cubicBezTo>
                  <a:cubicBezTo>
                    <a:pt x="634" y="181"/>
                    <a:pt x="643" y="181"/>
                    <a:pt x="649" y="180"/>
                  </a:cubicBezTo>
                  <a:cubicBezTo>
                    <a:pt x="656" y="178"/>
                    <a:pt x="660" y="178"/>
                    <a:pt x="668" y="177"/>
                  </a:cubicBezTo>
                  <a:cubicBezTo>
                    <a:pt x="662" y="180"/>
                    <a:pt x="646" y="181"/>
                    <a:pt x="645" y="186"/>
                  </a:cubicBezTo>
                  <a:cubicBezTo>
                    <a:pt x="643" y="192"/>
                    <a:pt x="673" y="184"/>
                    <a:pt x="686" y="182"/>
                  </a:cubicBezTo>
                  <a:cubicBezTo>
                    <a:pt x="696" y="180"/>
                    <a:pt x="706" y="178"/>
                    <a:pt x="716" y="177"/>
                  </a:cubicBezTo>
                  <a:cubicBezTo>
                    <a:pt x="722" y="176"/>
                    <a:pt x="726" y="177"/>
                    <a:pt x="730" y="177"/>
                  </a:cubicBezTo>
                  <a:cubicBezTo>
                    <a:pt x="723" y="179"/>
                    <a:pt x="720" y="179"/>
                    <a:pt x="711" y="180"/>
                  </a:cubicBezTo>
                  <a:cubicBezTo>
                    <a:pt x="687" y="185"/>
                    <a:pt x="670" y="189"/>
                    <a:pt x="655" y="196"/>
                  </a:cubicBezTo>
                  <a:cubicBezTo>
                    <a:pt x="660" y="198"/>
                    <a:pt x="667" y="201"/>
                    <a:pt x="679" y="199"/>
                  </a:cubicBezTo>
                  <a:cubicBezTo>
                    <a:pt x="687" y="198"/>
                    <a:pt x="705" y="194"/>
                    <a:pt x="711" y="195"/>
                  </a:cubicBezTo>
                  <a:cubicBezTo>
                    <a:pt x="717" y="196"/>
                    <a:pt x="709" y="201"/>
                    <a:pt x="720" y="200"/>
                  </a:cubicBezTo>
                  <a:cubicBezTo>
                    <a:pt x="737" y="197"/>
                    <a:pt x="754" y="194"/>
                    <a:pt x="773" y="192"/>
                  </a:cubicBezTo>
                  <a:cubicBezTo>
                    <a:pt x="786" y="186"/>
                    <a:pt x="800" y="187"/>
                    <a:pt x="817" y="182"/>
                  </a:cubicBezTo>
                  <a:cubicBezTo>
                    <a:pt x="826" y="179"/>
                    <a:pt x="822" y="176"/>
                    <a:pt x="833" y="175"/>
                  </a:cubicBezTo>
                  <a:cubicBezTo>
                    <a:pt x="851" y="173"/>
                    <a:pt x="858" y="180"/>
                    <a:pt x="883" y="178"/>
                  </a:cubicBezTo>
                  <a:cubicBezTo>
                    <a:pt x="898" y="177"/>
                    <a:pt x="912" y="175"/>
                    <a:pt x="919" y="170"/>
                  </a:cubicBezTo>
                  <a:cubicBezTo>
                    <a:pt x="917" y="169"/>
                    <a:pt x="914" y="170"/>
                    <a:pt x="913" y="167"/>
                  </a:cubicBezTo>
                  <a:cubicBezTo>
                    <a:pt x="911" y="168"/>
                    <a:pt x="904" y="168"/>
                    <a:pt x="904" y="166"/>
                  </a:cubicBezTo>
                  <a:cubicBezTo>
                    <a:pt x="904" y="164"/>
                    <a:pt x="907" y="164"/>
                    <a:pt x="912" y="163"/>
                  </a:cubicBezTo>
                  <a:close/>
                  <a:moveTo>
                    <a:pt x="1807" y="544"/>
                  </a:moveTo>
                  <a:cubicBezTo>
                    <a:pt x="1807" y="545"/>
                    <a:pt x="1810" y="544"/>
                    <a:pt x="1811" y="544"/>
                  </a:cubicBezTo>
                  <a:cubicBezTo>
                    <a:pt x="1818" y="545"/>
                    <a:pt x="1822" y="539"/>
                    <a:pt x="1827" y="533"/>
                  </a:cubicBezTo>
                  <a:cubicBezTo>
                    <a:pt x="1832" y="538"/>
                    <a:pt x="1830" y="547"/>
                    <a:pt x="1834" y="547"/>
                  </a:cubicBezTo>
                  <a:cubicBezTo>
                    <a:pt x="1836" y="548"/>
                    <a:pt x="1838" y="548"/>
                    <a:pt x="1839" y="549"/>
                  </a:cubicBezTo>
                  <a:cubicBezTo>
                    <a:pt x="1840" y="550"/>
                    <a:pt x="1841" y="555"/>
                    <a:pt x="1845" y="555"/>
                  </a:cubicBezTo>
                  <a:cubicBezTo>
                    <a:pt x="1851" y="556"/>
                    <a:pt x="1854" y="550"/>
                    <a:pt x="1854" y="545"/>
                  </a:cubicBezTo>
                  <a:cubicBezTo>
                    <a:pt x="1854" y="540"/>
                    <a:pt x="1849" y="540"/>
                    <a:pt x="1848" y="534"/>
                  </a:cubicBezTo>
                  <a:cubicBezTo>
                    <a:pt x="1845" y="536"/>
                    <a:pt x="1847" y="537"/>
                    <a:pt x="1841" y="536"/>
                  </a:cubicBezTo>
                  <a:cubicBezTo>
                    <a:pt x="1841" y="533"/>
                    <a:pt x="1836" y="530"/>
                    <a:pt x="1836" y="528"/>
                  </a:cubicBezTo>
                  <a:cubicBezTo>
                    <a:pt x="1836" y="526"/>
                    <a:pt x="1841" y="526"/>
                    <a:pt x="1841" y="522"/>
                  </a:cubicBezTo>
                  <a:cubicBezTo>
                    <a:pt x="1839" y="521"/>
                    <a:pt x="1836" y="522"/>
                    <a:pt x="1834" y="522"/>
                  </a:cubicBezTo>
                  <a:cubicBezTo>
                    <a:pt x="1833" y="515"/>
                    <a:pt x="1834" y="511"/>
                    <a:pt x="1833" y="507"/>
                  </a:cubicBezTo>
                  <a:cubicBezTo>
                    <a:pt x="1830" y="508"/>
                    <a:pt x="1823" y="507"/>
                    <a:pt x="1816" y="504"/>
                  </a:cubicBezTo>
                  <a:cubicBezTo>
                    <a:pt x="1814" y="505"/>
                    <a:pt x="1811" y="505"/>
                    <a:pt x="1809" y="505"/>
                  </a:cubicBezTo>
                  <a:cubicBezTo>
                    <a:pt x="1808" y="505"/>
                    <a:pt x="1808" y="504"/>
                    <a:pt x="1808" y="503"/>
                  </a:cubicBezTo>
                  <a:cubicBezTo>
                    <a:pt x="1805" y="503"/>
                    <a:pt x="1801" y="502"/>
                    <a:pt x="1797" y="502"/>
                  </a:cubicBezTo>
                  <a:cubicBezTo>
                    <a:pt x="1797" y="500"/>
                    <a:pt x="1797" y="499"/>
                    <a:pt x="1797" y="497"/>
                  </a:cubicBezTo>
                  <a:cubicBezTo>
                    <a:pt x="1798" y="497"/>
                    <a:pt x="1799" y="496"/>
                    <a:pt x="1800" y="495"/>
                  </a:cubicBezTo>
                  <a:cubicBezTo>
                    <a:pt x="1797" y="494"/>
                    <a:pt x="1793" y="492"/>
                    <a:pt x="1790" y="492"/>
                  </a:cubicBezTo>
                  <a:cubicBezTo>
                    <a:pt x="1786" y="491"/>
                    <a:pt x="1786" y="494"/>
                    <a:pt x="1781" y="495"/>
                  </a:cubicBezTo>
                  <a:cubicBezTo>
                    <a:pt x="1781" y="493"/>
                    <a:pt x="1780" y="492"/>
                    <a:pt x="1780" y="490"/>
                  </a:cubicBezTo>
                  <a:cubicBezTo>
                    <a:pt x="1783" y="483"/>
                    <a:pt x="1795" y="479"/>
                    <a:pt x="1794" y="469"/>
                  </a:cubicBezTo>
                  <a:cubicBezTo>
                    <a:pt x="1794" y="467"/>
                    <a:pt x="1791" y="464"/>
                    <a:pt x="1789" y="464"/>
                  </a:cubicBezTo>
                  <a:cubicBezTo>
                    <a:pt x="1779" y="462"/>
                    <a:pt x="1777" y="469"/>
                    <a:pt x="1772" y="475"/>
                  </a:cubicBezTo>
                  <a:cubicBezTo>
                    <a:pt x="1765" y="485"/>
                    <a:pt x="1760" y="505"/>
                    <a:pt x="1743" y="510"/>
                  </a:cubicBezTo>
                  <a:cubicBezTo>
                    <a:pt x="1744" y="511"/>
                    <a:pt x="1747" y="513"/>
                    <a:pt x="1748" y="513"/>
                  </a:cubicBezTo>
                  <a:cubicBezTo>
                    <a:pt x="1749" y="514"/>
                    <a:pt x="1749" y="515"/>
                    <a:pt x="1749" y="516"/>
                  </a:cubicBezTo>
                  <a:cubicBezTo>
                    <a:pt x="1749" y="516"/>
                    <a:pt x="1738" y="522"/>
                    <a:pt x="1738" y="524"/>
                  </a:cubicBezTo>
                  <a:cubicBezTo>
                    <a:pt x="1738" y="525"/>
                    <a:pt x="1742" y="529"/>
                    <a:pt x="1745" y="529"/>
                  </a:cubicBezTo>
                  <a:cubicBezTo>
                    <a:pt x="1752" y="531"/>
                    <a:pt x="1755" y="528"/>
                    <a:pt x="1764" y="529"/>
                  </a:cubicBezTo>
                  <a:cubicBezTo>
                    <a:pt x="1772" y="529"/>
                    <a:pt x="1775" y="533"/>
                    <a:pt x="1783" y="534"/>
                  </a:cubicBezTo>
                  <a:cubicBezTo>
                    <a:pt x="1787" y="534"/>
                    <a:pt x="1791" y="534"/>
                    <a:pt x="1795" y="533"/>
                  </a:cubicBezTo>
                  <a:cubicBezTo>
                    <a:pt x="1800" y="538"/>
                    <a:pt x="1807" y="536"/>
                    <a:pt x="1813" y="537"/>
                  </a:cubicBezTo>
                  <a:cubicBezTo>
                    <a:pt x="1812" y="540"/>
                    <a:pt x="1807" y="539"/>
                    <a:pt x="1807" y="544"/>
                  </a:cubicBezTo>
                  <a:close/>
                  <a:moveTo>
                    <a:pt x="893" y="79"/>
                  </a:moveTo>
                  <a:cubicBezTo>
                    <a:pt x="891" y="79"/>
                    <a:pt x="888" y="79"/>
                    <a:pt x="886" y="80"/>
                  </a:cubicBezTo>
                  <a:cubicBezTo>
                    <a:pt x="887" y="80"/>
                    <a:pt x="887" y="81"/>
                    <a:pt x="887" y="82"/>
                  </a:cubicBezTo>
                  <a:cubicBezTo>
                    <a:pt x="888" y="82"/>
                    <a:pt x="887" y="82"/>
                    <a:pt x="887" y="82"/>
                  </a:cubicBezTo>
                  <a:cubicBezTo>
                    <a:pt x="886" y="84"/>
                    <a:pt x="886" y="84"/>
                    <a:pt x="886" y="86"/>
                  </a:cubicBezTo>
                  <a:cubicBezTo>
                    <a:pt x="891" y="87"/>
                    <a:pt x="894" y="87"/>
                    <a:pt x="900" y="86"/>
                  </a:cubicBezTo>
                  <a:cubicBezTo>
                    <a:pt x="902" y="86"/>
                    <a:pt x="901" y="87"/>
                    <a:pt x="902" y="88"/>
                  </a:cubicBezTo>
                  <a:cubicBezTo>
                    <a:pt x="904" y="87"/>
                    <a:pt x="908" y="87"/>
                    <a:pt x="911" y="87"/>
                  </a:cubicBezTo>
                  <a:cubicBezTo>
                    <a:pt x="910" y="89"/>
                    <a:pt x="913" y="90"/>
                    <a:pt x="918" y="89"/>
                  </a:cubicBezTo>
                  <a:cubicBezTo>
                    <a:pt x="930" y="88"/>
                    <a:pt x="951" y="84"/>
                    <a:pt x="962" y="83"/>
                  </a:cubicBezTo>
                  <a:cubicBezTo>
                    <a:pt x="964" y="83"/>
                    <a:pt x="967" y="83"/>
                    <a:pt x="969" y="83"/>
                  </a:cubicBezTo>
                  <a:cubicBezTo>
                    <a:pt x="966" y="84"/>
                    <a:pt x="955" y="85"/>
                    <a:pt x="954" y="87"/>
                  </a:cubicBezTo>
                  <a:cubicBezTo>
                    <a:pt x="953" y="88"/>
                    <a:pt x="954" y="89"/>
                    <a:pt x="953" y="90"/>
                  </a:cubicBezTo>
                  <a:cubicBezTo>
                    <a:pt x="951" y="90"/>
                    <a:pt x="949" y="91"/>
                    <a:pt x="949" y="92"/>
                  </a:cubicBezTo>
                  <a:cubicBezTo>
                    <a:pt x="949" y="95"/>
                    <a:pt x="965" y="92"/>
                    <a:pt x="968" y="92"/>
                  </a:cubicBezTo>
                  <a:cubicBezTo>
                    <a:pt x="970" y="91"/>
                    <a:pt x="983" y="90"/>
                    <a:pt x="993" y="89"/>
                  </a:cubicBezTo>
                  <a:cubicBezTo>
                    <a:pt x="991" y="83"/>
                    <a:pt x="999" y="79"/>
                    <a:pt x="999" y="75"/>
                  </a:cubicBezTo>
                  <a:cubicBezTo>
                    <a:pt x="1000" y="70"/>
                    <a:pt x="999" y="70"/>
                    <a:pt x="988" y="70"/>
                  </a:cubicBezTo>
                  <a:cubicBezTo>
                    <a:pt x="983" y="71"/>
                    <a:pt x="980" y="72"/>
                    <a:pt x="975" y="73"/>
                  </a:cubicBezTo>
                  <a:cubicBezTo>
                    <a:pt x="964" y="73"/>
                    <a:pt x="958" y="72"/>
                    <a:pt x="948" y="73"/>
                  </a:cubicBezTo>
                  <a:cubicBezTo>
                    <a:pt x="945" y="73"/>
                    <a:pt x="942" y="73"/>
                    <a:pt x="938" y="74"/>
                  </a:cubicBezTo>
                  <a:cubicBezTo>
                    <a:pt x="941" y="78"/>
                    <a:pt x="948" y="76"/>
                    <a:pt x="958" y="75"/>
                  </a:cubicBezTo>
                  <a:cubicBezTo>
                    <a:pt x="958" y="78"/>
                    <a:pt x="958" y="78"/>
                    <a:pt x="958" y="80"/>
                  </a:cubicBezTo>
                  <a:cubicBezTo>
                    <a:pt x="942" y="82"/>
                    <a:pt x="939" y="77"/>
                    <a:pt x="925" y="78"/>
                  </a:cubicBezTo>
                  <a:cubicBezTo>
                    <a:pt x="925" y="80"/>
                    <a:pt x="924" y="80"/>
                    <a:pt x="925" y="81"/>
                  </a:cubicBezTo>
                  <a:cubicBezTo>
                    <a:pt x="927" y="82"/>
                    <a:pt x="932" y="83"/>
                    <a:pt x="936" y="83"/>
                  </a:cubicBezTo>
                  <a:cubicBezTo>
                    <a:pt x="917" y="86"/>
                    <a:pt x="910" y="77"/>
                    <a:pt x="893" y="79"/>
                  </a:cubicBezTo>
                  <a:close/>
                  <a:moveTo>
                    <a:pt x="1063" y="36"/>
                  </a:moveTo>
                  <a:cubicBezTo>
                    <a:pt x="1060" y="38"/>
                    <a:pt x="1055" y="38"/>
                    <a:pt x="1049" y="39"/>
                  </a:cubicBezTo>
                  <a:cubicBezTo>
                    <a:pt x="1049" y="40"/>
                    <a:pt x="1049" y="40"/>
                    <a:pt x="1054" y="40"/>
                  </a:cubicBezTo>
                  <a:cubicBezTo>
                    <a:pt x="1058" y="39"/>
                    <a:pt x="1060" y="39"/>
                    <a:pt x="1067" y="38"/>
                  </a:cubicBezTo>
                  <a:cubicBezTo>
                    <a:pt x="1068" y="40"/>
                    <a:pt x="1069" y="41"/>
                    <a:pt x="1075" y="40"/>
                  </a:cubicBezTo>
                  <a:cubicBezTo>
                    <a:pt x="1082" y="40"/>
                    <a:pt x="1084" y="38"/>
                    <a:pt x="1094" y="38"/>
                  </a:cubicBezTo>
                  <a:cubicBezTo>
                    <a:pt x="1103" y="38"/>
                    <a:pt x="1109" y="37"/>
                    <a:pt x="1119" y="38"/>
                  </a:cubicBezTo>
                  <a:cubicBezTo>
                    <a:pt x="1110" y="39"/>
                    <a:pt x="1072" y="39"/>
                    <a:pt x="1072" y="43"/>
                  </a:cubicBezTo>
                  <a:cubicBezTo>
                    <a:pt x="1072" y="47"/>
                    <a:pt x="1088" y="47"/>
                    <a:pt x="1099" y="46"/>
                  </a:cubicBezTo>
                  <a:cubicBezTo>
                    <a:pt x="1097" y="47"/>
                    <a:pt x="1096" y="47"/>
                    <a:pt x="1091" y="48"/>
                  </a:cubicBezTo>
                  <a:cubicBezTo>
                    <a:pt x="1093" y="51"/>
                    <a:pt x="1105" y="50"/>
                    <a:pt x="1116" y="50"/>
                  </a:cubicBezTo>
                  <a:cubicBezTo>
                    <a:pt x="1125" y="50"/>
                    <a:pt x="1131" y="50"/>
                    <a:pt x="1131" y="46"/>
                  </a:cubicBezTo>
                  <a:cubicBezTo>
                    <a:pt x="1136" y="47"/>
                    <a:pt x="1147" y="49"/>
                    <a:pt x="1153" y="49"/>
                  </a:cubicBezTo>
                  <a:cubicBezTo>
                    <a:pt x="1153" y="48"/>
                    <a:pt x="1153" y="47"/>
                    <a:pt x="1153" y="46"/>
                  </a:cubicBezTo>
                  <a:cubicBezTo>
                    <a:pt x="1156" y="46"/>
                    <a:pt x="1161" y="46"/>
                    <a:pt x="1164" y="46"/>
                  </a:cubicBezTo>
                  <a:cubicBezTo>
                    <a:pt x="1162" y="45"/>
                    <a:pt x="1160" y="45"/>
                    <a:pt x="1156" y="43"/>
                  </a:cubicBezTo>
                  <a:cubicBezTo>
                    <a:pt x="1159" y="42"/>
                    <a:pt x="1161" y="41"/>
                    <a:pt x="1164" y="40"/>
                  </a:cubicBezTo>
                  <a:cubicBezTo>
                    <a:pt x="1166" y="43"/>
                    <a:pt x="1166" y="44"/>
                    <a:pt x="1174" y="44"/>
                  </a:cubicBezTo>
                  <a:cubicBezTo>
                    <a:pt x="1182" y="44"/>
                    <a:pt x="1190" y="38"/>
                    <a:pt x="1203" y="38"/>
                  </a:cubicBezTo>
                  <a:cubicBezTo>
                    <a:pt x="1207" y="38"/>
                    <a:pt x="1215" y="39"/>
                    <a:pt x="1217" y="38"/>
                  </a:cubicBezTo>
                  <a:cubicBezTo>
                    <a:pt x="1219" y="37"/>
                    <a:pt x="1218" y="37"/>
                    <a:pt x="1218" y="35"/>
                  </a:cubicBezTo>
                  <a:cubicBezTo>
                    <a:pt x="1209" y="35"/>
                    <a:pt x="1194" y="33"/>
                    <a:pt x="1188" y="33"/>
                  </a:cubicBezTo>
                  <a:cubicBezTo>
                    <a:pt x="1186" y="33"/>
                    <a:pt x="1177" y="35"/>
                    <a:pt x="1177" y="33"/>
                  </a:cubicBezTo>
                  <a:cubicBezTo>
                    <a:pt x="1177" y="31"/>
                    <a:pt x="1181" y="32"/>
                    <a:pt x="1181" y="30"/>
                  </a:cubicBezTo>
                  <a:cubicBezTo>
                    <a:pt x="1181" y="29"/>
                    <a:pt x="1174" y="30"/>
                    <a:pt x="1174" y="28"/>
                  </a:cubicBezTo>
                  <a:cubicBezTo>
                    <a:pt x="1174" y="25"/>
                    <a:pt x="1175" y="25"/>
                    <a:pt x="1166" y="25"/>
                  </a:cubicBezTo>
                  <a:cubicBezTo>
                    <a:pt x="1164" y="25"/>
                    <a:pt x="1162" y="25"/>
                    <a:pt x="1160" y="25"/>
                  </a:cubicBezTo>
                  <a:cubicBezTo>
                    <a:pt x="1161" y="26"/>
                    <a:pt x="1162" y="27"/>
                    <a:pt x="1163" y="26"/>
                  </a:cubicBezTo>
                  <a:cubicBezTo>
                    <a:pt x="1163" y="28"/>
                    <a:pt x="1163" y="27"/>
                    <a:pt x="1163" y="29"/>
                  </a:cubicBezTo>
                  <a:cubicBezTo>
                    <a:pt x="1161" y="29"/>
                    <a:pt x="1158" y="29"/>
                    <a:pt x="1156" y="29"/>
                  </a:cubicBezTo>
                  <a:cubicBezTo>
                    <a:pt x="1150" y="27"/>
                    <a:pt x="1154" y="25"/>
                    <a:pt x="1145" y="24"/>
                  </a:cubicBezTo>
                  <a:cubicBezTo>
                    <a:pt x="1135" y="24"/>
                    <a:pt x="1129" y="25"/>
                    <a:pt x="1120" y="25"/>
                  </a:cubicBezTo>
                  <a:cubicBezTo>
                    <a:pt x="1111" y="24"/>
                    <a:pt x="1113" y="20"/>
                    <a:pt x="1101" y="18"/>
                  </a:cubicBezTo>
                  <a:cubicBezTo>
                    <a:pt x="1090" y="18"/>
                    <a:pt x="1078" y="18"/>
                    <a:pt x="1063" y="18"/>
                  </a:cubicBezTo>
                  <a:cubicBezTo>
                    <a:pt x="1063" y="22"/>
                    <a:pt x="1073" y="20"/>
                    <a:pt x="1081" y="21"/>
                  </a:cubicBezTo>
                  <a:cubicBezTo>
                    <a:pt x="1078" y="20"/>
                    <a:pt x="1074" y="21"/>
                    <a:pt x="1070" y="21"/>
                  </a:cubicBezTo>
                  <a:cubicBezTo>
                    <a:pt x="1059" y="21"/>
                    <a:pt x="1054" y="22"/>
                    <a:pt x="1047" y="24"/>
                  </a:cubicBezTo>
                  <a:cubicBezTo>
                    <a:pt x="1047" y="24"/>
                    <a:pt x="1053" y="26"/>
                    <a:pt x="1055" y="26"/>
                  </a:cubicBezTo>
                  <a:cubicBezTo>
                    <a:pt x="1058" y="26"/>
                    <a:pt x="1065" y="25"/>
                    <a:pt x="1072" y="25"/>
                  </a:cubicBezTo>
                  <a:cubicBezTo>
                    <a:pt x="1070" y="26"/>
                    <a:pt x="1068" y="27"/>
                    <a:pt x="1065" y="27"/>
                  </a:cubicBezTo>
                  <a:cubicBezTo>
                    <a:pt x="1061" y="27"/>
                    <a:pt x="1058" y="26"/>
                    <a:pt x="1049" y="27"/>
                  </a:cubicBezTo>
                  <a:cubicBezTo>
                    <a:pt x="1044" y="27"/>
                    <a:pt x="1035" y="26"/>
                    <a:pt x="1035" y="29"/>
                  </a:cubicBezTo>
                  <a:cubicBezTo>
                    <a:pt x="1035" y="32"/>
                    <a:pt x="1053" y="31"/>
                    <a:pt x="1061" y="31"/>
                  </a:cubicBezTo>
                  <a:cubicBezTo>
                    <a:pt x="1061" y="31"/>
                    <a:pt x="1058" y="33"/>
                    <a:pt x="1055" y="33"/>
                  </a:cubicBezTo>
                  <a:cubicBezTo>
                    <a:pt x="1050" y="33"/>
                    <a:pt x="1040" y="32"/>
                    <a:pt x="1037" y="32"/>
                  </a:cubicBezTo>
                  <a:cubicBezTo>
                    <a:pt x="1035" y="32"/>
                    <a:pt x="1031" y="32"/>
                    <a:pt x="1028" y="33"/>
                  </a:cubicBezTo>
                  <a:cubicBezTo>
                    <a:pt x="1031" y="40"/>
                    <a:pt x="1042" y="37"/>
                    <a:pt x="1063" y="36"/>
                  </a:cubicBezTo>
                  <a:close/>
                  <a:moveTo>
                    <a:pt x="987" y="33"/>
                  </a:moveTo>
                  <a:cubicBezTo>
                    <a:pt x="990" y="32"/>
                    <a:pt x="994" y="32"/>
                    <a:pt x="997" y="32"/>
                  </a:cubicBezTo>
                  <a:cubicBezTo>
                    <a:pt x="997" y="30"/>
                    <a:pt x="997" y="30"/>
                    <a:pt x="997" y="28"/>
                  </a:cubicBezTo>
                  <a:cubicBezTo>
                    <a:pt x="994" y="29"/>
                    <a:pt x="985" y="29"/>
                    <a:pt x="977" y="30"/>
                  </a:cubicBezTo>
                  <a:cubicBezTo>
                    <a:pt x="976" y="33"/>
                    <a:pt x="983" y="32"/>
                    <a:pt x="987" y="33"/>
                  </a:cubicBezTo>
                  <a:close/>
                  <a:moveTo>
                    <a:pt x="995" y="47"/>
                  </a:moveTo>
                  <a:cubicBezTo>
                    <a:pt x="994" y="53"/>
                    <a:pt x="1007" y="51"/>
                    <a:pt x="1014" y="53"/>
                  </a:cubicBezTo>
                  <a:cubicBezTo>
                    <a:pt x="1012" y="53"/>
                    <a:pt x="1008" y="54"/>
                    <a:pt x="1008" y="55"/>
                  </a:cubicBezTo>
                  <a:cubicBezTo>
                    <a:pt x="1007" y="59"/>
                    <a:pt x="1028" y="56"/>
                    <a:pt x="1050" y="53"/>
                  </a:cubicBezTo>
                  <a:cubicBezTo>
                    <a:pt x="1048" y="50"/>
                    <a:pt x="1050" y="50"/>
                    <a:pt x="1051" y="48"/>
                  </a:cubicBezTo>
                  <a:cubicBezTo>
                    <a:pt x="1051" y="42"/>
                    <a:pt x="1030" y="50"/>
                    <a:pt x="1030" y="45"/>
                  </a:cubicBezTo>
                  <a:cubicBezTo>
                    <a:pt x="1023" y="46"/>
                    <a:pt x="1011" y="45"/>
                    <a:pt x="1009" y="43"/>
                  </a:cubicBezTo>
                  <a:cubicBezTo>
                    <a:pt x="1003" y="44"/>
                    <a:pt x="995" y="44"/>
                    <a:pt x="995" y="47"/>
                  </a:cubicBezTo>
                  <a:close/>
                  <a:moveTo>
                    <a:pt x="883" y="57"/>
                  </a:moveTo>
                  <a:cubicBezTo>
                    <a:pt x="881" y="57"/>
                    <a:pt x="880" y="59"/>
                    <a:pt x="878" y="59"/>
                  </a:cubicBezTo>
                  <a:cubicBezTo>
                    <a:pt x="883" y="60"/>
                    <a:pt x="886" y="58"/>
                    <a:pt x="898" y="57"/>
                  </a:cubicBezTo>
                  <a:cubicBezTo>
                    <a:pt x="897" y="57"/>
                    <a:pt x="897" y="59"/>
                    <a:pt x="898" y="59"/>
                  </a:cubicBezTo>
                  <a:cubicBezTo>
                    <a:pt x="890" y="61"/>
                    <a:pt x="886" y="61"/>
                    <a:pt x="880" y="64"/>
                  </a:cubicBezTo>
                  <a:cubicBezTo>
                    <a:pt x="885" y="65"/>
                    <a:pt x="887" y="64"/>
                    <a:pt x="896" y="63"/>
                  </a:cubicBezTo>
                  <a:cubicBezTo>
                    <a:pt x="904" y="62"/>
                    <a:pt x="911" y="60"/>
                    <a:pt x="915" y="62"/>
                  </a:cubicBezTo>
                  <a:cubicBezTo>
                    <a:pt x="926" y="61"/>
                    <a:pt x="932" y="61"/>
                    <a:pt x="942" y="60"/>
                  </a:cubicBezTo>
                  <a:cubicBezTo>
                    <a:pt x="956" y="59"/>
                    <a:pt x="954" y="63"/>
                    <a:pt x="969" y="63"/>
                  </a:cubicBezTo>
                  <a:cubicBezTo>
                    <a:pt x="973" y="62"/>
                    <a:pt x="979" y="62"/>
                    <a:pt x="980" y="59"/>
                  </a:cubicBezTo>
                  <a:cubicBezTo>
                    <a:pt x="980" y="56"/>
                    <a:pt x="968" y="56"/>
                    <a:pt x="964" y="55"/>
                  </a:cubicBezTo>
                  <a:cubicBezTo>
                    <a:pt x="966" y="55"/>
                    <a:pt x="967" y="53"/>
                    <a:pt x="969" y="53"/>
                  </a:cubicBezTo>
                  <a:cubicBezTo>
                    <a:pt x="966" y="52"/>
                    <a:pt x="960" y="49"/>
                    <a:pt x="952" y="50"/>
                  </a:cubicBezTo>
                  <a:cubicBezTo>
                    <a:pt x="948" y="50"/>
                    <a:pt x="946" y="52"/>
                    <a:pt x="943" y="52"/>
                  </a:cubicBezTo>
                  <a:cubicBezTo>
                    <a:pt x="936" y="53"/>
                    <a:pt x="938" y="49"/>
                    <a:pt x="926" y="49"/>
                  </a:cubicBezTo>
                  <a:cubicBezTo>
                    <a:pt x="921" y="50"/>
                    <a:pt x="919" y="51"/>
                    <a:pt x="914" y="52"/>
                  </a:cubicBezTo>
                  <a:cubicBezTo>
                    <a:pt x="907" y="52"/>
                    <a:pt x="904" y="51"/>
                    <a:pt x="892" y="51"/>
                  </a:cubicBezTo>
                  <a:cubicBezTo>
                    <a:pt x="885" y="53"/>
                    <a:pt x="881" y="54"/>
                    <a:pt x="873" y="55"/>
                  </a:cubicBezTo>
                  <a:cubicBezTo>
                    <a:pt x="873" y="59"/>
                    <a:pt x="875" y="57"/>
                    <a:pt x="883" y="57"/>
                  </a:cubicBezTo>
                  <a:close/>
                  <a:moveTo>
                    <a:pt x="879" y="75"/>
                  </a:moveTo>
                  <a:cubicBezTo>
                    <a:pt x="883" y="74"/>
                    <a:pt x="887" y="73"/>
                    <a:pt x="888" y="71"/>
                  </a:cubicBezTo>
                  <a:cubicBezTo>
                    <a:pt x="876" y="71"/>
                    <a:pt x="876" y="67"/>
                    <a:pt x="861" y="69"/>
                  </a:cubicBezTo>
                  <a:cubicBezTo>
                    <a:pt x="860" y="73"/>
                    <a:pt x="873" y="75"/>
                    <a:pt x="879" y="75"/>
                  </a:cubicBezTo>
                  <a:close/>
                  <a:moveTo>
                    <a:pt x="884" y="99"/>
                  </a:moveTo>
                  <a:cubicBezTo>
                    <a:pt x="887" y="99"/>
                    <a:pt x="892" y="99"/>
                    <a:pt x="893" y="96"/>
                  </a:cubicBezTo>
                  <a:cubicBezTo>
                    <a:pt x="893" y="94"/>
                    <a:pt x="891" y="94"/>
                    <a:pt x="889" y="93"/>
                  </a:cubicBezTo>
                  <a:cubicBezTo>
                    <a:pt x="880" y="94"/>
                    <a:pt x="875" y="97"/>
                    <a:pt x="872" y="101"/>
                  </a:cubicBezTo>
                  <a:cubicBezTo>
                    <a:pt x="876" y="100"/>
                    <a:pt x="878" y="100"/>
                    <a:pt x="884" y="99"/>
                  </a:cubicBezTo>
                  <a:close/>
                  <a:moveTo>
                    <a:pt x="942" y="64"/>
                  </a:moveTo>
                  <a:cubicBezTo>
                    <a:pt x="937" y="63"/>
                    <a:pt x="935" y="63"/>
                    <a:pt x="929" y="64"/>
                  </a:cubicBezTo>
                  <a:cubicBezTo>
                    <a:pt x="927" y="64"/>
                    <a:pt x="912" y="69"/>
                    <a:pt x="923" y="67"/>
                  </a:cubicBezTo>
                  <a:cubicBezTo>
                    <a:pt x="933" y="66"/>
                    <a:pt x="939" y="66"/>
                    <a:pt x="942" y="64"/>
                  </a:cubicBezTo>
                  <a:close/>
                  <a:moveTo>
                    <a:pt x="1074" y="85"/>
                  </a:moveTo>
                  <a:cubicBezTo>
                    <a:pt x="1074" y="81"/>
                    <a:pt x="1059" y="77"/>
                    <a:pt x="1048" y="78"/>
                  </a:cubicBezTo>
                  <a:cubicBezTo>
                    <a:pt x="1034" y="78"/>
                    <a:pt x="1036" y="84"/>
                    <a:pt x="1029" y="84"/>
                  </a:cubicBezTo>
                  <a:cubicBezTo>
                    <a:pt x="1028" y="85"/>
                    <a:pt x="1022" y="85"/>
                    <a:pt x="1021" y="88"/>
                  </a:cubicBezTo>
                  <a:cubicBezTo>
                    <a:pt x="1021" y="88"/>
                    <a:pt x="1056" y="92"/>
                    <a:pt x="1061" y="92"/>
                  </a:cubicBezTo>
                  <a:cubicBezTo>
                    <a:pt x="1069" y="92"/>
                    <a:pt x="1073" y="88"/>
                    <a:pt x="1074" y="85"/>
                  </a:cubicBezTo>
                  <a:close/>
                  <a:moveTo>
                    <a:pt x="1077" y="57"/>
                  </a:moveTo>
                  <a:cubicBezTo>
                    <a:pt x="1078" y="56"/>
                    <a:pt x="1078" y="56"/>
                    <a:pt x="1077" y="55"/>
                  </a:cubicBezTo>
                  <a:cubicBezTo>
                    <a:pt x="1071" y="55"/>
                    <a:pt x="1076" y="55"/>
                    <a:pt x="1069" y="55"/>
                  </a:cubicBezTo>
                  <a:cubicBezTo>
                    <a:pt x="1058" y="56"/>
                    <a:pt x="1036" y="57"/>
                    <a:pt x="1029" y="60"/>
                  </a:cubicBezTo>
                  <a:cubicBezTo>
                    <a:pt x="1029" y="60"/>
                    <a:pt x="1065" y="60"/>
                    <a:pt x="1068" y="60"/>
                  </a:cubicBezTo>
                  <a:cubicBezTo>
                    <a:pt x="1073" y="60"/>
                    <a:pt x="1077" y="59"/>
                    <a:pt x="1077" y="57"/>
                  </a:cubicBezTo>
                  <a:close/>
                  <a:moveTo>
                    <a:pt x="558" y="198"/>
                  </a:moveTo>
                  <a:cubicBezTo>
                    <a:pt x="559" y="200"/>
                    <a:pt x="562" y="201"/>
                    <a:pt x="564" y="201"/>
                  </a:cubicBezTo>
                  <a:cubicBezTo>
                    <a:pt x="567" y="200"/>
                    <a:pt x="568" y="202"/>
                    <a:pt x="571" y="201"/>
                  </a:cubicBezTo>
                  <a:cubicBezTo>
                    <a:pt x="575" y="199"/>
                    <a:pt x="612" y="186"/>
                    <a:pt x="613" y="184"/>
                  </a:cubicBezTo>
                  <a:cubicBezTo>
                    <a:pt x="616" y="179"/>
                    <a:pt x="641" y="164"/>
                    <a:pt x="658" y="159"/>
                  </a:cubicBezTo>
                  <a:cubicBezTo>
                    <a:pt x="664" y="157"/>
                    <a:pt x="692" y="150"/>
                    <a:pt x="694" y="147"/>
                  </a:cubicBezTo>
                  <a:cubicBezTo>
                    <a:pt x="694" y="142"/>
                    <a:pt x="670" y="143"/>
                    <a:pt x="659" y="145"/>
                  </a:cubicBezTo>
                  <a:cubicBezTo>
                    <a:pt x="652" y="147"/>
                    <a:pt x="644" y="151"/>
                    <a:pt x="640" y="150"/>
                  </a:cubicBezTo>
                  <a:cubicBezTo>
                    <a:pt x="629" y="152"/>
                    <a:pt x="625" y="151"/>
                    <a:pt x="614" y="152"/>
                  </a:cubicBezTo>
                  <a:cubicBezTo>
                    <a:pt x="605" y="154"/>
                    <a:pt x="599" y="157"/>
                    <a:pt x="593" y="159"/>
                  </a:cubicBezTo>
                  <a:cubicBezTo>
                    <a:pt x="581" y="162"/>
                    <a:pt x="576" y="162"/>
                    <a:pt x="563" y="167"/>
                  </a:cubicBezTo>
                  <a:cubicBezTo>
                    <a:pt x="563" y="171"/>
                    <a:pt x="569" y="170"/>
                    <a:pt x="568" y="172"/>
                  </a:cubicBezTo>
                  <a:cubicBezTo>
                    <a:pt x="565" y="180"/>
                    <a:pt x="539" y="193"/>
                    <a:pt x="536" y="200"/>
                  </a:cubicBezTo>
                  <a:cubicBezTo>
                    <a:pt x="534" y="203"/>
                    <a:pt x="555" y="197"/>
                    <a:pt x="558" y="198"/>
                  </a:cubicBezTo>
                  <a:close/>
                  <a:moveTo>
                    <a:pt x="1640" y="479"/>
                  </a:moveTo>
                  <a:cubicBezTo>
                    <a:pt x="1648" y="485"/>
                    <a:pt x="1668" y="496"/>
                    <a:pt x="1679" y="497"/>
                  </a:cubicBezTo>
                  <a:cubicBezTo>
                    <a:pt x="1683" y="498"/>
                    <a:pt x="1686" y="497"/>
                    <a:pt x="1688" y="495"/>
                  </a:cubicBezTo>
                  <a:cubicBezTo>
                    <a:pt x="1673" y="487"/>
                    <a:pt x="1660" y="478"/>
                    <a:pt x="1640" y="479"/>
                  </a:cubicBezTo>
                  <a:close/>
                  <a:moveTo>
                    <a:pt x="1685" y="543"/>
                  </a:moveTo>
                  <a:cubicBezTo>
                    <a:pt x="1679" y="543"/>
                    <a:pt x="1672" y="542"/>
                    <a:pt x="1666" y="541"/>
                  </a:cubicBezTo>
                  <a:cubicBezTo>
                    <a:pt x="1659" y="539"/>
                    <a:pt x="1654" y="538"/>
                    <a:pt x="1650" y="532"/>
                  </a:cubicBezTo>
                  <a:cubicBezTo>
                    <a:pt x="1649" y="533"/>
                    <a:pt x="1648" y="534"/>
                    <a:pt x="1648" y="536"/>
                  </a:cubicBezTo>
                  <a:cubicBezTo>
                    <a:pt x="1649" y="538"/>
                    <a:pt x="1674" y="550"/>
                    <a:pt x="1678" y="551"/>
                  </a:cubicBezTo>
                  <a:cubicBezTo>
                    <a:pt x="1679" y="550"/>
                    <a:pt x="1686" y="549"/>
                    <a:pt x="1686" y="546"/>
                  </a:cubicBezTo>
                  <a:cubicBezTo>
                    <a:pt x="1685" y="545"/>
                    <a:pt x="1686" y="544"/>
                    <a:pt x="1685" y="543"/>
                  </a:cubicBezTo>
                  <a:close/>
                  <a:moveTo>
                    <a:pt x="1465" y="1094"/>
                  </a:moveTo>
                  <a:cubicBezTo>
                    <a:pt x="1465" y="1097"/>
                    <a:pt x="1469" y="1104"/>
                    <a:pt x="1473" y="1105"/>
                  </a:cubicBezTo>
                  <a:cubicBezTo>
                    <a:pt x="1473" y="1104"/>
                    <a:pt x="1474" y="1101"/>
                    <a:pt x="1474" y="1099"/>
                  </a:cubicBezTo>
                  <a:cubicBezTo>
                    <a:pt x="1477" y="1101"/>
                    <a:pt x="1477" y="1100"/>
                    <a:pt x="1483" y="1099"/>
                  </a:cubicBezTo>
                  <a:cubicBezTo>
                    <a:pt x="1491" y="1100"/>
                    <a:pt x="1508" y="1098"/>
                    <a:pt x="1515" y="1102"/>
                  </a:cubicBezTo>
                  <a:cubicBezTo>
                    <a:pt x="1518" y="1104"/>
                    <a:pt x="1517" y="1111"/>
                    <a:pt x="1524" y="1111"/>
                  </a:cubicBezTo>
                  <a:cubicBezTo>
                    <a:pt x="1532" y="1110"/>
                    <a:pt x="1531" y="1098"/>
                    <a:pt x="1540" y="1098"/>
                  </a:cubicBezTo>
                  <a:cubicBezTo>
                    <a:pt x="1543" y="1098"/>
                    <a:pt x="1544" y="1102"/>
                    <a:pt x="1548" y="1102"/>
                  </a:cubicBezTo>
                  <a:cubicBezTo>
                    <a:pt x="1551" y="1102"/>
                    <a:pt x="1555" y="1099"/>
                    <a:pt x="1560" y="1096"/>
                  </a:cubicBezTo>
                  <a:cubicBezTo>
                    <a:pt x="1569" y="1096"/>
                    <a:pt x="1578" y="1096"/>
                    <a:pt x="1587" y="1096"/>
                  </a:cubicBezTo>
                  <a:cubicBezTo>
                    <a:pt x="1581" y="1090"/>
                    <a:pt x="1576" y="1087"/>
                    <a:pt x="1569" y="1082"/>
                  </a:cubicBezTo>
                  <a:cubicBezTo>
                    <a:pt x="1570" y="1083"/>
                    <a:pt x="1570" y="1083"/>
                    <a:pt x="1571" y="1084"/>
                  </a:cubicBezTo>
                  <a:cubicBezTo>
                    <a:pt x="1559" y="1077"/>
                    <a:pt x="1554" y="1066"/>
                    <a:pt x="1531" y="1065"/>
                  </a:cubicBezTo>
                  <a:cubicBezTo>
                    <a:pt x="1523" y="1065"/>
                    <a:pt x="1519" y="1068"/>
                    <a:pt x="1509" y="1068"/>
                  </a:cubicBezTo>
                  <a:cubicBezTo>
                    <a:pt x="1505" y="1068"/>
                    <a:pt x="1499" y="1063"/>
                    <a:pt x="1492" y="1063"/>
                  </a:cubicBezTo>
                  <a:cubicBezTo>
                    <a:pt x="1490" y="1063"/>
                    <a:pt x="1486" y="1066"/>
                    <a:pt x="1486" y="1068"/>
                  </a:cubicBezTo>
                  <a:cubicBezTo>
                    <a:pt x="1486" y="1071"/>
                    <a:pt x="1492" y="1076"/>
                    <a:pt x="1496" y="1076"/>
                  </a:cubicBezTo>
                  <a:cubicBezTo>
                    <a:pt x="1495" y="1080"/>
                    <a:pt x="1496" y="1086"/>
                    <a:pt x="1501" y="1090"/>
                  </a:cubicBezTo>
                  <a:cubicBezTo>
                    <a:pt x="1492" y="1094"/>
                    <a:pt x="1485" y="1091"/>
                    <a:pt x="1468" y="1091"/>
                  </a:cubicBezTo>
                  <a:cubicBezTo>
                    <a:pt x="1468" y="1091"/>
                    <a:pt x="1466" y="1094"/>
                    <a:pt x="1465" y="1094"/>
                  </a:cubicBezTo>
                  <a:close/>
                  <a:moveTo>
                    <a:pt x="1721" y="544"/>
                  </a:moveTo>
                  <a:cubicBezTo>
                    <a:pt x="1721" y="542"/>
                    <a:pt x="1717" y="540"/>
                    <a:pt x="1716" y="538"/>
                  </a:cubicBezTo>
                  <a:cubicBezTo>
                    <a:pt x="1710" y="540"/>
                    <a:pt x="1702" y="551"/>
                    <a:pt x="1703" y="554"/>
                  </a:cubicBezTo>
                  <a:cubicBezTo>
                    <a:pt x="1703" y="556"/>
                    <a:pt x="1707" y="560"/>
                    <a:pt x="1713" y="560"/>
                  </a:cubicBezTo>
                  <a:cubicBezTo>
                    <a:pt x="1721" y="561"/>
                    <a:pt x="1727" y="558"/>
                    <a:pt x="1727" y="555"/>
                  </a:cubicBezTo>
                  <a:cubicBezTo>
                    <a:pt x="1727" y="554"/>
                    <a:pt x="1727" y="553"/>
                    <a:pt x="1727" y="552"/>
                  </a:cubicBezTo>
                  <a:cubicBezTo>
                    <a:pt x="1712" y="550"/>
                    <a:pt x="1722" y="548"/>
                    <a:pt x="1721" y="544"/>
                  </a:cubicBezTo>
                  <a:close/>
                  <a:moveTo>
                    <a:pt x="1612" y="1097"/>
                  </a:moveTo>
                  <a:cubicBezTo>
                    <a:pt x="1612" y="1104"/>
                    <a:pt x="1622" y="1105"/>
                    <a:pt x="1630" y="1105"/>
                  </a:cubicBezTo>
                  <a:cubicBezTo>
                    <a:pt x="1633" y="1105"/>
                    <a:pt x="1639" y="1105"/>
                    <a:pt x="1641" y="1101"/>
                  </a:cubicBezTo>
                  <a:cubicBezTo>
                    <a:pt x="1639" y="1098"/>
                    <a:pt x="1621" y="1093"/>
                    <a:pt x="1620" y="1093"/>
                  </a:cubicBezTo>
                  <a:cubicBezTo>
                    <a:pt x="1618" y="1093"/>
                    <a:pt x="1612" y="1094"/>
                    <a:pt x="1612" y="1097"/>
                  </a:cubicBezTo>
                  <a:close/>
                  <a:moveTo>
                    <a:pt x="1244" y="202"/>
                  </a:moveTo>
                  <a:cubicBezTo>
                    <a:pt x="1243" y="204"/>
                    <a:pt x="1249" y="206"/>
                    <a:pt x="1258" y="206"/>
                  </a:cubicBezTo>
                  <a:cubicBezTo>
                    <a:pt x="1253" y="205"/>
                    <a:pt x="1253" y="201"/>
                    <a:pt x="1244" y="202"/>
                  </a:cubicBezTo>
                  <a:close/>
                  <a:moveTo>
                    <a:pt x="1730" y="1259"/>
                  </a:moveTo>
                  <a:cubicBezTo>
                    <a:pt x="1727" y="1259"/>
                    <a:pt x="1723" y="1266"/>
                    <a:pt x="1722" y="1274"/>
                  </a:cubicBezTo>
                  <a:cubicBezTo>
                    <a:pt x="1722" y="1275"/>
                    <a:pt x="1727" y="1274"/>
                    <a:pt x="1728" y="1274"/>
                  </a:cubicBezTo>
                  <a:cubicBezTo>
                    <a:pt x="1731" y="1274"/>
                    <a:pt x="1735" y="1266"/>
                    <a:pt x="1736" y="1264"/>
                  </a:cubicBezTo>
                  <a:cubicBezTo>
                    <a:pt x="1736" y="1263"/>
                    <a:pt x="1736" y="1260"/>
                    <a:pt x="1736" y="1259"/>
                  </a:cubicBezTo>
                  <a:cubicBezTo>
                    <a:pt x="1735" y="1259"/>
                    <a:pt x="1732" y="1259"/>
                    <a:pt x="1730" y="1259"/>
                  </a:cubicBezTo>
                  <a:close/>
                  <a:moveTo>
                    <a:pt x="1351" y="163"/>
                  </a:moveTo>
                  <a:cubicBezTo>
                    <a:pt x="1343" y="162"/>
                    <a:pt x="1328" y="167"/>
                    <a:pt x="1336" y="168"/>
                  </a:cubicBezTo>
                  <a:cubicBezTo>
                    <a:pt x="1344" y="168"/>
                    <a:pt x="1348" y="166"/>
                    <a:pt x="1351" y="163"/>
                  </a:cubicBezTo>
                  <a:close/>
                  <a:moveTo>
                    <a:pt x="1339" y="254"/>
                  </a:moveTo>
                  <a:cubicBezTo>
                    <a:pt x="1332" y="251"/>
                    <a:pt x="1317" y="250"/>
                    <a:pt x="1317" y="255"/>
                  </a:cubicBezTo>
                  <a:cubicBezTo>
                    <a:pt x="1317" y="255"/>
                    <a:pt x="1326" y="260"/>
                    <a:pt x="1327" y="260"/>
                  </a:cubicBezTo>
                  <a:cubicBezTo>
                    <a:pt x="1334" y="260"/>
                    <a:pt x="1335" y="256"/>
                    <a:pt x="1339" y="254"/>
                  </a:cubicBezTo>
                  <a:close/>
                  <a:moveTo>
                    <a:pt x="1488" y="1038"/>
                  </a:moveTo>
                  <a:cubicBezTo>
                    <a:pt x="1488" y="1036"/>
                    <a:pt x="1488" y="1033"/>
                    <a:pt x="1488" y="1032"/>
                  </a:cubicBezTo>
                  <a:cubicBezTo>
                    <a:pt x="1486" y="1035"/>
                    <a:pt x="1479" y="1039"/>
                    <a:pt x="1474" y="1038"/>
                  </a:cubicBezTo>
                  <a:cubicBezTo>
                    <a:pt x="1474" y="1039"/>
                    <a:pt x="1474" y="1041"/>
                    <a:pt x="1474" y="1042"/>
                  </a:cubicBezTo>
                  <a:cubicBezTo>
                    <a:pt x="1474" y="1042"/>
                    <a:pt x="1476" y="1042"/>
                    <a:pt x="1477" y="1042"/>
                  </a:cubicBezTo>
                  <a:cubicBezTo>
                    <a:pt x="1479" y="1042"/>
                    <a:pt x="1486" y="1040"/>
                    <a:pt x="1488" y="1038"/>
                  </a:cubicBezTo>
                  <a:close/>
                  <a:moveTo>
                    <a:pt x="1399" y="926"/>
                  </a:moveTo>
                  <a:cubicBezTo>
                    <a:pt x="1398" y="928"/>
                    <a:pt x="1401" y="932"/>
                    <a:pt x="1403" y="932"/>
                  </a:cubicBezTo>
                  <a:cubicBezTo>
                    <a:pt x="1402" y="931"/>
                    <a:pt x="1400" y="928"/>
                    <a:pt x="1399" y="926"/>
                  </a:cubicBezTo>
                  <a:close/>
                  <a:moveTo>
                    <a:pt x="2387" y="940"/>
                  </a:moveTo>
                  <a:cubicBezTo>
                    <a:pt x="2385" y="947"/>
                    <a:pt x="2384" y="954"/>
                    <a:pt x="2382" y="957"/>
                  </a:cubicBezTo>
                  <a:cubicBezTo>
                    <a:pt x="2378" y="961"/>
                    <a:pt x="2372" y="965"/>
                    <a:pt x="2369" y="975"/>
                  </a:cubicBezTo>
                  <a:cubicBezTo>
                    <a:pt x="2365" y="992"/>
                    <a:pt x="2362" y="1011"/>
                    <a:pt x="2360" y="1032"/>
                  </a:cubicBezTo>
                  <a:cubicBezTo>
                    <a:pt x="2359" y="1040"/>
                    <a:pt x="2353" y="1046"/>
                    <a:pt x="2353" y="1058"/>
                  </a:cubicBezTo>
                  <a:cubicBezTo>
                    <a:pt x="2355" y="1079"/>
                    <a:pt x="2361" y="1097"/>
                    <a:pt x="2361" y="1122"/>
                  </a:cubicBezTo>
                  <a:cubicBezTo>
                    <a:pt x="2361" y="1136"/>
                    <a:pt x="2356" y="1162"/>
                    <a:pt x="2350" y="1169"/>
                  </a:cubicBezTo>
                  <a:cubicBezTo>
                    <a:pt x="2352" y="1177"/>
                    <a:pt x="2356" y="1187"/>
                    <a:pt x="2357" y="1195"/>
                  </a:cubicBezTo>
                  <a:cubicBezTo>
                    <a:pt x="2356" y="1200"/>
                    <a:pt x="2357" y="1204"/>
                    <a:pt x="2357" y="1212"/>
                  </a:cubicBezTo>
                  <a:cubicBezTo>
                    <a:pt x="2357" y="1212"/>
                    <a:pt x="2357" y="1213"/>
                    <a:pt x="2357" y="1213"/>
                  </a:cubicBezTo>
                  <a:cubicBezTo>
                    <a:pt x="2358" y="1216"/>
                    <a:pt x="2358" y="1217"/>
                    <a:pt x="2360" y="1220"/>
                  </a:cubicBezTo>
                  <a:cubicBezTo>
                    <a:pt x="2360" y="1222"/>
                    <a:pt x="2371" y="1246"/>
                    <a:pt x="2373" y="1249"/>
                  </a:cubicBezTo>
                  <a:cubicBezTo>
                    <a:pt x="2377" y="1259"/>
                    <a:pt x="2378" y="1272"/>
                    <a:pt x="2381" y="1286"/>
                  </a:cubicBezTo>
                  <a:cubicBezTo>
                    <a:pt x="2382" y="1294"/>
                    <a:pt x="2385" y="1297"/>
                    <a:pt x="2389" y="1301"/>
                  </a:cubicBezTo>
                  <a:cubicBezTo>
                    <a:pt x="2391" y="1304"/>
                    <a:pt x="2390" y="1308"/>
                    <a:pt x="2393" y="1315"/>
                  </a:cubicBezTo>
                  <a:cubicBezTo>
                    <a:pt x="2400" y="1260"/>
                    <a:pt x="2404" y="1204"/>
                    <a:pt x="2404" y="1147"/>
                  </a:cubicBezTo>
                  <a:cubicBezTo>
                    <a:pt x="2404" y="1076"/>
                    <a:pt x="2398" y="1007"/>
                    <a:pt x="2387" y="940"/>
                  </a:cubicBezTo>
                  <a:close/>
                  <a:moveTo>
                    <a:pt x="1376" y="918"/>
                  </a:moveTo>
                  <a:cubicBezTo>
                    <a:pt x="1374" y="918"/>
                    <a:pt x="1367" y="921"/>
                    <a:pt x="1366" y="923"/>
                  </a:cubicBezTo>
                  <a:cubicBezTo>
                    <a:pt x="1369" y="923"/>
                    <a:pt x="1378" y="924"/>
                    <a:pt x="1385" y="923"/>
                  </a:cubicBezTo>
                  <a:cubicBezTo>
                    <a:pt x="1384" y="922"/>
                    <a:pt x="1381" y="918"/>
                    <a:pt x="1376" y="918"/>
                  </a:cubicBezTo>
                  <a:close/>
                  <a:moveTo>
                    <a:pt x="1377" y="957"/>
                  </a:moveTo>
                  <a:cubicBezTo>
                    <a:pt x="1377" y="961"/>
                    <a:pt x="1377" y="970"/>
                    <a:pt x="1385" y="971"/>
                  </a:cubicBezTo>
                  <a:cubicBezTo>
                    <a:pt x="1386" y="970"/>
                    <a:pt x="1388" y="968"/>
                    <a:pt x="1388" y="967"/>
                  </a:cubicBezTo>
                  <a:cubicBezTo>
                    <a:pt x="1388" y="964"/>
                    <a:pt x="1386" y="958"/>
                    <a:pt x="1380" y="957"/>
                  </a:cubicBezTo>
                  <a:cubicBezTo>
                    <a:pt x="1380" y="957"/>
                    <a:pt x="1378" y="958"/>
                    <a:pt x="1377" y="957"/>
                  </a:cubicBezTo>
                  <a:close/>
                  <a:moveTo>
                    <a:pt x="1274" y="1033"/>
                  </a:moveTo>
                  <a:cubicBezTo>
                    <a:pt x="1274" y="1034"/>
                    <a:pt x="1284" y="1034"/>
                    <a:pt x="1284" y="1033"/>
                  </a:cubicBezTo>
                  <a:cubicBezTo>
                    <a:pt x="1285" y="1031"/>
                    <a:pt x="1285" y="1025"/>
                    <a:pt x="1284" y="1023"/>
                  </a:cubicBezTo>
                  <a:cubicBezTo>
                    <a:pt x="1284" y="1023"/>
                    <a:pt x="1283" y="1022"/>
                    <a:pt x="1282" y="1022"/>
                  </a:cubicBezTo>
                  <a:cubicBezTo>
                    <a:pt x="1282" y="1022"/>
                    <a:pt x="1281" y="1022"/>
                    <a:pt x="1281" y="1022"/>
                  </a:cubicBezTo>
                  <a:cubicBezTo>
                    <a:pt x="1281" y="1023"/>
                    <a:pt x="1281" y="1026"/>
                    <a:pt x="1281" y="1027"/>
                  </a:cubicBezTo>
                  <a:cubicBezTo>
                    <a:pt x="1279" y="1027"/>
                    <a:pt x="1274" y="1028"/>
                    <a:pt x="1274" y="1033"/>
                  </a:cubicBezTo>
                  <a:close/>
                  <a:moveTo>
                    <a:pt x="1385" y="1098"/>
                  </a:moveTo>
                  <a:cubicBezTo>
                    <a:pt x="1384" y="1102"/>
                    <a:pt x="1390" y="1108"/>
                    <a:pt x="1396" y="1108"/>
                  </a:cubicBezTo>
                  <a:cubicBezTo>
                    <a:pt x="1405" y="1108"/>
                    <a:pt x="1412" y="1106"/>
                    <a:pt x="1421" y="1104"/>
                  </a:cubicBezTo>
                  <a:cubicBezTo>
                    <a:pt x="1420" y="1102"/>
                    <a:pt x="1419" y="1099"/>
                    <a:pt x="1414" y="1098"/>
                  </a:cubicBezTo>
                  <a:cubicBezTo>
                    <a:pt x="1414" y="1098"/>
                    <a:pt x="1415" y="1099"/>
                    <a:pt x="1416" y="1099"/>
                  </a:cubicBezTo>
                  <a:cubicBezTo>
                    <a:pt x="1412" y="1098"/>
                    <a:pt x="1401" y="1094"/>
                    <a:pt x="1392" y="1094"/>
                  </a:cubicBezTo>
                  <a:cubicBezTo>
                    <a:pt x="1390" y="1094"/>
                    <a:pt x="1385" y="1096"/>
                    <a:pt x="1385" y="1098"/>
                  </a:cubicBezTo>
                  <a:close/>
                  <a:moveTo>
                    <a:pt x="1463" y="1059"/>
                  </a:moveTo>
                  <a:cubicBezTo>
                    <a:pt x="1459" y="1058"/>
                    <a:pt x="1454" y="1048"/>
                    <a:pt x="1446" y="1045"/>
                  </a:cubicBezTo>
                  <a:cubicBezTo>
                    <a:pt x="1443" y="1045"/>
                    <a:pt x="1438" y="1045"/>
                    <a:pt x="1435" y="1045"/>
                  </a:cubicBezTo>
                  <a:cubicBezTo>
                    <a:pt x="1435" y="1043"/>
                    <a:pt x="1435" y="1041"/>
                    <a:pt x="1435" y="1040"/>
                  </a:cubicBezTo>
                  <a:cubicBezTo>
                    <a:pt x="1418" y="1039"/>
                    <a:pt x="1400" y="1032"/>
                    <a:pt x="1390" y="1022"/>
                  </a:cubicBezTo>
                  <a:cubicBezTo>
                    <a:pt x="1388" y="1021"/>
                    <a:pt x="1382" y="1014"/>
                    <a:pt x="1377" y="1013"/>
                  </a:cubicBezTo>
                  <a:cubicBezTo>
                    <a:pt x="1352" y="1013"/>
                    <a:pt x="1338" y="996"/>
                    <a:pt x="1304" y="995"/>
                  </a:cubicBezTo>
                  <a:cubicBezTo>
                    <a:pt x="1271" y="996"/>
                    <a:pt x="1256" y="1007"/>
                    <a:pt x="1243" y="1026"/>
                  </a:cubicBezTo>
                  <a:cubicBezTo>
                    <a:pt x="1245" y="1026"/>
                    <a:pt x="1249" y="1026"/>
                    <a:pt x="1250" y="1026"/>
                  </a:cubicBezTo>
                  <a:cubicBezTo>
                    <a:pt x="1258" y="1019"/>
                    <a:pt x="1277" y="1010"/>
                    <a:pt x="1292" y="1009"/>
                  </a:cubicBezTo>
                  <a:cubicBezTo>
                    <a:pt x="1294" y="1009"/>
                    <a:pt x="1300" y="1010"/>
                    <a:pt x="1302" y="1012"/>
                  </a:cubicBezTo>
                  <a:cubicBezTo>
                    <a:pt x="1301" y="1013"/>
                    <a:pt x="1299" y="1016"/>
                    <a:pt x="1304" y="1019"/>
                  </a:cubicBezTo>
                  <a:cubicBezTo>
                    <a:pt x="1311" y="1019"/>
                    <a:pt x="1317" y="1020"/>
                    <a:pt x="1325" y="1019"/>
                  </a:cubicBezTo>
                  <a:cubicBezTo>
                    <a:pt x="1336" y="1020"/>
                    <a:pt x="1341" y="1030"/>
                    <a:pt x="1351" y="1030"/>
                  </a:cubicBezTo>
                  <a:cubicBezTo>
                    <a:pt x="1356" y="1030"/>
                    <a:pt x="1360" y="1028"/>
                    <a:pt x="1367" y="1031"/>
                  </a:cubicBezTo>
                  <a:cubicBezTo>
                    <a:pt x="1369" y="1032"/>
                    <a:pt x="1369" y="1037"/>
                    <a:pt x="1375" y="1037"/>
                  </a:cubicBezTo>
                  <a:cubicBezTo>
                    <a:pt x="1377" y="1048"/>
                    <a:pt x="1388" y="1047"/>
                    <a:pt x="1400" y="1052"/>
                  </a:cubicBezTo>
                  <a:cubicBezTo>
                    <a:pt x="1400" y="1055"/>
                    <a:pt x="1395" y="1058"/>
                    <a:pt x="1393" y="1058"/>
                  </a:cubicBezTo>
                  <a:cubicBezTo>
                    <a:pt x="1393" y="1059"/>
                    <a:pt x="1393" y="1062"/>
                    <a:pt x="1393" y="1063"/>
                  </a:cubicBezTo>
                  <a:cubicBezTo>
                    <a:pt x="1407" y="1063"/>
                    <a:pt x="1418" y="1067"/>
                    <a:pt x="1435" y="1068"/>
                  </a:cubicBezTo>
                  <a:cubicBezTo>
                    <a:pt x="1444" y="1068"/>
                    <a:pt x="1458" y="1068"/>
                    <a:pt x="1463" y="1059"/>
                  </a:cubicBezTo>
                  <a:close/>
                  <a:moveTo>
                    <a:pt x="1255" y="248"/>
                  </a:moveTo>
                  <a:cubicBezTo>
                    <a:pt x="1255" y="250"/>
                    <a:pt x="1255" y="251"/>
                    <a:pt x="1255" y="252"/>
                  </a:cubicBezTo>
                  <a:cubicBezTo>
                    <a:pt x="1265" y="252"/>
                    <a:pt x="1282" y="246"/>
                    <a:pt x="1288" y="243"/>
                  </a:cubicBezTo>
                  <a:cubicBezTo>
                    <a:pt x="1280" y="242"/>
                    <a:pt x="1284" y="242"/>
                    <a:pt x="1270" y="241"/>
                  </a:cubicBezTo>
                  <a:cubicBezTo>
                    <a:pt x="1269" y="243"/>
                    <a:pt x="1261" y="245"/>
                    <a:pt x="1255" y="248"/>
                  </a:cubicBezTo>
                  <a:close/>
                  <a:moveTo>
                    <a:pt x="1648" y="2251"/>
                  </a:moveTo>
                  <a:cubicBezTo>
                    <a:pt x="1645" y="2251"/>
                    <a:pt x="1645" y="2254"/>
                    <a:pt x="1641" y="2255"/>
                  </a:cubicBezTo>
                  <a:cubicBezTo>
                    <a:pt x="1641" y="2256"/>
                    <a:pt x="1642" y="2257"/>
                    <a:pt x="1640" y="2258"/>
                  </a:cubicBezTo>
                  <a:cubicBezTo>
                    <a:pt x="1641" y="2257"/>
                    <a:pt x="1643" y="2257"/>
                    <a:pt x="1644" y="2257"/>
                  </a:cubicBezTo>
                  <a:cubicBezTo>
                    <a:pt x="1648" y="2256"/>
                    <a:pt x="1650" y="2255"/>
                    <a:pt x="1652" y="2252"/>
                  </a:cubicBezTo>
                  <a:cubicBezTo>
                    <a:pt x="1656" y="2252"/>
                    <a:pt x="1664" y="2250"/>
                    <a:pt x="1666" y="2247"/>
                  </a:cubicBezTo>
                  <a:cubicBezTo>
                    <a:pt x="1667" y="2245"/>
                    <a:pt x="1667" y="2246"/>
                    <a:pt x="1667" y="2245"/>
                  </a:cubicBezTo>
                  <a:cubicBezTo>
                    <a:pt x="1664" y="2246"/>
                    <a:pt x="1663" y="2245"/>
                    <a:pt x="1658" y="2247"/>
                  </a:cubicBezTo>
                  <a:cubicBezTo>
                    <a:pt x="1654" y="2248"/>
                    <a:pt x="1651" y="2250"/>
                    <a:pt x="1648" y="2251"/>
                  </a:cubicBezTo>
                  <a:close/>
                  <a:moveTo>
                    <a:pt x="1632" y="519"/>
                  </a:moveTo>
                  <a:cubicBezTo>
                    <a:pt x="1631" y="519"/>
                    <a:pt x="1631" y="519"/>
                    <a:pt x="1630" y="519"/>
                  </a:cubicBezTo>
                  <a:cubicBezTo>
                    <a:pt x="1630" y="520"/>
                    <a:pt x="1631" y="523"/>
                    <a:pt x="1632" y="519"/>
                  </a:cubicBezTo>
                  <a:close/>
                  <a:moveTo>
                    <a:pt x="1647" y="2248"/>
                  </a:moveTo>
                  <a:cubicBezTo>
                    <a:pt x="1640" y="2250"/>
                    <a:pt x="1636" y="2251"/>
                    <a:pt x="1629" y="2252"/>
                  </a:cubicBezTo>
                  <a:cubicBezTo>
                    <a:pt x="1628" y="2253"/>
                    <a:pt x="1629" y="2254"/>
                    <a:pt x="1632" y="2254"/>
                  </a:cubicBezTo>
                  <a:cubicBezTo>
                    <a:pt x="1630" y="2257"/>
                    <a:pt x="1626" y="2257"/>
                    <a:pt x="1623" y="2259"/>
                  </a:cubicBezTo>
                  <a:cubicBezTo>
                    <a:pt x="1624" y="2259"/>
                    <a:pt x="1624" y="2260"/>
                    <a:pt x="1625" y="2260"/>
                  </a:cubicBezTo>
                  <a:cubicBezTo>
                    <a:pt x="1633" y="2257"/>
                    <a:pt x="1638" y="2254"/>
                    <a:pt x="1646" y="2250"/>
                  </a:cubicBezTo>
                  <a:cubicBezTo>
                    <a:pt x="1647" y="2249"/>
                    <a:pt x="1647" y="2249"/>
                    <a:pt x="1647" y="2248"/>
                  </a:cubicBezTo>
                  <a:close/>
                  <a:moveTo>
                    <a:pt x="1629" y="518"/>
                  </a:moveTo>
                  <a:cubicBezTo>
                    <a:pt x="1629" y="518"/>
                    <a:pt x="1629" y="518"/>
                    <a:pt x="1629" y="518"/>
                  </a:cubicBezTo>
                  <a:cubicBezTo>
                    <a:pt x="1630" y="519"/>
                    <a:pt x="1630" y="519"/>
                    <a:pt x="1630" y="519"/>
                  </a:cubicBezTo>
                  <a:cubicBezTo>
                    <a:pt x="1630" y="518"/>
                    <a:pt x="1629" y="517"/>
                    <a:pt x="1629" y="518"/>
                  </a:cubicBezTo>
                  <a:close/>
                  <a:moveTo>
                    <a:pt x="375" y="489"/>
                  </a:moveTo>
                  <a:cubicBezTo>
                    <a:pt x="375" y="488"/>
                    <a:pt x="378" y="486"/>
                    <a:pt x="378" y="485"/>
                  </a:cubicBezTo>
                  <a:cubicBezTo>
                    <a:pt x="379" y="483"/>
                    <a:pt x="377" y="483"/>
                    <a:pt x="377" y="481"/>
                  </a:cubicBezTo>
                  <a:cubicBezTo>
                    <a:pt x="378" y="477"/>
                    <a:pt x="379" y="475"/>
                    <a:pt x="378" y="472"/>
                  </a:cubicBezTo>
                  <a:cubicBezTo>
                    <a:pt x="378" y="474"/>
                    <a:pt x="375" y="478"/>
                    <a:pt x="371" y="479"/>
                  </a:cubicBezTo>
                  <a:cubicBezTo>
                    <a:pt x="368" y="480"/>
                    <a:pt x="375" y="473"/>
                    <a:pt x="375" y="473"/>
                  </a:cubicBezTo>
                  <a:cubicBezTo>
                    <a:pt x="370" y="474"/>
                    <a:pt x="369" y="472"/>
                    <a:pt x="364" y="473"/>
                  </a:cubicBezTo>
                  <a:cubicBezTo>
                    <a:pt x="365" y="474"/>
                    <a:pt x="364" y="475"/>
                    <a:pt x="364" y="476"/>
                  </a:cubicBezTo>
                  <a:cubicBezTo>
                    <a:pt x="366" y="479"/>
                    <a:pt x="366" y="483"/>
                    <a:pt x="368" y="482"/>
                  </a:cubicBezTo>
                  <a:cubicBezTo>
                    <a:pt x="371" y="482"/>
                    <a:pt x="371" y="485"/>
                    <a:pt x="375" y="485"/>
                  </a:cubicBezTo>
                  <a:cubicBezTo>
                    <a:pt x="374" y="486"/>
                    <a:pt x="372" y="488"/>
                    <a:pt x="372" y="490"/>
                  </a:cubicBezTo>
                  <a:cubicBezTo>
                    <a:pt x="371" y="493"/>
                    <a:pt x="374" y="497"/>
                    <a:pt x="377" y="496"/>
                  </a:cubicBezTo>
                  <a:cubicBezTo>
                    <a:pt x="383" y="495"/>
                    <a:pt x="375" y="491"/>
                    <a:pt x="375" y="489"/>
                  </a:cubicBezTo>
                  <a:close/>
                  <a:moveTo>
                    <a:pt x="374" y="438"/>
                  </a:moveTo>
                  <a:cubicBezTo>
                    <a:pt x="364" y="439"/>
                    <a:pt x="362" y="439"/>
                    <a:pt x="360" y="449"/>
                  </a:cubicBezTo>
                  <a:cubicBezTo>
                    <a:pt x="366" y="444"/>
                    <a:pt x="363" y="447"/>
                    <a:pt x="370" y="446"/>
                  </a:cubicBezTo>
                  <a:cubicBezTo>
                    <a:pt x="369" y="448"/>
                    <a:pt x="369" y="451"/>
                    <a:pt x="368" y="454"/>
                  </a:cubicBezTo>
                  <a:cubicBezTo>
                    <a:pt x="369" y="454"/>
                    <a:pt x="372" y="460"/>
                    <a:pt x="376" y="460"/>
                  </a:cubicBezTo>
                  <a:cubicBezTo>
                    <a:pt x="379" y="459"/>
                    <a:pt x="380" y="458"/>
                    <a:pt x="381" y="455"/>
                  </a:cubicBezTo>
                  <a:cubicBezTo>
                    <a:pt x="383" y="447"/>
                    <a:pt x="370" y="449"/>
                    <a:pt x="374" y="438"/>
                  </a:cubicBezTo>
                  <a:close/>
                  <a:moveTo>
                    <a:pt x="347" y="432"/>
                  </a:moveTo>
                  <a:cubicBezTo>
                    <a:pt x="345" y="426"/>
                    <a:pt x="348" y="426"/>
                    <a:pt x="351" y="417"/>
                  </a:cubicBezTo>
                  <a:cubicBezTo>
                    <a:pt x="344" y="422"/>
                    <a:pt x="348" y="418"/>
                    <a:pt x="340" y="420"/>
                  </a:cubicBezTo>
                  <a:cubicBezTo>
                    <a:pt x="339" y="421"/>
                    <a:pt x="335" y="422"/>
                    <a:pt x="334" y="425"/>
                  </a:cubicBezTo>
                  <a:cubicBezTo>
                    <a:pt x="333" y="431"/>
                    <a:pt x="337" y="434"/>
                    <a:pt x="343" y="433"/>
                  </a:cubicBezTo>
                  <a:cubicBezTo>
                    <a:pt x="341" y="439"/>
                    <a:pt x="342" y="442"/>
                    <a:pt x="347" y="445"/>
                  </a:cubicBezTo>
                  <a:cubicBezTo>
                    <a:pt x="353" y="441"/>
                    <a:pt x="349" y="436"/>
                    <a:pt x="351" y="431"/>
                  </a:cubicBezTo>
                  <a:cubicBezTo>
                    <a:pt x="350" y="432"/>
                    <a:pt x="347" y="434"/>
                    <a:pt x="347" y="432"/>
                  </a:cubicBezTo>
                  <a:close/>
                  <a:moveTo>
                    <a:pt x="446" y="525"/>
                  </a:moveTo>
                  <a:cubicBezTo>
                    <a:pt x="454" y="529"/>
                    <a:pt x="471" y="536"/>
                    <a:pt x="484" y="534"/>
                  </a:cubicBezTo>
                  <a:cubicBezTo>
                    <a:pt x="486" y="534"/>
                    <a:pt x="488" y="534"/>
                    <a:pt x="489" y="534"/>
                  </a:cubicBezTo>
                  <a:cubicBezTo>
                    <a:pt x="489" y="532"/>
                    <a:pt x="490" y="531"/>
                    <a:pt x="490" y="530"/>
                  </a:cubicBezTo>
                  <a:cubicBezTo>
                    <a:pt x="477" y="521"/>
                    <a:pt x="465" y="513"/>
                    <a:pt x="443" y="511"/>
                  </a:cubicBezTo>
                  <a:cubicBezTo>
                    <a:pt x="439" y="511"/>
                    <a:pt x="436" y="507"/>
                    <a:pt x="429" y="508"/>
                  </a:cubicBezTo>
                  <a:cubicBezTo>
                    <a:pt x="427" y="508"/>
                    <a:pt x="424" y="510"/>
                    <a:pt x="422" y="511"/>
                  </a:cubicBezTo>
                  <a:cubicBezTo>
                    <a:pt x="422" y="512"/>
                    <a:pt x="423" y="511"/>
                    <a:pt x="424" y="511"/>
                  </a:cubicBezTo>
                  <a:cubicBezTo>
                    <a:pt x="426" y="511"/>
                    <a:pt x="429" y="511"/>
                    <a:pt x="431" y="511"/>
                  </a:cubicBezTo>
                  <a:cubicBezTo>
                    <a:pt x="431" y="512"/>
                    <a:pt x="428" y="515"/>
                    <a:pt x="425" y="516"/>
                  </a:cubicBezTo>
                  <a:cubicBezTo>
                    <a:pt x="427" y="521"/>
                    <a:pt x="441" y="522"/>
                    <a:pt x="452" y="520"/>
                  </a:cubicBezTo>
                  <a:cubicBezTo>
                    <a:pt x="450" y="521"/>
                    <a:pt x="447" y="522"/>
                    <a:pt x="446" y="525"/>
                  </a:cubicBezTo>
                  <a:close/>
                  <a:moveTo>
                    <a:pt x="1318" y="413"/>
                  </a:moveTo>
                  <a:cubicBezTo>
                    <a:pt x="1318" y="413"/>
                    <a:pt x="1320" y="413"/>
                    <a:pt x="1320" y="413"/>
                  </a:cubicBezTo>
                  <a:cubicBezTo>
                    <a:pt x="1320" y="407"/>
                    <a:pt x="1312" y="404"/>
                    <a:pt x="1303" y="404"/>
                  </a:cubicBezTo>
                  <a:cubicBezTo>
                    <a:pt x="1303" y="405"/>
                    <a:pt x="1304" y="406"/>
                    <a:pt x="1303" y="407"/>
                  </a:cubicBezTo>
                  <a:cubicBezTo>
                    <a:pt x="1306" y="410"/>
                    <a:pt x="1313" y="413"/>
                    <a:pt x="1318" y="413"/>
                  </a:cubicBezTo>
                  <a:close/>
                  <a:moveTo>
                    <a:pt x="1321" y="232"/>
                  </a:moveTo>
                  <a:cubicBezTo>
                    <a:pt x="1315" y="228"/>
                    <a:pt x="1303" y="230"/>
                    <a:pt x="1293" y="226"/>
                  </a:cubicBezTo>
                  <a:cubicBezTo>
                    <a:pt x="1290" y="225"/>
                    <a:pt x="1291" y="223"/>
                    <a:pt x="1288" y="221"/>
                  </a:cubicBezTo>
                  <a:cubicBezTo>
                    <a:pt x="1276" y="214"/>
                    <a:pt x="1255" y="216"/>
                    <a:pt x="1240" y="208"/>
                  </a:cubicBezTo>
                  <a:cubicBezTo>
                    <a:pt x="1239" y="209"/>
                    <a:pt x="1236" y="210"/>
                    <a:pt x="1234" y="211"/>
                  </a:cubicBezTo>
                  <a:cubicBezTo>
                    <a:pt x="1231" y="208"/>
                    <a:pt x="1228" y="207"/>
                    <a:pt x="1224" y="203"/>
                  </a:cubicBezTo>
                  <a:cubicBezTo>
                    <a:pt x="1205" y="203"/>
                    <a:pt x="1203" y="214"/>
                    <a:pt x="1202" y="219"/>
                  </a:cubicBezTo>
                  <a:cubicBezTo>
                    <a:pt x="1202" y="220"/>
                    <a:pt x="1203" y="222"/>
                    <a:pt x="1202" y="223"/>
                  </a:cubicBezTo>
                  <a:cubicBezTo>
                    <a:pt x="1202" y="225"/>
                    <a:pt x="1199" y="226"/>
                    <a:pt x="1196" y="227"/>
                  </a:cubicBezTo>
                  <a:cubicBezTo>
                    <a:pt x="1195" y="228"/>
                    <a:pt x="1187" y="228"/>
                    <a:pt x="1186" y="232"/>
                  </a:cubicBezTo>
                  <a:cubicBezTo>
                    <a:pt x="1190" y="232"/>
                    <a:pt x="1204" y="231"/>
                    <a:pt x="1215" y="233"/>
                  </a:cubicBezTo>
                  <a:cubicBezTo>
                    <a:pt x="1213" y="236"/>
                    <a:pt x="1211" y="238"/>
                    <a:pt x="1219" y="238"/>
                  </a:cubicBezTo>
                  <a:cubicBezTo>
                    <a:pt x="1222" y="239"/>
                    <a:pt x="1223" y="238"/>
                    <a:pt x="1225" y="236"/>
                  </a:cubicBezTo>
                  <a:cubicBezTo>
                    <a:pt x="1234" y="238"/>
                    <a:pt x="1256" y="232"/>
                    <a:pt x="1256" y="226"/>
                  </a:cubicBezTo>
                  <a:cubicBezTo>
                    <a:pt x="1259" y="227"/>
                    <a:pt x="1282" y="234"/>
                    <a:pt x="1282" y="234"/>
                  </a:cubicBezTo>
                  <a:cubicBezTo>
                    <a:pt x="1286" y="235"/>
                    <a:pt x="1293" y="235"/>
                    <a:pt x="1300" y="235"/>
                  </a:cubicBezTo>
                  <a:cubicBezTo>
                    <a:pt x="1308" y="235"/>
                    <a:pt x="1314" y="234"/>
                    <a:pt x="1321" y="232"/>
                  </a:cubicBezTo>
                  <a:close/>
                  <a:moveTo>
                    <a:pt x="1442" y="188"/>
                  </a:moveTo>
                  <a:cubicBezTo>
                    <a:pt x="1440" y="187"/>
                    <a:pt x="1435" y="184"/>
                    <a:pt x="1429" y="183"/>
                  </a:cubicBezTo>
                  <a:cubicBezTo>
                    <a:pt x="1428" y="182"/>
                    <a:pt x="1421" y="184"/>
                    <a:pt x="1421" y="185"/>
                  </a:cubicBezTo>
                  <a:cubicBezTo>
                    <a:pt x="1421" y="186"/>
                    <a:pt x="1425" y="187"/>
                    <a:pt x="1429" y="187"/>
                  </a:cubicBezTo>
                  <a:cubicBezTo>
                    <a:pt x="1436" y="188"/>
                    <a:pt x="1434" y="188"/>
                    <a:pt x="1442" y="188"/>
                  </a:cubicBezTo>
                  <a:close/>
                  <a:moveTo>
                    <a:pt x="1371" y="240"/>
                  </a:moveTo>
                  <a:cubicBezTo>
                    <a:pt x="1363" y="239"/>
                    <a:pt x="1363" y="236"/>
                    <a:pt x="1356" y="240"/>
                  </a:cubicBezTo>
                  <a:cubicBezTo>
                    <a:pt x="1363" y="243"/>
                    <a:pt x="1365" y="242"/>
                    <a:pt x="1371" y="240"/>
                  </a:cubicBezTo>
                  <a:close/>
                  <a:moveTo>
                    <a:pt x="2132" y="1536"/>
                  </a:moveTo>
                  <a:cubicBezTo>
                    <a:pt x="2126" y="1535"/>
                    <a:pt x="2121" y="1539"/>
                    <a:pt x="2115" y="1538"/>
                  </a:cubicBezTo>
                  <a:cubicBezTo>
                    <a:pt x="2107" y="1536"/>
                    <a:pt x="2095" y="1523"/>
                    <a:pt x="2090" y="1515"/>
                  </a:cubicBezTo>
                  <a:cubicBezTo>
                    <a:pt x="2084" y="1512"/>
                    <a:pt x="2078" y="1510"/>
                    <a:pt x="2068" y="1509"/>
                  </a:cubicBezTo>
                  <a:cubicBezTo>
                    <a:pt x="2062" y="1510"/>
                    <a:pt x="2055" y="1512"/>
                    <a:pt x="2048" y="1514"/>
                  </a:cubicBezTo>
                  <a:cubicBezTo>
                    <a:pt x="2037" y="1515"/>
                    <a:pt x="2037" y="1506"/>
                    <a:pt x="2025" y="1507"/>
                  </a:cubicBezTo>
                  <a:cubicBezTo>
                    <a:pt x="2020" y="1508"/>
                    <a:pt x="2017" y="1512"/>
                    <a:pt x="2012" y="1515"/>
                  </a:cubicBezTo>
                  <a:cubicBezTo>
                    <a:pt x="2011" y="1515"/>
                    <a:pt x="2010" y="1515"/>
                    <a:pt x="2008" y="1515"/>
                  </a:cubicBezTo>
                  <a:cubicBezTo>
                    <a:pt x="2009" y="1511"/>
                    <a:pt x="2010" y="1506"/>
                    <a:pt x="2008" y="1501"/>
                  </a:cubicBezTo>
                  <a:cubicBezTo>
                    <a:pt x="2008" y="1497"/>
                    <a:pt x="2003" y="1498"/>
                    <a:pt x="1998" y="1495"/>
                  </a:cubicBezTo>
                  <a:cubicBezTo>
                    <a:pt x="1991" y="1491"/>
                    <a:pt x="1972" y="1482"/>
                    <a:pt x="1962" y="1482"/>
                  </a:cubicBezTo>
                  <a:cubicBezTo>
                    <a:pt x="1952" y="1483"/>
                    <a:pt x="1945" y="1496"/>
                    <a:pt x="1938" y="1507"/>
                  </a:cubicBezTo>
                  <a:cubicBezTo>
                    <a:pt x="1937" y="1509"/>
                    <a:pt x="1933" y="1515"/>
                    <a:pt x="1931" y="1515"/>
                  </a:cubicBezTo>
                  <a:cubicBezTo>
                    <a:pt x="1929" y="1515"/>
                    <a:pt x="1928" y="1510"/>
                    <a:pt x="1929" y="1508"/>
                  </a:cubicBezTo>
                  <a:cubicBezTo>
                    <a:pt x="1924" y="1508"/>
                    <a:pt x="1920" y="1509"/>
                    <a:pt x="1914" y="1509"/>
                  </a:cubicBezTo>
                  <a:cubicBezTo>
                    <a:pt x="1914" y="1503"/>
                    <a:pt x="1911" y="1499"/>
                    <a:pt x="1905" y="1496"/>
                  </a:cubicBezTo>
                  <a:cubicBezTo>
                    <a:pt x="1902" y="1495"/>
                    <a:pt x="1897" y="1496"/>
                    <a:pt x="1897" y="1490"/>
                  </a:cubicBezTo>
                  <a:cubicBezTo>
                    <a:pt x="1899" y="1471"/>
                    <a:pt x="1919" y="1447"/>
                    <a:pt x="1930" y="1434"/>
                  </a:cubicBezTo>
                  <a:cubicBezTo>
                    <a:pt x="1929" y="1429"/>
                    <a:pt x="1923" y="1428"/>
                    <a:pt x="1919" y="1422"/>
                  </a:cubicBezTo>
                  <a:cubicBezTo>
                    <a:pt x="1917" y="1415"/>
                    <a:pt x="1910" y="1395"/>
                    <a:pt x="1910" y="1388"/>
                  </a:cubicBezTo>
                  <a:cubicBezTo>
                    <a:pt x="1900" y="1386"/>
                    <a:pt x="1888" y="1366"/>
                    <a:pt x="1878" y="1366"/>
                  </a:cubicBezTo>
                  <a:cubicBezTo>
                    <a:pt x="1877" y="1366"/>
                    <a:pt x="1875" y="1366"/>
                    <a:pt x="1874" y="1366"/>
                  </a:cubicBezTo>
                  <a:cubicBezTo>
                    <a:pt x="1875" y="1366"/>
                    <a:pt x="1874" y="1365"/>
                    <a:pt x="1874" y="1365"/>
                  </a:cubicBezTo>
                  <a:cubicBezTo>
                    <a:pt x="1868" y="1365"/>
                    <a:pt x="1858" y="1360"/>
                    <a:pt x="1854" y="1359"/>
                  </a:cubicBezTo>
                  <a:cubicBezTo>
                    <a:pt x="1849" y="1359"/>
                    <a:pt x="1842" y="1359"/>
                    <a:pt x="1837" y="1359"/>
                  </a:cubicBezTo>
                  <a:cubicBezTo>
                    <a:pt x="1820" y="1357"/>
                    <a:pt x="1794" y="1360"/>
                    <a:pt x="1788" y="1342"/>
                  </a:cubicBezTo>
                  <a:cubicBezTo>
                    <a:pt x="1786" y="1342"/>
                    <a:pt x="1780" y="1340"/>
                    <a:pt x="1779" y="1338"/>
                  </a:cubicBezTo>
                  <a:cubicBezTo>
                    <a:pt x="1770" y="1322"/>
                    <a:pt x="1765" y="1324"/>
                    <a:pt x="1753" y="1312"/>
                  </a:cubicBezTo>
                  <a:cubicBezTo>
                    <a:pt x="1747" y="1313"/>
                    <a:pt x="1740" y="1312"/>
                    <a:pt x="1734" y="1312"/>
                  </a:cubicBezTo>
                  <a:cubicBezTo>
                    <a:pt x="1731" y="1304"/>
                    <a:pt x="1734" y="1294"/>
                    <a:pt x="1725" y="1291"/>
                  </a:cubicBezTo>
                  <a:cubicBezTo>
                    <a:pt x="1715" y="1289"/>
                    <a:pt x="1700" y="1287"/>
                    <a:pt x="1695" y="1277"/>
                  </a:cubicBezTo>
                  <a:cubicBezTo>
                    <a:pt x="1695" y="1276"/>
                    <a:pt x="1696" y="1273"/>
                    <a:pt x="1696" y="1272"/>
                  </a:cubicBezTo>
                  <a:cubicBezTo>
                    <a:pt x="1697" y="1273"/>
                    <a:pt x="1704" y="1272"/>
                    <a:pt x="1706" y="1270"/>
                  </a:cubicBezTo>
                  <a:cubicBezTo>
                    <a:pt x="1706" y="1270"/>
                    <a:pt x="1693" y="1269"/>
                    <a:pt x="1687" y="1269"/>
                  </a:cubicBezTo>
                  <a:cubicBezTo>
                    <a:pt x="1685" y="1270"/>
                    <a:pt x="1670" y="1271"/>
                    <a:pt x="1669" y="1272"/>
                  </a:cubicBezTo>
                  <a:cubicBezTo>
                    <a:pt x="1664" y="1280"/>
                    <a:pt x="1658" y="1281"/>
                    <a:pt x="1647" y="1282"/>
                  </a:cubicBezTo>
                  <a:cubicBezTo>
                    <a:pt x="1643" y="1282"/>
                    <a:pt x="1633" y="1281"/>
                    <a:pt x="1633" y="1275"/>
                  </a:cubicBezTo>
                  <a:cubicBezTo>
                    <a:pt x="1621" y="1275"/>
                    <a:pt x="1608" y="1275"/>
                    <a:pt x="1595" y="1276"/>
                  </a:cubicBezTo>
                  <a:cubicBezTo>
                    <a:pt x="1592" y="1275"/>
                    <a:pt x="1587" y="1270"/>
                    <a:pt x="1587" y="1263"/>
                  </a:cubicBezTo>
                  <a:cubicBezTo>
                    <a:pt x="1576" y="1262"/>
                    <a:pt x="1560" y="1258"/>
                    <a:pt x="1557" y="1247"/>
                  </a:cubicBezTo>
                  <a:cubicBezTo>
                    <a:pt x="1554" y="1247"/>
                    <a:pt x="1548" y="1247"/>
                    <a:pt x="1544" y="1247"/>
                  </a:cubicBezTo>
                  <a:cubicBezTo>
                    <a:pt x="1544" y="1255"/>
                    <a:pt x="1555" y="1252"/>
                    <a:pt x="1558" y="1260"/>
                  </a:cubicBezTo>
                  <a:cubicBezTo>
                    <a:pt x="1554" y="1260"/>
                    <a:pt x="1547" y="1260"/>
                    <a:pt x="1541" y="1260"/>
                  </a:cubicBezTo>
                  <a:cubicBezTo>
                    <a:pt x="1534" y="1264"/>
                    <a:pt x="1523" y="1263"/>
                    <a:pt x="1522" y="1273"/>
                  </a:cubicBezTo>
                  <a:cubicBezTo>
                    <a:pt x="1522" y="1281"/>
                    <a:pt x="1530" y="1286"/>
                    <a:pt x="1531" y="1294"/>
                  </a:cubicBezTo>
                  <a:cubicBezTo>
                    <a:pt x="1530" y="1296"/>
                    <a:pt x="1526" y="1305"/>
                    <a:pt x="1524" y="1305"/>
                  </a:cubicBezTo>
                  <a:cubicBezTo>
                    <a:pt x="1515" y="1305"/>
                    <a:pt x="1511" y="1292"/>
                    <a:pt x="1512" y="1285"/>
                  </a:cubicBezTo>
                  <a:cubicBezTo>
                    <a:pt x="1512" y="1280"/>
                    <a:pt x="1516" y="1267"/>
                    <a:pt x="1519" y="1257"/>
                  </a:cubicBezTo>
                  <a:cubicBezTo>
                    <a:pt x="1521" y="1257"/>
                    <a:pt x="1526" y="1254"/>
                    <a:pt x="1526" y="1248"/>
                  </a:cubicBezTo>
                  <a:cubicBezTo>
                    <a:pt x="1526" y="1248"/>
                    <a:pt x="1522" y="1241"/>
                    <a:pt x="1520" y="1240"/>
                  </a:cubicBezTo>
                  <a:cubicBezTo>
                    <a:pt x="1511" y="1241"/>
                    <a:pt x="1508" y="1250"/>
                    <a:pt x="1498" y="1253"/>
                  </a:cubicBezTo>
                  <a:cubicBezTo>
                    <a:pt x="1479" y="1259"/>
                    <a:pt x="1468" y="1262"/>
                    <a:pt x="1450" y="1267"/>
                  </a:cubicBezTo>
                  <a:cubicBezTo>
                    <a:pt x="1441" y="1271"/>
                    <a:pt x="1434" y="1272"/>
                    <a:pt x="1430" y="1283"/>
                  </a:cubicBezTo>
                  <a:cubicBezTo>
                    <a:pt x="1429" y="1287"/>
                    <a:pt x="1427" y="1297"/>
                    <a:pt x="1423" y="1300"/>
                  </a:cubicBezTo>
                  <a:cubicBezTo>
                    <a:pt x="1420" y="1302"/>
                    <a:pt x="1412" y="1305"/>
                    <a:pt x="1411" y="1312"/>
                  </a:cubicBezTo>
                  <a:cubicBezTo>
                    <a:pt x="1410" y="1312"/>
                    <a:pt x="1407" y="1314"/>
                    <a:pt x="1407" y="1315"/>
                  </a:cubicBezTo>
                  <a:cubicBezTo>
                    <a:pt x="1407" y="1316"/>
                    <a:pt x="1407" y="1319"/>
                    <a:pt x="1407" y="1320"/>
                  </a:cubicBezTo>
                  <a:cubicBezTo>
                    <a:pt x="1403" y="1321"/>
                    <a:pt x="1404" y="1321"/>
                    <a:pt x="1398" y="1320"/>
                  </a:cubicBezTo>
                  <a:cubicBezTo>
                    <a:pt x="1397" y="1321"/>
                    <a:pt x="1394" y="1323"/>
                    <a:pt x="1392" y="1324"/>
                  </a:cubicBezTo>
                  <a:cubicBezTo>
                    <a:pt x="1394" y="1323"/>
                    <a:pt x="1396" y="1320"/>
                    <a:pt x="1397" y="1319"/>
                  </a:cubicBezTo>
                  <a:cubicBezTo>
                    <a:pt x="1386" y="1311"/>
                    <a:pt x="1385" y="1291"/>
                    <a:pt x="1363" y="1290"/>
                  </a:cubicBezTo>
                  <a:cubicBezTo>
                    <a:pt x="1345" y="1290"/>
                    <a:pt x="1335" y="1304"/>
                    <a:pt x="1316" y="1304"/>
                  </a:cubicBezTo>
                  <a:cubicBezTo>
                    <a:pt x="1302" y="1304"/>
                    <a:pt x="1303" y="1292"/>
                    <a:pt x="1295" y="1288"/>
                  </a:cubicBezTo>
                  <a:cubicBezTo>
                    <a:pt x="1282" y="1282"/>
                    <a:pt x="1267" y="1277"/>
                    <a:pt x="1267" y="1261"/>
                  </a:cubicBezTo>
                  <a:cubicBezTo>
                    <a:pt x="1267" y="1247"/>
                    <a:pt x="1267" y="1234"/>
                    <a:pt x="1267" y="1219"/>
                  </a:cubicBezTo>
                  <a:cubicBezTo>
                    <a:pt x="1271" y="1212"/>
                    <a:pt x="1272" y="1185"/>
                    <a:pt x="1272" y="1179"/>
                  </a:cubicBezTo>
                  <a:cubicBezTo>
                    <a:pt x="1273" y="1177"/>
                    <a:pt x="1272" y="1171"/>
                    <a:pt x="1272" y="1169"/>
                  </a:cubicBezTo>
                  <a:cubicBezTo>
                    <a:pt x="1259" y="1166"/>
                    <a:pt x="1254" y="1155"/>
                    <a:pt x="1236" y="1154"/>
                  </a:cubicBezTo>
                  <a:cubicBezTo>
                    <a:pt x="1209" y="1154"/>
                    <a:pt x="1189" y="1158"/>
                    <a:pt x="1164" y="1158"/>
                  </a:cubicBezTo>
                  <a:cubicBezTo>
                    <a:pt x="1161" y="1159"/>
                    <a:pt x="1155" y="1156"/>
                    <a:pt x="1155" y="1151"/>
                  </a:cubicBezTo>
                  <a:cubicBezTo>
                    <a:pt x="1155" y="1150"/>
                    <a:pt x="1155" y="1148"/>
                    <a:pt x="1155" y="1147"/>
                  </a:cubicBezTo>
                  <a:cubicBezTo>
                    <a:pt x="1158" y="1145"/>
                    <a:pt x="1168" y="1141"/>
                    <a:pt x="1168" y="1134"/>
                  </a:cubicBezTo>
                  <a:cubicBezTo>
                    <a:pt x="1168" y="1122"/>
                    <a:pt x="1168" y="1111"/>
                    <a:pt x="1168" y="1100"/>
                  </a:cubicBezTo>
                  <a:cubicBezTo>
                    <a:pt x="1170" y="1100"/>
                    <a:pt x="1173" y="1100"/>
                    <a:pt x="1174" y="1100"/>
                  </a:cubicBezTo>
                  <a:cubicBezTo>
                    <a:pt x="1174" y="1102"/>
                    <a:pt x="1175" y="1104"/>
                    <a:pt x="1174" y="1105"/>
                  </a:cubicBezTo>
                  <a:cubicBezTo>
                    <a:pt x="1179" y="1098"/>
                    <a:pt x="1183" y="1094"/>
                    <a:pt x="1184" y="1083"/>
                  </a:cubicBezTo>
                  <a:cubicBezTo>
                    <a:pt x="1184" y="1069"/>
                    <a:pt x="1196" y="1057"/>
                    <a:pt x="1196" y="1047"/>
                  </a:cubicBezTo>
                  <a:cubicBezTo>
                    <a:pt x="1196" y="1046"/>
                    <a:pt x="1196" y="1043"/>
                    <a:pt x="1196" y="1041"/>
                  </a:cubicBezTo>
                  <a:cubicBezTo>
                    <a:pt x="1193" y="1041"/>
                    <a:pt x="1181" y="1040"/>
                    <a:pt x="1179" y="1040"/>
                  </a:cubicBezTo>
                  <a:cubicBezTo>
                    <a:pt x="1177" y="1039"/>
                    <a:pt x="1171" y="1037"/>
                    <a:pt x="1164" y="1038"/>
                  </a:cubicBezTo>
                  <a:cubicBezTo>
                    <a:pt x="1143" y="1038"/>
                    <a:pt x="1117" y="1037"/>
                    <a:pt x="1116" y="1057"/>
                  </a:cubicBezTo>
                  <a:cubicBezTo>
                    <a:pt x="1116" y="1068"/>
                    <a:pt x="1104" y="1077"/>
                    <a:pt x="1100" y="1085"/>
                  </a:cubicBezTo>
                  <a:cubicBezTo>
                    <a:pt x="1100" y="1087"/>
                    <a:pt x="1096" y="1096"/>
                    <a:pt x="1090" y="1096"/>
                  </a:cubicBezTo>
                  <a:cubicBezTo>
                    <a:pt x="1087" y="1096"/>
                    <a:pt x="1084" y="1092"/>
                    <a:pt x="1075" y="1092"/>
                  </a:cubicBezTo>
                  <a:cubicBezTo>
                    <a:pt x="1060" y="1092"/>
                    <a:pt x="1048" y="1101"/>
                    <a:pt x="1034" y="1102"/>
                  </a:cubicBezTo>
                  <a:cubicBezTo>
                    <a:pt x="1030" y="1101"/>
                    <a:pt x="1028" y="1096"/>
                    <a:pt x="1021" y="1093"/>
                  </a:cubicBezTo>
                  <a:cubicBezTo>
                    <a:pt x="1001" y="1087"/>
                    <a:pt x="1002" y="1077"/>
                    <a:pt x="988" y="1064"/>
                  </a:cubicBezTo>
                  <a:cubicBezTo>
                    <a:pt x="983" y="1059"/>
                    <a:pt x="974" y="1050"/>
                    <a:pt x="971" y="1044"/>
                  </a:cubicBezTo>
                  <a:cubicBezTo>
                    <a:pt x="967" y="1038"/>
                    <a:pt x="971" y="1034"/>
                    <a:pt x="969" y="1028"/>
                  </a:cubicBezTo>
                  <a:cubicBezTo>
                    <a:pt x="967" y="1026"/>
                    <a:pt x="962" y="1020"/>
                    <a:pt x="963" y="1014"/>
                  </a:cubicBezTo>
                  <a:cubicBezTo>
                    <a:pt x="963" y="1001"/>
                    <a:pt x="963" y="989"/>
                    <a:pt x="963" y="976"/>
                  </a:cubicBezTo>
                  <a:cubicBezTo>
                    <a:pt x="965" y="966"/>
                    <a:pt x="971" y="961"/>
                    <a:pt x="971" y="949"/>
                  </a:cubicBezTo>
                  <a:cubicBezTo>
                    <a:pt x="971" y="946"/>
                    <a:pt x="969" y="941"/>
                    <a:pt x="968" y="938"/>
                  </a:cubicBezTo>
                  <a:cubicBezTo>
                    <a:pt x="968" y="938"/>
                    <a:pt x="967" y="937"/>
                    <a:pt x="967" y="936"/>
                  </a:cubicBezTo>
                  <a:cubicBezTo>
                    <a:pt x="968" y="936"/>
                    <a:pt x="969" y="937"/>
                    <a:pt x="969" y="937"/>
                  </a:cubicBezTo>
                  <a:cubicBezTo>
                    <a:pt x="970" y="935"/>
                    <a:pt x="966" y="931"/>
                    <a:pt x="966" y="930"/>
                  </a:cubicBezTo>
                  <a:cubicBezTo>
                    <a:pt x="966" y="910"/>
                    <a:pt x="975" y="891"/>
                    <a:pt x="992" y="886"/>
                  </a:cubicBezTo>
                  <a:cubicBezTo>
                    <a:pt x="999" y="883"/>
                    <a:pt x="1006" y="888"/>
                    <a:pt x="1012" y="882"/>
                  </a:cubicBezTo>
                  <a:cubicBezTo>
                    <a:pt x="1021" y="874"/>
                    <a:pt x="1031" y="857"/>
                    <a:pt x="1053" y="857"/>
                  </a:cubicBezTo>
                  <a:cubicBezTo>
                    <a:pt x="1062" y="857"/>
                    <a:pt x="1066" y="864"/>
                    <a:pt x="1074" y="863"/>
                  </a:cubicBezTo>
                  <a:cubicBezTo>
                    <a:pt x="1077" y="863"/>
                    <a:pt x="1082" y="858"/>
                    <a:pt x="1085" y="858"/>
                  </a:cubicBezTo>
                  <a:cubicBezTo>
                    <a:pt x="1101" y="858"/>
                    <a:pt x="1118" y="880"/>
                    <a:pt x="1139" y="871"/>
                  </a:cubicBezTo>
                  <a:cubicBezTo>
                    <a:pt x="1130" y="866"/>
                    <a:pt x="1137" y="859"/>
                    <a:pt x="1138" y="850"/>
                  </a:cubicBezTo>
                  <a:cubicBezTo>
                    <a:pt x="1134" y="850"/>
                    <a:pt x="1135" y="852"/>
                    <a:pt x="1127" y="850"/>
                  </a:cubicBezTo>
                  <a:cubicBezTo>
                    <a:pt x="1140" y="846"/>
                    <a:pt x="1156" y="847"/>
                    <a:pt x="1168" y="844"/>
                  </a:cubicBezTo>
                  <a:cubicBezTo>
                    <a:pt x="1168" y="846"/>
                    <a:pt x="1171" y="850"/>
                    <a:pt x="1173" y="850"/>
                  </a:cubicBezTo>
                  <a:cubicBezTo>
                    <a:pt x="1177" y="850"/>
                    <a:pt x="1181" y="844"/>
                    <a:pt x="1192" y="844"/>
                  </a:cubicBezTo>
                  <a:cubicBezTo>
                    <a:pt x="1210" y="844"/>
                    <a:pt x="1218" y="860"/>
                    <a:pt x="1232" y="860"/>
                  </a:cubicBezTo>
                  <a:cubicBezTo>
                    <a:pt x="1236" y="860"/>
                    <a:pt x="1241" y="851"/>
                    <a:pt x="1248" y="851"/>
                  </a:cubicBezTo>
                  <a:cubicBezTo>
                    <a:pt x="1281" y="851"/>
                    <a:pt x="1273" y="891"/>
                    <a:pt x="1284" y="914"/>
                  </a:cubicBezTo>
                  <a:cubicBezTo>
                    <a:pt x="1290" y="925"/>
                    <a:pt x="1297" y="929"/>
                    <a:pt x="1307" y="939"/>
                  </a:cubicBezTo>
                  <a:cubicBezTo>
                    <a:pt x="1311" y="946"/>
                    <a:pt x="1311" y="956"/>
                    <a:pt x="1322" y="956"/>
                  </a:cubicBezTo>
                  <a:cubicBezTo>
                    <a:pt x="1335" y="956"/>
                    <a:pt x="1338" y="944"/>
                    <a:pt x="1338" y="929"/>
                  </a:cubicBezTo>
                  <a:cubicBezTo>
                    <a:pt x="1338" y="916"/>
                    <a:pt x="1332" y="910"/>
                    <a:pt x="1329" y="902"/>
                  </a:cubicBezTo>
                  <a:cubicBezTo>
                    <a:pt x="1329" y="901"/>
                    <a:pt x="1329" y="899"/>
                    <a:pt x="1329" y="899"/>
                  </a:cubicBezTo>
                  <a:cubicBezTo>
                    <a:pt x="1328" y="877"/>
                    <a:pt x="1309" y="870"/>
                    <a:pt x="1308" y="848"/>
                  </a:cubicBezTo>
                  <a:cubicBezTo>
                    <a:pt x="1308" y="799"/>
                    <a:pt x="1344" y="796"/>
                    <a:pt x="1379" y="780"/>
                  </a:cubicBezTo>
                  <a:cubicBezTo>
                    <a:pt x="1379" y="779"/>
                    <a:pt x="1378" y="779"/>
                    <a:pt x="1377" y="778"/>
                  </a:cubicBezTo>
                  <a:cubicBezTo>
                    <a:pt x="1381" y="776"/>
                    <a:pt x="1381" y="773"/>
                    <a:pt x="1390" y="770"/>
                  </a:cubicBezTo>
                  <a:cubicBezTo>
                    <a:pt x="1394" y="769"/>
                    <a:pt x="1399" y="764"/>
                    <a:pt x="1408" y="763"/>
                  </a:cubicBezTo>
                  <a:cubicBezTo>
                    <a:pt x="1411" y="762"/>
                    <a:pt x="1415" y="758"/>
                    <a:pt x="1416" y="755"/>
                  </a:cubicBezTo>
                  <a:cubicBezTo>
                    <a:pt x="1414" y="754"/>
                    <a:pt x="1410" y="752"/>
                    <a:pt x="1408" y="751"/>
                  </a:cubicBezTo>
                  <a:cubicBezTo>
                    <a:pt x="1408" y="749"/>
                    <a:pt x="1407" y="747"/>
                    <a:pt x="1407" y="746"/>
                  </a:cubicBezTo>
                  <a:cubicBezTo>
                    <a:pt x="1412" y="746"/>
                    <a:pt x="1417" y="746"/>
                    <a:pt x="1419" y="739"/>
                  </a:cubicBezTo>
                  <a:cubicBezTo>
                    <a:pt x="1416" y="738"/>
                    <a:pt x="1412" y="738"/>
                    <a:pt x="1408" y="733"/>
                  </a:cubicBezTo>
                  <a:cubicBezTo>
                    <a:pt x="1411" y="733"/>
                    <a:pt x="1418" y="731"/>
                    <a:pt x="1418" y="726"/>
                  </a:cubicBezTo>
                  <a:cubicBezTo>
                    <a:pt x="1418" y="724"/>
                    <a:pt x="1418" y="721"/>
                    <a:pt x="1418" y="719"/>
                  </a:cubicBezTo>
                  <a:cubicBezTo>
                    <a:pt x="1417" y="719"/>
                    <a:pt x="1414" y="719"/>
                    <a:pt x="1413" y="719"/>
                  </a:cubicBezTo>
                  <a:cubicBezTo>
                    <a:pt x="1409" y="716"/>
                    <a:pt x="1413" y="716"/>
                    <a:pt x="1413" y="709"/>
                  </a:cubicBezTo>
                  <a:cubicBezTo>
                    <a:pt x="1412" y="703"/>
                    <a:pt x="1409" y="691"/>
                    <a:pt x="1408" y="687"/>
                  </a:cubicBezTo>
                  <a:cubicBezTo>
                    <a:pt x="1408" y="687"/>
                    <a:pt x="1408" y="681"/>
                    <a:pt x="1409" y="679"/>
                  </a:cubicBezTo>
                  <a:cubicBezTo>
                    <a:pt x="1410" y="686"/>
                    <a:pt x="1418" y="695"/>
                    <a:pt x="1417" y="700"/>
                  </a:cubicBezTo>
                  <a:cubicBezTo>
                    <a:pt x="1418" y="702"/>
                    <a:pt x="1418" y="705"/>
                    <a:pt x="1418" y="707"/>
                  </a:cubicBezTo>
                  <a:cubicBezTo>
                    <a:pt x="1418" y="708"/>
                    <a:pt x="1419" y="711"/>
                    <a:pt x="1421" y="711"/>
                  </a:cubicBezTo>
                  <a:cubicBezTo>
                    <a:pt x="1422" y="710"/>
                    <a:pt x="1436" y="688"/>
                    <a:pt x="1437" y="685"/>
                  </a:cubicBezTo>
                  <a:cubicBezTo>
                    <a:pt x="1436" y="681"/>
                    <a:pt x="1431" y="679"/>
                    <a:pt x="1430" y="673"/>
                  </a:cubicBezTo>
                  <a:cubicBezTo>
                    <a:pt x="1431" y="672"/>
                    <a:pt x="1432" y="671"/>
                    <a:pt x="1433" y="670"/>
                  </a:cubicBezTo>
                  <a:cubicBezTo>
                    <a:pt x="1434" y="671"/>
                    <a:pt x="1437" y="675"/>
                    <a:pt x="1439" y="675"/>
                  </a:cubicBezTo>
                  <a:cubicBezTo>
                    <a:pt x="1442" y="675"/>
                    <a:pt x="1457" y="653"/>
                    <a:pt x="1458" y="648"/>
                  </a:cubicBezTo>
                  <a:cubicBezTo>
                    <a:pt x="1458" y="648"/>
                    <a:pt x="1451" y="643"/>
                    <a:pt x="1451" y="641"/>
                  </a:cubicBezTo>
                  <a:cubicBezTo>
                    <a:pt x="1451" y="639"/>
                    <a:pt x="1454" y="637"/>
                    <a:pt x="1455" y="637"/>
                  </a:cubicBezTo>
                  <a:cubicBezTo>
                    <a:pt x="1457" y="637"/>
                    <a:pt x="1460" y="637"/>
                    <a:pt x="1462" y="637"/>
                  </a:cubicBezTo>
                  <a:cubicBezTo>
                    <a:pt x="1472" y="637"/>
                    <a:pt x="1479" y="638"/>
                    <a:pt x="1489" y="635"/>
                  </a:cubicBezTo>
                  <a:cubicBezTo>
                    <a:pt x="1485" y="632"/>
                    <a:pt x="1478" y="635"/>
                    <a:pt x="1471" y="635"/>
                  </a:cubicBezTo>
                  <a:cubicBezTo>
                    <a:pt x="1469" y="634"/>
                    <a:pt x="1466" y="634"/>
                    <a:pt x="1464" y="634"/>
                  </a:cubicBezTo>
                  <a:cubicBezTo>
                    <a:pt x="1478" y="627"/>
                    <a:pt x="1502" y="631"/>
                    <a:pt x="1516" y="623"/>
                  </a:cubicBezTo>
                  <a:cubicBezTo>
                    <a:pt x="1518" y="625"/>
                    <a:pt x="1530" y="624"/>
                    <a:pt x="1539" y="622"/>
                  </a:cubicBezTo>
                  <a:cubicBezTo>
                    <a:pt x="1539" y="621"/>
                    <a:pt x="1539" y="619"/>
                    <a:pt x="1539" y="618"/>
                  </a:cubicBezTo>
                  <a:cubicBezTo>
                    <a:pt x="1539" y="618"/>
                    <a:pt x="1532" y="621"/>
                    <a:pt x="1531" y="621"/>
                  </a:cubicBezTo>
                  <a:cubicBezTo>
                    <a:pt x="1528" y="621"/>
                    <a:pt x="1524" y="613"/>
                    <a:pt x="1524" y="610"/>
                  </a:cubicBezTo>
                  <a:cubicBezTo>
                    <a:pt x="1522" y="610"/>
                    <a:pt x="1521" y="606"/>
                    <a:pt x="1521" y="604"/>
                  </a:cubicBezTo>
                  <a:cubicBezTo>
                    <a:pt x="1521" y="580"/>
                    <a:pt x="1545" y="589"/>
                    <a:pt x="1557" y="580"/>
                  </a:cubicBezTo>
                  <a:cubicBezTo>
                    <a:pt x="1563" y="577"/>
                    <a:pt x="1564" y="576"/>
                    <a:pt x="1572" y="576"/>
                  </a:cubicBezTo>
                  <a:cubicBezTo>
                    <a:pt x="1582" y="577"/>
                    <a:pt x="1589" y="573"/>
                    <a:pt x="1594" y="567"/>
                  </a:cubicBezTo>
                  <a:cubicBezTo>
                    <a:pt x="1592" y="567"/>
                    <a:pt x="1591" y="564"/>
                    <a:pt x="1590" y="563"/>
                  </a:cubicBezTo>
                  <a:cubicBezTo>
                    <a:pt x="1590" y="562"/>
                    <a:pt x="1590" y="561"/>
                    <a:pt x="1590" y="561"/>
                  </a:cubicBezTo>
                  <a:cubicBezTo>
                    <a:pt x="1590" y="561"/>
                    <a:pt x="1590" y="560"/>
                    <a:pt x="1590" y="559"/>
                  </a:cubicBezTo>
                  <a:cubicBezTo>
                    <a:pt x="1591" y="560"/>
                    <a:pt x="1595" y="560"/>
                    <a:pt x="1597" y="560"/>
                  </a:cubicBezTo>
                  <a:cubicBezTo>
                    <a:pt x="1600" y="560"/>
                    <a:pt x="1618" y="563"/>
                    <a:pt x="1624" y="560"/>
                  </a:cubicBezTo>
                  <a:cubicBezTo>
                    <a:pt x="1630" y="557"/>
                    <a:pt x="1629" y="550"/>
                    <a:pt x="1639" y="550"/>
                  </a:cubicBezTo>
                  <a:cubicBezTo>
                    <a:pt x="1640" y="558"/>
                    <a:pt x="1639" y="558"/>
                    <a:pt x="1650" y="559"/>
                  </a:cubicBezTo>
                  <a:cubicBezTo>
                    <a:pt x="1634" y="559"/>
                    <a:pt x="1611" y="567"/>
                    <a:pt x="1611" y="580"/>
                  </a:cubicBezTo>
                  <a:cubicBezTo>
                    <a:pt x="1612" y="585"/>
                    <a:pt x="1622" y="596"/>
                    <a:pt x="1626" y="596"/>
                  </a:cubicBezTo>
                  <a:cubicBezTo>
                    <a:pt x="1630" y="596"/>
                    <a:pt x="1643" y="582"/>
                    <a:pt x="1656" y="579"/>
                  </a:cubicBezTo>
                  <a:cubicBezTo>
                    <a:pt x="1659" y="579"/>
                    <a:pt x="1702" y="566"/>
                    <a:pt x="1703" y="562"/>
                  </a:cubicBezTo>
                  <a:cubicBezTo>
                    <a:pt x="1702" y="556"/>
                    <a:pt x="1686" y="553"/>
                    <a:pt x="1682" y="553"/>
                  </a:cubicBezTo>
                  <a:cubicBezTo>
                    <a:pt x="1662" y="551"/>
                    <a:pt x="1632" y="533"/>
                    <a:pt x="1629" y="518"/>
                  </a:cubicBezTo>
                  <a:cubicBezTo>
                    <a:pt x="1626" y="518"/>
                    <a:pt x="1620" y="516"/>
                    <a:pt x="1615" y="516"/>
                  </a:cubicBezTo>
                  <a:cubicBezTo>
                    <a:pt x="1618" y="512"/>
                    <a:pt x="1642" y="511"/>
                    <a:pt x="1641" y="499"/>
                  </a:cubicBezTo>
                  <a:cubicBezTo>
                    <a:pt x="1640" y="489"/>
                    <a:pt x="1621" y="489"/>
                    <a:pt x="1606" y="488"/>
                  </a:cubicBezTo>
                  <a:cubicBezTo>
                    <a:pt x="1576" y="486"/>
                    <a:pt x="1564" y="502"/>
                    <a:pt x="1544" y="504"/>
                  </a:cubicBezTo>
                  <a:cubicBezTo>
                    <a:pt x="1552" y="489"/>
                    <a:pt x="1566" y="494"/>
                    <a:pt x="1580" y="483"/>
                  </a:cubicBezTo>
                  <a:cubicBezTo>
                    <a:pt x="1589" y="475"/>
                    <a:pt x="1582" y="470"/>
                    <a:pt x="1596" y="467"/>
                  </a:cubicBezTo>
                  <a:cubicBezTo>
                    <a:pt x="1621" y="463"/>
                    <a:pt x="1635" y="468"/>
                    <a:pt x="1660" y="470"/>
                  </a:cubicBezTo>
                  <a:cubicBezTo>
                    <a:pt x="1694" y="473"/>
                    <a:pt x="1719" y="487"/>
                    <a:pt x="1736" y="468"/>
                  </a:cubicBezTo>
                  <a:cubicBezTo>
                    <a:pt x="1744" y="459"/>
                    <a:pt x="1791" y="465"/>
                    <a:pt x="1790" y="452"/>
                  </a:cubicBezTo>
                  <a:cubicBezTo>
                    <a:pt x="1789" y="442"/>
                    <a:pt x="1784" y="438"/>
                    <a:pt x="1777" y="431"/>
                  </a:cubicBezTo>
                  <a:cubicBezTo>
                    <a:pt x="1773" y="431"/>
                    <a:pt x="1779" y="428"/>
                    <a:pt x="1771" y="425"/>
                  </a:cubicBezTo>
                  <a:cubicBezTo>
                    <a:pt x="1772" y="423"/>
                    <a:pt x="1771" y="421"/>
                    <a:pt x="1771" y="420"/>
                  </a:cubicBezTo>
                  <a:cubicBezTo>
                    <a:pt x="1757" y="423"/>
                    <a:pt x="1729" y="426"/>
                    <a:pt x="1714" y="425"/>
                  </a:cubicBezTo>
                  <a:cubicBezTo>
                    <a:pt x="1712" y="425"/>
                    <a:pt x="1708" y="423"/>
                    <a:pt x="1707" y="422"/>
                  </a:cubicBezTo>
                  <a:cubicBezTo>
                    <a:pt x="1719" y="419"/>
                    <a:pt x="1752" y="421"/>
                    <a:pt x="1756" y="413"/>
                  </a:cubicBezTo>
                  <a:cubicBezTo>
                    <a:pt x="1756" y="411"/>
                    <a:pt x="1751" y="410"/>
                    <a:pt x="1750" y="408"/>
                  </a:cubicBezTo>
                  <a:cubicBezTo>
                    <a:pt x="1735" y="407"/>
                    <a:pt x="1704" y="399"/>
                    <a:pt x="1702" y="386"/>
                  </a:cubicBezTo>
                  <a:cubicBezTo>
                    <a:pt x="1701" y="385"/>
                    <a:pt x="1701" y="385"/>
                    <a:pt x="1701" y="384"/>
                  </a:cubicBezTo>
                  <a:cubicBezTo>
                    <a:pt x="1687" y="383"/>
                    <a:pt x="1679" y="376"/>
                    <a:pt x="1670" y="371"/>
                  </a:cubicBezTo>
                  <a:cubicBezTo>
                    <a:pt x="1673" y="370"/>
                    <a:pt x="1679" y="370"/>
                    <a:pt x="1679" y="365"/>
                  </a:cubicBezTo>
                  <a:cubicBezTo>
                    <a:pt x="1678" y="361"/>
                    <a:pt x="1672" y="357"/>
                    <a:pt x="1673" y="354"/>
                  </a:cubicBezTo>
                  <a:cubicBezTo>
                    <a:pt x="1667" y="352"/>
                    <a:pt x="1645" y="342"/>
                    <a:pt x="1650" y="335"/>
                  </a:cubicBezTo>
                  <a:cubicBezTo>
                    <a:pt x="1655" y="327"/>
                    <a:pt x="1629" y="322"/>
                    <a:pt x="1625" y="312"/>
                  </a:cubicBezTo>
                  <a:cubicBezTo>
                    <a:pt x="1624" y="312"/>
                    <a:pt x="1616" y="307"/>
                    <a:pt x="1614" y="306"/>
                  </a:cubicBezTo>
                  <a:cubicBezTo>
                    <a:pt x="1610" y="307"/>
                    <a:pt x="1598" y="310"/>
                    <a:pt x="1600" y="315"/>
                  </a:cubicBezTo>
                  <a:cubicBezTo>
                    <a:pt x="1604" y="323"/>
                    <a:pt x="1593" y="324"/>
                    <a:pt x="1582" y="327"/>
                  </a:cubicBezTo>
                  <a:cubicBezTo>
                    <a:pt x="1574" y="330"/>
                    <a:pt x="1569" y="336"/>
                    <a:pt x="1562" y="335"/>
                  </a:cubicBezTo>
                  <a:cubicBezTo>
                    <a:pt x="1550" y="334"/>
                    <a:pt x="1541" y="321"/>
                    <a:pt x="1533" y="320"/>
                  </a:cubicBezTo>
                  <a:cubicBezTo>
                    <a:pt x="1522" y="319"/>
                    <a:pt x="1526" y="301"/>
                    <a:pt x="1523" y="293"/>
                  </a:cubicBezTo>
                  <a:cubicBezTo>
                    <a:pt x="1519" y="282"/>
                    <a:pt x="1486" y="286"/>
                    <a:pt x="1483" y="273"/>
                  </a:cubicBezTo>
                  <a:cubicBezTo>
                    <a:pt x="1465" y="270"/>
                    <a:pt x="1467" y="263"/>
                    <a:pt x="1448" y="262"/>
                  </a:cubicBezTo>
                  <a:cubicBezTo>
                    <a:pt x="1444" y="261"/>
                    <a:pt x="1438" y="261"/>
                    <a:pt x="1433" y="261"/>
                  </a:cubicBezTo>
                  <a:cubicBezTo>
                    <a:pt x="1414" y="260"/>
                    <a:pt x="1402" y="253"/>
                    <a:pt x="1383" y="252"/>
                  </a:cubicBezTo>
                  <a:cubicBezTo>
                    <a:pt x="1373" y="252"/>
                    <a:pt x="1363" y="254"/>
                    <a:pt x="1363" y="260"/>
                  </a:cubicBezTo>
                  <a:cubicBezTo>
                    <a:pt x="1364" y="264"/>
                    <a:pt x="1388" y="270"/>
                    <a:pt x="1366" y="277"/>
                  </a:cubicBezTo>
                  <a:cubicBezTo>
                    <a:pt x="1358" y="280"/>
                    <a:pt x="1379" y="290"/>
                    <a:pt x="1381" y="295"/>
                  </a:cubicBezTo>
                  <a:cubicBezTo>
                    <a:pt x="1384" y="308"/>
                    <a:pt x="1365" y="309"/>
                    <a:pt x="1356" y="311"/>
                  </a:cubicBezTo>
                  <a:cubicBezTo>
                    <a:pt x="1365" y="319"/>
                    <a:pt x="1383" y="322"/>
                    <a:pt x="1392" y="329"/>
                  </a:cubicBezTo>
                  <a:cubicBezTo>
                    <a:pt x="1398" y="336"/>
                    <a:pt x="1395" y="347"/>
                    <a:pt x="1395" y="359"/>
                  </a:cubicBezTo>
                  <a:cubicBezTo>
                    <a:pt x="1394" y="367"/>
                    <a:pt x="1355" y="383"/>
                    <a:pt x="1341" y="385"/>
                  </a:cubicBezTo>
                  <a:cubicBezTo>
                    <a:pt x="1365" y="394"/>
                    <a:pt x="1357" y="415"/>
                    <a:pt x="1366" y="424"/>
                  </a:cubicBezTo>
                  <a:cubicBezTo>
                    <a:pt x="1364" y="426"/>
                    <a:pt x="1357" y="435"/>
                    <a:pt x="1356" y="439"/>
                  </a:cubicBezTo>
                  <a:cubicBezTo>
                    <a:pt x="1347" y="440"/>
                    <a:pt x="1340" y="442"/>
                    <a:pt x="1333" y="438"/>
                  </a:cubicBezTo>
                  <a:cubicBezTo>
                    <a:pt x="1315" y="429"/>
                    <a:pt x="1289" y="413"/>
                    <a:pt x="1288" y="401"/>
                  </a:cubicBezTo>
                  <a:cubicBezTo>
                    <a:pt x="1288" y="389"/>
                    <a:pt x="1289" y="379"/>
                    <a:pt x="1269" y="371"/>
                  </a:cubicBezTo>
                  <a:cubicBezTo>
                    <a:pt x="1254" y="368"/>
                    <a:pt x="1239" y="366"/>
                    <a:pt x="1224" y="364"/>
                  </a:cubicBezTo>
                  <a:cubicBezTo>
                    <a:pt x="1198" y="354"/>
                    <a:pt x="1170" y="347"/>
                    <a:pt x="1138" y="342"/>
                  </a:cubicBezTo>
                  <a:cubicBezTo>
                    <a:pt x="1134" y="340"/>
                    <a:pt x="1117" y="335"/>
                    <a:pt x="1107" y="334"/>
                  </a:cubicBezTo>
                  <a:cubicBezTo>
                    <a:pt x="1097" y="335"/>
                    <a:pt x="1092" y="341"/>
                    <a:pt x="1081" y="341"/>
                  </a:cubicBezTo>
                  <a:cubicBezTo>
                    <a:pt x="1081" y="332"/>
                    <a:pt x="1072" y="312"/>
                    <a:pt x="1056" y="312"/>
                  </a:cubicBezTo>
                  <a:cubicBezTo>
                    <a:pt x="1049" y="312"/>
                    <a:pt x="1046" y="315"/>
                    <a:pt x="1039" y="316"/>
                  </a:cubicBezTo>
                  <a:cubicBezTo>
                    <a:pt x="1042" y="312"/>
                    <a:pt x="1039" y="310"/>
                    <a:pt x="1040" y="300"/>
                  </a:cubicBezTo>
                  <a:cubicBezTo>
                    <a:pt x="1040" y="284"/>
                    <a:pt x="1050" y="271"/>
                    <a:pt x="1066" y="262"/>
                  </a:cubicBezTo>
                  <a:cubicBezTo>
                    <a:pt x="1072" y="258"/>
                    <a:pt x="1084" y="246"/>
                    <a:pt x="1089" y="244"/>
                  </a:cubicBezTo>
                  <a:cubicBezTo>
                    <a:pt x="1101" y="242"/>
                    <a:pt x="1111" y="250"/>
                    <a:pt x="1112" y="241"/>
                  </a:cubicBezTo>
                  <a:cubicBezTo>
                    <a:pt x="1112" y="235"/>
                    <a:pt x="1086" y="236"/>
                    <a:pt x="1077" y="234"/>
                  </a:cubicBezTo>
                  <a:cubicBezTo>
                    <a:pt x="1082" y="235"/>
                    <a:pt x="1062" y="228"/>
                    <a:pt x="1117" y="235"/>
                  </a:cubicBezTo>
                  <a:cubicBezTo>
                    <a:pt x="1132" y="236"/>
                    <a:pt x="1123" y="228"/>
                    <a:pt x="1131" y="228"/>
                  </a:cubicBezTo>
                  <a:cubicBezTo>
                    <a:pt x="1135" y="228"/>
                    <a:pt x="1141" y="227"/>
                    <a:pt x="1146" y="228"/>
                  </a:cubicBezTo>
                  <a:cubicBezTo>
                    <a:pt x="1163" y="227"/>
                    <a:pt x="1171" y="219"/>
                    <a:pt x="1182" y="215"/>
                  </a:cubicBezTo>
                  <a:cubicBezTo>
                    <a:pt x="1182" y="213"/>
                    <a:pt x="1182" y="212"/>
                    <a:pt x="1182" y="210"/>
                  </a:cubicBezTo>
                  <a:cubicBezTo>
                    <a:pt x="1159" y="207"/>
                    <a:pt x="1137" y="209"/>
                    <a:pt x="1126" y="200"/>
                  </a:cubicBezTo>
                  <a:cubicBezTo>
                    <a:pt x="1130" y="200"/>
                    <a:pt x="1135" y="199"/>
                    <a:pt x="1138" y="200"/>
                  </a:cubicBezTo>
                  <a:cubicBezTo>
                    <a:pt x="1147" y="202"/>
                    <a:pt x="1155" y="207"/>
                    <a:pt x="1168" y="207"/>
                  </a:cubicBezTo>
                  <a:cubicBezTo>
                    <a:pt x="1179" y="206"/>
                    <a:pt x="1203" y="204"/>
                    <a:pt x="1204" y="201"/>
                  </a:cubicBezTo>
                  <a:cubicBezTo>
                    <a:pt x="1203" y="194"/>
                    <a:pt x="1202" y="192"/>
                    <a:pt x="1201" y="191"/>
                  </a:cubicBezTo>
                  <a:cubicBezTo>
                    <a:pt x="1214" y="191"/>
                    <a:pt x="1219" y="197"/>
                    <a:pt x="1228" y="197"/>
                  </a:cubicBezTo>
                  <a:cubicBezTo>
                    <a:pt x="1236" y="197"/>
                    <a:pt x="1243" y="198"/>
                    <a:pt x="1250" y="198"/>
                  </a:cubicBezTo>
                  <a:cubicBezTo>
                    <a:pt x="1247" y="196"/>
                    <a:pt x="1250" y="190"/>
                    <a:pt x="1258" y="196"/>
                  </a:cubicBezTo>
                  <a:cubicBezTo>
                    <a:pt x="1263" y="200"/>
                    <a:pt x="1296" y="186"/>
                    <a:pt x="1296" y="182"/>
                  </a:cubicBezTo>
                  <a:cubicBezTo>
                    <a:pt x="1296" y="179"/>
                    <a:pt x="1281" y="176"/>
                    <a:pt x="1281" y="174"/>
                  </a:cubicBezTo>
                  <a:cubicBezTo>
                    <a:pt x="1281" y="171"/>
                    <a:pt x="1272" y="167"/>
                    <a:pt x="1292" y="162"/>
                  </a:cubicBezTo>
                  <a:cubicBezTo>
                    <a:pt x="1295" y="160"/>
                    <a:pt x="1292" y="160"/>
                    <a:pt x="1292" y="155"/>
                  </a:cubicBezTo>
                  <a:cubicBezTo>
                    <a:pt x="1282" y="155"/>
                    <a:pt x="1278" y="153"/>
                    <a:pt x="1273" y="151"/>
                  </a:cubicBezTo>
                  <a:cubicBezTo>
                    <a:pt x="1289" y="151"/>
                    <a:pt x="1304" y="152"/>
                    <a:pt x="1313" y="153"/>
                  </a:cubicBezTo>
                  <a:cubicBezTo>
                    <a:pt x="1312" y="155"/>
                    <a:pt x="1310" y="158"/>
                    <a:pt x="1318" y="159"/>
                  </a:cubicBezTo>
                  <a:cubicBezTo>
                    <a:pt x="1330" y="159"/>
                    <a:pt x="1340" y="151"/>
                    <a:pt x="1348" y="151"/>
                  </a:cubicBezTo>
                  <a:cubicBezTo>
                    <a:pt x="1355" y="152"/>
                    <a:pt x="1390" y="165"/>
                    <a:pt x="1396" y="167"/>
                  </a:cubicBezTo>
                  <a:cubicBezTo>
                    <a:pt x="1393" y="168"/>
                    <a:pt x="1381" y="167"/>
                    <a:pt x="1381" y="170"/>
                  </a:cubicBezTo>
                  <a:cubicBezTo>
                    <a:pt x="1382" y="170"/>
                    <a:pt x="1384" y="173"/>
                    <a:pt x="1387" y="173"/>
                  </a:cubicBezTo>
                  <a:cubicBezTo>
                    <a:pt x="1395" y="173"/>
                    <a:pt x="1399" y="171"/>
                    <a:pt x="1407" y="172"/>
                  </a:cubicBezTo>
                  <a:cubicBezTo>
                    <a:pt x="1420" y="173"/>
                    <a:pt x="1462" y="188"/>
                    <a:pt x="1463" y="195"/>
                  </a:cubicBezTo>
                  <a:cubicBezTo>
                    <a:pt x="1463" y="200"/>
                    <a:pt x="1451" y="203"/>
                    <a:pt x="1445" y="206"/>
                  </a:cubicBezTo>
                  <a:cubicBezTo>
                    <a:pt x="1441" y="206"/>
                    <a:pt x="1429" y="204"/>
                    <a:pt x="1429" y="209"/>
                  </a:cubicBezTo>
                  <a:cubicBezTo>
                    <a:pt x="1429" y="211"/>
                    <a:pt x="1439" y="214"/>
                    <a:pt x="1441" y="215"/>
                  </a:cubicBezTo>
                  <a:cubicBezTo>
                    <a:pt x="1433" y="216"/>
                    <a:pt x="1418" y="217"/>
                    <a:pt x="1412" y="217"/>
                  </a:cubicBezTo>
                  <a:cubicBezTo>
                    <a:pt x="1403" y="216"/>
                    <a:pt x="1394" y="215"/>
                    <a:pt x="1384" y="215"/>
                  </a:cubicBezTo>
                  <a:cubicBezTo>
                    <a:pt x="1375" y="214"/>
                    <a:pt x="1359" y="218"/>
                    <a:pt x="1359" y="221"/>
                  </a:cubicBezTo>
                  <a:cubicBezTo>
                    <a:pt x="1359" y="225"/>
                    <a:pt x="1380" y="230"/>
                    <a:pt x="1387" y="230"/>
                  </a:cubicBezTo>
                  <a:cubicBezTo>
                    <a:pt x="1395" y="231"/>
                    <a:pt x="1399" y="227"/>
                    <a:pt x="1407" y="227"/>
                  </a:cubicBezTo>
                  <a:cubicBezTo>
                    <a:pt x="1412" y="228"/>
                    <a:pt x="1411" y="230"/>
                    <a:pt x="1418" y="230"/>
                  </a:cubicBezTo>
                  <a:cubicBezTo>
                    <a:pt x="1423" y="231"/>
                    <a:pt x="1428" y="229"/>
                    <a:pt x="1431" y="227"/>
                  </a:cubicBezTo>
                  <a:cubicBezTo>
                    <a:pt x="1450" y="233"/>
                    <a:pt x="1461" y="239"/>
                    <a:pt x="1483" y="245"/>
                  </a:cubicBezTo>
                  <a:cubicBezTo>
                    <a:pt x="1473" y="253"/>
                    <a:pt x="1511" y="257"/>
                    <a:pt x="1527" y="262"/>
                  </a:cubicBezTo>
                  <a:cubicBezTo>
                    <a:pt x="1544" y="267"/>
                    <a:pt x="1555" y="267"/>
                    <a:pt x="1574" y="273"/>
                  </a:cubicBezTo>
                  <a:cubicBezTo>
                    <a:pt x="1576" y="274"/>
                    <a:pt x="1578" y="277"/>
                    <a:pt x="1581" y="277"/>
                  </a:cubicBezTo>
                  <a:cubicBezTo>
                    <a:pt x="1583" y="277"/>
                    <a:pt x="1587" y="277"/>
                    <a:pt x="1587" y="274"/>
                  </a:cubicBezTo>
                  <a:cubicBezTo>
                    <a:pt x="1585" y="267"/>
                    <a:pt x="1550" y="257"/>
                    <a:pt x="1538" y="250"/>
                  </a:cubicBezTo>
                  <a:cubicBezTo>
                    <a:pt x="1541" y="251"/>
                    <a:pt x="1545" y="250"/>
                    <a:pt x="1548" y="251"/>
                  </a:cubicBezTo>
                  <a:cubicBezTo>
                    <a:pt x="1555" y="255"/>
                    <a:pt x="1596" y="267"/>
                    <a:pt x="1608" y="269"/>
                  </a:cubicBezTo>
                  <a:cubicBezTo>
                    <a:pt x="1610" y="265"/>
                    <a:pt x="1616" y="262"/>
                    <a:pt x="1616" y="259"/>
                  </a:cubicBezTo>
                  <a:cubicBezTo>
                    <a:pt x="1615" y="255"/>
                    <a:pt x="1604" y="253"/>
                    <a:pt x="1604" y="251"/>
                  </a:cubicBezTo>
                  <a:cubicBezTo>
                    <a:pt x="1603" y="249"/>
                    <a:pt x="1603" y="247"/>
                    <a:pt x="1603" y="245"/>
                  </a:cubicBezTo>
                  <a:cubicBezTo>
                    <a:pt x="1600" y="245"/>
                    <a:pt x="1595" y="244"/>
                    <a:pt x="1592" y="244"/>
                  </a:cubicBezTo>
                  <a:cubicBezTo>
                    <a:pt x="1590" y="239"/>
                    <a:pt x="1587" y="242"/>
                    <a:pt x="1574" y="239"/>
                  </a:cubicBezTo>
                  <a:cubicBezTo>
                    <a:pt x="1570" y="237"/>
                    <a:pt x="1561" y="230"/>
                    <a:pt x="1559" y="227"/>
                  </a:cubicBezTo>
                  <a:cubicBezTo>
                    <a:pt x="1557" y="226"/>
                    <a:pt x="1553" y="226"/>
                    <a:pt x="1551" y="226"/>
                  </a:cubicBezTo>
                  <a:cubicBezTo>
                    <a:pt x="1551" y="224"/>
                    <a:pt x="1551" y="223"/>
                    <a:pt x="1551" y="222"/>
                  </a:cubicBezTo>
                  <a:cubicBezTo>
                    <a:pt x="1553" y="223"/>
                    <a:pt x="1556" y="223"/>
                    <a:pt x="1560" y="223"/>
                  </a:cubicBezTo>
                  <a:cubicBezTo>
                    <a:pt x="1560" y="222"/>
                    <a:pt x="1560" y="221"/>
                    <a:pt x="1560" y="220"/>
                  </a:cubicBezTo>
                  <a:cubicBezTo>
                    <a:pt x="1555" y="219"/>
                    <a:pt x="1553" y="219"/>
                    <a:pt x="1547" y="218"/>
                  </a:cubicBezTo>
                  <a:cubicBezTo>
                    <a:pt x="1547" y="217"/>
                    <a:pt x="1555" y="216"/>
                    <a:pt x="1559" y="216"/>
                  </a:cubicBezTo>
                  <a:cubicBezTo>
                    <a:pt x="1590" y="220"/>
                    <a:pt x="1592" y="238"/>
                    <a:pt x="1623" y="242"/>
                  </a:cubicBezTo>
                  <a:cubicBezTo>
                    <a:pt x="1630" y="243"/>
                    <a:pt x="1631" y="239"/>
                    <a:pt x="1630" y="236"/>
                  </a:cubicBezTo>
                  <a:cubicBezTo>
                    <a:pt x="1642" y="237"/>
                    <a:pt x="1643" y="235"/>
                    <a:pt x="1643" y="235"/>
                  </a:cubicBezTo>
                  <a:cubicBezTo>
                    <a:pt x="1643" y="233"/>
                    <a:pt x="1642" y="232"/>
                    <a:pt x="1642" y="231"/>
                  </a:cubicBezTo>
                  <a:cubicBezTo>
                    <a:pt x="1650" y="232"/>
                    <a:pt x="1660" y="233"/>
                    <a:pt x="1660" y="229"/>
                  </a:cubicBezTo>
                  <a:cubicBezTo>
                    <a:pt x="1659" y="225"/>
                    <a:pt x="1654" y="222"/>
                    <a:pt x="1642" y="221"/>
                  </a:cubicBezTo>
                  <a:cubicBezTo>
                    <a:pt x="1640" y="220"/>
                    <a:pt x="1634" y="219"/>
                    <a:pt x="1631" y="218"/>
                  </a:cubicBezTo>
                  <a:cubicBezTo>
                    <a:pt x="1626" y="211"/>
                    <a:pt x="1624" y="216"/>
                    <a:pt x="1610" y="214"/>
                  </a:cubicBezTo>
                  <a:cubicBezTo>
                    <a:pt x="1601" y="212"/>
                    <a:pt x="1597" y="208"/>
                    <a:pt x="1595" y="203"/>
                  </a:cubicBezTo>
                  <a:cubicBezTo>
                    <a:pt x="1582" y="201"/>
                    <a:pt x="1566" y="196"/>
                    <a:pt x="1563" y="190"/>
                  </a:cubicBezTo>
                  <a:cubicBezTo>
                    <a:pt x="1555" y="190"/>
                    <a:pt x="1552" y="187"/>
                    <a:pt x="1546" y="186"/>
                  </a:cubicBezTo>
                  <a:cubicBezTo>
                    <a:pt x="1551" y="182"/>
                    <a:pt x="1556" y="183"/>
                    <a:pt x="1565" y="182"/>
                  </a:cubicBezTo>
                  <a:cubicBezTo>
                    <a:pt x="1563" y="181"/>
                    <a:pt x="1558" y="179"/>
                    <a:pt x="1556" y="179"/>
                  </a:cubicBezTo>
                  <a:cubicBezTo>
                    <a:pt x="1549" y="178"/>
                    <a:pt x="1543" y="177"/>
                    <a:pt x="1537" y="176"/>
                  </a:cubicBezTo>
                  <a:cubicBezTo>
                    <a:pt x="1542" y="174"/>
                    <a:pt x="1549" y="175"/>
                    <a:pt x="1558" y="175"/>
                  </a:cubicBezTo>
                  <a:cubicBezTo>
                    <a:pt x="1553" y="172"/>
                    <a:pt x="1549" y="168"/>
                    <a:pt x="1540" y="167"/>
                  </a:cubicBezTo>
                  <a:cubicBezTo>
                    <a:pt x="1537" y="166"/>
                    <a:pt x="1533" y="166"/>
                    <a:pt x="1530" y="166"/>
                  </a:cubicBezTo>
                  <a:cubicBezTo>
                    <a:pt x="1529" y="164"/>
                    <a:pt x="1530" y="163"/>
                    <a:pt x="1529" y="162"/>
                  </a:cubicBezTo>
                  <a:cubicBezTo>
                    <a:pt x="1512" y="158"/>
                    <a:pt x="1502" y="154"/>
                    <a:pt x="1485" y="150"/>
                  </a:cubicBezTo>
                  <a:cubicBezTo>
                    <a:pt x="1486" y="145"/>
                    <a:pt x="1470" y="144"/>
                    <a:pt x="1464" y="143"/>
                  </a:cubicBezTo>
                  <a:cubicBezTo>
                    <a:pt x="1459" y="143"/>
                    <a:pt x="1453" y="142"/>
                    <a:pt x="1448" y="142"/>
                  </a:cubicBezTo>
                  <a:cubicBezTo>
                    <a:pt x="1427" y="140"/>
                    <a:pt x="1422" y="131"/>
                    <a:pt x="1408" y="127"/>
                  </a:cubicBezTo>
                  <a:cubicBezTo>
                    <a:pt x="1399" y="123"/>
                    <a:pt x="1373" y="121"/>
                    <a:pt x="1360" y="120"/>
                  </a:cubicBezTo>
                  <a:cubicBezTo>
                    <a:pt x="1349" y="119"/>
                    <a:pt x="1346" y="125"/>
                    <a:pt x="1335" y="124"/>
                  </a:cubicBezTo>
                  <a:cubicBezTo>
                    <a:pt x="1330" y="124"/>
                    <a:pt x="1328" y="122"/>
                    <a:pt x="1321" y="121"/>
                  </a:cubicBezTo>
                  <a:cubicBezTo>
                    <a:pt x="1315" y="120"/>
                    <a:pt x="1311" y="123"/>
                    <a:pt x="1308" y="123"/>
                  </a:cubicBezTo>
                  <a:cubicBezTo>
                    <a:pt x="1305" y="123"/>
                    <a:pt x="1308" y="119"/>
                    <a:pt x="1308" y="118"/>
                  </a:cubicBezTo>
                  <a:cubicBezTo>
                    <a:pt x="1308" y="112"/>
                    <a:pt x="1298" y="104"/>
                    <a:pt x="1282" y="104"/>
                  </a:cubicBezTo>
                  <a:cubicBezTo>
                    <a:pt x="1256" y="103"/>
                    <a:pt x="1214" y="105"/>
                    <a:pt x="1214" y="114"/>
                  </a:cubicBezTo>
                  <a:cubicBezTo>
                    <a:pt x="1214" y="117"/>
                    <a:pt x="1220" y="117"/>
                    <a:pt x="1220" y="120"/>
                  </a:cubicBezTo>
                  <a:cubicBezTo>
                    <a:pt x="1220" y="123"/>
                    <a:pt x="1211" y="125"/>
                    <a:pt x="1207" y="125"/>
                  </a:cubicBezTo>
                  <a:cubicBezTo>
                    <a:pt x="1199" y="125"/>
                    <a:pt x="1201" y="123"/>
                    <a:pt x="1201" y="121"/>
                  </a:cubicBezTo>
                  <a:cubicBezTo>
                    <a:pt x="1201" y="121"/>
                    <a:pt x="1200" y="119"/>
                    <a:pt x="1201" y="117"/>
                  </a:cubicBezTo>
                  <a:cubicBezTo>
                    <a:pt x="1198" y="117"/>
                    <a:pt x="1196" y="116"/>
                    <a:pt x="1196" y="114"/>
                  </a:cubicBezTo>
                  <a:cubicBezTo>
                    <a:pt x="1196" y="107"/>
                    <a:pt x="1217" y="107"/>
                    <a:pt x="1223" y="102"/>
                  </a:cubicBezTo>
                  <a:cubicBezTo>
                    <a:pt x="1223" y="102"/>
                    <a:pt x="1202" y="100"/>
                    <a:pt x="1202" y="100"/>
                  </a:cubicBezTo>
                  <a:cubicBezTo>
                    <a:pt x="1181" y="100"/>
                    <a:pt x="1165" y="103"/>
                    <a:pt x="1151" y="108"/>
                  </a:cubicBezTo>
                  <a:cubicBezTo>
                    <a:pt x="1149" y="110"/>
                    <a:pt x="1152" y="114"/>
                    <a:pt x="1147" y="115"/>
                  </a:cubicBezTo>
                  <a:cubicBezTo>
                    <a:pt x="1137" y="117"/>
                    <a:pt x="1134" y="119"/>
                    <a:pt x="1134" y="126"/>
                  </a:cubicBezTo>
                  <a:cubicBezTo>
                    <a:pt x="1134" y="129"/>
                    <a:pt x="1143" y="132"/>
                    <a:pt x="1143" y="132"/>
                  </a:cubicBezTo>
                  <a:cubicBezTo>
                    <a:pt x="1143" y="132"/>
                    <a:pt x="1172" y="133"/>
                    <a:pt x="1178" y="135"/>
                  </a:cubicBezTo>
                  <a:cubicBezTo>
                    <a:pt x="1178" y="136"/>
                    <a:pt x="1178" y="137"/>
                    <a:pt x="1178" y="138"/>
                  </a:cubicBezTo>
                  <a:cubicBezTo>
                    <a:pt x="1167" y="137"/>
                    <a:pt x="1158" y="136"/>
                    <a:pt x="1149" y="137"/>
                  </a:cubicBezTo>
                  <a:cubicBezTo>
                    <a:pt x="1151" y="141"/>
                    <a:pt x="1160" y="141"/>
                    <a:pt x="1163" y="145"/>
                  </a:cubicBezTo>
                  <a:cubicBezTo>
                    <a:pt x="1174" y="145"/>
                    <a:pt x="1184" y="144"/>
                    <a:pt x="1195" y="145"/>
                  </a:cubicBezTo>
                  <a:cubicBezTo>
                    <a:pt x="1198" y="147"/>
                    <a:pt x="1209" y="150"/>
                    <a:pt x="1214" y="150"/>
                  </a:cubicBezTo>
                  <a:cubicBezTo>
                    <a:pt x="1215" y="150"/>
                    <a:pt x="1216" y="150"/>
                    <a:pt x="1217" y="150"/>
                  </a:cubicBezTo>
                  <a:cubicBezTo>
                    <a:pt x="1217" y="155"/>
                    <a:pt x="1227" y="155"/>
                    <a:pt x="1227" y="158"/>
                  </a:cubicBezTo>
                  <a:cubicBezTo>
                    <a:pt x="1226" y="162"/>
                    <a:pt x="1212" y="161"/>
                    <a:pt x="1208" y="164"/>
                  </a:cubicBezTo>
                  <a:cubicBezTo>
                    <a:pt x="1203" y="169"/>
                    <a:pt x="1205" y="173"/>
                    <a:pt x="1195" y="179"/>
                  </a:cubicBezTo>
                  <a:cubicBezTo>
                    <a:pt x="1180" y="189"/>
                    <a:pt x="1167" y="181"/>
                    <a:pt x="1167" y="177"/>
                  </a:cubicBezTo>
                  <a:cubicBezTo>
                    <a:pt x="1167" y="172"/>
                    <a:pt x="1178" y="174"/>
                    <a:pt x="1178" y="169"/>
                  </a:cubicBezTo>
                  <a:cubicBezTo>
                    <a:pt x="1178" y="167"/>
                    <a:pt x="1159" y="158"/>
                    <a:pt x="1154" y="159"/>
                  </a:cubicBezTo>
                  <a:cubicBezTo>
                    <a:pt x="1135" y="159"/>
                    <a:pt x="1148" y="172"/>
                    <a:pt x="1127" y="172"/>
                  </a:cubicBezTo>
                  <a:cubicBezTo>
                    <a:pt x="1127" y="166"/>
                    <a:pt x="1127" y="163"/>
                    <a:pt x="1113" y="161"/>
                  </a:cubicBezTo>
                  <a:cubicBezTo>
                    <a:pt x="1115" y="159"/>
                    <a:pt x="1117" y="157"/>
                    <a:pt x="1119" y="157"/>
                  </a:cubicBezTo>
                  <a:cubicBezTo>
                    <a:pt x="1109" y="154"/>
                    <a:pt x="1095" y="157"/>
                    <a:pt x="1087" y="153"/>
                  </a:cubicBezTo>
                  <a:cubicBezTo>
                    <a:pt x="1091" y="152"/>
                    <a:pt x="1103" y="149"/>
                    <a:pt x="1103" y="145"/>
                  </a:cubicBezTo>
                  <a:cubicBezTo>
                    <a:pt x="1103" y="140"/>
                    <a:pt x="1085" y="141"/>
                    <a:pt x="1084" y="136"/>
                  </a:cubicBezTo>
                  <a:cubicBezTo>
                    <a:pt x="1085" y="129"/>
                    <a:pt x="1076" y="125"/>
                    <a:pt x="1060" y="123"/>
                  </a:cubicBezTo>
                  <a:cubicBezTo>
                    <a:pt x="1065" y="121"/>
                    <a:pt x="1068" y="120"/>
                    <a:pt x="1070" y="117"/>
                  </a:cubicBezTo>
                  <a:cubicBezTo>
                    <a:pt x="1068" y="117"/>
                    <a:pt x="1064" y="117"/>
                    <a:pt x="1062" y="117"/>
                  </a:cubicBezTo>
                  <a:cubicBezTo>
                    <a:pt x="1066" y="112"/>
                    <a:pt x="1066" y="116"/>
                    <a:pt x="1080" y="115"/>
                  </a:cubicBezTo>
                  <a:cubicBezTo>
                    <a:pt x="1099" y="114"/>
                    <a:pt x="1108" y="109"/>
                    <a:pt x="1116" y="105"/>
                  </a:cubicBezTo>
                  <a:cubicBezTo>
                    <a:pt x="1116" y="105"/>
                    <a:pt x="1128" y="102"/>
                    <a:pt x="1128" y="101"/>
                  </a:cubicBezTo>
                  <a:cubicBezTo>
                    <a:pt x="1128" y="100"/>
                    <a:pt x="1128" y="99"/>
                    <a:pt x="1128" y="98"/>
                  </a:cubicBezTo>
                  <a:cubicBezTo>
                    <a:pt x="1105" y="99"/>
                    <a:pt x="1088" y="97"/>
                    <a:pt x="1066" y="97"/>
                  </a:cubicBezTo>
                  <a:cubicBezTo>
                    <a:pt x="1053" y="97"/>
                    <a:pt x="1049" y="101"/>
                    <a:pt x="1049" y="101"/>
                  </a:cubicBezTo>
                  <a:cubicBezTo>
                    <a:pt x="1049" y="102"/>
                    <a:pt x="1048" y="104"/>
                    <a:pt x="1049" y="104"/>
                  </a:cubicBezTo>
                  <a:cubicBezTo>
                    <a:pt x="1045" y="104"/>
                    <a:pt x="1039" y="104"/>
                    <a:pt x="1035" y="104"/>
                  </a:cubicBezTo>
                  <a:cubicBezTo>
                    <a:pt x="1034" y="106"/>
                    <a:pt x="1035" y="106"/>
                    <a:pt x="1034" y="108"/>
                  </a:cubicBezTo>
                  <a:cubicBezTo>
                    <a:pt x="1038" y="112"/>
                    <a:pt x="1033" y="116"/>
                    <a:pt x="1044" y="119"/>
                  </a:cubicBezTo>
                  <a:cubicBezTo>
                    <a:pt x="1043" y="120"/>
                    <a:pt x="1043" y="121"/>
                    <a:pt x="1043" y="123"/>
                  </a:cubicBezTo>
                  <a:cubicBezTo>
                    <a:pt x="1034" y="124"/>
                    <a:pt x="1038" y="126"/>
                    <a:pt x="1039" y="130"/>
                  </a:cubicBezTo>
                  <a:cubicBezTo>
                    <a:pt x="1031" y="131"/>
                    <a:pt x="1021" y="130"/>
                    <a:pt x="1020" y="135"/>
                  </a:cubicBezTo>
                  <a:cubicBezTo>
                    <a:pt x="1020" y="138"/>
                    <a:pt x="1025" y="138"/>
                    <a:pt x="1025" y="142"/>
                  </a:cubicBezTo>
                  <a:cubicBezTo>
                    <a:pt x="1025" y="145"/>
                    <a:pt x="1016" y="145"/>
                    <a:pt x="1016" y="149"/>
                  </a:cubicBezTo>
                  <a:cubicBezTo>
                    <a:pt x="1015" y="159"/>
                    <a:pt x="1059" y="151"/>
                    <a:pt x="1059" y="161"/>
                  </a:cubicBezTo>
                  <a:cubicBezTo>
                    <a:pt x="1059" y="163"/>
                    <a:pt x="1053" y="171"/>
                    <a:pt x="1053" y="171"/>
                  </a:cubicBezTo>
                  <a:cubicBezTo>
                    <a:pt x="1057" y="170"/>
                    <a:pt x="1062" y="168"/>
                    <a:pt x="1067" y="167"/>
                  </a:cubicBezTo>
                  <a:cubicBezTo>
                    <a:pt x="1075" y="179"/>
                    <a:pt x="1033" y="175"/>
                    <a:pt x="1031" y="190"/>
                  </a:cubicBezTo>
                  <a:cubicBezTo>
                    <a:pt x="1009" y="194"/>
                    <a:pt x="1027" y="184"/>
                    <a:pt x="1022" y="180"/>
                  </a:cubicBezTo>
                  <a:cubicBezTo>
                    <a:pt x="1020" y="178"/>
                    <a:pt x="1003" y="177"/>
                    <a:pt x="993" y="178"/>
                  </a:cubicBezTo>
                  <a:cubicBezTo>
                    <a:pt x="982" y="179"/>
                    <a:pt x="977" y="182"/>
                    <a:pt x="976" y="189"/>
                  </a:cubicBezTo>
                  <a:cubicBezTo>
                    <a:pt x="965" y="189"/>
                    <a:pt x="946" y="184"/>
                    <a:pt x="910" y="187"/>
                  </a:cubicBezTo>
                  <a:cubicBezTo>
                    <a:pt x="875" y="191"/>
                    <a:pt x="849" y="188"/>
                    <a:pt x="843" y="177"/>
                  </a:cubicBezTo>
                  <a:cubicBezTo>
                    <a:pt x="831" y="179"/>
                    <a:pt x="795" y="185"/>
                    <a:pt x="793" y="191"/>
                  </a:cubicBezTo>
                  <a:cubicBezTo>
                    <a:pt x="793" y="194"/>
                    <a:pt x="796" y="195"/>
                    <a:pt x="801" y="194"/>
                  </a:cubicBezTo>
                  <a:cubicBezTo>
                    <a:pt x="810" y="193"/>
                    <a:pt x="827" y="188"/>
                    <a:pt x="835" y="185"/>
                  </a:cubicBezTo>
                  <a:cubicBezTo>
                    <a:pt x="835" y="195"/>
                    <a:pt x="806" y="190"/>
                    <a:pt x="804" y="201"/>
                  </a:cubicBezTo>
                  <a:cubicBezTo>
                    <a:pt x="803" y="203"/>
                    <a:pt x="809" y="209"/>
                    <a:pt x="806" y="209"/>
                  </a:cubicBezTo>
                  <a:cubicBezTo>
                    <a:pt x="793" y="211"/>
                    <a:pt x="793" y="204"/>
                    <a:pt x="783" y="202"/>
                  </a:cubicBezTo>
                  <a:cubicBezTo>
                    <a:pt x="780" y="202"/>
                    <a:pt x="777" y="202"/>
                    <a:pt x="774" y="201"/>
                  </a:cubicBezTo>
                  <a:cubicBezTo>
                    <a:pt x="761" y="203"/>
                    <a:pt x="748" y="205"/>
                    <a:pt x="735" y="207"/>
                  </a:cubicBezTo>
                  <a:cubicBezTo>
                    <a:pt x="723" y="208"/>
                    <a:pt x="716" y="212"/>
                    <a:pt x="702" y="215"/>
                  </a:cubicBezTo>
                  <a:cubicBezTo>
                    <a:pt x="679" y="219"/>
                    <a:pt x="680" y="215"/>
                    <a:pt x="681" y="214"/>
                  </a:cubicBezTo>
                  <a:cubicBezTo>
                    <a:pt x="681" y="211"/>
                    <a:pt x="698" y="209"/>
                    <a:pt x="702" y="207"/>
                  </a:cubicBezTo>
                  <a:cubicBezTo>
                    <a:pt x="688" y="198"/>
                    <a:pt x="691" y="199"/>
                    <a:pt x="658" y="207"/>
                  </a:cubicBezTo>
                  <a:cubicBezTo>
                    <a:pt x="623" y="215"/>
                    <a:pt x="602" y="206"/>
                    <a:pt x="569" y="214"/>
                  </a:cubicBezTo>
                  <a:cubicBezTo>
                    <a:pt x="559" y="216"/>
                    <a:pt x="563" y="220"/>
                    <a:pt x="555" y="223"/>
                  </a:cubicBezTo>
                  <a:cubicBezTo>
                    <a:pt x="549" y="224"/>
                    <a:pt x="546" y="222"/>
                    <a:pt x="545" y="219"/>
                  </a:cubicBezTo>
                  <a:cubicBezTo>
                    <a:pt x="535" y="223"/>
                    <a:pt x="533" y="228"/>
                    <a:pt x="523" y="231"/>
                  </a:cubicBezTo>
                  <a:cubicBezTo>
                    <a:pt x="514" y="234"/>
                    <a:pt x="505" y="226"/>
                    <a:pt x="501" y="227"/>
                  </a:cubicBezTo>
                  <a:cubicBezTo>
                    <a:pt x="491" y="230"/>
                    <a:pt x="493" y="236"/>
                    <a:pt x="482" y="239"/>
                  </a:cubicBezTo>
                  <a:cubicBezTo>
                    <a:pt x="478" y="241"/>
                    <a:pt x="476" y="241"/>
                    <a:pt x="475" y="238"/>
                  </a:cubicBezTo>
                  <a:cubicBezTo>
                    <a:pt x="459" y="244"/>
                    <a:pt x="455" y="247"/>
                    <a:pt x="441" y="255"/>
                  </a:cubicBezTo>
                  <a:cubicBezTo>
                    <a:pt x="436" y="257"/>
                    <a:pt x="425" y="267"/>
                    <a:pt x="419" y="265"/>
                  </a:cubicBezTo>
                  <a:cubicBezTo>
                    <a:pt x="410" y="263"/>
                    <a:pt x="409" y="270"/>
                    <a:pt x="405" y="272"/>
                  </a:cubicBezTo>
                  <a:cubicBezTo>
                    <a:pt x="376" y="283"/>
                    <a:pt x="394" y="283"/>
                    <a:pt x="390" y="284"/>
                  </a:cubicBezTo>
                  <a:cubicBezTo>
                    <a:pt x="380" y="288"/>
                    <a:pt x="357" y="295"/>
                    <a:pt x="344" y="296"/>
                  </a:cubicBezTo>
                  <a:cubicBezTo>
                    <a:pt x="301" y="339"/>
                    <a:pt x="261" y="386"/>
                    <a:pt x="225" y="435"/>
                  </a:cubicBezTo>
                  <a:cubicBezTo>
                    <a:pt x="228" y="432"/>
                    <a:pt x="232" y="430"/>
                    <a:pt x="235" y="428"/>
                  </a:cubicBezTo>
                  <a:cubicBezTo>
                    <a:pt x="237" y="435"/>
                    <a:pt x="248" y="432"/>
                    <a:pt x="259" y="430"/>
                  </a:cubicBezTo>
                  <a:cubicBezTo>
                    <a:pt x="266" y="426"/>
                    <a:pt x="273" y="424"/>
                    <a:pt x="280" y="421"/>
                  </a:cubicBezTo>
                  <a:cubicBezTo>
                    <a:pt x="290" y="422"/>
                    <a:pt x="303" y="416"/>
                    <a:pt x="313" y="418"/>
                  </a:cubicBezTo>
                  <a:cubicBezTo>
                    <a:pt x="320" y="419"/>
                    <a:pt x="320" y="426"/>
                    <a:pt x="329" y="423"/>
                  </a:cubicBezTo>
                  <a:cubicBezTo>
                    <a:pt x="334" y="422"/>
                    <a:pt x="335" y="419"/>
                    <a:pt x="337" y="416"/>
                  </a:cubicBezTo>
                  <a:cubicBezTo>
                    <a:pt x="342" y="418"/>
                    <a:pt x="343" y="418"/>
                    <a:pt x="349" y="416"/>
                  </a:cubicBezTo>
                  <a:cubicBezTo>
                    <a:pt x="352" y="414"/>
                    <a:pt x="354" y="414"/>
                    <a:pt x="357" y="416"/>
                  </a:cubicBezTo>
                  <a:cubicBezTo>
                    <a:pt x="355" y="418"/>
                    <a:pt x="351" y="420"/>
                    <a:pt x="351" y="424"/>
                  </a:cubicBezTo>
                  <a:cubicBezTo>
                    <a:pt x="350" y="426"/>
                    <a:pt x="354" y="428"/>
                    <a:pt x="356" y="427"/>
                  </a:cubicBezTo>
                  <a:cubicBezTo>
                    <a:pt x="362" y="426"/>
                    <a:pt x="361" y="422"/>
                    <a:pt x="370" y="419"/>
                  </a:cubicBezTo>
                  <a:cubicBezTo>
                    <a:pt x="369" y="421"/>
                    <a:pt x="369" y="422"/>
                    <a:pt x="369" y="423"/>
                  </a:cubicBezTo>
                  <a:cubicBezTo>
                    <a:pt x="367" y="426"/>
                    <a:pt x="361" y="428"/>
                    <a:pt x="360" y="431"/>
                  </a:cubicBezTo>
                  <a:cubicBezTo>
                    <a:pt x="360" y="433"/>
                    <a:pt x="361" y="436"/>
                    <a:pt x="367" y="434"/>
                  </a:cubicBezTo>
                  <a:cubicBezTo>
                    <a:pt x="377" y="432"/>
                    <a:pt x="381" y="429"/>
                    <a:pt x="380" y="435"/>
                  </a:cubicBezTo>
                  <a:cubicBezTo>
                    <a:pt x="380" y="437"/>
                    <a:pt x="380" y="438"/>
                    <a:pt x="379" y="440"/>
                  </a:cubicBezTo>
                  <a:cubicBezTo>
                    <a:pt x="379" y="444"/>
                    <a:pt x="389" y="447"/>
                    <a:pt x="397" y="445"/>
                  </a:cubicBezTo>
                  <a:cubicBezTo>
                    <a:pt x="399" y="444"/>
                    <a:pt x="401" y="444"/>
                    <a:pt x="402" y="444"/>
                  </a:cubicBezTo>
                  <a:cubicBezTo>
                    <a:pt x="402" y="445"/>
                    <a:pt x="405" y="446"/>
                    <a:pt x="404" y="448"/>
                  </a:cubicBezTo>
                  <a:cubicBezTo>
                    <a:pt x="404" y="452"/>
                    <a:pt x="402" y="475"/>
                    <a:pt x="409" y="476"/>
                  </a:cubicBezTo>
                  <a:cubicBezTo>
                    <a:pt x="414" y="476"/>
                    <a:pt x="417" y="475"/>
                    <a:pt x="420" y="476"/>
                  </a:cubicBezTo>
                  <a:cubicBezTo>
                    <a:pt x="425" y="479"/>
                    <a:pt x="417" y="484"/>
                    <a:pt x="423" y="486"/>
                  </a:cubicBezTo>
                  <a:cubicBezTo>
                    <a:pt x="423" y="486"/>
                    <a:pt x="436" y="489"/>
                    <a:pt x="436" y="490"/>
                  </a:cubicBezTo>
                  <a:cubicBezTo>
                    <a:pt x="439" y="498"/>
                    <a:pt x="437" y="508"/>
                    <a:pt x="456" y="504"/>
                  </a:cubicBezTo>
                  <a:cubicBezTo>
                    <a:pt x="458" y="512"/>
                    <a:pt x="477" y="503"/>
                    <a:pt x="481" y="512"/>
                  </a:cubicBezTo>
                  <a:cubicBezTo>
                    <a:pt x="482" y="516"/>
                    <a:pt x="495" y="514"/>
                    <a:pt x="501" y="518"/>
                  </a:cubicBezTo>
                  <a:cubicBezTo>
                    <a:pt x="503" y="518"/>
                    <a:pt x="505" y="519"/>
                    <a:pt x="507" y="519"/>
                  </a:cubicBezTo>
                  <a:cubicBezTo>
                    <a:pt x="509" y="523"/>
                    <a:pt x="514" y="523"/>
                    <a:pt x="513" y="527"/>
                  </a:cubicBezTo>
                  <a:cubicBezTo>
                    <a:pt x="512" y="530"/>
                    <a:pt x="507" y="535"/>
                    <a:pt x="504" y="539"/>
                  </a:cubicBezTo>
                  <a:cubicBezTo>
                    <a:pt x="502" y="535"/>
                    <a:pt x="497" y="533"/>
                    <a:pt x="488" y="534"/>
                  </a:cubicBezTo>
                  <a:cubicBezTo>
                    <a:pt x="486" y="535"/>
                    <a:pt x="480" y="536"/>
                    <a:pt x="479" y="538"/>
                  </a:cubicBezTo>
                  <a:cubicBezTo>
                    <a:pt x="479" y="547"/>
                    <a:pt x="491" y="548"/>
                    <a:pt x="491" y="557"/>
                  </a:cubicBezTo>
                  <a:cubicBezTo>
                    <a:pt x="489" y="569"/>
                    <a:pt x="470" y="626"/>
                    <a:pt x="474" y="640"/>
                  </a:cubicBezTo>
                  <a:cubicBezTo>
                    <a:pt x="478" y="654"/>
                    <a:pt x="475" y="662"/>
                    <a:pt x="480" y="674"/>
                  </a:cubicBezTo>
                  <a:cubicBezTo>
                    <a:pt x="477" y="676"/>
                    <a:pt x="471" y="681"/>
                    <a:pt x="473" y="686"/>
                  </a:cubicBezTo>
                  <a:cubicBezTo>
                    <a:pt x="482" y="703"/>
                    <a:pt x="492" y="727"/>
                    <a:pt x="505" y="728"/>
                  </a:cubicBezTo>
                  <a:cubicBezTo>
                    <a:pt x="500" y="754"/>
                    <a:pt x="513" y="744"/>
                    <a:pt x="521" y="765"/>
                  </a:cubicBezTo>
                  <a:cubicBezTo>
                    <a:pt x="522" y="769"/>
                    <a:pt x="520" y="776"/>
                    <a:pt x="525" y="778"/>
                  </a:cubicBezTo>
                  <a:cubicBezTo>
                    <a:pt x="547" y="785"/>
                    <a:pt x="577" y="796"/>
                    <a:pt x="587" y="814"/>
                  </a:cubicBezTo>
                  <a:cubicBezTo>
                    <a:pt x="587" y="814"/>
                    <a:pt x="586" y="814"/>
                    <a:pt x="586" y="814"/>
                  </a:cubicBezTo>
                  <a:cubicBezTo>
                    <a:pt x="586" y="816"/>
                    <a:pt x="586" y="818"/>
                    <a:pt x="586" y="819"/>
                  </a:cubicBezTo>
                  <a:cubicBezTo>
                    <a:pt x="590" y="834"/>
                    <a:pt x="595" y="837"/>
                    <a:pt x="600" y="848"/>
                  </a:cubicBezTo>
                  <a:cubicBezTo>
                    <a:pt x="604" y="856"/>
                    <a:pt x="603" y="873"/>
                    <a:pt x="610" y="878"/>
                  </a:cubicBezTo>
                  <a:cubicBezTo>
                    <a:pt x="621" y="885"/>
                    <a:pt x="632" y="898"/>
                    <a:pt x="641" y="911"/>
                  </a:cubicBezTo>
                  <a:cubicBezTo>
                    <a:pt x="647" y="920"/>
                    <a:pt x="631" y="918"/>
                    <a:pt x="628" y="918"/>
                  </a:cubicBezTo>
                  <a:cubicBezTo>
                    <a:pt x="635" y="927"/>
                    <a:pt x="649" y="925"/>
                    <a:pt x="658" y="934"/>
                  </a:cubicBezTo>
                  <a:cubicBezTo>
                    <a:pt x="665" y="940"/>
                    <a:pt x="670" y="947"/>
                    <a:pt x="677" y="954"/>
                  </a:cubicBezTo>
                  <a:cubicBezTo>
                    <a:pt x="677" y="958"/>
                    <a:pt x="677" y="966"/>
                    <a:pt x="677" y="971"/>
                  </a:cubicBezTo>
                  <a:cubicBezTo>
                    <a:pt x="678" y="974"/>
                    <a:pt x="679" y="975"/>
                    <a:pt x="684" y="977"/>
                  </a:cubicBezTo>
                  <a:cubicBezTo>
                    <a:pt x="691" y="982"/>
                    <a:pt x="697" y="997"/>
                    <a:pt x="710" y="997"/>
                  </a:cubicBezTo>
                  <a:cubicBezTo>
                    <a:pt x="710" y="999"/>
                    <a:pt x="720" y="1011"/>
                    <a:pt x="721" y="1011"/>
                  </a:cubicBezTo>
                  <a:cubicBezTo>
                    <a:pt x="723" y="1011"/>
                    <a:pt x="726" y="1003"/>
                    <a:pt x="726" y="1001"/>
                  </a:cubicBezTo>
                  <a:cubicBezTo>
                    <a:pt x="726" y="997"/>
                    <a:pt x="718" y="984"/>
                    <a:pt x="712" y="990"/>
                  </a:cubicBezTo>
                  <a:cubicBezTo>
                    <a:pt x="700" y="982"/>
                    <a:pt x="696" y="965"/>
                    <a:pt x="691" y="949"/>
                  </a:cubicBezTo>
                  <a:cubicBezTo>
                    <a:pt x="686" y="935"/>
                    <a:pt x="674" y="929"/>
                    <a:pt x="669" y="914"/>
                  </a:cubicBezTo>
                  <a:cubicBezTo>
                    <a:pt x="666" y="903"/>
                    <a:pt x="665" y="896"/>
                    <a:pt x="656" y="887"/>
                  </a:cubicBezTo>
                  <a:cubicBezTo>
                    <a:pt x="649" y="881"/>
                    <a:pt x="641" y="882"/>
                    <a:pt x="636" y="872"/>
                  </a:cubicBezTo>
                  <a:cubicBezTo>
                    <a:pt x="631" y="861"/>
                    <a:pt x="625" y="853"/>
                    <a:pt x="626" y="840"/>
                  </a:cubicBezTo>
                  <a:cubicBezTo>
                    <a:pt x="626" y="838"/>
                    <a:pt x="626" y="833"/>
                    <a:pt x="627" y="831"/>
                  </a:cubicBezTo>
                  <a:cubicBezTo>
                    <a:pt x="635" y="839"/>
                    <a:pt x="646" y="838"/>
                    <a:pt x="657" y="843"/>
                  </a:cubicBezTo>
                  <a:cubicBezTo>
                    <a:pt x="662" y="845"/>
                    <a:pt x="661" y="859"/>
                    <a:pt x="667" y="865"/>
                  </a:cubicBezTo>
                  <a:cubicBezTo>
                    <a:pt x="672" y="871"/>
                    <a:pt x="670" y="881"/>
                    <a:pt x="676" y="887"/>
                  </a:cubicBezTo>
                  <a:cubicBezTo>
                    <a:pt x="683" y="894"/>
                    <a:pt x="689" y="901"/>
                    <a:pt x="698" y="910"/>
                  </a:cubicBezTo>
                  <a:cubicBezTo>
                    <a:pt x="700" y="908"/>
                    <a:pt x="700" y="908"/>
                    <a:pt x="706" y="909"/>
                  </a:cubicBezTo>
                  <a:cubicBezTo>
                    <a:pt x="706" y="925"/>
                    <a:pt x="726" y="926"/>
                    <a:pt x="733" y="938"/>
                  </a:cubicBezTo>
                  <a:cubicBezTo>
                    <a:pt x="736" y="945"/>
                    <a:pt x="731" y="951"/>
                    <a:pt x="737" y="957"/>
                  </a:cubicBezTo>
                  <a:cubicBezTo>
                    <a:pt x="743" y="963"/>
                    <a:pt x="754" y="966"/>
                    <a:pt x="762" y="972"/>
                  </a:cubicBezTo>
                  <a:cubicBezTo>
                    <a:pt x="777" y="987"/>
                    <a:pt x="792" y="1008"/>
                    <a:pt x="801" y="1033"/>
                  </a:cubicBezTo>
                  <a:cubicBezTo>
                    <a:pt x="802" y="1036"/>
                    <a:pt x="808" y="1039"/>
                    <a:pt x="808" y="1048"/>
                  </a:cubicBezTo>
                  <a:cubicBezTo>
                    <a:pt x="808" y="1056"/>
                    <a:pt x="801" y="1060"/>
                    <a:pt x="801" y="1067"/>
                  </a:cubicBezTo>
                  <a:cubicBezTo>
                    <a:pt x="801" y="1072"/>
                    <a:pt x="805" y="1081"/>
                    <a:pt x="811" y="1081"/>
                  </a:cubicBezTo>
                  <a:cubicBezTo>
                    <a:pt x="815" y="1090"/>
                    <a:pt x="836" y="1094"/>
                    <a:pt x="844" y="1102"/>
                  </a:cubicBezTo>
                  <a:cubicBezTo>
                    <a:pt x="846" y="1104"/>
                    <a:pt x="850" y="1106"/>
                    <a:pt x="852" y="1107"/>
                  </a:cubicBezTo>
                  <a:cubicBezTo>
                    <a:pt x="862" y="1111"/>
                    <a:pt x="866" y="1110"/>
                    <a:pt x="876" y="1114"/>
                  </a:cubicBezTo>
                  <a:cubicBezTo>
                    <a:pt x="886" y="1119"/>
                    <a:pt x="889" y="1127"/>
                    <a:pt x="899" y="1130"/>
                  </a:cubicBezTo>
                  <a:cubicBezTo>
                    <a:pt x="908" y="1132"/>
                    <a:pt x="912" y="1128"/>
                    <a:pt x="920" y="1131"/>
                  </a:cubicBezTo>
                  <a:cubicBezTo>
                    <a:pt x="929" y="1135"/>
                    <a:pt x="952" y="1150"/>
                    <a:pt x="962" y="1151"/>
                  </a:cubicBezTo>
                  <a:cubicBezTo>
                    <a:pt x="966" y="1151"/>
                    <a:pt x="973" y="1149"/>
                    <a:pt x="979" y="1152"/>
                  </a:cubicBezTo>
                  <a:cubicBezTo>
                    <a:pt x="981" y="1153"/>
                    <a:pt x="988" y="1158"/>
                    <a:pt x="994" y="1158"/>
                  </a:cubicBezTo>
                  <a:cubicBezTo>
                    <a:pt x="1007" y="1158"/>
                    <a:pt x="1009" y="1145"/>
                    <a:pt x="1022" y="1145"/>
                  </a:cubicBezTo>
                  <a:cubicBezTo>
                    <a:pt x="1027" y="1145"/>
                    <a:pt x="1032" y="1147"/>
                    <a:pt x="1039" y="1150"/>
                  </a:cubicBezTo>
                  <a:cubicBezTo>
                    <a:pt x="1040" y="1150"/>
                    <a:pt x="1042" y="1150"/>
                    <a:pt x="1043" y="1150"/>
                  </a:cubicBezTo>
                  <a:cubicBezTo>
                    <a:pt x="1064" y="1160"/>
                    <a:pt x="1069" y="1187"/>
                    <a:pt x="1093" y="1198"/>
                  </a:cubicBezTo>
                  <a:cubicBezTo>
                    <a:pt x="1108" y="1205"/>
                    <a:pt x="1118" y="1202"/>
                    <a:pt x="1133" y="1208"/>
                  </a:cubicBezTo>
                  <a:cubicBezTo>
                    <a:pt x="1143" y="1212"/>
                    <a:pt x="1150" y="1219"/>
                    <a:pt x="1165" y="1220"/>
                  </a:cubicBezTo>
                  <a:cubicBezTo>
                    <a:pt x="1169" y="1220"/>
                    <a:pt x="1174" y="1217"/>
                    <a:pt x="1179" y="1216"/>
                  </a:cubicBezTo>
                  <a:cubicBezTo>
                    <a:pt x="1180" y="1217"/>
                    <a:pt x="1182" y="1217"/>
                    <a:pt x="1184" y="1216"/>
                  </a:cubicBezTo>
                  <a:cubicBezTo>
                    <a:pt x="1188" y="1233"/>
                    <a:pt x="1201" y="1239"/>
                    <a:pt x="1213" y="1250"/>
                  </a:cubicBezTo>
                  <a:cubicBezTo>
                    <a:pt x="1216" y="1253"/>
                    <a:pt x="1221" y="1255"/>
                    <a:pt x="1223" y="1262"/>
                  </a:cubicBezTo>
                  <a:cubicBezTo>
                    <a:pt x="1227" y="1273"/>
                    <a:pt x="1219" y="1281"/>
                    <a:pt x="1230" y="1289"/>
                  </a:cubicBezTo>
                  <a:cubicBezTo>
                    <a:pt x="1232" y="1288"/>
                    <a:pt x="1236" y="1289"/>
                    <a:pt x="1238" y="1289"/>
                  </a:cubicBezTo>
                  <a:cubicBezTo>
                    <a:pt x="1237" y="1288"/>
                    <a:pt x="1237" y="1284"/>
                    <a:pt x="1238" y="1282"/>
                  </a:cubicBezTo>
                  <a:cubicBezTo>
                    <a:pt x="1239" y="1282"/>
                    <a:pt x="1264" y="1296"/>
                    <a:pt x="1267" y="1301"/>
                  </a:cubicBezTo>
                  <a:cubicBezTo>
                    <a:pt x="1269" y="1305"/>
                    <a:pt x="1269" y="1313"/>
                    <a:pt x="1280" y="1315"/>
                  </a:cubicBezTo>
                  <a:cubicBezTo>
                    <a:pt x="1280" y="1316"/>
                    <a:pt x="1283" y="1319"/>
                    <a:pt x="1284" y="1319"/>
                  </a:cubicBezTo>
                  <a:cubicBezTo>
                    <a:pt x="1288" y="1319"/>
                    <a:pt x="1301" y="1315"/>
                    <a:pt x="1306" y="1320"/>
                  </a:cubicBezTo>
                  <a:cubicBezTo>
                    <a:pt x="1312" y="1326"/>
                    <a:pt x="1320" y="1338"/>
                    <a:pt x="1332" y="1338"/>
                  </a:cubicBezTo>
                  <a:cubicBezTo>
                    <a:pt x="1336" y="1338"/>
                    <a:pt x="1342" y="1335"/>
                    <a:pt x="1343" y="1328"/>
                  </a:cubicBezTo>
                  <a:cubicBezTo>
                    <a:pt x="1342" y="1327"/>
                    <a:pt x="1337" y="1324"/>
                    <a:pt x="1337" y="1322"/>
                  </a:cubicBezTo>
                  <a:cubicBezTo>
                    <a:pt x="1338" y="1319"/>
                    <a:pt x="1358" y="1304"/>
                    <a:pt x="1364" y="1304"/>
                  </a:cubicBezTo>
                  <a:cubicBezTo>
                    <a:pt x="1371" y="1304"/>
                    <a:pt x="1367" y="1319"/>
                    <a:pt x="1375" y="1323"/>
                  </a:cubicBezTo>
                  <a:cubicBezTo>
                    <a:pt x="1374" y="1325"/>
                    <a:pt x="1371" y="1328"/>
                    <a:pt x="1370" y="1330"/>
                  </a:cubicBezTo>
                  <a:cubicBezTo>
                    <a:pt x="1370" y="1332"/>
                    <a:pt x="1378" y="1334"/>
                    <a:pt x="1379" y="1335"/>
                  </a:cubicBezTo>
                  <a:cubicBezTo>
                    <a:pt x="1379" y="1335"/>
                    <a:pt x="1380" y="1335"/>
                    <a:pt x="1380" y="1335"/>
                  </a:cubicBezTo>
                  <a:cubicBezTo>
                    <a:pt x="1380" y="1336"/>
                    <a:pt x="1379" y="1338"/>
                    <a:pt x="1379" y="1339"/>
                  </a:cubicBezTo>
                  <a:cubicBezTo>
                    <a:pt x="1379" y="1351"/>
                    <a:pt x="1392" y="1348"/>
                    <a:pt x="1392" y="1363"/>
                  </a:cubicBezTo>
                  <a:cubicBezTo>
                    <a:pt x="1392" y="1370"/>
                    <a:pt x="1389" y="1373"/>
                    <a:pt x="1389" y="1381"/>
                  </a:cubicBezTo>
                  <a:cubicBezTo>
                    <a:pt x="1389" y="1385"/>
                    <a:pt x="1393" y="1390"/>
                    <a:pt x="1393" y="1395"/>
                  </a:cubicBezTo>
                  <a:cubicBezTo>
                    <a:pt x="1393" y="1396"/>
                    <a:pt x="1393" y="1398"/>
                    <a:pt x="1393" y="1399"/>
                  </a:cubicBezTo>
                  <a:cubicBezTo>
                    <a:pt x="1392" y="1400"/>
                    <a:pt x="1390" y="1403"/>
                    <a:pt x="1390" y="1404"/>
                  </a:cubicBezTo>
                  <a:cubicBezTo>
                    <a:pt x="1390" y="1406"/>
                    <a:pt x="1394" y="1410"/>
                    <a:pt x="1397" y="1411"/>
                  </a:cubicBezTo>
                  <a:cubicBezTo>
                    <a:pt x="1392" y="1429"/>
                    <a:pt x="1374" y="1424"/>
                    <a:pt x="1365" y="1439"/>
                  </a:cubicBezTo>
                  <a:cubicBezTo>
                    <a:pt x="1359" y="1450"/>
                    <a:pt x="1354" y="1468"/>
                    <a:pt x="1333" y="1468"/>
                  </a:cubicBezTo>
                  <a:cubicBezTo>
                    <a:pt x="1336" y="1498"/>
                    <a:pt x="1326" y="1511"/>
                    <a:pt x="1325" y="1526"/>
                  </a:cubicBezTo>
                  <a:cubicBezTo>
                    <a:pt x="1325" y="1535"/>
                    <a:pt x="1326" y="1547"/>
                    <a:pt x="1337" y="1548"/>
                  </a:cubicBezTo>
                  <a:cubicBezTo>
                    <a:pt x="1341" y="1548"/>
                    <a:pt x="1341" y="1544"/>
                    <a:pt x="1348" y="1548"/>
                  </a:cubicBezTo>
                  <a:cubicBezTo>
                    <a:pt x="1344" y="1558"/>
                    <a:pt x="1332" y="1561"/>
                    <a:pt x="1325" y="1571"/>
                  </a:cubicBezTo>
                  <a:cubicBezTo>
                    <a:pt x="1322" y="1573"/>
                    <a:pt x="1317" y="1583"/>
                    <a:pt x="1316" y="1591"/>
                  </a:cubicBezTo>
                  <a:cubicBezTo>
                    <a:pt x="1316" y="1602"/>
                    <a:pt x="1326" y="1615"/>
                    <a:pt x="1334" y="1622"/>
                  </a:cubicBezTo>
                  <a:cubicBezTo>
                    <a:pt x="1337" y="1624"/>
                    <a:pt x="1343" y="1623"/>
                    <a:pt x="1345" y="1627"/>
                  </a:cubicBezTo>
                  <a:cubicBezTo>
                    <a:pt x="1347" y="1630"/>
                    <a:pt x="1349" y="1640"/>
                    <a:pt x="1354" y="1644"/>
                  </a:cubicBezTo>
                  <a:cubicBezTo>
                    <a:pt x="1356" y="1645"/>
                    <a:pt x="1361" y="1645"/>
                    <a:pt x="1363" y="1649"/>
                  </a:cubicBezTo>
                  <a:cubicBezTo>
                    <a:pt x="1369" y="1660"/>
                    <a:pt x="1373" y="1668"/>
                    <a:pt x="1378" y="1683"/>
                  </a:cubicBezTo>
                  <a:cubicBezTo>
                    <a:pt x="1383" y="1696"/>
                    <a:pt x="1387" y="1709"/>
                    <a:pt x="1392" y="1724"/>
                  </a:cubicBezTo>
                  <a:cubicBezTo>
                    <a:pt x="1395" y="1733"/>
                    <a:pt x="1405" y="1737"/>
                    <a:pt x="1405" y="1746"/>
                  </a:cubicBezTo>
                  <a:cubicBezTo>
                    <a:pt x="1405" y="1754"/>
                    <a:pt x="1402" y="1760"/>
                    <a:pt x="1407" y="1765"/>
                  </a:cubicBezTo>
                  <a:cubicBezTo>
                    <a:pt x="1420" y="1776"/>
                    <a:pt x="1429" y="1783"/>
                    <a:pt x="1448" y="1787"/>
                  </a:cubicBezTo>
                  <a:cubicBezTo>
                    <a:pt x="1458" y="1790"/>
                    <a:pt x="1462" y="1791"/>
                    <a:pt x="1470" y="1798"/>
                  </a:cubicBezTo>
                  <a:cubicBezTo>
                    <a:pt x="1478" y="1804"/>
                    <a:pt x="1485" y="1803"/>
                    <a:pt x="1496" y="1806"/>
                  </a:cubicBezTo>
                  <a:cubicBezTo>
                    <a:pt x="1508" y="1812"/>
                    <a:pt x="1518" y="1818"/>
                    <a:pt x="1523" y="1832"/>
                  </a:cubicBezTo>
                  <a:cubicBezTo>
                    <a:pt x="1525" y="1838"/>
                    <a:pt x="1526" y="1870"/>
                    <a:pt x="1526" y="1876"/>
                  </a:cubicBezTo>
                  <a:cubicBezTo>
                    <a:pt x="1525" y="1884"/>
                    <a:pt x="1518" y="1899"/>
                    <a:pt x="1518" y="1907"/>
                  </a:cubicBezTo>
                  <a:cubicBezTo>
                    <a:pt x="1517" y="1914"/>
                    <a:pt x="1516" y="1922"/>
                    <a:pt x="1516" y="1930"/>
                  </a:cubicBezTo>
                  <a:cubicBezTo>
                    <a:pt x="1514" y="1936"/>
                    <a:pt x="1510" y="1945"/>
                    <a:pt x="1510" y="1949"/>
                  </a:cubicBezTo>
                  <a:cubicBezTo>
                    <a:pt x="1510" y="1950"/>
                    <a:pt x="1509" y="1952"/>
                    <a:pt x="1509" y="1953"/>
                  </a:cubicBezTo>
                  <a:cubicBezTo>
                    <a:pt x="1507" y="1971"/>
                    <a:pt x="1497" y="1982"/>
                    <a:pt x="1495" y="2001"/>
                  </a:cubicBezTo>
                  <a:cubicBezTo>
                    <a:pt x="1494" y="2009"/>
                    <a:pt x="1486" y="2016"/>
                    <a:pt x="1489" y="2024"/>
                  </a:cubicBezTo>
                  <a:cubicBezTo>
                    <a:pt x="1488" y="2037"/>
                    <a:pt x="1488" y="2048"/>
                    <a:pt x="1487" y="2060"/>
                  </a:cubicBezTo>
                  <a:cubicBezTo>
                    <a:pt x="1482" y="2071"/>
                    <a:pt x="1481" y="2078"/>
                    <a:pt x="1475" y="2089"/>
                  </a:cubicBezTo>
                  <a:cubicBezTo>
                    <a:pt x="1474" y="2091"/>
                    <a:pt x="1471" y="2091"/>
                    <a:pt x="1469" y="2093"/>
                  </a:cubicBezTo>
                  <a:cubicBezTo>
                    <a:pt x="1466" y="2096"/>
                    <a:pt x="1464" y="2102"/>
                    <a:pt x="1461" y="2105"/>
                  </a:cubicBezTo>
                  <a:cubicBezTo>
                    <a:pt x="1454" y="2111"/>
                    <a:pt x="1445" y="2122"/>
                    <a:pt x="1443" y="2132"/>
                  </a:cubicBezTo>
                  <a:cubicBezTo>
                    <a:pt x="1443" y="2135"/>
                    <a:pt x="1443" y="2146"/>
                    <a:pt x="1445" y="2146"/>
                  </a:cubicBezTo>
                  <a:cubicBezTo>
                    <a:pt x="1445" y="2146"/>
                    <a:pt x="1448" y="2147"/>
                    <a:pt x="1448" y="2150"/>
                  </a:cubicBezTo>
                  <a:cubicBezTo>
                    <a:pt x="1448" y="2151"/>
                    <a:pt x="1446" y="2153"/>
                    <a:pt x="1442" y="2153"/>
                  </a:cubicBezTo>
                  <a:cubicBezTo>
                    <a:pt x="1439" y="2161"/>
                    <a:pt x="1434" y="2164"/>
                    <a:pt x="1433" y="2171"/>
                  </a:cubicBezTo>
                  <a:cubicBezTo>
                    <a:pt x="1433" y="2176"/>
                    <a:pt x="1431" y="2185"/>
                    <a:pt x="1436" y="2185"/>
                  </a:cubicBezTo>
                  <a:cubicBezTo>
                    <a:pt x="1440" y="2184"/>
                    <a:pt x="1441" y="2182"/>
                    <a:pt x="1446" y="2180"/>
                  </a:cubicBezTo>
                  <a:cubicBezTo>
                    <a:pt x="1447" y="2180"/>
                    <a:pt x="1450" y="2180"/>
                    <a:pt x="1451" y="2180"/>
                  </a:cubicBezTo>
                  <a:cubicBezTo>
                    <a:pt x="1451" y="2182"/>
                    <a:pt x="1451" y="2183"/>
                    <a:pt x="1451" y="2185"/>
                  </a:cubicBezTo>
                  <a:cubicBezTo>
                    <a:pt x="1440" y="2202"/>
                    <a:pt x="1431" y="2218"/>
                    <a:pt x="1420" y="2233"/>
                  </a:cubicBezTo>
                  <a:cubicBezTo>
                    <a:pt x="1411" y="2234"/>
                    <a:pt x="1416" y="2228"/>
                    <a:pt x="1405" y="2229"/>
                  </a:cubicBezTo>
                  <a:cubicBezTo>
                    <a:pt x="1402" y="2229"/>
                    <a:pt x="1399" y="2230"/>
                    <a:pt x="1399" y="2232"/>
                  </a:cubicBezTo>
                  <a:cubicBezTo>
                    <a:pt x="1399" y="2232"/>
                    <a:pt x="1399" y="2233"/>
                    <a:pt x="1398" y="2233"/>
                  </a:cubicBezTo>
                  <a:cubicBezTo>
                    <a:pt x="1397" y="2233"/>
                    <a:pt x="1398" y="2234"/>
                    <a:pt x="1398" y="2235"/>
                  </a:cubicBezTo>
                  <a:cubicBezTo>
                    <a:pt x="1399" y="2240"/>
                    <a:pt x="1405" y="2241"/>
                    <a:pt x="1405" y="2245"/>
                  </a:cubicBezTo>
                  <a:cubicBezTo>
                    <a:pt x="1403" y="2252"/>
                    <a:pt x="1391" y="2253"/>
                    <a:pt x="1390" y="2257"/>
                  </a:cubicBezTo>
                  <a:cubicBezTo>
                    <a:pt x="1389" y="2262"/>
                    <a:pt x="1397" y="2271"/>
                    <a:pt x="1396" y="2276"/>
                  </a:cubicBezTo>
                  <a:cubicBezTo>
                    <a:pt x="1396" y="2278"/>
                    <a:pt x="1396" y="2278"/>
                    <a:pt x="1395" y="2280"/>
                  </a:cubicBezTo>
                  <a:cubicBezTo>
                    <a:pt x="1395" y="2285"/>
                    <a:pt x="1410" y="2283"/>
                    <a:pt x="1409" y="2289"/>
                  </a:cubicBezTo>
                  <a:cubicBezTo>
                    <a:pt x="1409" y="2291"/>
                    <a:pt x="1407" y="2291"/>
                    <a:pt x="1405" y="2293"/>
                  </a:cubicBezTo>
                  <a:cubicBezTo>
                    <a:pt x="1406" y="2293"/>
                    <a:pt x="1407" y="2293"/>
                    <a:pt x="1409" y="2294"/>
                  </a:cubicBezTo>
                  <a:cubicBezTo>
                    <a:pt x="1407" y="2297"/>
                    <a:pt x="1399" y="2295"/>
                    <a:pt x="1397" y="2299"/>
                  </a:cubicBezTo>
                  <a:cubicBezTo>
                    <a:pt x="1398" y="2300"/>
                    <a:pt x="1400" y="2300"/>
                    <a:pt x="1402" y="2301"/>
                  </a:cubicBezTo>
                  <a:cubicBezTo>
                    <a:pt x="1410" y="2303"/>
                    <a:pt x="1412" y="2305"/>
                    <a:pt x="1429" y="2304"/>
                  </a:cubicBezTo>
                  <a:cubicBezTo>
                    <a:pt x="1429" y="2306"/>
                    <a:pt x="1430" y="2306"/>
                    <a:pt x="1435" y="2306"/>
                  </a:cubicBezTo>
                  <a:cubicBezTo>
                    <a:pt x="1438" y="2305"/>
                    <a:pt x="1442" y="2305"/>
                    <a:pt x="1445" y="2305"/>
                  </a:cubicBezTo>
                  <a:cubicBezTo>
                    <a:pt x="1443" y="2312"/>
                    <a:pt x="1457" y="2307"/>
                    <a:pt x="1465" y="2307"/>
                  </a:cubicBezTo>
                  <a:cubicBezTo>
                    <a:pt x="1474" y="2307"/>
                    <a:pt x="1468" y="2313"/>
                    <a:pt x="1480" y="2311"/>
                  </a:cubicBezTo>
                  <a:cubicBezTo>
                    <a:pt x="1486" y="2311"/>
                    <a:pt x="1490" y="2309"/>
                    <a:pt x="1495" y="2309"/>
                  </a:cubicBezTo>
                  <a:cubicBezTo>
                    <a:pt x="1497" y="2308"/>
                    <a:pt x="1500" y="2308"/>
                    <a:pt x="1501" y="2307"/>
                  </a:cubicBezTo>
                  <a:cubicBezTo>
                    <a:pt x="1503" y="2307"/>
                    <a:pt x="1505" y="2306"/>
                    <a:pt x="1507" y="2306"/>
                  </a:cubicBezTo>
                  <a:cubicBezTo>
                    <a:pt x="1513" y="2306"/>
                    <a:pt x="1527" y="2299"/>
                    <a:pt x="1535" y="2298"/>
                  </a:cubicBezTo>
                  <a:cubicBezTo>
                    <a:pt x="1538" y="2298"/>
                    <a:pt x="1541" y="2297"/>
                    <a:pt x="1544" y="2296"/>
                  </a:cubicBezTo>
                  <a:cubicBezTo>
                    <a:pt x="1530" y="2296"/>
                    <a:pt x="1517" y="2296"/>
                    <a:pt x="1506" y="2293"/>
                  </a:cubicBezTo>
                  <a:cubicBezTo>
                    <a:pt x="1499" y="2292"/>
                    <a:pt x="1502" y="2282"/>
                    <a:pt x="1493" y="2280"/>
                  </a:cubicBezTo>
                  <a:cubicBezTo>
                    <a:pt x="1490" y="2280"/>
                    <a:pt x="1485" y="2280"/>
                    <a:pt x="1486" y="2276"/>
                  </a:cubicBezTo>
                  <a:cubicBezTo>
                    <a:pt x="1488" y="2268"/>
                    <a:pt x="1491" y="2267"/>
                    <a:pt x="1498" y="2263"/>
                  </a:cubicBezTo>
                  <a:cubicBezTo>
                    <a:pt x="1504" y="2261"/>
                    <a:pt x="1512" y="2260"/>
                    <a:pt x="1518" y="2256"/>
                  </a:cubicBezTo>
                  <a:cubicBezTo>
                    <a:pt x="1522" y="2252"/>
                    <a:pt x="1521" y="2250"/>
                    <a:pt x="1526" y="2246"/>
                  </a:cubicBezTo>
                  <a:cubicBezTo>
                    <a:pt x="1536" y="2242"/>
                    <a:pt x="1549" y="2238"/>
                    <a:pt x="1551" y="2231"/>
                  </a:cubicBezTo>
                  <a:cubicBezTo>
                    <a:pt x="1553" y="2222"/>
                    <a:pt x="1527" y="2230"/>
                    <a:pt x="1529" y="2219"/>
                  </a:cubicBezTo>
                  <a:cubicBezTo>
                    <a:pt x="1530" y="2214"/>
                    <a:pt x="1539" y="2208"/>
                    <a:pt x="1549" y="2206"/>
                  </a:cubicBezTo>
                  <a:cubicBezTo>
                    <a:pt x="1552" y="2205"/>
                    <a:pt x="1569" y="2210"/>
                    <a:pt x="1572" y="2206"/>
                  </a:cubicBezTo>
                  <a:cubicBezTo>
                    <a:pt x="1577" y="2197"/>
                    <a:pt x="1579" y="2191"/>
                    <a:pt x="1591" y="2183"/>
                  </a:cubicBezTo>
                  <a:cubicBezTo>
                    <a:pt x="1588" y="2183"/>
                    <a:pt x="1585" y="2182"/>
                    <a:pt x="1585" y="2178"/>
                  </a:cubicBezTo>
                  <a:cubicBezTo>
                    <a:pt x="1591" y="2177"/>
                    <a:pt x="1592" y="2180"/>
                    <a:pt x="1600" y="2179"/>
                  </a:cubicBezTo>
                  <a:cubicBezTo>
                    <a:pt x="1601" y="2179"/>
                    <a:pt x="1606" y="2177"/>
                    <a:pt x="1607" y="2174"/>
                  </a:cubicBezTo>
                  <a:cubicBezTo>
                    <a:pt x="1607" y="2171"/>
                    <a:pt x="1605" y="2173"/>
                    <a:pt x="1602" y="2171"/>
                  </a:cubicBezTo>
                  <a:cubicBezTo>
                    <a:pt x="1601" y="2172"/>
                    <a:pt x="1596" y="2174"/>
                    <a:pt x="1593" y="2175"/>
                  </a:cubicBezTo>
                  <a:cubicBezTo>
                    <a:pt x="1589" y="2176"/>
                    <a:pt x="1583" y="2167"/>
                    <a:pt x="1584" y="2162"/>
                  </a:cubicBezTo>
                  <a:cubicBezTo>
                    <a:pt x="1584" y="2159"/>
                    <a:pt x="1586" y="2157"/>
                    <a:pt x="1591" y="2156"/>
                  </a:cubicBezTo>
                  <a:cubicBezTo>
                    <a:pt x="1603" y="2154"/>
                    <a:pt x="1604" y="2159"/>
                    <a:pt x="1616" y="2158"/>
                  </a:cubicBezTo>
                  <a:cubicBezTo>
                    <a:pt x="1620" y="2157"/>
                    <a:pt x="1629" y="2153"/>
                    <a:pt x="1631" y="2151"/>
                  </a:cubicBezTo>
                  <a:cubicBezTo>
                    <a:pt x="1631" y="2149"/>
                    <a:pt x="1631" y="2149"/>
                    <a:pt x="1631" y="2147"/>
                  </a:cubicBezTo>
                  <a:cubicBezTo>
                    <a:pt x="1637" y="2141"/>
                    <a:pt x="1630" y="2137"/>
                    <a:pt x="1639" y="2131"/>
                  </a:cubicBezTo>
                  <a:cubicBezTo>
                    <a:pt x="1645" y="2126"/>
                    <a:pt x="1663" y="2128"/>
                    <a:pt x="1672" y="2124"/>
                  </a:cubicBezTo>
                  <a:cubicBezTo>
                    <a:pt x="1687" y="2119"/>
                    <a:pt x="1698" y="2118"/>
                    <a:pt x="1710" y="2110"/>
                  </a:cubicBezTo>
                  <a:cubicBezTo>
                    <a:pt x="1716" y="2105"/>
                    <a:pt x="1721" y="2102"/>
                    <a:pt x="1727" y="2095"/>
                  </a:cubicBezTo>
                  <a:cubicBezTo>
                    <a:pt x="1731" y="2092"/>
                    <a:pt x="1731" y="2090"/>
                    <a:pt x="1732" y="2084"/>
                  </a:cubicBezTo>
                  <a:cubicBezTo>
                    <a:pt x="1734" y="2079"/>
                    <a:pt x="1725" y="2082"/>
                    <a:pt x="1724" y="2077"/>
                  </a:cubicBezTo>
                  <a:cubicBezTo>
                    <a:pt x="1723" y="2071"/>
                    <a:pt x="1723" y="2068"/>
                    <a:pt x="1720" y="2065"/>
                  </a:cubicBezTo>
                  <a:cubicBezTo>
                    <a:pt x="1718" y="2064"/>
                    <a:pt x="1710" y="2064"/>
                    <a:pt x="1711" y="2060"/>
                  </a:cubicBezTo>
                  <a:cubicBezTo>
                    <a:pt x="1711" y="2059"/>
                    <a:pt x="1714" y="2057"/>
                    <a:pt x="1716" y="2057"/>
                  </a:cubicBezTo>
                  <a:cubicBezTo>
                    <a:pt x="1725" y="2055"/>
                    <a:pt x="1731" y="2059"/>
                    <a:pt x="1739" y="2058"/>
                  </a:cubicBezTo>
                  <a:cubicBezTo>
                    <a:pt x="1743" y="2057"/>
                    <a:pt x="1754" y="2059"/>
                    <a:pt x="1763" y="2058"/>
                  </a:cubicBezTo>
                  <a:cubicBezTo>
                    <a:pt x="1789" y="2052"/>
                    <a:pt x="1798" y="2031"/>
                    <a:pt x="1812" y="2015"/>
                  </a:cubicBezTo>
                  <a:cubicBezTo>
                    <a:pt x="1824" y="2002"/>
                    <a:pt x="1839" y="1991"/>
                    <a:pt x="1851" y="1977"/>
                  </a:cubicBezTo>
                  <a:cubicBezTo>
                    <a:pt x="1858" y="1970"/>
                    <a:pt x="1853" y="1980"/>
                    <a:pt x="1858" y="1973"/>
                  </a:cubicBezTo>
                  <a:cubicBezTo>
                    <a:pt x="1858" y="1973"/>
                    <a:pt x="1858" y="1973"/>
                    <a:pt x="1858" y="1974"/>
                  </a:cubicBezTo>
                  <a:cubicBezTo>
                    <a:pt x="1865" y="1963"/>
                    <a:pt x="1872" y="1955"/>
                    <a:pt x="1884" y="1947"/>
                  </a:cubicBezTo>
                  <a:cubicBezTo>
                    <a:pt x="1886" y="1935"/>
                    <a:pt x="1888" y="1922"/>
                    <a:pt x="1890" y="1909"/>
                  </a:cubicBezTo>
                  <a:cubicBezTo>
                    <a:pt x="1891" y="1900"/>
                    <a:pt x="1888" y="1911"/>
                    <a:pt x="1897" y="1903"/>
                  </a:cubicBezTo>
                  <a:cubicBezTo>
                    <a:pt x="1902" y="1898"/>
                    <a:pt x="1909" y="1897"/>
                    <a:pt x="1915" y="1890"/>
                  </a:cubicBezTo>
                  <a:cubicBezTo>
                    <a:pt x="1927" y="1874"/>
                    <a:pt x="1938" y="1878"/>
                    <a:pt x="1954" y="1864"/>
                  </a:cubicBezTo>
                  <a:cubicBezTo>
                    <a:pt x="1955" y="1862"/>
                    <a:pt x="1956" y="1859"/>
                    <a:pt x="1960" y="1857"/>
                  </a:cubicBezTo>
                  <a:cubicBezTo>
                    <a:pt x="1968" y="1852"/>
                    <a:pt x="1975" y="1851"/>
                    <a:pt x="1985" y="1849"/>
                  </a:cubicBezTo>
                  <a:cubicBezTo>
                    <a:pt x="1994" y="1847"/>
                    <a:pt x="2005" y="1838"/>
                    <a:pt x="2010" y="1831"/>
                  </a:cubicBezTo>
                  <a:cubicBezTo>
                    <a:pt x="2011" y="1829"/>
                    <a:pt x="2012" y="1823"/>
                    <a:pt x="2014" y="1819"/>
                  </a:cubicBezTo>
                  <a:cubicBezTo>
                    <a:pt x="2024" y="1808"/>
                    <a:pt x="2027" y="1802"/>
                    <a:pt x="2037" y="1789"/>
                  </a:cubicBezTo>
                  <a:cubicBezTo>
                    <a:pt x="2038" y="1787"/>
                    <a:pt x="2041" y="1776"/>
                    <a:pt x="2043" y="1772"/>
                  </a:cubicBezTo>
                  <a:cubicBezTo>
                    <a:pt x="2043" y="1768"/>
                    <a:pt x="2048" y="1762"/>
                    <a:pt x="2051" y="1758"/>
                  </a:cubicBezTo>
                  <a:cubicBezTo>
                    <a:pt x="2052" y="1757"/>
                    <a:pt x="2055" y="1754"/>
                    <a:pt x="2055" y="1752"/>
                  </a:cubicBezTo>
                  <a:cubicBezTo>
                    <a:pt x="2056" y="1745"/>
                    <a:pt x="2064" y="1717"/>
                    <a:pt x="2066" y="1708"/>
                  </a:cubicBezTo>
                  <a:cubicBezTo>
                    <a:pt x="2068" y="1695"/>
                    <a:pt x="2060" y="1692"/>
                    <a:pt x="2069" y="1682"/>
                  </a:cubicBezTo>
                  <a:cubicBezTo>
                    <a:pt x="2074" y="1676"/>
                    <a:pt x="2080" y="1673"/>
                    <a:pt x="2086" y="1665"/>
                  </a:cubicBezTo>
                  <a:cubicBezTo>
                    <a:pt x="2090" y="1659"/>
                    <a:pt x="2092" y="1657"/>
                    <a:pt x="2095" y="1652"/>
                  </a:cubicBezTo>
                  <a:cubicBezTo>
                    <a:pt x="2112" y="1627"/>
                    <a:pt x="2134" y="1602"/>
                    <a:pt x="2140" y="1561"/>
                  </a:cubicBezTo>
                  <a:cubicBezTo>
                    <a:pt x="2142" y="1549"/>
                    <a:pt x="2141" y="1538"/>
                    <a:pt x="2132" y="1536"/>
                  </a:cubicBezTo>
                  <a:close/>
                  <a:moveTo>
                    <a:pt x="1590" y="563"/>
                  </a:moveTo>
                  <a:cubicBezTo>
                    <a:pt x="1589" y="561"/>
                    <a:pt x="1589" y="559"/>
                    <a:pt x="1588" y="558"/>
                  </a:cubicBezTo>
                  <a:cubicBezTo>
                    <a:pt x="1589" y="558"/>
                    <a:pt x="1590" y="561"/>
                    <a:pt x="1590" y="563"/>
                  </a:cubicBezTo>
                  <a:close/>
                  <a:moveTo>
                    <a:pt x="1587" y="557"/>
                  </a:moveTo>
                  <a:cubicBezTo>
                    <a:pt x="1587" y="555"/>
                    <a:pt x="1586" y="553"/>
                    <a:pt x="1586" y="551"/>
                  </a:cubicBezTo>
                  <a:cubicBezTo>
                    <a:pt x="1586" y="552"/>
                    <a:pt x="1587" y="555"/>
                    <a:pt x="1587" y="557"/>
                  </a:cubicBezTo>
                  <a:close/>
                  <a:moveTo>
                    <a:pt x="1584" y="544"/>
                  </a:moveTo>
                  <a:cubicBezTo>
                    <a:pt x="1584" y="542"/>
                    <a:pt x="1584" y="539"/>
                    <a:pt x="1583" y="537"/>
                  </a:cubicBezTo>
                  <a:cubicBezTo>
                    <a:pt x="1584" y="539"/>
                    <a:pt x="1584" y="542"/>
                    <a:pt x="1584" y="544"/>
                  </a:cubicBezTo>
                  <a:close/>
                  <a:moveTo>
                    <a:pt x="1341" y="587"/>
                  </a:moveTo>
                  <a:cubicBezTo>
                    <a:pt x="1342" y="588"/>
                    <a:pt x="1342" y="589"/>
                    <a:pt x="1343" y="590"/>
                  </a:cubicBezTo>
                  <a:cubicBezTo>
                    <a:pt x="1342" y="590"/>
                    <a:pt x="1342" y="588"/>
                    <a:pt x="1341" y="587"/>
                  </a:cubicBezTo>
                  <a:close/>
                  <a:moveTo>
                    <a:pt x="1344" y="591"/>
                  </a:moveTo>
                  <a:cubicBezTo>
                    <a:pt x="1344" y="592"/>
                    <a:pt x="1345" y="595"/>
                    <a:pt x="1346" y="596"/>
                  </a:cubicBezTo>
                  <a:cubicBezTo>
                    <a:pt x="1345" y="595"/>
                    <a:pt x="1344" y="592"/>
                    <a:pt x="1344" y="591"/>
                  </a:cubicBezTo>
                  <a:close/>
                  <a:moveTo>
                    <a:pt x="1346" y="576"/>
                  </a:moveTo>
                  <a:cubicBezTo>
                    <a:pt x="1362" y="573"/>
                    <a:pt x="1394" y="567"/>
                    <a:pt x="1412" y="567"/>
                  </a:cubicBezTo>
                  <a:cubicBezTo>
                    <a:pt x="1412" y="589"/>
                    <a:pt x="1367" y="582"/>
                    <a:pt x="1347" y="582"/>
                  </a:cubicBezTo>
                  <a:cubicBezTo>
                    <a:pt x="1344" y="582"/>
                    <a:pt x="1343" y="582"/>
                    <a:pt x="1338" y="582"/>
                  </a:cubicBezTo>
                  <a:cubicBezTo>
                    <a:pt x="1339" y="583"/>
                    <a:pt x="1340" y="585"/>
                    <a:pt x="1341" y="586"/>
                  </a:cubicBezTo>
                  <a:cubicBezTo>
                    <a:pt x="1340" y="585"/>
                    <a:pt x="1337" y="583"/>
                    <a:pt x="1337" y="581"/>
                  </a:cubicBezTo>
                  <a:cubicBezTo>
                    <a:pt x="1337" y="579"/>
                    <a:pt x="1344" y="577"/>
                    <a:pt x="1346" y="576"/>
                  </a:cubicBezTo>
                  <a:close/>
                  <a:moveTo>
                    <a:pt x="1334" y="600"/>
                  </a:moveTo>
                  <a:cubicBezTo>
                    <a:pt x="1336" y="600"/>
                    <a:pt x="1339" y="599"/>
                    <a:pt x="1341" y="598"/>
                  </a:cubicBezTo>
                  <a:cubicBezTo>
                    <a:pt x="1325" y="604"/>
                    <a:pt x="1297" y="615"/>
                    <a:pt x="1280" y="615"/>
                  </a:cubicBezTo>
                  <a:cubicBezTo>
                    <a:pt x="1272" y="615"/>
                    <a:pt x="1270" y="607"/>
                    <a:pt x="1270" y="601"/>
                  </a:cubicBezTo>
                  <a:cubicBezTo>
                    <a:pt x="1271" y="603"/>
                    <a:pt x="1277" y="607"/>
                    <a:pt x="1280" y="608"/>
                  </a:cubicBezTo>
                  <a:cubicBezTo>
                    <a:pt x="1285" y="608"/>
                    <a:pt x="1288" y="604"/>
                    <a:pt x="1290" y="602"/>
                  </a:cubicBezTo>
                  <a:cubicBezTo>
                    <a:pt x="1297" y="597"/>
                    <a:pt x="1307" y="597"/>
                    <a:pt x="1317" y="598"/>
                  </a:cubicBezTo>
                  <a:cubicBezTo>
                    <a:pt x="1327" y="598"/>
                    <a:pt x="1332" y="602"/>
                    <a:pt x="1334" y="600"/>
                  </a:cubicBezTo>
                  <a:close/>
                  <a:moveTo>
                    <a:pt x="1143" y="483"/>
                  </a:moveTo>
                  <a:cubicBezTo>
                    <a:pt x="1153" y="480"/>
                    <a:pt x="1154" y="483"/>
                    <a:pt x="1161" y="480"/>
                  </a:cubicBezTo>
                  <a:cubicBezTo>
                    <a:pt x="1169" y="477"/>
                    <a:pt x="1166" y="469"/>
                    <a:pt x="1173" y="468"/>
                  </a:cubicBezTo>
                  <a:cubicBezTo>
                    <a:pt x="1181" y="469"/>
                    <a:pt x="1187" y="479"/>
                    <a:pt x="1190" y="480"/>
                  </a:cubicBezTo>
                  <a:cubicBezTo>
                    <a:pt x="1191" y="479"/>
                    <a:pt x="1190" y="474"/>
                    <a:pt x="1190" y="473"/>
                  </a:cubicBezTo>
                  <a:cubicBezTo>
                    <a:pt x="1192" y="473"/>
                    <a:pt x="1194" y="473"/>
                    <a:pt x="1196" y="473"/>
                  </a:cubicBezTo>
                  <a:cubicBezTo>
                    <a:pt x="1199" y="473"/>
                    <a:pt x="1230" y="492"/>
                    <a:pt x="1231" y="493"/>
                  </a:cubicBezTo>
                  <a:cubicBezTo>
                    <a:pt x="1235" y="500"/>
                    <a:pt x="1231" y="505"/>
                    <a:pt x="1237" y="510"/>
                  </a:cubicBezTo>
                  <a:cubicBezTo>
                    <a:pt x="1253" y="522"/>
                    <a:pt x="1274" y="521"/>
                    <a:pt x="1293" y="529"/>
                  </a:cubicBezTo>
                  <a:cubicBezTo>
                    <a:pt x="1297" y="530"/>
                    <a:pt x="1305" y="530"/>
                    <a:pt x="1311" y="530"/>
                  </a:cubicBezTo>
                  <a:cubicBezTo>
                    <a:pt x="1320" y="535"/>
                    <a:pt x="1330" y="540"/>
                    <a:pt x="1330" y="548"/>
                  </a:cubicBezTo>
                  <a:cubicBezTo>
                    <a:pt x="1330" y="552"/>
                    <a:pt x="1327" y="555"/>
                    <a:pt x="1324" y="555"/>
                  </a:cubicBezTo>
                  <a:cubicBezTo>
                    <a:pt x="1315" y="556"/>
                    <a:pt x="1306" y="547"/>
                    <a:pt x="1304" y="545"/>
                  </a:cubicBezTo>
                  <a:cubicBezTo>
                    <a:pt x="1301" y="554"/>
                    <a:pt x="1295" y="581"/>
                    <a:pt x="1285" y="581"/>
                  </a:cubicBezTo>
                  <a:cubicBezTo>
                    <a:pt x="1277" y="577"/>
                    <a:pt x="1278" y="573"/>
                    <a:pt x="1275" y="563"/>
                  </a:cubicBezTo>
                  <a:cubicBezTo>
                    <a:pt x="1268" y="565"/>
                    <a:pt x="1269" y="567"/>
                    <a:pt x="1261" y="567"/>
                  </a:cubicBezTo>
                  <a:cubicBezTo>
                    <a:pt x="1263" y="559"/>
                    <a:pt x="1268" y="554"/>
                    <a:pt x="1268" y="546"/>
                  </a:cubicBezTo>
                  <a:cubicBezTo>
                    <a:pt x="1268" y="540"/>
                    <a:pt x="1242" y="529"/>
                    <a:pt x="1236" y="529"/>
                  </a:cubicBezTo>
                  <a:cubicBezTo>
                    <a:pt x="1225" y="530"/>
                    <a:pt x="1237" y="542"/>
                    <a:pt x="1211" y="544"/>
                  </a:cubicBezTo>
                  <a:cubicBezTo>
                    <a:pt x="1203" y="544"/>
                    <a:pt x="1203" y="561"/>
                    <a:pt x="1203" y="569"/>
                  </a:cubicBezTo>
                  <a:cubicBezTo>
                    <a:pt x="1203" y="574"/>
                    <a:pt x="1203" y="581"/>
                    <a:pt x="1203" y="587"/>
                  </a:cubicBezTo>
                  <a:cubicBezTo>
                    <a:pt x="1203" y="595"/>
                    <a:pt x="1200" y="611"/>
                    <a:pt x="1189" y="612"/>
                  </a:cubicBezTo>
                  <a:cubicBezTo>
                    <a:pt x="1181" y="612"/>
                    <a:pt x="1172" y="607"/>
                    <a:pt x="1172" y="600"/>
                  </a:cubicBezTo>
                  <a:cubicBezTo>
                    <a:pt x="1172" y="586"/>
                    <a:pt x="1178" y="557"/>
                    <a:pt x="1190" y="544"/>
                  </a:cubicBezTo>
                  <a:cubicBezTo>
                    <a:pt x="1183" y="544"/>
                    <a:pt x="1180" y="548"/>
                    <a:pt x="1173" y="552"/>
                  </a:cubicBezTo>
                  <a:cubicBezTo>
                    <a:pt x="1175" y="540"/>
                    <a:pt x="1203" y="525"/>
                    <a:pt x="1219" y="525"/>
                  </a:cubicBezTo>
                  <a:cubicBezTo>
                    <a:pt x="1223" y="525"/>
                    <a:pt x="1240" y="528"/>
                    <a:pt x="1250" y="525"/>
                  </a:cubicBezTo>
                  <a:cubicBezTo>
                    <a:pt x="1250" y="523"/>
                    <a:pt x="1250" y="520"/>
                    <a:pt x="1250" y="518"/>
                  </a:cubicBezTo>
                  <a:cubicBezTo>
                    <a:pt x="1235" y="518"/>
                    <a:pt x="1227" y="511"/>
                    <a:pt x="1210" y="511"/>
                  </a:cubicBezTo>
                  <a:cubicBezTo>
                    <a:pt x="1202" y="511"/>
                    <a:pt x="1200" y="516"/>
                    <a:pt x="1190" y="516"/>
                  </a:cubicBezTo>
                  <a:cubicBezTo>
                    <a:pt x="1186" y="517"/>
                    <a:pt x="1179" y="513"/>
                    <a:pt x="1178" y="510"/>
                  </a:cubicBezTo>
                  <a:cubicBezTo>
                    <a:pt x="1175" y="510"/>
                    <a:pt x="1169" y="510"/>
                    <a:pt x="1164" y="510"/>
                  </a:cubicBezTo>
                  <a:cubicBezTo>
                    <a:pt x="1166" y="506"/>
                    <a:pt x="1172" y="504"/>
                    <a:pt x="1172" y="496"/>
                  </a:cubicBezTo>
                  <a:cubicBezTo>
                    <a:pt x="1162" y="498"/>
                    <a:pt x="1149" y="508"/>
                    <a:pt x="1141" y="508"/>
                  </a:cubicBezTo>
                  <a:cubicBezTo>
                    <a:pt x="1136" y="508"/>
                    <a:pt x="1134" y="515"/>
                    <a:pt x="1122" y="516"/>
                  </a:cubicBezTo>
                  <a:cubicBezTo>
                    <a:pt x="1117" y="516"/>
                    <a:pt x="1114" y="516"/>
                    <a:pt x="1111" y="510"/>
                  </a:cubicBezTo>
                  <a:cubicBezTo>
                    <a:pt x="1107" y="511"/>
                    <a:pt x="1104" y="513"/>
                    <a:pt x="1098" y="514"/>
                  </a:cubicBezTo>
                  <a:cubicBezTo>
                    <a:pt x="1096" y="514"/>
                    <a:pt x="1091" y="515"/>
                    <a:pt x="1088" y="515"/>
                  </a:cubicBezTo>
                  <a:cubicBezTo>
                    <a:pt x="1105" y="498"/>
                    <a:pt x="1124" y="493"/>
                    <a:pt x="1143" y="483"/>
                  </a:cubicBezTo>
                  <a:close/>
                  <a:moveTo>
                    <a:pt x="1432" y="2207"/>
                  </a:moveTo>
                  <a:cubicBezTo>
                    <a:pt x="1433" y="2203"/>
                    <a:pt x="1433" y="2202"/>
                    <a:pt x="1433" y="2198"/>
                  </a:cubicBezTo>
                  <a:cubicBezTo>
                    <a:pt x="1434" y="2196"/>
                    <a:pt x="1436" y="2197"/>
                    <a:pt x="1436" y="2194"/>
                  </a:cubicBezTo>
                  <a:cubicBezTo>
                    <a:pt x="1436" y="2191"/>
                    <a:pt x="1435" y="2189"/>
                    <a:pt x="1429" y="2190"/>
                  </a:cubicBezTo>
                  <a:cubicBezTo>
                    <a:pt x="1426" y="2190"/>
                    <a:pt x="1421" y="2200"/>
                    <a:pt x="1421" y="2200"/>
                  </a:cubicBezTo>
                  <a:cubicBezTo>
                    <a:pt x="1421" y="2202"/>
                    <a:pt x="1421" y="2202"/>
                    <a:pt x="1420" y="2204"/>
                  </a:cubicBezTo>
                  <a:cubicBezTo>
                    <a:pt x="1420" y="2205"/>
                    <a:pt x="1423" y="2208"/>
                    <a:pt x="1427" y="2208"/>
                  </a:cubicBezTo>
                  <a:cubicBezTo>
                    <a:pt x="1428" y="2207"/>
                    <a:pt x="1430" y="2207"/>
                    <a:pt x="1432" y="2207"/>
                  </a:cubicBezTo>
                  <a:close/>
                  <a:moveTo>
                    <a:pt x="1415" y="188"/>
                  </a:moveTo>
                  <a:cubicBezTo>
                    <a:pt x="1413" y="178"/>
                    <a:pt x="1375" y="174"/>
                    <a:pt x="1375" y="185"/>
                  </a:cubicBezTo>
                  <a:cubicBezTo>
                    <a:pt x="1375" y="189"/>
                    <a:pt x="1381" y="191"/>
                    <a:pt x="1391" y="192"/>
                  </a:cubicBezTo>
                  <a:cubicBezTo>
                    <a:pt x="1399" y="193"/>
                    <a:pt x="1415" y="191"/>
                    <a:pt x="1415" y="188"/>
                  </a:cubicBezTo>
                  <a:close/>
                  <a:moveTo>
                    <a:pt x="6" y="1033"/>
                  </a:moveTo>
                  <a:cubicBezTo>
                    <a:pt x="3" y="1033"/>
                    <a:pt x="5" y="1033"/>
                    <a:pt x="3" y="1031"/>
                  </a:cubicBezTo>
                  <a:cubicBezTo>
                    <a:pt x="2" y="1032"/>
                    <a:pt x="2" y="1033"/>
                    <a:pt x="1" y="1035"/>
                  </a:cubicBezTo>
                  <a:cubicBezTo>
                    <a:pt x="1" y="1037"/>
                    <a:pt x="0" y="1039"/>
                    <a:pt x="3" y="1039"/>
                  </a:cubicBezTo>
                  <a:cubicBezTo>
                    <a:pt x="5" y="1040"/>
                    <a:pt x="4" y="1039"/>
                    <a:pt x="6" y="1039"/>
                  </a:cubicBezTo>
                  <a:cubicBezTo>
                    <a:pt x="5" y="1037"/>
                    <a:pt x="6" y="1035"/>
                    <a:pt x="6" y="1033"/>
                  </a:cubicBezTo>
                  <a:close/>
                </a:path>
              </a:pathLst>
            </a:custGeom>
            <a:gradFill rotWithShape="1">
              <a:gsLst>
                <a:gs pos="0">
                  <a:srgbClr val="5F5F65"/>
                </a:gs>
                <a:gs pos="100000">
                  <a:srgbClr val="8E8E95"/>
                </a:gs>
              </a:gsLst>
              <a:lin ang="5400000" scaled="1"/>
            </a:gradFill>
            <a:ln w="9525">
              <a:noFill/>
              <a:round/>
              <a:headEnd/>
              <a:tailEnd/>
            </a:ln>
          </p:spPr>
          <p:txBody>
            <a:bodyPr wrap="none" lIns="73025" tIns="36511" rIns="73025" bIns="36511" anchor="ctr"/>
            <a:lstStyle/>
            <a:p>
              <a:endParaRPr lang="en-US"/>
            </a:p>
          </p:txBody>
        </p:sp>
        <p:sp>
          <p:nvSpPr>
            <p:cNvPr id="6178" name="Oval 8"/>
            <p:cNvSpPr>
              <a:spLocks noChangeArrowheads="1"/>
            </p:cNvSpPr>
            <p:nvPr/>
          </p:nvSpPr>
          <p:spPr bwMode="auto">
            <a:xfrm>
              <a:off x="1994" y="830"/>
              <a:ext cx="1772" cy="1143"/>
            </a:xfrm>
            <a:prstGeom prst="ellipse">
              <a:avLst/>
            </a:prstGeom>
            <a:gradFill rotWithShape="1">
              <a:gsLst>
                <a:gs pos="0">
                  <a:schemeClr val="tx1">
                    <a:alpha val="35001"/>
                  </a:schemeClr>
                </a:gs>
                <a:gs pos="100000">
                  <a:schemeClr val="bg1">
                    <a:alpha val="0"/>
                  </a:schemeClr>
                </a:gs>
              </a:gsLst>
              <a:lin ang="5400000" scaled="1"/>
            </a:gradFill>
            <a:ln w="9525" algn="ctr">
              <a:noFill/>
              <a:round/>
              <a:headEnd/>
              <a:tailEnd/>
            </a:ln>
          </p:spPr>
          <p:txBody>
            <a:bodyPr wrap="none" lIns="73025" tIns="36511" rIns="73025" bIns="36511" anchor="ctr"/>
            <a:lstStyle/>
            <a:p>
              <a:endParaRPr lang="en-US"/>
            </a:p>
          </p:txBody>
        </p:sp>
      </p:grpSp>
      <p:sp>
        <p:nvSpPr>
          <p:cNvPr id="6147" name="Rectangle 9"/>
          <p:cNvSpPr>
            <a:spLocks noGrp="1" noChangeArrowheads="1"/>
          </p:cNvSpPr>
          <p:nvPr>
            <p:ph type="title"/>
          </p:nvPr>
        </p:nvSpPr>
        <p:spPr>
          <a:xfrm>
            <a:off x="655638" y="304800"/>
            <a:ext cx="8310562" cy="838200"/>
          </a:xfrm>
        </p:spPr>
        <p:txBody>
          <a:bodyPr/>
          <a:lstStyle/>
          <a:p>
            <a:pPr eaLnBrk="1" hangingPunct="1"/>
            <a:r>
              <a:rPr lang="en-US" sz="2800" smtClean="0"/>
              <a:t>New Business Priorities Drive </a:t>
            </a:r>
            <a:br>
              <a:rPr lang="en-US" sz="2800" smtClean="0"/>
            </a:br>
            <a:r>
              <a:rPr lang="en-US" sz="2800" smtClean="0"/>
              <a:t>New WAN Infrastructure</a:t>
            </a:r>
          </a:p>
        </p:txBody>
      </p:sp>
      <p:sp>
        <p:nvSpPr>
          <p:cNvPr id="6148" name="Freeform 10"/>
          <p:cNvSpPr>
            <a:spLocks noEditPoints="1"/>
          </p:cNvSpPr>
          <p:nvPr/>
        </p:nvSpPr>
        <p:spPr bwMode="auto">
          <a:xfrm>
            <a:off x="1439863" y="2333625"/>
            <a:ext cx="6315075" cy="2384425"/>
          </a:xfrm>
          <a:custGeom>
            <a:avLst/>
            <a:gdLst>
              <a:gd name="T0" fmla="*/ 397 w 794"/>
              <a:gd name="T1" fmla="*/ 578 h 579"/>
              <a:gd name="T2" fmla="*/ 292 w 794"/>
              <a:gd name="T3" fmla="*/ 567 h 579"/>
              <a:gd name="T4" fmla="*/ 194 w 794"/>
              <a:gd name="T5" fmla="*/ 536 h 579"/>
              <a:gd name="T6" fmla="*/ 104 w 794"/>
              <a:gd name="T7" fmla="*/ 482 h 579"/>
              <a:gd name="T8" fmla="*/ 34 w 794"/>
              <a:gd name="T9" fmla="*/ 399 h 579"/>
              <a:gd name="T10" fmla="*/ 5 w 794"/>
              <a:gd name="T11" fmla="*/ 287 h 579"/>
              <a:gd name="T12" fmla="*/ 48 w 794"/>
              <a:gd name="T13" fmla="*/ 163 h 579"/>
              <a:gd name="T14" fmla="*/ 181 w 794"/>
              <a:gd name="T15" fmla="*/ 54 h 579"/>
              <a:gd name="T16" fmla="*/ 396 w 794"/>
              <a:gd name="T17" fmla="*/ 7 h 579"/>
              <a:gd name="T18" fmla="*/ 611 w 794"/>
              <a:gd name="T19" fmla="*/ 54 h 579"/>
              <a:gd name="T20" fmla="*/ 745 w 794"/>
              <a:gd name="T21" fmla="*/ 162 h 579"/>
              <a:gd name="T22" fmla="*/ 788 w 794"/>
              <a:gd name="T23" fmla="*/ 286 h 579"/>
              <a:gd name="T24" fmla="*/ 760 w 794"/>
              <a:gd name="T25" fmla="*/ 398 h 579"/>
              <a:gd name="T26" fmla="*/ 689 w 794"/>
              <a:gd name="T27" fmla="*/ 482 h 579"/>
              <a:gd name="T28" fmla="*/ 600 w 794"/>
              <a:gd name="T29" fmla="*/ 536 h 579"/>
              <a:gd name="T30" fmla="*/ 502 w 794"/>
              <a:gd name="T31" fmla="*/ 567 h 579"/>
              <a:gd name="T32" fmla="*/ 397 w 794"/>
              <a:gd name="T33" fmla="*/ 578 h 579"/>
              <a:gd name="T34" fmla="*/ 396 w 794"/>
              <a:gd name="T35" fmla="*/ 0 h 579"/>
              <a:gd name="T36" fmla="*/ 178 w 794"/>
              <a:gd name="T37" fmla="*/ 48 h 579"/>
              <a:gd name="T38" fmla="*/ 43 w 794"/>
              <a:gd name="T39" fmla="*/ 160 h 579"/>
              <a:gd name="T40" fmla="*/ 0 w 794"/>
              <a:gd name="T41" fmla="*/ 286 h 579"/>
              <a:gd name="T42" fmla="*/ 30 w 794"/>
              <a:gd name="T43" fmla="*/ 399 h 579"/>
              <a:gd name="T44" fmla="*/ 102 w 794"/>
              <a:gd name="T45" fmla="*/ 483 h 579"/>
              <a:gd name="T46" fmla="*/ 192 w 794"/>
              <a:gd name="T47" fmla="*/ 538 h 579"/>
              <a:gd name="T48" fmla="*/ 291 w 794"/>
              <a:gd name="T49" fmla="*/ 569 h 579"/>
              <a:gd name="T50" fmla="*/ 397 w 794"/>
              <a:gd name="T51" fmla="*/ 579 h 579"/>
              <a:gd name="T52" fmla="*/ 503 w 794"/>
              <a:gd name="T53" fmla="*/ 569 h 579"/>
              <a:gd name="T54" fmla="*/ 602 w 794"/>
              <a:gd name="T55" fmla="*/ 537 h 579"/>
              <a:gd name="T56" fmla="*/ 692 w 794"/>
              <a:gd name="T57" fmla="*/ 483 h 579"/>
              <a:gd name="T58" fmla="*/ 764 w 794"/>
              <a:gd name="T59" fmla="*/ 398 h 579"/>
              <a:gd name="T60" fmla="*/ 793 w 794"/>
              <a:gd name="T61" fmla="*/ 285 h 579"/>
              <a:gd name="T62" fmla="*/ 750 w 794"/>
              <a:gd name="T63" fmla="*/ 159 h 579"/>
              <a:gd name="T64" fmla="*/ 615 w 794"/>
              <a:gd name="T65" fmla="*/ 48 h 579"/>
              <a:gd name="T66" fmla="*/ 396 w 794"/>
              <a:gd name="T67" fmla="*/ 0 h 5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4"/>
              <a:gd name="T103" fmla="*/ 0 h 579"/>
              <a:gd name="T104" fmla="*/ 794 w 794"/>
              <a:gd name="T105" fmla="*/ 579 h 5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4" h="579">
                <a:moveTo>
                  <a:pt x="397" y="578"/>
                </a:moveTo>
                <a:cubicBezTo>
                  <a:pt x="360" y="578"/>
                  <a:pt x="325" y="574"/>
                  <a:pt x="292" y="567"/>
                </a:cubicBezTo>
                <a:cubicBezTo>
                  <a:pt x="257" y="560"/>
                  <a:pt x="224" y="550"/>
                  <a:pt x="194" y="536"/>
                </a:cubicBezTo>
                <a:cubicBezTo>
                  <a:pt x="161" y="522"/>
                  <a:pt x="131" y="504"/>
                  <a:pt x="104" y="482"/>
                </a:cubicBezTo>
                <a:cubicBezTo>
                  <a:pt x="76" y="459"/>
                  <a:pt x="51" y="431"/>
                  <a:pt x="34" y="399"/>
                </a:cubicBezTo>
                <a:cubicBezTo>
                  <a:pt x="14" y="363"/>
                  <a:pt x="4" y="325"/>
                  <a:pt x="5" y="287"/>
                </a:cubicBezTo>
                <a:cubicBezTo>
                  <a:pt x="7" y="245"/>
                  <a:pt x="21" y="202"/>
                  <a:pt x="48" y="163"/>
                </a:cubicBezTo>
                <a:cubicBezTo>
                  <a:pt x="78" y="120"/>
                  <a:pt x="123" y="82"/>
                  <a:pt x="181" y="54"/>
                </a:cubicBezTo>
                <a:cubicBezTo>
                  <a:pt x="243" y="24"/>
                  <a:pt x="316" y="7"/>
                  <a:pt x="396" y="7"/>
                </a:cubicBezTo>
                <a:cubicBezTo>
                  <a:pt x="476" y="7"/>
                  <a:pt x="549" y="24"/>
                  <a:pt x="611" y="54"/>
                </a:cubicBezTo>
                <a:cubicBezTo>
                  <a:pt x="669" y="82"/>
                  <a:pt x="714" y="119"/>
                  <a:pt x="745" y="162"/>
                </a:cubicBezTo>
                <a:cubicBezTo>
                  <a:pt x="772" y="201"/>
                  <a:pt x="786" y="244"/>
                  <a:pt x="788" y="286"/>
                </a:cubicBezTo>
                <a:cubicBezTo>
                  <a:pt x="789" y="324"/>
                  <a:pt x="779" y="362"/>
                  <a:pt x="760" y="398"/>
                </a:cubicBezTo>
                <a:cubicBezTo>
                  <a:pt x="742" y="430"/>
                  <a:pt x="718" y="458"/>
                  <a:pt x="689" y="482"/>
                </a:cubicBezTo>
                <a:cubicBezTo>
                  <a:pt x="663" y="503"/>
                  <a:pt x="632" y="522"/>
                  <a:pt x="600" y="536"/>
                </a:cubicBezTo>
                <a:cubicBezTo>
                  <a:pt x="570" y="550"/>
                  <a:pt x="536" y="560"/>
                  <a:pt x="502" y="567"/>
                </a:cubicBezTo>
                <a:cubicBezTo>
                  <a:pt x="469" y="574"/>
                  <a:pt x="433" y="578"/>
                  <a:pt x="397" y="578"/>
                </a:cubicBezTo>
                <a:moveTo>
                  <a:pt x="396" y="0"/>
                </a:moveTo>
                <a:cubicBezTo>
                  <a:pt x="315" y="0"/>
                  <a:pt x="240" y="18"/>
                  <a:pt x="178" y="48"/>
                </a:cubicBezTo>
                <a:cubicBezTo>
                  <a:pt x="119" y="77"/>
                  <a:pt x="73" y="116"/>
                  <a:pt x="43" y="160"/>
                </a:cubicBezTo>
                <a:cubicBezTo>
                  <a:pt x="15" y="200"/>
                  <a:pt x="1" y="243"/>
                  <a:pt x="0" y="286"/>
                </a:cubicBezTo>
                <a:cubicBezTo>
                  <a:pt x="0" y="324"/>
                  <a:pt x="9" y="363"/>
                  <a:pt x="30" y="399"/>
                </a:cubicBezTo>
                <a:cubicBezTo>
                  <a:pt x="48" y="432"/>
                  <a:pt x="73" y="460"/>
                  <a:pt x="102" y="483"/>
                </a:cubicBezTo>
                <a:cubicBezTo>
                  <a:pt x="128" y="505"/>
                  <a:pt x="159" y="523"/>
                  <a:pt x="192" y="538"/>
                </a:cubicBezTo>
                <a:cubicBezTo>
                  <a:pt x="223" y="551"/>
                  <a:pt x="256" y="562"/>
                  <a:pt x="291" y="569"/>
                </a:cubicBezTo>
                <a:cubicBezTo>
                  <a:pt x="325" y="576"/>
                  <a:pt x="360" y="579"/>
                  <a:pt x="397" y="579"/>
                </a:cubicBezTo>
                <a:cubicBezTo>
                  <a:pt x="434" y="579"/>
                  <a:pt x="469" y="575"/>
                  <a:pt x="503" y="569"/>
                </a:cubicBezTo>
                <a:cubicBezTo>
                  <a:pt x="538" y="562"/>
                  <a:pt x="571" y="551"/>
                  <a:pt x="602" y="537"/>
                </a:cubicBezTo>
                <a:cubicBezTo>
                  <a:pt x="635" y="523"/>
                  <a:pt x="665" y="504"/>
                  <a:pt x="692" y="483"/>
                </a:cubicBezTo>
                <a:cubicBezTo>
                  <a:pt x="721" y="459"/>
                  <a:pt x="746" y="431"/>
                  <a:pt x="764" y="398"/>
                </a:cubicBezTo>
                <a:cubicBezTo>
                  <a:pt x="784" y="362"/>
                  <a:pt x="794" y="324"/>
                  <a:pt x="793" y="285"/>
                </a:cubicBezTo>
                <a:cubicBezTo>
                  <a:pt x="792" y="242"/>
                  <a:pt x="777" y="199"/>
                  <a:pt x="750" y="159"/>
                </a:cubicBezTo>
                <a:cubicBezTo>
                  <a:pt x="719" y="115"/>
                  <a:pt x="674" y="76"/>
                  <a:pt x="615" y="48"/>
                </a:cubicBezTo>
                <a:cubicBezTo>
                  <a:pt x="552" y="17"/>
                  <a:pt x="477" y="0"/>
                  <a:pt x="396" y="0"/>
                </a:cubicBezTo>
              </a:path>
            </a:pathLst>
          </a:custGeom>
          <a:solidFill>
            <a:srgbClr val="EFB525">
              <a:alpha val="34901"/>
            </a:srgbClr>
          </a:solidFill>
          <a:ln w="9525">
            <a:noFill/>
            <a:round/>
            <a:headEnd/>
            <a:tailEnd/>
          </a:ln>
        </p:spPr>
        <p:txBody>
          <a:bodyPr/>
          <a:lstStyle/>
          <a:p>
            <a:endParaRPr lang="en-US"/>
          </a:p>
        </p:txBody>
      </p:sp>
      <p:sp>
        <p:nvSpPr>
          <p:cNvPr id="6149" name="Freeform 11"/>
          <p:cNvSpPr>
            <a:spLocks noEditPoints="1"/>
          </p:cNvSpPr>
          <p:nvPr/>
        </p:nvSpPr>
        <p:spPr bwMode="auto">
          <a:xfrm>
            <a:off x="1360488" y="2276475"/>
            <a:ext cx="6465887" cy="2454275"/>
          </a:xfrm>
          <a:custGeom>
            <a:avLst/>
            <a:gdLst>
              <a:gd name="T0" fmla="*/ 407 w 813"/>
              <a:gd name="T1" fmla="*/ 595 h 596"/>
              <a:gd name="T2" fmla="*/ 300 w 813"/>
              <a:gd name="T3" fmla="*/ 584 h 596"/>
              <a:gd name="T4" fmla="*/ 200 w 813"/>
              <a:gd name="T5" fmla="*/ 553 h 596"/>
              <a:gd name="T6" fmla="*/ 109 w 813"/>
              <a:gd name="T7" fmla="*/ 498 h 596"/>
              <a:gd name="T8" fmla="*/ 36 w 813"/>
              <a:gd name="T9" fmla="*/ 413 h 596"/>
              <a:gd name="T10" fmla="*/ 5 w 813"/>
              <a:gd name="T11" fmla="*/ 298 h 596"/>
              <a:gd name="T12" fmla="*/ 48 w 813"/>
              <a:gd name="T13" fmla="*/ 170 h 596"/>
              <a:gd name="T14" fmla="*/ 184 w 813"/>
              <a:gd name="T15" fmla="*/ 56 h 596"/>
              <a:gd name="T16" fmla="*/ 406 w 813"/>
              <a:gd name="T17" fmla="*/ 7 h 596"/>
              <a:gd name="T18" fmla="*/ 628 w 813"/>
              <a:gd name="T19" fmla="*/ 56 h 596"/>
              <a:gd name="T20" fmla="*/ 765 w 813"/>
              <a:gd name="T21" fmla="*/ 169 h 596"/>
              <a:gd name="T22" fmla="*/ 808 w 813"/>
              <a:gd name="T23" fmla="*/ 297 h 596"/>
              <a:gd name="T24" fmla="*/ 778 w 813"/>
              <a:gd name="T25" fmla="*/ 412 h 596"/>
              <a:gd name="T26" fmla="*/ 705 w 813"/>
              <a:gd name="T27" fmla="*/ 497 h 596"/>
              <a:gd name="T28" fmla="*/ 614 w 813"/>
              <a:gd name="T29" fmla="*/ 552 h 596"/>
              <a:gd name="T30" fmla="*/ 514 w 813"/>
              <a:gd name="T31" fmla="*/ 584 h 596"/>
              <a:gd name="T32" fmla="*/ 407 w 813"/>
              <a:gd name="T33" fmla="*/ 595 h 596"/>
              <a:gd name="T34" fmla="*/ 406 w 813"/>
              <a:gd name="T35" fmla="*/ 0 h 596"/>
              <a:gd name="T36" fmla="*/ 180 w 813"/>
              <a:gd name="T37" fmla="*/ 51 h 596"/>
              <a:gd name="T38" fmla="*/ 42 w 813"/>
              <a:gd name="T39" fmla="*/ 166 h 596"/>
              <a:gd name="T40" fmla="*/ 0 w 813"/>
              <a:gd name="T41" fmla="*/ 297 h 596"/>
              <a:gd name="T42" fmla="*/ 32 w 813"/>
              <a:gd name="T43" fmla="*/ 413 h 596"/>
              <a:gd name="T44" fmla="*/ 106 w 813"/>
              <a:gd name="T45" fmla="*/ 499 h 596"/>
              <a:gd name="T46" fmla="*/ 198 w 813"/>
              <a:gd name="T47" fmla="*/ 554 h 596"/>
              <a:gd name="T48" fmla="*/ 299 w 813"/>
              <a:gd name="T49" fmla="*/ 586 h 596"/>
              <a:gd name="T50" fmla="*/ 407 w 813"/>
              <a:gd name="T51" fmla="*/ 596 h 596"/>
              <a:gd name="T52" fmla="*/ 515 w 813"/>
              <a:gd name="T53" fmla="*/ 585 h 596"/>
              <a:gd name="T54" fmla="*/ 615 w 813"/>
              <a:gd name="T55" fmla="*/ 554 h 596"/>
              <a:gd name="T56" fmla="*/ 708 w 813"/>
              <a:gd name="T57" fmla="*/ 498 h 596"/>
              <a:gd name="T58" fmla="*/ 782 w 813"/>
              <a:gd name="T59" fmla="*/ 412 h 596"/>
              <a:gd name="T60" fmla="*/ 813 w 813"/>
              <a:gd name="T61" fmla="*/ 296 h 596"/>
              <a:gd name="T62" fmla="*/ 770 w 813"/>
              <a:gd name="T63" fmla="*/ 166 h 596"/>
              <a:gd name="T64" fmla="*/ 632 w 813"/>
              <a:gd name="T65" fmla="*/ 50 h 596"/>
              <a:gd name="T66" fmla="*/ 406 w 813"/>
              <a:gd name="T67" fmla="*/ 0 h 5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3"/>
              <a:gd name="T103" fmla="*/ 0 h 596"/>
              <a:gd name="T104" fmla="*/ 813 w 813"/>
              <a:gd name="T105" fmla="*/ 596 h 5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3" h="596">
                <a:moveTo>
                  <a:pt x="407" y="595"/>
                </a:moveTo>
                <a:cubicBezTo>
                  <a:pt x="370" y="595"/>
                  <a:pt x="334" y="591"/>
                  <a:pt x="300" y="584"/>
                </a:cubicBezTo>
                <a:cubicBezTo>
                  <a:pt x="265" y="577"/>
                  <a:pt x="231" y="567"/>
                  <a:pt x="200" y="553"/>
                </a:cubicBezTo>
                <a:cubicBezTo>
                  <a:pt x="167" y="538"/>
                  <a:pt x="136" y="520"/>
                  <a:pt x="109" y="498"/>
                </a:cubicBezTo>
                <a:cubicBezTo>
                  <a:pt x="80" y="474"/>
                  <a:pt x="54" y="446"/>
                  <a:pt x="36" y="413"/>
                </a:cubicBezTo>
                <a:cubicBezTo>
                  <a:pt x="15" y="376"/>
                  <a:pt x="5" y="338"/>
                  <a:pt x="5" y="298"/>
                </a:cubicBezTo>
                <a:cubicBezTo>
                  <a:pt x="6" y="255"/>
                  <a:pt x="20" y="211"/>
                  <a:pt x="48" y="170"/>
                </a:cubicBezTo>
                <a:cubicBezTo>
                  <a:pt x="78" y="125"/>
                  <a:pt x="124" y="86"/>
                  <a:pt x="184" y="56"/>
                </a:cubicBezTo>
                <a:cubicBezTo>
                  <a:pt x="248" y="25"/>
                  <a:pt x="324" y="7"/>
                  <a:pt x="406" y="7"/>
                </a:cubicBezTo>
                <a:cubicBezTo>
                  <a:pt x="489" y="7"/>
                  <a:pt x="565" y="25"/>
                  <a:pt x="628" y="56"/>
                </a:cubicBezTo>
                <a:cubicBezTo>
                  <a:pt x="688" y="85"/>
                  <a:pt x="734" y="125"/>
                  <a:pt x="765" y="169"/>
                </a:cubicBezTo>
                <a:cubicBezTo>
                  <a:pt x="793" y="210"/>
                  <a:pt x="807" y="254"/>
                  <a:pt x="808" y="297"/>
                </a:cubicBezTo>
                <a:cubicBezTo>
                  <a:pt x="809" y="337"/>
                  <a:pt x="798" y="375"/>
                  <a:pt x="778" y="412"/>
                </a:cubicBezTo>
                <a:cubicBezTo>
                  <a:pt x="759" y="445"/>
                  <a:pt x="734" y="474"/>
                  <a:pt x="705" y="497"/>
                </a:cubicBezTo>
                <a:cubicBezTo>
                  <a:pt x="678" y="519"/>
                  <a:pt x="647" y="538"/>
                  <a:pt x="614" y="552"/>
                </a:cubicBezTo>
                <a:cubicBezTo>
                  <a:pt x="582" y="566"/>
                  <a:pt x="549" y="577"/>
                  <a:pt x="514" y="584"/>
                </a:cubicBezTo>
                <a:cubicBezTo>
                  <a:pt x="480" y="591"/>
                  <a:pt x="444" y="595"/>
                  <a:pt x="407" y="595"/>
                </a:cubicBezTo>
                <a:moveTo>
                  <a:pt x="406" y="0"/>
                </a:moveTo>
                <a:cubicBezTo>
                  <a:pt x="322" y="0"/>
                  <a:pt x="245" y="19"/>
                  <a:pt x="180" y="51"/>
                </a:cubicBezTo>
                <a:cubicBezTo>
                  <a:pt x="120" y="81"/>
                  <a:pt x="73" y="121"/>
                  <a:pt x="42" y="166"/>
                </a:cubicBezTo>
                <a:cubicBezTo>
                  <a:pt x="15" y="208"/>
                  <a:pt x="1" y="252"/>
                  <a:pt x="0" y="297"/>
                </a:cubicBezTo>
                <a:cubicBezTo>
                  <a:pt x="0" y="337"/>
                  <a:pt x="11" y="376"/>
                  <a:pt x="32" y="413"/>
                </a:cubicBezTo>
                <a:cubicBezTo>
                  <a:pt x="50" y="446"/>
                  <a:pt x="76" y="475"/>
                  <a:pt x="106" y="499"/>
                </a:cubicBezTo>
                <a:cubicBezTo>
                  <a:pt x="134" y="521"/>
                  <a:pt x="165" y="539"/>
                  <a:pt x="198" y="554"/>
                </a:cubicBezTo>
                <a:cubicBezTo>
                  <a:pt x="230" y="568"/>
                  <a:pt x="264" y="578"/>
                  <a:pt x="299" y="586"/>
                </a:cubicBezTo>
                <a:cubicBezTo>
                  <a:pt x="333" y="592"/>
                  <a:pt x="370" y="596"/>
                  <a:pt x="407" y="596"/>
                </a:cubicBezTo>
                <a:cubicBezTo>
                  <a:pt x="444" y="596"/>
                  <a:pt x="481" y="592"/>
                  <a:pt x="515" y="585"/>
                </a:cubicBezTo>
                <a:cubicBezTo>
                  <a:pt x="550" y="578"/>
                  <a:pt x="584" y="567"/>
                  <a:pt x="615" y="554"/>
                </a:cubicBezTo>
                <a:cubicBezTo>
                  <a:pt x="649" y="539"/>
                  <a:pt x="680" y="520"/>
                  <a:pt x="708" y="498"/>
                </a:cubicBezTo>
                <a:cubicBezTo>
                  <a:pt x="737" y="474"/>
                  <a:pt x="763" y="445"/>
                  <a:pt x="782" y="412"/>
                </a:cubicBezTo>
                <a:cubicBezTo>
                  <a:pt x="803" y="375"/>
                  <a:pt x="813" y="336"/>
                  <a:pt x="813" y="296"/>
                </a:cubicBezTo>
                <a:cubicBezTo>
                  <a:pt x="812" y="251"/>
                  <a:pt x="798" y="207"/>
                  <a:pt x="770" y="166"/>
                </a:cubicBezTo>
                <a:cubicBezTo>
                  <a:pt x="740" y="120"/>
                  <a:pt x="693" y="80"/>
                  <a:pt x="632" y="50"/>
                </a:cubicBezTo>
                <a:cubicBezTo>
                  <a:pt x="567" y="18"/>
                  <a:pt x="490" y="0"/>
                  <a:pt x="406" y="0"/>
                </a:cubicBezTo>
              </a:path>
            </a:pathLst>
          </a:custGeom>
          <a:solidFill>
            <a:srgbClr val="EFB525">
              <a:alpha val="34901"/>
            </a:srgbClr>
          </a:solidFill>
          <a:ln w="9525">
            <a:noFill/>
            <a:round/>
            <a:headEnd/>
            <a:tailEnd/>
          </a:ln>
        </p:spPr>
        <p:txBody>
          <a:bodyPr/>
          <a:lstStyle/>
          <a:p>
            <a:endParaRPr lang="en-US"/>
          </a:p>
        </p:txBody>
      </p:sp>
      <p:sp>
        <p:nvSpPr>
          <p:cNvPr id="6150" name="Freeform 12"/>
          <p:cNvSpPr>
            <a:spLocks noEditPoints="1"/>
          </p:cNvSpPr>
          <p:nvPr/>
        </p:nvSpPr>
        <p:spPr bwMode="auto">
          <a:xfrm>
            <a:off x="1511300" y="2390775"/>
            <a:ext cx="6164263" cy="2316163"/>
          </a:xfrm>
          <a:custGeom>
            <a:avLst/>
            <a:gdLst>
              <a:gd name="T0" fmla="*/ 388 w 775"/>
              <a:gd name="T1" fmla="*/ 561 h 562"/>
              <a:gd name="T2" fmla="*/ 284 w 775"/>
              <a:gd name="T3" fmla="*/ 551 h 562"/>
              <a:gd name="T4" fmla="*/ 188 w 775"/>
              <a:gd name="T5" fmla="*/ 520 h 562"/>
              <a:gd name="T6" fmla="*/ 101 w 775"/>
              <a:gd name="T7" fmla="*/ 467 h 562"/>
              <a:gd name="T8" fmla="*/ 33 w 775"/>
              <a:gd name="T9" fmla="*/ 385 h 562"/>
              <a:gd name="T10" fmla="*/ 6 w 775"/>
              <a:gd name="T11" fmla="*/ 276 h 562"/>
              <a:gd name="T12" fmla="*/ 50 w 775"/>
              <a:gd name="T13" fmla="*/ 156 h 562"/>
              <a:gd name="T14" fmla="*/ 180 w 775"/>
              <a:gd name="T15" fmla="*/ 52 h 562"/>
              <a:gd name="T16" fmla="*/ 387 w 775"/>
              <a:gd name="T17" fmla="*/ 7 h 562"/>
              <a:gd name="T18" fmla="*/ 595 w 775"/>
              <a:gd name="T19" fmla="*/ 51 h 562"/>
              <a:gd name="T20" fmla="*/ 725 w 775"/>
              <a:gd name="T21" fmla="*/ 155 h 562"/>
              <a:gd name="T22" fmla="*/ 769 w 775"/>
              <a:gd name="T23" fmla="*/ 275 h 562"/>
              <a:gd name="T24" fmla="*/ 743 w 775"/>
              <a:gd name="T25" fmla="*/ 384 h 562"/>
              <a:gd name="T26" fmla="*/ 675 w 775"/>
              <a:gd name="T27" fmla="*/ 466 h 562"/>
              <a:gd name="T28" fmla="*/ 588 w 775"/>
              <a:gd name="T29" fmla="*/ 520 h 562"/>
              <a:gd name="T30" fmla="*/ 491 w 775"/>
              <a:gd name="T31" fmla="*/ 550 h 562"/>
              <a:gd name="T32" fmla="*/ 388 w 775"/>
              <a:gd name="T33" fmla="*/ 561 h 562"/>
              <a:gd name="T34" fmla="*/ 387 w 775"/>
              <a:gd name="T35" fmla="*/ 0 h 562"/>
              <a:gd name="T36" fmla="*/ 176 w 775"/>
              <a:gd name="T37" fmla="*/ 46 h 562"/>
              <a:gd name="T38" fmla="*/ 44 w 775"/>
              <a:gd name="T39" fmla="*/ 153 h 562"/>
              <a:gd name="T40" fmla="*/ 1 w 775"/>
              <a:gd name="T41" fmla="*/ 275 h 562"/>
              <a:gd name="T42" fmla="*/ 29 w 775"/>
              <a:gd name="T43" fmla="*/ 385 h 562"/>
              <a:gd name="T44" fmla="*/ 98 w 775"/>
              <a:gd name="T45" fmla="*/ 468 h 562"/>
              <a:gd name="T46" fmla="*/ 186 w 775"/>
              <a:gd name="T47" fmla="*/ 521 h 562"/>
              <a:gd name="T48" fmla="*/ 284 w 775"/>
              <a:gd name="T49" fmla="*/ 552 h 562"/>
              <a:gd name="T50" fmla="*/ 388 w 775"/>
              <a:gd name="T51" fmla="*/ 562 h 562"/>
              <a:gd name="T52" fmla="*/ 492 w 775"/>
              <a:gd name="T53" fmla="*/ 552 h 562"/>
              <a:gd name="T54" fmla="*/ 589 w 775"/>
              <a:gd name="T55" fmla="*/ 521 h 562"/>
              <a:gd name="T56" fmla="*/ 677 w 775"/>
              <a:gd name="T57" fmla="*/ 467 h 562"/>
              <a:gd name="T58" fmla="*/ 747 w 775"/>
              <a:gd name="T59" fmla="*/ 384 h 562"/>
              <a:gd name="T60" fmla="*/ 774 w 775"/>
              <a:gd name="T61" fmla="*/ 274 h 562"/>
              <a:gd name="T62" fmla="*/ 730 w 775"/>
              <a:gd name="T63" fmla="*/ 152 h 562"/>
              <a:gd name="T64" fmla="*/ 598 w 775"/>
              <a:gd name="T65" fmla="*/ 45 h 562"/>
              <a:gd name="T66" fmla="*/ 387 w 775"/>
              <a:gd name="T67" fmla="*/ 0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5"/>
              <a:gd name="T103" fmla="*/ 0 h 562"/>
              <a:gd name="T104" fmla="*/ 775 w 775"/>
              <a:gd name="T105" fmla="*/ 562 h 5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5" h="562">
                <a:moveTo>
                  <a:pt x="388" y="561"/>
                </a:moveTo>
                <a:cubicBezTo>
                  <a:pt x="352" y="561"/>
                  <a:pt x="317" y="557"/>
                  <a:pt x="284" y="551"/>
                </a:cubicBezTo>
                <a:cubicBezTo>
                  <a:pt x="251" y="544"/>
                  <a:pt x="218" y="533"/>
                  <a:pt x="188" y="520"/>
                </a:cubicBezTo>
                <a:cubicBezTo>
                  <a:pt x="157" y="506"/>
                  <a:pt x="127" y="488"/>
                  <a:pt x="101" y="467"/>
                </a:cubicBezTo>
                <a:cubicBezTo>
                  <a:pt x="73" y="444"/>
                  <a:pt x="50" y="416"/>
                  <a:pt x="33" y="385"/>
                </a:cubicBezTo>
                <a:cubicBezTo>
                  <a:pt x="14" y="350"/>
                  <a:pt x="5" y="313"/>
                  <a:pt x="6" y="276"/>
                </a:cubicBezTo>
                <a:cubicBezTo>
                  <a:pt x="8" y="235"/>
                  <a:pt x="23" y="194"/>
                  <a:pt x="50" y="156"/>
                </a:cubicBezTo>
                <a:cubicBezTo>
                  <a:pt x="79" y="115"/>
                  <a:pt x="123" y="78"/>
                  <a:pt x="180" y="52"/>
                </a:cubicBezTo>
                <a:cubicBezTo>
                  <a:pt x="239" y="23"/>
                  <a:pt x="310" y="7"/>
                  <a:pt x="387" y="7"/>
                </a:cubicBezTo>
                <a:cubicBezTo>
                  <a:pt x="464" y="6"/>
                  <a:pt x="535" y="23"/>
                  <a:pt x="595" y="51"/>
                </a:cubicBezTo>
                <a:cubicBezTo>
                  <a:pt x="652" y="78"/>
                  <a:pt x="696" y="114"/>
                  <a:pt x="725" y="155"/>
                </a:cubicBezTo>
                <a:cubicBezTo>
                  <a:pt x="752" y="193"/>
                  <a:pt x="767" y="234"/>
                  <a:pt x="769" y="275"/>
                </a:cubicBezTo>
                <a:cubicBezTo>
                  <a:pt x="770" y="312"/>
                  <a:pt x="762" y="349"/>
                  <a:pt x="743" y="384"/>
                </a:cubicBezTo>
                <a:cubicBezTo>
                  <a:pt x="726" y="416"/>
                  <a:pt x="702" y="443"/>
                  <a:pt x="675" y="466"/>
                </a:cubicBezTo>
                <a:cubicBezTo>
                  <a:pt x="649" y="487"/>
                  <a:pt x="619" y="505"/>
                  <a:pt x="588" y="520"/>
                </a:cubicBezTo>
                <a:cubicBezTo>
                  <a:pt x="558" y="533"/>
                  <a:pt x="525" y="543"/>
                  <a:pt x="491" y="550"/>
                </a:cubicBezTo>
                <a:cubicBezTo>
                  <a:pt x="459" y="557"/>
                  <a:pt x="424" y="561"/>
                  <a:pt x="388" y="561"/>
                </a:cubicBezTo>
                <a:moveTo>
                  <a:pt x="387" y="0"/>
                </a:moveTo>
                <a:cubicBezTo>
                  <a:pt x="309" y="0"/>
                  <a:pt x="237" y="17"/>
                  <a:pt x="176" y="46"/>
                </a:cubicBezTo>
                <a:cubicBezTo>
                  <a:pt x="119" y="73"/>
                  <a:pt x="74" y="111"/>
                  <a:pt x="44" y="153"/>
                </a:cubicBezTo>
                <a:cubicBezTo>
                  <a:pt x="17" y="191"/>
                  <a:pt x="3" y="233"/>
                  <a:pt x="1" y="275"/>
                </a:cubicBezTo>
                <a:cubicBezTo>
                  <a:pt x="0" y="312"/>
                  <a:pt x="9" y="350"/>
                  <a:pt x="29" y="385"/>
                </a:cubicBezTo>
                <a:cubicBezTo>
                  <a:pt x="46" y="417"/>
                  <a:pt x="70" y="445"/>
                  <a:pt x="98" y="468"/>
                </a:cubicBezTo>
                <a:cubicBezTo>
                  <a:pt x="124" y="489"/>
                  <a:pt x="154" y="507"/>
                  <a:pt x="186" y="521"/>
                </a:cubicBezTo>
                <a:cubicBezTo>
                  <a:pt x="217" y="535"/>
                  <a:pt x="250" y="545"/>
                  <a:pt x="284" y="552"/>
                </a:cubicBezTo>
                <a:cubicBezTo>
                  <a:pt x="317" y="559"/>
                  <a:pt x="352" y="562"/>
                  <a:pt x="388" y="562"/>
                </a:cubicBezTo>
                <a:cubicBezTo>
                  <a:pt x="424" y="562"/>
                  <a:pt x="459" y="559"/>
                  <a:pt x="492" y="552"/>
                </a:cubicBezTo>
                <a:cubicBezTo>
                  <a:pt x="526" y="545"/>
                  <a:pt x="559" y="534"/>
                  <a:pt x="589" y="521"/>
                </a:cubicBezTo>
                <a:cubicBezTo>
                  <a:pt x="621" y="506"/>
                  <a:pt x="651" y="488"/>
                  <a:pt x="677" y="467"/>
                </a:cubicBezTo>
                <a:cubicBezTo>
                  <a:pt x="705" y="444"/>
                  <a:pt x="730" y="416"/>
                  <a:pt x="747" y="384"/>
                </a:cubicBezTo>
                <a:cubicBezTo>
                  <a:pt x="766" y="349"/>
                  <a:pt x="775" y="311"/>
                  <a:pt x="774" y="274"/>
                </a:cubicBezTo>
                <a:cubicBezTo>
                  <a:pt x="772" y="232"/>
                  <a:pt x="758" y="190"/>
                  <a:pt x="730" y="152"/>
                </a:cubicBezTo>
                <a:cubicBezTo>
                  <a:pt x="700" y="110"/>
                  <a:pt x="656" y="73"/>
                  <a:pt x="598" y="45"/>
                </a:cubicBezTo>
                <a:cubicBezTo>
                  <a:pt x="538" y="16"/>
                  <a:pt x="465" y="0"/>
                  <a:pt x="387" y="0"/>
                </a:cubicBezTo>
              </a:path>
            </a:pathLst>
          </a:custGeom>
          <a:solidFill>
            <a:srgbClr val="EFB525">
              <a:alpha val="34901"/>
            </a:srgbClr>
          </a:solidFill>
          <a:ln w="9525">
            <a:noFill/>
            <a:round/>
            <a:headEnd/>
            <a:tailEnd/>
          </a:ln>
        </p:spPr>
        <p:txBody>
          <a:bodyPr/>
          <a:lstStyle/>
          <a:p>
            <a:endParaRPr lang="en-US"/>
          </a:p>
        </p:txBody>
      </p:sp>
      <p:sp>
        <p:nvSpPr>
          <p:cNvPr id="6151" name="Rectangle 13"/>
          <p:cNvSpPr>
            <a:spLocks noChangeArrowheads="1"/>
          </p:cNvSpPr>
          <p:nvPr/>
        </p:nvSpPr>
        <p:spPr bwMode="auto">
          <a:xfrm>
            <a:off x="4464050" y="6745288"/>
            <a:ext cx="304800" cy="430212"/>
          </a:xfrm>
          <a:prstGeom prst="rect">
            <a:avLst/>
          </a:prstGeom>
          <a:noFill/>
          <a:ln w="9525">
            <a:noFill/>
            <a:miter lim="800000"/>
            <a:headEnd/>
            <a:tailEnd/>
          </a:ln>
        </p:spPr>
        <p:txBody>
          <a:bodyPr wrap="none" lIns="82124" tIns="41061" rIns="82124" bIns="41061">
            <a:spAutoFit/>
          </a:bodyPr>
          <a:lstStyle/>
          <a:p>
            <a:pPr algn="l">
              <a:lnSpc>
                <a:spcPct val="95000"/>
              </a:lnSpc>
              <a:spcBef>
                <a:spcPct val="50000"/>
              </a:spcBef>
              <a:buClr>
                <a:schemeClr val="tx2"/>
              </a:buClr>
              <a:buSzPct val="100000"/>
              <a:buFont typeface="Wingdings" pitchFamily="2" charset="2"/>
              <a:buChar char="§"/>
            </a:pPr>
            <a:endParaRPr lang="en-US" sz="2400" baseline="0"/>
          </a:p>
        </p:txBody>
      </p:sp>
      <p:sp>
        <p:nvSpPr>
          <p:cNvPr id="1531921" name="Rectangle 17"/>
          <p:cNvSpPr>
            <a:spLocks noChangeArrowheads="1"/>
          </p:cNvSpPr>
          <p:nvPr/>
        </p:nvSpPr>
        <p:spPr bwMode="auto">
          <a:xfrm>
            <a:off x="681038" y="4289425"/>
            <a:ext cx="1720850" cy="523875"/>
          </a:xfrm>
          <a:prstGeom prst="rect">
            <a:avLst/>
          </a:prstGeom>
          <a:noFill/>
          <a:ln w="9525" algn="ctr">
            <a:noFill/>
            <a:miter lim="800000"/>
            <a:headEnd/>
            <a:tailEnd/>
          </a:ln>
          <a:effectLst>
            <a:outerShdw dist="25400" dir="5400000" algn="ctr" rotWithShape="0">
              <a:schemeClr val="bg1">
                <a:alpha val="50000"/>
              </a:schemeClr>
            </a:outerShdw>
          </a:effectLst>
        </p:spPr>
        <p:txBody>
          <a:bodyPr lIns="82124" tIns="41061" rIns="82124" bIns="41061">
            <a:spAutoFit/>
          </a:bodyPr>
          <a:lstStyle/>
          <a:p>
            <a:pPr defTabSz="814388">
              <a:defRPr/>
            </a:pPr>
            <a:r>
              <a:rPr lang="en-US" sz="1600" b="1" baseline="0">
                <a:latin typeface="Arial" charset="0"/>
                <a:ea typeface="ＭＳ Ｐゴシック" charset="-128"/>
              </a:rPr>
              <a:t>Data Center Consolidation</a:t>
            </a:r>
          </a:p>
        </p:txBody>
      </p:sp>
      <p:grpSp>
        <p:nvGrpSpPr>
          <p:cNvPr id="6153" name="Group 18"/>
          <p:cNvGrpSpPr>
            <a:grpSpLocks/>
          </p:cNvGrpSpPr>
          <p:nvPr/>
        </p:nvGrpSpPr>
        <p:grpSpPr bwMode="auto">
          <a:xfrm>
            <a:off x="3794125" y="1660525"/>
            <a:ext cx="1871663" cy="2101850"/>
            <a:chOff x="2493" y="1144"/>
            <a:chExt cx="1083" cy="1217"/>
          </a:xfrm>
        </p:grpSpPr>
        <p:pic>
          <p:nvPicPr>
            <p:cNvPr id="6170" name="Picture 19" descr="anywhere"/>
            <p:cNvPicPr>
              <a:picLocks noChangeAspect="1" noChangeArrowheads="1"/>
            </p:cNvPicPr>
            <p:nvPr/>
          </p:nvPicPr>
          <p:blipFill>
            <a:blip r:embed="rId3"/>
            <a:srcRect/>
            <a:stretch>
              <a:fillRect/>
            </a:stretch>
          </p:blipFill>
          <p:spPr bwMode="auto">
            <a:xfrm>
              <a:off x="2633" y="1183"/>
              <a:ext cx="751" cy="722"/>
            </a:xfrm>
            <a:prstGeom prst="rect">
              <a:avLst/>
            </a:prstGeom>
            <a:noFill/>
            <a:ln w="9525">
              <a:noFill/>
              <a:miter lim="800000"/>
              <a:headEnd/>
              <a:tailEnd/>
            </a:ln>
          </p:spPr>
        </p:pic>
        <p:sp>
          <p:nvSpPr>
            <p:cNvPr id="1531924" name="Oval 20"/>
            <p:cNvSpPr>
              <a:spLocks noChangeArrowheads="1"/>
            </p:cNvSpPr>
            <p:nvPr/>
          </p:nvSpPr>
          <p:spPr bwMode="auto">
            <a:xfrm rot="5400000">
              <a:off x="2625" y="1147"/>
              <a:ext cx="755" cy="748"/>
            </a:xfrm>
            <a:prstGeom prst="ellipse">
              <a:avLst/>
            </a:prstGeom>
            <a:noFill/>
            <a:ln w="57150" algn="ctr">
              <a:solidFill>
                <a:schemeClr val="accent1"/>
              </a:solidFill>
              <a:round/>
              <a:headEnd/>
              <a:tailEnd/>
            </a:ln>
            <a:effectLst>
              <a:outerShdw dist="25400" dir="5400000" algn="ctr" rotWithShape="0">
                <a:schemeClr val="bg1">
                  <a:alpha val="50000"/>
                </a:schemeClr>
              </a:outerShdw>
            </a:effectLst>
          </p:spPr>
          <p:txBody>
            <a:bodyPr lIns="82124" tIns="41061" rIns="82124" bIns="41061" anchor="ctr">
              <a:spAutoFit/>
            </a:bodyPr>
            <a:lstStyle/>
            <a:p>
              <a:pPr>
                <a:defRPr/>
              </a:pPr>
              <a:endParaRPr lang="en-US">
                <a:latin typeface="Arial" charset="0"/>
              </a:endParaRPr>
            </a:p>
          </p:txBody>
        </p:sp>
        <p:sp>
          <p:nvSpPr>
            <p:cNvPr id="1531925" name="Rectangle 21"/>
            <p:cNvSpPr>
              <a:spLocks noChangeArrowheads="1"/>
            </p:cNvSpPr>
            <p:nvPr/>
          </p:nvSpPr>
          <p:spPr bwMode="auto">
            <a:xfrm>
              <a:off x="2493" y="1930"/>
              <a:ext cx="1083" cy="431"/>
            </a:xfrm>
            <a:prstGeom prst="rect">
              <a:avLst/>
            </a:prstGeom>
            <a:noFill/>
            <a:ln w="9525" algn="ctr">
              <a:noFill/>
              <a:miter lim="800000"/>
              <a:headEnd/>
              <a:tailEnd/>
            </a:ln>
            <a:effectLst>
              <a:outerShdw dist="25400" dir="5400000" algn="ctr" rotWithShape="0">
                <a:schemeClr val="bg1">
                  <a:alpha val="50000"/>
                </a:schemeClr>
              </a:outerShdw>
            </a:effectLst>
          </p:spPr>
          <p:txBody>
            <a:bodyPr lIns="82124" tIns="41061" rIns="82124" bIns="41061">
              <a:spAutoFit/>
            </a:bodyPr>
            <a:lstStyle/>
            <a:p>
              <a:pPr defTabSz="814388">
                <a:defRPr/>
              </a:pPr>
              <a:r>
                <a:rPr lang="en-US" sz="1600" b="1" baseline="0">
                  <a:latin typeface="Arial" charset="0"/>
                  <a:ea typeface="ＭＳ Ｐゴシック" charset="-128"/>
                </a:rPr>
                <a:t>Virtual Workspace and Globalization</a:t>
              </a:r>
            </a:p>
          </p:txBody>
        </p:sp>
      </p:grpSp>
      <p:sp>
        <p:nvSpPr>
          <p:cNvPr id="1531934" name="Rectangle 30"/>
          <p:cNvSpPr>
            <a:spLocks noChangeArrowheads="1"/>
          </p:cNvSpPr>
          <p:nvPr/>
        </p:nvSpPr>
        <p:spPr bwMode="auto">
          <a:xfrm>
            <a:off x="6975475" y="4249738"/>
            <a:ext cx="1720850" cy="523875"/>
          </a:xfrm>
          <a:prstGeom prst="rect">
            <a:avLst/>
          </a:prstGeom>
          <a:noFill/>
          <a:ln w="9525" algn="ctr">
            <a:noFill/>
            <a:miter lim="800000"/>
            <a:headEnd/>
            <a:tailEnd/>
          </a:ln>
          <a:effectLst>
            <a:outerShdw dist="25400" dir="5400000" algn="ctr" rotWithShape="0">
              <a:schemeClr val="bg1">
                <a:alpha val="50000"/>
              </a:schemeClr>
            </a:outerShdw>
          </a:effectLst>
        </p:spPr>
        <p:txBody>
          <a:bodyPr lIns="82124" tIns="41061" rIns="82124" bIns="41061">
            <a:spAutoFit/>
          </a:bodyPr>
          <a:lstStyle/>
          <a:p>
            <a:pPr defTabSz="814388">
              <a:defRPr/>
            </a:pPr>
            <a:r>
              <a:rPr lang="en-US" sz="1600" b="1" baseline="0">
                <a:latin typeface="Arial" charset="0"/>
                <a:ea typeface="ＭＳ Ｐゴシック" charset="-128"/>
              </a:rPr>
              <a:t>Collaborative</a:t>
            </a:r>
          </a:p>
          <a:p>
            <a:pPr defTabSz="814388">
              <a:defRPr/>
            </a:pPr>
            <a:r>
              <a:rPr lang="en-US" sz="1600" b="1" baseline="0">
                <a:latin typeface="Arial" charset="0"/>
                <a:ea typeface="ＭＳ Ｐゴシック" charset="-128"/>
              </a:rPr>
              <a:t>Applications</a:t>
            </a:r>
          </a:p>
        </p:txBody>
      </p:sp>
      <p:grpSp>
        <p:nvGrpSpPr>
          <p:cNvPr id="6155" name="Group 34"/>
          <p:cNvGrpSpPr>
            <a:grpSpLocks/>
          </p:cNvGrpSpPr>
          <p:nvPr/>
        </p:nvGrpSpPr>
        <p:grpSpPr bwMode="auto">
          <a:xfrm>
            <a:off x="3794125" y="4005263"/>
            <a:ext cx="1835150" cy="1914525"/>
            <a:chOff x="1508" y="2507"/>
            <a:chExt cx="1084" cy="1121"/>
          </a:xfrm>
        </p:grpSpPr>
        <p:sp>
          <p:nvSpPr>
            <p:cNvPr id="1531939" name="Rectangle 35"/>
            <p:cNvSpPr>
              <a:spLocks noChangeArrowheads="1"/>
            </p:cNvSpPr>
            <p:nvPr/>
          </p:nvSpPr>
          <p:spPr bwMode="auto">
            <a:xfrm>
              <a:off x="1508" y="3321"/>
              <a:ext cx="1084" cy="307"/>
            </a:xfrm>
            <a:prstGeom prst="rect">
              <a:avLst/>
            </a:prstGeom>
            <a:noFill/>
            <a:ln w="9525" algn="ctr">
              <a:noFill/>
              <a:miter lim="800000"/>
              <a:headEnd/>
              <a:tailEnd/>
            </a:ln>
            <a:effectLst>
              <a:outerShdw dist="25400" dir="5400000" algn="ctr" rotWithShape="0">
                <a:schemeClr val="bg1">
                  <a:alpha val="50000"/>
                </a:schemeClr>
              </a:outerShdw>
            </a:effectLst>
          </p:spPr>
          <p:txBody>
            <a:bodyPr lIns="82124" tIns="41061" rIns="82124" bIns="41061">
              <a:spAutoFit/>
            </a:bodyPr>
            <a:lstStyle/>
            <a:p>
              <a:pPr defTabSz="814388">
                <a:defRPr/>
              </a:pPr>
              <a:r>
                <a:rPr lang="en-US" sz="1600" b="1" baseline="0">
                  <a:latin typeface="Arial" charset="0"/>
                  <a:ea typeface="ＭＳ Ｐゴシック" charset="-128"/>
                </a:rPr>
                <a:t>Security and</a:t>
              </a:r>
            </a:p>
            <a:p>
              <a:pPr defTabSz="814388">
                <a:defRPr/>
              </a:pPr>
              <a:r>
                <a:rPr lang="en-US" sz="1600" b="1" baseline="0">
                  <a:latin typeface="Arial" charset="0"/>
                  <a:ea typeface="ＭＳ Ｐゴシック" charset="-128"/>
                </a:rPr>
                <a:t>Compliance</a:t>
              </a:r>
              <a:endParaRPr lang="en-US" sz="2400" b="1">
                <a:latin typeface="Arial" charset="0"/>
              </a:endParaRPr>
            </a:p>
          </p:txBody>
        </p:sp>
        <p:grpSp>
          <p:nvGrpSpPr>
            <p:cNvPr id="6167" name="Group 36"/>
            <p:cNvGrpSpPr>
              <a:grpSpLocks/>
            </p:cNvGrpSpPr>
            <p:nvPr/>
          </p:nvGrpSpPr>
          <p:grpSpPr bwMode="auto">
            <a:xfrm>
              <a:off x="1655" y="2507"/>
              <a:ext cx="747" cy="745"/>
              <a:chOff x="394" y="641"/>
              <a:chExt cx="747" cy="745"/>
            </a:xfrm>
          </p:grpSpPr>
          <p:sp>
            <p:nvSpPr>
              <p:cNvPr id="1531941" name="Oval 37"/>
              <p:cNvSpPr>
                <a:spLocks noChangeArrowheads="1"/>
              </p:cNvSpPr>
              <p:nvPr/>
            </p:nvSpPr>
            <p:spPr bwMode="auto">
              <a:xfrm rot="5400000">
                <a:off x="395" y="640"/>
                <a:ext cx="745" cy="746"/>
              </a:xfrm>
              <a:prstGeom prst="ellipse">
                <a:avLst/>
              </a:prstGeom>
              <a:noFill/>
              <a:ln w="57150" algn="ctr">
                <a:solidFill>
                  <a:schemeClr val="accent1"/>
                </a:solidFill>
                <a:round/>
                <a:headEnd/>
                <a:tailEnd/>
              </a:ln>
              <a:effectLst>
                <a:outerShdw dist="25400" dir="5400000" algn="ctr" rotWithShape="0">
                  <a:schemeClr val="bg1">
                    <a:alpha val="50000"/>
                  </a:schemeClr>
                </a:outerShdw>
              </a:effectLst>
            </p:spPr>
            <p:txBody>
              <a:bodyPr lIns="82124" tIns="41061" rIns="82124" bIns="41061" anchor="ctr">
                <a:spAutoFit/>
              </a:bodyPr>
              <a:lstStyle/>
              <a:p>
                <a:pPr>
                  <a:defRPr/>
                </a:pPr>
                <a:endParaRPr lang="en-US">
                  <a:latin typeface="Arial" charset="0"/>
                </a:endParaRPr>
              </a:p>
            </p:txBody>
          </p:sp>
          <p:pic>
            <p:nvPicPr>
              <p:cNvPr id="6169" name="Picture 38" descr="interactive"/>
              <p:cNvPicPr>
                <a:picLocks noChangeAspect="1" noChangeArrowheads="1"/>
              </p:cNvPicPr>
              <p:nvPr/>
            </p:nvPicPr>
            <p:blipFill>
              <a:blip r:embed="rId4">
                <a:lum contrast="18000"/>
              </a:blip>
              <a:srcRect/>
              <a:stretch>
                <a:fillRect/>
              </a:stretch>
            </p:blipFill>
            <p:spPr bwMode="auto">
              <a:xfrm>
                <a:off x="415" y="658"/>
                <a:ext cx="722" cy="719"/>
              </a:xfrm>
              <a:prstGeom prst="rect">
                <a:avLst/>
              </a:prstGeom>
              <a:noFill/>
              <a:ln w="9525">
                <a:noFill/>
                <a:miter lim="800000"/>
                <a:headEnd/>
                <a:tailEnd/>
              </a:ln>
            </p:spPr>
          </p:pic>
        </p:grpSp>
      </p:grpSp>
      <p:sp>
        <p:nvSpPr>
          <p:cNvPr id="6156" name="Oval 45"/>
          <p:cNvSpPr>
            <a:spLocks noChangeArrowheads="1"/>
          </p:cNvSpPr>
          <p:nvPr/>
        </p:nvSpPr>
        <p:spPr bwMode="auto">
          <a:xfrm>
            <a:off x="5092700" y="1058863"/>
            <a:ext cx="838200" cy="228600"/>
          </a:xfrm>
          <a:prstGeom prst="ellipse">
            <a:avLst/>
          </a:prstGeom>
          <a:gradFill rotWithShape="1">
            <a:gsLst>
              <a:gs pos="0">
                <a:schemeClr val="bg1">
                  <a:alpha val="50000"/>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grpSp>
        <p:nvGrpSpPr>
          <p:cNvPr id="6157" name="Group 46"/>
          <p:cNvGrpSpPr>
            <a:grpSpLocks/>
          </p:cNvGrpSpPr>
          <p:nvPr/>
        </p:nvGrpSpPr>
        <p:grpSpPr bwMode="auto">
          <a:xfrm>
            <a:off x="7097713" y="2946400"/>
            <a:ext cx="1314450" cy="1247775"/>
            <a:chOff x="2397" y="652"/>
            <a:chExt cx="864" cy="850"/>
          </a:xfrm>
        </p:grpSpPr>
        <p:sp>
          <p:nvSpPr>
            <p:cNvPr id="6164" name="Oval 47"/>
            <p:cNvSpPr>
              <a:spLocks noChangeArrowheads="1"/>
            </p:cNvSpPr>
            <p:nvPr/>
          </p:nvSpPr>
          <p:spPr bwMode="auto">
            <a:xfrm>
              <a:off x="2397" y="652"/>
              <a:ext cx="864" cy="850"/>
            </a:xfrm>
            <a:prstGeom prst="ellipse">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endParaRPr lang="en-US"/>
            </a:p>
          </p:txBody>
        </p:sp>
        <p:pic>
          <p:nvPicPr>
            <p:cNvPr id="6165" name="Picture 48" descr="innovation"/>
            <p:cNvPicPr>
              <a:picLocks noChangeAspect="1" noChangeArrowheads="1"/>
            </p:cNvPicPr>
            <p:nvPr/>
          </p:nvPicPr>
          <p:blipFill>
            <a:blip r:embed="rId5"/>
            <a:srcRect/>
            <a:stretch>
              <a:fillRect/>
            </a:stretch>
          </p:blipFill>
          <p:spPr bwMode="auto">
            <a:xfrm>
              <a:off x="2433" y="690"/>
              <a:ext cx="792" cy="779"/>
            </a:xfrm>
            <a:prstGeom prst="rect">
              <a:avLst/>
            </a:prstGeom>
            <a:noFill/>
            <a:ln w="9525">
              <a:noFill/>
              <a:miter lim="800000"/>
              <a:headEnd/>
              <a:tailEnd/>
            </a:ln>
          </p:spPr>
        </p:pic>
      </p:grpSp>
      <p:grpSp>
        <p:nvGrpSpPr>
          <p:cNvPr id="6158" name="Group 54"/>
          <p:cNvGrpSpPr>
            <a:grpSpLocks/>
          </p:cNvGrpSpPr>
          <p:nvPr/>
        </p:nvGrpSpPr>
        <p:grpSpPr bwMode="auto">
          <a:xfrm>
            <a:off x="839788" y="2938463"/>
            <a:ext cx="1343025" cy="1265237"/>
            <a:chOff x="637" y="1455"/>
            <a:chExt cx="864" cy="850"/>
          </a:xfrm>
        </p:grpSpPr>
        <p:sp>
          <p:nvSpPr>
            <p:cNvPr id="6162" name="Oval 50"/>
            <p:cNvSpPr>
              <a:spLocks noChangeArrowheads="1"/>
            </p:cNvSpPr>
            <p:nvPr/>
          </p:nvSpPr>
          <p:spPr bwMode="auto">
            <a:xfrm>
              <a:off x="637" y="1455"/>
              <a:ext cx="864" cy="850"/>
            </a:xfrm>
            <a:prstGeom prst="ellipse">
              <a:avLst/>
            </a:prstGeom>
            <a:gradFill rotWithShape="1">
              <a:gsLst>
                <a:gs pos="0">
                  <a:srgbClr val="D69D10"/>
                </a:gs>
                <a:gs pos="100000">
                  <a:srgbClr val="F0B930"/>
                </a:gs>
              </a:gsLst>
              <a:lin ang="5400000" scaled="1"/>
            </a:gradFill>
            <a:ln w="9525" algn="ctr">
              <a:noFill/>
              <a:round/>
              <a:headEnd/>
              <a:tailEnd/>
            </a:ln>
          </p:spPr>
          <p:txBody>
            <a:bodyPr wrap="none" lIns="73025" tIns="36511" rIns="73025" bIns="36511" anchor="ctr"/>
            <a:lstStyle/>
            <a:p>
              <a:endParaRPr lang="en-US"/>
            </a:p>
          </p:txBody>
        </p:sp>
        <p:pic>
          <p:nvPicPr>
            <p:cNvPr id="6163" name="Picture 36" descr="BR_Branches"/>
            <p:cNvPicPr>
              <a:picLocks noChangeAspect="1" noChangeArrowheads="1"/>
            </p:cNvPicPr>
            <p:nvPr/>
          </p:nvPicPr>
          <p:blipFill>
            <a:blip r:embed="rId6"/>
            <a:srcRect/>
            <a:stretch>
              <a:fillRect/>
            </a:stretch>
          </p:blipFill>
          <p:spPr bwMode="auto">
            <a:xfrm>
              <a:off x="657" y="1465"/>
              <a:ext cx="826" cy="839"/>
            </a:xfrm>
            <a:prstGeom prst="rect">
              <a:avLst/>
            </a:prstGeom>
            <a:noFill/>
            <a:ln w="9525">
              <a:noFill/>
              <a:miter lim="800000"/>
              <a:headEnd/>
              <a:tailEnd/>
            </a:ln>
          </p:spPr>
        </p:pic>
      </p:grpSp>
      <p:grpSp>
        <p:nvGrpSpPr>
          <p:cNvPr id="8" name="Group 55"/>
          <p:cNvGrpSpPr>
            <a:grpSpLocks/>
          </p:cNvGrpSpPr>
          <p:nvPr/>
        </p:nvGrpSpPr>
        <p:grpSpPr bwMode="auto">
          <a:xfrm>
            <a:off x="112713" y="6034088"/>
            <a:ext cx="9031287" cy="574675"/>
            <a:chOff x="118" y="4839"/>
            <a:chExt cx="5544" cy="362"/>
          </a:xfrm>
        </p:grpSpPr>
        <p:sp>
          <p:nvSpPr>
            <p:cNvPr id="1531960" name="AutoShape 56"/>
            <p:cNvSpPr>
              <a:spLocks noChangeArrowheads="1"/>
            </p:cNvSpPr>
            <p:nvPr/>
          </p:nvSpPr>
          <p:spPr bwMode="auto">
            <a:xfrm>
              <a:off x="118" y="4839"/>
              <a:ext cx="5544" cy="362"/>
            </a:xfrm>
            <a:prstGeom prst="roundRect">
              <a:avLst>
                <a:gd name="adj" fmla="val 25412"/>
              </a:avLst>
            </a:prstGeom>
            <a:gradFill rotWithShape="1">
              <a:gsLst>
                <a:gs pos="0">
                  <a:schemeClr val="folHlink"/>
                </a:gs>
                <a:gs pos="100000">
                  <a:schemeClr val="folHlink">
                    <a:gamma/>
                    <a:shade val="63529"/>
                    <a:invGamma/>
                  </a:schemeClr>
                </a:gs>
              </a:gsLst>
              <a:lin ang="2700000" scaled="1"/>
            </a:gradFill>
            <a:ln w="38100" algn="ctr">
              <a:solidFill>
                <a:srgbClr val="F0C566"/>
              </a:solidFill>
              <a:round/>
              <a:headEnd/>
              <a:tailEnd/>
            </a:ln>
            <a:effectLst/>
          </p:spPr>
          <p:txBody>
            <a:bodyPr lIns="82124" tIns="41061" rIns="82124" bIns="41061" anchor="ctr">
              <a:spAutoFit/>
            </a:bodyPr>
            <a:lstStyle/>
            <a:p>
              <a:pPr>
                <a:defRPr/>
              </a:pPr>
              <a:endParaRPr lang="en-US">
                <a:latin typeface="Arial" charset="0"/>
              </a:endParaRPr>
            </a:p>
          </p:txBody>
        </p:sp>
        <p:sp>
          <p:nvSpPr>
            <p:cNvPr id="6161" name="Rectangle 57"/>
            <p:cNvSpPr>
              <a:spLocks noChangeArrowheads="1"/>
            </p:cNvSpPr>
            <p:nvPr/>
          </p:nvSpPr>
          <p:spPr bwMode="auto">
            <a:xfrm>
              <a:off x="384" y="4890"/>
              <a:ext cx="4992" cy="259"/>
            </a:xfrm>
            <a:prstGeom prst="rect">
              <a:avLst/>
            </a:prstGeom>
            <a:noFill/>
            <a:ln w="9525" algn="ctr">
              <a:noFill/>
              <a:miter lim="800000"/>
              <a:headEnd/>
              <a:tailEnd/>
            </a:ln>
          </p:spPr>
          <p:txBody>
            <a:bodyPr lIns="82124" tIns="41061" rIns="82124" bIns="41061" anchor="ctr">
              <a:spAutoFit/>
            </a:bodyPr>
            <a:lstStyle/>
            <a:p>
              <a:pPr defTabSz="814388"/>
              <a:r>
                <a:rPr lang="en-US" sz="2400" baseline="0">
                  <a:cs typeface="Arial" pitchFamily="34" charset="0"/>
                </a:rPr>
                <a:t>ASR 1000 Series: Built for Today’s Market Requirements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26" name="Rectangle 18"/>
          <p:cNvSpPr>
            <a:spLocks noChangeArrowheads="1"/>
          </p:cNvSpPr>
          <p:nvPr/>
        </p:nvSpPr>
        <p:spPr bwMode="auto">
          <a:xfrm>
            <a:off x="0" y="3632200"/>
            <a:ext cx="9144000" cy="3225800"/>
          </a:xfrm>
          <a:prstGeom prst="rect">
            <a:avLst/>
          </a:prstGeom>
          <a:gradFill rotWithShape="1">
            <a:gsLst>
              <a:gs pos="0">
                <a:schemeClr val="accent1">
                  <a:gamma/>
                  <a:shade val="0"/>
                  <a:invGamma/>
                  <a:alpha val="0"/>
                </a:schemeClr>
              </a:gs>
              <a:gs pos="100000">
                <a:schemeClr val="accent1">
                  <a:alpha val="64999"/>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grpSp>
        <p:nvGrpSpPr>
          <p:cNvPr id="7171" name="Group 5"/>
          <p:cNvGrpSpPr>
            <a:grpSpLocks/>
          </p:cNvGrpSpPr>
          <p:nvPr/>
        </p:nvGrpSpPr>
        <p:grpSpPr bwMode="auto">
          <a:xfrm>
            <a:off x="2998788" y="4495800"/>
            <a:ext cx="4468812" cy="1793875"/>
            <a:chOff x="1824" y="942"/>
            <a:chExt cx="2916" cy="875"/>
          </a:xfrm>
        </p:grpSpPr>
        <p:sp>
          <p:nvSpPr>
            <p:cNvPr id="7223" name="Freeform 6"/>
            <p:cNvSpPr>
              <a:spLocks/>
            </p:cNvSpPr>
            <p:nvPr/>
          </p:nvSpPr>
          <p:spPr bwMode="auto">
            <a:xfrm flipV="1">
              <a:off x="1824" y="1350"/>
              <a:ext cx="2916" cy="467"/>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sp>
          <p:nvSpPr>
            <p:cNvPr id="7224" name="Freeform 7"/>
            <p:cNvSpPr>
              <a:spLocks/>
            </p:cNvSpPr>
            <p:nvPr/>
          </p:nvSpPr>
          <p:spPr bwMode="auto">
            <a:xfrm>
              <a:off x="1824" y="942"/>
              <a:ext cx="2916" cy="467"/>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grpSp>
      <p:grpSp>
        <p:nvGrpSpPr>
          <p:cNvPr id="7172" name="Group 8"/>
          <p:cNvGrpSpPr>
            <a:grpSpLocks/>
          </p:cNvGrpSpPr>
          <p:nvPr/>
        </p:nvGrpSpPr>
        <p:grpSpPr bwMode="auto">
          <a:xfrm>
            <a:off x="1568450" y="4967288"/>
            <a:ext cx="1990725" cy="717550"/>
            <a:chOff x="922" y="3124"/>
            <a:chExt cx="1254" cy="452"/>
          </a:xfrm>
        </p:grpSpPr>
        <p:sp>
          <p:nvSpPr>
            <p:cNvPr id="7221" name="Freeform 9"/>
            <p:cNvSpPr>
              <a:spLocks/>
            </p:cNvSpPr>
            <p:nvPr/>
          </p:nvSpPr>
          <p:spPr bwMode="auto">
            <a:xfrm>
              <a:off x="922" y="3124"/>
              <a:ext cx="546" cy="452"/>
            </a:xfrm>
            <a:custGeom>
              <a:avLst/>
              <a:gdLst>
                <a:gd name="T0" fmla="*/ 0 w 390"/>
                <a:gd name="T1" fmla="*/ 150 h 396"/>
                <a:gd name="T2" fmla="*/ 390 w 390"/>
                <a:gd name="T3" fmla="*/ 0 h 396"/>
                <a:gd name="T4" fmla="*/ 390 w 390"/>
                <a:gd name="T5" fmla="*/ 396 h 396"/>
                <a:gd name="T6" fmla="*/ 6 w 390"/>
                <a:gd name="T7" fmla="*/ 240 h 396"/>
                <a:gd name="T8" fmla="*/ 0 60000 65536"/>
                <a:gd name="T9" fmla="*/ 0 60000 65536"/>
                <a:gd name="T10" fmla="*/ 0 60000 65536"/>
                <a:gd name="T11" fmla="*/ 0 60000 65536"/>
                <a:gd name="T12" fmla="*/ 0 w 390"/>
                <a:gd name="T13" fmla="*/ 0 h 396"/>
                <a:gd name="T14" fmla="*/ 390 w 390"/>
                <a:gd name="T15" fmla="*/ 396 h 396"/>
              </a:gdLst>
              <a:ahLst/>
              <a:cxnLst>
                <a:cxn ang="T8">
                  <a:pos x="T0" y="T1"/>
                </a:cxn>
                <a:cxn ang="T9">
                  <a:pos x="T2" y="T3"/>
                </a:cxn>
                <a:cxn ang="T10">
                  <a:pos x="T4" y="T5"/>
                </a:cxn>
                <a:cxn ang="T11">
                  <a:pos x="T6" y="T7"/>
                </a:cxn>
              </a:cxnLst>
              <a:rect l="T12" t="T13" r="T14" b="T15"/>
              <a:pathLst>
                <a:path w="390" h="396">
                  <a:moveTo>
                    <a:pt x="0" y="150"/>
                  </a:moveTo>
                  <a:lnTo>
                    <a:pt x="390" y="0"/>
                  </a:lnTo>
                  <a:lnTo>
                    <a:pt x="390" y="396"/>
                  </a:lnTo>
                  <a:lnTo>
                    <a:pt x="6" y="240"/>
                  </a:lnTo>
                </a:path>
              </a:pathLst>
            </a:custGeom>
            <a:gradFill rotWithShape="1">
              <a:gsLst>
                <a:gs pos="0">
                  <a:srgbClr val="4A5913">
                    <a:alpha val="0"/>
                  </a:srgbClr>
                </a:gs>
                <a:gs pos="100000">
                  <a:srgbClr val="A0C02A"/>
                </a:gs>
              </a:gsLst>
              <a:lin ang="0" scaled="1"/>
            </a:gradFill>
            <a:ln w="9525">
              <a:noFill/>
              <a:round/>
              <a:headEnd/>
              <a:tailEnd/>
            </a:ln>
          </p:spPr>
          <p:txBody>
            <a:bodyPr lIns="82124" tIns="41061" rIns="82124" bIns="41061" anchor="ctr">
              <a:spAutoFit/>
            </a:bodyPr>
            <a:lstStyle/>
            <a:p>
              <a:endParaRPr lang="en-US"/>
            </a:p>
          </p:txBody>
        </p:sp>
        <p:sp>
          <p:nvSpPr>
            <p:cNvPr id="7222" name="Rectangle 10"/>
            <p:cNvSpPr>
              <a:spLocks noChangeArrowheads="1"/>
            </p:cNvSpPr>
            <p:nvPr/>
          </p:nvSpPr>
          <p:spPr bwMode="auto">
            <a:xfrm>
              <a:off x="1466" y="3126"/>
              <a:ext cx="710" cy="449"/>
            </a:xfrm>
            <a:prstGeom prst="rect">
              <a:avLst/>
            </a:prstGeom>
            <a:solidFill>
              <a:srgbClr val="A0C02A"/>
            </a:solidFill>
            <a:ln w="9525" algn="ctr">
              <a:noFill/>
              <a:miter lim="800000"/>
              <a:headEnd/>
              <a:tailEnd/>
            </a:ln>
          </p:spPr>
          <p:txBody>
            <a:bodyPr lIns="82124" tIns="41061" rIns="82124" bIns="41061" anchor="ctr">
              <a:spAutoFit/>
            </a:bodyPr>
            <a:lstStyle/>
            <a:p>
              <a:endParaRPr lang="en-US"/>
            </a:p>
          </p:txBody>
        </p:sp>
      </p:grpSp>
      <p:sp>
        <p:nvSpPr>
          <p:cNvPr id="7173" name="Rectangle 17"/>
          <p:cNvSpPr>
            <a:spLocks noGrp="1" noChangeArrowheads="1"/>
          </p:cNvSpPr>
          <p:nvPr>
            <p:ph type="title"/>
          </p:nvPr>
        </p:nvSpPr>
        <p:spPr>
          <a:xfrm>
            <a:off x="293688" y="303213"/>
            <a:ext cx="8702675" cy="619125"/>
          </a:xfrm>
        </p:spPr>
        <p:txBody>
          <a:bodyPr/>
          <a:lstStyle/>
          <a:p>
            <a:pPr eaLnBrk="1" hangingPunct="1"/>
            <a:r>
              <a:rPr lang="en-US" smtClean="0"/>
              <a:t>Enterprise New WAN Infrastructure Needs*</a:t>
            </a:r>
          </a:p>
        </p:txBody>
      </p:sp>
      <p:grpSp>
        <p:nvGrpSpPr>
          <p:cNvPr id="7174" name="Group 19"/>
          <p:cNvGrpSpPr>
            <a:grpSpLocks/>
          </p:cNvGrpSpPr>
          <p:nvPr/>
        </p:nvGrpSpPr>
        <p:grpSpPr bwMode="auto">
          <a:xfrm>
            <a:off x="-20638" y="4471988"/>
            <a:ext cx="2401888" cy="1965325"/>
            <a:chOff x="6193" y="996"/>
            <a:chExt cx="2343" cy="1154"/>
          </a:xfrm>
        </p:grpSpPr>
        <p:sp>
          <p:nvSpPr>
            <p:cNvPr id="7215" name="Oval 20"/>
            <p:cNvSpPr>
              <a:spLocks noChangeArrowheads="1"/>
            </p:cNvSpPr>
            <p:nvPr/>
          </p:nvSpPr>
          <p:spPr bwMode="auto">
            <a:xfrm>
              <a:off x="6193" y="1187"/>
              <a:ext cx="2343" cy="963"/>
            </a:xfrm>
            <a:prstGeom prst="ellipse">
              <a:avLst/>
            </a:prstGeom>
            <a:solidFill>
              <a:schemeClr val="bg1">
                <a:alpha val="27058"/>
              </a:schemeClr>
            </a:solidFill>
            <a:ln w="9525" algn="ctr">
              <a:noFill/>
              <a:round/>
              <a:headEnd/>
              <a:tailEnd/>
            </a:ln>
          </p:spPr>
          <p:txBody>
            <a:bodyPr wrap="none" lIns="73025" tIns="36511" rIns="73025" bIns="36511" anchor="ctr"/>
            <a:lstStyle/>
            <a:p>
              <a:endParaRPr lang="en-US"/>
            </a:p>
          </p:txBody>
        </p:sp>
        <p:sp>
          <p:nvSpPr>
            <p:cNvPr id="7216" name="AutoShape 21"/>
            <p:cNvSpPr>
              <a:spLocks noChangeAspect="1" noChangeArrowheads="1" noTextEdit="1"/>
            </p:cNvSpPr>
            <p:nvPr/>
          </p:nvSpPr>
          <p:spPr bwMode="auto">
            <a:xfrm>
              <a:off x="6281" y="996"/>
              <a:ext cx="2184" cy="1074"/>
            </a:xfrm>
            <a:prstGeom prst="rect">
              <a:avLst/>
            </a:prstGeom>
            <a:noFill/>
            <a:ln w="9525">
              <a:noFill/>
              <a:miter lim="800000"/>
              <a:headEnd/>
              <a:tailEnd/>
            </a:ln>
          </p:spPr>
          <p:txBody>
            <a:bodyPr/>
            <a:lstStyle/>
            <a:p>
              <a:endParaRPr lang="en-US"/>
            </a:p>
          </p:txBody>
        </p:sp>
        <p:sp>
          <p:nvSpPr>
            <p:cNvPr id="7217" name="Freeform 22"/>
            <p:cNvSpPr>
              <a:spLocks/>
            </p:cNvSpPr>
            <p:nvPr/>
          </p:nvSpPr>
          <p:spPr bwMode="auto">
            <a:xfrm>
              <a:off x="6280" y="1423"/>
              <a:ext cx="2182" cy="648"/>
            </a:xfrm>
            <a:custGeom>
              <a:avLst/>
              <a:gdLst>
                <a:gd name="T0" fmla="*/ 1381 w 1382"/>
                <a:gd name="T1" fmla="*/ 21 h 411"/>
                <a:gd name="T2" fmla="*/ 692 w 1382"/>
                <a:gd name="T3" fmla="*/ 271 h 411"/>
                <a:gd name="T4" fmla="*/ 1 w 1382"/>
                <a:gd name="T5" fmla="*/ 0 h 411"/>
                <a:gd name="T6" fmla="*/ 1 w 1382"/>
                <a:gd name="T7" fmla="*/ 0 h 411"/>
                <a:gd name="T8" fmla="*/ 1 w 1382"/>
                <a:gd name="T9" fmla="*/ 126 h 411"/>
                <a:gd name="T10" fmla="*/ 0 w 1382"/>
                <a:gd name="T11" fmla="*/ 140 h 411"/>
                <a:gd name="T12" fmla="*/ 691 w 1382"/>
                <a:gd name="T13" fmla="*/ 411 h 411"/>
                <a:gd name="T14" fmla="*/ 1382 w 1382"/>
                <a:gd name="T15" fmla="*/ 140 h 411"/>
                <a:gd name="T16" fmla="*/ 1381 w 1382"/>
                <a:gd name="T17" fmla="*/ 126 h 411"/>
                <a:gd name="T18" fmla="*/ 1381 w 1382"/>
                <a:gd name="T19" fmla="*/ 21 h 4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2"/>
                <a:gd name="T31" fmla="*/ 0 h 411"/>
                <a:gd name="T32" fmla="*/ 1382 w 1382"/>
                <a:gd name="T33" fmla="*/ 411 h 4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2" h="411">
                  <a:moveTo>
                    <a:pt x="1381" y="21"/>
                  </a:moveTo>
                  <a:cubicBezTo>
                    <a:pt x="1354" y="161"/>
                    <a:pt x="1056" y="271"/>
                    <a:pt x="692" y="271"/>
                  </a:cubicBezTo>
                  <a:cubicBezTo>
                    <a:pt x="311" y="271"/>
                    <a:pt x="2" y="150"/>
                    <a:pt x="1" y="0"/>
                  </a:cubicBezTo>
                  <a:cubicBezTo>
                    <a:pt x="1" y="0"/>
                    <a:pt x="1" y="0"/>
                    <a:pt x="1" y="0"/>
                  </a:cubicBezTo>
                  <a:cubicBezTo>
                    <a:pt x="1" y="126"/>
                    <a:pt x="1" y="126"/>
                    <a:pt x="1" y="126"/>
                  </a:cubicBezTo>
                  <a:cubicBezTo>
                    <a:pt x="1" y="130"/>
                    <a:pt x="0" y="135"/>
                    <a:pt x="0" y="140"/>
                  </a:cubicBezTo>
                  <a:cubicBezTo>
                    <a:pt x="0" y="290"/>
                    <a:pt x="310" y="411"/>
                    <a:pt x="691" y="411"/>
                  </a:cubicBezTo>
                  <a:cubicBezTo>
                    <a:pt x="1073" y="411"/>
                    <a:pt x="1382" y="290"/>
                    <a:pt x="1382" y="140"/>
                  </a:cubicBezTo>
                  <a:cubicBezTo>
                    <a:pt x="1382" y="135"/>
                    <a:pt x="1382" y="130"/>
                    <a:pt x="1381" y="126"/>
                  </a:cubicBezTo>
                  <a:lnTo>
                    <a:pt x="1381" y="21"/>
                  </a:lnTo>
                  <a:close/>
                </a:path>
              </a:pathLst>
            </a:custGeom>
            <a:gradFill rotWithShape="1">
              <a:gsLst>
                <a:gs pos="0">
                  <a:srgbClr val="003D55"/>
                </a:gs>
                <a:gs pos="50000">
                  <a:srgbClr val="0183B7"/>
                </a:gs>
                <a:gs pos="100000">
                  <a:srgbClr val="003D55"/>
                </a:gs>
              </a:gsLst>
              <a:lin ang="0" scaled="1"/>
            </a:gradFill>
            <a:ln w="9525">
              <a:noFill/>
              <a:round/>
              <a:headEnd/>
              <a:tailEnd/>
            </a:ln>
          </p:spPr>
          <p:txBody>
            <a:bodyPr lIns="82124" tIns="41061" rIns="82124" bIns="41061" anchor="ctr">
              <a:spAutoFit/>
            </a:bodyPr>
            <a:lstStyle/>
            <a:p>
              <a:endParaRPr lang="en-US"/>
            </a:p>
          </p:txBody>
        </p:sp>
        <p:sp>
          <p:nvSpPr>
            <p:cNvPr id="7218" name="Freeform 23"/>
            <p:cNvSpPr>
              <a:spLocks/>
            </p:cNvSpPr>
            <p:nvPr/>
          </p:nvSpPr>
          <p:spPr bwMode="auto">
            <a:xfrm>
              <a:off x="6281" y="996"/>
              <a:ext cx="2183" cy="855"/>
            </a:xfrm>
            <a:custGeom>
              <a:avLst/>
              <a:gdLst>
                <a:gd name="T0" fmla="*/ 691 w 1382"/>
                <a:gd name="T1" fmla="*/ 0 h 542"/>
                <a:gd name="T2" fmla="*/ 0 w 1382"/>
                <a:gd name="T3" fmla="*/ 271 h 542"/>
                <a:gd name="T4" fmla="*/ 0 w 1382"/>
                <a:gd name="T5" fmla="*/ 271 h 542"/>
                <a:gd name="T6" fmla="*/ 691 w 1382"/>
                <a:gd name="T7" fmla="*/ 542 h 542"/>
                <a:gd name="T8" fmla="*/ 1380 w 1382"/>
                <a:gd name="T9" fmla="*/ 292 h 542"/>
                <a:gd name="T10" fmla="*/ 1382 w 1382"/>
                <a:gd name="T11" fmla="*/ 271 h 542"/>
                <a:gd name="T12" fmla="*/ 691 w 1382"/>
                <a:gd name="T13" fmla="*/ 0 h 542"/>
                <a:gd name="T14" fmla="*/ 0 60000 65536"/>
                <a:gd name="T15" fmla="*/ 0 60000 65536"/>
                <a:gd name="T16" fmla="*/ 0 60000 65536"/>
                <a:gd name="T17" fmla="*/ 0 60000 65536"/>
                <a:gd name="T18" fmla="*/ 0 60000 65536"/>
                <a:gd name="T19" fmla="*/ 0 60000 65536"/>
                <a:gd name="T20" fmla="*/ 0 60000 65536"/>
                <a:gd name="T21" fmla="*/ 0 w 1382"/>
                <a:gd name="T22" fmla="*/ 0 h 542"/>
                <a:gd name="T23" fmla="*/ 1382 w 1382"/>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2" h="542">
                  <a:moveTo>
                    <a:pt x="691" y="0"/>
                  </a:moveTo>
                  <a:cubicBezTo>
                    <a:pt x="310" y="0"/>
                    <a:pt x="0" y="121"/>
                    <a:pt x="0" y="271"/>
                  </a:cubicBezTo>
                  <a:cubicBezTo>
                    <a:pt x="0" y="271"/>
                    <a:pt x="0" y="271"/>
                    <a:pt x="0" y="271"/>
                  </a:cubicBezTo>
                  <a:cubicBezTo>
                    <a:pt x="1" y="421"/>
                    <a:pt x="310" y="542"/>
                    <a:pt x="691" y="542"/>
                  </a:cubicBezTo>
                  <a:cubicBezTo>
                    <a:pt x="1055" y="542"/>
                    <a:pt x="1353" y="432"/>
                    <a:pt x="1380" y="292"/>
                  </a:cubicBezTo>
                  <a:cubicBezTo>
                    <a:pt x="1382" y="285"/>
                    <a:pt x="1382" y="278"/>
                    <a:pt x="1382" y="271"/>
                  </a:cubicBezTo>
                  <a:cubicBezTo>
                    <a:pt x="1382" y="121"/>
                    <a:pt x="1073" y="0"/>
                    <a:pt x="691" y="0"/>
                  </a:cubicBezTo>
                  <a:close/>
                </a:path>
              </a:pathLst>
            </a:custGeom>
            <a:gradFill rotWithShape="1">
              <a:gsLst>
                <a:gs pos="0">
                  <a:schemeClr val="accent1"/>
                </a:gs>
                <a:gs pos="100000">
                  <a:srgbClr val="47B0D5"/>
                </a:gs>
              </a:gsLst>
              <a:lin ang="5400000" scaled="1"/>
            </a:gradFill>
            <a:ln w="9525">
              <a:noFill/>
              <a:round/>
              <a:headEnd/>
              <a:tailEnd/>
            </a:ln>
          </p:spPr>
          <p:txBody>
            <a:bodyPr lIns="82124" tIns="41061" rIns="82124" bIns="41061" anchor="ctr">
              <a:spAutoFit/>
            </a:bodyPr>
            <a:lstStyle/>
            <a:p>
              <a:endParaRPr lang="en-US"/>
            </a:p>
          </p:txBody>
        </p:sp>
        <p:sp>
          <p:nvSpPr>
            <p:cNvPr id="1527832" name="Freeform 24"/>
            <p:cNvSpPr>
              <a:spLocks/>
            </p:cNvSpPr>
            <p:nvPr/>
          </p:nvSpPr>
          <p:spPr bwMode="auto">
            <a:xfrm>
              <a:off x="6281" y="996"/>
              <a:ext cx="2183" cy="855"/>
            </a:xfrm>
            <a:custGeom>
              <a:avLst/>
              <a:gdLst/>
              <a:ahLst/>
              <a:cxnLst>
                <a:cxn ang="0">
                  <a:pos x="691" y="0"/>
                </a:cxn>
                <a:cxn ang="0">
                  <a:pos x="0" y="271"/>
                </a:cxn>
                <a:cxn ang="0">
                  <a:pos x="0" y="271"/>
                </a:cxn>
                <a:cxn ang="0">
                  <a:pos x="691" y="542"/>
                </a:cxn>
                <a:cxn ang="0">
                  <a:pos x="1380" y="292"/>
                </a:cxn>
                <a:cxn ang="0">
                  <a:pos x="1382" y="271"/>
                </a:cxn>
                <a:cxn ang="0">
                  <a:pos x="691" y="0"/>
                </a:cxn>
              </a:cxnLst>
              <a:rect l="0" t="0" r="r" b="b"/>
              <a:pathLst>
                <a:path w="1382" h="542">
                  <a:moveTo>
                    <a:pt x="691" y="0"/>
                  </a:moveTo>
                  <a:cubicBezTo>
                    <a:pt x="310" y="0"/>
                    <a:pt x="0" y="121"/>
                    <a:pt x="0" y="271"/>
                  </a:cubicBezTo>
                  <a:cubicBezTo>
                    <a:pt x="0" y="271"/>
                    <a:pt x="0" y="271"/>
                    <a:pt x="0" y="271"/>
                  </a:cubicBezTo>
                  <a:cubicBezTo>
                    <a:pt x="1" y="421"/>
                    <a:pt x="310" y="542"/>
                    <a:pt x="691" y="542"/>
                  </a:cubicBezTo>
                  <a:cubicBezTo>
                    <a:pt x="1055" y="542"/>
                    <a:pt x="1353" y="432"/>
                    <a:pt x="1380" y="292"/>
                  </a:cubicBezTo>
                  <a:cubicBezTo>
                    <a:pt x="1382" y="285"/>
                    <a:pt x="1382" y="278"/>
                    <a:pt x="1382" y="271"/>
                  </a:cubicBezTo>
                  <a:cubicBezTo>
                    <a:pt x="1382" y="121"/>
                    <a:pt x="1073" y="0"/>
                    <a:pt x="691" y="0"/>
                  </a:cubicBezTo>
                  <a:close/>
                </a:path>
              </a:pathLst>
            </a:custGeom>
            <a:solidFill>
              <a:schemeClr val="accent1"/>
            </a:solidFill>
            <a:ln w="9525" cap="flat" cmpd="sng">
              <a:noFill/>
              <a:prstDash val="solid"/>
              <a:round/>
              <a:headEnd/>
              <a:tailEnd/>
            </a:ln>
            <a:effectLst>
              <a:outerShdw dist="17961" dir="2700000" algn="ctr" rotWithShape="0">
                <a:schemeClr val="bg2">
                  <a:alpha val="50000"/>
                </a:schemeClr>
              </a:outerShdw>
            </a:effectLst>
          </p:spPr>
          <p:txBody>
            <a:bodyPr lIns="82124" tIns="41061" rIns="82124" bIns="41061" anchor="ctr">
              <a:spAutoFit/>
            </a:bodyPr>
            <a:lstStyle/>
            <a:p>
              <a:pPr>
                <a:defRPr/>
              </a:pPr>
              <a:endParaRPr lang="en-US">
                <a:latin typeface="Arial" charset="0"/>
              </a:endParaRPr>
            </a:p>
          </p:txBody>
        </p:sp>
        <p:sp>
          <p:nvSpPr>
            <p:cNvPr id="7220" name="Oval 25"/>
            <p:cNvSpPr>
              <a:spLocks noChangeArrowheads="1"/>
            </p:cNvSpPr>
            <p:nvPr/>
          </p:nvSpPr>
          <p:spPr bwMode="auto">
            <a:xfrm>
              <a:off x="6498" y="1051"/>
              <a:ext cx="1750" cy="679"/>
            </a:xfrm>
            <a:prstGeom prst="ellipse">
              <a:avLst/>
            </a:prstGeom>
            <a:gradFill rotWithShape="1">
              <a:gsLst>
                <a:gs pos="0">
                  <a:srgbClr val="001822">
                    <a:alpha val="60001"/>
                  </a:srgbClr>
                </a:gs>
                <a:gs pos="100000">
                  <a:srgbClr val="01415B"/>
                </a:gs>
              </a:gsLst>
              <a:lin ang="5400000" scaled="1"/>
            </a:gradFill>
            <a:ln w="9525" algn="ctr">
              <a:noFill/>
              <a:round/>
              <a:headEnd/>
              <a:tailEnd/>
            </a:ln>
          </p:spPr>
          <p:txBody>
            <a:bodyPr lIns="82124" tIns="41061" rIns="82124" bIns="41061" anchor="ctr">
              <a:spAutoFit/>
            </a:bodyPr>
            <a:lstStyle/>
            <a:p>
              <a:endParaRPr lang="en-US"/>
            </a:p>
          </p:txBody>
        </p:sp>
      </p:grpSp>
      <p:pic>
        <p:nvPicPr>
          <p:cNvPr id="7175" name="Picture 10"/>
          <p:cNvPicPr>
            <a:picLocks noChangeArrowheads="1"/>
          </p:cNvPicPr>
          <p:nvPr/>
        </p:nvPicPr>
        <p:blipFill>
          <a:blip r:embed="rId3"/>
          <a:srcRect l="4164" t="16324" r="4164" b="15926"/>
          <a:stretch>
            <a:fillRect/>
          </a:stretch>
        </p:blipFill>
        <p:spPr bwMode="auto">
          <a:xfrm>
            <a:off x="261938" y="4387850"/>
            <a:ext cx="1730375" cy="1485900"/>
          </a:xfrm>
          <a:prstGeom prst="rect">
            <a:avLst/>
          </a:prstGeom>
          <a:noFill/>
          <a:ln w="12700">
            <a:noFill/>
            <a:miter lim="800000"/>
            <a:headEnd/>
            <a:tailEnd/>
          </a:ln>
        </p:spPr>
      </p:pic>
      <p:sp>
        <p:nvSpPr>
          <p:cNvPr id="7176" name="Text Box 21"/>
          <p:cNvSpPr txBox="1">
            <a:spLocks noChangeArrowheads="1"/>
          </p:cNvSpPr>
          <p:nvPr/>
        </p:nvSpPr>
        <p:spPr bwMode="auto">
          <a:xfrm>
            <a:off x="6994525" y="5013325"/>
            <a:ext cx="1152525" cy="255588"/>
          </a:xfrm>
          <a:prstGeom prst="rect">
            <a:avLst/>
          </a:prstGeom>
          <a:noFill/>
          <a:ln w="9525" algn="ctr">
            <a:noFill/>
            <a:miter lim="800000"/>
            <a:headEnd/>
            <a:tailEnd/>
          </a:ln>
        </p:spPr>
        <p:txBody>
          <a:bodyPr lIns="73025" tIns="36512" rIns="73025" bIns="36512">
            <a:spAutoFit/>
          </a:bodyPr>
          <a:lstStyle/>
          <a:p>
            <a:pPr algn="l">
              <a:lnSpc>
                <a:spcPct val="100000"/>
              </a:lnSpc>
            </a:pPr>
            <a:r>
              <a:rPr lang="en-US" sz="1200" baseline="0"/>
              <a:t>Branch Offices</a:t>
            </a:r>
          </a:p>
        </p:txBody>
      </p:sp>
      <p:sp>
        <p:nvSpPr>
          <p:cNvPr id="7177" name="Text Box 24"/>
          <p:cNvSpPr txBox="1">
            <a:spLocks noChangeArrowheads="1"/>
          </p:cNvSpPr>
          <p:nvPr/>
        </p:nvSpPr>
        <p:spPr bwMode="auto">
          <a:xfrm>
            <a:off x="2395538" y="4084638"/>
            <a:ext cx="993775" cy="247650"/>
          </a:xfrm>
          <a:prstGeom prst="rect">
            <a:avLst/>
          </a:prstGeom>
          <a:noFill/>
          <a:ln w="9525" algn="ctr">
            <a:noFill/>
            <a:miter lim="800000"/>
            <a:headEnd/>
            <a:tailEnd/>
          </a:ln>
        </p:spPr>
        <p:txBody>
          <a:bodyPr lIns="82124" tIns="41061" rIns="82124" bIns="41061">
            <a:spAutoFit/>
          </a:bodyPr>
          <a:lstStyle/>
          <a:p>
            <a:pPr defTabSz="814388"/>
            <a:endParaRPr lang="en-US" sz="1200" b="1" baseline="0"/>
          </a:p>
        </p:txBody>
      </p:sp>
      <p:pic>
        <p:nvPicPr>
          <p:cNvPr id="7178" name="Picture 25"/>
          <p:cNvPicPr preferRelativeResize="0">
            <a:picLocks noChangeArrowheads="1"/>
          </p:cNvPicPr>
          <p:nvPr/>
        </p:nvPicPr>
        <p:blipFill>
          <a:blip r:embed="rId4"/>
          <a:srcRect/>
          <a:stretch>
            <a:fillRect/>
          </a:stretch>
        </p:blipFill>
        <p:spPr bwMode="auto">
          <a:xfrm>
            <a:off x="7153275" y="4381500"/>
            <a:ext cx="796925" cy="631825"/>
          </a:xfrm>
          <a:prstGeom prst="rect">
            <a:avLst/>
          </a:prstGeom>
          <a:noFill/>
          <a:ln w="9525">
            <a:noFill/>
            <a:miter lim="800000"/>
            <a:headEnd/>
            <a:tailEnd/>
          </a:ln>
        </p:spPr>
      </p:pic>
      <p:sp>
        <p:nvSpPr>
          <p:cNvPr id="7179" name="Text Box 35"/>
          <p:cNvSpPr txBox="1">
            <a:spLocks noChangeArrowheads="1"/>
          </p:cNvSpPr>
          <p:nvPr/>
        </p:nvSpPr>
        <p:spPr bwMode="auto">
          <a:xfrm>
            <a:off x="7058025" y="6281738"/>
            <a:ext cx="1117600" cy="438150"/>
          </a:xfrm>
          <a:prstGeom prst="rect">
            <a:avLst/>
          </a:prstGeom>
          <a:noFill/>
          <a:ln w="9525" algn="ctr">
            <a:noFill/>
            <a:miter lim="800000"/>
            <a:headEnd/>
            <a:tailEnd/>
          </a:ln>
        </p:spPr>
        <p:txBody>
          <a:bodyPr lIns="73025" tIns="36512" rIns="73025" bIns="36512">
            <a:spAutoFit/>
          </a:bodyPr>
          <a:lstStyle/>
          <a:p>
            <a:pPr algn="l">
              <a:lnSpc>
                <a:spcPct val="100000"/>
              </a:lnSpc>
            </a:pPr>
            <a:endParaRPr lang="en-US" sz="1200" baseline="0"/>
          </a:p>
          <a:p>
            <a:pPr algn="l">
              <a:lnSpc>
                <a:spcPct val="100000"/>
              </a:lnSpc>
            </a:pPr>
            <a:r>
              <a:rPr lang="en-US" sz="1200" baseline="0"/>
              <a:t>Telecommuter</a:t>
            </a:r>
          </a:p>
        </p:txBody>
      </p:sp>
      <p:pic>
        <p:nvPicPr>
          <p:cNvPr id="7180" name="Picture 29"/>
          <p:cNvPicPr>
            <a:picLocks noChangeArrowheads="1"/>
          </p:cNvPicPr>
          <p:nvPr/>
        </p:nvPicPr>
        <p:blipFill>
          <a:blip r:embed="rId5"/>
          <a:srcRect/>
          <a:stretch>
            <a:fillRect/>
          </a:stretch>
        </p:blipFill>
        <p:spPr bwMode="auto">
          <a:xfrm>
            <a:off x="7272338" y="5878513"/>
            <a:ext cx="822325" cy="539750"/>
          </a:xfrm>
          <a:prstGeom prst="rect">
            <a:avLst/>
          </a:prstGeom>
          <a:noFill/>
          <a:ln w="9525">
            <a:noFill/>
            <a:miter lim="800000"/>
            <a:headEnd/>
            <a:tailEnd/>
          </a:ln>
        </p:spPr>
      </p:pic>
      <p:sp>
        <p:nvSpPr>
          <p:cNvPr id="7181" name="Rectangle 55"/>
          <p:cNvSpPr>
            <a:spLocks noChangeArrowheads="1"/>
          </p:cNvSpPr>
          <p:nvPr/>
        </p:nvSpPr>
        <p:spPr bwMode="auto">
          <a:xfrm rot="1549260">
            <a:off x="6027738" y="5670550"/>
            <a:ext cx="1346200" cy="219075"/>
          </a:xfrm>
          <a:prstGeom prst="rect">
            <a:avLst/>
          </a:prstGeom>
          <a:noFill/>
          <a:ln w="9525" algn="ctr">
            <a:noFill/>
            <a:miter lim="800000"/>
            <a:headEnd/>
            <a:tailEnd/>
          </a:ln>
        </p:spPr>
        <p:txBody>
          <a:bodyPr wrap="none" lIns="82124" tIns="41061" rIns="82124" bIns="41061">
            <a:spAutoFit/>
          </a:bodyPr>
          <a:lstStyle/>
          <a:p>
            <a:pPr defTabSz="814388"/>
            <a:r>
              <a:rPr lang="en-US" sz="1000" baseline="0"/>
              <a:t>Remote Access VPN</a:t>
            </a:r>
          </a:p>
        </p:txBody>
      </p:sp>
      <p:sp>
        <p:nvSpPr>
          <p:cNvPr id="7182" name="Rectangle 56"/>
          <p:cNvSpPr>
            <a:spLocks noChangeArrowheads="1"/>
          </p:cNvSpPr>
          <p:nvPr/>
        </p:nvSpPr>
        <p:spPr bwMode="auto">
          <a:xfrm rot="-1372420">
            <a:off x="6153150" y="4624388"/>
            <a:ext cx="1085850" cy="219075"/>
          </a:xfrm>
          <a:prstGeom prst="rect">
            <a:avLst/>
          </a:prstGeom>
          <a:noFill/>
          <a:ln w="9525" algn="ctr">
            <a:noFill/>
            <a:miter lim="800000"/>
            <a:headEnd/>
            <a:tailEnd/>
          </a:ln>
        </p:spPr>
        <p:txBody>
          <a:bodyPr wrap="none" lIns="82124" tIns="41061" rIns="82124" bIns="41061">
            <a:spAutoFit/>
          </a:bodyPr>
          <a:lstStyle/>
          <a:p>
            <a:pPr defTabSz="814388"/>
            <a:r>
              <a:rPr lang="en-US" sz="1000" baseline="0"/>
              <a:t>Site-to-Site VPN</a:t>
            </a:r>
          </a:p>
        </p:txBody>
      </p:sp>
      <p:grpSp>
        <p:nvGrpSpPr>
          <p:cNvPr id="7183" name="Group 35"/>
          <p:cNvGrpSpPr>
            <a:grpSpLocks/>
          </p:cNvGrpSpPr>
          <p:nvPr/>
        </p:nvGrpSpPr>
        <p:grpSpPr bwMode="auto">
          <a:xfrm>
            <a:off x="2327275" y="4868863"/>
            <a:ext cx="1341438" cy="855662"/>
            <a:chOff x="816" y="1920"/>
            <a:chExt cx="624" cy="288"/>
          </a:xfrm>
        </p:grpSpPr>
        <p:pic>
          <p:nvPicPr>
            <p:cNvPr id="7213" name="Picture 36" descr="Router with firewall"/>
            <p:cNvPicPr>
              <a:picLocks noChangeAspect="1" noChangeArrowheads="1"/>
            </p:cNvPicPr>
            <p:nvPr/>
          </p:nvPicPr>
          <p:blipFill>
            <a:blip r:embed="rId6"/>
            <a:srcRect/>
            <a:stretch>
              <a:fillRect/>
            </a:stretch>
          </p:blipFill>
          <p:spPr bwMode="auto">
            <a:xfrm>
              <a:off x="857" y="1920"/>
              <a:ext cx="494" cy="288"/>
            </a:xfrm>
            <a:prstGeom prst="rect">
              <a:avLst/>
            </a:prstGeom>
            <a:noFill/>
            <a:ln w="9525">
              <a:noFill/>
              <a:miter lim="800000"/>
              <a:headEnd/>
              <a:tailEnd/>
            </a:ln>
          </p:spPr>
        </p:pic>
        <p:sp>
          <p:nvSpPr>
            <p:cNvPr id="7214" name="Text Box 37"/>
            <p:cNvSpPr txBox="1">
              <a:spLocks noChangeArrowheads="1"/>
            </p:cNvSpPr>
            <p:nvPr/>
          </p:nvSpPr>
          <p:spPr bwMode="auto">
            <a:xfrm>
              <a:off x="816" y="2092"/>
              <a:ext cx="624" cy="77"/>
            </a:xfrm>
            <a:prstGeom prst="rect">
              <a:avLst/>
            </a:prstGeom>
            <a:noFill/>
            <a:ln w="9525" algn="ctr">
              <a:noFill/>
              <a:miter lim="800000"/>
              <a:headEnd/>
              <a:tailEnd/>
            </a:ln>
          </p:spPr>
          <p:txBody>
            <a:bodyPr anchor="ctr">
              <a:spAutoFit/>
            </a:bodyPr>
            <a:lstStyle/>
            <a:p>
              <a:pPr defTabSz="814388">
                <a:spcBef>
                  <a:spcPct val="50000"/>
                </a:spcBef>
              </a:pPr>
              <a:endParaRPr lang="en-US" sz="1000" b="1" baseline="0"/>
            </a:p>
          </p:txBody>
        </p:sp>
      </p:grpSp>
      <p:sp>
        <p:nvSpPr>
          <p:cNvPr id="7184" name="Text Box 21"/>
          <p:cNvSpPr txBox="1">
            <a:spLocks noChangeArrowheads="1"/>
          </p:cNvSpPr>
          <p:nvPr/>
        </p:nvSpPr>
        <p:spPr bwMode="auto">
          <a:xfrm>
            <a:off x="2182813" y="5791200"/>
            <a:ext cx="1546225" cy="287338"/>
          </a:xfrm>
          <a:prstGeom prst="rect">
            <a:avLst/>
          </a:prstGeom>
          <a:noFill/>
          <a:ln w="9525" algn="ctr">
            <a:noFill/>
            <a:miter lim="800000"/>
            <a:headEnd/>
            <a:tailEnd/>
          </a:ln>
        </p:spPr>
        <p:txBody>
          <a:bodyPr lIns="73025" tIns="36512" rIns="73025" bIns="36512"/>
          <a:lstStyle/>
          <a:p>
            <a:pPr algn="l">
              <a:lnSpc>
                <a:spcPct val="100000"/>
              </a:lnSpc>
            </a:pPr>
            <a:r>
              <a:rPr lang="en-US" sz="1200" b="1" baseline="0">
                <a:solidFill>
                  <a:srgbClr val="FFFF00"/>
                </a:solidFill>
              </a:rPr>
              <a:t>WAN Edge Router</a:t>
            </a:r>
          </a:p>
        </p:txBody>
      </p:sp>
      <p:grpSp>
        <p:nvGrpSpPr>
          <p:cNvPr id="7185" name="Group 35"/>
          <p:cNvGrpSpPr>
            <a:grpSpLocks/>
          </p:cNvGrpSpPr>
          <p:nvPr/>
        </p:nvGrpSpPr>
        <p:grpSpPr bwMode="auto">
          <a:xfrm>
            <a:off x="7138988" y="4527550"/>
            <a:ext cx="598487" cy="365125"/>
            <a:chOff x="816" y="1920"/>
            <a:chExt cx="624" cy="307"/>
          </a:xfrm>
        </p:grpSpPr>
        <p:pic>
          <p:nvPicPr>
            <p:cNvPr id="7211" name="Picture 36" descr="Router with firewall"/>
            <p:cNvPicPr>
              <a:picLocks noChangeAspect="1" noChangeArrowheads="1"/>
            </p:cNvPicPr>
            <p:nvPr/>
          </p:nvPicPr>
          <p:blipFill>
            <a:blip r:embed="rId6"/>
            <a:srcRect/>
            <a:stretch>
              <a:fillRect/>
            </a:stretch>
          </p:blipFill>
          <p:spPr bwMode="auto">
            <a:xfrm>
              <a:off x="857" y="1920"/>
              <a:ext cx="494" cy="288"/>
            </a:xfrm>
            <a:prstGeom prst="rect">
              <a:avLst/>
            </a:prstGeom>
            <a:noFill/>
            <a:ln w="9525">
              <a:noFill/>
              <a:miter lim="800000"/>
              <a:headEnd/>
              <a:tailEnd/>
            </a:ln>
          </p:spPr>
        </p:pic>
        <p:sp>
          <p:nvSpPr>
            <p:cNvPr id="7212" name="Text Box 37"/>
            <p:cNvSpPr txBox="1">
              <a:spLocks noChangeArrowheads="1"/>
            </p:cNvSpPr>
            <p:nvPr/>
          </p:nvSpPr>
          <p:spPr bwMode="auto">
            <a:xfrm>
              <a:off x="816" y="2035"/>
              <a:ext cx="624" cy="192"/>
            </a:xfrm>
            <a:prstGeom prst="rect">
              <a:avLst/>
            </a:prstGeom>
            <a:noFill/>
            <a:ln w="9525" algn="ctr">
              <a:noFill/>
              <a:miter lim="800000"/>
              <a:headEnd/>
              <a:tailEnd/>
            </a:ln>
          </p:spPr>
          <p:txBody>
            <a:bodyPr anchor="ctr">
              <a:spAutoFit/>
            </a:bodyPr>
            <a:lstStyle/>
            <a:p>
              <a:pPr defTabSz="814388">
                <a:spcBef>
                  <a:spcPct val="50000"/>
                </a:spcBef>
              </a:pPr>
              <a:endParaRPr lang="en-US" sz="1000" b="1" baseline="0"/>
            </a:p>
          </p:txBody>
        </p:sp>
      </p:grpSp>
      <p:grpSp>
        <p:nvGrpSpPr>
          <p:cNvPr id="7186" name="Group 35"/>
          <p:cNvGrpSpPr>
            <a:grpSpLocks/>
          </p:cNvGrpSpPr>
          <p:nvPr/>
        </p:nvGrpSpPr>
        <p:grpSpPr bwMode="auto">
          <a:xfrm>
            <a:off x="7243763" y="5957888"/>
            <a:ext cx="598487" cy="365125"/>
            <a:chOff x="816" y="1920"/>
            <a:chExt cx="624" cy="307"/>
          </a:xfrm>
        </p:grpSpPr>
        <p:pic>
          <p:nvPicPr>
            <p:cNvPr id="7209" name="Picture 36" descr="Router with firewall"/>
            <p:cNvPicPr>
              <a:picLocks noChangeAspect="1" noChangeArrowheads="1"/>
            </p:cNvPicPr>
            <p:nvPr/>
          </p:nvPicPr>
          <p:blipFill>
            <a:blip r:embed="rId6"/>
            <a:srcRect/>
            <a:stretch>
              <a:fillRect/>
            </a:stretch>
          </p:blipFill>
          <p:spPr bwMode="auto">
            <a:xfrm>
              <a:off x="857" y="1920"/>
              <a:ext cx="494" cy="288"/>
            </a:xfrm>
            <a:prstGeom prst="rect">
              <a:avLst/>
            </a:prstGeom>
            <a:noFill/>
            <a:ln w="9525">
              <a:noFill/>
              <a:miter lim="800000"/>
              <a:headEnd/>
              <a:tailEnd/>
            </a:ln>
          </p:spPr>
        </p:pic>
        <p:sp>
          <p:nvSpPr>
            <p:cNvPr id="7210" name="Text Box 37"/>
            <p:cNvSpPr txBox="1">
              <a:spLocks noChangeArrowheads="1"/>
            </p:cNvSpPr>
            <p:nvPr/>
          </p:nvSpPr>
          <p:spPr bwMode="auto">
            <a:xfrm>
              <a:off x="816" y="2035"/>
              <a:ext cx="624" cy="192"/>
            </a:xfrm>
            <a:prstGeom prst="rect">
              <a:avLst/>
            </a:prstGeom>
            <a:noFill/>
            <a:ln w="9525" algn="ctr">
              <a:noFill/>
              <a:miter lim="800000"/>
              <a:headEnd/>
              <a:tailEnd/>
            </a:ln>
          </p:spPr>
          <p:txBody>
            <a:bodyPr anchor="ctr">
              <a:spAutoFit/>
            </a:bodyPr>
            <a:lstStyle/>
            <a:p>
              <a:pPr defTabSz="814388">
                <a:spcBef>
                  <a:spcPct val="50000"/>
                </a:spcBef>
              </a:pPr>
              <a:endParaRPr lang="en-US" sz="1000" b="1" baseline="0"/>
            </a:p>
          </p:txBody>
        </p:sp>
      </p:grpSp>
      <p:pic>
        <p:nvPicPr>
          <p:cNvPr id="7187" name="Picture 28"/>
          <p:cNvPicPr>
            <a:picLocks noChangeArrowheads="1"/>
          </p:cNvPicPr>
          <p:nvPr/>
        </p:nvPicPr>
        <p:blipFill>
          <a:blip r:embed="rId7"/>
          <a:srcRect/>
          <a:stretch>
            <a:fillRect/>
          </a:stretch>
        </p:blipFill>
        <p:spPr bwMode="auto">
          <a:xfrm>
            <a:off x="7467600" y="6102350"/>
            <a:ext cx="312738" cy="409575"/>
          </a:xfrm>
          <a:prstGeom prst="rect">
            <a:avLst/>
          </a:prstGeom>
          <a:noFill/>
          <a:ln w="9525">
            <a:noFill/>
            <a:miter lim="800000"/>
            <a:headEnd/>
            <a:tailEnd/>
          </a:ln>
        </p:spPr>
      </p:pic>
      <p:sp>
        <p:nvSpPr>
          <p:cNvPr id="7188" name="Text Box 147"/>
          <p:cNvSpPr txBox="1">
            <a:spLocks noChangeArrowheads="1"/>
          </p:cNvSpPr>
          <p:nvPr/>
        </p:nvSpPr>
        <p:spPr bwMode="auto">
          <a:xfrm>
            <a:off x="2473325" y="6267450"/>
            <a:ext cx="4378325" cy="233363"/>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600" i="1"/>
              <a:t>* IDC WAN Survey, Nov 2007</a:t>
            </a:r>
          </a:p>
        </p:txBody>
      </p:sp>
      <p:pic>
        <p:nvPicPr>
          <p:cNvPr id="7189" name="Picture 148"/>
          <p:cNvPicPr>
            <a:picLocks noChangeArrowheads="1"/>
          </p:cNvPicPr>
          <p:nvPr/>
        </p:nvPicPr>
        <p:blipFill>
          <a:blip r:embed="rId8"/>
          <a:srcRect/>
          <a:stretch>
            <a:fillRect/>
          </a:stretch>
        </p:blipFill>
        <p:spPr bwMode="auto">
          <a:xfrm>
            <a:off x="4941888" y="5362575"/>
            <a:ext cx="1228725" cy="1020763"/>
          </a:xfrm>
          <a:prstGeom prst="rect">
            <a:avLst/>
          </a:prstGeom>
          <a:noFill/>
          <a:ln w="9525">
            <a:noFill/>
            <a:miter lim="800000"/>
            <a:headEnd/>
            <a:tailEnd/>
          </a:ln>
        </p:spPr>
      </p:pic>
      <p:sp>
        <p:nvSpPr>
          <p:cNvPr id="7190" name="Text Box 149"/>
          <p:cNvSpPr txBox="1">
            <a:spLocks noChangeArrowheads="1"/>
          </p:cNvSpPr>
          <p:nvPr/>
        </p:nvSpPr>
        <p:spPr bwMode="auto">
          <a:xfrm>
            <a:off x="5140325" y="5591175"/>
            <a:ext cx="836613" cy="317500"/>
          </a:xfrm>
          <a:prstGeom prst="rect">
            <a:avLst/>
          </a:prstGeom>
          <a:noFill/>
          <a:ln w="9525">
            <a:noFill/>
            <a:miter lim="800000"/>
            <a:headEnd/>
            <a:tailEnd/>
          </a:ln>
        </p:spPr>
        <p:txBody>
          <a:bodyPr wrap="none" lIns="73025" tIns="36512" rIns="73025" bIns="36512">
            <a:spAutoFit/>
          </a:bodyPr>
          <a:lstStyle/>
          <a:p>
            <a:pPr>
              <a:lnSpc>
                <a:spcPct val="100000"/>
              </a:lnSpc>
            </a:pPr>
            <a:r>
              <a:rPr lang="en-US" sz="1600" baseline="0">
                <a:solidFill>
                  <a:schemeClr val="bg1"/>
                </a:solidFill>
              </a:rPr>
              <a:t>Internet</a:t>
            </a:r>
          </a:p>
        </p:txBody>
      </p:sp>
      <p:pic>
        <p:nvPicPr>
          <p:cNvPr id="7191" name="Picture 150"/>
          <p:cNvPicPr>
            <a:picLocks noChangeArrowheads="1"/>
          </p:cNvPicPr>
          <p:nvPr/>
        </p:nvPicPr>
        <p:blipFill>
          <a:blip r:embed="rId8"/>
          <a:srcRect/>
          <a:stretch>
            <a:fillRect/>
          </a:stretch>
        </p:blipFill>
        <p:spPr bwMode="auto">
          <a:xfrm>
            <a:off x="5045075" y="4311650"/>
            <a:ext cx="1165225" cy="1020763"/>
          </a:xfrm>
          <a:prstGeom prst="rect">
            <a:avLst/>
          </a:prstGeom>
          <a:noFill/>
          <a:ln w="9525">
            <a:noFill/>
            <a:miter lim="800000"/>
            <a:headEnd/>
            <a:tailEnd/>
          </a:ln>
        </p:spPr>
      </p:pic>
      <p:sp>
        <p:nvSpPr>
          <p:cNvPr id="7192" name="Text Box 151"/>
          <p:cNvSpPr txBox="1">
            <a:spLocks noChangeArrowheads="1"/>
          </p:cNvSpPr>
          <p:nvPr/>
        </p:nvSpPr>
        <p:spPr bwMode="auto">
          <a:xfrm>
            <a:off x="5262563" y="4710113"/>
            <a:ext cx="619125" cy="317500"/>
          </a:xfrm>
          <a:prstGeom prst="rect">
            <a:avLst/>
          </a:prstGeom>
          <a:noFill/>
          <a:ln w="9525">
            <a:noFill/>
            <a:miter lim="800000"/>
            <a:headEnd/>
            <a:tailEnd/>
          </a:ln>
        </p:spPr>
        <p:txBody>
          <a:bodyPr wrap="none" lIns="73025" tIns="36512" rIns="73025" bIns="36512">
            <a:spAutoFit/>
          </a:bodyPr>
          <a:lstStyle/>
          <a:p>
            <a:pPr>
              <a:lnSpc>
                <a:spcPct val="100000"/>
              </a:lnSpc>
            </a:pPr>
            <a:r>
              <a:rPr lang="en-US" sz="1600" baseline="0">
                <a:solidFill>
                  <a:schemeClr val="bg1"/>
                </a:solidFill>
              </a:rPr>
              <a:t>WAN</a:t>
            </a:r>
          </a:p>
        </p:txBody>
      </p:sp>
      <p:sp>
        <p:nvSpPr>
          <p:cNvPr id="7193" name="Text Box 21"/>
          <p:cNvSpPr txBox="1">
            <a:spLocks noChangeArrowheads="1"/>
          </p:cNvSpPr>
          <p:nvPr/>
        </p:nvSpPr>
        <p:spPr bwMode="auto">
          <a:xfrm>
            <a:off x="292100" y="5889625"/>
            <a:ext cx="1785938" cy="287338"/>
          </a:xfrm>
          <a:prstGeom prst="rect">
            <a:avLst/>
          </a:prstGeom>
          <a:noFill/>
          <a:ln w="9525" algn="ctr">
            <a:noFill/>
            <a:miter lim="800000"/>
            <a:headEnd/>
            <a:tailEnd/>
          </a:ln>
        </p:spPr>
        <p:txBody>
          <a:bodyPr lIns="73025" tIns="36512" rIns="73025" bIns="36512"/>
          <a:lstStyle/>
          <a:p>
            <a:pPr>
              <a:lnSpc>
                <a:spcPct val="100000"/>
              </a:lnSpc>
            </a:pPr>
            <a:r>
              <a:rPr lang="en-US" sz="1400" b="1" baseline="0">
                <a:solidFill>
                  <a:srgbClr val="FFFF00"/>
                </a:solidFill>
              </a:rPr>
              <a:t>Headquarters /</a:t>
            </a:r>
          </a:p>
          <a:p>
            <a:pPr>
              <a:lnSpc>
                <a:spcPct val="100000"/>
              </a:lnSpc>
            </a:pPr>
            <a:r>
              <a:rPr lang="en-US" sz="1400" b="1" baseline="0">
                <a:solidFill>
                  <a:srgbClr val="FFFF00"/>
                </a:solidFill>
              </a:rPr>
              <a:t>Data Center</a:t>
            </a:r>
          </a:p>
        </p:txBody>
      </p:sp>
      <p:sp>
        <p:nvSpPr>
          <p:cNvPr id="1527961" name="Text Box 153"/>
          <p:cNvSpPr txBox="1">
            <a:spLocks noChangeArrowheads="1"/>
          </p:cNvSpPr>
          <p:nvPr/>
        </p:nvSpPr>
        <p:spPr bwMode="auto">
          <a:xfrm>
            <a:off x="719138" y="3630613"/>
            <a:ext cx="5889625" cy="715962"/>
          </a:xfrm>
          <a:prstGeom prst="rect">
            <a:avLst/>
          </a:prstGeom>
          <a:noFill/>
          <a:ln w="9525" algn="ctr">
            <a:noFill/>
            <a:miter lim="800000"/>
            <a:headEnd/>
            <a:tailEnd/>
          </a:ln>
        </p:spPr>
        <p:txBody>
          <a:bodyPr lIns="82124" tIns="41061" rIns="82124" bIns="41061">
            <a:spAutoFit/>
          </a:bodyPr>
          <a:lstStyle/>
          <a:p>
            <a:pPr defTabSz="814388">
              <a:spcBef>
                <a:spcPct val="50000"/>
              </a:spcBef>
            </a:pPr>
            <a:r>
              <a:rPr lang="en-US" sz="1800" baseline="0">
                <a:solidFill>
                  <a:schemeClr val="folHlink"/>
                </a:solidFill>
              </a:rPr>
              <a:t>Branch Aggregation Traffic: </a:t>
            </a:r>
            <a:r>
              <a:rPr lang="en-US" sz="1800" baseline="0">
                <a:solidFill>
                  <a:srgbClr val="FFFF00"/>
                </a:solidFill>
              </a:rPr>
              <a:t>Most-critical</a:t>
            </a:r>
          </a:p>
          <a:p>
            <a:pPr defTabSz="814388">
              <a:spcBef>
                <a:spcPct val="50000"/>
              </a:spcBef>
            </a:pPr>
            <a:r>
              <a:rPr lang="en-US" sz="1800" baseline="0">
                <a:solidFill>
                  <a:schemeClr val="folHlink"/>
                </a:solidFill>
              </a:rPr>
              <a:t>Telecommuter / Mobile Users Traffic: </a:t>
            </a:r>
            <a:r>
              <a:rPr lang="en-US" sz="1800" baseline="0">
                <a:solidFill>
                  <a:srgbClr val="FFFF00"/>
                </a:solidFill>
              </a:rPr>
              <a:t>On the rise</a:t>
            </a:r>
          </a:p>
        </p:txBody>
      </p:sp>
      <p:grpSp>
        <p:nvGrpSpPr>
          <p:cNvPr id="8" name="Group 165"/>
          <p:cNvGrpSpPr>
            <a:grpSpLocks/>
          </p:cNvGrpSpPr>
          <p:nvPr/>
        </p:nvGrpSpPr>
        <p:grpSpPr bwMode="auto">
          <a:xfrm>
            <a:off x="7988300" y="3962400"/>
            <a:ext cx="1181100" cy="1128713"/>
            <a:chOff x="5067" y="2744"/>
            <a:chExt cx="617" cy="618"/>
          </a:xfrm>
        </p:grpSpPr>
        <p:grpSp>
          <p:nvGrpSpPr>
            <p:cNvPr id="7204" name="Group 155"/>
            <p:cNvGrpSpPr>
              <a:grpSpLocks/>
            </p:cNvGrpSpPr>
            <p:nvPr/>
          </p:nvGrpSpPr>
          <p:grpSpPr bwMode="auto">
            <a:xfrm>
              <a:off x="5067" y="2744"/>
              <a:ext cx="617" cy="618"/>
              <a:chOff x="-1067" y="3933"/>
              <a:chExt cx="458" cy="458"/>
            </a:xfrm>
          </p:grpSpPr>
          <p:sp>
            <p:nvSpPr>
              <p:cNvPr id="7206" name="Oval 156"/>
              <p:cNvSpPr>
                <a:spLocks noChangeArrowheads="1"/>
              </p:cNvSpPr>
              <p:nvPr/>
            </p:nvSpPr>
            <p:spPr bwMode="auto">
              <a:xfrm>
                <a:off x="-1067" y="4259"/>
                <a:ext cx="458" cy="132"/>
              </a:xfrm>
              <a:prstGeom prst="ellipse">
                <a:avLst/>
              </a:prstGeom>
              <a:gradFill rotWithShape="1">
                <a:gsLst>
                  <a:gs pos="0">
                    <a:schemeClr val="bg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sp>
            <p:nvSpPr>
              <p:cNvPr id="1527965" name="Oval 157"/>
              <p:cNvSpPr>
                <a:spLocks noChangeArrowheads="1"/>
              </p:cNvSpPr>
              <p:nvPr/>
            </p:nvSpPr>
            <p:spPr bwMode="auto">
              <a:xfrm>
                <a:off x="-1033" y="3933"/>
                <a:ext cx="390" cy="39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lgn="ctr">
                <a:noFill/>
                <a:round/>
                <a:headEnd/>
                <a:tailEnd/>
              </a:ln>
              <a:effectLst/>
            </p:spPr>
            <p:txBody>
              <a:bodyPr lIns="82124" tIns="41061" rIns="82124" bIns="41061" anchor="ctr"/>
              <a:lstStyle/>
              <a:p>
                <a:pPr defTabSz="814388">
                  <a:defRPr/>
                </a:pPr>
                <a:endParaRPr lang="en-US" sz="2400">
                  <a:latin typeface="Arial" charset="0"/>
                </a:endParaRPr>
              </a:p>
            </p:txBody>
          </p:sp>
          <p:sp>
            <p:nvSpPr>
              <p:cNvPr id="7208" name="Oval 158"/>
              <p:cNvSpPr>
                <a:spLocks noChangeArrowheads="1"/>
              </p:cNvSpPr>
              <p:nvPr/>
            </p:nvSpPr>
            <p:spPr bwMode="auto">
              <a:xfrm>
                <a:off x="-971" y="3952"/>
                <a:ext cx="266" cy="185"/>
              </a:xfrm>
              <a:prstGeom prst="ellipse">
                <a:avLst/>
              </a:prstGeom>
              <a:gradFill rotWithShape="1">
                <a:gsLst>
                  <a:gs pos="0">
                    <a:schemeClr val="tx1">
                      <a:alpha val="35001"/>
                    </a:schemeClr>
                  </a:gs>
                  <a:gs pos="100000">
                    <a:schemeClr val="bg1">
                      <a:alpha val="0"/>
                    </a:schemeClr>
                  </a:gs>
                </a:gsLst>
                <a:lin ang="5400000" scaled="1"/>
              </a:gradFill>
              <a:ln w="9525" algn="ctr">
                <a:noFill/>
                <a:round/>
                <a:headEnd/>
                <a:tailEnd/>
              </a:ln>
            </p:spPr>
            <p:txBody>
              <a:bodyPr wrap="none" lIns="73025" tIns="36511" rIns="73025" bIns="36511" anchor="ctr"/>
              <a:lstStyle/>
              <a:p>
                <a:endParaRPr lang="en-US"/>
              </a:p>
            </p:txBody>
          </p:sp>
        </p:grpSp>
        <p:sp>
          <p:nvSpPr>
            <p:cNvPr id="7205" name="Text Box 159"/>
            <p:cNvSpPr txBox="1">
              <a:spLocks noChangeArrowheads="1"/>
            </p:cNvSpPr>
            <p:nvPr/>
          </p:nvSpPr>
          <p:spPr bwMode="auto">
            <a:xfrm>
              <a:off x="5117" y="2857"/>
              <a:ext cx="515" cy="399"/>
            </a:xfrm>
            <a:prstGeom prst="rect">
              <a:avLst/>
            </a:prstGeom>
            <a:noFill/>
            <a:ln w="9525" algn="ctr">
              <a:noFill/>
              <a:miter lim="800000"/>
              <a:headEnd/>
              <a:tailEnd/>
            </a:ln>
          </p:spPr>
          <p:txBody>
            <a:bodyPr lIns="82124" tIns="41061" rIns="82124" bIns="41061"/>
            <a:lstStyle/>
            <a:p>
              <a:pPr defTabSz="814388"/>
              <a:r>
                <a:rPr lang="en-US" sz="1400" b="1" baseline="0">
                  <a:solidFill>
                    <a:schemeClr val="bg1"/>
                  </a:solidFill>
                </a:rPr>
                <a:t>Branch offices </a:t>
              </a:r>
            </a:p>
            <a:p>
              <a:pPr defTabSz="814388"/>
              <a:r>
                <a:rPr lang="en-US" sz="1400" b="1" baseline="0">
                  <a:solidFill>
                    <a:schemeClr val="bg1"/>
                  </a:solidFill>
                </a:rPr>
                <a:t>(41%)</a:t>
              </a:r>
            </a:p>
          </p:txBody>
        </p:sp>
      </p:grpSp>
      <p:grpSp>
        <p:nvGrpSpPr>
          <p:cNvPr id="10" name="Group 166"/>
          <p:cNvGrpSpPr>
            <a:grpSpLocks/>
          </p:cNvGrpSpPr>
          <p:nvPr/>
        </p:nvGrpSpPr>
        <p:grpSpPr bwMode="auto">
          <a:xfrm>
            <a:off x="7988300" y="5224463"/>
            <a:ext cx="1193800" cy="1185862"/>
            <a:chOff x="5050" y="3530"/>
            <a:chExt cx="617" cy="618"/>
          </a:xfrm>
        </p:grpSpPr>
        <p:grpSp>
          <p:nvGrpSpPr>
            <p:cNvPr id="7199" name="Group 160"/>
            <p:cNvGrpSpPr>
              <a:grpSpLocks/>
            </p:cNvGrpSpPr>
            <p:nvPr/>
          </p:nvGrpSpPr>
          <p:grpSpPr bwMode="auto">
            <a:xfrm>
              <a:off x="5050" y="3530"/>
              <a:ext cx="617" cy="618"/>
              <a:chOff x="-1067" y="3933"/>
              <a:chExt cx="458" cy="458"/>
            </a:xfrm>
          </p:grpSpPr>
          <p:sp>
            <p:nvSpPr>
              <p:cNvPr id="7201" name="Oval 161"/>
              <p:cNvSpPr>
                <a:spLocks noChangeArrowheads="1"/>
              </p:cNvSpPr>
              <p:nvPr/>
            </p:nvSpPr>
            <p:spPr bwMode="auto">
              <a:xfrm>
                <a:off x="-1067" y="4259"/>
                <a:ext cx="458" cy="132"/>
              </a:xfrm>
              <a:prstGeom prst="ellipse">
                <a:avLst/>
              </a:prstGeom>
              <a:gradFill rotWithShape="1">
                <a:gsLst>
                  <a:gs pos="0">
                    <a:schemeClr val="bg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endParaRPr lang="en-US"/>
              </a:p>
            </p:txBody>
          </p:sp>
          <p:sp>
            <p:nvSpPr>
              <p:cNvPr id="1527970" name="Oval 162"/>
              <p:cNvSpPr>
                <a:spLocks noChangeArrowheads="1"/>
              </p:cNvSpPr>
              <p:nvPr/>
            </p:nvSpPr>
            <p:spPr bwMode="auto">
              <a:xfrm>
                <a:off x="-1033" y="3933"/>
                <a:ext cx="390" cy="393"/>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lgn="ctr">
                <a:noFill/>
                <a:round/>
                <a:headEnd/>
                <a:tailEnd/>
              </a:ln>
              <a:effectLst/>
            </p:spPr>
            <p:txBody>
              <a:bodyPr lIns="82124" tIns="41061" rIns="82124" bIns="41061" anchor="ctr"/>
              <a:lstStyle/>
              <a:p>
                <a:pPr defTabSz="814388">
                  <a:defRPr/>
                </a:pPr>
                <a:endParaRPr lang="en-US" sz="2400" b="1">
                  <a:latin typeface="Arial" charset="0"/>
                </a:endParaRPr>
              </a:p>
            </p:txBody>
          </p:sp>
          <p:sp>
            <p:nvSpPr>
              <p:cNvPr id="7203" name="Oval 163"/>
              <p:cNvSpPr>
                <a:spLocks noChangeArrowheads="1"/>
              </p:cNvSpPr>
              <p:nvPr/>
            </p:nvSpPr>
            <p:spPr bwMode="auto">
              <a:xfrm>
                <a:off x="-971" y="3952"/>
                <a:ext cx="266" cy="185"/>
              </a:xfrm>
              <a:prstGeom prst="ellipse">
                <a:avLst/>
              </a:prstGeom>
              <a:gradFill rotWithShape="1">
                <a:gsLst>
                  <a:gs pos="0">
                    <a:schemeClr val="tx1">
                      <a:alpha val="35001"/>
                    </a:schemeClr>
                  </a:gs>
                  <a:gs pos="100000">
                    <a:schemeClr val="bg1">
                      <a:alpha val="0"/>
                    </a:schemeClr>
                  </a:gs>
                </a:gsLst>
                <a:lin ang="5400000" scaled="1"/>
              </a:gradFill>
              <a:ln w="9525" algn="ctr">
                <a:noFill/>
                <a:round/>
                <a:headEnd/>
                <a:tailEnd/>
              </a:ln>
            </p:spPr>
            <p:txBody>
              <a:bodyPr wrap="none" lIns="73025" tIns="36511" rIns="73025" bIns="36511" anchor="ctr"/>
              <a:lstStyle/>
              <a:p>
                <a:endParaRPr lang="en-US"/>
              </a:p>
            </p:txBody>
          </p:sp>
        </p:grpSp>
        <p:sp>
          <p:nvSpPr>
            <p:cNvPr id="7200" name="Text Box 164"/>
            <p:cNvSpPr txBox="1">
              <a:spLocks noChangeArrowheads="1"/>
            </p:cNvSpPr>
            <p:nvPr/>
          </p:nvSpPr>
          <p:spPr bwMode="auto">
            <a:xfrm>
              <a:off x="5100" y="3643"/>
              <a:ext cx="515" cy="399"/>
            </a:xfrm>
            <a:prstGeom prst="rect">
              <a:avLst/>
            </a:prstGeom>
            <a:noFill/>
            <a:ln w="9525" algn="ctr">
              <a:noFill/>
              <a:miter lim="800000"/>
              <a:headEnd/>
              <a:tailEnd/>
            </a:ln>
          </p:spPr>
          <p:txBody>
            <a:bodyPr lIns="82124" tIns="41061" rIns="82124" bIns="41061"/>
            <a:lstStyle/>
            <a:p>
              <a:pPr defTabSz="814388"/>
              <a:r>
                <a:rPr lang="en-US" sz="1400" b="1" baseline="0">
                  <a:solidFill>
                    <a:schemeClr val="bg1"/>
                  </a:solidFill>
                </a:rPr>
                <a:t>Mobile Users </a:t>
              </a:r>
            </a:p>
            <a:p>
              <a:pPr defTabSz="814388"/>
              <a:r>
                <a:rPr lang="en-US" sz="1400" b="1" baseline="0">
                  <a:solidFill>
                    <a:schemeClr val="bg1"/>
                  </a:solidFill>
                </a:rPr>
                <a:t>(15%)</a:t>
              </a:r>
            </a:p>
          </p:txBody>
        </p:sp>
      </p:grpSp>
      <p:sp>
        <p:nvSpPr>
          <p:cNvPr id="1527975" name="Rectangle 167"/>
          <p:cNvSpPr>
            <a:spLocks noChangeArrowheads="1"/>
          </p:cNvSpPr>
          <p:nvPr/>
        </p:nvSpPr>
        <p:spPr bwMode="auto">
          <a:xfrm>
            <a:off x="293688" y="1223963"/>
            <a:ext cx="8366125" cy="3070225"/>
          </a:xfrm>
          <a:prstGeom prst="rect">
            <a:avLst/>
          </a:prstGeom>
          <a:gradFill rotWithShape="1">
            <a:gsLst>
              <a:gs pos="0">
                <a:schemeClr val="accent1"/>
              </a:gs>
              <a:gs pos="100000">
                <a:schemeClr val="accent1">
                  <a:gamma/>
                  <a:tint val="0"/>
                  <a:invGamma/>
                  <a:alpha val="0"/>
                </a:schemeClr>
              </a:gs>
            </a:gsLst>
            <a:lin ang="5400000" scaled="1"/>
          </a:gradFill>
          <a:ln w="9525" algn="ctr">
            <a:noFill/>
            <a:miter lim="800000"/>
            <a:headEnd/>
            <a:tailEnd/>
          </a:ln>
          <a:effectLst/>
        </p:spPr>
        <p:txBody>
          <a:bodyPr/>
          <a:lstStyle/>
          <a:p>
            <a:pPr>
              <a:defRPr/>
            </a:pPr>
            <a:endParaRPr lang="en-US">
              <a:latin typeface="Arial" charset="0"/>
            </a:endParaRPr>
          </a:p>
        </p:txBody>
      </p:sp>
      <p:sp>
        <p:nvSpPr>
          <p:cNvPr id="7198" name="Rectangle 173"/>
          <p:cNvSpPr>
            <a:spLocks noChangeArrowheads="1"/>
          </p:cNvSpPr>
          <p:nvPr/>
        </p:nvSpPr>
        <p:spPr bwMode="auto">
          <a:xfrm>
            <a:off x="663575" y="1435100"/>
            <a:ext cx="8234363" cy="2195513"/>
          </a:xfrm>
          <a:prstGeom prst="rect">
            <a:avLst/>
          </a:prstGeom>
          <a:noFill/>
          <a:ln w="9525" algn="ctr">
            <a:noFill/>
            <a:miter lim="800000"/>
            <a:headEnd/>
            <a:tailEnd/>
          </a:ln>
        </p:spPr>
        <p:txBody>
          <a:bodyPr lIns="82124" tIns="41061" rIns="82124" bIns="41061"/>
          <a:lstStyle/>
          <a:p>
            <a:pPr marL="177800" indent="-177800" algn="l" defTabSz="814388">
              <a:lnSpc>
                <a:spcPct val="100000"/>
              </a:lnSpc>
              <a:spcBef>
                <a:spcPct val="55000"/>
              </a:spcBef>
              <a:buFont typeface="Wingdings" pitchFamily="2" charset="2"/>
              <a:buChar char="§"/>
            </a:pPr>
            <a:r>
              <a:rPr lang="en-US" sz="2000" baseline="0">
                <a:solidFill>
                  <a:schemeClr val="tx2"/>
                </a:solidFill>
              </a:rPr>
              <a:t>  Firewall And VPN Services Mandatory Requirements</a:t>
            </a:r>
          </a:p>
          <a:p>
            <a:pPr marL="177800" indent="-177800" algn="l" defTabSz="814388">
              <a:lnSpc>
                <a:spcPct val="100000"/>
              </a:lnSpc>
              <a:spcBef>
                <a:spcPct val="55000"/>
              </a:spcBef>
              <a:buFont typeface="Wingdings" pitchFamily="2" charset="2"/>
              <a:buChar char="§"/>
            </a:pPr>
            <a:r>
              <a:rPr lang="en-US" sz="2000" baseline="0">
                <a:solidFill>
                  <a:schemeClr val="tx2"/>
                </a:solidFill>
              </a:rPr>
              <a:t>  WAN Optimization Services - A Key Requirement</a:t>
            </a:r>
          </a:p>
          <a:p>
            <a:pPr marL="177800" indent="-177800" algn="l" defTabSz="814388">
              <a:lnSpc>
                <a:spcPct val="100000"/>
              </a:lnSpc>
              <a:spcBef>
                <a:spcPct val="55000"/>
              </a:spcBef>
              <a:buFont typeface="Wingdings" pitchFamily="2" charset="2"/>
              <a:buChar char="§"/>
            </a:pPr>
            <a:r>
              <a:rPr lang="en-US" sz="2000" baseline="0">
                <a:solidFill>
                  <a:schemeClr val="tx2"/>
                </a:solidFill>
              </a:rPr>
              <a:t>  Increased Bandwidth Requirements And Internet Usage</a:t>
            </a:r>
          </a:p>
          <a:p>
            <a:pPr marL="177800" indent="-177800" algn="l" defTabSz="814388">
              <a:lnSpc>
                <a:spcPct val="100000"/>
              </a:lnSpc>
              <a:spcBef>
                <a:spcPct val="55000"/>
              </a:spcBef>
              <a:buFont typeface="Wingdings" pitchFamily="2" charset="2"/>
              <a:buChar char="§"/>
            </a:pPr>
            <a:r>
              <a:rPr lang="en-US" sz="2000" baseline="0">
                <a:solidFill>
                  <a:schemeClr val="tx2"/>
                </a:solidFill>
              </a:rPr>
              <a:t>  Manageability and Service Performance Key Criteria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par>
                                <p:cTn id="8" presetID="4"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out)">
                                      <p:cBhvr>
                                        <p:cTn id="10" dur="500"/>
                                        <p:tgtEl>
                                          <p:spTgt spid="8"/>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1527961"/>
                                        </p:tgtEl>
                                        <p:attrNameLst>
                                          <p:attrName>style.visibility</p:attrName>
                                        </p:attrNameLst>
                                      </p:cBhvr>
                                      <p:to>
                                        <p:strVal val="visible"/>
                                      </p:to>
                                    </p:set>
                                    <p:animEffect transition="in" filter="fade">
                                      <p:cBhvr>
                                        <p:cTn id="14" dur="1000"/>
                                        <p:tgtEl>
                                          <p:spTgt spid="1527961"/>
                                        </p:tgtEl>
                                      </p:cBhvr>
                                    </p:animEffect>
                                    <p:anim calcmode="lin" valueType="num">
                                      <p:cBhvr>
                                        <p:cTn id="15" dur="1000" fill="hold"/>
                                        <p:tgtEl>
                                          <p:spTgt spid="1527961"/>
                                        </p:tgtEl>
                                        <p:attrNameLst>
                                          <p:attrName>ppt_x</p:attrName>
                                        </p:attrNameLst>
                                      </p:cBhvr>
                                      <p:tavLst>
                                        <p:tav tm="0">
                                          <p:val>
                                            <p:strVal val="#ppt_x"/>
                                          </p:val>
                                        </p:tav>
                                        <p:tav tm="100000">
                                          <p:val>
                                            <p:strVal val="#ppt_x"/>
                                          </p:val>
                                        </p:tav>
                                      </p:tavLst>
                                    </p:anim>
                                    <p:anim calcmode="lin" valueType="num">
                                      <p:cBhvr>
                                        <p:cTn id="16" dur="1000" fill="hold"/>
                                        <p:tgtEl>
                                          <p:spTgt spid="15279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79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ChangeArrowheads="1"/>
          </p:cNvSpPr>
          <p:nvPr/>
        </p:nvSpPr>
        <p:spPr bwMode="auto">
          <a:xfrm>
            <a:off x="377825" y="2263775"/>
            <a:ext cx="8766175" cy="3498850"/>
          </a:xfrm>
          <a:prstGeom prst="rect">
            <a:avLst/>
          </a:prstGeom>
          <a:gradFill rotWithShape="1">
            <a:gsLst>
              <a:gs pos="0">
                <a:schemeClr val="tx1">
                  <a:gamma/>
                  <a:shade val="0"/>
                  <a:invGamma/>
                  <a:alpha val="0"/>
                </a:schemeClr>
              </a:gs>
              <a:gs pos="100000">
                <a:schemeClr val="tx1">
                  <a:alpha val="3400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8195" name="Rectangle 3"/>
          <p:cNvSpPr>
            <a:spLocks noChangeArrowheads="1"/>
          </p:cNvSpPr>
          <p:nvPr/>
        </p:nvSpPr>
        <p:spPr bwMode="auto">
          <a:xfrm>
            <a:off x="6423025" y="2638425"/>
            <a:ext cx="1254125" cy="1128713"/>
          </a:xfrm>
          <a:prstGeom prst="rect">
            <a:avLst/>
          </a:prstGeom>
          <a:gradFill rotWithShape="1">
            <a:gsLst>
              <a:gs pos="0">
                <a:schemeClr val="bg1">
                  <a:alpha val="0"/>
                </a:schemeClr>
              </a:gs>
              <a:gs pos="100000">
                <a:srgbClr val="697E1C"/>
              </a:gs>
            </a:gsLst>
            <a:lin ang="5400000" scaled="1"/>
          </a:gradFill>
          <a:ln w="9525" algn="ctr">
            <a:noFill/>
            <a:miter lim="800000"/>
            <a:headEnd/>
            <a:tailEnd/>
          </a:ln>
        </p:spPr>
        <p:txBody>
          <a:bodyPr wrap="none" lIns="73025" tIns="36511" rIns="73025" bIns="36511" anchor="ctr"/>
          <a:lstStyle/>
          <a:p>
            <a:endParaRPr lang="en-US"/>
          </a:p>
        </p:txBody>
      </p:sp>
      <p:sp>
        <p:nvSpPr>
          <p:cNvPr id="8196" name="Rectangle 4"/>
          <p:cNvSpPr>
            <a:spLocks noChangeArrowheads="1"/>
          </p:cNvSpPr>
          <p:nvPr/>
        </p:nvSpPr>
        <p:spPr bwMode="auto">
          <a:xfrm>
            <a:off x="7889875" y="2638425"/>
            <a:ext cx="1254125" cy="1128713"/>
          </a:xfrm>
          <a:prstGeom prst="rect">
            <a:avLst/>
          </a:prstGeom>
          <a:gradFill rotWithShape="1">
            <a:gsLst>
              <a:gs pos="0">
                <a:schemeClr val="bg1">
                  <a:alpha val="0"/>
                </a:schemeClr>
              </a:gs>
              <a:gs pos="100000">
                <a:srgbClr val="697E1C"/>
              </a:gs>
            </a:gsLst>
            <a:lin ang="5400000" scaled="1"/>
          </a:gradFill>
          <a:ln w="9525" algn="ctr">
            <a:noFill/>
            <a:miter lim="800000"/>
            <a:headEnd/>
            <a:tailEnd/>
          </a:ln>
        </p:spPr>
        <p:txBody>
          <a:bodyPr wrap="none" lIns="73025" tIns="36511" rIns="73025" bIns="36511" anchor="ctr"/>
          <a:lstStyle/>
          <a:p>
            <a:endParaRPr lang="en-US"/>
          </a:p>
        </p:txBody>
      </p:sp>
      <p:sp>
        <p:nvSpPr>
          <p:cNvPr id="8197" name="Rectangle 5"/>
          <p:cNvSpPr>
            <a:spLocks noChangeArrowheads="1"/>
          </p:cNvSpPr>
          <p:nvPr/>
        </p:nvSpPr>
        <p:spPr bwMode="auto">
          <a:xfrm>
            <a:off x="6423025" y="3595688"/>
            <a:ext cx="2720975" cy="649287"/>
          </a:xfrm>
          <a:prstGeom prst="rect">
            <a:avLst/>
          </a:prstGeom>
          <a:gradFill rotWithShape="1">
            <a:gsLst>
              <a:gs pos="0">
                <a:schemeClr val="bg1">
                  <a:alpha val="0"/>
                </a:schemeClr>
              </a:gs>
              <a:gs pos="100000">
                <a:srgbClr val="697E1C"/>
              </a:gs>
            </a:gsLst>
            <a:lin ang="5400000" scaled="1"/>
          </a:gradFill>
          <a:ln w="9525" algn="ctr">
            <a:noFill/>
            <a:miter lim="800000"/>
            <a:headEnd/>
            <a:tailEnd/>
          </a:ln>
        </p:spPr>
        <p:txBody>
          <a:bodyPr wrap="none" lIns="73025" tIns="36511" rIns="73025" bIns="36511" anchor="ctr"/>
          <a:lstStyle/>
          <a:p>
            <a:endParaRPr lang="en-US"/>
          </a:p>
        </p:txBody>
      </p:sp>
      <p:sp>
        <p:nvSpPr>
          <p:cNvPr id="8198" name="AutoShape 6"/>
          <p:cNvSpPr>
            <a:spLocks noChangeArrowheads="1"/>
          </p:cNvSpPr>
          <p:nvPr/>
        </p:nvSpPr>
        <p:spPr bwMode="auto">
          <a:xfrm rot="-5400000">
            <a:off x="-2163762" y="3462337"/>
            <a:ext cx="4711700" cy="377825"/>
          </a:xfrm>
          <a:prstGeom prst="homePlate">
            <a:avLst>
              <a:gd name="adj" fmla="val 33948"/>
            </a:avLst>
          </a:prstGeom>
          <a:gradFill rotWithShape="1">
            <a:gsLst>
              <a:gs pos="0">
                <a:srgbClr val="5A4206">
                  <a:alpha val="0"/>
                </a:srgbClr>
              </a:gs>
              <a:gs pos="100000">
                <a:srgbClr val="C28F0E"/>
              </a:gs>
            </a:gsLst>
            <a:lin ang="0" scaled="1"/>
          </a:gradFill>
          <a:ln w="9525" algn="ctr">
            <a:noFill/>
            <a:miter lim="800000"/>
            <a:headEnd/>
            <a:tailEnd/>
          </a:ln>
        </p:spPr>
        <p:txBody>
          <a:bodyPr lIns="82124" tIns="41061" rIns="82124" bIns="41061" anchor="ctr">
            <a:spAutoFit/>
          </a:bodyPr>
          <a:lstStyle/>
          <a:p>
            <a:endParaRPr lang="en-US"/>
          </a:p>
        </p:txBody>
      </p:sp>
      <p:sp>
        <p:nvSpPr>
          <p:cNvPr id="8199" name="Text Box 7"/>
          <p:cNvSpPr txBox="1">
            <a:spLocks noChangeArrowheads="1"/>
          </p:cNvSpPr>
          <p:nvPr/>
        </p:nvSpPr>
        <p:spPr bwMode="auto">
          <a:xfrm flipV="1">
            <a:off x="-9525" y="1736725"/>
            <a:ext cx="447675" cy="3457575"/>
          </a:xfrm>
          <a:prstGeom prst="rect">
            <a:avLst/>
          </a:prstGeom>
          <a:noFill/>
          <a:ln w="9525">
            <a:noFill/>
            <a:miter lim="800000"/>
            <a:headEnd/>
            <a:tailEnd/>
          </a:ln>
        </p:spPr>
        <p:txBody>
          <a:bodyPr vert="eaVert" lIns="73025" tIns="36512" rIns="73025" bIns="36512"/>
          <a:lstStyle/>
          <a:p>
            <a:pPr algn="l">
              <a:lnSpc>
                <a:spcPct val="100000"/>
              </a:lnSpc>
            </a:pPr>
            <a:r>
              <a:rPr lang="en-US" sz="1600" baseline="0">
                <a:solidFill>
                  <a:schemeClr val="tx2"/>
                </a:solidFill>
              </a:rPr>
              <a:t>Performance and Services Scalability</a:t>
            </a:r>
          </a:p>
        </p:txBody>
      </p:sp>
      <p:sp>
        <p:nvSpPr>
          <p:cNvPr id="8200" name="Rectangle 8"/>
          <p:cNvSpPr>
            <a:spLocks noGrp="1" noChangeArrowheads="1"/>
          </p:cNvSpPr>
          <p:nvPr>
            <p:ph type="title"/>
          </p:nvPr>
        </p:nvSpPr>
        <p:spPr>
          <a:xfrm>
            <a:off x="446088" y="127000"/>
            <a:ext cx="8145462" cy="838200"/>
          </a:xfrm>
        </p:spPr>
        <p:txBody>
          <a:bodyPr/>
          <a:lstStyle/>
          <a:p>
            <a:pPr eaLnBrk="1" hangingPunct="1"/>
            <a:r>
              <a:rPr lang="en-US" smtClean="0"/>
              <a:t>Introducing Cisco Branch-WAN Portfolio</a:t>
            </a:r>
          </a:p>
        </p:txBody>
      </p:sp>
      <p:sp>
        <p:nvSpPr>
          <p:cNvPr id="8201" name="Text Box 9"/>
          <p:cNvSpPr txBox="1">
            <a:spLocks noChangeArrowheads="1"/>
          </p:cNvSpPr>
          <p:nvPr/>
        </p:nvSpPr>
        <p:spPr bwMode="auto">
          <a:xfrm>
            <a:off x="431800" y="5821363"/>
            <a:ext cx="3946525" cy="247650"/>
          </a:xfrm>
          <a:prstGeom prst="rect">
            <a:avLst/>
          </a:prstGeom>
          <a:gradFill rotWithShape="1">
            <a:gsLst>
              <a:gs pos="0">
                <a:srgbClr val="542501"/>
              </a:gs>
              <a:gs pos="100000">
                <a:srgbClr val="B54F03"/>
              </a:gs>
            </a:gsLst>
            <a:lin ang="5400000" scaled="1"/>
          </a:gradFill>
          <a:ln w="9525" algn="ctr">
            <a:noFill/>
            <a:miter lim="800000"/>
            <a:headEnd/>
            <a:tailEnd/>
          </a:ln>
        </p:spPr>
        <p:txBody>
          <a:bodyPr wrap="none" lIns="73025" tIns="36511" rIns="73025" bIns="36511" anchor="ctr"/>
          <a:lstStyle/>
          <a:p>
            <a:pPr marL="346075" indent="-346075" defTabSz="814388">
              <a:spcBef>
                <a:spcPct val="50000"/>
              </a:spcBef>
              <a:buClr>
                <a:schemeClr val="accent1"/>
              </a:buClr>
              <a:buSzPct val="100000"/>
              <a:buFont typeface="Wingdings" pitchFamily="2" charset="2"/>
              <a:buNone/>
              <a:tabLst>
                <a:tab pos="1143000" algn="l"/>
              </a:tabLst>
            </a:pPr>
            <a:r>
              <a:rPr lang="en-US" sz="1400" baseline="0">
                <a:solidFill>
                  <a:srgbClr val="FFFFFF"/>
                </a:solidFill>
              </a:rPr>
              <a:t>Branch </a:t>
            </a:r>
          </a:p>
        </p:txBody>
      </p:sp>
      <p:sp>
        <p:nvSpPr>
          <p:cNvPr id="8202" name="Text Box 10"/>
          <p:cNvSpPr txBox="1">
            <a:spLocks noChangeArrowheads="1"/>
          </p:cNvSpPr>
          <p:nvPr/>
        </p:nvSpPr>
        <p:spPr bwMode="auto">
          <a:xfrm>
            <a:off x="2046288" y="6111875"/>
            <a:ext cx="7097712" cy="274638"/>
          </a:xfrm>
          <a:prstGeom prst="rect">
            <a:avLst/>
          </a:prstGeom>
          <a:gradFill rotWithShape="1">
            <a:gsLst>
              <a:gs pos="0">
                <a:srgbClr val="1D304C"/>
              </a:gs>
              <a:gs pos="100000">
                <a:srgbClr val="3E67A4"/>
              </a:gs>
            </a:gsLst>
            <a:lin ang="5400000" scaled="1"/>
          </a:gradFill>
          <a:ln w="9525" algn="ctr">
            <a:noFill/>
            <a:miter lim="800000"/>
            <a:headEnd/>
            <a:tailEnd/>
          </a:ln>
        </p:spPr>
        <p:txBody>
          <a:bodyPr wrap="none" lIns="73025" tIns="36511" rIns="73025" bIns="36511" anchor="ctr"/>
          <a:lstStyle/>
          <a:p>
            <a:pPr marL="346075" indent="-346075" defTabSz="814388">
              <a:spcBef>
                <a:spcPct val="50000"/>
              </a:spcBef>
              <a:buClr>
                <a:schemeClr val="accent1"/>
              </a:buClr>
              <a:buSzPct val="100000"/>
              <a:buFont typeface="Wingdings" pitchFamily="2" charset="2"/>
              <a:buNone/>
              <a:tabLst>
                <a:tab pos="1143000" algn="l"/>
              </a:tabLst>
            </a:pPr>
            <a:r>
              <a:rPr lang="en-US" sz="1400" baseline="0">
                <a:solidFill>
                  <a:srgbClr val="FFFFFF"/>
                </a:solidFill>
              </a:rPr>
              <a:t>Head Office / WAN Aggregation</a:t>
            </a:r>
          </a:p>
        </p:txBody>
      </p:sp>
      <p:sp>
        <p:nvSpPr>
          <p:cNvPr id="8203" name="Rectangle 11"/>
          <p:cNvSpPr>
            <a:spLocks noChangeArrowheads="1"/>
          </p:cNvSpPr>
          <p:nvPr/>
        </p:nvSpPr>
        <p:spPr bwMode="auto">
          <a:xfrm>
            <a:off x="439738" y="5253038"/>
            <a:ext cx="8704262" cy="452437"/>
          </a:xfrm>
          <a:prstGeom prst="rect">
            <a:avLst/>
          </a:prstGeom>
          <a:gradFill rotWithShape="1">
            <a:gsLst>
              <a:gs pos="0">
                <a:schemeClr val="bg1">
                  <a:alpha val="0"/>
                </a:schemeClr>
              </a:gs>
              <a:gs pos="100000">
                <a:srgbClr val="697E1C"/>
              </a:gs>
            </a:gsLst>
            <a:lin ang="5400000" scaled="1"/>
          </a:gradFill>
          <a:ln w="9525" algn="ctr">
            <a:noFill/>
            <a:miter lim="800000"/>
            <a:headEnd/>
            <a:tailEnd/>
          </a:ln>
        </p:spPr>
        <p:txBody>
          <a:bodyPr wrap="none" lIns="73025" tIns="36511" rIns="73025" bIns="36511" anchor="ctr"/>
          <a:lstStyle/>
          <a:p>
            <a:endParaRPr lang="en-US"/>
          </a:p>
        </p:txBody>
      </p:sp>
      <p:sp>
        <p:nvSpPr>
          <p:cNvPr id="8204" name="Rectangle 12"/>
          <p:cNvSpPr>
            <a:spLocks noChangeArrowheads="1"/>
          </p:cNvSpPr>
          <p:nvPr/>
        </p:nvSpPr>
        <p:spPr bwMode="auto">
          <a:xfrm>
            <a:off x="552450" y="5421313"/>
            <a:ext cx="8266113" cy="247650"/>
          </a:xfrm>
          <a:prstGeom prst="rect">
            <a:avLst/>
          </a:prstGeom>
          <a:noFill/>
          <a:ln w="9525" algn="ctr">
            <a:noFill/>
            <a:miter lim="800000"/>
            <a:headEnd/>
            <a:tailEnd/>
          </a:ln>
        </p:spPr>
        <p:txBody>
          <a:bodyPr lIns="82124" tIns="41061" rIns="82124" bIns="41061" anchor="ctr">
            <a:spAutoFit/>
          </a:bodyPr>
          <a:lstStyle/>
          <a:p>
            <a:pPr defTabSz="814388">
              <a:spcBef>
                <a:spcPct val="20000"/>
              </a:spcBef>
            </a:pPr>
            <a:r>
              <a:rPr lang="en-US" sz="1200" baseline="0"/>
              <a:t>Routing System with Integrated Services — Security, Voice, Video, Wireless, WAN Optimization</a:t>
            </a:r>
          </a:p>
        </p:txBody>
      </p:sp>
      <p:sp>
        <p:nvSpPr>
          <p:cNvPr id="8205" name="Rectangle 13"/>
          <p:cNvSpPr>
            <a:spLocks noChangeArrowheads="1"/>
          </p:cNvSpPr>
          <p:nvPr/>
        </p:nvSpPr>
        <p:spPr bwMode="auto">
          <a:xfrm>
            <a:off x="2066925" y="4889500"/>
            <a:ext cx="7077075" cy="452438"/>
          </a:xfrm>
          <a:prstGeom prst="rect">
            <a:avLst/>
          </a:prstGeom>
          <a:gradFill rotWithShape="1">
            <a:gsLst>
              <a:gs pos="0">
                <a:schemeClr val="bg1">
                  <a:alpha val="0"/>
                </a:schemeClr>
              </a:gs>
              <a:gs pos="100000">
                <a:srgbClr val="697E1C"/>
              </a:gs>
            </a:gsLst>
            <a:lin ang="5400000" scaled="1"/>
          </a:gradFill>
          <a:ln w="9525" algn="ctr">
            <a:noFill/>
            <a:miter lim="800000"/>
            <a:headEnd/>
            <a:tailEnd/>
          </a:ln>
        </p:spPr>
        <p:txBody>
          <a:bodyPr wrap="none" lIns="73025" tIns="36511" rIns="73025" bIns="36511" anchor="ctr"/>
          <a:lstStyle/>
          <a:p>
            <a:endParaRPr lang="en-US"/>
          </a:p>
        </p:txBody>
      </p:sp>
      <p:sp>
        <p:nvSpPr>
          <p:cNvPr id="8206" name="Rectangle 14"/>
          <p:cNvSpPr>
            <a:spLocks noChangeArrowheads="1"/>
          </p:cNvSpPr>
          <p:nvPr/>
        </p:nvSpPr>
        <p:spPr bwMode="auto">
          <a:xfrm>
            <a:off x="7877175" y="1452563"/>
            <a:ext cx="1266825" cy="1439862"/>
          </a:xfrm>
          <a:prstGeom prst="rect">
            <a:avLst/>
          </a:prstGeom>
          <a:gradFill rotWithShape="1">
            <a:gsLst>
              <a:gs pos="0">
                <a:schemeClr val="accent1"/>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8207" name="Rectangle 15"/>
          <p:cNvSpPr>
            <a:spLocks noChangeArrowheads="1"/>
          </p:cNvSpPr>
          <p:nvPr/>
        </p:nvSpPr>
        <p:spPr bwMode="auto">
          <a:xfrm>
            <a:off x="6423025" y="1452563"/>
            <a:ext cx="1266825" cy="1250950"/>
          </a:xfrm>
          <a:prstGeom prst="rect">
            <a:avLst/>
          </a:prstGeom>
          <a:gradFill rotWithShape="1">
            <a:gsLst>
              <a:gs pos="0">
                <a:schemeClr val="accent1"/>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8208" name="Rectangle 16"/>
          <p:cNvSpPr>
            <a:spLocks noChangeArrowheads="1"/>
          </p:cNvSpPr>
          <p:nvPr/>
        </p:nvSpPr>
        <p:spPr bwMode="auto">
          <a:xfrm>
            <a:off x="3498850" y="2646363"/>
            <a:ext cx="1296988" cy="1076325"/>
          </a:xfrm>
          <a:prstGeom prst="rect">
            <a:avLst/>
          </a:prstGeom>
          <a:gradFill rotWithShape="1">
            <a:gsLst>
              <a:gs pos="0">
                <a:schemeClr val="accent1"/>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8209" name="Rectangle 17"/>
          <p:cNvSpPr>
            <a:spLocks noChangeArrowheads="1"/>
          </p:cNvSpPr>
          <p:nvPr/>
        </p:nvSpPr>
        <p:spPr bwMode="auto">
          <a:xfrm>
            <a:off x="2073275" y="3832225"/>
            <a:ext cx="1296988" cy="1092200"/>
          </a:xfrm>
          <a:prstGeom prst="rect">
            <a:avLst/>
          </a:prstGeom>
          <a:gradFill rotWithShape="1">
            <a:gsLst>
              <a:gs pos="0">
                <a:schemeClr val="accent1"/>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8210" name="Rectangle 19"/>
          <p:cNvSpPr>
            <a:spLocks noChangeArrowheads="1"/>
          </p:cNvSpPr>
          <p:nvPr/>
        </p:nvSpPr>
        <p:spPr bwMode="auto">
          <a:xfrm>
            <a:off x="3146425" y="5073650"/>
            <a:ext cx="4908550" cy="247650"/>
          </a:xfrm>
          <a:prstGeom prst="rect">
            <a:avLst/>
          </a:prstGeom>
          <a:noFill/>
          <a:ln w="9525" algn="ctr">
            <a:noFill/>
            <a:miter lim="800000"/>
            <a:headEnd/>
            <a:tailEnd/>
          </a:ln>
        </p:spPr>
        <p:txBody>
          <a:bodyPr lIns="82124" tIns="41061" rIns="82124" bIns="41061" anchor="ctr">
            <a:spAutoFit/>
          </a:bodyPr>
          <a:lstStyle/>
          <a:p>
            <a:pPr defTabSz="814388">
              <a:spcBef>
                <a:spcPct val="20000"/>
              </a:spcBef>
            </a:pPr>
            <a:r>
              <a:rPr lang="en-US" sz="1200" baseline="0"/>
              <a:t>Secure, Reliable, Concurrent WAN Services Aggregation </a:t>
            </a:r>
          </a:p>
        </p:txBody>
      </p:sp>
      <p:sp>
        <p:nvSpPr>
          <p:cNvPr id="8211" name="Rectangle 20"/>
          <p:cNvSpPr>
            <a:spLocks noChangeArrowheads="1"/>
          </p:cNvSpPr>
          <p:nvPr/>
        </p:nvSpPr>
        <p:spPr bwMode="auto">
          <a:xfrm>
            <a:off x="3503613" y="4032250"/>
            <a:ext cx="2763837" cy="909638"/>
          </a:xfrm>
          <a:prstGeom prst="rect">
            <a:avLst/>
          </a:prstGeom>
          <a:gradFill rotWithShape="1">
            <a:gsLst>
              <a:gs pos="0">
                <a:schemeClr val="bg1">
                  <a:alpha val="0"/>
                </a:schemeClr>
              </a:gs>
              <a:gs pos="100000">
                <a:srgbClr val="697E1C"/>
              </a:gs>
            </a:gsLst>
            <a:lin ang="5400000" scaled="1"/>
          </a:gradFill>
          <a:ln w="9525" algn="ctr">
            <a:noFill/>
            <a:miter lim="800000"/>
            <a:headEnd/>
            <a:tailEnd/>
          </a:ln>
        </p:spPr>
        <p:txBody>
          <a:bodyPr wrap="none" lIns="73025" tIns="36511" rIns="73025" bIns="36511" anchor="ctr"/>
          <a:lstStyle/>
          <a:p>
            <a:endParaRPr lang="en-US"/>
          </a:p>
        </p:txBody>
      </p:sp>
      <p:sp>
        <p:nvSpPr>
          <p:cNvPr id="8212" name="Rectangle 21"/>
          <p:cNvSpPr>
            <a:spLocks noChangeArrowheads="1"/>
          </p:cNvSpPr>
          <p:nvPr/>
        </p:nvSpPr>
        <p:spPr bwMode="auto">
          <a:xfrm>
            <a:off x="3684588" y="4140200"/>
            <a:ext cx="2368550" cy="836613"/>
          </a:xfrm>
          <a:prstGeom prst="rect">
            <a:avLst/>
          </a:prstGeom>
          <a:noFill/>
          <a:ln w="9525" algn="ctr">
            <a:noFill/>
            <a:miter lim="800000"/>
            <a:headEnd/>
            <a:tailEnd/>
          </a:ln>
        </p:spPr>
        <p:txBody>
          <a:bodyPr lIns="82124" tIns="41061" rIns="82124" bIns="41061"/>
          <a:lstStyle/>
          <a:p>
            <a:pPr algn="l" defTabSz="814388">
              <a:spcBef>
                <a:spcPct val="20000"/>
              </a:spcBef>
            </a:pPr>
            <a:r>
              <a:rPr lang="en-US" sz="1200" baseline="0"/>
              <a:t>High-performance Embedded Services, Services Flexibility,</a:t>
            </a:r>
          </a:p>
          <a:p>
            <a:pPr algn="l" defTabSz="814388">
              <a:spcBef>
                <a:spcPct val="20000"/>
              </a:spcBef>
            </a:pPr>
            <a:r>
              <a:rPr lang="en-US" sz="1200" baseline="0"/>
              <a:t>Hardware/Software Resiliency, Modular Software</a:t>
            </a:r>
          </a:p>
        </p:txBody>
      </p:sp>
      <p:sp>
        <p:nvSpPr>
          <p:cNvPr id="8213" name="Rectangle 22"/>
          <p:cNvSpPr>
            <a:spLocks noChangeArrowheads="1"/>
          </p:cNvSpPr>
          <p:nvPr/>
        </p:nvSpPr>
        <p:spPr bwMode="auto">
          <a:xfrm>
            <a:off x="6453188" y="3821113"/>
            <a:ext cx="2690812" cy="415925"/>
          </a:xfrm>
          <a:prstGeom prst="rect">
            <a:avLst/>
          </a:prstGeom>
          <a:noFill/>
          <a:ln w="9525" algn="ctr">
            <a:noFill/>
            <a:miter lim="800000"/>
            <a:headEnd/>
            <a:tailEnd/>
          </a:ln>
        </p:spPr>
        <p:txBody>
          <a:bodyPr lIns="82124" tIns="41061" rIns="82124" bIns="41061"/>
          <a:lstStyle/>
          <a:p>
            <a:pPr defTabSz="814388">
              <a:spcBef>
                <a:spcPct val="20000"/>
              </a:spcBef>
            </a:pPr>
            <a:r>
              <a:rPr lang="en-US" sz="1200" baseline="0"/>
              <a:t>Highest Capacity, Highly Available, Modular Services</a:t>
            </a:r>
          </a:p>
        </p:txBody>
      </p:sp>
      <p:sp>
        <p:nvSpPr>
          <p:cNvPr id="8214" name="Rectangle 23"/>
          <p:cNvSpPr>
            <a:spLocks noChangeArrowheads="1"/>
          </p:cNvSpPr>
          <p:nvPr/>
        </p:nvSpPr>
        <p:spPr bwMode="auto">
          <a:xfrm>
            <a:off x="6407150" y="2724150"/>
            <a:ext cx="1338263" cy="868363"/>
          </a:xfrm>
          <a:prstGeom prst="rect">
            <a:avLst/>
          </a:prstGeom>
          <a:noFill/>
          <a:ln w="9525" algn="ctr">
            <a:noFill/>
            <a:miter lim="800000"/>
            <a:headEnd/>
            <a:tailEnd/>
          </a:ln>
        </p:spPr>
        <p:txBody>
          <a:bodyPr lIns="82124" tIns="41061" rIns="82124" bIns="41061"/>
          <a:lstStyle/>
          <a:p>
            <a:pPr defTabSz="814388">
              <a:spcBef>
                <a:spcPct val="60000"/>
              </a:spcBef>
            </a:pPr>
            <a:r>
              <a:rPr lang="en-US" sz="1200" baseline="0"/>
              <a:t>Modular software,</a:t>
            </a:r>
          </a:p>
          <a:p>
            <a:pPr defTabSz="814388">
              <a:spcBef>
                <a:spcPct val="60000"/>
              </a:spcBef>
            </a:pPr>
            <a:r>
              <a:rPr lang="en-US" sz="1200" baseline="0"/>
              <a:t>Consistent LAN/WAN services</a:t>
            </a:r>
          </a:p>
        </p:txBody>
      </p:sp>
      <p:sp>
        <p:nvSpPr>
          <p:cNvPr id="8215" name="Rectangle 24"/>
          <p:cNvSpPr>
            <a:spLocks noChangeArrowheads="1"/>
          </p:cNvSpPr>
          <p:nvPr/>
        </p:nvSpPr>
        <p:spPr bwMode="auto">
          <a:xfrm>
            <a:off x="8062913" y="2724150"/>
            <a:ext cx="1081087" cy="854075"/>
          </a:xfrm>
          <a:prstGeom prst="rect">
            <a:avLst/>
          </a:prstGeom>
          <a:noFill/>
          <a:ln w="9525" algn="ctr">
            <a:noFill/>
            <a:miter lim="800000"/>
            <a:headEnd/>
            <a:tailEnd/>
          </a:ln>
        </p:spPr>
        <p:txBody>
          <a:bodyPr lIns="82124" tIns="41061" rIns="82124" bIns="41061"/>
          <a:lstStyle/>
          <a:p>
            <a:pPr defTabSz="814388">
              <a:spcBef>
                <a:spcPct val="60000"/>
              </a:spcBef>
            </a:pPr>
            <a:r>
              <a:rPr lang="en-US" sz="1200" baseline="0"/>
              <a:t>Scalable Ethernet services</a:t>
            </a:r>
          </a:p>
        </p:txBody>
      </p:sp>
      <p:pic>
        <p:nvPicPr>
          <p:cNvPr id="8216" name="Picture 28" descr="7604 transparent"/>
          <p:cNvPicPr preferRelativeResize="0">
            <a:picLocks noChangeAspect="1" noChangeArrowheads="1"/>
          </p:cNvPicPr>
          <p:nvPr/>
        </p:nvPicPr>
        <p:blipFill>
          <a:blip r:embed="rId3"/>
          <a:srcRect/>
          <a:stretch>
            <a:fillRect/>
          </a:stretch>
        </p:blipFill>
        <p:spPr bwMode="auto">
          <a:xfrm>
            <a:off x="8126413" y="2017713"/>
            <a:ext cx="787400" cy="485775"/>
          </a:xfrm>
          <a:prstGeom prst="rect">
            <a:avLst/>
          </a:prstGeom>
          <a:noFill/>
          <a:ln w="9525">
            <a:noFill/>
            <a:miter lim="800000"/>
            <a:headEnd/>
            <a:tailEnd/>
          </a:ln>
        </p:spPr>
      </p:pic>
      <p:pic>
        <p:nvPicPr>
          <p:cNvPr id="8217" name="Picture 29" descr="Cat6504 6506 6508"/>
          <p:cNvPicPr preferRelativeResize="0">
            <a:picLocks noChangeAspect="1" noChangeArrowheads="1"/>
          </p:cNvPicPr>
          <p:nvPr/>
        </p:nvPicPr>
        <p:blipFill>
          <a:blip r:embed="rId4"/>
          <a:srcRect/>
          <a:stretch>
            <a:fillRect/>
          </a:stretch>
        </p:blipFill>
        <p:spPr bwMode="auto">
          <a:xfrm>
            <a:off x="6764338" y="1916113"/>
            <a:ext cx="657225" cy="654050"/>
          </a:xfrm>
          <a:prstGeom prst="rect">
            <a:avLst/>
          </a:prstGeom>
          <a:noFill/>
          <a:ln w="9525">
            <a:noFill/>
            <a:miter lim="800000"/>
            <a:headEnd/>
            <a:tailEnd/>
          </a:ln>
        </p:spPr>
      </p:pic>
      <p:pic>
        <p:nvPicPr>
          <p:cNvPr id="1519646" name="Picture 30" descr="ASR 1002 Angled View Low-Res image"/>
          <p:cNvPicPr>
            <a:picLocks noChangeAspect="1" noChangeArrowheads="1"/>
          </p:cNvPicPr>
          <p:nvPr/>
        </p:nvPicPr>
        <p:blipFill>
          <a:blip r:embed="rId5"/>
          <a:srcRect/>
          <a:stretch>
            <a:fillRect/>
          </a:stretch>
        </p:blipFill>
        <p:spPr bwMode="auto">
          <a:xfrm>
            <a:off x="3749675" y="3395663"/>
            <a:ext cx="904875" cy="722312"/>
          </a:xfrm>
          <a:prstGeom prst="rect">
            <a:avLst/>
          </a:prstGeom>
          <a:noFill/>
          <a:ln w="9525">
            <a:noFill/>
            <a:miter lim="800000"/>
            <a:headEnd/>
            <a:tailEnd/>
          </a:ln>
        </p:spPr>
      </p:pic>
      <p:grpSp>
        <p:nvGrpSpPr>
          <p:cNvPr id="8219" name="Group 64"/>
          <p:cNvGrpSpPr>
            <a:grpSpLocks/>
          </p:cNvGrpSpPr>
          <p:nvPr/>
        </p:nvGrpSpPr>
        <p:grpSpPr bwMode="auto">
          <a:xfrm>
            <a:off x="436563" y="4179888"/>
            <a:ext cx="1450975" cy="1119187"/>
            <a:chOff x="275" y="2633"/>
            <a:chExt cx="914" cy="705"/>
          </a:xfrm>
        </p:grpSpPr>
        <p:sp>
          <p:nvSpPr>
            <p:cNvPr id="8251" name="Rectangle 18"/>
            <p:cNvSpPr>
              <a:spLocks noChangeArrowheads="1"/>
            </p:cNvSpPr>
            <p:nvPr/>
          </p:nvSpPr>
          <p:spPr bwMode="auto">
            <a:xfrm>
              <a:off x="299" y="2633"/>
              <a:ext cx="890" cy="705"/>
            </a:xfrm>
            <a:prstGeom prst="rect">
              <a:avLst/>
            </a:prstGeom>
            <a:gradFill rotWithShape="1">
              <a:gsLst>
                <a:gs pos="0">
                  <a:schemeClr val="accent1"/>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grpSp>
          <p:nvGrpSpPr>
            <p:cNvPr id="8252" name="Group 25"/>
            <p:cNvGrpSpPr>
              <a:grpSpLocks/>
            </p:cNvGrpSpPr>
            <p:nvPr/>
          </p:nvGrpSpPr>
          <p:grpSpPr bwMode="auto">
            <a:xfrm>
              <a:off x="275" y="2854"/>
              <a:ext cx="838" cy="360"/>
              <a:chOff x="4601" y="4716"/>
              <a:chExt cx="1003" cy="617"/>
            </a:xfrm>
          </p:grpSpPr>
          <p:sp>
            <p:nvSpPr>
              <p:cNvPr id="8254" name="AutoShape 26"/>
              <p:cNvSpPr>
                <a:spLocks noChangeArrowheads="1"/>
              </p:cNvSpPr>
              <p:nvPr/>
            </p:nvSpPr>
            <p:spPr bwMode="auto">
              <a:xfrm rot="554090">
                <a:off x="4601" y="5164"/>
                <a:ext cx="967" cy="104"/>
              </a:xfrm>
              <a:prstGeom prst="roundRect">
                <a:avLst>
                  <a:gd name="adj" fmla="val 50000"/>
                </a:avLst>
              </a:prstGeom>
              <a:gradFill rotWithShape="1">
                <a:gsLst>
                  <a:gs pos="0">
                    <a:srgbClr val="000000">
                      <a:alpha val="64998"/>
                    </a:srgbClr>
                  </a:gs>
                  <a:gs pos="100000">
                    <a:srgbClr val="000000">
                      <a:alpha val="0"/>
                    </a:srgbClr>
                  </a:gs>
                </a:gsLst>
                <a:path path="shape">
                  <a:fillToRect l="50000" t="50000" r="50000" b="50000"/>
                </a:path>
              </a:gradFill>
              <a:ln w="9525" algn="ctr">
                <a:noFill/>
                <a:round/>
                <a:headEnd/>
                <a:tailEnd/>
              </a:ln>
            </p:spPr>
            <p:txBody>
              <a:bodyPr wrap="none" lIns="73025" tIns="36511" rIns="73025" bIns="36511" anchor="ctr"/>
              <a:lstStyle/>
              <a:p>
                <a:endParaRPr lang="en-US"/>
              </a:p>
            </p:txBody>
          </p:sp>
          <p:pic>
            <p:nvPicPr>
              <p:cNvPr id="8255" name="Picture 27" descr="small5_3800group collateral"/>
              <p:cNvPicPr preferRelativeResize="0">
                <a:picLocks noChangeAspect="1" noChangeArrowheads="1"/>
              </p:cNvPicPr>
              <p:nvPr/>
            </p:nvPicPr>
            <p:blipFill>
              <a:blip r:embed="rId6">
                <a:clrChange>
                  <a:clrFrom>
                    <a:srgbClr val="D3E8ED"/>
                  </a:clrFrom>
                  <a:clrTo>
                    <a:srgbClr val="D3E8ED">
                      <a:alpha val="0"/>
                    </a:srgbClr>
                  </a:clrTo>
                </a:clrChange>
              </a:blip>
              <a:srcRect/>
              <a:stretch>
                <a:fillRect/>
              </a:stretch>
            </p:blipFill>
            <p:spPr bwMode="auto">
              <a:xfrm>
                <a:off x="4608" y="4716"/>
                <a:ext cx="996" cy="617"/>
              </a:xfrm>
              <a:prstGeom prst="rect">
                <a:avLst/>
              </a:prstGeom>
              <a:noFill/>
              <a:ln w="9525">
                <a:noFill/>
                <a:miter lim="800000"/>
                <a:headEnd/>
                <a:tailEnd/>
              </a:ln>
            </p:spPr>
          </p:pic>
        </p:grpSp>
        <p:sp>
          <p:nvSpPr>
            <p:cNvPr id="8253" name="Text Box 31"/>
            <p:cNvSpPr txBox="1">
              <a:spLocks noChangeArrowheads="1"/>
            </p:cNvSpPr>
            <p:nvPr/>
          </p:nvSpPr>
          <p:spPr bwMode="auto">
            <a:xfrm>
              <a:off x="371" y="2664"/>
              <a:ext cx="709" cy="173"/>
            </a:xfrm>
            <a:prstGeom prst="rect">
              <a:avLst/>
            </a:prstGeom>
            <a:noFill/>
            <a:ln w="9525" algn="ctr">
              <a:noFill/>
              <a:miter lim="800000"/>
              <a:headEnd/>
              <a:tailEnd/>
            </a:ln>
          </p:spPr>
          <p:txBody>
            <a:bodyPr lIns="82124" tIns="41061" rIns="82124" bIns="41061">
              <a:spAutoFit/>
            </a:bodyPr>
            <a:lstStyle/>
            <a:p>
              <a:pPr defTabSz="814388"/>
              <a:r>
                <a:rPr lang="en-US" sz="1400" b="1" baseline="0">
                  <a:solidFill>
                    <a:srgbClr val="FFFFFF"/>
                  </a:solidFill>
                </a:rPr>
                <a:t>ISR Series</a:t>
              </a:r>
              <a:endParaRPr lang="en-GB" sz="1400" b="1" baseline="0">
                <a:solidFill>
                  <a:srgbClr val="FFFFFF"/>
                </a:solidFill>
              </a:endParaRPr>
            </a:p>
          </p:txBody>
        </p:sp>
      </p:grpSp>
      <p:sp>
        <p:nvSpPr>
          <p:cNvPr id="8220" name="Text Box 32"/>
          <p:cNvSpPr txBox="1">
            <a:spLocks noChangeArrowheads="1"/>
          </p:cNvSpPr>
          <p:nvPr/>
        </p:nvSpPr>
        <p:spPr bwMode="auto">
          <a:xfrm>
            <a:off x="2084388" y="3881438"/>
            <a:ext cx="1314450" cy="274637"/>
          </a:xfrm>
          <a:prstGeom prst="rect">
            <a:avLst/>
          </a:prstGeom>
          <a:noFill/>
          <a:ln w="9525" algn="ctr">
            <a:noFill/>
            <a:miter lim="800000"/>
            <a:headEnd/>
            <a:tailEnd/>
          </a:ln>
        </p:spPr>
        <p:txBody>
          <a:bodyPr lIns="82124" tIns="41061" rIns="82124" bIns="41061">
            <a:spAutoFit/>
          </a:bodyPr>
          <a:lstStyle/>
          <a:p>
            <a:pPr defTabSz="814388"/>
            <a:r>
              <a:rPr lang="en-US" sz="1400" b="1" baseline="0">
                <a:solidFill>
                  <a:srgbClr val="FFFFFF"/>
                </a:solidFill>
              </a:rPr>
              <a:t>7200 Series</a:t>
            </a:r>
            <a:endParaRPr lang="en-GB" sz="1400" b="1" baseline="0">
              <a:solidFill>
                <a:srgbClr val="FFFFFF"/>
              </a:solidFill>
            </a:endParaRPr>
          </a:p>
        </p:txBody>
      </p:sp>
      <p:sp>
        <p:nvSpPr>
          <p:cNvPr id="1519649" name="Text Box 33"/>
          <p:cNvSpPr txBox="1">
            <a:spLocks noChangeArrowheads="1"/>
          </p:cNvSpPr>
          <p:nvPr/>
        </p:nvSpPr>
        <p:spPr bwMode="auto">
          <a:xfrm>
            <a:off x="3398838" y="2667000"/>
            <a:ext cx="1479550" cy="466725"/>
          </a:xfrm>
          <a:prstGeom prst="rect">
            <a:avLst/>
          </a:prstGeom>
          <a:noFill/>
          <a:ln w="9525" algn="ctr">
            <a:noFill/>
            <a:miter lim="800000"/>
            <a:headEnd/>
            <a:tailEnd/>
          </a:ln>
        </p:spPr>
        <p:txBody>
          <a:bodyPr lIns="82124" tIns="41061" rIns="82124" bIns="41061">
            <a:spAutoFit/>
          </a:bodyPr>
          <a:lstStyle/>
          <a:p>
            <a:pPr defTabSz="814388"/>
            <a:r>
              <a:rPr lang="en-US" sz="1400" b="1" baseline="0">
                <a:solidFill>
                  <a:srgbClr val="FFFFFF"/>
                </a:solidFill>
              </a:rPr>
              <a:t>ASR 1000 with ESP-5G</a:t>
            </a:r>
            <a:endParaRPr lang="en-GB" sz="1400" b="1" baseline="0">
              <a:solidFill>
                <a:srgbClr val="FFFFFF"/>
              </a:solidFill>
            </a:endParaRPr>
          </a:p>
        </p:txBody>
      </p:sp>
      <p:sp>
        <p:nvSpPr>
          <p:cNvPr id="8222" name="Text Box 34"/>
          <p:cNvSpPr txBox="1">
            <a:spLocks noChangeArrowheads="1"/>
          </p:cNvSpPr>
          <p:nvPr/>
        </p:nvSpPr>
        <p:spPr bwMode="auto">
          <a:xfrm>
            <a:off x="6410325" y="1458913"/>
            <a:ext cx="1314450" cy="466725"/>
          </a:xfrm>
          <a:prstGeom prst="rect">
            <a:avLst/>
          </a:prstGeom>
          <a:noFill/>
          <a:ln w="9525" algn="ctr">
            <a:noFill/>
            <a:miter lim="800000"/>
            <a:headEnd/>
            <a:tailEnd/>
          </a:ln>
        </p:spPr>
        <p:txBody>
          <a:bodyPr lIns="82124" tIns="41061" rIns="82124" bIns="41061">
            <a:spAutoFit/>
          </a:bodyPr>
          <a:lstStyle/>
          <a:p>
            <a:pPr defTabSz="814388"/>
            <a:r>
              <a:rPr lang="en-US" sz="1400" b="1" baseline="0">
                <a:solidFill>
                  <a:srgbClr val="FFFFFF"/>
                </a:solidFill>
              </a:rPr>
              <a:t>Catalyst 6500 Series</a:t>
            </a:r>
            <a:endParaRPr lang="en-GB" sz="1400" b="1" baseline="0">
              <a:solidFill>
                <a:srgbClr val="FFFFFF"/>
              </a:solidFill>
            </a:endParaRPr>
          </a:p>
        </p:txBody>
      </p:sp>
      <p:sp>
        <p:nvSpPr>
          <p:cNvPr id="8223" name="Text Box 35"/>
          <p:cNvSpPr txBox="1">
            <a:spLocks noChangeArrowheads="1"/>
          </p:cNvSpPr>
          <p:nvPr/>
        </p:nvSpPr>
        <p:spPr bwMode="auto">
          <a:xfrm>
            <a:off x="7886700" y="1458913"/>
            <a:ext cx="1314450" cy="466725"/>
          </a:xfrm>
          <a:prstGeom prst="rect">
            <a:avLst/>
          </a:prstGeom>
          <a:noFill/>
          <a:ln w="9525" algn="ctr">
            <a:noFill/>
            <a:miter lim="800000"/>
            <a:headEnd/>
            <a:tailEnd/>
          </a:ln>
        </p:spPr>
        <p:txBody>
          <a:bodyPr lIns="82124" tIns="41061" rIns="82124" bIns="41061">
            <a:spAutoFit/>
          </a:bodyPr>
          <a:lstStyle/>
          <a:p>
            <a:pPr defTabSz="814388"/>
            <a:r>
              <a:rPr lang="en-US" sz="1400" b="1" baseline="0">
                <a:solidFill>
                  <a:srgbClr val="FFFFFF"/>
                </a:solidFill>
              </a:rPr>
              <a:t>Cisco 7600 Series</a:t>
            </a:r>
            <a:endParaRPr lang="en-GB" sz="1400" b="1" baseline="0">
              <a:solidFill>
                <a:srgbClr val="FFFFFF"/>
              </a:solidFill>
            </a:endParaRPr>
          </a:p>
        </p:txBody>
      </p:sp>
      <p:pic>
        <p:nvPicPr>
          <p:cNvPr id="8224" name="Picture 36" descr="G2 with 7200-low resolution"/>
          <p:cNvPicPr preferRelativeResize="0">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120900" y="3990975"/>
            <a:ext cx="1193800" cy="1136650"/>
          </a:xfrm>
          <a:prstGeom prst="rect">
            <a:avLst/>
          </a:prstGeom>
          <a:noFill/>
          <a:ln w="9525">
            <a:noFill/>
            <a:miter lim="800000"/>
            <a:headEnd/>
            <a:tailEnd/>
          </a:ln>
        </p:spPr>
      </p:pic>
      <p:pic>
        <p:nvPicPr>
          <p:cNvPr id="8225" name="Picture 37" descr="HBH00786"/>
          <p:cNvPicPr preferRelativeResize="0">
            <a:picLocks noChangeAspect="1" noChangeArrowheads="1"/>
          </p:cNvPicPr>
          <p:nvPr/>
        </p:nvPicPr>
        <p:blipFill>
          <a:blip r:embed="rId8"/>
          <a:srcRect/>
          <a:stretch>
            <a:fillRect/>
          </a:stretch>
        </p:blipFill>
        <p:spPr bwMode="auto">
          <a:xfrm>
            <a:off x="2332038" y="4403725"/>
            <a:ext cx="996950" cy="544513"/>
          </a:xfrm>
          <a:prstGeom prst="rect">
            <a:avLst/>
          </a:prstGeom>
          <a:noFill/>
          <a:ln w="9525" algn="ctr">
            <a:noFill/>
            <a:miter lim="800000"/>
            <a:headEnd/>
            <a:tailEnd/>
          </a:ln>
        </p:spPr>
      </p:pic>
      <p:grpSp>
        <p:nvGrpSpPr>
          <p:cNvPr id="4" name="Group 63"/>
          <p:cNvGrpSpPr>
            <a:grpSpLocks/>
          </p:cNvGrpSpPr>
          <p:nvPr/>
        </p:nvGrpSpPr>
        <p:grpSpPr bwMode="auto">
          <a:xfrm>
            <a:off x="4953000" y="2403475"/>
            <a:ext cx="1320800" cy="1787525"/>
            <a:chOff x="3132" y="1491"/>
            <a:chExt cx="832" cy="1126"/>
          </a:xfrm>
        </p:grpSpPr>
        <p:sp>
          <p:nvSpPr>
            <p:cNvPr id="8245" name="Rectangle 40"/>
            <p:cNvSpPr>
              <a:spLocks noChangeArrowheads="1"/>
            </p:cNvSpPr>
            <p:nvPr/>
          </p:nvSpPr>
          <p:spPr bwMode="auto">
            <a:xfrm>
              <a:off x="3147" y="1491"/>
              <a:ext cx="817" cy="1126"/>
            </a:xfrm>
            <a:prstGeom prst="rect">
              <a:avLst/>
            </a:prstGeom>
            <a:gradFill rotWithShape="1">
              <a:gsLst>
                <a:gs pos="0">
                  <a:schemeClr val="accent1"/>
                </a:gs>
                <a:gs pos="100000">
                  <a:schemeClr val="bg1">
                    <a:alpha val="0"/>
                  </a:schemeClr>
                </a:gs>
              </a:gsLst>
              <a:lin ang="5400000" scaled="1"/>
            </a:gradFill>
            <a:ln w="9525" algn="ctr">
              <a:noFill/>
              <a:miter lim="800000"/>
              <a:headEnd/>
              <a:tailEnd/>
            </a:ln>
          </p:spPr>
          <p:txBody>
            <a:bodyPr wrap="none" lIns="73025" tIns="36511" rIns="73025" bIns="36511" anchor="ctr"/>
            <a:lstStyle/>
            <a:p>
              <a:endParaRPr lang="en-US"/>
            </a:p>
          </p:txBody>
        </p:sp>
        <p:sp>
          <p:nvSpPr>
            <p:cNvPr id="8246" name="Text Box 44"/>
            <p:cNvSpPr txBox="1">
              <a:spLocks noChangeArrowheads="1"/>
            </p:cNvSpPr>
            <p:nvPr/>
          </p:nvSpPr>
          <p:spPr bwMode="auto">
            <a:xfrm>
              <a:off x="3132" y="1504"/>
              <a:ext cx="828" cy="173"/>
            </a:xfrm>
            <a:prstGeom prst="rect">
              <a:avLst/>
            </a:prstGeom>
            <a:noFill/>
            <a:ln w="9525" algn="ctr">
              <a:noFill/>
              <a:miter lim="800000"/>
              <a:headEnd/>
              <a:tailEnd/>
            </a:ln>
          </p:spPr>
          <p:txBody>
            <a:bodyPr lIns="82124" tIns="41061" rIns="82124" bIns="41061">
              <a:spAutoFit/>
            </a:bodyPr>
            <a:lstStyle/>
            <a:p>
              <a:pPr defTabSz="814388"/>
              <a:endParaRPr lang="en-GB" sz="1400" b="1" baseline="0">
                <a:solidFill>
                  <a:srgbClr val="FFFFFF"/>
                </a:solidFill>
              </a:endParaRPr>
            </a:p>
          </p:txBody>
        </p:sp>
        <p:grpSp>
          <p:nvGrpSpPr>
            <p:cNvPr id="8247" name="Group 61"/>
            <p:cNvGrpSpPr>
              <a:grpSpLocks/>
            </p:cNvGrpSpPr>
            <p:nvPr/>
          </p:nvGrpSpPr>
          <p:grpSpPr bwMode="auto">
            <a:xfrm>
              <a:off x="3162" y="1876"/>
              <a:ext cx="765" cy="469"/>
              <a:chOff x="3157" y="1861"/>
              <a:chExt cx="765" cy="469"/>
            </a:xfrm>
          </p:grpSpPr>
          <p:pic>
            <p:nvPicPr>
              <p:cNvPr id="8248" name="Picture 42" descr="ASR 1006 Left Angled View Hi-Res image"/>
              <p:cNvPicPr>
                <a:picLocks noChangeAspect="1" noChangeArrowheads="1"/>
              </p:cNvPicPr>
              <p:nvPr/>
            </p:nvPicPr>
            <p:blipFill>
              <a:blip r:embed="rId9"/>
              <a:srcRect/>
              <a:stretch>
                <a:fillRect/>
              </a:stretch>
            </p:blipFill>
            <p:spPr bwMode="auto">
              <a:xfrm>
                <a:off x="3468" y="1863"/>
                <a:ext cx="454" cy="311"/>
              </a:xfrm>
              <a:prstGeom prst="rect">
                <a:avLst/>
              </a:prstGeom>
              <a:noFill/>
              <a:ln w="9525">
                <a:noFill/>
                <a:miter lim="800000"/>
                <a:headEnd/>
                <a:tailEnd/>
              </a:ln>
            </p:spPr>
          </p:pic>
          <p:pic>
            <p:nvPicPr>
              <p:cNvPr id="8249" name="Picture 43" descr="ASR 1004 Angled View Low-Res image"/>
              <p:cNvPicPr>
                <a:picLocks noChangeAspect="1" noChangeArrowheads="1"/>
              </p:cNvPicPr>
              <p:nvPr/>
            </p:nvPicPr>
            <p:blipFill>
              <a:blip r:embed="rId10"/>
              <a:srcRect/>
              <a:stretch>
                <a:fillRect/>
              </a:stretch>
            </p:blipFill>
            <p:spPr bwMode="auto">
              <a:xfrm>
                <a:off x="3297" y="1982"/>
                <a:ext cx="434" cy="348"/>
              </a:xfrm>
              <a:prstGeom prst="rect">
                <a:avLst/>
              </a:prstGeom>
              <a:noFill/>
              <a:ln w="9525">
                <a:noFill/>
                <a:miter lim="800000"/>
                <a:headEnd/>
                <a:tailEnd/>
              </a:ln>
            </p:spPr>
          </p:pic>
          <p:pic>
            <p:nvPicPr>
              <p:cNvPr id="8250" name="Picture 45" descr="ASR 1002 Angled View Low-Res image"/>
              <p:cNvPicPr>
                <a:picLocks noChangeAspect="1" noChangeArrowheads="1"/>
              </p:cNvPicPr>
              <p:nvPr/>
            </p:nvPicPr>
            <p:blipFill>
              <a:blip r:embed="rId5"/>
              <a:srcRect/>
              <a:stretch>
                <a:fillRect/>
              </a:stretch>
            </p:blipFill>
            <p:spPr bwMode="auto">
              <a:xfrm>
                <a:off x="3157" y="1861"/>
                <a:ext cx="357" cy="285"/>
              </a:xfrm>
              <a:prstGeom prst="rect">
                <a:avLst/>
              </a:prstGeom>
              <a:noFill/>
              <a:ln w="9525">
                <a:noFill/>
                <a:miter lim="800000"/>
                <a:headEnd/>
                <a:tailEnd/>
              </a:ln>
            </p:spPr>
          </p:pic>
        </p:grpSp>
      </p:grpSp>
      <p:grpSp>
        <p:nvGrpSpPr>
          <p:cNvPr id="6" name="Group 46"/>
          <p:cNvGrpSpPr>
            <a:grpSpLocks/>
          </p:cNvGrpSpPr>
          <p:nvPr/>
        </p:nvGrpSpPr>
        <p:grpSpPr bwMode="auto">
          <a:xfrm>
            <a:off x="5283200" y="990600"/>
            <a:ext cx="592138" cy="539750"/>
            <a:chOff x="3387" y="888"/>
            <a:chExt cx="371" cy="375"/>
          </a:xfrm>
        </p:grpSpPr>
        <p:grpSp>
          <p:nvGrpSpPr>
            <p:cNvPr id="8239" name="Group 47"/>
            <p:cNvGrpSpPr>
              <a:grpSpLocks/>
            </p:cNvGrpSpPr>
            <p:nvPr/>
          </p:nvGrpSpPr>
          <p:grpSpPr bwMode="auto">
            <a:xfrm>
              <a:off x="3387" y="888"/>
              <a:ext cx="371" cy="375"/>
              <a:chOff x="6102" y="-908"/>
              <a:chExt cx="1252" cy="1264"/>
            </a:xfrm>
          </p:grpSpPr>
          <p:sp>
            <p:nvSpPr>
              <p:cNvPr id="1519664" name="Oval 48"/>
              <p:cNvSpPr>
                <a:spLocks noChangeArrowheads="1"/>
              </p:cNvSpPr>
              <p:nvPr/>
            </p:nvSpPr>
            <p:spPr bwMode="auto">
              <a:xfrm>
                <a:off x="6102" y="-908"/>
                <a:ext cx="1252" cy="1264"/>
              </a:xfrm>
              <a:prstGeom prst="ellipse">
                <a:avLst/>
              </a:prstGeom>
              <a:gradFill rotWithShape="1">
                <a:gsLst>
                  <a:gs pos="0">
                    <a:schemeClr val="folHlink">
                      <a:gamma/>
                      <a:shade val="46275"/>
                      <a:invGamma/>
                    </a:schemeClr>
                  </a:gs>
                  <a:gs pos="100000">
                    <a:schemeClr val="folHlink"/>
                  </a:gs>
                </a:gsLst>
                <a:lin ang="2700000" scaled="1"/>
              </a:gradFill>
              <a:ln w="9525" algn="ctr">
                <a:noFill/>
                <a:round/>
                <a:headEnd/>
                <a:tailEnd/>
              </a:ln>
              <a:effectLst/>
            </p:spPr>
            <p:txBody>
              <a:bodyPr lIns="82124" tIns="41061" rIns="82124" bIns="41061" anchor="ctr">
                <a:spAutoFit/>
              </a:bodyPr>
              <a:lstStyle/>
              <a:p>
                <a:pPr>
                  <a:defRPr/>
                </a:pPr>
                <a:endParaRPr lang="en-US">
                  <a:latin typeface="Arial" charset="0"/>
                </a:endParaRPr>
              </a:p>
            </p:txBody>
          </p:sp>
          <p:grpSp>
            <p:nvGrpSpPr>
              <p:cNvPr id="8242" name="Group 49"/>
              <p:cNvGrpSpPr>
                <a:grpSpLocks/>
              </p:cNvGrpSpPr>
              <p:nvPr/>
            </p:nvGrpSpPr>
            <p:grpSpPr bwMode="auto">
              <a:xfrm>
                <a:off x="6133" y="-900"/>
                <a:ext cx="1190" cy="1232"/>
                <a:chOff x="6141" y="-868"/>
                <a:chExt cx="1174" cy="1184"/>
              </a:xfrm>
            </p:grpSpPr>
            <p:sp>
              <p:nvSpPr>
                <p:cNvPr id="8243" name="Oval 50"/>
                <p:cNvSpPr>
                  <a:spLocks noChangeArrowheads="1"/>
                </p:cNvSpPr>
                <p:nvPr/>
              </p:nvSpPr>
              <p:spPr bwMode="auto">
                <a:xfrm>
                  <a:off x="6141" y="-868"/>
                  <a:ext cx="1174" cy="1184"/>
                </a:xfrm>
                <a:prstGeom prst="ellipse">
                  <a:avLst/>
                </a:prstGeom>
                <a:solidFill>
                  <a:schemeClr val="folHlink">
                    <a:alpha val="74901"/>
                  </a:schemeClr>
                </a:solidFill>
                <a:ln w="9525" algn="ctr">
                  <a:noFill/>
                  <a:round/>
                  <a:headEnd/>
                  <a:tailEnd/>
                </a:ln>
              </p:spPr>
              <p:txBody>
                <a:bodyPr lIns="82124" tIns="41061" rIns="82124" bIns="41061" anchor="ctr">
                  <a:spAutoFit/>
                </a:bodyPr>
                <a:lstStyle/>
                <a:p>
                  <a:endParaRPr lang="en-US"/>
                </a:p>
              </p:txBody>
            </p:sp>
            <p:sp>
              <p:nvSpPr>
                <p:cNvPr id="8244" name="Oval 51"/>
                <p:cNvSpPr>
                  <a:spLocks noChangeArrowheads="1"/>
                </p:cNvSpPr>
                <p:nvPr/>
              </p:nvSpPr>
              <p:spPr bwMode="auto">
                <a:xfrm>
                  <a:off x="6222" y="-840"/>
                  <a:ext cx="1012" cy="888"/>
                </a:xfrm>
                <a:prstGeom prst="ellipse">
                  <a:avLst/>
                </a:prstGeom>
                <a:gradFill rotWithShape="1">
                  <a:gsLst>
                    <a:gs pos="0">
                      <a:schemeClr val="tx1">
                        <a:alpha val="35001"/>
                      </a:schemeClr>
                    </a:gs>
                    <a:gs pos="100000">
                      <a:schemeClr val="bg1">
                        <a:alpha val="0"/>
                      </a:schemeClr>
                    </a:gs>
                  </a:gsLst>
                  <a:lin ang="5400000" scaled="1"/>
                </a:gradFill>
                <a:ln w="9525" algn="ctr">
                  <a:noFill/>
                  <a:round/>
                  <a:headEnd/>
                  <a:tailEnd/>
                </a:ln>
              </p:spPr>
              <p:txBody>
                <a:bodyPr wrap="none" lIns="73025" tIns="36511" rIns="73025" bIns="36511" anchor="ctr"/>
                <a:lstStyle/>
                <a:p>
                  <a:endParaRPr lang="en-US"/>
                </a:p>
              </p:txBody>
            </p:sp>
          </p:grpSp>
        </p:grpSp>
        <p:sp>
          <p:nvSpPr>
            <p:cNvPr id="8240" name="Text Box 52"/>
            <p:cNvSpPr txBox="1">
              <a:spLocks noChangeArrowheads="1"/>
            </p:cNvSpPr>
            <p:nvPr/>
          </p:nvSpPr>
          <p:spPr bwMode="auto">
            <a:xfrm>
              <a:off x="3425" y="972"/>
              <a:ext cx="302" cy="172"/>
            </a:xfrm>
            <a:prstGeom prst="rect">
              <a:avLst/>
            </a:prstGeom>
            <a:noFill/>
            <a:ln w="9525" algn="ctr">
              <a:noFill/>
              <a:miter lim="800000"/>
              <a:headEnd/>
              <a:tailEnd/>
            </a:ln>
          </p:spPr>
          <p:txBody>
            <a:bodyPr lIns="82124" tIns="41061" rIns="82124" bIns="41061">
              <a:spAutoFit/>
            </a:bodyPr>
            <a:lstStyle/>
            <a:p>
              <a:pPr defTabSz="814388"/>
              <a:r>
                <a:rPr lang="en-US" sz="1200" b="1" baseline="0">
                  <a:solidFill>
                    <a:schemeClr val="bg1"/>
                  </a:solidFill>
                </a:rPr>
                <a:t>New</a:t>
              </a:r>
            </a:p>
          </p:txBody>
        </p:sp>
      </p:grpSp>
      <p:sp>
        <p:nvSpPr>
          <p:cNvPr id="1519669" name="Text Box 53"/>
          <p:cNvSpPr txBox="1">
            <a:spLocks noChangeArrowheads="1"/>
          </p:cNvSpPr>
          <p:nvPr/>
        </p:nvSpPr>
        <p:spPr bwMode="auto">
          <a:xfrm>
            <a:off x="4868863" y="1530350"/>
            <a:ext cx="1538287" cy="466725"/>
          </a:xfrm>
          <a:prstGeom prst="rect">
            <a:avLst/>
          </a:prstGeom>
          <a:noFill/>
          <a:ln w="9525" algn="ctr">
            <a:noFill/>
            <a:miter lim="800000"/>
            <a:headEnd/>
            <a:tailEnd/>
          </a:ln>
        </p:spPr>
        <p:txBody>
          <a:bodyPr lIns="82124" tIns="41061" rIns="82124" bIns="41061">
            <a:spAutoFit/>
          </a:bodyPr>
          <a:lstStyle/>
          <a:p>
            <a:pPr defTabSz="814388"/>
            <a:r>
              <a:rPr lang="en-US" sz="1400" b="1" baseline="0">
                <a:solidFill>
                  <a:srgbClr val="FFFFFF"/>
                </a:solidFill>
              </a:rPr>
              <a:t>ASR 1000      with </a:t>
            </a:r>
            <a:r>
              <a:rPr lang="en-US" sz="1400" b="1" baseline="0">
                <a:solidFill>
                  <a:srgbClr val="FFFF00"/>
                </a:solidFill>
              </a:rPr>
              <a:t>ESP-20G</a:t>
            </a:r>
            <a:endParaRPr lang="en-GB" sz="1400" b="1" baseline="0">
              <a:solidFill>
                <a:srgbClr val="FFFF00"/>
              </a:solidFill>
            </a:endParaRPr>
          </a:p>
        </p:txBody>
      </p:sp>
      <p:sp>
        <p:nvSpPr>
          <p:cNvPr id="1519670" name="Text Box 54"/>
          <p:cNvSpPr txBox="1">
            <a:spLocks noChangeArrowheads="1"/>
          </p:cNvSpPr>
          <p:nvPr/>
        </p:nvSpPr>
        <p:spPr bwMode="auto">
          <a:xfrm>
            <a:off x="2627313" y="1084263"/>
            <a:ext cx="2378075" cy="933450"/>
          </a:xfrm>
          <a:prstGeom prst="rect">
            <a:avLst/>
          </a:prstGeom>
          <a:noFill/>
          <a:ln w="9525" algn="ctr">
            <a:noFill/>
            <a:miter lim="800000"/>
            <a:headEnd/>
            <a:tailEnd/>
          </a:ln>
        </p:spPr>
        <p:txBody>
          <a:bodyPr lIns="82124" tIns="41061" rIns="82124" bIns="41061"/>
          <a:lstStyle/>
          <a:p>
            <a:pPr defTabSz="814388">
              <a:spcBef>
                <a:spcPct val="50000"/>
              </a:spcBef>
            </a:pPr>
            <a:r>
              <a:rPr lang="en-US" sz="1400" baseline="0">
                <a:solidFill>
                  <a:srgbClr val="FFFF00"/>
                </a:solidFill>
              </a:rPr>
              <a:t>Secure WAN Aggregation</a:t>
            </a:r>
          </a:p>
          <a:p>
            <a:pPr defTabSz="814388">
              <a:spcBef>
                <a:spcPct val="50000"/>
              </a:spcBef>
            </a:pPr>
            <a:r>
              <a:rPr lang="en-US" sz="1400" baseline="0">
                <a:solidFill>
                  <a:srgbClr val="FFFF00"/>
                </a:solidFill>
              </a:rPr>
              <a:t>Integrated Threat Control</a:t>
            </a:r>
          </a:p>
          <a:p>
            <a:pPr defTabSz="814388">
              <a:spcBef>
                <a:spcPct val="50000"/>
              </a:spcBef>
            </a:pPr>
            <a:r>
              <a:rPr lang="en-US" sz="1400" baseline="0">
                <a:solidFill>
                  <a:srgbClr val="FFFF00"/>
                </a:solidFill>
              </a:rPr>
              <a:t>Application Optimization</a:t>
            </a:r>
            <a:endParaRPr lang="en-GB" sz="1400" baseline="0">
              <a:solidFill>
                <a:srgbClr val="FFFF00"/>
              </a:solidFill>
            </a:endParaRPr>
          </a:p>
        </p:txBody>
      </p:sp>
      <p:grpSp>
        <p:nvGrpSpPr>
          <p:cNvPr id="9" name="Group 56"/>
          <p:cNvGrpSpPr>
            <a:grpSpLocks/>
          </p:cNvGrpSpPr>
          <p:nvPr/>
        </p:nvGrpSpPr>
        <p:grpSpPr bwMode="auto">
          <a:xfrm>
            <a:off x="3594100" y="3451225"/>
            <a:ext cx="1214438" cy="744538"/>
            <a:chOff x="3157" y="1707"/>
            <a:chExt cx="765" cy="469"/>
          </a:xfrm>
        </p:grpSpPr>
        <p:pic>
          <p:nvPicPr>
            <p:cNvPr id="8236" name="Picture 57" descr="ASR 1006 Left Angled View Hi-Res image"/>
            <p:cNvPicPr>
              <a:picLocks noChangeAspect="1" noChangeArrowheads="1"/>
            </p:cNvPicPr>
            <p:nvPr/>
          </p:nvPicPr>
          <p:blipFill>
            <a:blip r:embed="rId9"/>
            <a:srcRect/>
            <a:stretch>
              <a:fillRect/>
            </a:stretch>
          </p:blipFill>
          <p:spPr bwMode="auto">
            <a:xfrm>
              <a:off x="3468" y="1709"/>
              <a:ext cx="454" cy="311"/>
            </a:xfrm>
            <a:prstGeom prst="rect">
              <a:avLst/>
            </a:prstGeom>
            <a:noFill/>
            <a:ln w="9525">
              <a:noFill/>
              <a:miter lim="800000"/>
              <a:headEnd/>
              <a:tailEnd/>
            </a:ln>
          </p:spPr>
        </p:pic>
        <p:pic>
          <p:nvPicPr>
            <p:cNvPr id="8237" name="Picture 58" descr="ASR 1004 Angled View Low-Res image"/>
            <p:cNvPicPr>
              <a:picLocks noChangeAspect="1" noChangeArrowheads="1"/>
            </p:cNvPicPr>
            <p:nvPr/>
          </p:nvPicPr>
          <p:blipFill>
            <a:blip r:embed="rId10"/>
            <a:srcRect/>
            <a:stretch>
              <a:fillRect/>
            </a:stretch>
          </p:blipFill>
          <p:spPr bwMode="auto">
            <a:xfrm>
              <a:off x="3297" y="1828"/>
              <a:ext cx="434" cy="348"/>
            </a:xfrm>
            <a:prstGeom prst="rect">
              <a:avLst/>
            </a:prstGeom>
            <a:noFill/>
            <a:ln w="9525">
              <a:noFill/>
              <a:miter lim="800000"/>
              <a:headEnd/>
              <a:tailEnd/>
            </a:ln>
          </p:spPr>
        </p:pic>
        <p:pic>
          <p:nvPicPr>
            <p:cNvPr id="8238" name="Picture 59" descr="ASR 1002 Angled View Low-Res image"/>
            <p:cNvPicPr>
              <a:picLocks noChangeAspect="1" noChangeArrowheads="1"/>
            </p:cNvPicPr>
            <p:nvPr/>
          </p:nvPicPr>
          <p:blipFill>
            <a:blip r:embed="rId5"/>
            <a:srcRect/>
            <a:stretch>
              <a:fillRect/>
            </a:stretch>
          </p:blipFill>
          <p:spPr bwMode="auto">
            <a:xfrm>
              <a:off x="3157" y="1707"/>
              <a:ext cx="357" cy="285"/>
            </a:xfrm>
            <a:prstGeom prst="rect">
              <a:avLst/>
            </a:prstGeom>
            <a:noFill/>
            <a:ln w="9525">
              <a:noFill/>
              <a:miter lim="800000"/>
              <a:headEnd/>
              <a:tailEnd/>
            </a:ln>
          </p:spPr>
        </p:pic>
      </p:grpSp>
      <p:sp>
        <p:nvSpPr>
          <p:cNvPr id="1519676" name="Text Box 60"/>
          <p:cNvSpPr txBox="1">
            <a:spLocks noChangeArrowheads="1"/>
          </p:cNvSpPr>
          <p:nvPr/>
        </p:nvSpPr>
        <p:spPr bwMode="auto">
          <a:xfrm>
            <a:off x="3392488" y="2667000"/>
            <a:ext cx="1479550" cy="658813"/>
          </a:xfrm>
          <a:prstGeom prst="rect">
            <a:avLst/>
          </a:prstGeom>
          <a:noFill/>
          <a:ln w="9525" algn="ctr">
            <a:noFill/>
            <a:miter lim="800000"/>
            <a:headEnd/>
            <a:tailEnd/>
          </a:ln>
        </p:spPr>
        <p:txBody>
          <a:bodyPr lIns="82124" tIns="41061" rIns="82124" bIns="41061">
            <a:spAutoFit/>
          </a:bodyPr>
          <a:lstStyle/>
          <a:p>
            <a:pPr defTabSz="814388"/>
            <a:r>
              <a:rPr lang="en-US" sz="1400" b="1" baseline="0">
                <a:solidFill>
                  <a:srgbClr val="FFFFFF"/>
                </a:solidFill>
              </a:rPr>
              <a:t>ASR 1000 with  ESP-5G</a:t>
            </a:r>
          </a:p>
          <a:p>
            <a:pPr defTabSz="814388"/>
            <a:r>
              <a:rPr lang="en-US" sz="1400" b="1" baseline="0">
                <a:solidFill>
                  <a:srgbClr val="FFFFFF"/>
                </a:solidFill>
              </a:rPr>
              <a:t>or ESP-10G</a:t>
            </a:r>
            <a:endParaRPr lang="en-GB" sz="1400" b="1" baseline="0">
              <a:solidFill>
                <a:srgbClr val="FFFFFF"/>
              </a:solidFill>
            </a:endParaRPr>
          </a:p>
        </p:txBody>
      </p:sp>
      <p:sp>
        <p:nvSpPr>
          <p:cNvPr id="1519654" name="Text Box 38"/>
          <p:cNvSpPr txBox="1">
            <a:spLocks noChangeArrowheads="1"/>
          </p:cNvSpPr>
          <p:nvPr/>
        </p:nvSpPr>
        <p:spPr bwMode="auto">
          <a:xfrm>
            <a:off x="4953000" y="2428875"/>
            <a:ext cx="1385888" cy="466725"/>
          </a:xfrm>
          <a:prstGeom prst="rect">
            <a:avLst/>
          </a:prstGeom>
          <a:noFill/>
          <a:ln w="9525" algn="ctr">
            <a:noFill/>
            <a:miter lim="800000"/>
            <a:headEnd/>
            <a:tailEnd/>
          </a:ln>
        </p:spPr>
        <p:txBody>
          <a:bodyPr lIns="82124" tIns="41061" rIns="82124" bIns="41061">
            <a:spAutoFit/>
          </a:bodyPr>
          <a:lstStyle/>
          <a:p>
            <a:pPr defTabSz="814388"/>
            <a:r>
              <a:rPr lang="en-US" sz="1400" b="1" baseline="0">
                <a:solidFill>
                  <a:srgbClr val="FFFFFF"/>
                </a:solidFill>
              </a:rPr>
              <a:t>ASR 1000 with ESP-10G</a:t>
            </a:r>
            <a:endParaRPr lang="en-GB" sz="1400" b="1" baseline="0">
              <a:solidFill>
                <a:srgbClr val="FFFFFF"/>
              </a:solidFill>
            </a:endParaRPr>
          </a:p>
        </p:txBody>
      </p:sp>
      <p:grpSp>
        <p:nvGrpSpPr>
          <p:cNvPr id="10" name="Group 66"/>
          <p:cNvGrpSpPr>
            <a:grpSpLocks/>
          </p:cNvGrpSpPr>
          <p:nvPr/>
        </p:nvGrpSpPr>
        <p:grpSpPr bwMode="auto">
          <a:xfrm>
            <a:off x="112713" y="5829300"/>
            <a:ext cx="9031287" cy="574675"/>
            <a:chOff x="118" y="4839"/>
            <a:chExt cx="5544" cy="362"/>
          </a:xfrm>
        </p:grpSpPr>
        <p:sp>
          <p:nvSpPr>
            <p:cNvPr id="1519683" name="AutoShape 67"/>
            <p:cNvSpPr>
              <a:spLocks noChangeArrowheads="1"/>
            </p:cNvSpPr>
            <p:nvPr/>
          </p:nvSpPr>
          <p:spPr bwMode="auto">
            <a:xfrm>
              <a:off x="118" y="4839"/>
              <a:ext cx="5544" cy="362"/>
            </a:xfrm>
            <a:prstGeom prst="roundRect">
              <a:avLst>
                <a:gd name="adj" fmla="val 25412"/>
              </a:avLst>
            </a:prstGeom>
            <a:gradFill rotWithShape="1">
              <a:gsLst>
                <a:gs pos="0">
                  <a:schemeClr val="folHlink"/>
                </a:gs>
                <a:gs pos="100000">
                  <a:schemeClr val="folHlink">
                    <a:gamma/>
                    <a:shade val="63529"/>
                    <a:invGamma/>
                  </a:schemeClr>
                </a:gs>
              </a:gsLst>
              <a:lin ang="2700000" scaled="1"/>
            </a:gradFill>
            <a:ln w="38100" algn="ctr">
              <a:solidFill>
                <a:srgbClr val="F0C566"/>
              </a:solidFill>
              <a:round/>
              <a:headEnd/>
              <a:tailEnd/>
            </a:ln>
            <a:effectLst/>
          </p:spPr>
          <p:txBody>
            <a:bodyPr lIns="82124" tIns="41061" rIns="82124" bIns="41061" anchor="ctr">
              <a:spAutoFit/>
            </a:bodyPr>
            <a:lstStyle/>
            <a:p>
              <a:pPr>
                <a:defRPr/>
              </a:pPr>
              <a:endParaRPr lang="en-US">
                <a:latin typeface="Arial" charset="0"/>
              </a:endParaRPr>
            </a:p>
          </p:txBody>
        </p:sp>
        <p:sp>
          <p:nvSpPr>
            <p:cNvPr id="8235" name="Rectangle 68"/>
            <p:cNvSpPr>
              <a:spLocks noChangeArrowheads="1"/>
            </p:cNvSpPr>
            <p:nvPr/>
          </p:nvSpPr>
          <p:spPr bwMode="auto">
            <a:xfrm>
              <a:off x="384" y="4890"/>
              <a:ext cx="4992" cy="259"/>
            </a:xfrm>
            <a:prstGeom prst="rect">
              <a:avLst/>
            </a:prstGeom>
            <a:noFill/>
            <a:ln w="9525" algn="ctr">
              <a:noFill/>
              <a:miter lim="800000"/>
              <a:headEnd/>
              <a:tailEnd/>
            </a:ln>
          </p:spPr>
          <p:txBody>
            <a:bodyPr lIns="82124" tIns="41061" rIns="82124" bIns="41061" anchor="ctr">
              <a:spAutoFit/>
            </a:bodyPr>
            <a:lstStyle/>
            <a:p>
              <a:pPr defTabSz="814388"/>
              <a:r>
                <a:rPr lang="en-US" sz="2400" baseline="0">
                  <a:cs typeface="Arial" pitchFamily="34" charset="0"/>
                </a:rPr>
                <a:t>ASR 1000 Series: Highest Performance Compact Router</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519654"/>
                                        </p:tgtEl>
                                      </p:cBhvr>
                                    </p:animEffect>
                                    <p:set>
                                      <p:cBhvr>
                                        <p:cTn id="7" dur="1" fill="hold">
                                          <p:stCondLst>
                                            <p:cond delay="499"/>
                                          </p:stCondLst>
                                        </p:cTn>
                                        <p:tgtEl>
                                          <p:spTgt spid="1519654"/>
                                        </p:tgtEl>
                                        <p:attrNameLst>
                                          <p:attrName>style.visibility</p:attrName>
                                        </p:attrNameLst>
                                      </p:cBhvr>
                                      <p:to>
                                        <p:strVal val="hidden"/>
                                      </p:to>
                                    </p:set>
                                  </p:childTnLst>
                                </p:cTn>
                              </p:par>
                              <p:par>
                                <p:cTn id="8" presetID="64" presetClass="path" presetSubtype="0" accel="50000" decel="50000" fill="hold" nodeType="withEffect">
                                  <p:stCondLst>
                                    <p:cond delay="0"/>
                                  </p:stCondLst>
                                  <p:childTnLst>
                                    <p:animMotion origin="layout" path="M 1.11111E-6 0.00833 L 1.11111E-6 -0.13727 " pathEditMode="relative" rAng="0" ptsTypes="AA">
                                      <p:cBhvr>
                                        <p:cTn id="9" dur="2000" fill="hold"/>
                                        <p:tgtEl>
                                          <p:spTgt spid="4"/>
                                        </p:tgtEl>
                                        <p:attrNameLst>
                                          <p:attrName>ppt_x</p:attrName>
                                          <p:attrName>ppt_y</p:attrName>
                                        </p:attrNameLst>
                                      </p:cBhvr>
                                      <p:rCtr x="0" y="-73"/>
                                    </p:animMotion>
                                  </p:childTnLst>
                                </p:cTn>
                              </p:par>
                            </p:childTnLst>
                          </p:cTn>
                        </p:par>
                        <p:par>
                          <p:cTn id="10" fill="hold">
                            <p:stCondLst>
                              <p:cond delay="2000"/>
                            </p:stCondLst>
                            <p:childTnLst>
                              <p:par>
                                <p:cTn id="11" presetID="9" presetClass="exit" presetSubtype="0" fill="hold" grpId="0" nodeType="afterEffect">
                                  <p:stCondLst>
                                    <p:cond delay="0"/>
                                  </p:stCondLst>
                                  <p:childTnLst>
                                    <p:animEffect transition="out" filter="dissolve">
                                      <p:cBhvr>
                                        <p:cTn id="12" dur="500"/>
                                        <p:tgtEl>
                                          <p:spTgt spid="1519649"/>
                                        </p:tgtEl>
                                      </p:cBhvr>
                                    </p:animEffect>
                                    <p:set>
                                      <p:cBhvr>
                                        <p:cTn id="13" dur="1" fill="hold">
                                          <p:stCondLst>
                                            <p:cond delay="499"/>
                                          </p:stCondLst>
                                        </p:cTn>
                                        <p:tgtEl>
                                          <p:spTgt spid="1519649"/>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519646"/>
                                        </p:tgtEl>
                                      </p:cBhvr>
                                    </p:animEffect>
                                    <p:set>
                                      <p:cBhvr>
                                        <p:cTn id="16" dur="1" fill="hold">
                                          <p:stCondLst>
                                            <p:cond delay="499"/>
                                          </p:stCondLst>
                                        </p:cTn>
                                        <p:tgtEl>
                                          <p:spTgt spid="1519646"/>
                                        </p:tgtEl>
                                        <p:attrNameLst>
                                          <p:attrName>style.visibility</p:attrName>
                                        </p:attrNameLst>
                                      </p:cBhvr>
                                      <p:to>
                                        <p:strVal val="hidden"/>
                                      </p:to>
                                    </p:set>
                                  </p:childTnLst>
                                </p:cTn>
                              </p:par>
                            </p:childTnLst>
                          </p:cTn>
                        </p:par>
                        <p:par>
                          <p:cTn id="17" fill="hold">
                            <p:stCondLst>
                              <p:cond delay="2500"/>
                            </p:stCondLst>
                            <p:childTnLst>
                              <p:par>
                                <p:cTn id="18" presetID="4" presetClass="entr" presetSubtype="32"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out)">
                                      <p:cBhvr>
                                        <p:cTn id="20" dur="500"/>
                                        <p:tgtEl>
                                          <p:spTgt spid="9"/>
                                        </p:tgtEl>
                                      </p:cBhvr>
                                    </p:animEffect>
                                  </p:childTnLst>
                                </p:cTn>
                              </p:par>
                            </p:childTnLst>
                          </p:cTn>
                        </p:par>
                        <p:par>
                          <p:cTn id="21" fill="hold">
                            <p:stCondLst>
                              <p:cond delay="3000"/>
                            </p:stCondLst>
                            <p:childTnLst>
                              <p:par>
                                <p:cTn id="22" presetID="4" presetClass="entr" presetSubtype="32" fill="hold" grpId="0" nodeType="afterEffect">
                                  <p:stCondLst>
                                    <p:cond delay="0"/>
                                  </p:stCondLst>
                                  <p:childTnLst>
                                    <p:set>
                                      <p:cBhvr>
                                        <p:cTn id="23" dur="1" fill="hold">
                                          <p:stCondLst>
                                            <p:cond delay="0"/>
                                          </p:stCondLst>
                                        </p:cTn>
                                        <p:tgtEl>
                                          <p:spTgt spid="1519676"/>
                                        </p:tgtEl>
                                        <p:attrNameLst>
                                          <p:attrName>style.visibility</p:attrName>
                                        </p:attrNameLst>
                                      </p:cBhvr>
                                      <p:to>
                                        <p:strVal val="visible"/>
                                      </p:to>
                                    </p:set>
                                    <p:animEffect transition="in" filter="box(out)">
                                      <p:cBhvr>
                                        <p:cTn id="24" dur="500"/>
                                        <p:tgtEl>
                                          <p:spTgt spid="1519676"/>
                                        </p:tgtEl>
                                      </p:cBhvr>
                                    </p:animEffect>
                                  </p:childTnLst>
                                </p:cTn>
                              </p:par>
                            </p:childTnLst>
                          </p:cTn>
                        </p:par>
                        <p:par>
                          <p:cTn id="25" fill="hold">
                            <p:stCondLst>
                              <p:cond delay="3500"/>
                            </p:stCondLst>
                            <p:childTnLst>
                              <p:par>
                                <p:cTn id="26" presetID="4" presetClass="entr" presetSubtype="32" fill="hold" grpId="0" nodeType="afterEffect">
                                  <p:stCondLst>
                                    <p:cond delay="0"/>
                                  </p:stCondLst>
                                  <p:childTnLst>
                                    <p:set>
                                      <p:cBhvr>
                                        <p:cTn id="27" dur="1" fill="hold">
                                          <p:stCondLst>
                                            <p:cond delay="0"/>
                                          </p:stCondLst>
                                        </p:cTn>
                                        <p:tgtEl>
                                          <p:spTgt spid="1519669"/>
                                        </p:tgtEl>
                                        <p:attrNameLst>
                                          <p:attrName>style.visibility</p:attrName>
                                        </p:attrNameLst>
                                      </p:cBhvr>
                                      <p:to>
                                        <p:strVal val="visible"/>
                                      </p:to>
                                    </p:set>
                                    <p:animEffect transition="in" filter="box(out)">
                                      <p:cBhvr>
                                        <p:cTn id="28" dur="500"/>
                                        <p:tgtEl>
                                          <p:spTgt spid="1519669"/>
                                        </p:tgtEl>
                                      </p:cBhvr>
                                    </p:animEffect>
                                  </p:childTnLst>
                                </p:cTn>
                              </p:par>
                              <p:par>
                                <p:cTn id="29" presetID="4" presetClass="entr" presetSubtype="32"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out)">
                                      <p:cBhvr>
                                        <p:cTn id="31" dur="500"/>
                                        <p:tgtEl>
                                          <p:spTgt spid="6"/>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519670"/>
                                        </p:tgtEl>
                                        <p:attrNameLst>
                                          <p:attrName>style.visibility</p:attrName>
                                        </p:attrNameLst>
                                      </p:cBhvr>
                                      <p:to>
                                        <p:strVal val="visible"/>
                                      </p:to>
                                    </p:set>
                                    <p:animEffect transition="in" filter="box(out)">
                                      <p:cBhvr>
                                        <p:cTn id="34" dur="500"/>
                                        <p:tgtEl>
                                          <p:spTgt spid="15196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9649" grpId="0"/>
      <p:bldP spid="1519669" grpId="0"/>
      <p:bldP spid="1519670" grpId="0"/>
      <p:bldP spid="1519676" grpId="0"/>
      <p:bldP spid="15196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0187" name="Picture 27" descr="ASR PR Family Photo  with Full Slot Capacity"/>
          <p:cNvPicPr>
            <a:picLocks noChangeAspect="1" noChangeArrowheads="1"/>
          </p:cNvPicPr>
          <p:nvPr/>
        </p:nvPicPr>
        <p:blipFill>
          <a:blip r:embed="rId2"/>
          <a:srcRect/>
          <a:stretch>
            <a:fillRect/>
          </a:stretch>
        </p:blipFill>
        <p:spPr bwMode="auto">
          <a:xfrm>
            <a:off x="1098550" y="2438400"/>
            <a:ext cx="6691313" cy="1676400"/>
          </a:xfrm>
          <a:prstGeom prst="rect">
            <a:avLst/>
          </a:prstGeom>
          <a:noFill/>
          <a:ln w="9525">
            <a:noFill/>
            <a:miter lim="800000"/>
            <a:headEnd/>
            <a:tailEnd/>
          </a:ln>
        </p:spPr>
      </p:pic>
      <p:sp>
        <p:nvSpPr>
          <p:cNvPr id="1500163" name="Rectangle 3"/>
          <p:cNvSpPr>
            <a:spLocks noChangeArrowheads="1"/>
          </p:cNvSpPr>
          <p:nvPr/>
        </p:nvSpPr>
        <p:spPr bwMode="auto">
          <a:xfrm>
            <a:off x="1588" y="2271713"/>
            <a:ext cx="9144000" cy="1816100"/>
          </a:xfrm>
          <a:prstGeom prst="rect">
            <a:avLst/>
          </a:prstGeom>
          <a:gradFill rotWithShape="1">
            <a:gsLst>
              <a:gs pos="0">
                <a:srgbClr val="000000"/>
              </a:gs>
              <a:gs pos="50000">
                <a:srgbClr val="01658D"/>
              </a:gs>
              <a:gs pos="100000">
                <a:srgbClr val="000000"/>
              </a:gs>
            </a:gsLst>
            <a:lin ang="5400000" scaled="1"/>
          </a:gradFill>
          <a:ln w="9525" algn="ctr">
            <a:noFill/>
            <a:miter lim="800000"/>
            <a:headEnd/>
            <a:tailEnd/>
          </a:ln>
        </p:spPr>
        <p:txBody>
          <a:bodyPr lIns="82124" tIns="41061" rIns="82124" bIns="41061" anchor="ctr">
            <a:spAutoFit/>
          </a:bodyPr>
          <a:lstStyle/>
          <a:p>
            <a:endParaRPr lang="en-US"/>
          </a:p>
        </p:txBody>
      </p:sp>
      <p:sp>
        <p:nvSpPr>
          <p:cNvPr id="1500165" name="Rectangle 5"/>
          <p:cNvSpPr>
            <a:spLocks noChangeArrowheads="1"/>
          </p:cNvSpPr>
          <p:nvPr/>
        </p:nvSpPr>
        <p:spPr bwMode="auto">
          <a:xfrm>
            <a:off x="1588" y="2011363"/>
            <a:ext cx="9144000" cy="4305300"/>
          </a:xfrm>
          <a:prstGeom prst="rect">
            <a:avLst/>
          </a:prstGeom>
          <a:solidFill>
            <a:schemeClr val="bg1"/>
          </a:solidFill>
          <a:ln w="9525" algn="ctr">
            <a:noFill/>
            <a:miter lim="800000"/>
            <a:headEnd/>
            <a:tailEnd/>
          </a:ln>
        </p:spPr>
        <p:txBody>
          <a:bodyPr wrap="none" anchor="ctr"/>
          <a:lstStyle/>
          <a:p>
            <a:endParaRPr lang="en-US"/>
          </a:p>
        </p:txBody>
      </p:sp>
      <p:grpSp>
        <p:nvGrpSpPr>
          <p:cNvPr id="2" name="Group 36"/>
          <p:cNvGrpSpPr>
            <a:grpSpLocks/>
          </p:cNvGrpSpPr>
          <p:nvPr/>
        </p:nvGrpSpPr>
        <p:grpSpPr bwMode="auto">
          <a:xfrm>
            <a:off x="-22225" y="2038350"/>
            <a:ext cx="9167813" cy="4403725"/>
            <a:chOff x="-14" y="1370"/>
            <a:chExt cx="5775" cy="2774"/>
          </a:xfrm>
        </p:grpSpPr>
        <p:grpSp>
          <p:nvGrpSpPr>
            <p:cNvPr id="10265" name="Group 33"/>
            <p:cNvGrpSpPr>
              <a:grpSpLocks/>
            </p:cNvGrpSpPr>
            <p:nvPr/>
          </p:nvGrpSpPr>
          <p:grpSpPr bwMode="auto">
            <a:xfrm>
              <a:off x="-14" y="1370"/>
              <a:ext cx="5775" cy="2774"/>
              <a:chOff x="-14" y="1370"/>
              <a:chExt cx="5775" cy="2774"/>
            </a:xfrm>
          </p:grpSpPr>
          <p:sp>
            <p:nvSpPr>
              <p:cNvPr id="1500167" name="Rectangle 7"/>
              <p:cNvSpPr>
                <a:spLocks noChangeArrowheads="1"/>
              </p:cNvSpPr>
              <p:nvPr/>
            </p:nvSpPr>
            <p:spPr bwMode="auto">
              <a:xfrm rot="10800000">
                <a:off x="-14" y="1370"/>
                <a:ext cx="5775" cy="2774"/>
              </a:xfrm>
              <a:prstGeom prst="rect">
                <a:avLst/>
              </a:prstGeom>
              <a:gradFill rotWithShape="1">
                <a:gsLst>
                  <a:gs pos="0">
                    <a:schemeClr val="accent1">
                      <a:gamma/>
                      <a:shade val="46275"/>
                      <a:invGamma/>
                      <a:alpha val="0"/>
                    </a:schemeClr>
                  </a:gs>
                  <a:gs pos="100000">
                    <a:schemeClr val="accent1">
                      <a:alpha val="67000"/>
                    </a:schemeClr>
                  </a:gs>
                </a:gsLst>
                <a:lin ang="5400000" scaled="1"/>
              </a:gradFill>
              <a:ln w="9525" algn="ctr">
                <a:noFill/>
                <a:miter lim="800000"/>
                <a:headEnd/>
                <a:tailEnd/>
              </a:ln>
              <a:effectLst/>
            </p:spPr>
            <p:txBody>
              <a:bodyPr lIns="82124" tIns="41061" rIns="82124" bIns="41061" anchor="ctr">
                <a:spAutoFit/>
              </a:bodyPr>
              <a:lstStyle/>
              <a:p>
                <a:pPr>
                  <a:defRPr/>
                </a:pPr>
                <a:endParaRPr lang="en-US">
                  <a:latin typeface="Arial" charset="0"/>
                </a:endParaRPr>
              </a:p>
            </p:txBody>
          </p:sp>
          <p:sp>
            <p:nvSpPr>
              <p:cNvPr id="10273" name="Rectangle 8"/>
              <p:cNvSpPr>
                <a:spLocks noChangeArrowheads="1"/>
              </p:cNvSpPr>
              <p:nvPr/>
            </p:nvSpPr>
            <p:spPr bwMode="auto">
              <a:xfrm rot="10800000">
                <a:off x="-14" y="1370"/>
                <a:ext cx="5775" cy="103"/>
              </a:xfrm>
              <a:prstGeom prst="rect">
                <a:avLst/>
              </a:prstGeom>
              <a:gradFill rotWithShape="1">
                <a:gsLst>
                  <a:gs pos="0">
                    <a:srgbClr val="424245"/>
                  </a:gs>
                  <a:gs pos="100000">
                    <a:srgbClr val="8E8E95"/>
                  </a:gs>
                </a:gsLst>
                <a:lin ang="5400000" scaled="1"/>
              </a:gradFill>
              <a:ln w="9525" algn="ctr">
                <a:solidFill>
                  <a:schemeClr val="bg1"/>
                </a:solidFill>
                <a:miter lim="800000"/>
                <a:headEnd/>
                <a:tailEnd/>
              </a:ln>
            </p:spPr>
            <p:txBody>
              <a:bodyPr wrap="none" lIns="73025" tIns="36511" rIns="73025" bIns="36511" anchor="ctr"/>
              <a:lstStyle/>
              <a:p>
                <a:endParaRPr lang="en-US"/>
              </a:p>
            </p:txBody>
          </p:sp>
        </p:grpSp>
        <p:grpSp>
          <p:nvGrpSpPr>
            <p:cNvPr id="10266" name="Group 9"/>
            <p:cNvGrpSpPr>
              <a:grpSpLocks/>
            </p:cNvGrpSpPr>
            <p:nvPr/>
          </p:nvGrpSpPr>
          <p:grpSpPr bwMode="auto">
            <a:xfrm>
              <a:off x="1102" y="1684"/>
              <a:ext cx="2258" cy="2460"/>
              <a:chOff x="1159" y="1641"/>
              <a:chExt cx="2201" cy="2446"/>
            </a:xfrm>
          </p:grpSpPr>
          <p:sp>
            <p:nvSpPr>
              <p:cNvPr id="10270" name="AutoShape 10"/>
              <p:cNvSpPr>
                <a:spLocks noChangeArrowheads="1"/>
              </p:cNvSpPr>
              <p:nvPr/>
            </p:nvSpPr>
            <p:spPr bwMode="auto">
              <a:xfrm>
                <a:off x="1159" y="1641"/>
                <a:ext cx="2201" cy="2446"/>
              </a:xfrm>
              <a:prstGeom prst="roundRect">
                <a:avLst>
                  <a:gd name="adj" fmla="val 7593"/>
                </a:avLst>
              </a:prstGeom>
              <a:solidFill>
                <a:srgbClr val="000000">
                  <a:alpha val="39999"/>
                </a:srgbClr>
              </a:solidFill>
              <a:ln w="9525" algn="ctr">
                <a:noFill/>
                <a:round/>
                <a:headEnd/>
                <a:tailEnd/>
              </a:ln>
            </p:spPr>
            <p:txBody>
              <a:bodyPr lIns="82124" tIns="41061" rIns="82124" bIns="41061" anchor="ctr">
                <a:spAutoFit/>
              </a:bodyPr>
              <a:lstStyle/>
              <a:p>
                <a:endParaRPr lang="en-US"/>
              </a:p>
            </p:txBody>
          </p:sp>
          <p:sp>
            <p:nvSpPr>
              <p:cNvPr id="10271" name="AutoShape 11"/>
              <p:cNvSpPr>
                <a:spLocks noChangeArrowheads="1"/>
              </p:cNvSpPr>
              <p:nvPr/>
            </p:nvSpPr>
            <p:spPr bwMode="auto">
              <a:xfrm>
                <a:off x="1159" y="1641"/>
                <a:ext cx="2201" cy="992"/>
              </a:xfrm>
              <a:prstGeom prst="roundRect">
                <a:avLst>
                  <a:gd name="adj" fmla="val 16736"/>
                </a:avLst>
              </a:prstGeom>
              <a:gradFill rotWithShape="1">
                <a:gsLst>
                  <a:gs pos="0">
                    <a:srgbClr val="5F5F5F">
                      <a:alpha val="43999"/>
                    </a:srgbClr>
                  </a:gs>
                  <a:gs pos="100000">
                    <a:srgbClr val="FFFFFF">
                      <a:alpha val="0"/>
                    </a:srgbClr>
                  </a:gs>
                </a:gsLst>
                <a:lin ang="5400000" scaled="1"/>
              </a:gradFill>
              <a:ln w="9525" algn="ctr">
                <a:noFill/>
                <a:round/>
                <a:headEnd/>
                <a:tailEnd/>
              </a:ln>
            </p:spPr>
            <p:txBody>
              <a:bodyPr lIns="82124" tIns="41061" rIns="82124" bIns="41061" anchor="ctr">
                <a:spAutoFit/>
              </a:bodyPr>
              <a:lstStyle/>
              <a:p>
                <a:endParaRPr lang="en-US"/>
              </a:p>
            </p:txBody>
          </p:sp>
        </p:grpSp>
        <p:grpSp>
          <p:nvGrpSpPr>
            <p:cNvPr id="10267" name="Group 12"/>
            <p:cNvGrpSpPr>
              <a:grpSpLocks/>
            </p:cNvGrpSpPr>
            <p:nvPr/>
          </p:nvGrpSpPr>
          <p:grpSpPr bwMode="auto">
            <a:xfrm>
              <a:off x="3485" y="1684"/>
              <a:ext cx="2275" cy="2460"/>
              <a:chOff x="3404" y="1641"/>
              <a:chExt cx="2202" cy="2446"/>
            </a:xfrm>
          </p:grpSpPr>
          <p:sp>
            <p:nvSpPr>
              <p:cNvPr id="10268" name="AutoShape 13"/>
              <p:cNvSpPr>
                <a:spLocks noChangeArrowheads="1"/>
              </p:cNvSpPr>
              <p:nvPr/>
            </p:nvSpPr>
            <p:spPr bwMode="auto">
              <a:xfrm>
                <a:off x="3404" y="1641"/>
                <a:ext cx="2201" cy="2446"/>
              </a:xfrm>
              <a:prstGeom prst="roundRect">
                <a:avLst>
                  <a:gd name="adj" fmla="val 7593"/>
                </a:avLst>
              </a:prstGeom>
              <a:solidFill>
                <a:srgbClr val="000000">
                  <a:alpha val="39999"/>
                </a:srgbClr>
              </a:solidFill>
              <a:ln w="9525" algn="ctr">
                <a:noFill/>
                <a:round/>
                <a:headEnd/>
                <a:tailEnd/>
              </a:ln>
            </p:spPr>
            <p:txBody>
              <a:bodyPr lIns="82124" tIns="41061" rIns="82124" bIns="41061" anchor="ctr">
                <a:spAutoFit/>
              </a:bodyPr>
              <a:lstStyle/>
              <a:p>
                <a:endParaRPr lang="en-US"/>
              </a:p>
            </p:txBody>
          </p:sp>
          <p:sp>
            <p:nvSpPr>
              <p:cNvPr id="10269" name="AutoShape 14"/>
              <p:cNvSpPr>
                <a:spLocks noChangeArrowheads="1"/>
              </p:cNvSpPr>
              <p:nvPr/>
            </p:nvSpPr>
            <p:spPr bwMode="auto">
              <a:xfrm>
                <a:off x="3405" y="1641"/>
                <a:ext cx="2201" cy="992"/>
              </a:xfrm>
              <a:prstGeom prst="roundRect">
                <a:avLst>
                  <a:gd name="adj" fmla="val 16231"/>
                </a:avLst>
              </a:prstGeom>
              <a:gradFill rotWithShape="1">
                <a:gsLst>
                  <a:gs pos="0">
                    <a:srgbClr val="5F5F5F">
                      <a:alpha val="43999"/>
                    </a:srgbClr>
                  </a:gs>
                  <a:gs pos="100000">
                    <a:srgbClr val="FFFFFF">
                      <a:alpha val="0"/>
                    </a:srgbClr>
                  </a:gs>
                </a:gsLst>
                <a:lin ang="5400000" scaled="1"/>
              </a:gradFill>
              <a:ln w="9525" algn="ctr">
                <a:noFill/>
                <a:round/>
                <a:headEnd/>
                <a:tailEnd/>
              </a:ln>
            </p:spPr>
            <p:txBody>
              <a:bodyPr lIns="82124" tIns="41061" rIns="82124" bIns="41061" anchor="ctr">
                <a:spAutoFit/>
              </a:bodyPr>
              <a:lstStyle/>
              <a:p>
                <a:endParaRPr lang="en-US"/>
              </a:p>
            </p:txBody>
          </p:sp>
        </p:grpSp>
      </p:grpSp>
      <p:sp>
        <p:nvSpPr>
          <p:cNvPr id="1500175" name="Rectangle 15"/>
          <p:cNvSpPr>
            <a:spLocks noChangeArrowheads="1"/>
          </p:cNvSpPr>
          <p:nvPr/>
        </p:nvSpPr>
        <p:spPr bwMode="auto">
          <a:xfrm>
            <a:off x="6502400" y="2211388"/>
            <a:ext cx="1009650" cy="325437"/>
          </a:xfrm>
          <a:prstGeom prst="rect">
            <a:avLst/>
          </a:prstGeom>
          <a:noFill/>
          <a:ln w="9525" algn="ctr">
            <a:noFill/>
            <a:miter lim="800000"/>
            <a:headEnd/>
            <a:tailEnd/>
          </a:ln>
        </p:spPr>
        <p:txBody>
          <a:bodyPr wrap="none">
            <a:spAutoFit/>
          </a:bodyPr>
          <a:lstStyle/>
          <a:p>
            <a:pPr defTabSz="814388">
              <a:lnSpc>
                <a:spcPct val="85000"/>
              </a:lnSpc>
              <a:spcBef>
                <a:spcPct val="95000"/>
              </a:spcBef>
              <a:buClr>
                <a:schemeClr val="tx1"/>
              </a:buClr>
              <a:buSzPct val="80000"/>
              <a:buFont typeface="Wingdings" pitchFamily="2" charset="2"/>
              <a:buNone/>
            </a:pPr>
            <a:r>
              <a:rPr lang="en-US" sz="1800" baseline="0"/>
              <a:t>Benefits</a:t>
            </a:r>
          </a:p>
        </p:txBody>
      </p:sp>
      <p:sp>
        <p:nvSpPr>
          <p:cNvPr id="1500176" name="Rectangle 16"/>
          <p:cNvSpPr>
            <a:spLocks noChangeArrowheads="1"/>
          </p:cNvSpPr>
          <p:nvPr/>
        </p:nvSpPr>
        <p:spPr bwMode="auto">
          <a:xfrm>
            <a:off x="2352675" y="2211388"/>
            <a:ext cx="2546350" cy="325437"/>
          </a:xfrm>
          <a:prstGeom prst="rect">
            <a:avLst/>
          </a:prstGeom>
          <a:noFill/>
          <a:ln w="9525" algn="ctr">
            <a:noFill/>
            <a:miter lim="800000"/>
            <a:headEnd/>
            <a:tailEnd/>
          </a:ln>
        </p:spPr>
        <p:txBody>
          <a:bodyPr wrap="none">
            <a:spAutoFit/>
          </a:bodyPr>
          <a:lstStyle/>
          <a:p>
            <a:pPr defTabSz="814388">
              <a:lnSpc>
                <a:spcPct val="85000"/>
              </a:lnSpc>
              <a:spcBef>
                <a:spcPct val="95000"/>
              </a:spcBef>
              <a:buClr>
                <a:schemeClr val="tx1"/>
              </a:buClr>
              <a:buSzPct val="80000"/>
              <a:buFont typeface="Wingdings" pitchFamily="2" charset="2"/>
              <a:buNone/>
            </a:pPr>
            <a:r>
              <a:rPr lang="en-US" sz="1800" baseline="0">
                <a:solidFill>
                  <a:schemeClr val="folHlink"/>
                </a:solidFill>
              </a:rPr>
              <a:t>ASR 1000 w/ ESP-20G</a:t>
            </a:r>
          </a:p>
        </p:txBody>
      </p:sp>
      <p:sp>
        <p:nvSpPr>
          <p:cNvPr id="10248" name="Rectangle 17"/>
          <p:cNvSpPr>
            <a:spLocks noGrp="1" noChangeArrowheads="1"/>
          </p:cNvSpPr>
          <p:nvPr>
            <p:ph type="title"/>
          </p:nvPr>
        </p:nvSpPr>
        <p:spPr>
          <a:xfrm>
            <a:off x="236538" y="254000"/>
            <a:ext cx="8858250" cy="838200"/>
          </a:xfrm>
        </p:spPr>
        <p:txBody>
          <a:bodyPr/>
          <a:lstStyle/>
          <a:p>
            <a:pPr eaLnBrk="1" hangingPunct="1"/>
            <a:r>
              <a:rPr lang="en-US" sz="2600" smtClean="0"/>
              <a:t>Introducing Embedded Services Processor ESP-20G</a:t>
            </a:r>
            <a:r>
              <a:rPr lang="en-US" sz="2600" b="0" smtClean="0"/>
              <a:t/>
            </a:r>
            <a:br>
              <a:rPr lang="en-US" sz="2600" b="0" smtClean="0"/>
            </a:br>
            <a:r>
              <a:rPr lang="en-US" sz="2400" b="0" smtClean="0">
                <a:solidFill>
                  <a:schemeClr val="folHlink"/>
                </a:solidFill>
              </a:rPr>
              <a:t>Industry’s Fastest Secure WAN Router</a:t>
            </a:r>
          </a:p>
        </p:txBody>
      </p:sp>
      <p:sp>
        <p:nvSpPr>
          <p:cNvPr id="1500178" name="Rectangle 18"/>
          <p:cNvSpPr>
            <a:spLocks noChangeArrowheads="1"/>
          </p:cNvSpPr>
          <p:nvPr/>
        </p:nvSpPr>
        <p:spPr bwMode="auto">
          <a:xfrm>
            <a:off x="5567363" y="5591175"/>
            <a:ext cx="3584575" cy="896938"/>
          </a:xfrm>
          <a:prstGeom prst="rect">
            <a:avLst/>
          </a:prstGeom>
          <a:noFill/>
          <a:ln w="9525" algn="ctr">
            <a:noFill/>
            <a:miter lim="800000"/>
            <a:headEnd/>
            <a:tailEnd/>
          </a:ln>
        </p:spPr>
        <p:txBody>
          <a:bodyPr/>
          <a:lstStyle/>
          <a:p>
            <a:pPr marL="114300" indent="-114300" algn="l" defTabSz="814388">
              <a:spcBef>
                <a:spcPct val="20000"/>
              </a:spcBef>
              <a:spcAft>
                <a:spcPct val="20000"/>
              </a:spcAft>
              <a:buClr>
                <a:schemeClr val="tx1"/>
              </a:buClr>
              <a:buSzPct val="80000"/>
              <a:buFont typeface="Wingdings" pitchFamily="2" charset="2"/>
              <a:buChar char="§"/>
            </a:pPr>
            <a:r>
              <a:rPr lang="en-US" sz="1600" baseline="0">
                <a:ea typeface="ＭＳ Ｐゴシック" charset="-128"/>
              </a:rPr>
              <a:t>Simplified Network Management</a:t>
            </a:r>
          </a:p>
          <a:p>
            <a:pPr marL="114300" indent="-114300" algn="l" defTabSz="814388">
              <a:spcBef>
                <a:spcPct val="20000"/>
              </a:spcBef>
              <a:spcAft>
                <a:spcPct val="20000"/>
              </a:spcAft>
              <a:buClr>
                <a:schemeClr val="tx1"/>
              </a:buClr>
              <a:buSzPct val="80000"/>
              <a:buFont typeface="Wingdings" pitchFamily="2" charset="2"/>
              <a:buChar char="§"/>
            </a:pPr>
            <a:r>
              <a:rPr lang="en-US" sz="1600" baseline="0">
                <a:ea typeface="ＭＳ Ｐゴシック" charset="-128"/>
              </a:rPr>
              <a:t>Lower TCO, OpEx Savings</a:t>
            </a:r>
          </a:p>
          <a:p>
            <a:pPr marL="114300" indent="-114300" algn="l" defTabSz="814388">
              <a:spcBef>
                <a:spcPct val="20000"/>
              </a:spcBef>
              <a:spcAft>
                <a:spcPct val="20000"/>
              </a:spcAft>
              <a:buClr>
                <a:schemeClr val="tx1"/>
              </a:buClr>
              <a:buSzPct val="80000"/>
              <a:buFont typeface="Wingdings" pitchFamily="2" charset="2"/>
              <a:buChar char="§"/>
            </a:pPr>
            <a:r>
              <a:rPr lang="en-US" sz="1600" baseline="0">
                <a:ea typeface="ＭＳ Ｐゴシック" charset="-128"/>
              </a:rPr>
              <a:t>Architectural Flexibility</a:t>
            </a:r>
          </a:p>
        </p:txBody>
      </p:sp>
      <p:sp>
        <p:nvSpPr>
          <p:cNvPr id="1500179" name="Rectangle 19"/>
          <p:cNvSpPr>
            <a:spLocks noChangeArrowheads="1"/>
          </p:cNvSpPr>
          <p:nvPr/>
        </p:nvSpPr>
        <p:spPr bwMode="auto">
          <a:xfrm>
            <a:off x="5532438" y="3984625"/>
            <a:ext cx="3562350" cy="1606550"/>
          </a:xfrm>
          <a:prstGeom prst="rect">
            <a:avLst/>
          </a:prstGeom>
          <a:noFill/>
          <a:ln w="9525" algn="ctr">
            <a:noFill/>
            <a:miter lim="800000"/>
            <a:headEnd/>
            <a:tailEnd/>
          </a:ln>
        </p:spPr>
        <p:txBody>
          <a:bodyPr/>
          <a:lstStyle/>
          <a:p>
            <a:pPr marL="114300" indent="-114300" algn="l" defTabSz="814388">
              <a:spcBef>
                <a:spcPct val="20000"/>
              </a:spcBef>
              <a:spcAft>
                <a:spcPct val="20000"/>
              </a:spcAft>
              <a:buClr>
                <a:schemeClr val="tx1"/>
              </a:buClr>
              <a:buSzPct val="80000"/>
              <a:buFont typeface="Wingdings" pitchFamily="2" charset="2"/>
              <a:buChar char="§"/>
            </a:pPr>
            <a:r>
              <a:rPr lang="en-US" sz="1600" baseline="0">
                <a:ea typeface="ＭＳ Ｐゴシック" charset="-128"/>
              </a:rPr>
              <a:t>Integrated Threat Control</a:t>
            </a:r>
          </a:p>
          <a:p>
            <a:pPr marL="114300" indent="-114300" algn="l" defTabSz="814388">
              <a:spcBef>
                <a:spcPct val="20000"/>
              </a:spcBef>
              <a:spcAft>
                <a:spcPct val="20000"/>
              </a:spcAft>
              <a:buClr>
                <a:schemeClr val="tx1"/>
              </a:buClr>
              <a:buSzPct val="80000"/>
              <a:buFont typeface="Wingdings" pitchFamily="2" charset="2"/>
              <a:buChar char="§"/>
            </a:pPr>
            <a:r>
              <a:rPr lang="en-US" sz="1600" baseline="0">
                <a:ea typeface="ＭＳ Ｐゴシック" charset="-128"/>
              </a:rPr>
              <a:t>Prioritize applications</a:t>
            </a:r>
          </a:p>
          <a:p>
            <a:pPr marL="114300" indent="-114300" algn="l" defTabSz="814388">
              <a:spcBef>
                <a:spcPct val="20000"/>
              </a:spcBef>
              <a:spcAft>
                <a:spcPct val="20000"/>
              </a:spcAft>
              <a:buClr>
                <a:schemeClr val="tx1"/>
              </a:buClr>
              <a:buSzPct val="80000"/>
              <a:buFont typeface="Wingdings" pitchFamily="2" charset="2"/>
              <a:buChar char="§"/>
            </a:pPr>
            <a:r>
              <a:rPr lang="en-US" sz="1600" baseline="0">
                <a:ea typeface="ＭＳ Ｐゴシック" charset="-128"/>
              </a:rPr>
              <a:t>Branch Service Performance</a:t>
            </a:r>
          </a:p>
          <a:p>
            <a:pPr marL="114300" indent="-114300" algn="l" defTabSz="814388">
              <a:spcBef>
                <a:spcPct val="20000"/>
              </a:spcBef>
              <a:spcAft>
                <a:spcPct val="20000"/>
              </a:spcAft>
              <a:buClr>
                <a:schemeClr val="tx1"/>
              </a:buClr>
              <a:buSzPct val="80000"/>
              <a:buFont typeface="Wingdings" pitchFamily="2" charset="2"/>
              <a:buChar char="§"/>
            </a:pPr>
            <a:endParaRPr lang="en-US" sz="1600" baseline="0">
              <a:ea typeface="ＭＳ Ｐゴシック" charset="-128"/>
            </a:endParaRPr>
          </a:p>
        </p:txBody>
      </p:sp>
      <p:sp>
        <p:nvSpPr>
          <p:cNvPr id="1500180" name="Rectangle 20"/>
          <p:cNvSpPr>
            <a:spLocks noChangeArrowheads="1"/>
          </p:cNvSpPr>
          <p:nvPr/>
        </p:nvSpPr>
        <p:spPr bwMode="auto">
          <a:xfrm>
            <a:off x="5540375" y="2697163"/>
            <a:ext cx="3605213" cy="950912"/>
          </a:xfrm>
          <a:prstGeom prst="rect">
            <a:avLst/>
          </a:prstGeom>
          <a:noFill/>
          <a:ln w="9525" algn="ctr">
            <a:noFill/>
            <a:miter lim="800000"/>
            <a:headEnd/>
            <a:tailEnd/>
          </a:ln>
        </p:spPr>
        <p:txBody>
          <a:bodyPr>
            <a:spAutoFit/>
          </a:bodyPr>
          <a:lstStyle/>
          <a:p>
            <a:pPr marL="114300" indent="-114300" algn="l" defTabSz="814388">
              <a:spcBef>
                <a:spcPct val="20000"/>
              </a:spcBef>
              <a:spcAft>
                <a:spcPct val="20000"/>
              </a:spcAft>
              <a:buClr>
                <a:schemeClr val="tx1"/>
              </a:buClr>
              <a:buSzPct val="80000"/>
              <a:buFont typeface="Wingdings" pitchFamily="2" charset="2"/>
              <a:buChar char="§"/>
            </a:pPr>
            <a:r>
              <a:rPr lang="en-US" sz="1600" baseline="0">
                <a:ea typeface="ＭＳ Ｐゴシック" charset="-128"/>
              </a:rPr>
              <a:t>Collaborative services over WAN</a:t>
            </a:r>
          </a:p>
          <a:p>
            <a:pPr marL="114300" indent="-114300" algn="l" defTabSz="814388">
              <a:spcBef>
                <a:spcPct val="20000"/>
              </a:spcBef>
              <a:spcAft>
                <a:spcPct val="20000"/>
              </a:spcAft>
              <a:buClr>
                <a:schemeClr val="tx1"/>
              </a:buClr>
              <a:buSzPct val="80000"/>
              <a:buFont typeface="Wingdings" pitchFamily="2" charset="2"/>
              <a:buChar char="§"/>
            </a:pPr>
            <a:r>
              <a:rPr lang="en-US" sz="1600" baseline="0">
                <a:ea typeface="ＭＳ Ｐゴシック" charset="-128"/>
              </a:rPr>
              <a:t>Video ready WAN</a:t>
            </a:r>
          </a:p>
          <a:p>
            <a:pPr marL="114300" indent="-114300" algn="l" defTabSz="814388">
              <a:spcBef>
                <a:spcPct val="20000"/>
              </a:spcBef>
              <a:spcAft>
                <a:spcPct val="20000"/>
              </a:spcAft>
              <a:buClr>
                <a:schemeClr val="tx1"/>
              </a:buClr>
              <a:buSzPct val="80000"/>
              <a:buFont typeface="Wingdings" pitchFamily="2" charset="2"/>
              <a:buChar char="§"/>
            </a:pPr>
            <a:r>
              <a:rPr lang="en-US" sz="1600" baseline="0">
                <a:ea typeface="ＭＳ Ｐゴシック" charset="-128"/>
              </a:rPr>
              <a:t>Compliance Requirements</a:t>
            </a:r>
          </a:p>
        </p:txBody>
      </p:sp>
      <p:sp>
        <p:nvSpPr>
          <p:cNvPr id="1500181" name="Rectangle 21"/>
          <p:cNvSpPr>
            <a:spLocks noChangeArrowheads="1"/>
          </p:cNvSpPr>
          <p:nvPr/>
        </p:nvSpPr>
        <p:spPr bwMode="auto">
          <a:xfrm>
            <a:off x="1844675" y="2695575"/>
            <a:ext cx="3221038" cy="896938"/>
          </a:xfrm>
          <a:prstGeom prst="rect">
            <a:avLst/>
          </a:prstGeom>
          <a:noFill/>
          <a:ln w="9525" algn="ctr">
            <a:noFill/>
            <a:miter lim="800000"/>
            <a:headEnd/>
            <a:tailEnd/>
          </a:ln>
        </p:spPr>
        <p:txBody>
          <a:bodyPr/>
          <a:lstStyle/>
          <a:p>
            <a:pPr marL="114300" indent="-114300" algn="l" defTabSz="814388">
              <a:spcBef>
                <a:spcPct val="20000"/>
              </a:spcBef>
              <a:spcAft>
                <a:spcPct val="20000"/>
              </a:spcAft>
              <a:buClr>
                <a:schemeClr val="tx1"/>
              </a:buClr>
              <a:buSzPct val="80000"/>
              <a:buFont typeface="Wingdings" pitchFamily="2" charset="2"/>
              <a:buChar char="§"/>
            </a:pPr>
            <a:r>
              <a:rPr lang="en-US" sz="1600" baseline="0">
                <a:solidFill>
                  <a:schemeClr val="folHlink"/>
                </a:solidFill>
                <a:ea typeface="ＭＳ Ｐゴシック" charset="-128"/>
              </a:rPr>
              <a:t>20Gbs Bandwidth, 16Mpps</a:t>
            </a:r>
          </a:p>
          <a:p>
            <a:pPr marL="114300" indent="-114300" algn="l" defTabSz="814388">
              <a:spcBef>
                <a:spcPct val="20000"/>
              </a:spcBef>
              <a:spcAft>
                <a:spcPct val="20000"/>
              </a:spcAft>
              <a:buClr>
                <a:schemeClr val="tx1"/>
              </a:buClr>
              <a:buSzPct val="80000"/>
              <a:buFont typeface="Wingdings" pitchFamily="2" charset="2"/>
              <a:buChar char="§"/>
            </a:pPr>
            <a:r>
              <a:rPr lang="en-US" sz="1600" baseline="0">
                <a:solidFill>
                  <a:schemeClr val="folHlink"/>
                </a:solidFill>
                <a:ea typeface="ＭＳ Ｐゴシック" charset="-128"/>
              </a:rPr>
              <a:t>Wire-speed Multicast, QoS </a:t>
            </a:r>
          </a:p>
          <a:p>
            <a:pPr marL="114300" indent="-114300" algn="l" defTabSz="814388">
              <a:spcBef>
                <a:spcPct val="20000"/>
              </a:spcBef>
              <a:spcAft>
                <a:spcPct val="20000"/>
              </a:spcAft>
              <a:buClr>
                <a:schemeClr val="tx1"/>
              </a:buClr>
              <a:buSzPct val="80000"/>
              <a:buFont typeface="Wingdings" pitchFamily="2" charset="2"/>
              <a:buChar char="§"/>
            </a:pPr>
            <a:r>
              <a:rPr lang="en-US" sz="1600" baseline="0">
                <a:solidFill>
                  <a:schemeClr val="folHlink"/>
                </a:solidFill>
                <a:ea typeface="ＭＳ Ｐゴシック" charset="-128"/>
              </a:rPr>
              <a:t>Netflow Event Logging</a:t>
            </a:r>
          </a:p>
        </p:txBody>
      </p:sp>
      <p:sp>
        <p:nvSpPr>
          <p:cNvPr id="1500182" name="AutoShape 6"/>
          <p:cNvSpPr>
            <a:spLocks noChangeArrowheads="1"/>
          </p:cNvSpPr>
          <p:nvPr/>
        </p:nvSpPr>
        <p:spPr bwMode="auto">
          <a:xfrm>
            <a:off x="320675" y="4346575"/>
            <a:ext cx="1217613" cy="374650"/>
          </a:xfrm>
          <a:prstGeom prst="rect">
            <a:avLst/>
          </a:prstGeom>
          <a:noFill/>
          <a:ln w="9525" algn="ctr">
            <a:noFill/>
            <a:round/>
            <a:headEnd/>
            <a:tailEnd/>
          </a:ln>
        </p:spPr>
        <p:txBody>
          <a:bodyPr wrap="none" lIns="73025" tIns="36511" rIns="73025" bIns="36511" anchor="ctr">
            <a:spAutoFit/>
          </a:bodyPr>
          <a:lstStyle/>
          <a:p>
            <a:pPr algn="r"/>
            <a:r>
              <a:rPr lang="en-US" sz="2200" baseline="0">
                <a:solidFill>
                  <a:srgbClr val="FFFFFF"/>
                </a:solidFill>
              </a:rPr>
              <a:t>Services</a:t>
            </a:r>
          </a:p>
        </p:txBody>
      </p:sp>
      <p:sp>
        <p:nvSpPr>
          <p:cNvPr id="1500183" name="AutoShape 6"/>
          <p:cNvSpPr>
            <a:spLocks noChangeArrowheads="1"/>
          </p:cNvSpPr>
          <p:nvPr/>
        </p:nvSpPr>
        <p:spPr bwMode="auto">
          <a:xfrm>
            <a:off x="1588" y="3087688"/>
            <a:ext cx="1747837" cy="374650"/>
          </a:xfrm>
          <a:prstGeom prst="rect">
            <a:avLst/>
          </a:prstGeom>
          <a:noFill/>
          <a:ln w="9525" algn="ctr">
            <a:noFill/>
            <a:round/>
            <a:headEnd/>
            <a:tailEnd/>
          </a:ln>
        </p:spPr>
        <p:txBody>
          <a:bodyPr wrap="none" lIns="73025" tIns="36511" rIns="73025" bIns="36511" anchor="ctr">
            <a:spAutoFit/>
          </a:bodyPr>
          <a:lstStyle/>
          <a:p>
            <a:pPr algn="r"/>
            <a:r>
              <a:rPr lang="en-US" sz="2200" baseline="0">
                <a:solidFill>
                  <a:srgbClr val="FFFFFF"/>
                </a:solidFill>
                <a:ea typeface="ＭＳ Ｐゴシック" charset="-128"/>
              </a:rPr>
              <a:t>Performance</a:t>
            </a:r>
          </a:p>
        </p:txBody>
      </p:sp>
      <p:sp>
        <p:nvSpPr>
          <p:cNvPr id="1500184" name="AutoShape 6"/>
          <p:cNvSpPr>
            <a:spLocks noChangeArrowheads="1"/>
          </p:cNvSpPr>
          <p:nvPr/>
        </p:nvSpPr>
        <p:spPr bwMode="auto">
          <a:xfrm>
            <a:off x="285750" y="5710238"/>
            <a:ext cx="1341438" cy="374650"/>
          </a:xfrm>
          <a:prstGeom prst="rect">
            <a:avLst/>
          </a:prstGeom>
          <a:noFill/>
          <a:ln w="9525" algn="ctr">
            <a:noFill/>
            <a:round/>
            <a:headEnd/>
            <a:tailEnd/>
          </a:ln>
        </p:spPr>
        <p:txBody>
          <a:bodyPr wrap="none" lIns="73025" tIns="36511" rIns="73025" bIns="36511" anchor="ctr">
            <a:spAutoFit/>
          </a:bodyPr>
          <a:lstStyle/>
          <a:p>
            <a:pPr algn="r"/>
            <a:r>
              <a:rPr lang="en-US" sz="2200" baseline="0">
                <a:solidFill>
                  <a:srgbClr val="FFFFFF"/>
                </a:solidFill>
                <a:ea typeface="ＭＳ Ｐゴシック" charset="-128"/>
              </a:rPr>
              <a:t>Efficiency</a:t>
            </a:r>
          </a:p>
        </p:txBody>
      </p:sp>
      <p:sp>
        <p:nvSpPr>
          <p:cNvPr id="1500185" name="Rectangle 25"/>
          <p:cNvSpPr>
            <a:spLocks noChangeArrowheads="1"/>
          </p:cNvSpPr>
          <p:nvPr/>
        </p:nvSpPr>
        <p:spPr bwMode="auto">
          <a:xfrm>
            <a:off x="1806575" y="4022725"/>
            <a:ext cx="3448050" cy="1338263"/>
          </a:xfrm>
          <a:prstGeom prst="rect">
            <a:avLst/>
          </a:prstGeom>
          <a:noFill/>
          <a:ln w="9525" algn="ctr">
            <a:noFill/>
            <a:miter lim="800000"/>
            <a:headEnd/>
            <a:tailEnd/>
          </a:ln>
        </p:spPr>
        <p:txBody>
          <a:bodyPr/>
          <a:lstStyle/>
          <a:p>
            <a:pPr marL="114300" indent="-114300" algn="l" defTabSz="814388">
              <a:spcBef>
                <a:spcPct val="20000"/>
              </a:spcBef>
              <a:spcAft>
                <a:spcPct val="20000"/>
              </a:spcAft>
              <a:buClr>
                <a:schemeClr val="tx1"/>
              </a:buClr>
              <a:buSzPct val="80000"/>
              <a:buFont typeface="Wingdings" pitchFamily="2" charset="2"/>
              <a:buChar char="§"/>
            </a:pPr>
            <a:r>
              <a:rPr lang="en-US" sz="1600" baseline="0">
                <a:solidFill>
                  <a:schemeClr val="folHlink"/>
                </a:solidFill>
                <a:ea typeface="ＭＳ Ｐゴシック" charset="-128"/>
              </a:rPr>
              <a:t>20G Firewall, 7G IPsec services</a:t>
            </a:r>
          </a:p>
          <a:p>
            <a:pPr marL="114300" indent="-114300" algn="l" defTabSz="814388">
              <a:spcBef>
                <a:spcPct val="20000"/>
              </a:spcBef>
              <a:spcAft>
                <a:spcPct val="20000"/>
              </a:spcAft>
              <a:buClr>
                <a:schemeClr val="tx1"/>
              </a:buClr>
              <a:buSzPct val="80000"/>
              <a:buFont typeface="Wingdings" pitchFamily="2" charset="2"/>
              <a:buChar char="§"/>
            </a:pPr>
            <a:r>
              <a:rPr lang="en-US" sz="1600" baseline="0">
                <a:solidFill>
                  <a:schemeClr val="folHlink"/>
                </a:solidFill>
                <a:ea typeface="ＭＳ Ｐゴシック" charset="-128"/>
              </a:rPr>
              <a:t>Multi-Gig NBAR and FPM</a:t>
            </a:r>
          </a:p>
          <a:p>
            <a:pPr marL="114300" indent="-114300" algn="l" defTabSz="814388">
              <a:spcBef>
                <a:spcPct val="20000"/>
              </a:spcBef>
              <a:spcAft>
                <a:spcPct val="20000"/>
              </a:spcAft>
              <a:buClr>
                <a:schemeClr val="tx1"/>
              </a:buClr>
              <a:buSzPct val="80000"/>
              <a:buFont typeface="Wingdings" pitchFamily="2" charset="2"/>
              <a:buChar char="§"/>
            </a:pPr>
            <a:r>
              <a:rPr lang="en-US" sz="1600" baseline="0">
                <a:solidFill>
                  <a:schemeClr val="folHlink"/>
                </a:solidFill>
                <a:ea typeface="ＭＳ Ｐゴシック" charset="-128"/>
              </a:rPr>
              <a:t>WAN Optimization - WCCPv2</a:t>
            </a:r>
          </a:p>
        </p:txBody>
      </p:sp>
      <p:sp>
        <p:nvSpPr>
          <p:cNvPr id="1500186" name="Rectangle 26"/>
          <p:cNvSpPr>
            <a:spLocks noChangeArrowheads="1"/>
          </p:cNvSpPr>
          <p:nvPr/>
        </p:nvSpPr>
        <p:spPr bwMode="auto">
          <a:xfrm>
            <a:off x="1811338" y="5591175"/>
            <a:ext cx="3573462" cy="1130300"/>
          </a:xfrm>
          <a:prstGeom prst="rect">
            <a:avLst/>
          </a:prstGeom>
          <a:noFill/>
          <a:ln w="9525" algn="ctr">
            <a:noFill/>
            <a:miter lim="800000"/>
            <a:headEnd/>
            <a:tailEnd/>
          </a:ln>
        </p:spPr>
        <p:txBody>
          <a:bodyPr/>
          <a:lstStyle/>
          <a:p>
            <a:pPr marL="114300" indent="-114300" algn="l" defTabSz="814388">
              <a:spcBef>
                <a:spcPct val="20000"/>
              </a:spcBef>
              <a:spcAft>
                <a:spcPct val="20000"/>
              </a:spcAft>
              <a:buClr>
                <a:schemeClr val="tx1"/>
              </a:buClr>
              <a:buSzPct val="80000"/>
              <a:buFont typeface="Wingdings" pitchFamily="2" charset="2"/>
              <a:buChar char="§"/>
            </a:pPr>
            <a:r>
              <a:rPr lang="en-US" sz="1600" baseline="0">
                <a:solidFill>
                  <a:schemeClr val="folHlink"/>
                </a:solidFill>
                <a:ea typeface="ＭＳ Ｐゴシック" charset="-128"/>
              </a:rPr>
              <a:t>NCM, LMS, and CSM Support</a:t>
            </a:r>
          </a:p>
          <a:p>
            <a:pPr marL="114300" indent="-114300" algn="l" defTabSz="814388">
              <a:spcBef>
                <a:spcPct val="20000"/>
              </a:spcBef>
              <a:spcAft>
                <a:spcPct val="20000"/>
              </a:spcAft>
              <a:buClr>
                <a:schemeClr val="tx1"/>
              </a:buClr>
              <a:buSzPct val="80000"/>
              <a:buFont typeface="Wingdings" pitchFamily="2" charset="2"/>
              <a:buChar char="§"/>
            </a:pPr>
            <a:r>
              <a:rPr lang="en-US" sz="1600" baseline="0">
                <a:solidFill>
                  <a:schemeClr val="folHlink"/>
                </a:solidFill>
                <a:ea typeface="ＭＳ Ｐゴシック" charset="-128"/>
              </a:rPr>
              <a:t>~ 400Watts Power at 100% Load</a:t>
            </a:r>
          </a:p>
          <a:p>
            <a:pPr marL="114300" indent="-114300" algn="l" defTabSz="814388">
              <a:spcBef>
                <a:spcPct val="20000"/>
              </a:spcBef>
              <a:spcAft>
                <a:spcPct val="20000"/>
              </a:spcAft>
              <a:buClr>
                <a:schemeClr val="tx1"/>
              </a:buClr>
              <a:buSzPct val="80000"/>
              <a:buFont typeface="Wingdings" pitchFamily="2" charset="2"/>
              <a:buChar char="§"/>
            </a:pPr>
            <a:r>
              <a:rPr lang="en-US" sz="1600" baseline="0">
                <a:solidFill>
                  <a:schemeClr val="folHlink"/>
                </a:solidFill>
                <a:ea typeface="ＭＳ Ｐゴシック" charset="-128"/>
              </a:rPr>
              <a:t>No service blades or modules</a:t>
            </a:r>
          </a:p>
        </p:txBody>
      </p:sp>
      <p:grpSp>
        <p:nvGrpSpPr>
          <p:cNvPr id="6" name="Group 34"/>
          <p:cNvGrpSpPr>
            <a:grpSpLocks/>
          </p:cNvGrpSpPr>
          <p:nvPr/>
        </p:nvGrpSpPr>
        <p:grpSpPr bwMode="auto">
          <a:xfrm>
            <a:off x="1878013" y="3797300"/>
            <a:ext cx="3440112" cy="1719263"/>
            <a:chOff x="1183" y="2478"/>
            <a:chExt cx="2167" cy="1083"/>
          </a:xfrm>
        </p:grpSpPr>
        <p:sp>
          <p:nvSpPr>
            <p:cNvPr id="10263" name="Line 28"/>
            <p:cNvSpPr>
              <a:spLocks noChangeShapeType="1"/>
            </p:cNvSpPr>
            <p:nvPr/>
          </p:nvSpPr>
          <p:spPr bwMode="auto">
            <a:xfrm>
              <a:off x="1183" y="2478"/>
              <a:ext cx="2092" cy="0"/>
            </a:xfrm>
            <a:prstGeom prst="line">
              <a:avLst/>
            </a:prstGeom>
            <a:noFill/>
            <a:ln w="25400">
              <a:solidFill>
                <a:srgbClr val="C0C0C4"/>
              </a:solidFill>
              <a:round/>
              <a:headEnd/>
              <a:tailEnd/>
            </a:ln>
          </p:spPr>
          <p:txBody>
            <a:bodyPr lIns="82124" tIns="41061" rIns="82124" bIns="41061" anchor="ctr">
              <a:spAutoFit/>
            </a:bodyPr>
            <a:lstStyle/>
            <a:p>
              <a:endParaRPr lang="en-US"/>
            </a:p>
          </p:txBody>
        </p:sp>
        <p:sp>
          <p:nvSpPr>
            <p:cNvPr id="10264" name="Line 30"/>
            <p:cNvSpPr>
              <a:spLocks noChangeShapeType="1"/>
            </p:cNvSpPr>
            <p:nvPr/>
          </p:nvSpPr>
          <p:spPr bwMode="auto">
            <a:xfrm>
              <a:off x="1258" y="3561"/>
              <a:ext cx="2092" cy="0"/>
            </a:xfrm>
            <a:prstGeom prst="line">
              <a:avLst/>
            </a:prstGeom>
            <a:noFill/>
            <a:ln w="25400">
              <a:solidFill>
                <a:srgbClr val="C0C0C4"/>
              </a:solidFill>
              <a:round/>
              <a:headEnd/>
              <a:tailEnd/>
            </a:ln>
          </p:spPr>
          <p:txBody>
            <a:bodyPr lIns="82124" tIns="41061" rIns="82124" bIns="41061" anchor="ctr">
              <a:spAutoFit/>
            </a:bodyPr>
            <a:lstStyle/>
            <a:p>
              <a:endParaRPr lang="en-US"/>
            </a:p>
          </p:txBody>
        </p:sp>
      </p:grpSp>
      <p:grpSp>
        <p:nvGrpSpPr>
          <p:cNvPr id="7" name="Group 35"/>
          <p:cNvGrpSpPr>
            <a:grpSpLocks/>
          </p:cNvGrpSpPr>
          <p:nvPr/>
        </p:nvGrpSpPr>
        <p:grpSpPr bwMode="auto">
          <a:xfrm>
            <a:off x="5711825" y="3786188"/>
            <a:ext cx="3440113" cy="1719262"/>
            <a:chOff x="3598" y="2471"/>
            <a:chExt cx="2167" cy="1083"/>
          </a:xfrm>
        </p:grpSpPr>
        <p:sp>
          <p:nvSpPr>
            <p:cNvPr id="10261" name="Line 29"/>
            <p:cNvSpPr>
              <a:spLocks noChangeShapeType="1"/>
            </p:cNvSpPr>
            <p:nvPr/>
          </p:nvSpPr>
          <p:spPr bwMode="auto">
            <a:xfrm>
              <a:off x="3598" y="2471"/>
              <a:ext cx="2092" cy="0"/>
            </a:xfrm>
            <a:prstGeom prst="line">
              <a:avLst/>
            </a:prstGeom>
            <a:noFill/>
            <a:ln w="25400">
              <a:solidFill>
                <a:srgbClr val="C0C0C4"/>
              </a:solidFill>
              <a:round/>
              <a:headEnd/>
              <a:tailEnd/>
            </a:ln>
          </p:spPr>
          <p:txBody>
            <a:bodyPr lIns="82124" tIns="41061" rIns="82124" bIns="41061" anchor="ctr">
              <a:spAutoFit/>
            </a:bodyPr>
            <a:lstStyle/>
            <a:p>
              <a:endParaRPr lang="en-US"/>
            </a:p>
          </p:txBody>
        </p:sp>
        <p:sp>
          <p:nvSpPr>
            <p:cNvPr id="10262" name="Line 31"/>
            <p:cNvSpPr>
              <a:spLocks noChangeShapeType="1"/>
            </p:cNvSpPr>
            <p:nvPr/>
          </p:nvSpPr>
          <p:spPr bwMode="auto">
            <a:xfrm>
              <a:off x="3673" y="3554"/>
              <a:ext cx="2092" cy="0"/>
            </a:xfrm>
            <a:prstGeom prst="line">
              <a:avLst/>
            </a:prstGeom>
            <a:noFill/>
            <a:ln w="25400">
              <a:solidFill>
                <a:srgbClr val="C0C0C4"/>
              </a:solidFill>
              <a:round/>
              <a:headEnd/>
              <a:tailEnd/>
            </a:ln>
          </p:spPr>
          <p:txBody>
            <a:bodyPr lIns="82124" tIns="41061" rIns="82124" bIns="41061" anchor="ctr">
              <a:spAutoFit/>
            </a:bodyPr>
            <a:lstStyle/>
            <a:p>
              <a:endParaRPr lang="en-US"/>
            </a:p>
          </p:txBody>
        </p:sp>
      </p:grpSp>
      <p:pic>
        <p:nvPicPr>
          <p:cNvPr id="1500198" name="Picture 38" descr="ESP-20G Angled View - Low Res"/>
          <p:cNvPicPr>
            <a:picLocks noChangeAspect="1" noChangeArrowheads="1"/>
          </p:cNvPicPr>
          <p:nvPr/>
        </p:nvPicPr>
        <p:blipFill>
          <a:blip r:embed="rId3"/>
          <a:srcRect/>
          <a:stretch>
            <a:fillRect/>
          </a:stretch>
        </p:blipFill>
        <p:spPr bwMode="auto">
          <a:xfrm>
            <a:off x="2632075" y="796925"/>
            <a:ext cx="1912938" cy="1530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28177 -0.21111 " pathEditMode="relative" rAng="0" ptsTypes="AA">
                                      <p:cBhvr>
                                        <p:cTn id="6" dur="2000" fill="hold"/>
                                        <p:tgtEl>
                                          <p:spTgt spid="1500187"/>
                                        </p:tgtEl>
                                        <p:attrNameLst>
                                          <p:attrName>ppt_x</p:attrName>
                                          <p:attrName>ppt_y</p:attrName>
                                        </p:attrNameLst>
                                      </p:cBhvr>
                                      <p:rCtr x="141" y="-106"/>
                                    </p:animMotion>
                                  </p:childTnLst>
                                </p:cTn>
                              </p:par>
                              <p:par>
                                <p:cTn id="7" presetID="6" presetClass="emph" presetSubtype="0" fill="hold" nodeType="withEffect">
                                  <p:stCondLst>
                                    <p:cond delay="0"/>
                                  </p:stCondLst>
                                  <p:childTnLst>
                                    <p:animScale>
                                      <p:cBhvr>
                                        <p:cTn id="8" dur="2000" fill="hold"/>
                                        <p:tgtEl>
                                          <p:spTgt spid="1500187"/>
                                        </p:tgtEl>
                                      </p:cBhvr>
                                      <p:by x="40000" y="40000"/>
                                    </p:animScale>
                                  </p:childTnLst>
                                </p:cTn>
                              </p:par>
                            </p:childTnLst>
                          </p:cTn>
                        </p:par>
                        <p:par>
                          <p:cTn id="9" fill="hold">
                            <p:stCondLst>
                              <p:cond delay="2000"/>
                            </p:stCondLst>
                            <p:childTnLst>
                              <p:par>
                                <p:cTn id="10" presetID="29" presetClass="entr" presetSubtype="0" fill="hold" nodeType="afterEffect">
                                  <p:stCondLst>
                                    <p:cond delay="0"/>
                                  </p:stCondLst>
                                  <p:childTnLst>
                                    <p:set>
                                      <p:cBhvr>
                                        <p:cTn id="11" dur="1" fill="hold">
                                          <p:stCondLst>
                                            <p:cond delay="0"/>
                                          </p:stCondLst>
                                        </p:cTn>
                                        <p:tgtEl>
                                          <p:spTgt spid="1500198"/>
                                        </p:tgtEl>
                                        <p:attrNameLst>
                                          <p:attrName>style.visibility</p:attrName>
                                        </p:attrNameLst>
                                      </p:cBhvr>
                                      <p:to>
                                        <p:strVal val="visible"/>
                                      </p:to>
                                    </p:set>
                                    <p:anim calcmode="lin" valueType="num">
                                      <p:cBhvr>
                                        <p:cTn id="12" dur="2000" fill="hold"/>
                                        <p:tgtEl>
                                          <p:spTgt spid="1500198"/>
                                        </p:tgtEl>
                                        <p:attrNameLst>
                                          <p:attrName>ppt_x</p:attrName>
                                        </p:attrNameLst>
                                      </p:cBhvr>
                                      <p:tavLst>
                                        <p:tav tm="0">
                                          <p:val>
                                            <p:strVal val="#ppt_x-.2"/>
                                          </p:val>
                                        </p:tav>
                                        <p:tav tm="100000">
                                          <p:val>
                                            <p:strVal val="#ppt_x"/>
                                          </p:val>
                                        </p:tav>
                                      </p:tavLst>
                                    </p:anim>
                                    <p:anim calcmode="lin" valueType="num">
                                      <p:cBhvr>
                                        <p:cTn id="13" dur="2000" fill="hold"/>
                                        <p:tgtEl>
                                          <p:spTgt spid="1500198"/>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500198"/>
                                        </p:tgtEl>
                                      </p:cBhvr>
                                    </p:animEffect>
                                  </p:childTnLst>
                                </p:cTn>
                              </p:par>
                              <p:par>
                                <p:cTn id="15" presetID="42" presetClass="exit" presetSubtype="0" fill="hold" grpId="0" nodeType="withEffect">
                                  <p:stCondLst>
                                    <p:cond delay="0"/>
                                  </p:stCondLst>
                                  <p:childTnLst>
                                    <p:animEffect transition="out" filter="fade">
                                      <p:cBhvr>
                                        <p:cTn id="16" dur="1000"/>
                                        <p:tgtEl>
                                          <p:spTgt spid="1500163"/>
                                        </p:tgtEl>
                                      </p:cBhvr>
                                    </p:animEffect>
                                    <p:anim calcmode="lin" valueType="num">
                                      <p:cBhvr>
                                        <p:cTn id="17" dur="1000"/>
                                        <p:tgtEl>
                                          <p:spTgt spid="1500163"/>
                                        </p:tgtEl>
                                        <p:attrNameLst>
                                          <p:attrName>ppt_x</p:attrName>
                                        </p:attrNameLst>
                                      </p:cBhvr>
                                      <p:tavLst>
                                        <p:tav tm="0">
                                          <p:val>
                                            <p:strVal val="ppt_x"/>
                                          </p:val>
                                        </p:tav>
                                        <p:tav tm="100000">
                                          <p:val>
                                            <p:strVal val="ppt_x"/>
                                          </p:val>
                                        </p:tav>
                                      </p:tavLst>
                                    </p:anim>
                                    <p:anim calcmode="lin" valueType="num">
                                      <p:cBhvr>
                                        <p:cTn id="18" dur="1000"/>
                                        <p:tgtEl>
                                          <p:spTgt spid="1500163"/>
                                        </p:tgtEl>
                                        <p:attrNameLst>
                                          <p:attrName>ppt_y</p:attrName>
                                        </p:attrNameLst>
                                      </p:cBhvr>
                                      <p:tavLst>
                                        <p:tav tm="0">
                                          <p:val>
                                            <p:strVal val="ppt_y"/>
                                          </p:val>
                                        </p:tav>
                                        <p:tav tm="100000">
                                          <p:val>
                                            <p:strVal val="ppt_y+.1"/>
                                          </p:val>
                                        </p:tav>
                                      </p:tavLst>
                                    </p:anim>
                                    <p:set>
                                      <p:cBhvr>
                                        <p:cTn id="19" dur="1" fill="hold">
                                          <p:stCondLst>
                                            <p:cond delay="999"/>
                                          </p:stCondLst>
                                        </p:cTn>
                                        <p:tgtEl>
                                          <p:spTgt spid="1500163"/>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50018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0018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00184"/>
                                        </p:tgtEl>
                                        <p:attrNameLst>
                                          <p:attrName>style.visibility</p:attrName>
                                        </p:attrNameLst>
                                      </p:cBhvr>
                                      <p:to>
                                        <p:strVal val="visible"/>
                                      </p:to>
                                    </p:set>
                                  </p:childTnLst>
                                </p:cTn>
                              </p:par>
                              <p:par>
                                <p:cTn id="26" presetID="63" presetClass="path" presetSubtype="0" accel="50000" decel="50000" fill="hold" nodeType="withEffect">
                                  <p:stCondLst>
                                    <p:cond delay="0"/>
                                  </p:stCondLst>
                                  <p:childTnLst>
                                    <p:animMotion origin="layout" path="M 2.22222E-6 2.06338E-6 L 0.05642 0.16539 " pathEditMode="relative" rAng="0" ptsTypes="AA">
                                      <p:cBhvr>
                                        <p:cTn id="27" dur="2000" spd="-100000" fill="hold"/>
                                        <p:tgtEl>
                                          <p:spTgt spid="1500183"/>
                                        </p:tgtEl>
                                        <p:attrNameLst>
                                          <p:attrName>ppt_x</p:attrName>
                                          <p:attrName>ppt_y</p:attrName>
                                        </p:attrNameLst>
                                      </p:cBhvr>
                                      <p:rCtr x="28" y="83"/>
                                    </p:animMotion>
                                  </p:childTnLst>
                                </p:cTn>
                              </p:par>
                              <p:par>
                                <p:cTn id="28" presetID="63" presetClass="path" presetSubtype="0" accel="50000" decel="50000" fill="hold" nodeType="withEffect">
                                  <p:stCondLst>
                                    <p:cond delay="0"/>
                                  </p:stCondLst>
                                  <p:childTnLst>
                                    <p:animMotion origin="layout" path="M -5.55556E-7 4.83229E-6 L 0.3474 4.83229E-6 " pathEditMode="relative" rAng="0" ptsTypes="AA">
                                      <p:cBhvr>
                                        <p:cTn id="29" dur="2000" spd="-100000" fill="hold"/>
                                        <p:tgtEl>
                                          <p:spTgt spid="1500182"/>
                                        </p:tgtEl>
                                        <p:attrNameLst>
                                          <p:attrName>ppt_x</p:attrName>
                                          <p:attrName>ppt_y</p:attrName>
                                        </p:attrNameLst>
                                      </p:cBhvr>
                                      <p:rCtr x="174" y="0"/>
                                    </p:animMotion>
                                  </p:childTnLst>
                                </p:cTn>
                              </p:par>
                              <p:par>
                                <p:cTn id="30" presetID="63" presetClass="path" presetSubtype="0" accel="50000" decel="50000" fill="hold" nodeType="withEffect">
                                  <p:stCondLst>
                                    <p:cond delay="0"/>
                                  </p:stCondLst>
                                  <p:childTnLst>
                                    <p:animMotion origin="layout" path="M -3.05556E-6 1.17974E-6 L 0.6632 -0.18066 " pathEditMode="relative" rAng="0" ptsTypes="AA">
                                      <p:cBhvr>
                                        <p:cTn id="31" dur="2000" spd="-100000" fill="hold"/>
                                        <p:tgtEl>
                                          <p:spTgt spid="1500184"/>
                                        </p:tgtEl>
                                        <p:attrNameLst>
                                          <p:attrName>ppt_x</p:attrName>
                                          <p:attrName>ppt_y</p:attrName>
                                        </p:attrNameLst>
                                      </p:cBhvr>
                                      <p:rCtr x="332" y="-90"/>
                                    </p:animMotion>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1500165"/>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1500176"/>
                                        </p:tgtEl>
                                        <p:attrNameLst>
                                          <p:attrName>style.visibility</p:attrName>
                                        </p:attrNameLst>
                                      </p:cBhvr>
                                      <p:to>
                                        <p:strVal val="visible"/>
                                      </p:to>
                                    </p:set>
                                    <p:animEffect transition="in" filter="wipe(up)">
                                      <p:cBhvr>
                                        <p:cTn id="38" dur="500"/>
                                        <p:tgtEl>
                                          <p:spTgt spid="1500176"/>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500175"/>
                                        </p:tgtEl>
                                        <p:attrNameLst>
                                          <p:attrName>style.visibility</p:attrName>
                                        </p:attrNameLst>
                                      </p:cBhvr>
                                      <p:to>
                                        <p:strVal val="visible"/>
                                      </p:to>
                                    </p:set>
                                    <p:animEffect transition="in" filter="wipe(up)">
                                      <p:cBhvr>
                                        <p:cTn id="42" dur="500"/>
                                        <p:tgtEl>
                                          <p:spTgt spid="1500175"/>
                                        </p:tgtEl>
                                      </p:cBhvr>
                                    </p:animEffect>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up)">
                                      <p:cBhvr>
                                        <p:cTn id="46" dur="1000"/>
                                        <p:tgtEl>
                                          <p:spTgt spid="2"/>
                                        </p:tgtEl>
                                      </p:cBhvr>
                                    </p:animEffect>
                                  </p:childTnLst>
                                </p:cTn>
                              </p:par>
                            </p:childTnLst>
                          </p:cTn>
                        </p:par>
                        <p:par>
                          <p:cTn id="47" fill="hold">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1500181"/>
                                        </p:tgtEl>
                                        <p:attrNameLst>
                                          <p:attrName>style.visibility</p:attrName>
                                        </p:attrNameLst>
                                      </p:cBhvr>
                                      <p:to>
                                        <p:strVal val="visible"/>
                                      </p:to>
                                    </p:set>
                                    <p:animEffect transition="in" filter="wipe(left)">
                                      <p:cBhvr>
                                        <p:cTn id="50" dur="300"/>
                                        <p:tgtEl>
                                          <p:spTgt spid="1500181"/>
                                        </p:tgtEl>
                                      </p:cBhvr>
                                    </p:animEffect>
                                  </p:childTnLst>
                                </p:cTn>
                              </p:par>
                            </p:childTnLst>
                          </p:cTn>
                        </p:par>
                        <p:par>
                          <p:cTn id="51" fill="hold">
                            <p:stCondLst>
                              <p:cond delay="6300"/>
                            </p:stCondLst>
                            <p:childTnLst>
                              <p:par>
                                <p:cTn id="52" presetID="22" presetClass="entr" presetSubtype="8" fill="hold" grpId="0" nodeType="afterEffect">
                                  <p:stCondLst>
                                    <p:cond delay="0"/>
                                  </p:stCondLst>
                                  <p:childTnLst>
                                    <p:set>
                                      <p:cBhvr>
                                        <p:cTn id="53" dur="1" fill="hold">
                                          <p:stCondLst>
                                            <p:cond delay="0"/>
                                          </p:stCondLst>
                                        </p:cTn>
                                        <p:tgtEl>
                                          <p:spTgt spid="1500180"/>
                                        </p:tgtEl>
                                        <p:attrNameLst>
                                          <p:attrName>style.visibility</p:attrName>
                                        </p:attrNameLst>
                                      </p:cBhvr>
                                      <p:to>
                                        <p:strVal val="visible"/>
                                      </p:to>
                                    </p:set>
                                    <p:animEffect transition="in" filter="wipe(left)">
                                      <p:cBhvr>
                                        <p:cTn id="54" dur="300"/>
                                        <p:tgtEl>
                                          <p:spTgt spid="1500180"/>
                                        </p:tgtEl>
                                      </p:cBhvr>
                                    </p:animEffect>
                                  </p:childTnLst>
                                </p:cTn>
                              </p:par>
                            </p:childTnLst>
                          </p:cTn>
                        </p:par>
                        <p:par>
                          <p:cTn id="55" fill="hold">
                            <p:stCondLst>
                              <p:cond delay="6600"/>
                            </p:stCondLst>
                            <p:childTnLst>
                              <p:par>
                                <p:cTn id="56" presetID="22" presetClass="entr" presetSubtype="1"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up)">
                                      <p:cBhvr>
                                        <p:cTn id="58" dur="500"/>
                                        <p:tgtEl>
                                          <p:spTgt spid="6"/>
                                        </p:tgtEl>
                                      </p:cBhvr>
                                    </p:animEffect>
                                  </p:childTnLst>
                                </p:cTn>
                              </p:par>
                            </p:childTnLst>
                          </p:cTn>
                        </p:par>
                        <p:par>
                          <p:cTn id="59" fill="hold">
                            <p:stCondLst>
                              <p:cond delay="7100"/>
                            </p:stCondLst>
                            <p:childTnLst>
                              <p:par>
                                <p:cTn id="60" presetID="22" presetClass="entr" presetSubtype="8" fill="hold" grpId="0" nodeType="afterEffect">
                                  <p:stCondLst>
                                    <p:cond delay="0"/>
                                  </p:stCondLst>
                                  <p:childTnLst>
                                    <p:set>
                                      <p:cBhvr>
                                        <p:cTn id="61" dur="1" fill="hold">
                                          <p:stCondLst>
                                            <p:cond delay="0"/>
                                          </p:stCondLst>
                                        </p:cTn>
                                        <p:tgtEl>
                                          <p:spTgt spid="1500185"/>
                                        </p:tgtEl>
                                        <p:attrNameLst>
                                          <p:attrName>style.visibility</p:attrName>
                                        </p:attrNameLst>
                                      </p:cBhvr>
                                      <p:to>
                                        <p:strVal val="visible"/>
                                      </p:to>
                                    </p:set>
                                    <p:animEffect transition="in" filter="wipe(left)">
                                      <p:cBhvr>
                                        <p:cTn id="62" dur="300"/>
                                        <p:tgtEl>
                                          <p:spTgt spid="1500185"/>
                                        </p:tgtEl>
                                      </p:cBhvr>
                                    </p:animEffect>
                                  </p:childTnLst>
                                </p:cTn>
                              </p:par>
                            </p:childTnLst>
                          </p:cTn>
                        </p:par>
                        <p:par>
                          <p:cTn id="63" fill="hold">
                            <p:stCondLst>
                              <p:cond delay="7400"/>
                            </p:stCondLst>
                            <p:childTnLst>
                              <p:par>
                                <p:cTn id="64" presetID="22" presetClass="entr" presetSubtype="8" fill="hold" grpId="0" nodeType="afterEffect">
                                  <p:stCondLst>
                                    <p:cond delay="0"/>
                                  </p:stCondLst>
                                  <p:childTnLst>
                                    <p:set>
                                      <p:cBhvr>
                                        <p:cTn id="65" dur="1" fill="hold">
                                          <p:stCondLst>
                                            <p:cond delay="0"/>
                                          </p:stCondLst>
                                        </p:cTn>
                                        <p:tgtEl>
                                          <p:spTgt spid="1500179"/>
                                        </p:tgtEl>
                                        <p:attrNameLst>
                                          <p:attrName>style.visibility</p:attrName>
                                        </p:attrNameLst>
                                      </p:cBhvr>
                                      <p:to>
                                        <p:strVal val="visible"/>
                                      </p:to>
                                    </p:set>
                                    <p:animEffect transition="in" filter="wipe(left)">
                                      <p:cBhvr>
                                        <p:cTn id="66" dur="300"/>
                                        <p:tgtEl>
                                          <p:spTgt spid="1500179"/>
                                        </p:tgtEl>
                                      </p:cBhvr>
                                    </p:animEffect>
                                  </p:childTnLst>
                                </p:cTn>
                              </p:par>
                            </p:childTnLst>
                          </p:cTn>
                        </p:par>
                        <p:par>
                          <p:cTn id="67" fill="hold">
                            <p:stCondLst>
                              <p:cond delay="7700"/>
                            </p:stCondLst>
                            <p:childTnLst>
                              <p:par>
                                <p:cTn id="68" presetID="22"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up)">
                                      <p:cBhvr>
                                        <p:cTn id="70" dur="500"/>
                                        <p:tgtEl>
                                          <p:spTgt spid="7"/>
                                        </p:tgtEl>
                                      </p:cBhvr>
                                    </p:animEffect>
                                  </p:childTnLst>
                                </p:cTn>
                              </p:par>
                            </p:childTnLst>
                          </p:cTn>
                        </p:par>
                        <p:par>
                          <p:cTn id="71" fill="hold">
                            <p:stCondLst>
                              <p:cond delay="8200"/>
                            </p:stCondLst>
                            <p:childTnLst>
                              <p:par>
                                <p:cTn id="72" presetID="22" presetClass="entr" presetSubtype="8" fill="hold" grpId="0" nodeType="afterEffect">
                                  <p:stCondLst>
                                    <p:cond delay="0"/>
                                  </p:stCondLst>
                                  <p:childTnLst>
                                    <p:set>
                                      <p:cBhvr>
                                        <p:cTn id="73" dur="1" fill="hold">
                                          <p:stCondLst>
                                            <p:cond delay="0"/>
                                          </p:stCondLst>
                                        </p:cTn>
                                        <p:tgtEl>
                                          <p:spTgt spid="1500186"/>
                                        </p:tgtEl>
                                        <p:attrNameLst>
                                          <p:attrName>style.visibility</p:attrName>
                                        </p:attrNameLst>
                                      </p:cBhvr>
                                      <p:to>
                                        <p:strVal val="visible"/>
                                      </p:to>
                                    </p:set>
                                    <p:animEffect transition="in" filter="wipe(left)">
                                      <p:cBhvr>
                                        <p:cTn id="74" dur="300"/>
                                        <p:tgtEl>
                                          <p:spTgt spid="1500186"/>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1500178"/>
                                        </p:tgtEl>
                                        <p:attrNameLst>
                                          <p:attrName>style.visibility</p:attrName>
                                        </p:attrNameLst>
                                      </p:cBhvr>
                                      <p:to>
                                        <p:strVal val="visible"/>
                                      </p:to>
                                    </p:set>
                                    <p:animEffect transition="in" filter="wipe(left)">
                                      <p:cBhvr>
                                        <p:cTn id="78" dur="300"/>
                                        <p:tgtEl>
                                          <p:spTgt spid="150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0163" grpId="0" animBg="1"/>
      <p:bldP spid="1500165" grpId="0" animBg="1"/>
      <p:bldP spid="1500175" grpId="0"/>
      <p:bldP spid="1500176" grpId="0"/>
      <p:bldP spid="1500178" grpId="0"/>
      <p:bldP spid="1500179" grpId="0"/>
      <p:bldP spid="1500180" grpId="0"/>
      <p:bldP spid="1500181" grpId="0"/>
      <p:bldP spid="1500185" grpId="0"/>
      <p:bldP spid="15001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442" name="Rectangle 258"/>
          <p:cNvSpPr>
            <a:spLocks noChangeArrowheads="1"/>
          </p:cNvSpPr>
          <p:nvPr/>
        </p:nvSpPr>
        <p:spPr bwMode="auto">
          <a:xfrm>
            <a:off x="0" y="4079875"/>
            <a:ext cx="9144000" cy="2778125"/>
          </a:xfrm>
          <a:prstGeom prst="rect">
            <a:avLst/>
          </a:prstGeom>
          <a:gradFill rotWithShape="1">
            <a:gsLst>
              <a:gs pos="0">
                <a:schemeClr val="accent1">
                  <a:gamma/>
                  <a:shade val="0"/>
                  <a:invGamma/>
                  <a:alpha val="0"/>
                </a:schemeClr>
              </a:gs>
              <a:gs pos="100000">
                <a:schemeClr val="accent1">
                  <a:alpha val="64999"/>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1267" name="Rectangle 2"/>
          <p:cNvSpPr>
            <a:spLocks noGrp="1" noChangeArrowheads="1"/>
          </p:cNvSpPr>
          <p:nvPr>
            <p:ph type="title"/>
          </p:nvPr>
        </p:nvSpPr>
        <p:spPr>
          <a:xfrm>
            <a:off x="158750" y="357188"/>
            <a:ext cx="8985250" cy="838200"/>
          </a:xfrm>
        </p:spPr>
        <p:txBody>
          <a:bodyPr/>
          <a:lstStyle/>
          <a:p>
            <a:pPr eaLnBrk="1" hangingPunct="1"/>
            <a:r>
              <a:rPr lang="en-US" sz="2600" smtClean="0"/>
              <a:t>End-to-End Secure WAN Aggregation Services</a:t>
            </a:r>
            <a:br>
              <a:rPr lang="en-US" sz="2600" smtClean="0"/>
            </a:br>
            <a:endParaRPr lang="en-US" sz="2600" b="0" smtClean="0">
              <a:solidFill>
                <a:srgbClr val="FC8932"/>
              </a:solidFill>
            </a:endParaRPr>
          </a:p>
        </p:txBody>
      </p:sp>
      <p:sp>
        <p:nvSpPr>
          <p:cNvPr id="11268" name="Rectangle 63"/>
          <p:cNvSpPr>
            <a:spLocks noChangeArrowheads="1"/>
          </p:cNvSpPr>
          <p:nvPr/>
        </p:nvSpPr>
        <p:spPr bwMode="auto">
          <a:xfrm>
            <a:off x="158750" y="1144588"/>
            <a:ext cx="4376738" cy="611187"/>
          </a:xfrm>
          <a:prstGeom prst="rect">
            <a:avLst/>
          </a:prstGeom>
          <a:solidFill>
            <a:srgbClr val="015F85"/>
          </a:solidFill>
          <a:ln w="9525" algn="ctr">
            <a:noFill/>
            <a:miter lim="800000"/>
            <a:headEnd/>
            <a:tailEnd/>
          </a:ln>
        </p:spPr>
        <p:txBody>
          <a:bodyPr wrap="none" lIns="73025" tIns="36511" rIns="73025" bIns="36511" anchor="ctr"/>
          <a:lstStyle/>
          <a:p>
            <a:endParaRPr lang="en-US"/>
          </a:p>
        </p:txBody>
      </p:sp>
      <p:sp>
        <p:nvSpPr>
          <p:cNvPr id="1501248" name="Rectangle 64"/>
          <p:cNvSpPr>
            <a:spLocks noChangeArrowheads="1"/>
          </p:cNvSpPr>
          <p:nvPr/>
        </p:nvSpPr>
        <p:spPr bwMode="auto">
          <a:xfrm flipV="1">
            <a:off x="158750" y="1557338"/>
            <a:ext cx="4376738" cy="254000"/>
          </a:xfrm>
          <a:prstGeom prst="rect">
            <a:avLst/>
          </a:prstGeom>
          <a:gradFill rotWithShape="1">
            <a:gsLst>
              <a:gs pos="0">
                <a:schemeClr val="bg1">
                  <a:alpha val="80000"/>
                </a:schemeClr>
              </a:gs>
              <a:gs pos="100000">
                <a:schemeClr val="bg1">
                  <a:gamma/>
                  <a:shade val="46275"/>
                  <a:invGamma/>
                  <a:alpha val="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1270" name="Rectangle 65"/>
          <p:cNvSpPr>
            <a:spLocks noChangeArrowheads="1"/>
          </p:cNvSpPr>
          <p:nvPr/>
        </p:nvSpPr>
        <p:spPr bwMode="auto">
          <a:xfrm>
            <a:off x="125413" y="1779588"/>
            <a:ext cx="4410075" cy="2308225"/>
          </a:xfrm>
          <a:prstGeom prst="rect">
            <a:avLst/>
          </a:prstGeom>
          <a:solidFill>
            <a:schemeClr val="accent1"/>
          </a:solidFill>
          <a:ln w="9525" algn="ctr">
            <a:noFill/>
            <a:miter lim="800000"/>
            <a:headEnd/>
            <a:tailEnd/>
          </a:ln>
        </p:spPr>
        <p:txBody>
          <a:bodyPr wrap="none" lIns="73025" tIns="36511" rIns="73025" bIns="36511" anchor="ctr"/>
          <a:lstStyle/>
          <a:p>
            <a:endParaRPr lang="en-US"/>
          </a:p>
        </p:txBody>
      </p:sp>
      <p:sp>
        <p:nvSpPr>
          <p:cNvPr id="11271" name="AutoShape 66"/>
          <p:cNvSpPr>
            <a:spLocks noChangeArrowheads="1"/>
          </p:cNvSpPr>
          <p:nvPr/>
        </p:nvSpPr>
        <p:spPr bwMode="auto">
          <a:xfrm flipV="1">
            <a:off x="209550" y="2108200"/>
            <a:ext cx="314325" cy="161925"/>
          </a:xfrm>
          <a:prstGeom prst="rtTriangle">
            <a:avLst/>
          </a:prstGeom>
          <a:solidFill>
            <a:schemeClr val="accent1"/>
          </a:solidFill>
          <a:ln w="9525" algn="ctr">
            <a:noFill/>
            <a:miter lim="800000"/>
            <a:headEnd/>
            <a:tailEnd/>
          </a:ln>
        </p:spPr>
        <p:txBody>
          <a:bodyPr wrap="none" lIns="82124" tIns="41061" rIns="82124" bIns="41061" anchor="ctr">
            <a:spAutoFit/>
          </a:bodyPr>
          <a:lstStyle/>
          <a:p>
            <a:endParaRPr lang="en-US"/>
          </a:p>
        </p:txBody>
      </p:sp>
      <p:sp>
        <p:nvSpPr>
          <p:cNvPr id="11272" name="AutoShape 67"/>
          <p:cNvSpPr>
            <a:spLocks noChangeArrowheads="1"/>
          </p:cNvSpPr>
          <p:nvPr/>
        </p:nvSpPr>
        <p:spPr bwMode="auto">
          <a:xfrm flipH="1" flipV="1">
            <a:off x="4160838" y="2108200"/>
            <a:ext cx="315912" cy="161925"/>
          </a:xfrm>
          <a:prstGeom prst="rtTriangle">
            <a:avLst/>
          </a:prstGeom>
          <a:solidFill>
            <a:schemeClr val="accent1"/>
          </a:solidFill>
          <a:ln w="9525" algn="ctr">
            <a:noFill/>
            <a:miter lim="800000"/>
            <a:headEnd/>
            <a:tailEnd/>
          </a:ln>
        </p:spPr>
        <p:txBody>
          <a:bodyPr wrap="none" lIns="82124" tIns="41061" rIns="82124" bIns="41061" anchor="ctr">
            <a:spAutoFit/>
          </a:bodyPr>
          <a:lstStyle/>
          <a:p>
            <a:endParaRPr lang="en-US"/>
          </a:p>
        </p:txBody>
      </p:sp>
      <p:sp>
        <p:nvSpPr>
          <p:cNvPr id="1501252" name="AutoShape 68"/>
          <p:cNvSpPr>
            <a:spLocks noChangeArrowheads="1"/>
          </p:cNvSpPr>
          <p:nvPr/>
        </p:nvSpPr>
        <p:spPr bwMode="auto">
          <a:xfrm>
            <a:off x="396875" y="1220788"/>
            <a:ext cx="3911600" cy="387350"/>
          </a:xfrm>
          <a:prstGeom prst="roundRect">
            <a:avLst>
              <a:gd name="adj" fmla="val 37282"/>
            </a:avLst>
          </a:prstGeom>
          <a:gradFill rotWithShape="1">
            <a:gsLst>
              <a:gs pos="0">
                <a:schemeClr val="tx1">
                  <a:alpha val="39999"/>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sp>
        <p:nvSpPr>
          <p:cNvPr id="11274" name="Rectangle 69"/>
          <p:cNvSpPr>
            <a:spLocks noChangeArrowheads="1"/>
          </p:cNvSpPr>
          <p:nvPr/>
        </p:nvSpPr>
        <p:spPr bwMode="auto">
          <a:xfrm>
            <a:off x="217488" y="1865313"/>
            <a:ext cx="4233862" cy="2259012"/>
          </a:xfrm>
          <a:prstGeom prst="rect">
            <a:avLst/>
          </a:prstGeom>
          <a:noFill/>
          <a:ln w="9525" algn="ctr">
            <a:noFill/>
            <a:miter lim="800000"/>
            <a:headEnd/>
            <a:tailEnd/>
          </a:ln>
        </p:spPr>
        <p:txBody>
          <a:bodyPr lIns="0" tIns="0" rIns="0" bIns="0"/>
          <a:lstStyle/>
          <a:p>
            <a:pPr marL="177800" indent="-177800" algn="l" defTabSz="814388">
              <a:lnSpc>
                <a:spcPct val="85000"/>
              </a:lnSpc>
              <a:spcBef>
                <a:spcPct val="70000"/>
              </a:spcBef>
              <a:buFont typeface="Wingdings" pitchFamily="2" charset="2"/>
              <a:buChar char="§"/>
            </a:pPr>
            <a:r>
              <a:rPr lang="en-US" sz="1800" baseline="0">
                <a:ea typeface="ＭＳ Ｐゴシック" charset="-128"/>
                <a:cs typeface="Arial" pitchFamily="34" charset="0"/>
              </a:rPr>
              <a:t>Built-in </a:t>
            </a:r>
            <a:r>
              <a:rPr lang="en-US" sz="1800" b="1" baseline="0">
                <a:ea typeface="ＭＳ Ｐゴシック" charset="-128"/>
                <a:cs typeface="Arial" pitchFamily="34" charset="0"/>
              </a:rPr>
              <a:t>7Gbps IPsec encryption</a:t>
            </a:r>
            <a:r>
              <a:rPr lang="en-US" sz="1800" baseline="0">
                <a:ea typeface="ＭＳ Ｐゴシック" charset="-128"/>
                <a:cs typeface="Arial" pitchFamily="34" charset="0"/>
              </a:rPr>
              <a:t> </a:t>
            </a:r>
          </a:p>
          <a:p>
            <a:pPr marL="177800" indent="-177800" algn="l" defTabSz="814388">
              <a:lnSpc>
                <a:spcPct val="85000"/>
              </a:lnSpc>
              <a:spcBef>
                <a:spcPct val="70000"/>
              </a:spcBef>
              <a:buFont typeface="Wingdings" pitchFamily="2" charset="2"/>
              <a:buChar char="§"/>
            </a:pPr>
            <a:r>
              <a:rPr lang="en-US" sz="1800" baseline="0">
                <a:ea typeface="ＭＳ Ｐゴシック" charset="-128"/>
                <a:cs typeface="Arial" pitchFamily="34" charset="0"/>
              </a:rPr>
              <a:t>Up to 12G non-encrypt throughput</a:t>
            </a:r>
          </a:p>
          <a:p>
            <a:pPr marL="177800" indent="-177800" algn="l" defTabSz="814388">
              <a:lnSpc>
                <a:spcPct val="85000"/>
              </a:lnSpc>
              <a:spcBef>
                <a:spcPct val="70000"/>
              </a:spcBef>
              <a:buFont typeface="Wingdings" pitchFamily="2" charset="2"/>
              <a:buChar char="§"/>
            </a:pPr>
            <a:r>
              <a:rPr lang="en-US" sz="1800" baseline="0">
                <a:ea typeface="ＭＳ Ｐゴシック" charset="-128"/>
                <a:cs typeface="Arial" pitchFamily="34" charset="0"/>
              </a:rPr>
              <a:t>Up to 10,000 IPsec tunnels capable</a:t>
            </a:r>
          </a:p>
          <a:p>
            <a:pPr marL="177800" indent="-177800" algn="l" defTabSz="814388">
              <a:lnSpc>
                <a:spcPct val="85000"/>
              </a:lnSpc>
              <a:spcBef>
                <a:spcPct val="70000"/>
              </a:spcBef>
              <a:buFont typeface="Wingdings" pitchFamily="2" charset="2"/>
              <a:buChar char="§"/>
            </a:pPr>
            <a:r>
              <a:rPr lang="en-US" sz="1800" baseline="0">
                <a:ea typeface="ＭＳ Ｐゴシック" charset="-128"/>
                <a:cs typeface="Arial" pitchFamily="34" charset="0"/>
              </a:rPr>
              <a:t>Remote-access VPN services</a:t>
            </a:r>
          </a:p>
          <a:p>
            <a:pPr marL="177800" indent="-177800" algn="l" defTabSz="814388">
              <a:lnSpc>
                <a:spcPct val="85000"/>
              </a:lnSpc>
              <a:spcBef>
                <a:spcPct val="70000"/>
              </a:spcBef>
              <a:buFont typeface="Wingdings" pitchFamily="2" charset="2"/>
              <a:buChar char="§"/>
            </a:pPr>
            <a:r>
              <a:rPr lang="en-US" sz="1800" baseline="0">
                <a:ea typeface="ＭＳ Ｐゴシック" charset="-128"/>
                <a:cs typeface="Arial" pitchFamily="34" charset="0"/>
              </a:rPr>
              <a:t>Optimized for QoS &amp; Multicast</a:t>
            </a:r>
          </a:p>
        </p:txBody>
      </p:sp>
      <p:sp>
        <p:nvSpPr>
          <p:cNvPr id="11275" name="Text Box 70"/>
          <p:cNvSpPr txBox="1">
            <a:spLocks noChangeArrowheads="1"/>
          </p:cNvSpPr>
          <p:nvPr/>
        </p:nvSpPr>
        <p:spPr bwMode="auto">
          <a:xfrm>
            <a:off x="858838" y="1303338"/>
            <a:ext cx="3222625" cy="411162"/>
          </a:xfrm>
          <a:prstGeom prst="rect">
            <a:avLst/>
          </a:prstGeom>
          <a:noFill/>
          <a:ln w="38100" algn="ctr">
            <a:noFill/>
            <a:miter lim="800000"/>
            <a:headEnd/>
            <a:tailEnd/>
          </a:ln>
        </p:spPr>
        <p:txBody>
          <a:bodyPr lIns="82124" tIns="41061" rIns="82124" bIns="41061" anchor="ctr">
            <a:spAutoFit/>
          </a:bodyPr>
          <a:lstStyle/>
          <a:p>
            <a:pPr eaLnBrk="1" hangingPunct="1"/>
            <a:r>
              <a:rPr lang="en-US" sz="2400" b="1" baseline="0">
                <a:solidFill>
                  <a:srgbClr val="FFFFFF"/>
                </a:solidFill>
                <a:cs typeface="Arial" pitchFamily="34" charset="0"/>
              </a:rPr>
              <a:t>Solution</a:t>
            </a:r>
          </a:p>
        </p:txBody>
      </p:sp>
      <p:sp>
        <p:nvSpPr>
          <p:cNvPr id="11276" name="Rectangle 71"/>
          <p:cNvSpPr>
            <a:spLocks noChangeArrowheads="1"/>
          </p:cNvSpPr>
          <p:nvPr/>
        </p:nvSpPr>
        <p:spPr bwMode="auto">
          <a:xfrm>
            <a:off x="0" y="3751263"/>
            <a:ext cx="4864100" cy="881062"/>
          </a:xfrm>
          <a:prstGeom prst="rect">
            <a:avLst/>
          </a:prstGeom>
          <a:gradFill rotWithShape="1">
            <a:gsLst>
              <a:gs pos="0">
                <a:srgbClr val="FFFFFF">
                  <a:alpha val="0"/>
                </a:srgbClr>
              </a:gs>
              <a:gs pos="100000">
                <a:srgbClr val="000000"/>
              </a:gs>
            </a:gsLst>
            <a:lin ang="5400000" scaled="1"/>
          </a:gradFill>
          <a:ln w="9525" algn="ctr">
            <a:noFill/>
            <a:miter lim="800000"/>
            <a:headEnd/>
            <a:tailEnd/>
          </a:ln>
        </p:spPr>
        <p:txBody>
          <a:bodyPr wrap="none" lIns="73025" tIns="36511" rIns="73025" bIns="36511" anchor="ctr"/>
          <a:lstStyle/>
          <a:p>
            <a:endParaRPr lang="en-US"/>
          </a:p>
        </p:txBody>
      </p:sp>
      <p:sp>
        <p:nvSpPr>
          <p:cNvPr id="11277" name="Rectangle 73"/>
          <p:cNvSpPr>
            <a:spLocks noChangeArrowheads="1"/>
          </p:cNvSpPr>
          <p:nvPr/>
        </p:nvSpPr>
        <p:spPr bwMode="auto">
          <a:xfrm>
            <a:off x="4665663" y="1138238"/>
            <a:ext cx="4389437" cy="650875"/>
          </a:xfrm>
          <a:prstGeom prst="rect">
            <a:avLst/>
          </a:prstGeom>
          <a:solidFill>
            <a:srgbClr val="697E1C"/>
          </a:solidFill>
          <a:ln w="9525" algn="ctr">
            <a:noFill/>
            <a:miter lim="800000"/>
            <a:headEnd/>
            <a:tailEnd/>
          </a:ln>
        </p:spPr>
        <p:txBody>
          <a:bodyPr wrap="none" lIns="73025" tIns="36511" rIns="73025" bIns="36511" anchor="ctr"/>
          <a:lstStyle/>
          <a:p>
            <a:endParaRPr lang="en-US"/>
          </a:p>
        </p:txBody>
      </p:sp>
      <p:sp>
        <p:nvSpPr>
          <p:cNvPr id="1501258" name="Rectangle 74"/>
          <p:cNvSpPr>
            <a:spLocks noChangeArrowheads="1"/>
          </p:cNvSpPr>
          <p:nvPr/>
        </p:nvSpPr>
        <p:spPr bwMode="auto">
          <a:xfrm flipV="1">
            <a:off x="4665663" y="1550988"/>
            <a:ext cx="4389437" cy="254000"/>
          </a:xfrm>
          <a:prstGeom prst="rect">
            <a:avLst/>
          </a:prstGeom>
          <a:gradFill rotWithShape="1">
            <a:gsLst>
              <a:gs pos="0">
                <a:schemeClr val="bg1">
                  <a:alpha val="80000"/>
                </a:schemeClr>
              </a:gs>
              <a:gs pos="100000">
                <a:schemeClr val="bg1">
                  <a:gamma/>
                  <a:shade val="46275"/>
                  <a:invGamma/>
                  <a:alpha val="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1279" name="Rectangle 75"/>
          <p:cNvSpPr>
            <a:spLocks noChangeArrowheads="1"/>
          </p:cNvSpPr>
          <p:nvPr/>
        </p:nvSpPr>
        <p:spPr bwMode="auto">
          <a:xfrm>
            <a:off x="4665663" y="1814513"/>
            <a:ext cx="4389437" cy="2265362"/>
          </a:xfrm>
          <a:prstGeom prst="rect">
            <a:avLst/>
          </a:prstGeom>
          <a:solidFill>
            <a:srgbClr val="89A424"/>
          </a:solidFill>
          <a:ln w="9525" algn="ctr">
            <a:noFill/>
            <a:miter lim="800000"/>
            <a:headEnd/>
            <a:tailEnd/>
          </a:ln>
        </p:spPr>
        <p:txBody>
          <a:bodyPr wrap="none" lIns="73025" tIns="36511" rIns="73025" bIns="36511" anchor="ctr"/>
          <a:lstStyle/>
          <a:p>
            <a:endParaRPr lang="en-US"/>
          </a:p>
        </p:txBody>
      </p:sp>
      <p:sp>
        <p:nvSpPr>
          <p:cNvPr id="1501260" name="AutoShape 76"/>
          <p:cNvSpPr>
            <a:spLocks noChangeArrowheads="1"/>
          </p:cNvSpPr>
          <p:nvPr/>
        </p:nvSpPr>
        <p:spPr bwMode="auto">
          <a:xfrm>
            <a:off x="4903788" y="1214438"/>
            <a:ext cx="3924300" cy="387350"/>
          </a:xfrm>
          <a:prstGeom prst="roundRect">
            <a:avLst>
              <a:gd name="adj" fmla="val 37282"/>
            </a:avLst>
          </a:prstGeom>
          <a:gradFill rotWithShape="1">
            <a:gsLst>
              <a:gs pos="0">
                <a:schemeClr val="tx1">
                  <a:alpha val="39999"/>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sp>
        <p:nvSpPr>
          <p:cNvPr id="11281" name="Rectangle 77"/>
          <p:cNvSpPr>
            <a:spLocks noChangeArrowheads="1"/>
          </p:cNvSpPr>
          <p:nvPr/>
        </p:nvSpPr>
        <p:spPr bwMode="auto">
          <a:xfrm>
            <a:off x="4746625" y="1854200"/>
            <a:ext cx="4337050" cy="2259013"/>
          </a:xfrm>
          <a:prstGeom prst="rect">
            <a:avLst/>
          </a:prstGeom>
          <a:noFill/>
          <a:ln w="9525" algn="ctr">
            <a:noFill/>
            <a:miter lim="800000"/>
            <a:headEnd/>
            <a:tailEnd/>
          </a:ln>
        </p:spPr>
        <p:txBody>
          <a:bodyPr lIns="0" tIns="0" rIns="0" bIns="0"/>
          <a:lstStyle/>
          <a:p>
            <a:pPr marL="177800" indent="-177800" algn="l" defTabSz="814388">
              <a:lnSpc>
                <a:spcPct val="85000"/>
              </a:lnSpc>
              <a:spcBef>
                <a:spcPct val="90000"/>
              </a:spcBef>
              <a:buFont typeface="Wingdings" pitchFamily="2" charset="2"/>
              <a:buChar char="§"/>
            </a:pPr>
            <a:r>
              <a:rPr lang="en-US" sz="1800" baseline="0">
                <a:ea typeface="ＭＳ Ｐゴシック" charset="-128"/>
                <a:cs typeface="Arial" pitchFamily="34" charset="0"/>
              </a:rPr>
              <a:t>Instant-on, flexible security services</a:t>
            </a:r>
          </a:p>
          <a:p>
            <a:pPr marL="177800" indent="-177800" algn="l" defTabSz="814388">
              <a:lnSpc>
                <a:spcPct val="85000"/>
              </a:lnSpc>
              <a:spcBef>
                <a:spcPct val="90000"/>
              </a:spcBef>
              <a:buFont typeface="Wingdings" pitchFamily="2" charset="2"/>
              <a:buChar char="§"/>
            </a:pPr>
            <a:r>
              <a:rPr lang="en-US" sz="1800" b="1" baseline="0">
                <a:ea typeface="ＭＳ Ｐゴシック" charset="-128"/>
                <a:cs typeface="Arial" pitchFamily="34" charset="0"/>
              </a:rPr>
              <a:t>No trade-off</a:t>
            </a:r>
            <a:r>
              <a:rPr lang="en-US" sz="1800" baseline="0">
                <a:ea typeface="ＭＳ Ｐゴシック" charset="-128"/>
                <a:cs typeface="Arial" pitchFamily="34" charset="0"/>
              </a:rPr>
              <a:t> : Security with performance</a:t>
            </a:r>
          </a:p>
          <a:p>
            <a:pPr marL="177800" indent="-177800" algn="l" defTabSz="814388">
              <a:lnSpc>
                <a:spcPct val="85000"/>
              </a:lnSpc>
              <a:spcBef>
                <a:spcPct val="90000"/>
              </a:spcBef>
              <a:buFont typeface="Wingdings" pitchFamily="2" charset="2"/>
              <a:buChar char="§"/>
            </a:pPr>
            <a:r>
              <a:rPr lang="en-US" sz="1800" baseline="0">
                <a:ea typeface="ＭＳ Ｐゴシック" charset="-128"/>
                <a:cs typeface="Arial" pitchFamily="34" charset="0"/>
              </a:rPr>
              <a:t>Tight integration with ISR in branches</a:t>
            </a:r>
          </a:p>
          <a:p>
            <a:pPr marL="177800" indent="-177800" algn="l" defTabSz="814388">
              <a:lnSpc>
                <a:spcPct val="85000"/>
              </a:lnSpc>
              <a:spcBef>
                <a:spcPct val="90000"/>
              </a:spcBef>
              <a:buFont typeface="Wingdings" pitchFamily="2" charset="2"/>
              <a:buChar char="§"/>
            </a:pPr>
            <a:r>
              <a:rPr lang="en-US" sz="1800" baseline="0">
                <a:ea typeface="ＭＳ Ｐゴシック" charset="-128"/>
                <a:cs typeface="Arial" pitchFamily="34" charset="0"/>
              </a:rPr>
              <a:t>Secure video and voice over WAN</a:t>
            </a:r>
          </a:p>
        </p:txBody>
      </p:sp>
      <p:sp>
        <p:nvSpPr>
          <p:cNvPr id="11282" name="Text Box 78"/>
          <p:cNvSpPr txBox="1">
            <a:spLocks noChangeArrowheads="1"/>
          </p:cNvSpPr>
          <p:nvPr/>
        </p:nvSpPr>
        <p:spPr bwMode="auto">
          <a:xfrm>
            <a:off x="5278438" y="1328738"/>
            <a:ext cx="3233737" cy="357187"/>
          </a:xfrm>
          <a:prstGeom prst="rect">
            <a:avLst/>
          </a:prstGeom>
          <a:noFill/>
          <a:ln w="38100" algn="ctr">
            <a:noFill/>
            <a:miter lim="800000"/>
            <a:headEnd/>
            <a:tailEnd/>
          </a:ln>
        </p:spPr>
        <p:txBody>
          <a:bodyPr lIns="82124" tIns="41061" rIns="82124" bIns="41061" anchor="ctr">
            <a:spAutoFit/>
          </a:bodyPr>
          <a:lstStyle/>
          <a:p>
            <a:pPr eaLnBrk="1" hangingPunct="1">
              <a:lnSpc>
                <a:spcPct val="75000"/>
              </a:lnSpc>
            </a:pPr>
            <a:r>
              <a:rPr lang="en-US" sz="2400" b="1" baseline="0">
                <a:solidFill>
                  <a:srgbClr val="FFFFFF"/>
                </a:solidFill>
                <a:cs typeface="Arial" pitchFamily="34" charset="0"/>
              </a:rPr>
              <a:t>Benefits</a:t>
            </a:r>
          </a:p>
        </p:txBody>
      </p:sp>
      <p:sp>
        <p:nvSpPr>
          <p:cNvPr id="11283" name="Rectangle 79"/>
          <p:cNvSpPr>
            <a:spLocks noChangeArrowheads="1"/>
          </p:cNvSpPr>
          <p:nvPr/>
        </p:nvSpPr>
        <p:spPr bwMode="auto">
          <a:xfrm>
            <a:off x="4584700" y="3575050"/>
            <a:ext cx="4545013" cy="881063"/>
          </a:xfrm>
          <a:prstGeom prst="rect">
            <a:avLst/>
          </a:prstGeom>
          <a:gradFill rotWithShape="1">
            <a:gsLst>
              <a:gs pos="0">
                <a:srgbClr val="FFFFFF">
                  <a:alpha val="0"/>
                </a:srgbClr>
              </a:gs>
              <a:gs pos="100000">
                <a:srgbClr val="000000"/>
              </a:gs>
            </a:gsLst>
            <a:lin ang="5400000" scaled="1"/>
          </a:gradFill>
          <a:ln w="9525" algn="ctr">
            <a:noFill/>
            <a:miter lim="800000"/>
            <a:headEnd/>
            <a:tailEnd/>
          </a:ln>
        </p:spPr>
        <p:txBody>
          <a:bodyPr wrap="none" lIns="73025" tIns="36511" rIns="73025" bIns="36511" anchor="ctr"/>
          <a:lstStyle/>
          <a:p>
            <a:endParaRPr lang="en-US"/>
          </a:p>
        </p:txBody>
      </p:sp>
      <p:grpSp>
        <p:nvGrpSpPr>
          <p:cNvPr id="11284" name="Group 263"/>
          <p:cNvGrpSpPr>
            <a:grpSpLocks/>
          </p:cNvGrpSpPr>
          <p:nvPr/>
        </p:nvGrpSpPr>
        <p:grpSpPr bwMode="auto">
          <a:xfrm>
            <a:off x="-20638" y="4767263"/>
            <a:ext cx="2401888" cy="1965325"/>
            <a:chOff x="6193" y="996"/>
            <a:chExt cx="2343" cy="1154"/>
          </a:xfrm>
        </p:grpSpPr>
        <p:sp>
          <p:nvSpPr>
            <p:cNvPr id="11331" name="Oval 264"/>
            <p:cNvSpPr>
              <a:spLocks noChangeArrowheads="1"/>
            </p:cNvSpPr>
            <p:nvPr/>
          </p:nvSpPr>
          <p:spPr bwMode="auto">
            <a:xfrm>
              <a:off x="6193" y="1187"/>
              <a:ext cx="2343" cy="963"/>
            </a:xfrm>
            <a:prstGeom prst="ellipse">
              <a:avLst/>
            </a:prstGeom>
            <a:solidFill>
              <a:schemeClr val="bg1">
                <a:alpha val="27058"/>
              </a:schemeClr>
            </a:solidFill>
            <a:ln w="9525" algn="ctr">
              <a:noFill/>
              <a:round/>
              <a:headEnd/>
              <a:tailEnd/>
            </a:ln>
          </p:spPr>
          <p:txBody>
            <a:bodyPr wrap="none" lIns="73025" tIns="36511" rIns="73025" bIns="36511" anchor="ctr"/>
            <a:lstStyle/>
            <a:p>
              <a:endParaRPr lang="en-US"/>
            </a:p>
          </p:txBody>
        </p:sp>
        <p:sp>
          <p:nvSpPr>
            <p:cNvPr id="11332" name="AutoShape 265"/>
            <p:cNvSpPr>
              <a:spLocks noChangeAspect="1" noChangeArrowheads="1" noTextEdit="1"/>
            </p:cNvSpPr>
            <p:nvPr/>
          </p:nvSpPr>
          <p:spPr bwMode="auto">
            <a:xfrm>
              <a:off x="6281" y="996"/>
              <a:ext cx="2184" cy="1074"/>
            </a:xfrm>
            <a:prstGeom prst="rect">
              <a:avLst/>
            </a:prstGeom>
            <a:noFill/>
            <a:ln w="9525">
              <a:noFill/>
              <a:miter lim="800000"/>
              <a:headEnd/>
              <a:tailEnd/>
            </a:ln>
          </p:spPr>
          <p:txBody>
            <a:bodyPr/>
            <a:lstStyle/>
            <a:p>
              <a:endParaRPr lang="en-US"/>
            </a:p>
          </p:txBody>
        </p:sp>
        <p:sp>
          <p:nvSpPr>
            <p:cNvPr id="11333" name="Freeform 266"/>
            <p:cNvSpPr>
              <a:spLocks/>
            </p:cNvSpPr>
            <p:nvPr/>
          </p:nvSpPr>
          <p:spPr bwMode="auto">
            <a:xfrm>
              <a:off x="6280" y="1423"/>
              <a:ext cx="2182" cy="648"/>
            </a:xfrm>
            <a:custGeom>
              <a:avLst/>
              <a:gdLst>
                <a:gd name="T0" fmla="*/ 1381 w 1382"/>
                <a:gd name="T1" fmla="*/ 21 h 411"/>
                <a:gd name="T2" fmla="*/ 692 w 1382"/>
                <a:gd name="T3" fmla="*/ 271 h 411"/>
                <a:gd name="T4" fmla="*/ 1 w 1382"/>
                <a:gd name="T5" fmla="*/ 0 h 411"/>
                <a:gd name="T6" fmla="*/ 1 w 1382"/>
                <a:gd name="T7" fmla="*/ 0 h 411"/>
                <a:gd name="T8" fmla="*/ 1 w 1382"/>
                <a:gd name="T9" fmla="*/ 126 h 411"/>
                <a:gd name="T10" fmla="*/ 0 w 1382"/>
                <a:gd name="T11" fmla="*/ 140 h 411"/>
                <a:gd name="T12" fmla="*/ 691 w 1382"/>
                <a:gd name="T13" fmla="*/ 411 h 411"/>
                <a:gd name="T14" fmla="*/ 1382 w 1382"/>
                <a:gd name="T15" fmla="*/ 140 h 411"/>
                <a:gd name="T16" fmla="*/ 1381 w 1382"/>
                <a:gd name="T17" fmla="*/ 126 h 411"/>
                <a:gd name="T18" fmla="*/ 1381 w 1382"/>
                <a:gd name="T19" fmla="*/ 21 h 4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2"/>
                <a:gd name="T31" fmla="*/ 0 h 411"/>
                <a:gd name="T32" fmla="*/ 1382 w 1382"/>
                <a:gd name="T33" fmla="*/ 411 h 4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2" h="411">
                  <a:moveTo>
                    <a:pt x="1381" y="21"/>
                  </a:moveTo>
                  <a:cubicBezTo>
                    <a:pt x="1354" y="161"/>
                    <a:pt x="1056" y="271"/>
                    <a:pt x="692" y="271"/>
                  </a:cubicBezTo>
                  <a:cubicBezTo>
                    <a:pt x="311" y="271"/>
                    <a:pt x="2" y="150"/>
                    <a:pt x="1" y="0"/>
                  </a:cubicBezTo>
                  <a:cubicBezTo>
                    <a:pt x="1" y="0"/>
                    <a:pt x="1" y="0"/>
                    <a:pt x="1" y="0"/>
                  </a:cubicBezTo>
                  <a:cubicBezTo>
                    <a:pt x="1" y="126"/>
                    <a:pt x="1" y="126"/>
                    <a:pt x="1" y="126"/>
                  </a:cubicBezTo>
                  <a:cubicBezTo>
                    <a:pt x="1" y="130"/>
                    <a:pt x="0" y="135"/>
                    <a:pt x="0" y="140"/>
                  </a:cubicBezTo>
                  <a:cubicBezTo>
                    <a:pt x="0" y="290"/>
                    <a:pt x="310" y="411"/>
                    <a:pt x="691" y="411"/>
                  </a:cubicBezTo>
                  <a:cubicBezTo>
                    <a:pt x="1073" y="411"/>
                    <a:pt x="1382" y="290"/>
                    <a:pt x="1382" y="140"/>
                  </a:cubicBezTo>
                  <a:cubicBezTo>
                    <a:pt x="1382" y="135"/>
                    <a:pt x="1382" y="130"/>
                    <a:pt x="1381" y="126"/>
                  </a:cubicBezTo>
                  <a:lnTo>
                    <a:pt x="1381" y="21"/>
                  </a:lnTo>
                  <a:close/>
                </a:path>
              </a:pathLst>
            </a:custGeom>
            <a:gradFill rotWithShape="1">
              <a:gsLst>
                <a:gs pos="0">
                  <a:srgbClr val="003D55"/>
                </a:gs>
                <a:gs pos="50000">
                  <a:srgbClr val="0183B7"/>
                </a:gs>
                <a:gs pos="100000">
                  <a:srgbClr val="003D55"/>
                </a:gs>
              </a:gsLst>
              <a:lin ang="0" scaled="1"/>
            </a:gradFill>
            <a:ln w="9525">
              <a:noFill/>
              <a:round/>
              <a:headEnd/>
              <a:tailEnd/>
            </a:ln>
          </p:spPr>
          <p:txBody>
            <a:bodyPr lIns="82124" tIns="41061" rIns="82124" bIns="41061" anchor="ctr">
              <a:spAutoFit/>
            </a:bodyPr>
            <a:lstStyle/>
            <a:p>
              <a:endParaRPr lang="en-US"/>
            </a:p>
          </p:txBody>
        </p:sp>
        <p:sp>
          <p:nvSpPr>
            <p:cNvPr id="11334" name="Freeform 267"/>
            <p:cNvSpPr>
              <a:spLocks/>
            </p:cNvSpPr>
            <p:nvPr/>
          </p:nvSpPr>
          <p:spPr bwMode="auto">
            <a:xfrm>
              <a:off x="6281" y="996"/>
              <a:ext cx="2183" cy="855"/>
            </a:xfrm>
            <a:custGeom>
              <a:avLst/>
              <a:gdLst>
                <a:gd name="T0" fmla="*/ 691 w 1382"/>
                <a:gd name="T1" fmla="*/ 0 h 542"/>
                <a:gd name="T2" fmla="*/ 0 w 1382"/>
                <a:gd name="T3" fmla="*/ 271 h 542"/>
                <a:gd name="T4" fmla="*/ 0 w 1382"/>
                <a:gd name="T5" fmla="*/ 271 h 542"/>
                <a:gd name="T6" fmla="*/ 691 w 1382"/>
                <a:gd name="T7" fmla="*/ 542 h 542"/>
                <a:gd name="T8" fmla="*/ 1380 w 1382"/>
                <a:gd name="T9" fmla="*/ 292 h 542"/>
                <a:gd name="T10" fmla="*/ 1382 w 1382"/>
                <a:gd name="T11" fmla="*/ 271 h 542"/>
                <a:gd name="T12" fmla="*/ 691 w 1382"/>
                <a:gd name="T13" fmla="*/ 0 h 542"/>
                <a:gd name="T14" fmla="*/ 0 60000 65536"/>
                <a:gd name="T15" fmla="*/ 0 60000 65536"/>
                <a:gd name="T16" fmla="*/ 0 60000 65536"/>
                <a:gd name="T17" fmla="*/ 0 60000 65536"/>
                <a:gd name="T18" fmla="*/ 0 60000 65536"/>
                <a:gd name="T19" fmla="*/ 0 60000 65536"/>
                <a:gd name="T20" fmla="*/ 0 60000 65536"/>
                <a:gd name="T21" fmla="*/ 0 w 1382"/>
                <a:gd name="T22" fmla="*/ 0 h 542"/>
                <a:gd name="T23" fmla="*/ 1382 w 1382"/>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2" h="542">
                  <a:moveTo>
                    <a:pt x="691" y="0"/>
                  </a:moveTo>
                  <a:cubicBezTo>
                    <a:pt x="310" y="0"/>
                    <a:pt x="0" y="121"/>
                    <a:pt x="0" y="271"/>
                  </a:cubicBezTo>
                  <a:cubicBezTo>
                    <a:pt x="0" y="271"/>
                    <a:pt x="0" y="271"/>
                    <a:pt x="0" y="271"/>
                  </a:cubicBezTo>
                  <a:cubicBezTo>
                    <a:pt x="1" y="421"/>
                    <a:pt x="310" y="542"/>
                    <a:pt x="691" y="542"/>
                  </a:cubicBezTo>
                  <a:cubicBezTo>
                    <a:pt x="1055" y="542"/>
                    <a:pt x="1353" y="432"/>
                    <a:pt x="1380" y="292"/>
                  </a:cubicBezTo>
                  <a:cubicBezTo>
                    <a:pt x="1382" y="285"/>
                    <a:pt x="1382" y="278"/>
                    <a:pt x="1382" y="271"/>
                  </a:cubicBezTo>
                  <a:cubicBezTo>
                    <a:pt x="1382" y="121"/>
                    <a:pt x="1073" y="0"/>
                    <a:pt x="691" y="0"/>
                  </a:cubicBezTo>
                  <a:close/>
                </a:path>
              </a:pathLst>
            </a:custGeom>
            <a:gradFill rotWithShape="1">
              <a:gsLst>
                <a:gs pos="0">
                  <a:schemeClr val="accent1"/>
                </a:gs>
                <a:gs pos="100000">
                  <a:srgbClr val="47B0D5"/>
                </a:gs>
              </a:gsLst>
              <a:lin ang="5400000" scaled="1"/>
            </a:gradFill>
            <a:ln w="9525">
              <a:noFill/>
              <a:round/>
              <a:headEnd/>
              <a:tailEnd/>
            </a:ln>
          </p:spPr>
          <p:txBody>
            <a:bodyPr lIns="82124" tIns="41061" rIns="82124" bIns="41061" anchor="ctr">
              <a:spAutoFit/>
            </a:bodyPr>
            <a:lstStyle/>
            <a:p>
              <a:endParaRPr lang="en-US"/>
            </a:p>
          </p:txBody>
        </p:sp>
        <p:sp>
          <p:nvSpPr>
            <p:cNvPr id="1501452" name="Freeform 268"/>
            <p:cNvSpPr>
              <a:spLocks/>
            </p:cNvSpPr>
            <p:nvPr/>
          </p:nvSpPr>
          <p:spPr bwMode="auto">
            <a:xfrm>
              <a:off x="6281" y="996"/>
              <a:ext cx="2183" cy="855"/>
            </a:xfrm>
            <a:custGeom>
              <a:avLst/>
              <a:gdLst/>
              <a:ahLst/>
              <a:cxnLst>
                <a:cxn ang="0">
                  <a:pos x="691" y="0"/>
                </a:cxn>
                <a:cxn ang="0">
                  <a:pos x="0" y="271"/>
                </a:cxn>
                <a:cxn ang="0">
                  <a:pos x="0" y="271"/>
                </a:cxn>
                <a:cxn ang="0">
                  <a:pos x="691" y="542"/>
                </a:cxn>
                <a:cxn ang="0">
                  <a:pos x="1380" y="292"/>
                </a:cxn>
                <a:cxn ang="0">
                  <a:pos x="1382" y="271"/>
                </a:cxn>
                <a:cxn ang="0">
                  <a:pos x="691" y="0"/>
                </a:cxn>
              </a:cxnLst>
              <a:rect l="0" t="0" r="r" b="b"/>
              <a:pathLst>
                <a:path w="1382" h="542">
                  <a:moveTo>
                    <a:pt x="691" y="0"/>
                  </a:moveTo>
                  <a:cubicBezTo>
                    <a:pt x="310" y="0"/>
                    <a:pt x="0" y="121"/>
                    <a:pt x="0" y="271"/>
                  </a:cubicBezTo>
                  <a:cubicBezTo>
                    <a:pt x="0" y="271"/>
                    <a:pt x="0" y="271"/>
                    <a:pt x="0" y="271"/>
                  </a:cubicBezTo>
                  <a:cubicBezTo>
                    <a:pt x="1" y="421"/>
                    <a:pt x="310" y="542"/>
                    <a:pt x="691" y="542"/>
                  </a:cubicBezTo>
                  <a:cubicBezTo>
                    <a:pt x="1055" y="542"/>
                    <a:pt x="1353" y="432"/>
                    <a:pt x="1380" y="292"/>
                  </a:cubicBezTo>
                  <a:cubicBezTo>
                    <a:pt x="1382" y="285"/>
                    <a:pt x="1382" y="278"/>
                    <a:pt x="1382" y="271"/>
                  </a:cubicBezTo>
                  <a:cubicBezTo>
                    <a:pt x="1382" y="121"/>
                    <a:pt x="1073" y="0"/>
                    <a:pt x="691" y="0"/>
                  </a:cubicBezTo>
                  <a:close/>
                </a:path>
              </a:pathLst>
            </a:custGeom>
            <a:solidFill>
              <a:schemeClr val="accent1"/>
            </a:solidFill>
            <a:ln w="9525" cap="flat" cmpd="sng">
              <a:noFill/>
              <a:prstDash val="solid"/>
              <a:round/>
              <a:headEnd/>
              <a:tailEnd/>
            </a:ln>
            <a:effectLst>
              <a:outerShdw dist="17961" dir="2700000" algn="ctr" rotWithShape="0">
                <a:schemeClr val="bg2">
                  <a:alpha val="50000"/>
                </a:schemeClr>
              </a:outerShdw>
            </a:effectLst>
          </p:spPr>
          <p:txBody>
            <a:bodyPr lIns="82124" tIns="41061" rIns="82124" bIns="41061" anchor="ctr">
              <a:spAutoFit/>
            </a:bodyPr>
            <a:lstStyle/>
            <a:p>
              <a:pPr>
                <a:defRPr/>
              </a:pPr>
              <a:endParaRPr lang="en-US">
                <a:latin typeface="Arial" charset="0"/>
              </a:endParaRPr>
            </a:p>
          </p:txBody>
        </p:sp>
        <p:sp>
          <p:nvSpPr>
            <p:cNvPr id="11336" name="Oval 269"/>
            <p:cNvSpPr>
              <a:spLocks noChangeArrowheads="1"/>
            </p:cNvSpPr>
            <p:nvPr/>
          </p:nvSpPr>
          <p:spPr bwMode="auto">
            <a:xfrm>
              <a:off x="6498" y="1051"/>
              <a:ext cx="1750" cy="679"/>
            </a:xfrm>
            <a:prstGeom prst="ellipse">
              <a:avLst/>
            </a:prstGeom>
            <a:gradFill rotWithShape="1">
              <a:gsLst>
                <a:gs pos="0">
                  <a:srgbClr val="001822">
                    <a:alpha val="60001"/>
                  </a:srgbClr>
                </a:gs>
                <a:gs pos="100000">
                  <a:srgbClr val="01415B"/>
                </a:gs>
              </a:gsLst>
              <a:lin ang="5400000" scaled="1"/>
            </a:gradFill>
            <a:ln w="9525" algn="ctr">
              <a:noFill/>
              <a:round/>
              <a:headEnd/>
              <a:tailEnd/>
            </a:ln>
          </p:spPr>
          <p:txBody>
            <a:bodyPr lIns="82124" tIns="41061" rIns="82124" bIns="41061" anchor="ctr">
              <a:spAutoFit/>
            </a:bodyPr>
            <a:lstStyle/>
            <a:p>
              <a:endParaRPr lang="en-US"/>
            </a:p>
          </p:txBody>
        </p:sp>
      </p:grpSp>
      <p:grpSp>
        <p:nvGrpSpPr>
          <p:cNvPr id="11285" name="Group 270"/>
          <p:cNvGrpSpPr>
            <a:grpSpLocks/>
          </p:cNvGrpSpPr>
          <p:nvPr/>
        </p:nvGrpSpPr>
        <p:grpSpPr bwMode="auto">
          <a:xfrm>
            <a:off x="2886075" y="4270375"/>
            <a:ext cx="4629150" cy="2198688"/>
            <a:chOff x="1824" y="996"/>
            <a:chExt cx="2916" cy="875"/>
          </a:xfrm>
        </p:grpSpPr>
        <p:sp>
          <p:nvSpPr>
            <p:cNvPr id="11327" name="Line 271"/>
            <p:cNvSpPr>
              <a:spLocks noChangeShapeType="1"/>
            </p:cNvSpPr>
            <p:nvPr/>
          </p:nvSpPr>
          <p:spPr bwMode="auto">
            <a:xfrm flipV="1">
              <a:off x="1986" y="1430"/>
              <a:ext cx="2724" cy="6"/>
            </a:xfrm>
            <a:prstGeom prst="line">
              <a:avLst/>
            </a:prstGeom>
            <a:noFill/>
            <a:ln w="63500">
              <a:solidFill>
                <a:srgbClr val="A0C02A"/>
              </a:solidFill>
              <a:round/>
              <a:headEnd/>
              <a:tailEnd/>
            </a:ln>
          </p:spPr>
          <p:txBody>
            <a:bodyPr lIns="82124" tIns="41061" rIns="82124" bIns="41061" anchor="ctr">
              <a:spAutoFit/>
            </a:bodyPr>
            <a:lstStyle/>
            <a:p>
              <a:endParaRPr lang="en-US"/>
            </a:p>
          </p:txBody>
        </p:sp>
        <p:grpSp>
          <p:nvGrpSpPr>
            <p:cNvPr id="11328" name="Group 272"/>
            <p:cNvGrpSpPr>
              <a:grpSpLocks/>
            </p:cNvGrpSpPr>
            <p:nvPr/>
          </p:nvGrpSpPr>
          <p:grpSpPr bwMode="auto">
            <a:xfrm>
              <a:off x="1824" y="996"/>
              <a:ext cx="2916" cy="875"/>
              <a:chOff x="1824" y="942"/>
              <a:chExt cx="2916" cy="875"/>
            </a:xfrm>
          </p:grpSpPr>
          <p:sp>
            <p:nvSpPr>
              <p:cNvPr id="11329" name="Freeform 273"/>
              <p:cNvSpPr>
                <a:spLocks/>
              </p:cNvSpPr>
              <p:nvPr/>
            </p:nvSpPr>
            <p:spPr bwMode="auto">
              <a:xfrm flipV="1">
                <a:off x="1824" y="1350"/>
                <a:ext cx="2916" cy="467"/>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sp>
            <p:nvSpPr>
              <p:cNvPr id="11330" name="Freeform 274"/>
              <p:cNvSpPr>
                <a:spLocks/>
              </p:cNvSpPr>
              <p:nvPr/>
            </p:nvSpPr>
            <p:spPr bwMode="auto">
              <a:xfrm>
                <a:off x="1824" y="942"/>
                <a:ext cx="2916" cy="467"/>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grpSp>
      </p:grpSp>
      <p:pic>
        <p:nvPicPr>
          <p:cNvPr id="11286" name="Picture 10"/>
          <p:cNvPicPr>
            <a:picLocks noChangeArrowheads="1"/>
          </p:cNvPicPr>
          <p:nvPr/>
        </p:nvPicPr>
        <p:blipFill>
          <a:blip r:embed="rId3"/>
          <a:srcRect l="4164" t="16324" r="4164" b="15926"/>
          <a:stretch>
            <a:fillRect/>
          </a:stretch>
        </p:blipFill>
        <p:spPr bwMode="auto">
          <a:xfrm>
            <a:off x="261938" y="4625975"/>
            <a:ext cx="1730375" cy="1485900"/>
          </a:xfrm>
          <a:prstGeom prst="rect">
            <a:avLst/>
          </a:prstGeom>
          <a:noFill/>
          <a:ln w="12700">
            <a:noFill/>
            <a:miter lim="800000"/>
            <a:headEnd/>
            <a:tailEnd/>
          </a:ln>
        </p:spPr>
      </p:pic>
      <p:sp>
        <p:nvSpPr>
          <p:cNvPr id="11287" name="Freeform 276"/>
          <p:cNvSpPr>
            <a:spLocks/>
          </p:cNvSpPr>
          <p:nvPr/>
        </p:nvSpPr>
        <p:spPr bwMode="auto">
          <a:xfrm>
            <a:off x="1463675" y="4984750"/>
            <a:ext cx="866775" cy="717550"/>
          </a:xfrm>
          <a:custGeom>
            <a:avLst/>
            <a:gdLst>
              <a:gd name="T0" fmla="*/ 0 w 390"/>
              <a:gd name="T1" fmla="*/ 150 h 396"/>
              <a:gd name="T2" fmla="*/ 390 w 390"/>
              <a:gd name="T3" fmla="*/ 0 h 396"/>
              <a:gd name="T4" fmla="*/ 390 w 390"/>
              <a:gd name="T5" fmla="*/ 396 h 396"/>
              <a:gd name="T6" fmla="*/ 6 w 390"/>
              <a:gd name="T7" fmla="*/ 240 h 396"/>
              <a:gd name="T8" fmla="*/ 0 60000 65536"/>
              <a:gd name="T9" fmla="*/ 0 60000 65536"/>
              <a:gd name="T10" fmla="*/ 0 60000 65536"/>
              <a:gd name="T11" fmla="*/ 0 60000 65536"/>
              <a:gd name="T12" fmla="*/ 0 w 390"/>
              <a:gd name="T13" fmla="*/ 0 h 396"/>
              <a:gd name="T14" fmla="*/ 390 w 390"/>
              <a:gd name="T15" fmla="*/ 396 h 396"/>
            </a:gdLst>
            <a:ahLst/>
            <a:cxnLst>
              <a:cxn ang="T8">
                <a:pos x="T0" y="T1"/>
              </a:cxn>
              <a:cxn ang="T9">
                <a:pos x="T2" y="T3"/>
              </a:cxn>
              <a:cxn ang="T10">
                <a:pos x="T4" y="T5"/>
              </a:cxn>
              <a:cxn ang="T11">
                <a:pos x="T6" y="T7"/>
              </a:cxn>
            </a:cxnLst>
            <a:rect l="T12" t="T13" r="T14" b="T15"/>
            <a:pathLst>
              <a:path w="390" h="396">
                <a:moveTo>
                  <a:pt x="0" y="150"/>
                </a:moveTo>
                <a:lnTo>
                  <a:pt x="390" y="0"/>
                </a:lnTo>
                <a:lnTo>
                  <a:pt x="390" y="396"/>
                </a:lnTo>
                <a:lnTo>
                  <a:pt x="6" y="240"/>
                </a:lnTo>
              </a:path>
            </a:pathLst>
          </a:custGeom>
          <a:gradFill rotWithShape="1">
            <a:gsLst>
              <a:gs pos="0">
                <a:srgbClr val="4A5913">
                  <a:alpha val="0"/>
                </a:srgbClr>
              </a:gs>
              <a:gs pos="100000">
                <a:srgbClr val="A0C02A"/>
              </a:gs>
            </a:gsLst>
            <a:lin ang="0" scaled="1"/>
          </a:gradFill>
          <a:ln w="9525">
            <a:noFill/>
            <a:round/>
            <a:headEnd/>
            <a:tailEnd/>
          </a:ln>
        </p:spPr>
        <p:txBody>
          <a:bodyPr lIns="82124" tIns="41061" rIns="82124" bIns="41061" anchor="ctr">
            <a:spAutoFit/>
          </a:bodyPr>
          <a:lstStyle/>
          <a:p>
            <a:endParaRPr lang="en-US"/>
          </a:p>
        </p:txBody>
      </p:sp>
      <p:sp>
        <p:nvSpPr>
          <p:cNvPr id="11288" name="Rectangle 277"/>
          <p:cNvSpPr>
            <a:spLocks noChangeArrowheads="1"/>
          </p:cNvSpPr>
          <p:nvPr/>
        </p:nvSpPr>
        <p:spPr bwMode="auto">
          <a:xfrm>
            <a:off x="2327275" y="4987925"/>
            <a:ext cx="1127125" cy="712788"/>
          </a:xfrm>
          <a:prstGeom prst="rect">
            <a:avLst/>
          </a:prstGeom>
          <a:solidFill>
            <a:srgbClr val="A0C02A"/>
          </a:solidFill>
          <a:ln w="9525" algn="ctr">
            <a:noFill/>
            <a:miter lim="800000"/>
            <a:headEnd/>
            <a:tailEnd/>
          </a:ln>
        </p:spPr>
        <p:txBody>
          <a:bodyPr lIns="82124" tIns="41061" rIns="82124" bIns="41061" anchor="ctr">
            <a:spAutoFit/>
          </a:bodyPr>
          <a:lstStyle/>
          <a:p>
            <a:endParaRPr lang="en-US"/>
          </a:p>
        </p:txBody>
      </p:sp>
      <p:grpSp>
        <p:nvGrpSpPr>
          <p:cNvPr id="5" name="Group 36"/>
          <p:cNvGrpSpPr>
            <a:grpSpLocks/>
          </p:cNvGrpSpPr>
          <p:nvPr/>
        </p:nvGrpSpPr>
        <p:grpSpPr bwMode="auto">
          <a:xfrm>
            <a:off x="3881438" y="4441825"/>
            <a:ext cx="579437" cy="538163"/>
            <a:chOff x="2257" y="1649"/>
            <a:chExt cx="413" cy="378"/>
          </a:xfrm>
        </p:grpSpPr>
        <p:pic>
          <p:nvPicPr>
            <p:cNvPr id="11325" name="Picture 37" descr="VPNConcentratorAug2000"/>
            <p:cNvPicPr>
              <a:picLocks noChangeAspect="1" noChangeArrowheads="1"/>
            </p:cNvPicPr>
            <p:nvPr/>
          </p:nvPicPr>
          <p:blipFill>
            <a:blip r:embed="rId4"/>
            <a:srcRect/>
            <a:stretch>
              <a:fillRect/>
            </a:stretch>
          </p:blipFill>
          <p:spPr bwMode="auto">
            <a:xfrm>
              <a:off x="2257" y="1649"/>
              <a:ext cx="413" cy="378"/>
            </a:xfrm>
            <a:prstGeom prst="rect">
              <a:avLst/>
            </a:prstGeom>
            <a:noFill/>
            <a:ln w="9525">
              <a:noFill/>
              <a:miter lim="800000"/>
              <a:headEnd/>
              <a:tailEnd/>
            </a:ln>
          </p:spPr>
        </p:pic>
        <p:sp>
          <p:nvSpPr>
            <p:cNvPr id="11326" name="Text Box 38"/>
            <p:cNvSpPr txBox="1">
              <a:spLocks noChangeArrowheads="1"/>
            </p:cNvSpPr>
            <p:nvPr/>
          </p:nvSpPr>
          <p:spPr bwMode="auto">
            <a:xfrm>
              <a:off x="2299" y="1773"/>
              <a:ext cx="307" cy="154"/>
            </a:xfrm>
            <a:prstGeom prst="rect">
              <a:avLst/>
            </a:prstGeom>
            <a:solidFill>
              <a:srgbClr val="3399FF">
                <a:alpha val="0"/>
              </a:srgbClr>
            </a:solidFill>
            <a:ln w="9525" algn="ctr">
              <a:noFill/>
              <a:miter lim="800000"/>
              <a:headEnd/>
              <a:tailEnd/>
            </a:ln>
          </p:spPr>
          <p:txBody>
            <a:bodyPr lIns="82124" tIns="41061" rIns="82124" bIns="41061">
              <a:spAutoFit/>
            </a:bodyPr>
            <a:lstStyle/>
            <a:p>
              <a:pPr marL="236538" indent="-236538" algn="l" defTabSz="814388">
                <a:spcBef>
                  <a:spcPct val="50000"/>
                </a:spcBef>
                <a:buClr>
                  <a:schemeClr val="accent1"/>
                </a:buClr>
                <a:buSzPct val="100000"/>
                <a:buFont typeface="Wingdings" pitchFamily="2" charset="2"/>
                <a:buNone/>
              </a:pPr>
              <a:r>
                <a:rPr lang="en-US" sz="1000" b="1" baseline="0"/>
                <a:t>VPN</a:t>
              </a:r>
            </a:p>
          </p:txBody>
        </p:sp>
      </p:grpSp>
      <p:grpSp>
        <p:nvGrpSpPr>
          <p:cNvPr id="6" name="Group 45"/>
          <p:cNvGrpSpPr>
            <a:grpSpLocks/>
          </p:cNvGrpSpPr>
          <p:nvPr/>
        </p:nvGrpSpPr>
        <p:grpSpPr bwMode="auto">
          <a:xfrm>
            <a:off x="3713163" y="5757863"/>
            <a:ext cx="915987" cy="517525"/>
            <a:chOff x="2783" y="2910"/>
            <a:chExt cx="798" cy="445"/>
          </a:xfrm>
        </p:grpSpPr>
        <p:pic>
          <p:nvPicPr>
            <p:cNvPr id="11323" name="Picture 46"/>
            <p:cNvPicPr>
              <a:picLocks noChangeArrowheads="1"/>
            </p:cNvPicPr>
            <p:nvPr/>
          </p:nvPicPr>
          <p:blipFill>
            <a:blip r:embed="rId5"/>
            <a:srcRect/>
            <a:stretch>
              <a:fillRect/>
            </a:stretch>
          </p:blipFill>
          <p:spPr bwMode="auto">
            <a:xfrm>
              <a:off x="2783" y="2910"/>
              <a:ext cx="798" cy="445"/>
            </a:xfrm>
            <a:prstGeom prst="rect">
              <a:avLst/>
            </a:prstGeom>
            <a:noFill/>
            <a:ln w="9525">
              <a:noFill/>
              <a:miter lim="800000"/>
              <a:headEnd/>
              <a:tailEnd/>
            </a:ln>
          </p:spPr>
        </p:pic>
        <p:sp>
          <p:nvSpPr>
            <p:cNvPr id="11324" name="Text Box 47"/>
            <p:cNvSpPr txBox="1">
              <a:spLocks noChangeArrowheads="1"/>
            </p:cNvSpPr>
            <p:nvPr/>
          </p:nvSpPr>
          <p:spPr bwMode="auto">
            <a:xfrm>
              <a:off x="2977" y="3152"/>
              <a:ext cx="410" cy="202"/>
            </a:xfrm>
            <a:prstGeom prst="rect">
              <a:avLst/>
            </a:prstGeom>
            <a:noFill/>
            <a:ln w="9525" algn="ctr">
              <a:noFill/>
              <a:miter lim="800000"/>
              <a:headEnd/>
              <a:tailEnd/>
            </a:ln>
          </p:spPr>
          <p:txBody>
            <a:bodyPr lIns="82124" tIns="41061" rIns="82124" bIns="41061">
              <a:spAutoFit/>
            </a:bodyPr>
            <a:lstStyle/>
            <a:p>
              <a:pPr marL="236538" indent="-236538" algn="l" defTabSz="814388">
                <a:lnSpc>
                  <a:spcPct val="100000"/>
                </a:lnSpc>
                <a:spcBef>
                  <a:spcPct val="50000"/>
                </a:spcBef>
                <a:buClr>
                  <a:schemeClr val="accent1"/>
                </a:buClr>
                <a:buSzPct val="100000"/>
                <a:buFont typeface="Arial" pitchFamily="34" charset="0"/>
                <a:buNone/>
              </a:pPr>
              <a:r>
                <a:rPr lang="en-US" sz="1000" b="1" baseline="0"/>
                <a:t>WAN</a:t>
              </a:r>
            </a:p>
          </p:txBody>
        </p:sp>
      </p:grpSp>
      <p:sp>
        <p:nvSpPr>
          <p:cNvPr id="11291" name="Rectangle 287"/>
          <p:cNvSpPr>
            <a:spLocks noChangeArrowheads="1"/>
          </p:cNvSpPr>
          <p:nvPr/>
        </p:nvSpPr>
        <p:spPr bwMode="auto">
          <a:xfrm rot="1549260">
            <a:off x="6026150" y="5753100"/>
            <a:ext cx="1346200" cy="219075"/>
          </a:xfrm>
          <a:prstGeom prst="rect">
            <a:avLst/>
          </a:prstGeom>
          <a:noFill/>
          <a:ln w="9525" algn="ctr">
            <a:noFill/>
            <a:miter lim="800000"/>
            <a:headEnd/>
            <a:tailEnd/>
          </a:ln>
        </p:spPr>
        <p:txBody>
          <a:bodyPr wrap="none" lIns="82124" tIns="41061" rIns="82124" bIns="41061">
            <a:spAutoFit/>
          </a:bodyPr>
          <a:lstStyle/>
          <a:p>
            <a:pPr defTabSz="814388"/>
            <a:r>
              <a:rPr lang="en-US" sz="1000" baseline="0"/>
              <a:t>Remote Access VPN</a:t>
            </a:r>
          </a:p>
        </p:txBody>
      </p:sp>
      <p:sp>
        <p:nvSpPr>
          <p:cNvPr id="1501472" name="Oval 288"/>
          <p:cNvSpPr>
            <a:spLocks noChangeArrowheads="1"/>
          </p:cNvSpPr>
          <p:nvPr/>
        </p:nvSpPr>
        <p:spPr bwMode="auto">
          <a:xfrm>
            <a:off x="1600200" y="4235450"/>
            <a:ext cx="2609850" cy="2152650"/>
          </a:xfrm>
          <a:prstGeom prst="ellipse">
            <a:avLst/>
          </a:prstGeom>
          <a:gradFill rotWithShape="1">
            <a:gsLst>
              <a:gs pos="0">
                <a:schemeClr val="folHlink"/>
              </a:gs>
              <a:gs pos="100000">
                <a:schemeClr val="folHlink">
                  <a:gamma/>
                  <a:shade val="46275"/>
                  <a:invGamma/>
                  <a:alpha val="0"/>
                </a:schemeClr>
              </a:gs>
            </a:gsLst>
            <a:path path="shape">
              <a:fillToRect l="50000" t="50000" r="50000" b="50000"/>
            </a:path>
          </a:gradFill>
          <a:ln w="9525" algn="ctr">
            <a:noFill/>
            <a:round/>
            <a:headEnd/>
            <a:tailEnd/>
          </a:ln>
          <a:effectLst/>
        </p:spPr>
        <p:txBody>
          <a:bodyPr lIns="82124" tIns="41061" rIns="82124" bIns="41061" anchor="ctr">
            <a:spAutoFit/>
          </a:bodyPr>
          <a:lstStyle/>
          <a:p>
            <a:pPr>
              <a:defRPr/>
            </a:pPr>
            <a:endParaRPr lang="en-US">
              <a:latin typeface="Arial" charset="0"/>
            </a:endParaRPr>
          </a:p>
        </p:txBody>
      </p:sp>
      <p:sp>
        <p:nvSpPr>
          <p:cNvPr id="11293" name="Text Box 24"/>
          <p:cNvSpPr txBox="1">
            <a:spLocks noChangeArrowheads="1"/>
          </p:cNvSpPr>
          <p:nvPr/>
        </p:nvSpPr>
        <p:spPr bwMode="auto">
          <a:xfrm>
            <a:off x="2395538" y="4264025"/>
            <a:ext cx="993775" cy="742950"/>
          </a:xfrm>
          <a:prstGeom prst="rect">
            <a:avLst/>
          </a:prstGeom>
          <a:noFill/>
          <a:ln w="9525" algn="ctr">
            <a:noFill/>
            <a:miter lim="800000"/>
            <a:headEnd/>
            <a:tailEnd/>
          </a:ln>
        </p:spPr>
        <p:txBody>
          <a:bodyPr lIns="82124" tIns="41061" rIns="82124" bIns="41061">
            <a:spAutoFit/>
          </a:bodyPr>
          <a:lstStyle/>
          <a:p>
            <a:pPr defTabSz="814388"/>
            <a:r>
              <a:rPr lang="en-US" sz="1200" b="1" baseline="0"/>
              <a:t>ASR 1000 </a:t>
            </a:r>
          </a:p>
          <a:p>
            <a:pPr defTabSz="814388"/>
            <a:r>
              <a:rPr lang="en-US" sz="1200" b="1" baseline="0"/>
              <a:t>as secure  WAN Edge Router</a:t>
            </a:r>
          </a:p>
        </p:txBody>
      </p:sp>
      <p:pic>
        <p:nvPicPr>
          <p:cNvPr id="11294" name="Picture 291" descr="Cloud"/>
          <p:cNvPicPr>
            <a:picLocks noChangeArrowheads="1"/>
          </p:cNvPicPr>
          <p:nvPr/>
        </p:nvPicPr>
        <p:blipFill>
          <a:blip r:embed="rId6"/>
          <a:srcRect/>
          <a:stretch>
            <a:fillRect/>
          </a:stretch>
        </p:blipFill>
        <p:spPr bwMode="auto">
          <a:xfrm>
            <a:off x="4924425" y="4664075"/>
            <a:ext cx="746125" cy="495300"/>
          </a:xfrm>
          <a:prstGeom prst="rect">
            <a:avLst/>
          </a:prstGeom>
          <a:noFill/>
          <a:ln w="9525">
            <a:noFill/>
            <a:miter lim="800000"/>
            <a:headEnd/>
            <a:tailEnd/>
          </a:ln>
        </p:spPr>
      </p:pic>
      <p:sp>
        <p:nvSpPr>
          <p:cNvPr id="11295" name="Text Box 292"/>
          <p:cNvSpPr txBox="1">
            <a:spLocks noChangeArrowheads="1"/>
          </p:cNvSpPr>
          <p:nvPr/>
        </p:nvSpPr>
        <p:spPr bwMode="auto">
          <a:xfrm>
            <a:off x="4995863" y="4821238"/>
            <a:ext cx="630237" cy="219075"/>
          </a:xfrm>
          <a:prstGeom prst="rect">
            <a:avLst/>
          </a:prstGeom>
          <a:noFill/>
          <a:ln w="9525" algn="ctr">
            <a:noFill/>
            <a:miter lim="800000"/>
            <a:headEnd/>
            <a:tailEnd/>
          </a:ln>
        </p:spPr>
        <p:txBody>
          <a:bodyPr lIns="82124" tIns="41061" rIns="82124" bIns="41061">
            <a:spAutoFit/>
          </a:bodyPr>
          <a:lstStyle/>
          <a:p>
            <a:pPr defTabSz="814388"/>
            <a:r>
              <a:rPr lang="en-US" sz="1000" b="1" baseline="0">
                <a:solidFill>
                  <a:schemeClr val="bg1"/>
                </a:solidFill>
              </a:rPr>
              <a:t>Internet</a:t>
            </a:r>
          </a:p>
        </p:txBody>
      </p:sp>
      <p:pic>
        <p:nvPicPr>
          <p:cNvPr id="11296" name="Picture 293" descr="Cloud"/>
          <p:cNvPicPr>
            <a:picLocks noChangeArrowheads="1"/>
          </p:cNvPicPr>
          <p:nvPr/>
        </p:nvPicPr>
        <p:blipFill>
          <a:blip r:embed="rId6"/>
          <a:srcRect/>
          <a:stretch>
            <a:fillRect/>
          </a:stretch>
        </p:blipFill>
        <p:spPr bwMode="auto">
          <a:xfrm>
            <a:off x="5343525" y="4976813"/>
            <a:ext cx="746125" cy="495300"/>
          </a:xfrm>
          <a:prstGeom prst="rect">
            <a:avLst/>
          </a:prstGeom>
          <a:noFill/>
          <a:ln w="9525">
            <a:noFill/>
            <a:miter lim="800000"/>
            <a:headEnd/>
            <a:tailEnd/>
          </a:ln>
        </p:spPr>
      </p:pic>
      <p:sp>
        <p:nvSpPr>
          <p:cNvPr id="11297" name="Text Box 294"/>
          <p:cNvSpPr txBox="1">
            <a:spLocks noChangeArrowheads="1"/>
          </p:cNvSpPr>
          <p:nvPr/>
        </p:nvSpPr>
        <p:spPr bwMode="auto">
          <a:xfrm>
            <a:off x="5448300" y="5097463"/>
            <a:ext cx="620713" cy="355600"/>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Private </a:t>
            </a:r>
            <a:br>
              <a:rPr lang="en-US" sz="1000" b="1" baseline="0">
                <a:solidFill>
                  <a:schemeClr val="bg1"/>
                </a:solidFill>
              </a:rPr>
            </a:br>
            <a:r>
              <a:rPr lang="en-US" sz="1000" b="1" baseline="0">
                <a:solidFill>
                  <a:schemeClr val="bg1"/>
                </a:solidFill>
              </a:rPr>
              <a:t>WAN</a:t>
            </a:r>
          </a:p>
        </p:txBody>
      </p:sp>
      <p:pic>
        <p:nvPicPr>
          <p:cNvPr id="11298" name="Picture 295" descr="Cloud"/>
          <p:cNvPicPr>
            <a:picLocks noChangeArrowheads="1"/>
          </p:cNvPicPr>
          <p:nvPr/>
        </p:nvPicPr>
        <p:blipFill>
          <a:blip r:embed="rId6"/>
          <a:srcRect/>
          <a:stretch>
            <a:fillRect/>
          </a:stretch>
        </p:blipFill>
        <p:spPr bwMode="auto">
          <a:xfrm>
            <a:off x="4886325" y="5332413"/>
            <a:ext cx="746125" cy="495300"/>
          </a:xfrm>
          <a:prstGeom prst="rect">
            <a:avLst/>
          </a:prstGeom>
          <a:noFill/>
          <a:ln w="9525">
            <a:noFill/>
            <a:miter lim="800000"/>
            <a:headEnd/>
            <a:tailEnd/>
          </a:ln>
        </p:spPr>
      </p:pic>
      <p:sp>
        <p:nvSpPr>
          <p:cNvPr id="11299" name="Text Box 296"/>
          <p:cNvSpPr txBox="1">
            <a:spLocks noChangeArrowheads="1"/>
          </p:cNvSpPr>
          <p:nvPr/>
        </p:nvSpPr>
        <p:spPr bwMode="auto">
          <a:xfrm>
            <a:off x="5003800" y="5443538"/>
            <a:ext cx="552450" cy="355600"/>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MPLS </a:t>
            </a:r>
          </a:p>
          <a:p>
            <a:pPr defTabSz="814388"/>
            <a:r>
              <a:rPr lang="en-US" sz="1000" b="1" baseline="0">
                <a:solidFill>
                  <a:schemeClr val="bg1"/>
                </a:solidFill>
              </a:rPr>
              <a:t>VPN</a:t>
            </a:r>
          </a:p>
        </p:txBody>
      </p:sp>
      <p:sp>
        <p:nvSpPr>
          <p:cNvPr id="11300" name="Text Box 298"/>
          <p:cNvSpPr txBox="1">
            <a:spLocks noChangeArrowheads="1"/>
          </p:cNvSpPr>
          <p:nvPr/>
        </p:nvSpPr>
        <p:spPr bwMode="auto">
          <a:xfrm>
            <a:off x="5553075" y="5862638"/>
            <a:ext cx="515938" cy="219075"/>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ISP-1 </a:t>
            </a:r>
          </a:p>
        </p:txBody>
      </p:sp>
      <p:pic>
        <p:nvPicPr>
          <p:cNvPr id="1501484" name="Picture 300" descr="ASR 1006 Front View Hi-Res image"/>
          <p:cNvPicPr>
            <a:picLocks noChangeAspect="1" noChangeArrowheads="1"/>
          </p:cNvPicPr>
          <p:nvPr/>
        </p:nvPicPr>
        <p:blipFill>
          <a:blip r:embed="rId7"/>
          <a:srcRect/>
          <a:stretch>
            <a:fillRect/>
          </a:stretch>
        </p:blipFill>
        <p:spPr bwMode="auto">
          <a:xfrm>
            <a:off x="2363788" y="5018088"/>
            <a:ext cx="1074737" cy="660400"/>
          </a:xfrm>
          <a:prstGeom prst="rect">
            <a:avLst/>
          </a:prstGeom>
          <a:noFill/>
          <a:ln w="25400">
            <a:noFill/>
            <a:miter lim="800000"/>
            <a:headEnd/>
            <a:tailEnd/>
          </a:ln>
        </p:spPr>
      </p:pic>
      <p:sp>
        <p:nvSpPr>
          <p:cNvPr id="11302" name="Text Box 21"/>
          <p:cNvSpPr txBox="1">
            <a:spLocks noChangeArrowheads="1"/>
          </p:cNvSpPr>
          <p:nvPr/>
        </p:nvSpPr>
        <p:spPr bwMode="auto">
          <a:xfrm>
            <a:off x="8054975" y="5091113"/>
            <a:ext cx="889000" cy="438150"/>
          </a:xfrm>
          <a:prstGeom prst="rect">
            <a:avLst/>
          </a:prstGeom>
          <a:noFill/>
          <a:ln w="9525" algn="ctr">
            <a:noFill/>
            <a:miter lim="800000"/>
            <a:headEnd/>
            <a:tailEnd/>
          </a:ln>
        </p:spPr>
        <p:txBody>
          <a:bodyPr wrap="none" lIns="73025" tIns="36512" rIns="73025" bIns="36512">
            <a:spAutoFit/>
          </a:bodyPr>
          <a:lstStyle/>
          <a:p>
            <a:pPr algn="l">
              <a:lnSpc>
                <a:spcPct val="100000"/>
              </a:lnSpc>
            </a:pPr>
            <a:r>
              <a:rPr lang="en-US" sz="1200" baseline="0"/>
              <a:t>ISR 3800</a:t>
            </a:r>
          </a:p>
          <a:p>
            <a:pPr algn="l">
              <a:lnSpc>
                <a:spcPct val="100000"/>
              </a:lnSpc>
            </a:pPr>
            <a:r>
              <a:rPr lang="en-US" sz="1200" baseline="0"/>
              <a:t>Big Branch</a:t>
            </a:r>
          </a:p>
        </p:txBody>
      </p:sp>
      <p:sp>
        <p:nvSpPr>
          <p:cNvPr id="11303" name="Text Box 22"/>
          <p:cNvSpPr txBox="1">
            <a:spLocks noChangeArrowheads="1"/>
          </p:cNvSpPr>
          <p:nvPr/>
        </p:nvSpPr>
        <p:spPr bwMode="auto">
          <a:xfrm>
            <a:off x="8034338" y="4216400"/>
            <a:ext cx="1049337" cy="438150"/>
          </a:xfrm>
          <a:prstGeom prst="rect">
            <a:avLst/>
          </a:prstGeom>
          <a:noFill/>
          <a:ln w="9525" algn="ctr">
            <a:noFill/>
            <a:miter lim="800000"/>
            <a:headEnd/>
            <a:tailEnd/>
          </a:ln>
        </p:spPr>
        <p:txBody>
          <a:bodyPr wrap="none" lIns="73025" tIns="36512" rIns="73025" bIns="36512">
            <a:spAutoFit/>
          </a:bodyPr>
          <a:lstStyle/>
          <a:p>
            <a:pPr algn="l">
              <a:lnSpc>
                <a:spcPct val="100000"/>
              </a:lnSpc>
            </a:pPr>
            <a:r>
              <a:rPr lang="en-US" sz="1200" baseline="0"/>
              <a:t>ISR 2800</a:t>
            </a:r>
          </a:p>
          <a:p>
            <a:pPr algn="l">
              <a:lnSpc>
                <a:spcPct val="100000"/>
              </a:lnSpc>
            </a:pPr>
            <a:r>
              <a:rPr lang="en-US" sz="1200" baseline="0"/>
              <a:t>Small Branch</a:t>
            </a:r>
          </a:p>
        </p:txBody>
      </p:sp>
      <p:pic>
        <p:nvPicPr>
          <p:cNvPr id="11304" name="Picture 25"/>
          <p:cNvPicPr preferRelativeResize="0">
            <a:picLocks noChangeArrowheads="1"/>
          </p:cNvPicPr>
          <p:nvPr/>
        </p:nvPicPr>
        <p:blipFill>
          <a:blip r:embed="rId8"/>
          <a:srcRect/>
          <a:stretch>
            <a:fillRect/>
          </a:stretch>
        </p:blipFill>
        <p:spPr bwMode="auto">
          <a:xfrm>
            <a:off x="7219950" y="4967288"/>
            <a:ext cx="796925" cy="631825"/>
          </a:xfrm>
          <a:prstGeom prst="rect">
            <a:avLst/>
          </a:prstGeom>
          <a:noFill/>
          <a:ln w="9525">
            <a:noFill/>
            <a:miter lim="800000"/>
            <a:headEnd/>
            <a:tailEnd/>
          </a:ln>
        </p:spPr>
      </p:pic>
      <p:sp>
        <p:nvSpPr>
          <p:cNvPr id="11305" name="Text Box 35"/>
          <p:cNvSpPr txBox="1">
            <a:spLocks noChangeArrowheads="1"/>
          </p:cNvSpPr>
          <p:nvPr/>
        </p:nvSpPr>
        <p:spPr bwMode="auto">
          <a:xfrm>
            <a:off x="8026400" y="6167438"/>
            <a:ext cx="1117600" cy="438150"/>
          </a:xfrm>
          <a:prstGeom prst="rect">
            <a:avLst/>
          </a:prstGeom>
          <a:noFill/>
          <a:ln w="9525" algn="ctr">
            <a:noFill/>
            <a:miter lim="800000"/>
            <a:headEnd/>
            <a:tailEnd/>
          </a:ln>
        </p:spPr>
        <p:txBody>
          <a:bodyPr wrap="none" lIns="73025" tIns="36512" rIns="73025" bIns="36512">
            <a:spAutoFit/>
          </a:bodyPr>
          <a:lstStyle/>
          <a:p>
            <a:pPr algn="l">
              <a:lnSpc>
                <a:spcPct val="100000"/>
              </a:lnSpc>
            </a:pPr>
            <a:r>
              <a:rPr lang="en-US" sz="1200" baseline="0"/>
              <a:t>ISR 800</a:t>
            </a:r>
          </a:p>
          <a:p>
            <a:pPr algn="l">
              <a:lnSpc>
                <a:spcPct val="100000"/>
              </a:lnSpc>
            </a:pPr>
            <a:r>
              <a:rPr lang="en-US" sz="1200" baseline="0"/>
              <a:t>Telecommuter</a:t>
            </a:r>
          </a:p>
        </p:txBody>
      </p:sp>
      <p:pic>
        <p:nvPicPr>
          <p:cNvPr id="11306" name="Picture 32"/>
          <p:cNvPicPr>
            <a:picLocks noChangeAspect="1" noChangeArrowheads="1"/>
          </p:cNvPicPr>
          <p:nvPr/>
        </p:nvPicPr>
        <p:blipFill>
          <a:blip r:embed="rId9"/>
          <a:srcRect/>
          <a:stretch>
            <a:fillRect/>
          </a:stretch>
        </p:blipFill>
        <p:spPr bwMode="auto">
          <a:xfrm>
            <a:off x="7148513" y="5272088"/>
            <a:ext cx="549275" cy="260350"/>
          </a:xfrm>
          <a:prstGeom prst="rect">
            <a:avLst/>
          </a:prstGeom>
          <a:noFill/>
          <a:ln w="9525" algn="ctr">
            <a:noFill/>
            <a:miter lim="800000"/>
            <a:headEnd/>
            <a:tailEnd/>
          </a:ln>
        </p:spPr>
      </p:pic>
      <p:pic>
        <p:nvPicPr>
          <p:cNvPr id="11307" name="Picture 13"/>
          <p:cNvPicPr>
            <a:picLocks noChangeArrowheads="1"/>
          </p:cNvPicPr>
          <p:nvPr/>
        </p:nvPicPr>
        <p:blipFill>
          <a:blip r:embed="rId10"/>
          <a:srcRect/>
          <a:stretch>
            <a:fillRect/>
          </a:stretch>
        </p:blipFill>
        <p:spPr bwMode="auto">
          <a:xfrm>
            <a:off x="7377113" y="4083050"/>
            <a:ext cx="479425" cy="628650"/>
          </a:xfrm>
          <a:prstGeom prst="rect">
            <a:avLst/>
          </a:prstGeom>
          <a:noFill/>
          <a:ln w="9525">
            <a:noFill/>
            <a:miter lim="800000"/>
            <a:headEnd/>
            <a:tailEnd/>
          </a:ln>
        </p:spPr>
      </p:pic>
      <p:pic>
        <p:nvPicPr>
          <p:cNvPr id="11308" name="Picture 27"/>
          <p:cNvPicPr>
            <a:picLocks noChangeAspect="1" noChangeArrowheads="1"/>
          </p:cNvPicPr>
          <p:nvPr/>
        </p:nvPicPr>
        <p:blipFill>
          <a:blip r:embed="rId9"/>
          <a:srcRect/>
          <a:stretch>
            <a:fillRect/>
          </a:stretch>
        </p:blipFill>
        <p:spPr bwMode="auto">
          <a:xfrm>
            <a:off x="7148513" y="4338638"/>
            <a:ext cx="549275" cy="260350"/>
          </a:xfrm>
          <a:prstGeom prst="rect">
            <a:avLst/>
          </a:prstGeom>
          <a:noFill/>
          <a:ln w="9525" algn="ctr">
            <a:noFill/>
            <a:miter lim="800000"/>
            <a:headEnd/>
            <a:tailEnd/>
          </a:ln>
        </p:spPr>
      </p:pic>
      <p:pic>
        <p:nvPicPr>
          <p:cNvPr id="11309" name="Picture 29"/>
          <p:cNvPicPr>
            <a:picLocks noChangeArrowheads="1"/>
          </p:cNvPicPr>
          <p:nvPr/>
        </p:nvPicPr>
        <p:blipFill>
          <a:blip r:embed="rId11"/>
          <a:srcRect/>
          <a:stretch>
            <a:fillRect/>
          </a:stretch>
        </p:blipFill>
        <p:spPr bwMode="auto">
          <a:xfrm>
            <a:off x="7205663" y="5949950"/>
            <a:ext cx="822325" cy="539750"/>
          </a:xfrm>
          <a:prstGeom prst="rect">
            <a:avLst/>
          </a:prstGeom>
          <a:noFill/>
          <a:ln w="9525">
            <a:noFill/>
            <a:miter lim="800000"/>
            <a:headEnd/>
            <a:tailEnd/>
          </a:ln>
        </p:spPr>
      </p:pic>
      <p:pic>
        <p:nvPicPr>
          <p:cNvPr id="11310" name="Picture 32"/>
          <p:cNvPicPr>
            <a:picLocks noChangeAspect="1" noChangeArrowheads="1"/>
          </p:cNvPicPr>
          <p:nvPr/>
        </p:nvPicPr>
        <p:blipFill>
          <a:blip r:embed="rId9"/>
          <a:srcRect/>
          <a:stretch>
            <a:fillRect/>
          </a:stretch>
        </p:blipFill>
        <p:spPr bwMode="auto">
          <a:xfrm>
            <a:off x="7259638" y="6167438"/>
            <a:ext cx="549275" cy="260350"/>
          </a:xfrm>
          <a:prstGeom prst="rect">
            <a:avLst/>
          </a:prstGeom>
          <a:noFill/>
          <a:ln w="9525" algn="ctr">
            <a:noFill/>
            <a:miter lim="800000"/>
            <a:headEnd/>
            <a:tailEnd/>
          </a:ln>
        </p:spPr>
      </p:pic>
      <p:pic>
        <p:nvPicPr>
          <p:cNvPr id="11311" name="Picture 28"/>
          <p:cNvPicPr>
            <a:picLocks noChangeArrowheads="1"/>
          </p:cNvPicPr>
          <p:nvPr/>
        </p:nvPicPr>
        <p:blipFill>
          <a:blip r:embed="rId12"/>
          <a:srcRect/>
          <a:stretch>
            <a:fillRect/>
          </a:stretch>
        </p:blipFill>
        <p:spPr bwMode="auto">
          <a:xfrm>
            <a:off x="7699375" y="6259513"/>
            <a:ext cx="312738" cy="409575"/>
          </a:xfrm>
          <a:prstGeom prst="rect">
            <a:avLst/>
          </a:prstGeom>
          <a:noFill/>
          <a:ln w="9525">
            <a:noFill/>
            <a:miter lim="800000"/>
            <a:headEnd/>
            <a:tailEnd/>
          </a:ln>
        </p:spPr>
      </p:pic>
      <p:pic>
        <p:nvPicPr>
          <p:cNvPr id="1501495" name="Picture 311" descr="NetRanger"/>
          <p:cNvPicPr>
            <a:picLocks noChangeAspect="1" noChangeArrowheads="1"/>
          </p:cNvPicPr>
          <p:nvPr/>
        </p:nvPicPr>
        <p:blipFill>
          <a:blip r:embed="rId13"/>
          <a:srcRect/>
          <a:stretch>
            <a:fillRect/>
          </a:stretch>
        </p:blipFill>
        <p:spPr bwMode="auto">
          <a:xfrm>
            <a:off x="6426200" y="4525963"/>
            <a:ext cx="506413" cy="288925"/>
          </a:xfrm>
          <a:prstGeom prst="rect">
            <a:avLst/>
          </a:prstGeom>
          <a:noFill/>
          <a:ln w="9525">
            <a:noFill/>
            <a:miter lim="800000"/>
            <a:headEnd/>
            <a:tailEnd/>
          </a:ln>
        </p:spPr>
      </p:pic>
      <p:pic>
        <p:nvPicPr>
          <p:cNvPr id="1501496" name="Picture 312" descr="NetRanger"/>
          <p:cNvPicPr>
            <a:picLocks noChangeAspect="1" noChangeArrowheads="1"/>
          </p:cNvPicPr>
          <p:nvPr/>
        </p:nvPicPr>
        <p:blipFill>
          <a:blip r:embed="rId13"/>
          <a:srcRect/>
          <a:stretch>
            <a:fillRect/>
          </a:stretch>
        </p:blipFill>
        <p:spPr bwMode="auto">
          <a:xfrm>
            <a:off x="6370638" y="5219700"/>
            <a:ext cx="506412" cy="288925"/>
          </a:xfrm>
          <a:prstGeom prst="rect">
            <a:avLst/>
          </a:prstGeom>
          <a:noFill/>
          <a:ln w="9525">
            <a:noFill/>
            <a:miter lim="800000"/>
            <a:headEnd/>
            <a:tailEnd/>
          </a:ln>
        </p:spPr>
      </p:pic>
      <p:sp>
        <p:nvSpPr>
          <p:cNvPr id="11314" name="Rectangle 313"/>
          <p:cNvSpPr>
            <a:spLocks noChangeArrowheads="1"/>
          </p:cNvSpPr>
          <p:nvPr/>
        </p:nvSpPr>
        <p:spPr bwMode="auto">
          <a:xfrm>
            <a:off x="6076950" y="4984750"/>
            <a:ext cx="1085850" cy="219075"/>
          </a:xfrm>
          <a:prstGeom prst="rect">
            <a:avLst/>
          </a:prstGeom>
          <a:noFill/>
          <a:ln w="9525" algn="ctr">
            <a:noFill/>
            <a:miter lim="800000"/>
            <a:headEnd/>
            <a:tailEnd/>
          </a:ln>
        </p:spPr>
        <p:txBody>
          <a:bodyPr wrap="none" lIns="82124" tIns="41061" rIns="82124" bIns="41061">
            <a:spAutoFit/>
          </a:bodyPr>
          <a:lstStyle/>
          <a:p>
            <a:pPr defTabSz="814388"/>
            <a:r>
              <a:rPr lang="en-US" sz="1000" baseline="0"/>
              <a:t>Site-to-Site VPN</a:t>
            </a:r>
          </a:p>
        </p:txBody>
      </p:sp>
      <p:pic>
        <p:nvPicPr>
          <p:cNvPr id="1501498" name="Picture 314" descr="NAC Appliance"/>
          <p:cNvPicPr>
            <a:picLocks noChangeAspect="1" noChangeArrowheads="1"/>
          </p:cNvPicPr>
          <p:nvPr/>
        </p:nvPicPr>
        <p:blipFill>
          <a:blip r:embed="rId14"/>
          <a:srcRect/>
          <a:stretch>
            <a:fillRect/>
          </a:stretch>
        </p:blipFill>
        <p:spPr bwMode="auto">
          <a:xfrm>
            <a:off x="6513513" y="6110288"/>
            <a:ext cx="512762" cy="369887"/>
          </a:xfrm>
          <a:prstGeom prst="rect">
            <a:avLst/>
          </a:prstGeom>
          <a:noFill/>
          <a:ln w="9525">
            <a:noFill/>
            <a:miter lim="800000"/>
            <a:headEnd/>
            <a:tailEnd/>
          </a:ln>
        </p:spPr>
      </p:pic>
      <p:grpSp>
        <p:nvGrpSpPr>
          <p:cNvPr id="11316" name="Group 315"/>
          <p:cNvGrpSpPr>
            <a:grpSpLocks/>
          </p:cNvGrpSpPr>
          <p:nvPr/>
        </p:nvGrpSpPr>
        <p:grpSpPr bwMode="auto">
          <a:xfrm>
            <a:off x="1955800" y="6350000"/>
            <a:ext cx="5116513" cy="333375"/>
            <a:chOff x="2554" y="794"/>
            <a:chExt cx="1885" cy="210"/>
          </a:xfrm>
        </p:grpSpPr>
        <p:sp>
          <p:nvSpPr>
            <p:cNvPr id="11321" name="Text Box 12"/>
            <p:cNvSpPr txBox="1">
              <a:spLocks noChangeArrowheads="1"/>
            </p:cNvSpPr>
            <p:nvPr/>
          </p:nvSpPr>
          <p:spPr bwMode="auto">
            <a:xfrm flipH="1">
              <a:off x="2639" y="794"/>
              <a:ext cx="1752" cy="180"/>
            </a:xfrm>
            <a:prstGeom prst="rect">
              <a:avLst/>
            </a:prstGeom>
            <a:noFill/>
            <a:ln w="9525">
              <a:noFill/>
              <a:miter lim="800000"/>
              <a:headEnd/>
              <a:tailEnd/>
            </a:ln>
          </p:spPr>
          <p:txBody>
            <a:bodyPr lIns="73025" tIns="36512" rIns="73025" bIns="36512">
              <a:spAutoFit/>
            </a:bodyPr>
            <a:lstStyle/>
            <a:p>
              <a:pPr>
                <a:lnSpc>
                  <a:spcPct val="100000"/>
                </a:lnSpc>
              </a:pPr>
              <a:r>
                <a:rPr lang="en-US" sz="1400" b="1" baseline="0">
                  <a:solidFill>
                    <a:srgbClr val="FC8932"/>
                  </a:solidFill>
                </a:rPr>
                <a:t>VPN Services: IPsec VPN, DMVPN, MPLS VPN</a:t>
              </a:r>
            </a:p>
          </p:txBody>
        </p:sp>
        <p:sp>
          <p:nvSpPr>
            <p:cNvPr id="11322" name="Line 13"/>
            <p:cNvSpPr>
              <a:spLocks noChangeShapeType="1"/>
            </p:cNvSpPr>
            <p:nvPr/>
          </p:nvSpPr>
          <p:spPr bwMode="auto">
            <a:xfrm rot="5400000" flipV="1">
              <a:off x="3492" y="57"/>
              <a:ext cx="9" cy="1885"/>
            </a:xfrm>
            <a:prstGeom prst="line">
              <a:avLst/>
            </a:prstGeom>
            <a:noFill/>
            <a:ln w="38100">
              <a:solidFill>
                <a:srgbClr val="FC8932"/>
              </a:solidFill>
              <a:round/>
              <a:headEnd type="triangle" w="med" len="med"/>
              <a:tailEnd type="triangle" w="med" len="med"/>
            </a:ln>
          </p:spPr>
          <p:txBody>
            <a:bodyPr lIns="82124" tIns="41061" rIns="82124" bIns="41061"/>
            <a:lstStyle/>
            <a:p>
              <a:endParaRPr lang="en-US"/>
            </a:p>
          </p:txBody>
        </p:sp>
      </p:grpSp>
      <p:pic>
        <p:nvPicPr>
          <p:cNvPr id="11317" name="Picture 321" descr="Cloud"/>
          <p:cNvPicPr>
            <a:picLocks noChangeArrowheads="1"/>
          </p:cNvPicPr>
          <p:nvPr/>
        </p:nvPicPr>
        <p:blipFill>
          <a:blip r:embed="rId15"/>
          <a:srcRect/>
          <a:stretch>
            <a:fillRect/>
          </a:stretch>
        </p:blipFill>
        <p:spPr bwMode="auto">
          <a:xfrm>
            <a:off x="5556250" y="5578475"/>
            <a:ext cx="746125" cy="496888"/>
          </a:xfrm>
          <a:prstGeom prst="rect">
            <a:avLst/>
          </a:prstGeom>
          <a:noFill/>
          <a:ln w="9525">
            <a:noFill/>
            <a:miter lim="800000"/>
            <a:headEnd/>
            <a:tailEnd/>
          </a:ln>
        </p:spPr>
      </p:pic>
      <p:sp>
        <p:nvSpPr>
          <p:cNvPr id="11318" name="Text Box 322"/>
          <p:cNvSpPr txBox="1">
            <a:spLocks noChangeArrowheads="1"/>
          </p:cNvSpPr>
          <p:nvPr/>
        </p:nvSpPr>
        <p:spPr bwMode="auto">
          <a:xfrm>
            <a:off x="5721350" y="5786438"/>
            <a:ext cx="515938" cy="219075"/>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ISP-1 </a:t>
            </a:r>
          </a:p>
        </p:txBody>
      </p:sp>
      <p:pic>
        <p:nvPicPr>
          <p:cNvPr id="11319" name="Picture 324" descr="Cloud"/>
          <p:cNvPicPr>
            <a:picLocks noChangeArrowheads="1"/>
          </p:cNvPicPr>
          <p:nvPr/>
        </p:nvPicPr>
        <p:blipFill>
          <a:blip r:embed="rId15"/>
          <a:srcRect/>
          <a:stretch>
            <a:fillRect/>
          </a:stretch>
        </p:blipFill>
        <p:spPr bwMode="auto">
          <a:xfrm>
            <a:off x="5556250" y="5584825"/>
            <a:ext cx="746125" cy="496888"/>
          </a:xfrm>
          <a:prstGeom prst="rect">
            <a:avLst/>
          </a:prstGeom>
          <a:noFill/>
          <a:ln w="9525">
            <a:noFill/>
            <a:miter lim="800000"/>
            <a:headEnd/>
            <a:tailEnd/>
          </a:ln>
        </p:spPr>
      </p:pic>
      <p:sp>
        <p:nvSpPr>
          <p:cNvPr id="11320" name="Text Box 325"/>
          <p:cNvSpPr txBox="1">
            <a:spLocks noChangeArrowheads="1"/>
          </p:cNvSpPr>
          <p:nvPr/>
        </p:nvSpPr>
        <p:spPr bwMode="auto">
          <a:xfrm>
            <a:off x="5721350" y="5792788"/>
            <a:ext cx="515938" cy="219075"/>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ISP-1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1501484"/>
                                        </p:tgtEl>
                                      </p:cBhvr>
                                      <p:by x="125000" y="125000"/>
                                    </p:animScale>
                                  </p:childTnLst>
                                </p:cTn>
                              </p:par>
                              <p:par>
                                <p:cTn id="7" presetID="53" presetClass="entr" presetSubtype="0" fill="hold" grpId="0" nodeType="withEffect">
                                  <p:stCondLst>
                                    <p:cond delay="0"/>
                                  </p:stCondLst>
                                  <p:childTnLst>
                                    <p:set>
                                      <p:cBhvr>
                                        <p:cTn id="8" dur="1" fill="hold">
                                          <p:stCondLst>
                                            <p:cond delay="0"/>
                                          </p:stCondLst>
                                        </p:cTn>
                                        <p:tgtEl>
                                          <p:spTgt spid="1501472"/>
                                        </p:tgtEl>
                                        <p:attrNameLst>
                                          <p:attrName>style.visibility</p:attrName>
                                        </p:attrNameLst>
                                      </p:cBhvr>
                                      <p:to>
                                        <p:strVal val="visible"/>
                                      </p:to>
                                    </p:set>
                                    <p:anim calcmode="lin" valueType="num">
                                      <p:cBhvr>
                                        <p:cTn id="9" dur="1000" fill="hold"/>
                                        <p:tgtEl>
                                          <p:spTgt spid="1501472"/>
                                        </p:tgtEl>
                                        <p:attrNameLst>
                                          <p:attrName>ppt_w</p:attrName>
                                        </p:attrNameLst>
                                      </p:cBhvr>
                                      <p:tavLst>
                                        <p:tav tm="0">
                                          <p:val>
                                            <p:fltVal val="0"/>
                                          </p:val>
                                        </p:tav>
                                        <p:tav tm="100000">
                                          <p:val>
                                            <p:strVal val="#ppt_w"/>
                                          </p:val>
                                        </p:tav>
                                      </p:tavLst>
                                    </p:anim>
                                    <p:anim calcmode="lin" valueType="num">
                                      <p:cBhvr>
                                        <p:cTn id="10" dur="1000" fill="hold"/>
                                        <p:tgtEl>
                                          <p:spTgt spid="1501472"/>
                                        </p:tgtEl>
                                        <p:attrNameLst>
                                          <p:attrName>ppt_h</p:attrName>
                                        </p:attrNameLst>
                                      </p:cBhvr>
                                      <p:tavLst>
                                        <p:tav tm="0">
                                          <p:val>
                                            <p:fltVal val="0"/>
                                          </p:val>
                                        </p:tav>
                                        <p:tav tm="100000">
                                          <p:val>
                                            <p:strVal val="#ppt_h"/>
                                          </p:val>
                                        </p:tav>
                                      </p:tavLst>
                                    </p:anim>
                                    <p:animEffect transition="in" filter="fade">
                                      <p:cBhvr>
                                        <p:cTn id="11" dur="1000"/>
                                        <p:tgtEl>
                                          <p:spTgt spid="1501472"/>
                                        </p:tgtEl>
                                      </p:cBhvr>
                                    </p:animEffect>
                                  </p:childTnLst>
                                </p:cTn>
                              </p:par>
                              <p:par>
                                <p:cTn id="12" presetID="0" presetClass="path" presetSubtype="0" accel="50000" decel="50000" fill="hold" nodeType="withEffect">
                                  <p:stCondLst>
                                    <p:cond delay="0"/>
                                  </p:stCondLst>
                                  <p:childTnLst>
                                    <p:animMotion origin="layout" path="M 3.61111E-6 -2.96296E-6 L -0.13855 0.08889 " pathEditMode="relative" rAng="0" ptsTypes="AA">
                                      <p:cBhvr>
                                        <p:cTn id="13" dur="2000" fill="hold"/>
                                        <p:tgtEl>
                                          <p:spTgt spid="5"/>
                                        </p:tgtEl>
                                        <p:attrNameLst>
                                          <p:attrName>ppt_x</p:attrName>
                                          <p:attrName>ppt_y</p:attrName>
                                        </p:attrNameLst>
                                      </p:cBhvr>
                                      <p:rCtr x="-69" y="44"/>
                                    </p:animMotion>
                                  </p:childTnLst>
                                </p:cTn>
                              </p:par>
                              <p:par>
                                <p:cTn id="14" presetID="0" presetClass="path" presetSubtype="0" accel="50000" decel="50000" fill="hold" nodeType="withEffect">
                                  <p:stCondLst>
                                    <p:cond delay="0"/>
                                  </p:stCondLst>
                                  <p:childTnLst>
                                    <p:animMotion origin="layout" path="M 3.61111E-6 -0.00069 L -0.13855 -0.10162 " pathEditMode="relative" rAng="0" ptsTypes="AA">
                                      <p:cBhvr>
                                        <p:cTn id="15" dur="2000" fill="hold"/>
                                        <p:tgtEl>
                                          <p:spTgt spid="6"/>
                                        </p:tgtEl>
                                        <p:attrNameLst>
                                          <p:attrName>ppt_x</p:attrName>
                                          <p:attrName>ppt_y</p:attrName>
                                        </p:attrNameLst>
                                      </p:cBhvr>
                                      <p:rCtr x="-69" y="-50"/>
                                    </p:animMotion>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1.38889E-6 -4.07407E-6 L 0.07899 -4.07407E-6 " pathEditMode="relative" rAng="0" ptsTypes="AA">
                                      <p:cBhvr>
                                        <p:cTn id="18" dur="2000" fill="hold"/>
                                        <p:tgtEl>
                                          <p:spTgt spid="1501498"/>
                                        </p:tgtEl>
                                        <p:attrNameLst>
                                          <p:attrName>ppt_x</p:attrName>
                                          <p:attrName>ppt_y</p:attrName>
                                        </p:attrNameLst>
                                      </p:cBhvr>
                                      <p:rCtr x="39" y="0"/>
                                    </p:animMotion>
                                  </p:childTnLst>
                                </p:cTn>
                              </p:par>
                            </p:childTnLst>
                          </p:cTn>
                        </p:par>
                        <p:par>
                          <p:cTn id="19" fill="hold">
                            <p:stCondLst>
                              <p:cond delay="4000"/>
                            </p:stCondLst>
                            <p:childTnLst>
                              <p:par>
                                <p:cTn id="20" presetID="4" presetClass="exit" presetSubtype="16" fill="hold" nodeType="afterEffect">
                                  <p:stCondLst>
                                    <p:cond delay="0"/>
                                  </p:stCondLst>
                                  <p:childTnLst>
                                    <p:animEffect transition="out" filter="box(in)">
                                      <p:cBhvr>
                                        <p:cTn id="21" dur="500"/>
                                        <p:tgtEl>
                                          <p:spTgt spid="1501498"/>
                                        </p:tgtEl>
                                      </p:cBhvr>
                                    </p:animEffect>
                                    <p:set>
                                      <p:cBhvr>
                                        <p:cTn id="22" dur="1" fill="hold">
                                          <p:stCondLst>
                                            <p:cond delay="499"/>
                                          </p:stCondLst>
                                        </p:cTn>
                                        <p:tgtEl>
                                          <p:spTgt spid="1501498"/>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4.07407E-6 L 0.08524 4.07407E-6 " pathEditMode="relative" rAng="0" ptsTypes="AA">
                                      <p:cBhvr>
                                        <p:cTn id="24" dur="2000" fill="hold"/>
                                        <p:tgtEl>
                                          <p:spTgt spid="1501496"/>
                                        </p:tgtEl>
                                        <p:attrNameLst>
                                          <p:attrName>ppt_x</p:attrName>
                                          <p:attrName>ppt_y</p:attrName>
                                        </p:attrNameLst>
                                      </p:cBhvr>
                                      <p:rCtr x="43" y="0"/>
                                    </p:animMotion>
                                  </p:childTnLst>
                                </p:cTn>
                              </p:par>
                            </p:childTnLst>
                          </p:cTn>
                        </p:par>
                        <p:par>
                          <p:cTn id="25" fill="hold">
                            <p:stCondLst>
                              <p:cond delay="6000"/>
                            </p:stCondLst>
                            <p:childTnLst>
                              <p:par>
                                <p:cTn id="26" presetID="4" presetClass="exit" presetSubtype="16" fill="hold" nodeType="afterEffect">
                                  <p:stCondLst>
                                    <p:cond delay="0"/>
                                  </p:stCondLst>
                                  <p:childTnLst>
                                    <p:animEffect transition="out" filter="box(in)">
                                      <p:cBhvr>
                                        <p:cTn id="27" dur="500"/>
                                        <p:tgtEl>
                                          <p:spTgt spid="1501496"/>
                                        </p:tgtEl>
                                      </p:cBhvr>
                                    </p:animEffect>
                                    <p:set>
                                      <p:cBhvr>
                                        <p:cTn id="28" dur="1" fill="hold">
                                          <p:stCondLst>
                                            <p:cond delay="499"/>
                                          </p:stCondLst>
                                        </p:cTn>
                                        <p:tgtEl>
                                          <p:spTgt spid="1501496"/>
                                        </p:tgtEl>
                                        <p:attrNameLst>
                                          <p:attrName>style.visibility</p:attrName>
                                        </p:attrNameLst>
                                      </p:cBhvr>
                                      <p:to>
                                        <p:strVal val="hidden"/>
                                      </p:to>
                                    </p:set>
                                  </p:childTnLst>
                                </p:cTn>
                              </p:par>
                              <p:par>
                                <p:cTn id="29" presetID="0" presetClass="path" presetSubtype="0" accel="50000" decel="50000" fill="hold" nodeType="withEffect">
                                  <p:stCondLst>
                                    <p:cond delay="0"/>
                                  </p:stCondLst>
                                  <p:childTnLst>
                                    <p:animMotion origin="layout" path="M 3.88889E-6 1.48148E-6 L 0.08281 -0.03403 " pathEditMode="relative" rAng="0" ptsTypes="AA">
                                      <p:cBhvr>
                                        <p:cTn id="30" dur="2000" fill="hold"/>
                                        <p:tgtEl>
                                          <p:spTgt spid="1501495"/>
                                        </p:tgtEl>
                                        <p:attrNameLst>
                                          <p:attrName>ppt_x</p:attrName>
                                          <p:attrName>ppt_y</p:attrName>
                                        </p:attrNameLst>
                                      </p:cBhvr>
                                      <p:rCtr x="41" y="-17"/>
                                    </p:animMotion>
                                  </p:childTnLst>
                                </p:cTn>
                              </p:par>
                            </p:childTnLst>
                          </p:cTn>
                        </p:par>
                        <p:par>
                          <p:cTn id="31" fill="hold">
                            <p:stCondLst>
                              <p:cond delay="8000"/>
                            </p:stCondLst>
                            <p:childTnLst>
                              <p:par>
                                <p:cTn id="32" presetID="4" presetClass="exit" presetSubtype="16" fill="hold" nodeType="afterEffect">
                                  <p:stCondLst>
                                    <p:cond delay="0"/>
                                  </p:stCondLst>
                                  <p:childTnLst>
                                    <p:animEffect transition="out" filter="box(in)">
                                      <p:cBhvr>
                                        <p:cTn id="33" dur="500"/>
                                        <p:tgtEl>
                                          <p:spTgt spid="1501495"/>
                                        </p:tgtEl>
                                      </p:cBhvr>
                                    </p:animEffect>
                                    <p:set>
                                      <p:cBhvr>
                                        <p:cTn id="34" dur="1" fill="hold">
                                          <p:stCondLst>
                                            <p:cond delay="499"/>
                                          </p:stCondLst>
                                        </p:cTn>
                                        <p:tgtEl>
                                          <p:spTgt spid="15014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4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2"/>
          <p:cNvSpPr>
            <a:spLocks noChangeArrowheads="1"/>
          </p:cNvSpPr>
          <p:nvPr/>
        </p:nvSpPr>
        <p:spPr bwMode="auto">
          <a:xfrm>
            <a:off x="0" y="4079875"/>
            <a:ext cx="9144000" cy="2778125"/>
          </a:xfrm>
          <a:prstGeom prst="rect">
            <a:avLst/>
          </a:prstGeom>
          <a:gradFill rotWithShape="1">
            <a:gsLst>
              <a:gs pos="0">
                <a:schemeClr val="accent1">
                  <a:gamma/>
                  <a:shade val="0"/>
                  <a:invGamma/>
                  <a:alpha val="0"/>
                </a:schemeClr>
              </a:gs>
              <a:gs pos="100000">
                <a:schemeClr val="accent1">
                  <a:alpha val="64999"/>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2291" name="Rectangle 3"/>
          <p:cNvSpPr>
            <a:spLocks noGrp="1" noChangeArrowheads="1"/>
          </p:cNvSpPr>
          <p:nvPr>
            <p:ph type="title"/>
          </p:nvPr>
        </p:nvSpPr>
        <p:spPr>
          <a:xfrm>
            <a:off x="203200" y="188913"/>
            <a:ext cx="8940800" cy="838200"/>
          </a:xfrm>
        </p:spPr>
        <p:txBody>
          <a:bodyPr/>
          <a:lstStyle/>
          <a:p>
            <a:pPr eaLnBrk="1" hangingPunct="1"/>
            <a:r>
              <a:rPr lang="en-US" sz="2800" smtClean="0"/>
              <a:t>End-to-End WAN Optimization Services</a:t>
            </a:r>
            <a:endParaRPr lang="en-US" sz="2400" smtClean="0">
              <a:solidFill>
                <a:srgbClr val="FFFF00"/>
              </a:solidFill>
            </a:endParaRPr>
          </a:p>
        </p:txBody>
      </p:sp>
      <p:sp>
        <p:nvSpPr>
          <p:cNvPr id="12292" name="Rectangle 4"/>
          <p:cNvSpPr>
            <a:spLocks noChangeArrowheads="1"/>
          </p:cNvSpPr>
          <p:nvPr/>
        </p:nvSpPr>
        <p:spPr bwMode="auto">
          <a:xfrm>
            <a:off x="158750" y="1144588"/>
            <a:ext cx="4376738" cy="611187"/>
          </a:xfrm>
          <a:prstGeom prst="rect">
            <a:avLst/>
          </a:prstGeom>
          <a:solidFill>
            <a:srgbClr val="015F85"/>
          </a:solidFill>
          <a:ln w="9525" algn="ctr">
            <a:noFill/>
            <a:miter lim="800000"/>
            <a:headEnd/>
            <a:tailEnd/>
          </a:ln>
        </p:spPr>
        <p:txBody>
          <a:bodyPr wrap="none" lIns="73025" tIns="36511" rIns="73025" bIns="36511" anchor="ctr"/>
          <a:lstStyle/>
          <a:p>
            <a:endParaRPr lang="en-US"/>
          </a:p>
        </p:txBody>
      </p:sp>
      <p:sp>
        <p:nvSpPr>
          <p:cNvPr id="1503237" name="Rectangle 5"/>
          <p:cNvSpPr>
            <a:spLocks noChangeArrowheads="1"/>
          </p:cNvSpPr>
          <p:nvPr/>
        </p:nvSpPr>
        <p:spPr bwMode="auto">
          <a:xfrm flipV="1">
            <a:off x="158750" y="1557338"/>
            <a:ext cx="4376738" cy="254000"/>
          </a:xfrm>
          <a:prstGeom prst="rect">
            <a:avLst/>
          </a:prstGeom>
          <a:gradFill rotWithShape="1">
            <a:gsLst>
              <a:gs pos="0">
                <a:schemeClr val="bg1">
                  <a:alpha val="80000"/>
                </a:schemeClr>
              </a:gs>
              <a:gs pos="100000">
                <a:schemeClr val="bg1">
                  <a:gamma/>
                  <a:shade val="46275"/>
                  <a:invGamma/>
                  <a:alpha val="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2294" name="Rectangle 6"/>
          <p:cNvSpPr>
            <a:spLocks noChangeArrowheads="1"/>
          </p:cNvSpPr>
          <p:nvPr/>
        </p:nvSpPr>
        <p:spPr bwMode="auto">
          <a:xfrm>
            <a:off x="125413" y="1779588"/>
            <a:ext cx="4410075" cy="2308225"/>
          </a:xfrm>
          <a:prstGeom prst="rect">
            <a:avLst/>
          </a:prstGeom>
          <a:solidFill>
            <a:schemeClr val="accent1"/>
          </a:solidFill>
          <a:ln w="9525" algn="ctr">
            <a:noFill/>
            <a:miter lim="800000"/>
            <a:headEnd/>
            <a:tailEnd/>
          </a:ln>
        </p:spPr>
        <p:txBody>
          <a:bodyPr wrap="none" lIns="73025" tIns="36511" rIns="73025" bIns="36511" anchor="ctr"/>
          <a:lstStyle/>
          <a:p>
            <a:endParaRPr lang="en-US"/>
          </a:p>
        </p:txBody>
      </p:sp>
      <p:sp>
        <p:nvSpPr>
          <p:cNvPr id="12295" name="AutoShape 7"/>
          <p:cNvSpPr>
            <a:spLocks noChangeArrowheads="1"/>
          </p:cNvSpPr>
          <p:nvPr/>
        </p:nvSpPr>
        <p:spPr bwMode="auto">
          <a:xfrm flipV="1">
            <a:off x="209550" y="2108200"/>
            <a:ext cx="314325" cy="161925"/>
          </a:xfrm>
          <a:prstGeom prst="rtTriangle">
            <a:avLst/>
          </a:prstGeom>
          <a:solidFill>
            <a:schemeClr val="accent1"/>
          </a:solidFill>
          <a:ln w="9525" algn="ctr">
            <a:noFill/>
            <a:miter lim="800000"/>
            <a:headEnd/>
            <a:tailEnd/>
          </a:ln>
        </p:spPr>
        <p:txBody>
          <a:bodyPr wrap="none" lIns="82124" tIns="41061" rIns="82124" bIns="41061" anchor="ctr">
            <a:spAutoFit/>
          </a:bodyPr>
          <a:lstStyle/>
          <a:p>
            <a:endParaRPr lang="en-US"/>
          </a:p>
        </p:txBody>
      </p:sp>
      <p:sp>
        <p:nvSpPr>
          <p:cNvPr id="12296" name="AutoShape 8"/>
          <p:cNvSpPr>
            <a:spLocks noChangeArrowheads="1"/>
          </p:cNvSpPr>
          <p:nvPr/>
        </p:nvSpPr>
        <p:spPr bwMode="auto">
          <a:xfrm flipH="1" flipV="1">
            <a:off x="4160838" y="2108200"/>
            <a:ext cx="315912" cy="161925"/>
          </a:xfrm>
          <a:prstGeom prst="rtTriangle">
            <a:avLst/>
          </a:prstGeom>
          <a:solidFill>
            <a:schemeClr val="accent1"/>
          </a:solidFill>
          <a:ln w="9525" algn="ctr">
            <a:noFill/>
            <a:miter lim="800000"/>
            <a:headEnd/>
            <a:tailEnd/>
          </a:ln>
        </p:spPr>
        <p:txBody>
          <a:bodyPr wrap="none" lIns="82124" tIns="41061" rIns="82124" bIns="41061" anchor="ctr">
            <a:spAutoFit/>
          </a:bodyPr>
          <a:lstStyle/>
          <a:p>
            <a:endParaRPr lang="en-US"/>
          </a:p>
        </p:txBody>
      </p:sp>
      <p:sp>
        <p:nvSpPr>
          <p:cNvPr id="1503241" name="AutoShape 9"/>
          <p:cNvSpPr>
            <a:spLocks noChangeArrowheads="1"/>
          </p:cNvSpPr>
          <p:nvPr/>
        </p:nvSpPr>
        <p:spPr bwMode="auto">
          <a:xfrm>
            <a:off x="396875" y="1220788"/>
            <a:ext cx="3911600" cy="387350"/>
          </a:xfrm>
          <a:prstGeom prst="roundRect">
            <a:avLst>
              <a:gd name="adj" fmla="val 37282"/>
            </a:avLst>
          </a:prstGeom>
          <a:gradFill rotWithShape="1">
            <a:gsLst>
              <a:gs pos="0">
                <a:schemeClr val="tx1">
                  <a:alpha val="39999"/>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sp>
        <p:nvSpPr>
          <p:cNvPr id="12298" name="Rectangle 10"/>
          <p:cNvSpPr>
            <a:spLocks noChangeArrowheads="1"/>
          </p:cNvSpPr>
          <p:nvPr/>
        </p:nvSpPr>
        <p:spPr bwMode="auto">
          <a:xfrm>
            <a:off x="217488" y="1865313"/>
            <a:ext cx="4318000" cy="2259012"/>
          </a:xfrm>
          <a:prstGeom prst="rect">
            <a:avLst/>
          </a:prstGeom>
          <a:noFill/>
          <a:ln w="9525" algn="ctr">
            <a:noFill/>
            <a:miter lim="800000"/>
            <a:headEnd/>
            <a:tailEnd/>
          </a:ln>
        </p:spPr>
        <p:txBody>
          <a:bodyPr lIns="0" tIns="0" rIns="0" bIns="0"/>
          <a:lstStyle/>
          <a:p>
            <a:pPr marL="177800" indent="-177800" algn="l" defTabSz="814388">
              <a:lnSpc>
                <a:spcPct val="85000"/>
              </a:lnSpc>
              <a:spcBef>
                <a:spcPct val="100000"/>
              </a:spcBef>
              <a:buFont typeface="Wingdings" pitchFamily="2" charset="2"/>
              <a:buChar char="§"/>
            </a:pPr>
            <a:r>
              <a:rPr lang="en-US" sz="1800" baseline="0">
                <a:ea typeface="ＭＳ Ｐゴシック" charset="-128"/>
                <a:cs typeface="Arial" pitchFamily="34" charset="0"/>
              </a:rPr>
              <a:t>Built-in </a:t>
            </a:r>
            <a:r>
              <a:rPr lang="en-US" sz="1800" baseline="0">
                <a:solidFill>
                  <a:srgbClr val="FFFF00"/>
                </a:solidFill>
                <a:ea typeface="ＭＳ Ｐゴシック" charset="-128"/>
                <a:cs typeface="Arial" pitchFamily="34" charset="0"/>
              </a:rPr>
              <a:t>WAN Optimization w/ WCCPv2</a:t>
            </a:r>
            <a:endParaRPr lang="en-US" sz="1800" baseline="0">
              <a:ea typeface="ＭＳ Ｐゴシック" charset="-128"/>
              <a:cs typeface="Arial" pitchFamily="34" charset="0"/>
            </a:endParaRPr>
          </a:p>
          <a:p>
            <a:pPr marL="177800" indent="-177800" algn="l" defTabSz="814388">
              <a:lnSpc>
                <a:spcPct val="85000"/>
              </a:lnSpc>
              <a:spcBef>
                <a:spcPct val="100000"/>
              </a:spcBef>
              <a:buFont typeface="Wingdings" pitchFamily="2" charset="2"/>
              <a:buChar char="§"/>
            </a:pPr>
            <a:r>
              <a:rPr lang="en-US" sz="1800" baseline="0">
                <a:ea typeface="ＭＳ Ｐゴシック" charset="-128"/>
                <a:cs typeface="Arial" pitchFamily="34" charset="0"/>
              </a:rPr>
              <a:t>TCP Flow Optimization; Traffic redirect</a:t>
            </a:r>
          </a:p>
          <a:p>
            <a:pPr marL="177800" indent="-177800" algn="l" defTabSz="814388">
              <a:lnSpc>
                <a:spcPct val="85000"/>
              </a:lnSpc>
              <a:spcBef>
                <a:spcPct val="100000"/>
              </a:spcBef>
              <a:buFont typeface="Wingdings" pitchFamily="2" charset="2"/>
              <a:buChar char="§"/>
            </a:pPr>
            <a:r>
              <a:rPr lang="en-US" sz="1800" baseline="0">
                <a:ea typeface="ＭＳ Ｐゴシック" charset="-128"/>
                <a:cs typeface="Arial" pitchFamily="34" charset="0"/>
              </a:rPr>
              <a:t>Application specific route selection</a:t>
            </a:r>
          </a:p>
          <a:p>
            <a:pPr marL="177800" indent="-177800" algn="l" defTabSz="814388">
              <a:lnSpc>
                <a:spcPct val="85000"/>
              </a:lnSpc>
              <a:spcBef>
                <a:spcPct val="100000"/>
              </a:spcBef>
              <a:buFont typeface="Wingdings" pitchFamily="2" charset="2"/>
              <a:buChar char="§"/>
            </a:pPr>
            <a:r>
              <a:rPr lang="en-US" sz="1800" baseline="0">
                <a:ea typeface="ＭＳ Ｐゴシック" charset="-128"/>
                <a:cs typeface="Arial" pitchFamily="34" charset="0"/>
              </a:rPr>
              <a:t>Identify, prioritize, limit, or block apps</a:t>
            </a:r>
          </a:p>
        </p:txBody>
      </p:sp>
      <p:sp>
        <p:nvSpPr>
          <p:cNvPr id="12299" name="Text Box 11"/>
          <p:cNvSpPr txBox="1">
            <a:spLocks noChangeArrowheads="1"/>
          </p:cNvSpPr>
          <p:nvPr/>
        </p:nvSpPr>
        <p:spPr bwMode="auto">
          <a:xfrm>
            <a:off x="858838" y="1303338"/>
            <a:ext cx="3222625" cy="411162"/>
          </a:xfrm>
          <a:prstGeom prst="rect">
            <a:avLst/>
          </a:prstGeom>
          <a:noFill/>
          <a:ln w="38100" algn="ctr">
            <a:noFill/>
            <a:miter lim="800000"/>
            <a:headEnd/>
            <a:tailEnd/>
          </a:ln>
        </p:spPr>
        <p:txBody>
          <a:bodyPr lIns="82124" tIns="41061" rIns="82124" bIns="41061" anchor="ctr">
            <a:spAutoFit/>
          </a:bodyPr>
          <a:lstStyle/>
          <a:p>
            <a:pPr eaLnBrk="1" hangingPunct="1"/>
            <a:r>
              <a:rPr lang="en-US" sz="2400" b="1" baseline="0">
                <a:solidFill>
                  <a:srgbClr val="FFFFFF"/>
                </a:solidFill>
                <a:cs typeface="Arial" pitchFamily="34" charset="0"/>
              </a:rPr>
              <a:t>Solution</a:t>
            </a:r>
          </a:p>
        </p:txBody>
      </p:sp>
      <p:sp>
        <p:nvSpPr>
          <p:cNvPr id="12300" name="Rectangle 12"/>
          <p:cNvSpPr>
            <a:spLocks noChangeArrowheads="1"/>
          </p:cNvSpPr>
          <p:nvPr/>
        </p:nvSpPr>
        <p:spPr bwMode="auto">
          <a:xfrm>
            <a:off x="0" y="3751263"/>
            <a:ext cx="4864100" cy="881062"/>
          </a:xfrm>
          <a:prstGeom prst="rect">
            <a:avLst/>
          </a:prstGeom>
          <a:gradFill rotWithShape="1">
            <a:gsLst>
              <a:gs pos="0">
                <a:srgbClr val="FFFFFF">
                  <a:alpha val="0"/>
                </a:srgbClr>
              </a:gs>
              <a:gs pos="100000">
                <a:srgbClr val="000000"/>
              </a:gs>
            </a:gsLst>
            <a:lin ang="5400000" scaled="1"/>
          </a:gradFill>
          <a:ln w="9525" algn="ctr">
            <a:noFill/>
            <a:miter lim="800000"/>
            <a:headEnd/>
            <a:tailEnd/>
          </a:ln>
        </p:spPr>
        <p:txBody>
          <a:bodyPr wrap="none" lIns="73025" tIns="36511" rIns="73025" bIns="36511" anchor="ctr"/>
          <a:lstStyle/>
          <a:p>
            <a:endParaRPr lang="en-US"/>
          </a:p>
        </p:txBody>
      </p:sp>
      <p:sp>
        <p:nvSpPr>
          <p:cNvPr id="12301" name="Rectangle 13"/>
          <p:cNvSpPr>
            <a:spLocks noChangeArrowheads="1"/>
          </p:cNvSpPr>
          <p:nvPr/>
        </p:nvSpPr>
        <p:spPr bwMode="auto">
          <a:xfrm>
            <a:off x="4665663" y="1138238"/>
            <a:ext cx="4389437" cy="650875"/>
          </a:xfrm>
          <a:prstGeom prst="rect">
            <a:avLst/>
          </a:prstGeom>
          <a:solidFill>
            <a:srgbClr val="697E1C"/>
          </a:solidFill>
          <a:ln w="9525" algn="ctr">
            <a:noFill/>
            <a:miter lim="800000"/>
            <a:headEnd/>
            <a:tailEnd/>
          </a:ln>
        </p:spPr>
        <p:txBody>
          <a:bodyPr wrap="none" lIns="73025" tIns="36511" rIns="73025" bIns="36511" anchor="ctr"/>
          <a:lstStyle/>
          <a:p>
            <a:endParaRPr lang="en-US"/>
          </a:p>
        </p:txBody>
      </p:sp>
      <p:sp>
        <p:nvSpPr>
          <p:cNvPr id="1503246" name="Rectangle 14"/>
          <p:cNvSpPr>
            <a:spLocks noChangeArrowheads="1"/>
          </p:cNvSpPr>
          <p:nvPr/>
        </p:nvSpPr>
        <p:spPr bwMode="auto">
          <a:xfrm flipV="1">
            <a:off x="4665663" y="1550988"/>
            <a:ext cx="4389437" cy="254000"/>
          </a:xfrm>
          <a:prstGeom prst="rect">
            <a:avLst/>
          </a:prstGeom>
          <a:gradFill rotWithShape="1">
            <a:gsLst>
              <a:gs pos="0">
                <a:schemeClr val="bg1">
                  <a:alpha val="80000"/>
                </a:schemeClr>
              </a:gs>
              <a:gs pos="100000">
                <a:schemeClr val="bg1">
                  <a:gamma/>
                  <a:shade val="46275"/>
                  <a:invGamma/>
                  <a:alpha val="0"/>
                </a:schemeClr>
              </a:gs>
            </a:gsLst>
            <a:lin ang="5400000" scaled="1"/>
          </a:gradFill>
          <a:ln w="9525" algn="ctr">
            <a:noFill/>
            <a:miter lim="800000"/>
            <a:headEnd/>
            <a:tailEnd/>
          </a:ln>
          <a:effectLst/>
        </p:spPr>
        <p:txBody>
          <a:bodyPr wrap="none" lIns="73025" tIns="36511" rIns="73025" bIns="36511" anchor="ctr"/>
          <a:lstStyle/>
          <a:p>
            <a:pPr>
              <a:defRPr/>
            </a:pPr>
            <a:endParaRPr lang="en-US">
              <a:latin typeface="Arial" charset="0"/>
            </a:endParaRPr>
          </a:p>
        </p:txBody>
      </p:sp>
      <p:sp>
        <p:nvSpPr>
          <p:cNvPr id="12303" name="Rectangle 15"/>
          <p:cNvSpPr>
            <a:spLocks noChangeArrowheads="1"/>
          </p:cNvSpPr>
          <p:nvPr/>
        </p:nvSpPr>
        <p:spPr bwMode="auto">
          <a:xfrm>
            <a:off x="4665663" y="1814513"/>
            <a:ext cx="4389437" cy="2265362"/>
          </a:xfrm>
          <a:prstGeom prst="rect">
            <a:avLst/>
          </a:prstGeom>
          <a:solidFill>
            <a:srgbClr val="89A424"/>
          </a:solidFill>
          <a:ln w="9525" algn="ctr">
            <a:noFill/>
            <a:miter lim="800000"/>
            <a:headEnd/>
            <a:tailEnd/>
          </a:ln>
        </p:spPr>
        <p:txBody>
          <a:bodyPr wrap="none" lIns="73025" tIns="36511" rIns="73025" bIns="36511" anchor="ctr"/>
          <a:lstStyle/>
          <a:p>
            <a:endParaRPr lang="en-US"/>
          </a:p>
        </p:txBody>
      </p:sp>
      <p:sp>
        <p:nvSpPr>
          <p:cNvPr id="1503248" name="AutoShape 16"/>
          <p:cNvSpPr>
            <a:spLocks noChangeArrowheads="1"/>
          </p:cNvSpPr>
          <p:nvPr/>
        </p:nvSpPr>
        <p:spPr bwMode="auto">
          <a:xfrm>
            <a:off x="4903788" y="1214438"/>
            <a:ext cx="3924300" cy="387350"/>
          </a:xfrm>
          <a:prstGeom prst="roundRect">
            <a:avLst>
              <a:gd name="adj" fmla="val 37282"/>
            </a:avLst>
          </a:prstGeom>
          <a:gradFill rotWithShape="1">
            <a:gsLst>
              <a:gs pos="0">
                <a:schemeClr val="tx1">
                  <a:alpha val="39999"/>
                </a:schemeClr>
              </a:gs>
              <a:gs pos="100000">
                <a:schemeClr val="tx1">
                  <a:gamma/>
                  <a:shade val="46275"/>
                  <a:invGamma/>
                  <a:alpha val="0"/>
                </a:schemeClr>
              </a:gs>
            </a:gsLst>
            <a:lin ang="5400000" scaled="1"/>
          </a:gradFill>
          <a:ln w="9525" algn="ctr">
            <a:noFill/>
            <a:round/>
            <a:headEnd/>
            <a:tailEnd/>
          </a:ln>
          <a:effectLst/>
        </p:spPr>
        <p:txBody>
          <a:bodyPr wrap="none" lIns="73025" tIns="36511" rIns="73025" bIns="36511" anchor="ctr"/>
          <a:lstStyle/>
          <a:p>
            <a:pPr>
              <a:defRPr/>
            </a:pPr>
            <a:endParaRPr lang="en-US">
              <a:latin typeface="Arial" charset="0"/>
            </a:endParaRPr>
          </a:p>
        </p:txBody>
      </p:sp>
      <p:sp>
        <p:nvSpPr>
          <p:cNvPr id="12305" name="Rectangle 17"/>
          <p:cNvSpPr>
            <a:spLocks noChangeArrowheads="1"/>
          </p:cNvSpPr>
          <p:nvPr/>
        </p:nvSpPr>
        <p:spPr bwMode="auto">
          <a:xfrm>
            <a:off x="4746625" y="1854200"/>
            <a:ext cx="4383088" cy="2259013"/>
          </a:xfrm>
          <a:prstGeom prst="rect">
            <a:avLst/>
          </a:prstGeom>
          <a:noFill/>
          <a:ln w="9525" algn="ctr">
            <a:noFill/>
            <a:miter lim="800000"/>
            <a:headEnd/>
            <a:tailEnd/>
          </a:ln>
        </p:spPr>
        <p:txBody>
          <a:bodyPr lIns="0" tIns="0" rIns="0" bIns="0"/>
          <a:lstStyle/>
          <a:p>
            <a:pPr marL="177800" indent="-177800" algn="l" defTabSz="814388">
              <a:lnSpc>
                <a:spcPct val="85000"/>
              </a:lnSpc>
              <a:spcBef>
                <a:spcPct val="100000"/>
              </a:spcBef>
              <a:buFont typeface="Wingdings" pitchFamily="2" charset="2"/>
              <a:buChar char="§"/>
            </a:pPr>
            <a:r>
              <a:rPr lang="en-US" sz="1800" baseline="0">
                <a:ea typeface="ＭＳ Ｐゴシック" charset="-128"/>
                <a:cs typeface="Arial" pitchFamily="34" charset="0"/>
              </a:rPr>
              <a:t>Enhanced Application Performance</a:t>
            </a:r>
          </a:p>
          <a:p>
            <a:pPr marL="177800" indent="-177800" algn="l" defTabSz="814388">
              <a:lnSpc>
                <a:spcPct val="85000"/>
              </a:lnSpc>
              <a:spcBef>
                <a:spcPct val="100000"/>
              </a:spcBef>
              <a:buFont typeface="Wingdings" pitchFamily="2" charset="2"/>
              <a:buChar char="§"/>
            </a:pPr>
            <a:r>
              <a:rPr lang="en-US" sz="1800" baseline="0">
                <a:ea typeface="ＭＳ Ｐゴシック" charset="-128"/>
                <a:cs typeface="Arial" pitchFamily="34" charset="0"/>
              </a:rPr>
              <a:t>Dynamic Optimization for CRM, SAP etc</a:t>
            </a:r>
          </a:p>
          <a:p>
            <a:pPr marL="177800" indent="-177800" algn="l" defTabSz="814388">
              <a:lnSpc>
                <a:spcPct val="85000"/>
              </a:lnSpc>
              <a:spcBef>
                <a:spcPct val="100000"/>
              </a:spcBef>
              <a:buFont typeface="Wingdings" pitchFamily="2" charset="2"/>
              <a:buChar char="§"/>
            </a:pPr>
            <a:r>
              <a:rPr lang="en-US" sz="1800" baseline="0">
                <a:ea typeface="ＭＳ Ｐゴシック" charset="-128"/>
                <a:cs typeface="Arial" pitchFamily="34" charset="0"/>
              </a:rPr>
              <a:t>Enhanced branch service performance</a:t>
            </a:r>
          </a:p>
          <a:p>
            <a:pPr marL="177800" indent="-177800" algn="l" defTabSz="814388">
              <a:lnSpc>
                <a:spcPct val="85000"/>
              </a:lnSpc>
              <a:spcBef>
                <a:spcPct val="100000"/>
              </a:spcBef>
              <a:buFont typeface="Wingdings" pitchFamily="2" charset="2"/>
              <a:buChar char="§"/>
            </a:pPr>
            <a:r>
              <a:rPr lang="en-US" sz="1800" baseline="0">
                <a:ea typeface="ＭＳ Ｐゴシック" charset="-128"/>
                <a:cs typeface="Arial" pitchFamily="34" charset="0"/>
              </a:rPr>
              <a:t>Meet compliance requirements</a:t>
            </a:r>
          </a:p>
        </p:txBody>
      </p:sp>
      <p:sp>
        <p:nvSpPr>
          <p:cNvPr id="12306" name="Text Box 18"/>
          <p:cNvSpPr txBox="1">
            <a:spLocks noChangeArrowheads="1"/>
          </p:cNvSpPr>
          <p:nvPr/>
        </p:nvSpPr>
        <p:spPr bwMode="auto">
          <a:xfrm>
            <a:off x="5278438" y="1328738"/>
            <a:ext cx="3233737" cy="357187"/>
          </a:xfrm>
          <a:prstGeom prst="rect">
            <a:avLst/>
          </a:prstGeom>
          <a:noFill/>
          <a:ln w="38100" algn="ctr">
            <a:noFill/>
            <a:miter lim="800000"/>
            <a:headEnd/>
            <a:tailEnd/>
          </a:ln>
        </p:spPr>
        <p:txBody>
          <a:bodyPr lIns="82124" tIns="41061" rIns="82124" bIns="41061" anchor="ctr">
            <a:spAutoFit/>
          </a:bodyPr>
          <a:lstStyle/>
          <a:p>
            <a:pPr eaLnBrk="1" hangingPunct="1">
              <a:lnSpc>
                <a:spcPct val="75000"/>
              </a:lnSpc>
            </a:pPr>
            <a:r>
              <a:rPr lang="en-US" sz="2400" b="1" baseline="0">
                <a:solidFill>
                  <a:srgbClr val="FFFFFF"/>
                </a:solidFill>
                <a:cs typeface="Arial" pitchFamily="34" charset="0"/>
              </a:rPr>
              <a:t>Benefits</a:t>
            </a:r>
          </a:p>
        </p:txBody>
      </p:sp>
      <p:sp>
        <p:nvSpPr>
          <p:cNvPr id="12307" name="Rectangle 19"/>
          <p:cNvSpPr>
            <a:spLocks noChangeArrowheads="1"/>
          </p:cNvSpPr>
          <p:nvPr/>
        </p:nvSpPr>
        <p:spPr bwMode="auto">
          <a:xfrm>
            <a:off x="4584700" y="3575050"/>
            <a:ext cx="4545013" cy="881063"/>
          </a:xfrm>
          <a:prstGeom prst="rect">
            <a:avLst/>
          </a:prstGeom>
          <a:gradFill rotWithShape="1">
            <a:gsLst>
              <a:gs pos="0">
                <a:srgbClr val="FFFFFF">
                  <a:alpha val="0"/>
                </a:srgbClr>
              </a:gs>
              <a:gs pos="100000">
                <a:srgbClr val="000000"/>
              </a:gs>
            </a:gsLst>
            <a:lin ang="5400000" scaled="1"/>
          </a:gradFill>
          <a:ln w="9525" algn="ctr">
            <a:noFill/>
            <a:miter lim="800000"/>
            <a:headEnd/>
            <a:tailEnd/>
          </a:ln>
        </p:spPr>
        <p:txBody>
          <a:bodyPr wrap="none" lIns="73025" tIns="36511" rIns="73025" bIns="36511" anchor="ctr"/>
          <a:lstStyle/>
          <a:p>
            <a:endParaRPr lang="en-US"/>
          </a:p>
        </p:txBody>
      </p:sp>
      <p:grpSp>
        <p:nvGrpSpPr>
          <p:cNvPr id="12308" name="Group 20"/>
          <p:cNvGrpSpPr>
            <a:grpSpLocks/>
          </p:cNvGrpSpPr>
          <p:nvPr/>
        </p:nvGrpSpPr>
        <p:grpSpPr bwMode="auto">
          <a:xfrm>
            <a:off x="-20638" y="4767263"/>
            <a:ext cx="2401888" cy="1965325"/>
            <a:chOff x="6193" y="996"/>
            <a:chExt cx="2343" cy="1154"/>
          </a:xfrm>
        </p:grpSpPr>
        <p:sp>
          <p:nvSpPr>
            <p:cNvPr id="12366" name="Oval 21"/>
            <p:cNvSpPr>
              <a:spLocks noChangeArrowheads="1"/>
            </p:cNvSpPr>
            <p:nvPr/>
          </p:nvSpPr>
          <p:spPr bwMode="auto">
            <a:xfrm>
              <a:off x="6193" y="1187"/>
              <a:ext cx="2343" cy="963"/>
            </a:xfrm>
            <a:prstGeom prst="ellipse">
              <a:avLst/>
            </a:prstGeom>
            <a:solidFill>
              <a:schemeClr val="bg1">
                <a:alpha val="27058"/>
              </a:schemeClr>
            </a:solidFill>
            <a:ln w="9525" algn="ctr">
              <a:noFill/>
              <a:round/>
              <a:headEnd/>
              <a:tailEnd/>
            </a:ln>
          </p:spPr>
          <p:txBody>
            <a:bodyPr wrap="none" lIns="73025" tIns="36511" rIns="73025" bIns="36511" anchor="ctr"/>
            <a:lstStyle/>
            <a:p>
              <a:endParaRPr lang="en-US"/>
            </a:p>
          </p:txBody>
        </p:sp>
        <p:sp>
          <p:nvSpPr>
            <p:cNvPr id="12367" name="AutoShape 22"/>
            <p:cNvSpPr>
              <a:spLocks noChangeAspect="1" noChangeArrowheads="1" noTextEdit="1"/>
            </p:cNvSpPr>
            <p:nvPr/>
          </p:nvSpPr>
          <p:spPr bwMode="auto">
            <a:xfrm>
              <a:off x="6281" y="996"/>
              <a:ext cx="2184" cy="1074"/>
            </a:xfrm>
            <a:prstGeom prst="rect">
              <a:avLst/>
            </a:prstGeom>
            <a:noFill/>
            <a:ln w="9525">
              <a:noFill/>
              <a:miter lim="800000"/>
              <a:headEnd/>
              <a:tailEnd/>
            </a:ln>
          </p:spPr>
          <p:txBody>
            <a:bodyPr/>
            <a:lstStyle/>
            <a:p>
              <a:endParaRPr lang="en-US"/>
            </a:p>
          </p:txBody>
        </p:sp>
        <p:sp>
          <p:nvSpPr>
            <p:cNvPr id="12368" name="Freeform 23"/>
            <p:cNvSpPr>
              <a:spLocks/>
            </p:cNvSpPr>
            <p:nvPr/>
          </p:nvSpPr>
          <p:spPr bwMode="auto">
            <a:xfrm>
              <a:off x="6280" y="1423"/>
              <a:ext cx="2182" cy="648"/>
            </a:xfrm>
            <a:custGeom>
              <a:avLst/>
              <a:gdLst>
                <a:gd name="T0" fmla="*/ 1381 w 1382"/>
                <a:gd name="T1" fmla="*/ 21 h 411"/>
                <a:gd name="T2" fmla="*/ 692 w 1382"/>
                <a:gd name="T3" fmla="*/ 271 h 411"/>
                <a:gd name="T4" fmla="*/ 1 w 1382"/>
                <a:gd name="T5" fmla="*/ 0 h 411"/>
                <a:gd name="T6" fmla="*/ 1 w 1382"/>
                <a:gd name="T7" fmla="*/ 0 h 411"/>
                <a:gd name="T8" fmla="*/ 1 w 1382"/>
                <a:gd name="T9" fmla="*/ 126 h 411"/>
                <a:gd name="T10" fmla="*/ 0 w 1382"/>
                <a:gd name="T11" fmla="*/ 140 h 411"/>
                <a:gd name="T12" fmla="*/ 691 w 1382"/>
                <a:gd name="T13" fmla="*/ 411 h 411"/>
                <a:gd name="T14" fmla="*/ 1382 w 1382"/>
                <a:gd name="T15" fmla="*/ 140 h 411"/>
                <a:gd name="T16" fmla="*/ 1381 w 1382"/>
                <a:gd name="T17" fmla="*/ 126 h 411"/>
                <a:gd name="T18" fmla="*/ 1381 w 1382"/>
                <a:gd name="T19" fmla="*/ 21 h 4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2"/>
                <a:gd name="T31" fmla="*/ 0 h 411"/>
                <a:gd name="T32" fmla="*/ 1382 w 1382"/>
                <a:gd name="T33" fmla="*/ 411 h 4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2" h="411">
                  <a:moveTo>
                    <a:pt x="1381" y="21"/>
                  </a:moveTo>
                  <a:cubicBezTo>
                    <a:pt x="1354" y="161"/>
                    <a:pt x="1056" y="271"/>
                    <a:pt x="692" y="271"/>
                  </a:cubicBezTo>
                  <a:cubicBezTo>
                    <a:pt x="311" y="271"/>
                    <a:pt x="2" y="150"/>
                    <a:pt x="1" y="0"/>
                  </a:cubicBezTo>
                  <a:cubicBezTo>
                    <a:pt x="1" y="0"/>
                    <a:pt x="1" y="0"/>
                    <a:pt x="1" y="0"/>
                  </a:cubicBezTo>
                  <a:cubicBezTo>
                    <a:pt x="1" y="126"/>
                    <a:pt x="1" y="126"/>
                    <a:pt x="1" y="126"/>
                  </a:cubicBezTo>
                  <a:cubicBezTo>
                    <a:pt x="1" y="130"/>
                    <a:pt x="0" y="135"/>
                    <a:pt x="0" y="140"/>
                  </a:cubicBezTo>
                  <a:cubicBezTo>
                    <a:pt x="0" y="290"/>
                    <a:pt x="310" y="411"/>
                    <a:pt x="691" y="411"/>
                  </a:cubicBezTo>
                  <a:cubicBezTo>
                    <a:pt x="1073" y="411"/>
                    <a:pt x="1382" y="290"/>
                    <a:pt x="1382" y="140"/>
                  </a:cubicBezTo>
                  <a:cubicBezTo>
                    <a:pt x="1382" y="135"/>
                    <a:pt x="1382" y="130"/>
                    <a:pt x="1381" y="126"/>
                  </a:cubicBezTo>
                  <a:lnTo>
                    <a:pt x="1381" y="21"/>
                  </a:lnTo>
                  <a:close/>
                </a:path>
              </a:pathLst>
            </a:custGeom>
            <a:gradFill rotWithShape="1">
              <a:gsLst>
                <a:gs pos="0">
                  <a:srgbClr val="003D55"/>
                </a:gs>
                <a:gs pos="50000">
                  <a:srgbClr val="0183B7"/>
                </a:gs>
                <a:gs pos="100000">
                  <a:srgbClr val="003D55"/>
                </a:gs>
              </a:gsLst>
              <a:lin ang="0" scaled="1"/>
            </a:gradFill>
            <a:ln w="9525">
              <a:noFill/>
              <a:round/>
              <a:headEnd/>
              <a:tailEnd/>
            </a:ln>
          </p:spPr>
          <p:txBody>
            <a:bodyPr lIns="82124" tIns="41061" rIns="82124" bIns="41061" anchor="ctr">
              <a:spAutoFit/>
            </a:bodyPr>
            <a:lstStyle/>
            <a:p>
              <a:endParaRPr lang="en-US"/>
            </a:p>
          </p:txBody>
        </p:sp>
        <p:sp>
          <p:nvSpPr>
            <p:cNvPr id="12369" name="Freeform 24"/>
            <p:cNvSpPr>
              <a:spLocks/>
            </p:cNvSpPr>
            <p:nvPr/>
          </p:nvSpPr>
          <p:spPr bwMode="auto">
            <a:xfrm>
              <a:off x="6281" y="996"/>
              <a:ext cx="2183" cy="855"/>
            </a:xfrm>
            <a:custGeom>
              <a:avLst/>
              <a:gdLst>
                <a:gd name="T0" fmla="*/ 691 w 1382"/>
                <a:gd name="T1" fmla="*/ 0 h 542"/>
                <a:gd name="T2" fmla="*/ 0 w 1382"/>
                <a:gd name="T3" fmla="*/ 271 h 542"/>
                <a:gd name="T4" fmla="*/ 0 w 1382"/>
                <a:gd name="T5" fmla="*/ 271 h 542"/>
                <a:gd name="T6" fmla="*/ 691 w 1382"/>
                <a:gd name="T7" fmla="*/ 542 h 542"/>
                <a:gd name="T8" fmla="*/ 1380 w 1382"/>
                <a:gd name="T9" fmla="*/ 292 h 542"/>
                <a:gd name="T10" fmla="*/ 1382 w 1382"/>
                <a:gd name="T11" fmla="*/ 271 h 542"/>
                <a:gd name="T12" fmla="*/ 691 w 1382"/>
                <a:gd name="T13" fmla="*/ 0 h 542"/>
                <a:gd name="T14" fmla="*/ 0 60000 65536"/>
                <a:gd name="T15" fmla="*/ 0 60000 65536"/>
                <a:gd name="T16" fmla="*/ 0 60000 65536"/>
                <a:gd name="T17" fmla="*/ 0 60000 65536"/>
                <a:gd name="T18" fmla="*/ 0 60000 65536"/>
                <a:gd name="T19" fmla="*/ 0 60000 65536"/>
                <a:gd name="T20" fmla="*/ 0 60000 65536"/>
                <a:gd name="T21" fmla="*/ 0 w 1382"/>
                <a:gd name="T22" fmla="*/ 0 h 542"/>
                <a:gd name="T23" fmla="*/ 1382 w 1382"/>
                <a:gd name="T24" fmla="*/ 542 h 5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2" h="542">
                  <a:moveTo>
                    <a:pt x="691" y="0"/>
                  </a:moveTo>
                  <a:cubicBezTo>
                    <a:pt x="310" y="0"/>
                    <a:pt x="0" y="121"/>
                    <a:pt x="0" y="271"/>
                  </a:cubicBezTo>
                  <a:cubicBezTo>
                    <a:pt x="0" y="271"/>
                    <a:pt x="0" y="271"/>
                    <a:pt x="0" y="271"/>
                  </a:cubicBezTo>
                  <a:cubicBezTo>
                    <a:pt x="1" y="421"/>
                    <a:pt x="310" y="542"/>
                    <a:pt x="691" y="542"/>
                  </a:cubicBezTo>
                  <a:cubicBezTo>
                    <a:pt x="1055" y="542"/>
                    <a:pt x="1353" y="432"/>
                    <a:pt x="1380" y="292"/>
                  </a:cubicBezTo>
                  <a:cubicBezTo>
                    <a:pt x="1382" y="285"/>
                    <a:pt x="1382" y="278"/>
                    <a:pt x="1382" y="271"/>
                  </a:cubicBezTo>
                  <a:cubicBezTo>
                    <a:pt x="1382" y="121"/>
                    <a:pt x="1073" y="0"/>
                    <a:pt x="691" y="0"/>
                  </a:cubicBezTo>
                  <a:close/>
                </a:path>
              </a:pathLst>
            </a:custGeom>
            <a:gradFill rotWithShape="1">
              <a:gsLst>
                <a:gs pos="0">
                  <a:schemeClr val="accent1"/>
                </a:gs>
                <a:gs pos="100000">
                  <a:srgbClr val="47B0D5"/>
                </a:gs>
              </a:gsLst>
              <a:lin ang="5400000" scaled="1"/>
            </a:gradFill>
            <a:ln w="9525">
              <a:noFill/>
              <a:round/>
              <a:headEnd/>
              <a:tailEnd/>
            </a:ln>
          </p:spPr>
          <p:txBody>
            <a:bodyPr lIns="82124" tIns="41061" rIns="82124" bIns="41061" anchor="ctr">
              <a:spAutoFit/>
            </a:bodyPr>
            <a:lstStyle/>
            <a:p>
              <a:endParaRPr lang="en-US"/>
            </a:p>
          </p:txBody>
        </p:sp>
        <p:sp>
          <p:nvSpPr>
            <p:cNvPr id="1503257" name="Freeform 25"/>
            <p:cNvSpPr>
              <a:spLocks/>
            </p:cNvSpPr>
            <p:nvPr/>
          </p:nvSpPr>
          <p:spPr bwMode="auto">
            <a:xfrm>
              <a:off x="6281" y="996"/>
              <a:ext cx="2183" cy="855"/>
            </a:xfrm>
            <a:custGeom>
              <a:avLst/>
              <a:gdLst/>
              <a:ahLst/>
              <a:cxnLst>
                <a:cxn ang="0">
                  <a:pos x="691" y="0"/>
                </a:cxn>
                <a:cxn ang="0">
                  <a:pos x="0" y="271"/>
                </a:cxn>
                <a:cxn ang="0">
                  <a:pos x="0" y="271"/>
                </a:cxn>
                <a:cxn ang="0">
                  <a:pos x="691" y="542"/>
                </a:cxn>
                <a:cxn ang="0">
                  <a:pos x="1380" y="292"/>
                </a:cxn>
                <a:cxn ang="0">
                  <a:pos x="1382" y="271"/>
                </a:cxn>
                <a:cxn ang="0">
                  <a:pos x="691" y="0"/>
                </a:cxn>
              </a:cxnLst>
              <a:rect l="0" t="0" r="r" b="b"/>
              <a:pathLst>
                <a:path w="1382" h="542">
                  <a:moveTo>
                    <a:pt x="691" y="0"/>
                  </a:moveTo>
                  <a:cubicBezTo>
                    <a:pt x="310" y="0"/>
                    <a:pt x="0" y="121"/>
                    <a:pt x="0" y="271"/>
                  </a:cubicBezTo>
                  <a:cubicBezTo>
                    <a:pt x="0" y="271"/>
                    <a:pt x="0" y="271"/>
                    <a:pt x="0" y="271"/>
                  </a:cubicBezTo>
                  <a:cubicBezTo>
                    <a:pt x="1" y="421"/>
                    <a:pt x="310" y="542"/>
                    <a:pt x="691" y="542"/>
                  </a:cubicBezTo>
                  <a:cubicBezTo>
                    <a:pt x="1055" y="542"/>
                    <a:pt x="1353" y="432"/>
                    <a:pt x="1380" y="292"/>
                  </a:cubicBezTo>
                  <a:cubicBezTo>
                    <a:pt x="1382" y="285"/>
                    <a:pt x="1382" y="278"/>
                    <a:pt x="1382" y="271"/>
                  </a:cubicBezTo>
                  <a:cubicBezTo>
                    <a:pt x="1382" y="121"/>
                    <a:pt x="1073" y="0"/>
                    <a:pt x="691" y="0"/>
                  </a:cubicBezTo>
                  <a:close/>
                </a:path>
              </a:pathLst>
            </a:custGeom>
            <a:solidFill>
              <a:schemeClr val="accent1"/>
            </a:solidFill>
            <a:ln w="9525" cap="flat" cmpd="sng">
              <a:noFill/>
              <a:prstDash val="solid"/>
              <a:round/>
              <a:headEnd/>
              <a:tailEnd/>
            </a:ln>
            <a:effectLst>
              <a:outerShdw dist="17961" dir="2700000" algn="ctr" rotWithShape="0">
                <a:schemeClr val="bg2">
                  <a:alpha val="50000"/>
                </a:schemeClr>
              </a:outerShdw>
            </a:effectLst>
          </p:spPr>
          <p:txBody>
            <a:bodyPr lIns="82124" tIns="41061" rIns="82124" bIns="41061" anchor="ctr">
              <a:spAutoFit/>
            </a:bodyPr>
            <a:lstStyle/>
            <a:p>
              <a:pPr>
                <a:defRPr/>
              </a:pPr>
              <a:endParaRPr lang="en-US">
                <a:latin typeface="Arial" charset="0"/>
              </a:endParaRPr>
            </a:p>
          </p:txBody>
        </p:sp>
        <p:sp>
          <p:nvSpPr>
            <p:cNvPr id="12371" name="Oval 26"/>
            <p:cNvSpPr>
              <a:spLocks noChangeArrowheads="1"/>
            </p:cNvSpPr>
            <p:nvPr/>
          </p:nvSpPr>
          <p:spPr bwMode="auto">
            <a:xfrm>
              <a:off x="6498" y="1051"/>
              <a:ext cx="1750" cy="679"/>
            </a:xfrm>
            <a:prstGeom prst="ellipse">
              <a:avLst/>
            </a:prstGeom>
            <a:gradFill rotWithShape="1">
              <a:gsLst>
                <a:gs pos="0">
                  <a:srgbClr val="001822">
                    <a:alpha val="60001"/>
                  </a:srgbClr>
                </a:gs>
                <a:gs pos="100000">
                  <a:srgbClr val="01415B"/>
                </a:gs>
              </a:gsLst>
              <a:lin ang="5400000" scaled="1"/>
            </a:gradFill>
            <a:ln w="9525" algn="ctr">
              <a:noFill/>
              <a:round/>
              <a:headEnd/>
              <a:tailEnd/>
            </a:ln>
          </p:spPr>
          <p:txBody>
            <a:bodyPr lIns="82124" tIns="41061" rIns="82124" bIns="41061" anchor="ctr">
              <a:spAutoFit/>
            </a:bodyPr>
            <a:lstStyle/>
            <a:p>
              <a:endParaRPr lang="en-US"/>
            </a:p>
          </p:txBody>
        </p:sp>
      </p:grpSp>
      <p:grpSp>
        <p:nvGrpSpPr>
          <p:cNvPr id="12309" name="Group 27"/>
          <p:cNvGrpSpPr>
            <a:grpSpLocks/>
          </p:cNvGrpSpPr>
          <p:nvPr/>
        </p:nvGrpSpPr>
        <p:grpSpPr bwMode="auto">
          <a:xfrm>
            <a:off x="2886075" y="4270375"/>
            <a:ext cx="4629150" cy="2198688"/>
            <a:chOff x="1824" y="996"/>
            <a:chExt cx="2916" cy="875"/>
          </a:xfrm>
        </p:grpSpPr>
        <p:sp>
          <p:nvSpPr>
            <p:cNvPr id="12362" name="Line 28"/>
            <p:cNvSpPr>
              <a:spLocks noChangeShapeType="1"/>
            </p:cNvSpPr>
            <p:nvPr/>
          </p:nvSpPr>
          <p:spPr bwMode="auto">
            <a:xfrm flipV="1">
              <a:off x="1986" y="1430"/>
              <a:ext cx="2724" cy="6"/>
            </a:xfrm>
            <a:prstGeom prst="line">
              <a:avLst/>
            </a:prstGeom>
            <a:noFill/>
            <a:ln w="63500">
              <a:solidFill>
                <a:srgbClr val="A0C02A"/>
              </a:solidFill>
              <a:round/>
              <a:headEnd/>
              <a:tailEnd/>
            </a:ln>
          </p:spPr>
          <p:txBody>
            <a:bodyPr lIns="82124" tIns="41061" rIns="82124" bIns="41061" anchor="ctr">
              <a:spAutoFit/>
            </a:bodyPr>
            <a:lstStyle/>
            <a:p>
              <a:endParaRPr lang="en-US"/>
            </a:p>
          </p:txBody>
        </p:sp>
        <p:grpSp>
          <p:nvGrpSpPr>
            <p:cNvPr id="12363" name="Group 29"/>
            <p:cNvGrpSpPr>
              <a:grpSpLocks/>
            </p:cNvGrpSpPr>
            <p:nvPr/>
          </p:nvGrpSpPr>
          <p:grpSpPr bwMode="auto">
            <a:xfrm>
              <a:off x="1824" y="996"/>
              <a:ext cx="2916" cy="875"/>
              <a:chOff x="1824" y="942"/>
              <a:chExt cx="2916" cy="875"/>
            </a:xfrm>
          </p:grpSpPr>
          <p:sp>
            <p:nvSpPr>
              <p:cNvPr id="12364" name="Freeform 30"/>
              <p:cNvSpPr>
                <a:spLocks/>
              </p:cNvSpPr>
              <p:nvPr/>
            </p:nvSpPr>
            <p:spPr bwMode="auto">
              <a:xfrm flipV="1">
                <a:off x="1824" y="1350"/>
                <a:ext cx="2916" cy="467"/>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sp>
            <p:nvSpPr>
              <p:cNvPr id="12365" name="Freeform 31"/>
              <p:cNvSpPr>
                <a:spLocks/>
              </p:cNvSpPr>
              <p:nvPr/>
            </p:nvSpPr>
            <p:spPr bwMode="auto">
              <a:xfrm>
                <a:off x="1824" y="942"/>
                <a:ext cx="2916" cy="467"/>
              </a:xfrm>
              <a:custGeom>
                <a:avLst/>
                <a:gdLst>
                  <a:gd name="T0" fmla="*/ 0 w 2916"/>
                  <a:gd name="T1" fmla="*/ 282 h 317"/>
                  <a:gd name="T2" fmla="*/ 1548 w 2916"/>
                  <a:gd name="T3" fmla="*/ 270 h 317"/>
                  <a:gd name="T4" fmla="*/ 2916 w 2916"/>
                  <a:gd name="T5" fmla="*/ 0 h 317"/>
                  <a:gd name="T6" fmla="*/ 0 60000 65536"/>
                  <a:gd name="T7" fmla="*/ 0 60000 65536"/>
                  <a:gd name="T8" fmla="*/ 0 60000 65536"/>
                  <a:gd name="T9" fmla="*/ 0 w 2916"/>
                  <a:gd name="T10" fmla="*/ 0 h 317"/>
                  <a:gd name="T11" fmla="*/ 2916 w 2916"/>
                  <a:gd name="T12" fmla="*/ 317 h 317"/>
                </a:gdLst>
                <a:ahLst/>
                <a:cxnLst>
                  <a:cxn ang="T6">
                    <a:pos x="T0" y="T1"/>
                  </a:cxn>
                  <a:cxn ang="T7">
                    <a:pos x="T2" y="T3"/>
                  </a:cxn>
                  <a:cxn ang="T8">
                    <a:pos x="T4" y="T5"/>
                  </a:cxn>
                </a:cxnLst>
                <a:rect l="T9" t="T10" r="T11" b="T12"/>
                <a:pathLst>
                  <a:path w="2916" h="317">
                    <a:moveTo>
                      <a:pt x="0" y="282"/>
                    </a:moveTo>
                    <a:cubicBezTo>
                      <a:pt x="531" y="299"/>
                      <a:pt x="1062" y="317"/>
                      <a:pt x="1548" y="270"/>
                    </a:cubicBezTo>
                    <a:cubicBezTo>
                      <a:pt x="2034" y="223"/>
                      <a:pt x="2759" y="41"/>
                      <a:pt x="2916" y="0"/>
                    </a:cubicBezTo>
                  </a:path>
                </a:pathLst>
              </a:custGeom>
              <a:noFill/>
              <a:ln w="63500">
                <a:solidFill>
                  <a:srgbClr val="A0C02A"/>
                </a:solidFill>
                <a:round/>
                <a:headEnd/>
                <a:tailEnd/>
              </a:ln>
            </p:spPr>
            <p:txBody>
              <a:bodyPr lIns="82124" tIns="41061" rIns="82124" bIns="41061" anchor="ctr">
                <a:spAutoFit/>
              </a:bodyPr>
              <a:lstStyle/>
              <a:p>
                <a:endParaRPr lang="en-US"/>
              </a:p>
            </p:txBody>
          </p:sp>
        </p:grpSp>
      </p:grpSp>
      <p:pic>
        <p:nvPicPr>
          <p:cNvPr id="12310" name="Picture 10"/>
          <p:cNvPicPr>
            <a:picLocks noChangeArrowheads="1"/>
          </p:cNvPicPr>
          <p:nvPr/>
        </p:nvPicPr>
        <p:blipFill>
          <a:blip r:embed="rId3"/>
          <a:srcRect l="4164" t="16324" r="4164" b="15926"/>
          <a:stretch>
            <a:fillRect/>
          </a:stretch>
        </p:blipFill>
        <p:spPr bwMode="auto">
          <a:xfrm>
            <a:off x="261938" y="4625975"/>
            <a:ext cx="1730375" cy="1485900"/>
          </a:xfrm>
          <a:prstGeom prst="rect">
            <a:avLst/>
          </a:prstGeom>
          <a:noFill/>
          <a:ln w="12700">
            <a:noFill/>
            <a:miter lim="800000"/>
            <a:headEnd/>
            <a:tailEnd/>
          </a:ln>
        </p:spPr>
      </p:pic>
      <p:sp>
        <p:nvSpPr>
          <p:cNvPr id="12311" name="Freeform 33"/>
          <p:cNvSpPr>
            <a:spLocks/>
          </p:cNvSpPr>
          <p:nvPr/>
        </p:nvSpPr>
        <p:spPr bwMode="auto">
          <a:xfrm>
            <a:off x="1463675" y="4984750"/>
            <a:ext cx="866775" cy="717550"/>
          </a:xfrm>
          <a:custGeom>
            <a:avLst/>
            <a:gdLst>
              <a:gd name="T0" fmla="*/ 0 w 390"/>
              <a:gd name="T1" fmla="*/ 150 h 396"/>
              <a:gd name="T2" fmla="*/ 390 w 390"/>
              <a:gd name="T3" fmla="*/ 0 h 396"/>
              <a:gd name="T4" fmla="*/ 390 w 390"/>
              <a:gd name="T5" fmla="*/ 396 h 396"/>
              <a:gd name="T6" fmla="*/ 6 w 390"/>
              <a:gd name="T7" fmla="*/ 240 h 396"/>
              <a:gd name="T8" fmla="*/ 0 60000 65536"/>
              <a:gd name="T9" fmla="*/ 0 60000 65536"/>
              <a:gd name="T10" fmla="*/ 0 60000 65536"/>
              <a:gd name="T11" fmla="*/ 0 60000 65536"/>
              <a:gd name="T12" fmla="*/ 0 w 390"/>
              <a:gd name="T13" fmla="*/ 0 h 396"/>
              <a:gd name="T14" fmla="*/ 390 w 390"/>
              <a:gd name="T15" fmla="*/ 396 h 396"/>
            </a:gdLst>
            <a:ahLst/>
            <a:cxnLst>
              <a:cxn ang="T8">
                <a:pos x="T0" y="T1"/>
              </a:cxn>
              <a:cxn ang="T9">
                <a:pos x="T2" y="T3"/>
              </a:cxn>
              <a:cxn ang="T10">
                <a:pos x="T4" y="T5"/>
              </a:cxn>
              <a:cxn ang="T11">
                <a:pos x="T6" y="T7"/>
              </a:cxn>
            </a:cxnLst>
            <a:rect l="T12" t="T13" r="T14" b="T15"/>
            <a:pathLst>
              <a:path w="390" h="396">
                <a:moveTo>
                  <a:pt x="0" y="150"/>
                </a:moveTo>
                <a:lnTo>
                  <a:pt x="390" y="0"/>
                </a:lnTo>
                <a:lnTo>
                  <a:pt x="390" y="396"/>
                </a:lnTo>
                <a:lnTo>
                  <a:pt x="6" y="240"/>
                </a:lnTo>
              </a:path>
            </a:pathLst>
          </a:custGeom>
          <a:gradFill rotWithShape="1">
            <a:gsLst>
              <a:gs pos="0">
                <a:srgbClr val="4A5913">
                  <a:alpha val="0"/>
                </a:srgbClr>
              </a:gs>
              <a:gs pos="100000">
                <a:srgbClr val="A0C02A"/>
              </a:gs>
            </a:gsLst>
            <a:lin ang="0" scaled="1"/>
          </a:gradFill>
          <a:ln w="9525">
            <a:noFill/>
            <a:round/>
            <a:headEnd/>
            <a:tailEnd/>
          </a:ln>
        </p:spPr>
        <p:txBody>
          <a:bodyPr lIns="82124" tIns="41061" rIns="82124" bIns="41061" anchor="ctr">
            <a:spAutoFit/>
          </a:bodyPr>
          <a:lstStyle/>
          <a:p>
            <a:endParaRPr lang="en-US"/>
          </a:p>
        </p:txBody>
      </p:sp>
      <p:sp>
        <p:nvSpPr>
          <p:cNvPr id="12312" name="Rectangle 34"/>
          <p:cNvSpPr>
            <a:spLocks noChangeArrowheads="1"/>
          </p:cNvSpPr>
          <p:nvPr/>
        </p:nvSpPr>
        <p:spPr bwMode="auto">
          <a:xfrm>
            <a:off x="2327275" y="4987925"/>
            <a:ext cx="1127125" cy="712788"/>
          </a:xfrm>
          <a:prstGeom prst="rect">
            <a:avLst/>
          </a:prstGeom>
          <a:solidFill>
            <a:srgbClr val="A0C02A"/>
          </a:solidFill>
          <a:ln w="9525" algn="ctr">
            <a:noFill/>
            <a:miter lim="800000"/>
            <a:headEnd/>
            <a:tailEnd/>
          </a:ln>
        </p:spPr>
        <p:txBody>
          <a:bodyPr lIns="82124" tIns="41061" rIns="82124" bIns="41061" anchor="ctr">
            <a:spAutoFit/>
          </a:bodyPr>
          <a:lstStyle/>
          <a:p>
            <a:endParaRPr lang="en-US"/>
          </a:p>
        </p:txBody>
      </p:sp>
      <p:grpSp>
        <p:nvGrpSpPr>
          <p:cNvPr id="11" name="Group 72"/>
          <p:cNvGrpSpPr>
            <a:grpSpLocks/>
          </p:cNvGrpSpPr>
          <p:nvPr/>
        </p:nvGrpSpPr>
        <p:grpSpPr bwMode="auto">
          <a:xfrm>
            <a:off x="3873500" y="4441825"/>
            <a:ext cx="688975" cy="538163"/>
            <a:chOff x="2440" y="2798"/>
            <a:chExt cx="434" cy="339"/>
          </a:xfrm>
        </p:grpSpPr>
        <p:pic>
          <p:nvPicPr>
            <p:cNvPr id="12360" name="Picture 37" descr="VPNConcentratorAug2000"/>
            <p:cNvPicPr>
              <a:picLocks noChangeAspect="1" noChangeArrowheads="1"/>
            </p:cNvPicPr>
            <p:nvPr/>
          </p:nvPicPr>
          <p:blipFill>
            <a:blip r:embed="rId4"/>
            <a:srcRect/>
            <a:stretch>
              <a:fillRect/>
            </a:stretch>
          </p:blipFill>
          <p:spPr bwMode="auto">
            <a:xfrm>
              <a:off x="2445" y="2798"/>
              <a:ext cx="365" cy="339"/>
            </a:xfrm>
            <a:prstGeom prst="rect">
              <a:avLst/>
            </a:prstGeom>
            <a:noFill/>
            <a:ln w="9525">
              <a:noFill/>
              <a:miter lim="800000"/>
              <a:headEnd/>
              <a:tailEnd/>
            </a:ln>
          </p:spPr>
        </p:pic>
        <p:sp>
          <p:nvSpPr>
            <p:cNvPr id="12361" name="Text Box 38"/>
            <p:cNvSpPr txBox="1">
              <a:spLocks noChangeArrowheads="1"/>
            </p:cNvSpPr>
            <p:nvPr/>
          </p:nvSpPr>
          <p:spPr bwMode="auto">
            <a:xfrm>
              <a:off x="2440" y="2909"/>
              <a:ext cx="434" cy="138"/>
            </a:xfrm>
            <a:prstGeom prst="rect">
              <a:avLst/>
            </a:prstGeom>
            <a:solidFill>
              <a:srgbClr val="3399FF">
                <a:alpha val="0"/>
              </a:srgbClr>
            </a:solidFill>
            <a:ln w="9525" algn="ctr">
              <a:noFill/>
              <a:miter lim="800000"/>
              <a:headEnd/>
              <a:tailEnd/>
            </a:ln>
          </p:spPr>
          <p:txBody>
            <a:bodyPr lIns="82124" tIns="41061" rIns="82124" bIns="41061">
              <a:spAutoFit/>
            </a:bodyPr>
            <a:lstStyle/>
            <a:p>
              <a:pPr marL="236538" indent="-236538" algn="l" defTabSz="814388">
                <a:spcBef>
                  <a:spcPct val="50000"/>
                </a:spcBef>
                <a:buClr>
                  <a:schemeClr val="accent1"/>
                </a:buClr>
                <a:buSzPct val="100000"/>
                <a:buFont typeface="Wingdings" pitchFamily="2" charset="2"/>
                <a:buNone/>
              </a:pPr>
              <a:r>
                <a:rPr lang="en-US" sz="1000" b="1" baseline="0"/>
                <a:t>NBAR</a:t>
              </a:r>
            </a:p>
          </p:txBody>
        </p:sp>
      </p:grpSp>
      <p:grpSp>
        <p:nvGrpSpPr>
          <p:cNvPr id="12" name="Group 71"/>
          <p:cNvGrpSpPr>
            <a:grpSpLocks/>
          </p:cNvGrpSpPr>
          <p:nvPr/>
        </p:nvGrpSpPr>
        <p:grpSpPr bwMode="auto">
          <a:xfrm>
            <a:off x="3713163" y="5757863"/>
            <a:ext cx="915987" cy="517525"/>
            <a:chOff x="2339" y="3627"/>
            <a:chExt cx="577" cy="326"/>
          </a:xfrm>
        </p:grpSpPr>
        <p:pic>
          <p:nvPicPr>
            <p:cNvPr id="12358" name="Picture 46"/>
            <p:cNvPicPr>
              <a:picLocks noChangeArrowheads="1"/>
            </p:cNvPicPr>
            <p:nvPr/>
          </p:nvPicPr>
          <p:blipFill>
            <a:blip r:embed="rId5"/>
            <a:srcRect/>
            <a:stretch>
              <a:fillRect/>
            </a:stretch>
          </p:blipFill>
          <p:spPr bwMode="auto">
            <a:xfrm>
              <a:off x="2339" y="3627"/>
              <a:ext cx="577" cy="326"/>
            </a:xfrm>
            <a:prstGeom prst="rect">
              <a:avLst/>
            </a:prstGeom>
            <a:noFill/>
            <a:ln w="9525">
              <a:noFill/>
              <a:miter lim="800000"/>
              <a:headEnd/>
              <a:tailEnd/>
            </a:ln>
          </p:spPr>
        </p:pic>
        <p:sp>
          <p:nvSpPr>
            <p:cNvPr id="12359" name="Text Box 47"/>
            <p:cNvSpPr txBox="1">
              <a:spLocks noChangeArrowheads="1"/>
            </p:cNvSpPr>
            <p:nvPr/>
          </p:nvSpPr>
          <p:spPr bwMode="auto">
            <a:xfrm>
              <a:off x="2410" y="3804"/>
              <a:ext cx="471" cy="148"/>
            </a:xfrm>
            <a:prstGeom prst="rect">
              <a:avLst/>
            </a:prstGeom>
            <a:noFill/>
            <a:ln w="9525" algn="ctr">
              <a:noFill/>
              <a:miter lim="800000"/>
              <a:headEnd/>
              <a:tailEnd/>
            </a:ln>
          </p:spPr>
          <p:txBody>
            <a:bodyPr lIns="82124" tIns="41061" rIns="82124" bIns="41061">
              <a:spAutoFit/>
            </a:bodyPr>
            <a:lstStyle/>
            <a:p>
              <a:pPr marL="236538" indent="-236538" algn="l" defTabSz="814388">
                <a:lnSpc>
                  <a:spcPct val="100000"/>
                </a:lnSpc>
                <a:spcBef>
                  <a:spcPct val="50000"/>
                </a:spcBef>
                <a:buClr>
                  <a:schemeClr val="accent1"/>
                </a:buClr>
                <a:buSzPct val="100000"/>
                <a:buFont typeface="Arial" pitchFamily="34" charset="0"/>
                <a:buNone/>
              </a:pPr>
              <a:r>
                <a:rPr lang="en-US" sz="1000" b="1" baseline="0"/>
                <a:t>WAN Opt</a:t>
              </a:r>
            </a:p>
          </p:txBody>
        </p:sp>
      </p:grpSp>
      <p:sp>
        <p:nvSpPr>
          <p:cNvPr id="12315" name="Rectangle 41"/>
          <p:cNvSpPr>
            <a:spLocks noChangeArrowheads="1"/>
          </p:cNvSpPr>
          <p:nvPr/>
        </p:nvSpPr>
        <p:spPr bwMode="auto">
          <a:xfrm rot="1549260">
            <a:off x="5970588" y="5753100"/>
            <a:ext cx="1346200" cy="219075"/>
          </a:xfrm>
          <a:prstGeom prst="rect">
            <a:avLst/>
          </a:prstGeom>
          <a:noFill/>
          <a:ln w="9525" algn="ctr">
            <a:noFill/>
            <a:miter lim="800000"/>
            <a:headEnd/>
            <a:tailEnd/>
          </a:ln>
        </p:spPr>
        <p:txBody>
          <a:bodyPr wrap="none" lIns="82124" tIns="41061" rIns="82124" bIns="41061">
            <a:spAutoFit/>
          </a:bodyPr>
          <a:lstStyle/>
          <a:p>
            <a:pPr defTabSz="814388"/>
            <a:r>
              <a:rPr lang="en-US" sz="1000" baseline="0"/>
              <a:t>Remote Access VPN</a:t>
            </a:r>
          </a:p>
        </p:txBody>
      </p:sp>
      <p:sp>
        <p:nvSpPr>
          <p:cNvPr id="1503274" name="Oval 42"/>
          <p:cNvSpPr>
            <a:spLocks noChangeArrowheads="1"/>
          </p:cNvSpPr>
          <p:nvPr/>
        </p:nvSpPr>
        <p:spPr bwMode="auto">
          <a:xfrm>
            <a:off x="1600200" y="4235450"/>
            <a:ext cx="2609850" cy="2152650"/>
          </a:xfrm>
          <a:prstGeom prst="ellipse">
            <a:avLst/>
          </a:prstGeom>
          <a:gradFill rotWithShape="1">
            <a:gsLst>
              <a:gs pos="0">
                <a:schemeClr val="folHlink"/>
              </a:gs>
              <a:gs pos="100000">
                <a:schemeClr val="folHlink">
                  <a:gamma/>
                  <a:shade val="46275"/>
                  <a:invGamma/>
                  <a:alpha val="0"/>
                </a:schemeClr>
              </a:gs>
            </a:gsLst>
            <a:path path="shape">
              <a:fillToRect l="50000" t="50000" r="50000" b="50000"/>
            </a:path>
          </a:gradFill>
          <a:ln w="9525" algn="ctr">
            <a:noFill/>
            <a:round/>
            <a:headEnd/>
            <a:tailEnd/>
          </a:ln>
          <a:effectLst/>
        </p:spPr>
        <p:txBody>
          <a:bodyPr lIns="82124" tIns="41061" rIns="82124" bIns="41061" anchor="ctr">
            <a:spAutoFit/>
          </a:bodyPr>
          <a:lstStyle/>
          <a:p>
            <a:pPr>
              <a:defRPr/>
            </a:pPr>
            <a:endParaRPr lang="en-US">
              <a:latin typeface="Arial" charset="0"/>
            </a:endParaRPr>
          </a:p>
        </p:txBody>
      </p:sp>
      <p:sp>
        <p:nvSpPr>
          <p:cNvPr id="12317" name="Text Box 24"/>
          <p:cNvSpPr txBox="1">
            <a:spLocks noChangeArrowheads="1"/>
          </p:cNvSpPr>
          <p:nvPr/>
        </p:nvSpPr>
        <p:spPr bwMode="auto">
          <a:xfrm>
            <a:off x="1849438" y="4441825"/>
            <a:ext cx="1863725" cy="412750"/>
          </a:xfrm>
          <a:prstGeom prst="rect">
            <a:avLst/>
          </a:prstGeom>
          <a:noFill/>
          <a:ln w="9525" algn="ctr">
            <a:noFill/>
            <a:miter lim="800000"/>
            <a:headEnd/>
            <a:tailEnd/>
          </a:ln>
        </p:spPr>
        <p:txBody>
          <a:bodyPr lIns="82124" tIns="41061" rIns="82124" bIns="41061">
            <a:spAutoFit/>
          </a:bodyPr>
          <a:lstStyle/>
          <a:p>
            <a:pPr defTabSz="814388"/>
            <a:r>
              <a:rPr lang="en-US" sz="1200" b="1" baseline="0"/>
              <a:t>ASR 1000  w/ ESP-20G</a:t>
            </a:r>
          </a:p>
          <a:p>
            <a:pPr defTabSz="814388"/>
            <a:r>
              <a:rPr lang="en-US" sz="1200" b="1" baseline="0"/>
              <a:t>for WAN Optimization</a:t>
            </a:r>
          </a:p>
        </p:txBody>
      </p:sp>
      <p:pic>
        <p:nvPicPr>
          <p:cNvPr id="12318" name="Picture 45" descr="Cloud"/>
          <p:cNvPicPr>
            <a:picLocks noChangeArrowheads="1"/>
          </p:cNvPicPr>
          <p:nvPr/>
        </p:nvPicPr>
        <p:blipFill>
          <a:blip r:embed="rId6"/>
          <a:srcRect/>
          <a:stretch>
            <a:fillRect/>
          </a:stretch>
        </p:blipFill>
        <p:spPr bwMode="auto">
          <a:xfrm>
            <a:off x="5778500" y="4492625"/>
            <a:ext cx="746125" cy="495300"/>
          </a:xfrm>
          <a:prstGeom prst="rect">
            <a:avLst/>
          </a:prstGeom>
          <a:noFill/>
          <a:ln w="9525">
            <a:noFill/>
            <a:miter lim="800000"/>
            <a:headEnd/>
            <a:tailEnd/>
          </a:ln>
        </p:spPr>
      </p:pic>
      <p:sp>
        <p:nvSpPr>
          <p:cNvPr id="12319" name="Text Box 46"/>
          <p:cNvSpPr txBox="1">
            <a:spLocks noChangeArrowheads="1"/>
          </p:cNvSpPr>
          <p:nvPr/>
        </p:nvSpPr>
        <p:spPr bwMode="auto">
          <a:xfrm>
            <a:off x="5816600" y="4702175"/>
            <a:ext cx="630238" cy="219075"/>
          </a:xfrm>
          <a:prstGeom prst="rect">
            <a:avLst/>
          </a:prstGeom>
          <a:noFill/>
          <a:ln w="9525" algn="ctr">
            <a:noFill/>
            <a:miter lim="800000"/>
            <a:headEnd/>
            <a:tailEnd/>
          </a:ln>
        </p:spPr>
        <p:txBody>
          <a:bodyPr lIns="82124" tIns="41061" rIns="82124" bIns="41061">
            <a:spAutoFit/>
          </a:bodyPr>
          <a:lstStyle/>
          <a:p>
            <a:pPr defTabSz="814388"/>
            <a:r>
              <a:rPr lang="en-US" sz="1000" b="1" baseline="0">
                <a:solidFill>
                  <a:schemeClr val="bg1"/>
                </a:solidFill>
              </a:rPr>
              <a:t>Internet</a:t>
            </a:r>
          </a:p>
        </p:txBody>
      </p:sp>
      <p:pic>
        <p:nvPicPr>
          <p:cNvPr id="12320" name="Picture 47" descr="Cloud"/>
          <p:cNvPicPr>
            <a:picLocks noChangeArrowheads="1"/>
          </p:cNvPicPr>
          <p:nvPr/>
        </p:nvPicPr>
        <p:blipFill>
          <a:blip r:embed="rId6"/>
          <a:srcRect/>
          <a:stretch>
            <a:fillRect/>
          </a:stretch>
        </p:blipFill>
        <p:spPr bwMode="auto">
          <a:xfrm>
            <a:off x="5454650" y="5076825"/>
            <a:ext cx="746125" cy="495300"/>
          </a:xfrm>
          <a:prstGeom prst="rect">
            <a:avLst/>
          </a:prstGeom>
          <a:noFill/>
          <a:ln w="9525">
            <a:noFill/>
            <a:miter lim="800000"/>
            <a:headEnd/>
            <a:tailEnd/>
          </a:ln>
        </p:spPr>
      </p:pic>
      <p:sp>
        <p:nvSpPr>
          <p:cNvPr id="12321" name="Text Box 48"/>
          <p:cNvSpPr txBox="1">
            <a:spLocks noChangeArrowheads="1"/>
          </p:cNvSpPr>
          <p:nvPr/>
        </p:nvSpPr>
        <p:spPr bwMode="auto">
          <a:xfrm>
            <a:off x="5559425" y="5197475"/>
            <a:ext cx="620713" cy="355600"/>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Private </a:t>
            </a:r>
            <a:br>
              <a:rPr lang="en-US" sz="1000" b="1" baseline="0">
                <a:solidFill>
                  <a:schemeClr val="bg1"/>
                </a:solidFill>
              </a:rPr>
            </a:br>
            <a:r>
              <a:rPr lang="en-US" sz="1000" b="1" baseline="0">
                <a:solidFill>
                  <a:schemeClr val="bg1"/>
                </a:solidFill>
              </a:rPr>
              <a:t>WAN</a:t>
            </a:r>
          </a:p>
        </p:txBody>
      </p:sp>
      <p:pic>
        <p:nvPicPr>
          <p:cNvPr id="12322" name="Picture 49" descr="Cloud"/>
          <p:cNvPicPr>
            <a:picLocks noChangeArrowheads="1"/>
          </p:cNvPicPr>
          <p:nvPr/>
        </p:nvPicPr>
        <p:blipFill>
          <a:blip r:embed="rId6"/>
          <a:srcRect/>
          <a:stretch>
            <a:fillRect/>
          </a:stretch>
        </p:blipFill>
        <p:spPr bwMode="auto">
          <a:xfrm>
            <a:off x="5626100" y="5599113"/>
            <a:ext cx="746125" cy="495300"/>
          </a:xfrm>
          <a:prstGeom prst="rect">
            <a:avLst/>
          </a:prstGeom>
          <a:noFill/>
          <a:ln w="9525">
            <a:noFill/>
            <a:miter lim="800000"/>
            <a:headEnd/>
            <a:tailEnd/>
          </a:ln>
        </p:spPr>
      </p:pic>
      <p:sp>
        <p:nvSpPr>
          <p:cNvPr id="12323" name="Text Box 50"/>
          <p:cNvSpPr txBox="1">
            <a:spLocks noChangeArrowheads="1"/>
          </p:cNvSpPr>
          <p:nvPr/>
        </p:nvSpPr>
        <p:spPr bwMode="auto">
          <a:xfrm>
            <a:off x="5778500" y="5781675"/>
            <a:ext cx="481013" cy="219075"/>
          </a:xfrm>
          <a:prstGeom prst="rect">
            <a:avLst/>
          </a:prstGeom>
          <a:noFill/>
          <a:ln w="9525" algn="ctr">
            <a:noFill/>
            <a:miter lim="800000"/>
            <a:headEnd/>
            <a:tailEnd/>
          </a:ln>
        </p:spPr>
        <p:txBody>
          <a:bodyPr wrap="none" lIns="82124" tIns="41061" rIns="82124" bIns="41061">
            <a:spAutoFit/>
          </a:bodyPr>
          <a:lstStyle/>
          <a:p>
            <a:pPr defTabSz="814388"/>
            <a:r>
              <a:rPr lang="en-US" sz="1000" b="1" baseline="0">
                <a:solidFill>
                  <a:schemeClr val="bg1"/>
                </a:solidFill>
              </a:rPr>
              <a:t>ISP-1</a:t>
            </a:r>
          </a:p>
        </p:txBody>
      </p:sp>
      <p:pic>
        <p:nvPicPr>
          <p:cNvPr id="1503285" name="Picture 53" descr="ASR 1006 Front View Hi-Res image"/>
          <p:cNvPicPr>
            <a:picLocks noChangeAspect="1" noChangeArrowheads="1"/>
          </p:cNvPicPr>
          <p:nvPr/>
        </p:nvPicPr>
        <p:blipFill>
          <a:blip r:embed="rId7"/>
          <a:srcRect/>
          <a:stretch>
            <a:fillRect/>
          </a:stretch>
        </p:blipFill>
        <p:spPr bwMode="auto">
          <a:xfrm>
            <a:off x="2363788" y="5018088"/>
            <a:ext cx="1074737" cy="660400"/>
          </a:xfrm>
          <a:prstGeom prst="rect">
            <a:avLst/>
          </a:prstGeom>
          <a:noFill/>
          <a:ln w="25400">
            <a:noFill/>
            <a:miter lim="800000"/>
            <a:headEnd/>
            <a:tailEnd/>
          </a:ln>
        </p:spPr>
      </p:pic>
      <p:sp>
        <p:nvSpPr>
          <p:cNvPr id="12325" name="Text Box 21"/>
          <p:cNvSpPr txBox="1">
            <a:spLocks noChangeArrowheads="1"/>
          </p:cNvSpPr>
          <p:nvPr/>
        </p:nvSpPr>
        <p:spPr bwMode="auto">
          <a:xfrm>
            <a:off x="8099425" y="5168900"/>
            <a:ext cx="889000" cy="438150"/>
          </a:xfrm>
          <a:prstGeom prst="rect">
            <a:avLst/>
          </a:prstGeom>
          <a:noFill/>
          <a:ln w="9525" algn="ctr">
            <a:noFill/>
            <a:miter lim="800000"/>
            <a:headEnd/>
            <a:tailEnd/>
          </a:ln>
        </p:spPr>
        <p:txBody>
          <a:bodyPr wrap="none" lIns="73025" tIns="36512" rIns="73025" bIns="36512">
            <a:spAutoFit/>
          </a:bodyPr>
          <a:lstStyle/>
          <a:p>
            <a:pPr algn="l">
              <a:lnSpc>
                <a:spcPct val="100000"/>
              </a:lnSpc>
            </a:pPr>
            <a:r>
              <a:rPr lang="en-US" sz="1200" baseline="0"/>
              <a:t>ISR 3800</a:t>
            </a:r>
          </a:p>
          <a:p>
            <a:pPr algn="l">
              <a:lnSpc>
                <a:spcPct val="100000"/>
              </a:lnSpc>
            </a:pPr>
            <a:r>
              <a:rPr lang="en-US" sz="1200" baseline="0"/>
              <a:t>Big Branch</a:t>
            </a:r>
          </a:p>
        </p:txBody>
      </p:sp>
      <p:sp>
        <p:nvSpPr>
          <p:cNvPr id="12326" name="Text Box 22"/>
          <p:cNvSpPr txBox="1">
            <a:spLocks noChangeArrowheads="1"/>
          </p:cNvSpPr>
          <p:nvPr/>
        </p:nvSpPr>
        <p:spPr bwMode="auto">
          <a:xfrm>
            <a:off x="8072438" y="4279900"/>
            <a:ext cx="1049337" cy="438150"/>
          </a:xfrm>
          <a:prstGeom prst="rect">
            <a:avLst/>
          </a:prstGeom>
          <a:noFill/>
          <a:ln w="9525" algn="ctr">
            <a:noFill/>
            <a:miter lim="800000"/>
            <a:headEnd/>
            <a:tailEnd/>
          </a:ln>
        </p:spPr>
        <p:txBody>
          <a:bodyPr wrap="none" lIns="73025" tIns="36512" rIns="73025" bIns="36512">
            <a:spAutoFit/>
          </a:bodyPr>
          <a:lstStyle/>
          <a:p>
            <a:pPr algn="l">
              <a:lnSpc>
                <a:spcPct val="100000"/>
              </a:lnSpc>
            </a:pPr>
            <a:r>
              <a:rPr lang="en-US" sz="1200" baseline="0"/>
              <a:t>ISR 2800</a:t>
            </a:r>
          </a:p>
          <a:p>
            <a:pPr algn="l">
              <a:lnSpc>
                <a:spcPct val="100000"/>
              </a:lnSpc>
            </a:pPr>
            <a:r>
              <a:rPr lang="en-US" sz="1200" baseline="0"/>
              <a:t>Small Branch</a:t>
            </a:r>
          </a:p>
        </p:txBody>
      </p:sp>
      <p:pic>
        <p:nvPicPr>
          <p:cNvPr id="12327" name="Picture 25"/>
          <p:cNvPicPr preferRelativeResize="0">
            <a:picLocks noChangeArrowheads="1"/>
          </p:cNvPicPr>
          <p:nvPr/>
        </p:nvPicPr>
        <p:blipFill>
          <a:blip r:embed="rId8"/>
          <a:srcRect/>
          <a:stretch>
            <a:fillRect/>
          </a:stretch>
        </p:blipFill>
        <p:spPr bwMode="auto">
          <a:xfrm>
            <a:off x="7219950" y="4967288"/>
            <a:ext cx="796925" cy="631825"/>
          </a:xfrm>
          <a:prstGeom prst="rect">
            <a:avLst/>
          </a:prstGeom>
          <a:noFill/>
          <a:ln w="9525">
            <a:noFill/>
            <a:miter lim="800000"/>
            <a:headEnd/>
            <a:tailEnd/>
          </a:ln>
        </p:spPr>
      </p:pic>
      <p:sp>
        <p:nvSpPr>
          <p:cNvPr id="12328" name="Text Box 35"/>
          <p:cNvSpPr txBox="1">
            <a:spLocks noChangeArrowheads="1"/>
          </p:cNvSpPr>
          <p:nvPr/>
        </p:nvSpPr>
        <p:spPr bwMode="auto">
          <a:xfrm>
            <a:off x="8026400" y="6167438"/>
            <a:ext cx="1117600" cy="438150"/>
          </a:xfrm>
          <a:prstGeom prst="rect">
            <a:avLst/>
          </a:prstGeom>
          <a:noFill/>
          <a:ln w="9525" algn="ctr">
            <a:noFill/>
            <a:miter lim="800000"/>
            <a:headEnd/>
            <a:tailEnd/>
          </a:ln>
        </p:spPr>
        <p:txBody>
          <a:bodyPr wrap="none" lIns="73025" tIns="36512" rIns="73025" bIns="36512">
            <a:spAutoFit/>
          </a:bodyPr>
          <a:lstStyle/>
          <a:p>
            <a:pPr algn="l">
              <a:lnSpc>
                <a:spcPct val="100000"/>
              </a:lnSpc>
            </a:pPr>
            <a:r>
              <a:rPr lang="en-US" sz="1200" baseline="0"/>
              <a:t>ISR 800</a:t>
            </a:r>
          </a:p>
          <a:p>
            <a:pPr algn="l">
              <a:lnSpc>
                <a:spcPct val="100000"/>
              </a:lnSpc>
            </a:pPr>
            <a:r>
              <a:rPr lang="en-US" sz="1200" baseline="0"/>
              <a:t>Telecommuter</a:t>
            </a:r>
          </a:p>
        </p:txBody>
      </p:sp>
      <p:pic>
        <p:nvPicPr>
          <p:cNvPr id="12329" name="Picture 32"/>
          <p:cNvPicPr>
            <a:picLocks noChangeAspect="1" noChangeArrowheads="1"/>
          </p:cNvPicPr>
          <p:nvPr/>
        </p:nvPicPr>
        <p:blipFill>
          <a:blip r:embed="rId9"/>
          <a:srcRect/>
          <a:stretch>
            <a:fillRect/>
          </a:stretch>
        </p:blipFill>
        <p:spPr bwMode="auto">
          <a:xfrm>
            <a:off x="7359650" y="5272088"/>
            <a:ext cx="549275" cy="260350"/>
          </a:xfrm>
          <a:prstGeom prst="rect">
            <a:avLst/>
          </a:prstGeom>
          <a:noFill/>
          <a:ln w="9525" algn="ctr">
            <a:noFill/>
            <a:miter lim="800000"/>
            <a:headEnd/>
            <a:tailEnd/>
          </a:ln>
        </p:spPr>
      </p:pic>
      <p:pic>
        <p:nvPicPr>
          <p:cNvPr id="12330" name="Picture 13"/>
          <p:cNvPicPr>
            <a:picLocks noChangeArrowheads="1"/>
          </p:cNvPicPr>
          <p:nvPr/>
        </p:nvPicPr>
        <p:blipFill>
          <a:blip r:embed="rId10"/>
          <a:srcRect/>
          <a:stretch>
            <a:fillRect/>
          </a:stretch>
        </p:blipFill>
        <p:spPr bwMode="auto">
          <a:xfrm>
            <a:off x="7377113" y="4083050"/>
            <a:ext cx="479425" cy="628650"/>
          </a:xfrm>
          <a:prstGeom prst="rect">
            <a:avLst/>
          </a:prstGeom>
          <a:noFill/>
          <a:ln w="9525">
            <a:noFill/>
            <a:miter lim="800000"/>
            <a:headEnd/>
            <a:tailEnd/>
          </a:ln>
        </p:spPr>
      </p:pic>
      <p:pic>
        <p:nvPicPr>
          <p:cNvPr id="12331" name="Picture 27"/>
          <p:cNvPicPr>
            <a:picLocks noChangeAspect="1" noChangeArrowheads="1"/>
          </p:cNvPicPr>
          <p:nvPr/>
        </p:nvPicPr>
        <p:blipFill>
          <a:blip r:embed="rId9"/>
          <a:srcRect/>
          <a:stretch>
            <a:fillRect/>
          </a:stretch>
        </p:blipFill>
        <p:spPr bwMode="auto">
          <a:xfrm>
            <a:off x="7270750" y="4216400"/>
            <a:ext cx="549275" cy="260350"/>
          </a:xfrm>
          <a:prstGeom prst="rect">
            <a:avLst/>
          </a:prstGeom>
          <a:noFill/>
          <a:ln w="9525" algn="ctr">
            <a:noFill/>
            <a:miter lim="800000"/>
            <a:headEnd/>
            <a:tailEnd/>
          </a:ln>
        </p:spPr>
      </p:pic>
      <p:pic>
        <p:nvPicPr>
          <p:cNvPr id="12332" name="Picture 29"/>
          <p:cNvPicPr>
            <a:picLocks noChangeArrowheads="1"/>
          </p:cNvPicPr>
          <p:nvPr/>
        </p:nvPicPr>
        <p:blipFill>
          <a:blip r:embed="rId11"/>
          <a:srcRect/>
          <a:stretch>
            <a:fillRect/>
          </a:stretch>
        </p:blipFill>
        <p:spPr bwMode="auto">
          <a:xfrm>
            <a:off x="7205663" y="5949950"/>
            <a:ext cx="822325" cy="539750"/>
          </a:xfrm>
          <a:prstGeom prst="rect">
            <a:avLst/>
          </a:prstGeom>
          <a:noFill/>
          <a:ln w="9525">
            <a:noFill/>
            <a:miter lim="800000"/>
            <a:headEnd/>
            <a:tailEnd/>
          </a:ln>
        </p:spPr>
      </p:pic>
      <p:pic>
        <p:nvPicPr>
          <p:cNvPr id="12333" name="Picture 32"/>
          <p:cNvPicPr>
            <a:picLocks noChangeAspect="1" noChangeArrowheads="1"/>
          </p:cNvPicPr>
          <p:nvPr/>
        </p:nvPicPr>
        <p:blipFill>
          <a:blip r:embed="rId9"/>
          <a:srcRect/>
          <a:stretch>
            <a:fillRect/>
          </a:stretch>
        </p:blipFill>
        <p:spPr bwMode="auto">
          <a:xfrm>
            <a:off x="7148513" y="6167438"/>
            <a:ext cx="549275" cy="260350"/>
          </a:xfrm>
          <a:prstGeom prst="rect">
            <a:avLst/>
          </a:prstGeom>
          <a:noFill/>
          <a:ln w="9525" algn="ctr">
            <a:noFill/>
            <a:miter lim="800000"/>
            <a:headEnd/>
            <a:tailEnd/>
          </a:ln>
        </p:spPr>
      </p:pic>
      <p:pic>
        <p:nvPicPr>
          <p:cNvPr id="12334" name="Picture 28"/>
          <p:cNvPicPr>
            <a:picLocks noChangeArrowheads="1"/>
          </p:cNvPicPr>
          <p:nvPr/>
        </p:nvPicPr>
        <p:blipFill>
          <a:blip r:embed="rId12"/>
          <a:srcRect/>
          <a:stretch>
            <a:fillRect/>
          </a:stretch>
        </p:blipFill>
        <p:spPr bwMode="auto">
          <a:xfrm>
            <a:off x="7699375" y="6323013"/>
            <a:ext cx="312738" cy="409575"/>
          </a:xfrm>
          <a:prstGeom prst="rect">
            <a:avLst/>
          </a:prstGeom>
          <a:noFill/>
          <a:ln w="9525">
            <a:noFill/>
            <a:miter lim="800000"/>
            <a:headEnd/>
            <a:tailEnd/>
          </a:ln>
        </p:spPr>
      </p:pic>
      <p:pic>
        <p:nvPicPr>
          <p:cNvPr id="1503296" name="Picture 64" descr="NetRanger"/>
          <p:cNvPicPr>
            <a:picLocks noChangeAspect="1" noChangeArrowheads="1"/>
          </p:cNvPicPr>
          <p:nvPr/>
        </p:nvPicPr>
        <p:blipFill>
          <a:blip r:embed="rId13"/>
          <a:srcRect/>
          <a:stretch>
            <a:fillRect/>
          </a:stretch>
        </p:blipFill>
        <p:spPr bwMode="auto">
          <a:xfrm>
            <a:off x="6503988" y="4525963"/>
            <a:ext cx="506412" cy="288925"/>
          </a:xfrm>
          <a:prstGeom prst="rect">
            <a:avLst/>
          </a:prstGeom>
          <a:noFill/>
          <a:ln w="9525">
            <a:noFill/>
            <a:miter lim="800000"/>
            <a:headEnd/>
            <a:tailEnd/>
          </a:ln>
        </p:spPr>
      </p:pic>
      <p:pic>
        <p:nvPicPr>
          <p:cNvPr id="1503297" name="Picture 65" descr="NetRanger"/>
          <p:cNvPicPr>
            <a:picLocks noChangeAspect="1" noChangeArrowheads="1"/>
          </p:cNvPicPr>
          <p:nvPr/>
        </p:nvPicPr>
        <p:blipFill>
          <a:blip r:embed="rId13"/>
          <a:srcRect/>
          <a:stretch>
            <a:fillRect/>
          </a:stretch>
        </p:blipFill>
        <p:spPr bwMode="auto">
          <a:xfrm>
            <a:off x="6470650" y="5219700"/>
            <a:ext cx="506413" cy="288925"/>
          </a:xfrm>
          <a:prstGeom prst="rect">
            <a:avLst/>
          </a:prstGeom>
          <a:noFill/>
          <a:ln w="9525">
            <a:noFill/>
            <a:miter lim="800000"/>
            <a:headEnd/>
            <a:tailEnd/>
          </a:ln>
        </p:spPr>
      </p:pic>
      <p:sp>
        <p:nvSpPr>
          <p:cNvPr id="12337" name="Rectangle 66"/>
          <p:cNvSpPr>
            <a:spLocks noChangeArrowheads="1"/>
          </p:cNvSpPr>
          <p:nvPr/>
        </p:nvSpPr>
        <p:spPr bwMode="auto">
          <a:xfrm>
            <a:off x="6076950" y="4984750"/>
            <a:ext cx="1085850" cy="219075"/>
          </a:xfrm>
          <a:prstGeom prst="rect">
            <a:avLst/>
          </a:prstGeom>
          <a:noFill/>
          <a:ln w="9525" algn="ctr">
            <a:noFill/>
            <a:miter lim="800000"/>
            <a:headEnd/>
            <a:tailEnd/>
          </a:ln>
        </p:spPr>
        <p:txBody>
          <a:bodyPr wrap="none" lIns="82124" tIns="41061" rIns="82124" bIns="41061">
            <a:spAutoFit/>
          </a:bodyPr>
          <a:lstStyle/>
          <a:p>
            <a:pPr defTabSz="814388"/>
            <a:r>
              <a:rPr lang="en-US" sz="1000" baseline="0"/>
              <a:t>Site-to-Site VPN</a:t>
            </a:r>
          </a:p>
        </p:txBody>
      </p:sp>
      <p:pic>
        <p:nvPicPr>
          <p:cNvPr id="1503299" name="Picture 67" descr="NAC Appliance"/>
          <p:cNvPicPr>
            <a:picLocks noChangeAspect="1" noChangeArrowheads="1"/>
          </p:cNvPicPr>
          <p:nvPr/>
        </p:nvPicPr>
        <p:blipFill>
          <a:blip r:embed="rId14"/>
          <a:srcRect/>
          <a:stretch>
            <a:fillRect/>
          </a:stretch>
        </p:blipFill>
        <p:spPr bwMode="auto">
          <a:xfrm>
            <a:off x="6470650" y="6111875"/>
            <a:ext cx="512763" cy="369888"/>
          </a:xfrm>
          <a:prstGeom prst="rect">
            <a:avLst/>
          </a:prstGeom>
          <a:noFill/>
          <a:ln w="9525">
            <a:noFill/>
            <a:miter lim="800000"/>
            <a:headEnd/>
            <a:tailEnd/>
          </a:ln>
        </p:spPr>
      </p:pic>
      <p:grpSp>
        <p:nvGrpSpPr>
          <p:cNvPr id="12339" name="Group 68"/>
          <p:cNvGrpSpPr>
            <a:grpSpLocks/>
          </p:cNvGrpSpPr>
          <p:nvPr/>
        </p:nvGrpSpPr>
        <p:grpSpPr bwMode="auto">
          <a:xfrm>
            <a:off x="2478088" y="6461125"/>
            <a:ext cx="5011737" cy="333375"/>
            <a:chOff x="2554" y="794"/>
            <a:chExt cx="1885" cy="210"/>
          </a:xfrm>
        </p:grpSpPr>
        <p:sp>
          <p:nvSpPr>
            <p:cNvPr id="12356" name="Text Box 12"/>
            <p:cNvSpPr txBox="1">
              <a:spLocks noChangeArrowheads="1"/>
            </p:cNvSpPr>
            <p:nvPr/>
          </p:nvSpPr>
          <p:spPr bwMode="auto">
            <a:xfrm flipH="1">
              <a:off x="2639" y="794"/>
              <a:ext cx="1752" cy="180"/>
            </a:xfrm>
            <a:prstGeom prst="rect">
              <a:avLst/>
            </a:prstGeom>
            <a:noFill/>
            <a:ln w="9525">
              <a:noFill/>
              <a:miter lim="800000"/>
              <a:headEnd/>
              <a:tailEnd/>
            </a:ln>
          </p:spPr>
          <p:txBody>
            <a:bodyPr lIns="73025" tIns="36512" rIns="73025" bIns="36512">
              <a:spAutoFit/>
            </a:bodyPr>
            <a:lstStyle/>
            <a:p>
              <a:pPr>
                <a:lnSpc>
                  <a:spcPct val="100000"/>
                </a:lnSpc>
              </a:pPr>
              <a:r>
                <a:rPr lang="en-US" sz="1400" b="1" baseline="0">
                  <a:solidFill>
                    <a:srgbClr val="FC8932"/>
                  </a:solidFill>
                </a:rPr>
                <a:t>End-to-End Application Optimization</a:t>
              </a:r>
            </a:p>
          </p:txBody>
        </p:sp>
        <p:sp>
          <p:nvSpPr>
            <p:cNvPr id="12357" name="Line 13"/>
            <p:cNvSpPr>
              <a:spLocks noChangeShapeType="1"/>
            </p:cNvSpPr>
            <p:nvPr/>
          </p:nvSpPr>
          <p:spPr bwMode="auto">
            <a:xfrm rot="5400000" flipV="1">
              <a:off x="3492" y="57"/>
              <a:ext cx="9" cy="1885"/>
            </a:xfrm>
            <a:prstGeom prst="line">
              <a:avLst/>
            </a:prstGeom>
            <a:noFill/>
            <a:ln w="38100">
              <a:solidFill>
                <a:schemeClr val="accent2"/>
              </a:solidFill>
              <a:round/>
              <a:headEnd type="triangle" w="med" len="med"/>
              <a:tailEnd type="triangle" w="med" len="med"/>
            </a:ln>
          </p:spPr>
          <p:txBody>
            <a:bodyPr lIns="82124" tIns="41061" rIns="82124" bIns="41061"/>
            <a:lstStyle/>
            <a:p>
              <a:endParaRPr lang="en-US"/>
            </a:p>
          </p:txBody>
        </p:sp>
      </p:grpSp>
      <p:pic>
        <p:nvPicPr>
          <p:cNvPr id="946230" name="Picture 54" descr="WAE"/>
          <p:cNvPicPr>
            <a:picLocks noChangeAspect="1" noChangeArrowheads="1"/>
          </p:cNvPicPr>
          <p:nvPr/>
        </p:nvPicPr>
        <p:blipFill>
          <a:blip r:embed="rId15"/>
          <a:srcRect/>
          <a:stretch>
            <a:fillRect/>
          </a:stretch>
        </p:blipFill>
        <p:spPr bwMode="auto">
          <a:xfrm>
            <a:off x="2589213" y="5964238"/>
            <a:ext cx="731837" cy="376237"/>
          </a:xfrm>
          <a:prstGeom prst="rect">
            <a:avLst/>
          </a:prstGeom>
          <a:noFill/>
          <a:effectLst>
            <a:outerShdw dist="35921" dir="2700000" algn="ctr" rotWithShape="0">
              <a:srgbClr val="808080"/>
            </a:outerShdw>
          </a:effectLst>
        </p:spPr>
      </p:pic>
      <p:pic>
        <p:nvPicPr>
          <p:cNvPr id="946325" name="Picture 149" descr="WAE"/>
          <p:cNvPicPr>
            <a:picLocks noChangeAspect="1" noChangeArrowheads="1"/>
          </p:cNvPicPr>
          <p:nvPr/>
        </p:nvPicPr>
        <p:blipFill>
          <a:blip r:embed="rId15"/>
          <a:srcRect/>
          <a:stretch>
            <a:fillRect/>
          </a:stretch>
        </p:blipFill>
        <p:spPr bwMode="auto">
          <a:xfrm>
            <a:off x="2508250" y="6016625"/>
            <a:ext cx="731838" cy="379413"/>
          </a:xfrm>
          <a:prstGeom prst="rect">
            <a:avLst/>
          </a:prstGeom>
          <a:noFill/>
          <a:effectLst>
            <a:outerShdw dist="35921" dir="2700000" algn="ctr" rotWithShape="0">
              <a:srgbClr val="808080"/>
            </a:outerShdw>
          </a:effectLst>
        </p:spPr>
      </p:pic>
      <p:pic>
        <p:nvPicPr>
          <p:cNvPr id="2" name="Picture 54" descr="WAE"/>
          <p:cNvPicPr>
            <a:picLocks noChangeAspect="1" noChangeArrowheads="1"/>
          </p:cNvPicPr>
          <p:nvPr/>
        </p:nvPicPr>
        <p:blipFill>
          <a:blip r:embed="rId15"/>
          <a:srcRect/>
          <a:stretch>
            <a:fillRect/>
          </a:stretch>
        </p:blipFill>
        <p:spPr bwMode="auto">
          <a:xfrm>
            <a:off x="7335838" y="4594225"/>
            <a:ext cx="484187" cy="249238"/>
          </a:xfrm>
          <a:prstGeom prst="rect">
            <a:avLst/>
          </a:prstGeom>
          <a:noFill/>
          <a:effectLst>
            <a:outerShdw dist="35921" dir="2700000" algn="ctr" rotWithShape="0">
              <a:srgbClr val="808080"/>
            </a:outerShdw>
          </a:effectLst>
        </p:spPr>
      </p:pic>
      <p:pic>
        <p:nvPicPr>
          <p:cNvPr id="3" name="Picture 149" descr="WAE"/>
          <p:cNvPicPr>
            <a:picLocks noChangeAspect="1" noChangeArrowheads="1"/>
          </p:cNvPicPr>
          <p:nvPr/>
        </p:nvPicPr>
        <p:blipFill>
          <a:blip r:embed="rId15"/>
          <a:srcRect/>
          <a:stretch>
            <a:fillRect/>
          </a:stretch>
        </p:blipFill>
        <p:spPr bwMode="auto">
          <a:xfrm>
            <a:off x="7254875" y="4648200"/>
            <a:ext cx="484188" cy="250825"/>
          </a:xfrm>
          <a:prstGeom prst="rect">
            <a:avLst/>
          </a:prstGeom>
          <a:noFill/>
          <a:effectLst>
            <a:outerShdw dist="35921" dir="2700000" algn="ctr" rotWithShape="0">
              <a:srgbClr val="808080"/>
            </a:outerShdw>
          </a:effectLst>
        </p:spPr>
      </p:pic>
      <p:pic>
        <p:nvPicPr>
          <p:cNvPr id="4" name="Picture 54" descr="WAE"/>
          <p:cNvPicPr>
            <a:picLocks noChangeAspect="1" noChangeArrowheads="1"/>
          </p:cNvPicPr>
          <p:nvPr/>
        </p:nvPicPr>
        <p:blipFill>
          <a:blip r:embed="rId15"/>
          <a:srcRect/>
          <a:stretch>
            <a:fillRect/>
          </a:stretch>
        </p:blipFill>
        <p:spPr bwMode="auto">
          <a:xfrm>
            <a:off x="7493000" y="5667375"/>
            <a:ext cx="484188" cy="249238"/>
          </a:xfrm>
          <a:prstGeom prst="rect">
            <a:avLst/>
          </a:prstGeom>
          <a:noFill/>
          <a:effectLst>
            <a:outerShdw dist="35921" dir="2700000" algn="ctr" rotWithShape="0">
              <a:srgbClr val="808080"/>
            </a:outerShdw>
          </a:effectLst>
        </p:spPr>
      </p:pic>
      <p:pic>
        <p:nvPicPr>
          <p:cNvPr id="5" name="Picture 149" descr="WAE"/>
          <p:cNvPicPr>
            <a:picLocks noChangeAspect="1" noChangeArrowheads="1"/>
          </p:cNvPicPr>
          <p:nvPr/>
        </p:nvPicPr>
        <p:blipFill>
          <a:blip r:embed="rId15"/>
          <a:srcRect/>
          <a:stretch>
            <a:fillRect/>
          </a:stretch>
        </p:blipFill>
        <p:spPr bwMode="auto">
          <a:xfrm>
            <a:off x="7412038" y="5721350"/>
            <a:ext cx="484187" cy="250825"/>
          </a:xfrm>
          <a:prstGeom prst="rect">
            <a:avLst/>
          </a:prstGeom>
          <a:noFill/>
          <a:effectLst>
            <a:outerShdw dist="35921" dir="2700000" algn="ctr" rotWithShape="0">
              <a:srgbClr val="808080"/>
            </a:outerShdw>
          </a:effectLst>
        </p:spPr>
      </p:pic>
      <p:sp>
        <p:nvSpPr>
          <p:cNvPr id="12346" name="Line 51"/>
          <p:cNvSpPr>
            <a:spLocks noChangeShapeType="1"/>
          </p:cNvSpPr>
          <p:nvPr/>
        </p:nvSpPr>
        <p:spPr bwMode="auto">
          <a:xfrm>
            <a:off x="2911475" y="5656263"/>
            <a:ext cx="0" cy="382587"/>
          </a:xfrm>
          <a:prstGeom prst="line">
            <a:avLst/>
          </a:prstGeom>
          <a:noFill/>
          <a:ln w="38100">
            <a:solidFill>
              <a:schemeClr val="tx1"/>
            </a:solidFill>
            <a:round/>
            <a:headEnd/>
            <a:tailEnd/>
          </a:ln>
        </p:spPr>
        <p:txBody>
          <a:bodyPr wrap="none" lIns="82124" tIns="41061" rIns="82124" bIns="41061" anchor="ctr"/>
          <a:lstStyle/>
          <a:p>
            <a:endParaRPr lang="en-US"/>
          </a:p>
        </p:txBody>
      </p:sp>
      <p:sp>
        <p:nvSpPr>
          <p:cNvPr id="12347" name="Line 51"/>
          <p:cNvSpPr>
            <a:spLocks noChangeShapeType="1"/>
          </p:cNvSpPr>
          <p:nvPr/>
        </p:nvSpPr>
        <p:spPr bwMode="auto">
          <a:xfrm>
            <a:off x="2987675" y="5656263"/>
            <a:ext cx="0" cy="307975"/>
          </a:xfrm>
          <a:prstGeom prst="line">
            <a:avLst/>
          </a:prstGeom>
          <a:noFill/>
          <a:ln w="38100">
            <a:solidFill>
              <a:schemeClr val="tx1"/>
            </a:solidFill>
            <a:round/>
            <a:headEnd/>
            <a:tailEnd/>
          </a:ln>
        </p:spPr>
        <p:txBody>
          <a:bodyPr wrap="none" lIns="82124" tIns="41061" rIns="82124" bIns="41061" anchor="ctr"/>
          <a:lstStyle/>
          <a:p>
            <a:endParaRPr lang="en-US"/>
          </a:p>
        </p:txBody>
      </p:sp>
      <p:sp>
        <p:nvSpPr>
          <p:cNvPr id="12348" name="Line 51"/>
          <p:cNvSpPr>
            <a:spLocks noChangeShapeType="1"/>
          </p:cNvSpPr>
          <p:nvPr/>
        </p:nvSpPr>
        <p:spPr bwMode="auto">
          <a:xfrm>
            <a:off x="7485063" y="4456113"/>
            <a:ext cx="0" cy="198437"/>
          </a:xfrm>
          <a:prstGeom prst="line">
            <a:avLst/>
          </a:prstGeom>
          <a:noFill/>
          <a:ln w="38100">
            <a:solidFill>
              <a:schemeClr val="tx1"/>
            </a:solidFill>
            <a:round/>
            <a:headEnd/>
            <a:tailEnd/>
          </a:ln>
        </p:spPr>
        <p:txBody>
          <a:bodyPr wrap="none" lIns="82124" tIns="41061" rIns="82124" bIns="41061" anchor="ctr"/>
          <a:lstStyle/>
          <a:p>
            <a:endParaRPr lang="en-US"/>
          </a:p>
        </p:txBody>
      </p:sp>
      <p:sp>
        <p:nvSpPr>
          <p:cNvPr id="12349" name="Line 51"/>
          <p:cNvSpPr>
            <a:spLocks noChangeShapeType="1"/>
          </p:cNvSpPr>
          <p:nvPr/>
        </p:nvSpPr>
        <p:spPr bwMode="auto">
          <a:xfrm>
            <a:off x="7561263" y="4456113"/>
            <a:ext cx="0" cy="192087"/>
          </a:xfrm>
          <a:prstGeom prst="line">
            <a:avLst/>
          </a:prstGeom>
          <a:noFill/>
          <a:ln w="38100">
            <a:solidFill>
              <a:schemeClr val="tx1"/>
            </a:solidFill>
            <a:round/>
            <a:headEnd/>
            <a:tailEnd/>
          </a:ln>
        </p:spPr>
        <p:txBody>
          <a:bodyPr wrap="none" lIns="82124" tIns="41061" rIns="82124" bIns="41061" anchor="ctr"/>
          <a:lstStyle/>
          <a:p>
            <a:endParaRPr lang="en-US"/>
          </a:p>
        </p:txBody>
      </p:sp>
      <p:sp>
        <p:nvSpPr>
          <p:cNvPr id="12350" name="Line 51"/>
          <p:cNvSpPr>
            <a:spLocks noChangeShapeType="1"/>
          </p:cNvSpPr>
          <p:nvPr/>
        </p:nvSpPr>
        <p:spPr bwMode="auto">
          <a:xfrm>
            <a:off x="7561263" y="5486400"/>
            <a:ext cx="0" cy="198438"/>
          </a:xfrm>
          <a:prstGeom prst="line">
            <a:avLst/>
          </a:prstGeom>
          <a:noFill/>
          <a:ln w="38100">
            <a:solidFill>
              <a:schemeClr val="tx1"/>
            </a:solidFill>
            <a:round/>
            <a:headEnd/>
            <a:tailEnd/>
          </a:ln>
        </p:spPr>
        <p:txBody>
          <a:bodyPr wrap="none" lIns="82124" tIns="41061" rIns="82124" bIns="41061" anchor="ctr"/>
          <a:lstStyle/>
          <a:p>
            <a:endParaRPr lang="en-US"/>
          </a:p>
        </p:txBody>
      </p:sp>
      <p:sp>
        <p:nvSpPr>
          <p:cNvPr id="12351" name="Line 51"/>
          <p:cNvSpPr>
            <a:spLocks noChangeShapeType="1"/>
          </p:cNvSpPr>
          <p:nvPr/>
        </p:nvSpPr>
        <p:spPr bwMode="auto">
          <a:xfrm>
            <a:off x="7637463" y="5486400"/>
            <a:ext cx="0" cy="192088"/>
          </a:xfrm>
          <a:prstGeom prst="line">
            <a:avLst/>
          </a:prstGeom>
          <a:noFill/>
          <a:ln w="38100">
            <a:solidFill>
              <a:schemeClr val="tx1"/>
            </a:solidFill>
            <a:round/>
            <a:headEnd/>
            <a:tailEnd/>
          </a:ln>
        </p:spPr>
        <p:txBody>
          <a:bodyPr wrap="none" lIns="82124" tIns="41061" rIns="82124" bIns="41061" anchor="ctr"/>
          <a:lstStyle/>
          <a:p>
            <a:endParaRPr lang="en-US"/>
          </a:p>
        </p:txBody>
      </p:sp>
      <p:sp>
        <p:nvSpPr>
          <p:cNvPr id="946192" name="AutoShape 16"/>
          <p:cNvSpPr>
            <a:spLocks noChangeArrowheads="1"/>
          </p:cNvSpPr>
          <p:nvPr/>
        </p:nvSpPr>
        <p:spPr bwMode="auto">
          <a:xfrm flipH="1">
            <a:off x="2271713" y="4860925"/>
            <a:ext cx="1311275" cy="1617663"/>
          </a:xfrm>
          <a:prstGeom prst="roundRect">
            <a:avLst>
              <a:gd name="adj" fmla="val 16667"/>
            </a:avLst>
          </a:prstGeom>
          <a:noFill/>
          <a:ln w="12700" algn="ctr">
            <a:solidFill>
              <a:schemeClr val="accent1"/>
            </a:solidFill>
            <a:round/>
            <a:headEnd/>
            <a:tailEnd/>
          </a:ln>
          <a:effectLst>
            <a:outerShdw dist="17961" dir="2700000" algn="ctr" rotWithShape="0">
              <a:schemeClr val="bg2"/>
            </a:outerShdw>
          </a:effectLst>
        </p:spPr>
        <p:txBody>
          <a:bodyPr wrap="none" lIns="82124" tIns="41061" rIns="82124" bIns="41061" anchor="ctr"/>
          <a:lstStyle/>
          <a:p>
            <a:pPr>
              <a:defRPr/>
            </a:pPr>
            <a:endParaRPr lang="en-US" sz="2400" baseline="0">
              <a:ea typeface="MS PGothic"/>
              <a:cs typeface="MS PGothic"/>
            </a:endParaRPr>
          </a:p>
        </p:txBody>
      </p:sp>
      <p:sp>
        <p:nvSpPr>
          <p:cNvPr id="6" name="AutoShape 16"/>
          <p:cNvSpPr>
            <a:spLocks noChangeArrowheads="1"/>
          </p:cNvSpPr>
          <p:nvPr/>
        </p:nvSpPr>
        <p:spPr bwMode="auto">
          <a:xfrm flipH="1">
            <a:off x="7205663" y="4102100"/>
            <a:ext cx="703262" cy="882650"/>
          </a:xfrm>
          <a:prstGeom prst="roundRect">
            <a:avLst>
              <a:gd name="adj" fmla="val 16667"/>
            </a:avLst>
          </a:prstGeom>
          <a:noFill/>
          <a:ln w="12700" algn="ctr">
            <a:solidFill>
              <a:schemeClr val="accent1"/>
            </a:solidFill>
            <a:round/>
            <a:headEnd/>
            <a:tailEnd/>
          </a:ln>
          <a:effectLst>
            <a:outerShdw dist="17961" dir="2700000" algn="ctr" rotWithShape="0">
              <a:schemeClr val="bg2"/>
            </a:outerShdw>
          </a:effectLst>
        </p:spPr>
        <p:txBody>
          <a:bodyPr wrap="none" lIns="82124" tIns="41061" rIns="82124" bIns="41061" anchor="ctr"/>
          <a:lstStyle/>
          <a:p>
            <a:pPr>
              <a:defRPr/>
            </a:pPr>
            <a:endParaRPr lang="en-US" sz="2400" baseline="0">
              <a:ea typeface="MS PGothic"/>
              <a:cs typeface="MS PGothic"/>
            </a:endParaRPr>
          </a:p>
        </p:txBody>
      </p:sp>
      <p:sp>
        <p:nvSpPr>
          <p:cNvPr id="7" name="AutoShape 16"/>
          <p:cNvSpPr>
            <a:spLocks noChangeArrowheads="1"/>
          </p:cNvSpPr>
          <p:nvPr/>
        </p:nvSpPr>
        <p:spPr bwMode="auto">
          <a:xfrm flipH="1">
            <a:off x="7302500" y="5208588"/>
            <a:ext cx="703263" cy="820737"/>
          </a:xfrm>
          <a:prstGeom prst="roundRect">
            <a:avLst>
              <a:gd name="adj" fmla="val 16667"/>
            </a:avLst>
          </a:prstGeom>
          <a:noFill/>
          <a:ln w="12700" algn="ctr">
            <a:solidFill>
              <a:schemeClr val="accent1"/>
            </a:solidFill>
            <a:round/>
            <a:headEnd/>
            <a:tailEnd/>
          </a:ln>
          <a:effectLst>
            <a:outerShdw dist="17961" dir="2700000" algn="ctr" rotWithShape="0">
              <a:schemeClr val="bg2"/>
            </a:outerShdw>
          </a:effectLst>
        </p:spPr>
        <p:txBody>
          <a:bodyPr wrap="none" lIns="82124" tIns="41061" rIns="82124" bIns="41061" anchor="ctr"/>
          <a:lstStyle/>
          <a:p>
            <a:pPr>
              <a:defRPr/>
            </a:pPr>
            <a:endParaRPr lang="en-US" sz="2400" baseline="0">
              <a:ea typeface="MS PGothic"/>
              <a:cs typeface="MS PGothic"/>
            </a:endParaRPr>
          </a:p>
        </p:txBody>
      </p:sp>
      <p:sp>
        <p:nvSpPr>
          <p:cNvPr id="12355" name="Text Box 24"/>
          <p:cNvSpPr txBox="1">
            <a:spLocks noChangeArrowheads="1"/>
          </p:cNvSpPr>
          <p:nvPr/>
        </p:nvSpPr>
        <p:spPr bwMode="auto">
          <a:xfrm>
            <a:off x="2116138" y="6419850"/>
            <a:ext cx="1441450" cy="247650"/>
          </a:xfrm>
          <a:prstGeom prst="rect">
            <a:avLst/>
          </a:prstGeom>
          <a:noFill/>
          <a:ln w="9525" algn="ctr">
            <a:noFill/>
            <a:miter lim="800000"/>
            <a:headEnd/>
            <a:tailEnd/>
          </a:ln>
        </p:spPr>
        <p:txBody>
          <a:bodyPr lIns="82124" tIns="41061" rIns="82124" bIns="41061">
            <a:spAutoFit/>
          </a:bodyPr>
          <a:lstStyle/>
          <a:p>
            <a:pPr defTabSz="814388"/>
            <a:r>
              <a:rPr lang="en-US" sz="1200" b="1" baseline="0"/>
              <a:t>Cache Clusters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1503285"/>
                                        </p:tgtEl>
                                      </p:cBhvr>
                                      <p:by x="125000" y="125000"/>
                                    </p:animScale>
                                  </p:childTnLst>
                                </p:cTn>
                              </p:par>
                              <p:par>
                                <p:cTn id="7" presetID="53" presetClass="entr" presetSubtype="0" fill="hold" grpId="0" nodeType="withEffect">
                                  <p:stCondLst>
                                    <p:cond delay="0"/>
                                  </p:stCondLst>
                                  <p:childTnLst>
                                    <p:set>
                                      <p:cBhvr>
                                        <p:cTn id="8" dur="1" fill="hold">
                                          <p:stCondLst>
                                            <p:cond delay="0"/>
                                          </p:stCondLst>
                                        </p:cTn>
                                        <p:tgtEl>
                                          <p:spTgt spid="1503274"/>
                                        </p:tgtEl>
                                        <p:attrNameLst>
                                          <p:attrName>style.visibility</p:attrName>
                                        </p:attrNameLst>
                                      </p:cBhvr>
                                      <p:to>
                                        <p:strVal val="visible"/>
                                      </p:to>
                                    </p:set>
                                    <p:anim calcmode="lin" valueType="num">
                                      <p:cBhvr>
                                        <p:cTn id="9" dur="1000" fill="hold"/>
                                        <p:tgtEl>
                                          <p:spTgt spid="1503274"/>
                                        </p:tgtEl>
                                        <p:attrNameLst>
                                          <p:attrName>ppt_w</p:attrName>
                                        </p:attrNameLst>
                                      </p:cBhvr>
                                      <p:tavLst>
                                        <p:tav tm="0">
                                          <p:val>
                                            <p:fltVal val="0"/>
                                          </p:val>
                                        </p:tav>
                                        <p:tav tm="100000">
                                          <p:val>
                                            <p:strVal val="#ppt_w"/>
                                          </p:val>
                                        </p:tav>
                                      </p:tavLst>
                                    </p:anim>
                                    <p:anim calcmode="lin" valueType="num">
                                      <p:cBhvr>
                                        <p:cTn id="10" dur="1000" fill="hold"/>
                                        <p:tgtEl>
                                          <p:spTgt spid="1503274"/>
                                        </p:tgtEl>
                                        <p:attrNameLst>
                                          <p:attrName>ppt_h</p:attrName>
                                        </p:attrNameLst>
                                      </p:cBhvr>
                                      <p:tavLst>
                                        <p:tav tm="0">
                                          <p:val>
                                            <p:fltVal val="0"/>
                                          </p:val>
                                        </p:tav>
                                        <p:tav tm="100000">
                                          <p:val>
                                            <p:strVal val="#ppt_h"/>
                                          </p:val>
                                        </p:tav>
                                      </p:tavLst>
                                    </p:anim>
                                    <p:animEffect transition="in" filter="fade">
                                      <p:cBhvr>
                                        <p:cTn id="11" dur="1000"/>
                                        <p:tgtEl>
                                          <p:spTgt spid="1503274"/>
                                        </p:tgtEl>
                                      </p:cBhvr>
                                    </p:animEffect>
                                  </p:childTnLst>
                                </p:cTn>
                              </p:par>
                              <p:par>
                                <p:cTn id="12" presetID="0" presetClass="path" presetSubtype="0" accel="50000" decel="50000" fill="hold" nodeType="withEffect">
                                  <p:stCondLst>
                                    <p:cond delay="0"/>
                                  </p:stCondLst>
                                  <p:childTnLst>
                                    <p:animMotion origin="layout" path="M 3.61111E-6 -4.81481E-6 L -0.13855 -0.10162 " pathEditMode="relative" rAng="0" ptsTypes="AA">
                                      <p:cBhvr>
                                        <p:cTn id="13" dur="2000" fill="hold"/>
                                        <p:tgtEl>
                                          <p:spTgt spid="12"/>
                                        </p:tgtEl>
                                        <p:attrNameLst>
                                          <p:attrName>ppt_x</p:attrName>
                                          <p:attrName>ppt_y</p:attrName>
                                        </p:attrNameLst>
                                      </p:cBhvr>
                                      <p:rCtr x="-69" y="-51"/>
                                    </p:animMotion>
                                  </p:childTnLst>
                                </p:cTn>
                              </p:par>
                              <p:par>
                                <p:cTn id="14" presetID="0" presetClass="path" presetSubtype="0" accel="50000" decel="50000" fill="hold" nodeType="withEffect">
                                  <p:stCondLst>
                                    <p:cond delay="0"/>
                                  </p:stCondLst>
                                  <p:childTnLst>
                                    <p:animMotion origin="layout" path="M -4.72222E-6 4.44444E-6 L -0.14375 0.08888 " pathEditMode="relative" rAng="0" ptsTypes="AA">
                                      <p:cBhvr>
                                        <p:cTn id="15" dur="2000" fill="hold"/>
                                        <p:tgtEl>
                                          <p:spTgt spid="11"/>
                                        </p:tgtEl>
                                        <p:attrNameLst>
                                          <p:attrName>ppt_x</p:attrName>
                                          <p:attrName>ppt_y</p:attrName>
                                        </p:attrNameLst>
                                      </p:cBhvr>
                                      <p:rCtr x="-72" y="44"/>
                                    </p:animMotion>
                                  </p:childTnLst>
                                </p:cTn>
                              </p:par>
                            </p:childTnLst>
                          </p:cTn>
                        </p:par>
                        <p:par>
                          <p:cTn id="16" fill="hold">
                            <p:stCondLst>
                              <p:cond delay="2000"/>
                            </p:stCondLst>
                            <p:childTnLst>
                              <p:par>
                                <p:cTn id="17" presetID="4" presetClass="exit" presetSubtype="16" fill="hold" nodeType="afterEffect">
                                  <p:stCondLst>
                                    <p:cond delay="0"/>
                                  </p:stCondLst>
                                  <p:childTnLst>
                                    <p:animEffect transition="out" filter="box(in)">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2500"/>
                            </p:stCondLst>
                            <p:childTnLst>
                              <p:par>
                                <p:cTn id="21" presetID="0" presetClass="path" presetSubtype="0" accel="50000" decel="50000" fill="hold" nodeType="afterEffect">
                                  <p:stCondLst>
                                    <p:cond delay="0"/>
                                  </p:stCondLst>
                                  <p:childTnLst>
                                    <p:animMotion origin="layout" path="M -2.77778E-7 4.44444E-6 L 0.06441 4.44444E-6 " pathEditMode="relative" rAng="0" ptsTypes="AA">
                                      <p:cBhvr>
                                        <p:cTn id="22" dur="2000" fill="hold"/>
                                        <p:tgtEl>
                                          <p:spTgt spid="1503299"/>
                                        </p:tgtEl>
                                        <p:attrNameLst>
                                          <p:attrName>ppt_x</p:attrName>
                                          <p:attrName>ppt_y</p:attrName>
                                        </p:attrNameLst>
                                      </p:cBhvr>
                                      <p:rCtr x="32" y="0"/>
                                    </p:animMotion>
                                  </p:childTnLst>
                                </p:cTn>
                              </p:par>
                            </p:childTnLst>
                          </p:cTn>
                        </p:par>
                        <p:par>
                          <p:cTn id="23" fill="hold">
                            <p:stCondLst>
                              <p:cond delay="4500"/>
                            </p:stCondLst>
                            <p:childTnLst>
                              <p:par>
                                <p:cTn id="24" presetID="4" presetClass="exit" presetSubtype="16" fill="hold" nodeType="afterEffect">
                                  <p:stCondLst>
                                    <p:cond delay="0"/>
                                  </p:stCondLst>
                                  <p:childTnLst>
                                    <p:animEffect transition="out" filter="box(in)">
                                      <p:cBhvr>
                                        <p:cTn id="25" dur="500"/>
                                        <p:tgtEl>
                                          <p:spTgt spid="1503299"/>
                                        </p:tgtEl>
                                      </p:cBhvr>
                                    </p:animEffect>
                                    <p:set>
                                      <p:cBhvr>
                                        <p:cTn id="26" dur="1" fill="hold">
                                          <p:stCondLst>
                                            <p:cond delay="499"/>
                                          </p:stCondLst>
                                        </p:cTn>
                                        <p:tgtEl>
                                          <p:spTgt spid="1503299"/>
                                        </p:tgtEl>
                                        <p:attrNameLst>
                                          <p:attrName>style.visibility</p:attrName>
                                        </p:attrNameLst>
                                      </p:cBhvr>
                                      <p:to>
                                        <p:strVal val="hidden"/>
                                      </p:to>
                                    </p:set>
                                  </p:childTnLst>
                                </p:cTn>
                              </p:par>
                            </p:childTnLst>
                          </p:cTn>
                        </p:par>
                        <p:par>
                          <p:cTn id="27" fill="hold">
                            <p:stCondLst>
                              <p:cond delay="5000"/>
                            </p:stCondLst>
                            <p:childTnLst>
                              <p:par>
                                <p:cTn id="28" presetID="0" presetClass="path" presetSubtype="0" accel="50000" decel="50000" fill="hold" nodeType="afterEffect">
                                  <p:stCondLst>
                                    <p:cond delay="0"/>
                                  </p:stCondLst>
                                  <p:childTnLst>
                                    <p:animMotion origin="layout" path="M -2.22222E-6 4.07407E-6 L 0.09028 4.07407E-6 " pathEditMode="relative" rAng="0" ptsTypes="AA">
                                      <p:cBhvr>
                                        <p:cTn id="29" dur="2000" fill="hold"/>
                                        <p:tgtEl>
                                          <p:spTgt spid="1503297"/>
                                        </p:tgtEl>
                                        <p:attrNameLst>
                                          <p:attrName>ppt_x</p:attrName>
                                          <p:attrName>ppt_y</p:attrName>
                                        </p:attrNameLst>
                                      </p:cBhvr>
                                      <p:rCtr x="45" y="0"/>
                                    </p:animMotion>
                                  </p:childTnLst>
                                </p:cTn>
                              </p:par>
                            </p:childTnLst>
                          </p:cTn>
                        </p:par>
                        <p:par>
                          <p:cTn id="30" fill="hold">
                            <p:stCondLst>
                              <p:cond delay="7000"/>
                            </p:stCondLst>
                            <p:childTnLst>
                              <p:par>
                                <p:cTn id="31" presetID="4" presetClass="exit" presetSubtype="16" fill="hold" nodeType="afterEffect">
                                  <p:stCondLst>
                                    <p:cond delay="0"/>
                                  </p:stCondLst>
                                  <p:childTnLst>
                                    <p:animEffect transition="out" filter="box(in)">
                                      <p:cBhvr>
                                        <p:cTn id="32" dur="500"/>
                                        <p:tgtEl>
                                          <p:spTgt spid="1503297"/>
                                        </p:tgtEl>
                                      </p:cBhvr>
                                    </p:animEffect>
                                    <p:set>
                                      <p:cBhvr>
                                        <p:cTn id="33" dur="1" fill="hold">
                                          <p:stCondLst>
                                            <p:cond delay="499"/>
                                          </p:stCondLst>
                                        </p:cTn>
                                        <p:tgtEl>
                                          <p:spTgt spid="1503297"/>
                                        </p:tgtEl>
                                        <p:attrNameLst>
                                          <p:attrName>style.visibility</p:attrName>
                                        </p:attrNameLst>
                                      </p:cBhvr>
                                      <p:to>
                                        <p:strVal val="hidden"/>
                                      </p:to>
                                    </p:set>
                                  </p:childTnLst>
                                </p:cTn>
                              </p:par>
                              <p:par>
                                <p:cTn id="34" presetID="0" presetClass="path" presetSubtype="0" accel="50000" decel="50000" fill="hold" nodeType="withEffect">
                                  <p:stCondLst>
                                    <p:cond delay="0"/>
                                  </p:stCondLst>
                                  <p:childTnLst>
                                    <p:animMotion origin="layout" path="M -2.22222E-6 1.48148E-6 L 0.09028 -0.03403 " pathEditMode="relative" rAng="0" ptsTypes="AA">
                                      <p:cBhvr>
                                        <p:cTn id="35" dur="2000" fill="hold"/>
                                        <p:tgtEl>
                                          <p:spTgt spid="1503296"/>
                                        </p:tgtEl>
                                        <p:attrNameLst>
                                          <p:attrName>ppt_x</p:attrName>
                                          <p:attrName>ppt_y</p:attrName>
                                        </p:attrNameLst>
                                      </p:cBhvr>
                                      <p:rCtr x="45" y="-17"/>
                                    </p:animMotion>
                                  </p:childTnLst>
                                </p:cTn>
                              </p:par>
                            </p:childTnLst>
                          </p:cTn>
                        </p:par>
                        <p:par>
                          <p:cTn id="36" fill="hold">
                            <p:stCondLst>
                              <p:cond delay="9000"/>
                            </p:stCondLst>
                            <p:childTnLst>
                              <p:par>
                                <p:cTn id="37" presetID="4" presetClass="exit" presetSubtype="16" fill="hold" nodeType="afterEffect">
                                  <p:stCondLst>
                                    <p:cond delay="0"/>
                                  </p:stCondLst>
                                  <p:childTnLst>
                                    <p:animEffect transition="out" filter="box(in)">
                                      <p:cBhvr>
                                        <p:cTn id="38" dur="500"/>
                                        <p:tgtEl>
                                          <p:spTgt spid="1503296"/>
                                        </p:tgtEl>
                                      </p:cBhvr>
                                    </p:animEffect>
                                    <p:set>
                                      <p:cBhvr>
                                        <p:cTn id="39" dur="1" fill="hold">
                                          <p:stCondLst>
                                            <p:cond delay="499"/>
                                          </p:stCondLst>
                                        </p:cTn>
                                        <p:tgtEl>
                                          <p:spTgt spid="1503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3274" grpId="0" animBg="1"/>
    </p:bldLst>
  </p:timing>
</p:sld>
</file>

<file path=ppt/theme/theme1.xml><?xml version="1.0" encoding="utf-8"?>
<a:theme xmlns:a="http://schemas.openxmlformats.org/drawingml/2006/main" name="2006_Title/Bullet_Cisco Black Temp">
  <a:themeElements>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32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3200" b="0" i="0" u="none" strike="noStrike" cap="none" normalizeH="0" baseline="-25000" smtClean="0">
            <a:ln>
              <a:noFill/>
            </a:ln>
            <a:solidFill>
              <a:schemeClr val="tx1"/>
            </a:solidFill>
            <a:effectLst/>
            <a:latin typeface="Arial" charset="0"/>
          </a:defRPr>
        </a:defPPr>
      </a:lstStyle>
    </a:lnDef>
  </a:objectDefaults>
  <a:extraClrSchemeLst>
    <a:extraClrScheme>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46724</TotalTime>
  <Pages>28</Pages>
  <Words>1410</Words>
  <Application>Microsoft PowerPoint 4.0</Application>
  <PresentationFormat>On-screen Show (4:3)</PresentationFormat>
  <Paragraphs>373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Wingdings</vt:lpstr>
      <vt:lpstr>ＭＳ Ｐゴシック</vt:lpstr>
      <vt:lpstr>2006_Title/Bullet_Cisco Black Temp</vt:lpstr>
      <vt:lpstr>Slide 1</vt:lpstr>
      <vt:lpstr>Introducing - ASR 1000 Series Routers</vt:lpstr>
      <vt:lpstr>350 Global Customers in 10 Months and Counting!  Cisco ASR 1000 Series Routers</vt:lpstr>
      <vt:lpstr>New Business Priorities Drive  New WAN Infrastructure</vt:lpstr>
      <vt:lpstr>Enterprise New WAN Infrastructure Needs*</vt:lpstr>
      <vt:lpstr>Introducing Cisco Branch-WAN Portfolio</vt:lpstr>
      <vt:lpstr>Introducing Embedded Services Processor ESP-20G Industry’s Fastest Secure WAN Router</vt:lpstr>
      <vt:lpstr>End-to-End Secure WAN Aggregation Services </vt:lpstr>
      <vt:lpstr>End-to-End WAN Optimization Services</vt:lpstr>
      <vt:lpstr>Secure Internet Gateway</vt:lpstr>
      <vt:lpstr>Cisco ASR 1000 + ISR Series A Holistic End-to-End Branch-WAN Solution </vt:lpstr>
      <vt:lpstr>Investment Enhancement Delivered</vt:lpstr>
      <vt:lpstr>Cisco ASR 1000 Series  WAN Aggregation : NHS Lothian</vt:lpstr>
      <vt:lpstr>Cisco ASR 1000 Series WAN Aggregation: GarantiBank</vt:lpstr>
      <vt:lpstr>Cisco ASR 1000 Series WAN Aggregation : Lufthansa</vt:lpstr>
      <vt:lpstr>Cisco ASR 1000 Series WAN Aggregation : Texas Instruments</vt:lpstr>
      <vt:lpstr>Summary</vt:lpstr>
      <vt:lpstr>Slide 18</vt:lpstr>
    </vt:vector>
  </TitlesOfParts>
  <Company>Cisco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ASR Analyst Deck</dc:title>
  <dc:subject>ASR 1000 Series analyst deck for launch</dc:subject>
  <dc:creator>Prashanth Shenoy</dc:creator>
  <cp:keywords/>
  <dc:description/>
  <cp:lastModifiedBy>Arshed Ali (sarshed)</cp:lastModifiedBy>
  <cp:revision>576</cp:revision>
  <cp:lastPrinted>1999-01-27T00:54:54Z</cp:lastPrinted>
  <dcterms:created xsi:type="dcterms:W3CDTF">2006-10-02T22:26:03Z</dcterms:created>
  <dcterms:modified xsi:type="dcterms:W3CDTF">2009-03-03T00:50:59Z</dcterms:modified>
</cp:coreProperties>
</file>